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handoutMasterIdLst>
    <p:handoutMasterId r:id="rId36"/>
  </p:handoutMasterIdLst>
  <p:sldIdLst>
    <p:sldId id="912" r:id="rId2"/>
    <p:sldId id="536" r:id="rId3"/>
    <p:sldId id="538" r:id="rId4"/>
    <p:sldId id="537" r:id="rId5"/>
    <p:sldId id="922" r:id="rId6"/>
    <p:sldId id="571" r:id="rId7"/>
    <p:sldId id="539" r:id="rId8"/>
    <p:sldId id="914" r:id="rId9"/>
    <p:sldId id="918" r:id="rId10"/>
    <p:sldId id="919" r:id="rId11"/>
    <p:sldId id="920" r:id="rId12"/>
    <p:sldId id="921" r:id="rId13"/>
    <p:sldId id="925" r:id="rId14"/>
    <p:sldId id="923" r:id="rId15"/>
    <p:sldId id="924" r:id="rId16"/>
    <p:sldId id="915" r:id="rId17"/>
    <p:sldId id="926" r:id="rId18"/>
    <p:sldId id="927" r:id="rId19"/>
    <p:sldId id="928" r:id="rId20"/>
    <p:sldId id="573" r:id="rId21"/>
    <p:sldId id="572" r:id="rId22"/>
    <p:sldId id="916" r:id="rId23"/>
    <p:sldId id="929" r:id="rId24"/>
    <p:sldId id="930" r:id="rId25"/>
    <p:sldId id="933" r:id="rId26"/>
    <p:sldId id="932" r:id="rId27"/>
    <p:sldId id="558" r:id="rId28"/>
    <p:sldId id="931" r:id="rId29"/>
    <p:sldId id="917" r:id="rId30"/>
    <p:sldId id="546" r:id="rId31"/>
    <p:sldId id="913" r:id="rId32"/>
    <p:sldId id="557" r:id="rId33"/>
    <p:sldId id="560" r:id="rId34"/>
  </p:sldIdLst>
  <p:sldSz cx="9144000" cy="6858000" type="screen4x3"/>
  <p:notesSz cx="9971088" cy="6823075"/>
  <p:custDataLst>
    <p:tags r:id="rId37"/>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CC"/>
    <a:srgbClr val="FF9900"/>
    <a:srgbClr val="FF00FF"/>
    <a:srgbClr val="4DFFC4"/>
    <a:srgbClr val="E89049"/>
    <a:srgbClr val="66A9B1"/>
    <a:srgbClr val="FF0000"/>
    <a:srgbClr val="404040"/>
    <a:srgbClr val="00C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2" autoAdjust="0"/>
    <p:restoredTop sz="88252" autoAdjust="0"/>
  </p:normalViewPr>
  <p:slideViewPr>
    <p:cSldViewPr>
      <p:cViewPr varScale="1">
        <p:scale>
          <a:sx n="115" d="100"/>
          <a:sy n="115" d="100"/>
        </p:scale>
        <p:origin x="5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17" d="100"/>
          <a:sy n="117" d="100"/>
        </p:scale>
        <p:origin x="1056" y="90"/>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t>2021/5/28</a:t>
            </a:fld>
            <a:endParaRPr kumimoji="1" lang="ja-JP" altLang="en-US"/>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2021/5/28</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9144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71500" y="3861048"/>
            <a:ext cx="9001000" cy="1777752"/>
          </a:xfrm>
        </p:spPr>
        <p:txBody>
          <a:bodyPr anchor="ctr"/>
          <a:lstStyle>
            <a:lvl1pPr marL="0" indent="0" algn="ctr">
              <a:buNone/>
              <a:defRPr kern="1200" baseline="0">
                <a:latin typeface="ＭＳ Ｐゴシック"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71500" y="1268760"/>
            <a:ext cx="9001000"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ＭＳ Ｐゴシック" panose="020B0600070205080204" pitchFamily="50" charset="-128"/>
                <a:cs typeface="Arial" panose="020B0604020202020204" pitchFamily="34" charset="0"/>
              </a:defRPr>
            </a:lvl1pPr>
            <a:lvl2pPr algn="l">
              <a:defRPr kern="1200" baseline="0">
                <a:latin typeface="ＭＳ Ｐゴシック" panose="020B0600070205080204" pitchFamily="50" charset="-128"/>
                <a:cs typeface="Arial" panose="020B0604020202020204" pitchFamily="34" charset="0"/>
              </a:defRPr>
            </a:lvl2pPr>
            <a:lvl3pPr algn="l">
              <a:defRPr kern="1200" baseline="0">
                <a:latin typeface="ＭＳ Ｐゴシック" panose="020B0600070205080204" pitchFamily="50" charset="-128"/>
                <a:cs typeface="Arial" panose="020B0604020202020204" pitchFamily="34" charset="0"/>
              </a:defRPr>
            </a:lvl3pPr>
            <a:lvl4pPr algn="l">
              <a:defRPr kern="1200" baseline="0">
                <a:latin typeface="ＭＳ Ｐゴシック" panose="020B0600070205080204" pitchFamily="50" charset="-128"/>
                <a:cs typeface="Arial" panose="020B0604020202020204" pitchFamily="34" charset="0"/>
              </a:defRPr>
            </a:lvl4pPr>
            <a:lvl5pPr algn="l">
              <a:defRPr kern="1200" baseline="0">
                <a:latin typeface="ＭＳ Ｐゴシック"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5"/>
            <a:ext cx="9144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ＭＳ Ｐゴシック" panose="020B0600070205080204" pitchFamily="50" charset="-128"/>
                <a:ea typeface="ＭＳ Ｐゴシック" panose="020B0600070205080204" pitchFamily="50" charset="-128"/>
              </a:endParaRPr>
            </a:p>
          </p:txBody>
        </p:sp>
        <p:sp>
          <p:nvSpPr>
            <p:cNvPr id="3081" name="Text Box 9"/>
            <p:cNvSpPr txBox="1">
              <a:spLocks noChangeArrowheads="1"/>
            </p:cNvSpPr>
            <p:nvPr userDrawn="1"/>
          </p:nvSpPr>
          <p:spPr bwMode="auto">
            <a:xfrm>
              <a:off x="3718850" y="6659529"/>
              <a:ext cx="1705595"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計算工学講演会</a:t>
              </a:r>
              <a:r>
                <a:rPr kumimoji="0" lang="en-US" altLang="ja-JP" sz="1400" kern="1200" baseline="0" dirty="0">
                  <a:solidFill>
                    <a:schemeClr val="bg1"/>
                  </a:solidFill>
                  <a:latin typeface="+mn-ea"/>
                  <a:ea typeface="+mn-ea"/>
                  <a:cs typeface="Arial" pitchFamily="34" charset="0"/>
                </a:rPr>
                <a:t>2021</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3" name="図 2">
            <a:extLst>
              <a:ext uri="{FF2B5EF4-FFF2-40B4-BE49-F238E27FC236}">
                <a16:creationId xmlns:a16="http://schemas.microsoft.com/office/drawing/2014/main" id="{EC530747-D4E6-40B4-9405-F88C8155FC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250824" y="6428887"/>
            <a:ext cx="1840238" cy="396000"/>
          </a:xfrm>
          <a:prstGeom prst="rect">
            <a:avLst/>
          </a:prstGeom>
        </p:spPr>
      </p:pic>
      <p:pic>
        <p:nvPicPr>
          <p:cNvPr id="9" name="図 8">
            <a:extLst>
              <a:ext uri="{FF2B5EF4-FFF2-40B4-BE49-F238E27FC236}">
                <a16:creationId xmlns:a16="http://schemas.microsoft.com/office/drawing/2014/main" id="{89872A94-87EA-4B51-A25B-45DF9EDB974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7150079" y="6432417"/>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t>反応速度論に基づく</a:t>
            </a:r>
            <a:br>
              <a:rPr lang="en-US" altLang="ja-JP" dirty="0"/>
            </a:br>
            <a:r>
              <a:rPr lang="en-US" altLang="ja-JP" dirty="0"/>
              <a:t>UV</a:t>
            </a:r>
            <a:r>
              <a:rPr lang="ja-JP" altLang="en-US" dirty="0"/>
              <a:t>硬化収縮と熱変形を考慮した</a:t>
            </a:r>
            <a:br>
              <a:rPr lang="ja-JP" altLang="en-US" dirty="0"/>
            </a:br>
            <a:r>
              <a:rPr lang="en-US" altLang="ja-JP" dirty="0">
                <a:solidFill>
                  <a:schemeClr val="accent6">
                    <a:lumMod val="40000"/>
                    <a:lumOff val="60000"/>
                  </a:schemeClr>
                </a:solidFill>
              </a:rPr>
              <a:t>UV</a:t>
            </a:r>
            <a:r>
              <a:rPr lang="ja-JP" altLang="en-US" dirty="0">
                <a:solidFill>
                  <a:schemeClr val="accent6">
                    <a:lumMod val="40000"/>
                    <a:lumOff val="60000"/>
                  </a:schemeClr>
                </a:solidFill>
              </a:rPr>
              <a:t>インプリント</a:t>
            </a:r>
            <a:r>
              <a:rPr lang="ja-JP" altLang="en-US" dirty="0"/>
              <a:t>の形状変形解析</a:t>
            </a:r>
            <a:endParaRPr kumimoji="1" lang="ja-JP" altLang="en-US" dirty="0"/>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a:xfrm>
            <a:off x="71500" y="3861048"/>
            <a:ext cx="8640960" cy="1777752"/>
          </a:xfrm>
        </p:spPr>
        <p:txBody>
          <a:bodyPr/>
          <a:lstStyle/>
          <a:p>
            <a:pPr algn="r"/>
            <a:r>
              <a:rPr lang="zh-TW" altLang="en-US" u="sng" dirty="0"/>
              <a:t>大西 有希</a:t>
            </a:r>
            <a:r>
              <a:rPr lang="ja-JP" altLang="en-US" dirty="0" err="1"/>
              <a:t>，</a:t>
            </a:r>
            <a:r>
              <a:rPr lang="ja-JP" altLang="en-US" dirty="0"/>
              <a:t>山下 龍之介，天谷 賢治　（</a:t>
            </a:r>
            <a:r>
              <a:rPr lang="zh-TW" altLang="en-US" dirty="0"/>
              <a:t>東京工業大学</a:t>
            </a:r>
            <a:r>
              <a:rPr lang="ja-JP" altLang="en-US" dirty="0"/>
              <a:t>）</a:t>
            </a:r>
            <a:endParaRPr lang="en-US" altLang="ja-JP" dirty="0"/>
          </a:p>
          <a:p>
            <a:pPr algn="r"/>
            <a:r>
              <a:rPr lang="ja-JP" altLang="en-US" dirty="0"/>
              <a:t>平井 義彦　（大阪府立大学）</a:t>
            </a:r>
            <a:endParaRPr lang="zh-TW" altLang="en-US"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68639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6115F4B-AAE9-4DF7-B8D5-5FFB58B92663}"/>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温度撮影結果の一例（</a:t>
            </a:r>
            <a:r>
              <a:rPr lang="en-US" altLang="ja-JP" b="1" i="1" u="sng" dirty="0">
                <a:effectLst>
                  <a:outerShdw blurRad="38100" dist="38100" dir="2700000" algn="tl">
                    <a:srgbClr val="000000">
                      <a:alpha val="43137"/>
                    </a:srgbClr>
                  </a:outerShdw>
                </a:effectLst>
              </a:rPr>
              <a:t>300 </a:t>
            </a:r>
            <a:r>
              <a:rPr lang="en-US" altLang="ja-JP" b="1" i="1" u="sng" dirty="0" err="1">
                <a:effectLst>
                  <a:outerShdw blurRad="38100" dist="38100" dir="2700000" algn="tl">
                    <a:srgbClr val="000000">
                      <a:alpha val="43137"/>
                    </a:srgbClr>
                  </a:outerShdw>
                </a:effectLst>
              </a:rPr>
              <a:t>mW</a:t>
            </a:r>
            <a:r>
              <a:rPr lang="en-US" altLang="ja-JP" b="1" i="1" u="sng" dirty="0">
                <a:effectLst>
                  <a:outerShdw blurRad="38100" dist="38100" dir="2700000" algn="tl">
                    <a:srgbClr val="000000">
                      <a:alpha val="43137"/>
                    </a:srgbClr>
                  </a:outerShdw>
                </a:effectLst>
              </a:rPr>
              <a:t>/cm</a:t>
            </a:r>
            <a:r>
              <a:rPr lang="en-US" altLang="ja-JP" b="1" i="1" u="sng" baseline="30000" dirty="0">
                <a:effectLst>
                  <a:outerShdw blurRad="38100" dist="38100" dir="2700000" algn="tl">
                    <a:srgbClr val="000000">
                      <a:alpha val="43137"/>
                    </a:srgbClr>
                  </a:outerShdw>
                </a:effectLst>
              </a:rPr>
              <a:t>2</a:t>
            </a:r>
            <a:r>
              <a:rPr lang="ja-JP" altLang="en-US" b="1" i="1" u="sng" dirty="0">
                <a:effectLst>
                  <a:outerShdw blurRad="38100" dist="38100" dir="2700000" algn="tl">
                    <a:srgbClr val="000000">
                      <a:alpha val="43137"/>
                    </a:srgbClr>
                  </a:outerShdw>
                </a:effectLst>
              </a:rPr>
              <a:t>で</a:t>
            </a:r>
            <a:r>
              <a:rPr lang="en-US" altLang="ja-JP" b="1" i="1" u="sng" dirty="0">
                <a:effectLst>
                  <a:outerShdw blurRad="38100" dist="38100" dir="2700000" algn="tl">
                    <a:srgbClr val="000000">
                      <a:alpha val="43137"/>
                    </a:srgbClr>
                  </a:outerShdw>
                </a:effectLst>
              </a:rPr>
              <a:t>30</a:t>
            </a:r>
            <a:r>
              <a:rPr lang="ja-JP" altLang="en-US" b="1" i="1" u="sng" dirty="0">
                <a:effectLst>
                  <a:outerShdw blurRad="38100" dist="38100" dir="2700000" algn="tl">
                    <a:srgbClr val="000000">
                      <a:alpha val="43137"/>
                    </a:srgbClr>
                  </a:outerShdw>
                </a:effectLst>
              </a:rPr>
              <a:t>秒照射</a:t>
            </a:r>
            <a:r>
              <a:rPr kumimoji="1" lang="ja-JP" altLang="en-US" b="1" i="1" u="sng" dirty="0">
                <a:effectLst>
                  <a:outerShdw blurRad="38100" dist="38100" dir="2700000" algn="tl">
                    <a:srgbClr val="000000">
                      <a:alpha val="43137"/>
                    </a:srgbClr>
                  </a:outerShdw>
                </a:effectLst>
              </a:rPr>
              <a:t>）</a:t>
            </a:r>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97505A55-BEBA-489C-B9B9-4AB0A1D827F8}"/>
              </a:ext>
            </a:extLst>
          </p:cNvPr>
          <p:cNvSpPr>
            <a:spLocks noGrp="1"/>
          </p:cNvSpPr>
          <p:nvPr>
            <p:ph type="title"/>
          </p:nvPr>
        </p:nvSpPr>
        <p:spPr/>
        <p:txBody>
          <a:bodyPr/>
          <a:lstStyle/>
          <a:p>
            <a:r>
              <a:rPr lang="ja-JP" altLang="en-US" dirty="0"/>
              <a:t>レジン温度測定実験</a:t>
            </a:r>
            <a:endParaRPr kumimoji="1" lang="ja-JP" altLang="en-US" dirty="0"/>
          </a:p>
        </p:txBody>
      </p:sp>
      <p:sp>
        <p:nvSpPr>
          <p:cNvPr id="4" name="スライド番号プレースホルダー 3">
            <a:extLst>
              <a:ext uri="{FF2B5EF4-FFF2-40B4-BE49-F238E27FC236}">
                <a16:creationId xmlns:a16="http://schemas.microsoft.com/office/drawing/2014/main" id="{9E08B820-1723-4462-B9F6-BE301A0616BA}"/>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5" name="thermography_about-0.5mm_300mW_2019-09-01">
            <a:hlinkClick r:id="" action="ppaction://media"/>
            <a:extLst>
              <a:ext uri="{FF2B5EF4-FFF2-40B4-BE49-F238E27FC236}">
                <a16:creationId xmlns:a16="http://schemas.microsoft.com/office/drawing/2014/main" id="{5F9BE3E6-4AB0-49CF-AFB9-166928B237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871" t="4788" b="15923"/>
          <a:stretch>
            <a:fillRect/>
          </a:stretch>
        </p:blipFill>
        <p:spPr bwMode="auto">
          <a:xfrm>
            <a:off x="1013971" y="1045056"/>
            <a:ext cx="7236121" cy="46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18">
                <a:extLst>
                  <a:ext uri="{FF2B5EF4-FFF2-40B4-BE49-F238E27FC236}">
                    <a16:creationId xmlns:a16="http://schemas.microsoft.com/office/drawing/2014/main" id="{1AC8B2BE-258A-48E8-9362-F38C93EC342F}"/>
                  </a:ext>
                </a:extLst>
              </p:cNvPr>
              <p:cNvSpPr txBox="1"/>
              <p:nvPr/>
            </p:nvSpPr>
            <p:spPr>
              <a:xfrm>
                <a:off x="7056276" y="936592"/>
                <a:ext cx="980547" cy="400110"/>
              </a:xfrm>
              <a:prstGeom prst="rect">
                <a:avLst/>
              </a:prstGeom>
              <a:noFill/>
            </p:spPr>
            <p:txBody>
              <a:bodyPr wrap="square" rtlCol="0">
                <a:spAutoFit/>
              </a:bodyPr>
              <a:lstStyle/>
              <a:p>
                <a:pPr algn="r"/>
                <a:r>
                  <a:rPr lang="en-US" sz="2000" b="0" dirty="0">
                    <a:solidFill>
                      <a:schemeClr val="bg1"/>
                    </a:solidFill>
                  </a:rPr>
                  <a:t>150 </a:t>
                </a:r>
                <a14:m>
                  <m:oMath xmlns:m="http://schemas.openxmlformats.org/officeDocument/2006/math">
                    <m:r>
                      <a:rPr lang="en-US" sz="2000" b="0" i="0" smtClean="0">
                        <a:solidFill>
                          <a:schemeClr val="bg1"/>
                        </a:solidFill>
                        <a:latin typeface="Cambria Math" panose="02040503050406030204" pitchFamily="18" charset="0"/>
                      </a:rPr>
                      <m:t>°</m:t>
                    </m:r>
                    <m:r>
                      <m:rPr>
                        <m:sty m:val="p"/>
                      </m:rPr>
                      <a:rPr lang="en-US" sz="2000" b="0" i="0" smtClean="0">
                        <a:solidFill>
                          <a:schemeClr val="bg1"/>
                        </a:solidFill>
                        <a:latin typeface="Cambria Math" panose="02040503050406030204" pitchFamily="18" charset="0"/>
                      </a:rPr>
                      <m:t>C</m:t>
                    </m:r>
                  </m:oMath>
                </a14:m>
                <a:endParaRPr lang="en-US" sz="2000" dirty="0">
                  <a:solidFill>
                    <a:schemeClr val="bg1"/>
                  </a:solidFill>
                </a:endParaRPr>
              </a:p>
            </p:txBody>
          </p:sp>
        </mc:Choice>
        <mc:Fallback xmlns="">
          <p:sp>
            <p:nvSpPr>
              <p:cNvPr id="6" name="TextBox 18">
                <a:extLst>
                  <a:ext uri="{FF2B5EF4-FFF2-40B4-BE49-F238E27FC236}">
                    <a16:creationId xmlns:a16="http://schemas.microsoft.com/office/drawing/2014/main" id="{1AC8B2BE-258A-48E8-9362-F38C93EC342F}"/>
                  </a:ext>
                </a:extLst>
              </p:cNvPr>
              <p:cNvSpPr txBox="1">
                <a:spLocks noRot="1" noChangeAspect="1" noMove="1" noResize="1" noEditPoints="1" noAdjustHandles="1" noChangeArrowheads="1" noChangeShapeType="1" noTextEdit="1"/>
              </p:cNvSpPr>
              <p:nvPr/>
            </p:nvSpPr>
            <p:spPr>
              <a:xfrm>
                <a:off x="7056276" y="936592"/>
                <a:ext cx="980547" cy="400110"/>
              </a:xfrm>
              <a:prstGeom prst="rect">
                <a:avLst/>
              </a:prstGeom>
              <a:blipFill>
                <a:blip r:embed="rId5"/>
                <a:stretch>
                  <a:fillRect t="-7692" r="-625" b="-292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TextBox 19">
                <a:extLst>
                  <a:ext uri="{FF2B5EF4-FFF2-40B4-BE49-F238E27FC236}">
                    <a16:creationId xmlns:a16="http://schemas.microsoft.com/office/drawing/2014/main" id="{25CB04BC-E550-4DEE-AB40-B9FA68F0F072}"/>
                  </a:ext>
                </a:extLst>
              </p:cNvPr>
              <p:cNvSpPr txBox="1"/>
              <p:nvPr/>
            </p:nvSpPr>
            <p:spPr>
              <a:xfrm>
                <a:off x="7056276" y="5261138"/>
                <a:ext cx="972108" cy="400110"/>
              </a:xfrm>
              <a:prstGeom prst="rect">
                <a:avLst/>
              </a:prstGeom>
              <a:noFill/>
            </p:spPr>
            <p:txBody>
              <a:bodyPr wrap="square" rtlCol="0">
                <a:spAutoFit/>
              </a:bodyPr>
              <a:lstStyle/>
              <a:p>
                <a:pPr algn="r"/>
                <a:r>
                  <a:rPr lang="en-US" sz="2000" dirty="0">
                    <a:solidFill>
                      <a:schemeClr val="bg1"/>
                    </a:solidFill>
                  </a:rPr>
                  <a:t>25 </a:t>
                </a:r>
                <a14:m>
                  <m:oMath xmlns:m="http://schemas.openxmlformats.org/officeDocument/2006/math">
                    <m:r>
                      <a:rPr lang="en-US" sz="2000">
                        <a:solidFill>
                          <a:schemeClr val="bg1"/>
                        </a:solidFill>
                        <a:latin typeface="Cambria Math" panose="02040503050406030204" pitchFamily="18" charset="0"/>
                      </a:rPr>
                      <m:t>°</m:t>
                    </m:r>
                    <m:r>
                      <m:rPr>
                        <m:sty m:val="p"/>
                      </m:rPr>
                      <a:rPr lang="en-US" sz="2000">
                        <a:solidFill>
                          <a:schemeClr val="bg1"/>
                        </a:solidFill>
                        <a:latin typeface="Cambria Math" panose="02040503050406030204" pitchFamily="18" charset="0"/>
                      </a:rPr>
                      <m:t>C</m:t>
                    </m:r>
                  </m:oMath>
                </a14:m>
                <a:endParaRPr lang="en-US" sz="2000" dirty="0">
                  <a:solidFill>
                    <a:schemeClr val="bg1"/>
                  </a:solidFill>
                </a:endParaRPr>
              </a:p>
            </p:txBody>
          </p:sp>
        </mc:Choice>
        <mc:Fallback xmlns="">
          <p:sp>
            <p:nvSpPr>
              <p:cNvPr id="7" name="TextBox 19">
                <a:extLst>
                  <a:ext uri="{FF2B5EF4-FFF2-40B4-BE49-F238E27FC236}">
                    <a16:creationId xmlns:a16="http://schemas.microsoft.com/office/drawing/2014/main" id="{25CB04BC-E550-4DEE-AB40-B9FA68F0F072}"/>
                  </a:ext>
                </a:extLst>
              </p:cNvPr>
              <p:cNvSpPr txBox="1">
                <a:spLocks noRot="1" noChangeAspect="1" noMove="1" noResize="1" noEditPoints="1" noAdjustHandles="1" noChangeArrowheads="1" noChangeShapeType="1" noTextEdit="1"/>
              </p:cNvSpPr>
              <p:nvPr/>
            </p:nvSpPr>
            <p:spPr>
              <a:xfrm>
                <a:off x="7056276" y="5261138"/>
                <a:ext cx="972108" cy="400110"/>
              </a:xfrm>
              <a:prstGeom prst="rect">
                <a:avLst/>
              </a:prstGeom>
              <a:blipFill>
                <a:blip r:embed="rId6"/>
                <a:stretch>
                  <a:fillRect t="-6061" b="-27273"/>
                </a:stretch>
              </a:blipFill>
            </p:spPr>
            <p:txBody>
              <a:bodyPr/>
              <a:lstStyle/>
              <a:p>
                <a:r>
                  <a:rPr lang="ja-JP" altLang="en-US">
                    <a:noFill/>
                  </a:rPr>
                  <a:t> </a:t>
                </a:r>
              </a:p>
            </p:txBody>
          </p:sp>
        </mc:Fallback>
      </mc:AlternateContent>
      <p:sp>
        <p:nvSpPr>
          <p:cNvPr id="8" name="テキスト ボックス 9">
            <a:extLst>
              <a:ext uri="{FF2B5EF4-FFF2-40B4-BE49-F238E27FC236}">
                <a16:creationId xmlns:a16="http://schemas.microsoft.com/office/drawing/2014/main" id="{E11DF1B7-400B-441E-B92A-0812A3A2ED8B}"/>
              </a:ext>
            </a:extLst>
          </p:cNvPr>
          <p:cNvSpPr txBox="1"/>
          <p:nvPr/>
        </p:nvSpPr>
        <p:spPr>
          <a:xfrm>
            <a:off x="3347864" y="1476651"/>
            <a:ext cx="2110732" cy="400110"/>
          </a:xfrm>
          <a:prstGeom prst="rect">
            <a:avLst/>
          </a:prstGeom>
          <a:noFill/>
        </p:spPr>
        <p:txBody>
          <a:bodyPr wrap="square" rtlCol="0">
            <a:spAutoFit/>
          </a:bodyPr>
          <a:lstStyle/>
          <a:p>
            <a:pPr algn="ctr"/>
            <a:r>
              <a:rPr kumimoji="1" lang="en-US" altLang="ja-JP" sz="2000" dirty="0">
                <a:solidFill>
                  <a:schemeClr val="bg1"/>
                </a:solidFill>
              </a:rPr>
              <a:t>~ 20 mm</a:t>
            </a:r>
            <a:endParaRPr kumimoji="1" lang="ja-JP" altLang="en-US" sz="2000" dirty="0">
              <a:solidFill>
                <a:schemeClr val="bg1"/>
              </a:solidFill>
            </a:endParaRPr>
          </a:p>
        </p:txBody>
      </p:sp>
      <p:cxnSp>
        <p:nvCxnSpPr>
          <p:cNvPr id="9" name="直線矢印コネクタ 7">
            <a:extLst>
              <a:ext uri="{FF2B5EF4-FFF2-40B4-BE49-F238E27FC236}">
                <a16:creationId xmlns:a16="http://schemas.microsoft.com/office/drawing/2014/main" id="{CC5CB941-FAF7-4F74-B1D1-AB98C3ADDD15}"/>
              </a:ext>
            </a:extLst>
          </p:cNvPr>
          <p:cNvCxnSpPr>
            <a:cxnSpLocks/>
          </p:cNvCxnSpPr>
          <p:nvPr/>
        </p:nvCxnSpPr>
        <p:spPr>
          <a:xfrm>
            <a:off x="3455876" y="1876762"/>
            <a:ext cx="1882221" cy="0"/>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sp>
        <p:nvSpPr>
          <p:cNvPr id="16" name="四角形: 角を丸くする 15">
            <a:extLst>
              <a:ext uri="{FF2B5EF4-FFF2-40B4-BE49-F238E27FC236}">
                <a16:creationId xmlns:a16="http://schemas.microsoft.com/office/drawing/2014/main" id="{88B40805-79E9-4751-AD71-A263ED3B5EA0}"/>
              </a:ext>
            </a:extLst>
          </p:cNvPr>
          <p:cNvSpPr/>
          <p:nvPr/>
        </p:nvSpPr>
        <p:spPr>
          <a:xfrm>
            <a:off x="1295287" y="5675777"/>
            <a:ext cx="6552727" cy="6977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照射開始から６秒後に最高温度</a:t>
            </a:r>
            <a:r>
              <a:rPr lang="en-US" altLang="ja-JP" sz="2400" dirty="0">
                <a:solidFill>
                  <a:schemeClr val="tx1"/>
                </a:solidFill>
                <a:latin typeface="ＭＳ Ｐゴシック" panose="020B0600070205080204" pitchFamily="50" charset="-128"/>
                <a:ea typeface="ＭＳ Ｐゴシック" panose="020B0600070205080204" pitchFamily="50" charset="-128"/>
              </a:rPr>
              <a:t>(100</a:t>
            </a:r>
            <a:r>
              <a:rPr lang="ja-JP" altLang="en-US" sz="2400" dirty="0">
                <a:solidFill>
                  <a:schemeClr val="tx1"/>
                </a:solidFill>
                <a:latin typeface="ＭＳ Ｐゴシック" panose="020B0600070205080204" pitchFamily="50" charset="-128"/>
                <a:ea typeface="ＭＳ Ｐゴシック" panose="020B0600070205080204" pitchFamily="50" charset="-128"/>
              </a:rPr>
              <a:t>℃超</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に達し，</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徐々に室温に戻ってゆく様子が見て取れる．</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35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1D09D99D-99F2-44AB-893D-66D373448016}"/>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温度と線熱膨張の時刻歴（</a:t>
                </a:r>
                <a:r>
                  <a:rPr lang="en-US" altLang="ja-JP" b="1" i="1" u="sng" dirty="0">
                    <a:effectLst>
                      <a:outerShdw blurRad="38100" dist="38100" dir="2700000" algn="tl">
                        <a:srgbClr val="000000">
                          <a:alpha val="43137"/>
                        </a:srgbClr>
                      </a:outerShdw>
                    </a:effectLst>
                  </a:rPr>
                  <a:t>50 </a:t>
                </a:r>
                <a:r>
                  <a:rPr lang="en-US" altLang="ja-JP" b="1" i="1" u="sng" dirty="0" err="1">
                    <a:effectLst>
                      <a:outerShdw blurRad="38100" dist="38100" dir="2700000" algn="tl">
                        <a:srgbClr val="000000">
                          <a:alpha val="43137"/>
                        </a:srgbClr>
                      </a:outerShdw>
                    </a:effectLst>
                  </a:rPr>
                  <a:t>mW</a:t>
                </a:r>
                <a:r>
                  <a:rPr lang="en-US" altLang="ja-JP" b="1" i="1" u="sng" dirty="0">
                    <a:effectLst>
                      <a:outerShdw blurRad="38100" dist="38100" dir="2700000" algn="tl">
                        <a:srgbClr val="000000">
                          <a:alpha val="43137"/>
                        </a:srgbClr>
                      </a:outerShdw>
                    </a:effectLst>
                  </a:rPr>
                  <a:t>/cm</a:t>
                </a:r>
                <a:r>
                  <a:rPr lang="en-US" altLang="ja-JP" b="1" i="1" u="sng" baseline="30000" dirty="0">
                    <a:effectLst>
                      <a:outerShdw blurRad="38100" dist="38100" dir="2700000" algn="tl">
                        <a:srgbClr val="000000">
                          <a:alpha val="43137"/>
                        </a:srgbClr>
                      </a:outerShdw>
                    </a:effectLst>
                  </a:rPr>
                  <a:t>2</a:t>
                </a:r>
                <a:r>
                  <a:rPr lang="ja-JP" altLang="en-US" b="1" i="1" u="sng" dirty="0">
                    <a:effectLst>
                      <a:outerShdw blurRad="38100" dist="38100" dir="2700000" algn="tl">
                        <a:srgbClr val="000000">
                          <a:alpha val="43137"/>
                        </a:srgbClr>
                      </a:outerShdw>
                    </a:effectLst>
                  </a:rPr>
                  <a:t>で</a:t>
                </a:r>
                <a:r>
                  <a:rPr lang="en-US" altLang="ja-JP" b="1" i="1" u="sng" dirty="0">
                    <a:effectLst>
                      <a:outerShdw blurRad="38100" dist="38100" dir="2700000" algn="tl">
                        <a:srgbClr val="000000">
                          <a:alpha val="43137"/>
                        </a:srgbClr>
                      </a:outerShdw>
                    </a:effectLst>
                  </a:rPr>
                  <a:t>30</a:t>
                </a:r>
                <a:r>
                  <a:rPr lang="ja-JP" altLang="en-US" b="1" i="1" u="sng" dirty="0">
                    <a:effectLst>
                      <a:outerShdw blurRad="38100" dist="38100" dir="2700000" algn="tl">
                        <a:srgbClr val="000000">
                          <a:alpha val="43137"/>
                        </a:srgbClr>
                      </a:outerShdw>
                    </a:effectLst>
                  </a:rPr>
                  <a:t>秒照射</a:t>
                </a:r>
                <a:r>
                  <a:rPr kumimoji="1" lang="ja-JP" altLang="en-US" b="1" i="1" u="sng" dirty="0">
                    <a:effectLst>
                      <a:outerShdw blurRad="38100" dist="38100" dir="2700000" algn="tl">
                        <a:srgbClr val="000000">
                          <a:alpha val="43137"/>
                        </a:srgbClr>
                      </a:outerShdw>
                    </a:effectLst>
                  </a:rPr>
                  <a:t>）</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sz="1800" b="1" i="1" u="sng" dirty="0">
                  <a:effectLst>
                    <a:outerShdw blurRad="38100" dist="38100" dir="2700000" algn="tl">
                      <a:srgbClr val="000000">
                        <a:alpha val="43137"/>
                      </a:srgbClr>
                    </a:outerShdw>
                  </a:effectLst>
                </a:endParaRPr>
              </a:p>
              <a:p>
                <a:pPr marL="0" indent="0">
                  <a:buNone/>
                </a:pPr>
                <a:r>
                  <a:rPr lang="en-US" altLang="ja-JP" sz="2400" dirty="0"/>
                  <a:t>※</a:t>
                </a:r>
                <a:r>
                  <a:rPr kumimoji="1" lang="ja-JP" altLang="en-US" sz="2400" dirty="0">
                    <a:effectLst/>
                  </a:rPr>
                  <a:t>別実験より，線熱膨張係数が</a:t>
                </a:r>
                <a14:m>
                  <m:oMath xmlns:m="http://schemas.openxmlformats.org/officeDocument/2006/math">
                    <m:r>
                      <a:rPr kumimoji="1" lang="en-US" altLang="ja-JP" sz="2400" b="0" i="0" smtClean="0">
                        <a:effectLst/>
                        <a:latin typeface="Cambria Math" panose="02040503050406030204" pitchFamily="18" charset="0"/>
                      </a:rPr>
                      <m:t>1.0×1</m:t>
                    </m:r>
                    <m:sSup>
                      <m:sSupPr>
                        <m:ctrlPr>
                          <a:rPr kumimoji="1" lang="en-US" altLang="ja-JP" sz="2400" i="1" smtClean="0">
                            <a:effectLst/>
                            <a:latin typeface="Cambria Math" panose="02040503050406030204" pitchFamily="18" charset="0"/>
                          </a:rPr>
                        </m:ctrlPr>
                      </m:sSupPr>
                      <m:e>
                        <m:r>
                          <a:rPr kumimoji="1" lang="en-US" altLang="ja-JP" sz="2400" b="0" i="0" smtClean="0">
                            <a:effectLst/>
                            <a:latin typeface="Cambria Math" panose="02040503050406030204" pitchFamily="18" charset="0"/>
                          </a:rPr>
                          <m:t>0</m:t>
                        </m:r>
                      </m:e>
                      <m:sup>
                        <m:r>
                          <a:rPr kumimoji="1" lang="en-US" altLang="ja-JP" sz="2400" b="0" i="0" smtClean="0">
                            <a:effectLst/>
                            <a:latin typeface="Cambria Math" panose="02040503050406030204" pitchFamily="18" charset="0"/>
                          </a:rPr>
                          <m:t>−4</m:t>
                        </m:r>
                      </m:sup>
                    </m:sSup>
                  </m:oMath>
                </a14:m>
                <a:r>
                  <a:rPr kumimoji="1" lang="ja-JP" altLang="en-US" sz="2400" dirty="0">
                    <a:effectLst/>
                  </a:rPr>
                  <a:t> </a:t>
                </a:r>
                <a:r>
                  <a:rPr kumimoji="1" lang="en-US" altLang="ja-JP" sz="2400" dirty="0">
                    <a:effectLst/>
                  </a:rPr>
                  <a:t>[1/K]</a:t>
                </a:r>
                <a:r>
                  <a:rPr kumimoji="1" lang="ja-JP" altLang="en-US" sz="2400" dirty="0">
                    <a:effectLst/>
                  </a:rPr>
                  <a:t>であることを利用．</a:t>
                </a:r>
              </a:p>
            </p:txBody>
          </p:sp>
        </mc:Choice>
        <mc:Fallback xmlns="">
          <p:sp>
            <p:nvSpPr>
              <p:cNvPr id="2" name="コンテンツ プレースホルダー 1">
                <a:extLst>
                  <a:ext uri="{FF2B5EF4-FFF2-40B4-BE49-F238E27FC236}">
                    <a16:creationId xmlns:a16="http://schemas.microsoft.com/office/drawing/2014/main" id="{1D09D99D-99F2-44AB-893D-66D373448016}"/>
                  </a:ext>
                </a:extLst>
              </p:cNvPr>
              <p:cNvSpPr>
                <a:spLocks noGrp="1" noRot="1" noChangeAspect="1" noMove="1" noResize="1" noEditPoints="1" noAdjustHandles="1" noChangeArrowheads="1" noChangeShapeType="1" noTextEdit="1"/>
              </p:cNvSpPr>
              <p:nvPr>
                <p:ph idx="1"/>
              </p:nvPr>
            </p:nvSpPr>
            <p:spPr>
              <a:blipFill>
                <a:blip r:embed="rId2"/>
                <a:stretch>
                  <a:fillRect l="-2539" t="-2112" r="-1622"/>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100841C5-163F-4506-85B8-360920E2090A}"/>
              </a:ext>
            </a:extLst>
          </p:cNvPr>
          <p:cNvSpPr>
            <a:spLocks noGrp="1"/>
          </p:cNvSpPr>
          <p:nvPr>
            <p:ph type="title"/>
          </p:nvPr>
        </p:nvSpPr>
        <p:spPr/>
        <p:txBody>
          <a:bodyPr/>
          <a:lstStyle/>
          <a:p>
            <a:r>
              <a:rPr lang="ja-JP" altLang="en-US" dirty="0"/>
              <a:t>レジン温度測定実験</a:t>
            </a:r>
            <a:endParaRPr kumimoji="1" lang="ja-JP" altLang="en-US" dirty="0"/>
          </a:p>
        </p:txBody>
      </p:sp>
      <p:sp>
        <p:nvSpPr>
          <p:cNvPr id="4" name="スライド番号プレースホルダー 3">
            <a:extLst>
              <a:ext uri="{FF2B5EF4-FFF2-40B4-BE49-F238E27FC236}">
                <a16:creationId xmlns:a16="http://schemas.microsoft.com/office/drawing/2014/main" id="{DA90EC98-ED05-4CC8-92D8-13B4A82C3B50}"/>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6" name="図 5">
            <a:extLst>
              <a:ext uri="{FF2B5EF4-FFF2-40B4-BE49-F238E27FC236}">
                <a16:creationId xmlns:a16="http://schemas.microsoft.com/office/drawing/2014/main" id="{37530FB9-DE9B-4849-B33C-2950FF999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71" y="1052736"/>
            <a:ext cx="7581458" cy="3996444"/>
          </a:xfrm>
          <a:prstGeom prst="rect">
            <a:avLst/>
          </a:prstGeom>
        </p:spPr>
      </p:pic>
      <p:sp>
        <p:nvSpPr>
          <p:cNvPr id="7" name="四角形: 角を丸くする 6">
            <a:extLst>
              <a:ext uri="{FF2B5EF4-FFF2-40B4-BE49-F238E27FC236}">
                <a16:creationId xmlns:a16="http://schemas.microsoft.com/office/drawing/2014/main" id="{4BC0FD36-22ED-4C26-B008-945E49930B57}"/>
              </a:ext>
            </a:extLst>
          </p:cNvPr>
          <p:cNvSpPr/>
          <p:nvPr/>
        </p:nvSpPr>
        <p:spPr>
          <a:xfrm>
            <a:off x="863239" y="5445234"/>
            <a:ext cx="7416824" cy="90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latin typeface="ＭＳ Ｐゴシック" panose="020B0600070205080204" pitchFamily="50" charset="-128"/>
                <a:ea typeface="ＭＳ Ｐゴシック" panose="020B0600070205080204" pitchFamily="50" charset="-128"/>
              </a:rPr>
              <a:t>100K</a:t>
            </a:r>
            <a:r>
              <a:rPr lang="ja-JP" altLang="en-US" sz="2400" dirty="0">
                <a:solidFill>
                  <a:schemeClr val="tx1"/>
                </a:solidFill>
                <a:latin typeface="ＭＳ Ｐゴシック" panose="020B0600070205080204" pitchFamily="50" charset="-128"/>
                <a:ea typeface="ＭＳ Ｐゴシック" panose="020B0600070205080204" pitchFamily="50" charset="-128"/>
              </a:rPr>
              <a:t>弱の温度上昇により，照射から</a:t>
            </a:r>
            <a:r>
              <a:rPr lang="en-US" altLang="ja-JP" sz="2400" dirty="0">
                <a:solidFill>
                  <a:schemeClr val="tx1"/>
                </a:solidFill>
                <a:latin typeface="ＭＳ Ｐゴシック" panose="020B0600070205080204" pitchFamily="50" charset="-128"/>
                <a:ea typeface="ＭＳ Ｐゴシック" panose="020B0600070205080204" pitchFamily="50" charset="-128"/>
              </a:rPr>
              <a:t>6</a:t>
            </a:r>
            <a:r>
              <a:rPr lang="ja-JP" altLang="en-US" sz="2400" dirty="0">
                <a:solidFill>
                  <a:schemeClr val="tx1"/>
                </a:solidFill>
                <a:latin typeface="ＭＳ Ｐゴシック" panose="020B0600070205080204" pitchFamily="50" charset="-128"/>
                <a:ea typeface="ＭＳ Ｐゴシック" panose="020B0600070205080204" pitchFamily="50" charset="-128"/>
              </a:rPr>
              <a:t>秒後に</a:t>
            </a:r>
            <a:r>
              <a:rPr lang="en-US" altLang="ja-JP" sz="2400" dirty="0">
                <a:solidFill>
                  <a:schemeClr val="tx1"/>
                </a:solidFill>
                <a:latin typeface="ＭＳ Ｐゴシック" panose="020B0600070205080204" pitchFamily="50" charset="-128"/>
                <a:ea typeface="ＭＳ Ｐゴシック" panose="020B0600070205080204" pitchFamily="50" charset="-128"/>
              </a:rPr>
              <a:t>1</a:t>
            </a:r>
            <a:r>
              <a:rPr lang="ja-JP" altLang="en-US" sz="2400" dirty="0">
                <a:solidFill>
                  <a:schemeClr val="tx1"/>
                </a:solidFill>
                <a:latin typeface="ＭＳ Ｐゴシック" panose="020B0600070205080204" pitchFamily="50" charset="-128"/>
                <a:ea typeface="ＭＳ Ｐゴシック" panose="020B0600070205080204" pitchFamily="50" charset="-128"/>
              </a:rPr>
              <a:t>％弱の</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線熱膨張（体積膨張で</a:t>
            </a:r>
            <a:r>
              <a:rPr lang="en-US" altLang="ja-JP" sz="2400" dirty="0">
                <a:solidFill>
                  <a:schemeClr val="tx1"/>
                </a:solidFill>
                <a:latin typeface="ＭＳ Ｐゴシック" panose="020B0600070205080204" pitchFamily="50" charset="-128"/>
                <a:ea typeface="ＭＳ Ｐゴシック" panose="020B0600070205080204" pitchFamily="50" charset="-128"/>
              </a:rPr>
              <a:t>3</a:t>
            </a:r>
            <a:r>
              <a:rPr lang="ja-JP" altLang="en-US" sz="2400" dirty="0">
                <a:solidFill>
                  <a:schemeClr val="tx1"/>
                </a:solidFill>
                <a:latin typeface="ＭＳ Ｐゴシック" panose="020B0600070205080204" pitchFamily="50" charset="-128"/>
                <a:ea typeface="ＭＳ Ｐゴシック" panose="020B0600070205080204" pitchFamily="50" charset="-128"/>
              </a:rPr>
              <a:t>％弱）を起こしている．</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57414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745FC0E-2EF0-4BE6-8552-ABE1EDE931B8}"/>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r>
              <a:rPr lang="ja-JP" altLang="en-US" sz="2400" dirty="0"/>
              <a:t>回転型動的粘弾性試験</a:t>
            </a:r>
            <a:endParaRPr lang="en-US" altLang="ja-JP" sz="2400" dirty="0"/>
          </a:p>
          <a:p>
            <a:r>
              <a:rPr lang="en-US" altLang="ja-JP" sz="2400" dirty="0"/>
              <a:t>UV</a:t>
            </a:r>
            <a:r>
              <a:rPr lang="ja-JP" altLang="en-US" sz="2400" dirty="0"/>
              <a:t>レジンに</a:t>
            </a:r>
            <a:r>
              <a:rPr lang="en-US" altLang="ja-JP" sz="2400" dirty="0"/>
              <a:t>UV</a:t>
            </a:r>
            <a:r>
              <a:rPr lang="ja-JP" altLang="en-US" sz="2400" dirty="0"/>
              <a:t>光を照射しな</a:t>
            </a:r>
            <a:br>
              <a:rPr lang="en-US" altLang="ja-JP" sz="2400" dirty="0"/>
            </a:br>
            <a:r>
              <a:rPr lang="ja-JP" altLang="en-US" sz="2400" dirty="0" err="1"/>
              <a:t>がら</a:t>
            </a:r>
            <a:r>
              <a:rPr lang="ja-JP" altLang="en-US" sz="2400" dirty="0" err="1">
                <a:solidFill>
                  <a:srgbClr val="FF0000"/>
                </a:solidFill>
              </a:rPr>
              <a:t>微</a:t>
            </a:r>
            <a:r>
              <a:rPr lang="ja-JP" altLang="en-US" sz="2400" dirty="0">
                <a:solidFill>
                  <a:srgbClr val="FF0000"/>
                </a:solidFill>
              </a:rPr>
              <a:t>小回転振動</a:t>
            </a:r>
            <a:r>
              <a:rPr lang="ja-JP" altLang="en-US" sz="2400" dirty="0"/>
              <a:t>を与える．</a:t>
            </a:r>
            <a:endParaRPr lang="en-US" altLang="ja-JP" sz="2400" dirty="0"/>
          </a:p>
          <a:p>
            <a:r>
              <a:rPr lang="ja-JP" altLang="en-US" sz="2400" b="1" dirty="0"/>
              <a:t>ギャップ長さの変化</a:t>
            </a:r>
            <a:r>
              <a:rPr lang="ja-JP" altLang="en-US" sz="2400" dirty="0"/>
              <a:t>から，</a:t>
            </a:r>
            <a:r>
              <a:rPr lang="en-US" altLang="ja-JP" sz="2400" dirty="0">
                <a:solidFill>
                  <a:srgbClr val="0000CC"/>
                </a:solidFill>
              </a:rPr>
              <a:t>UV</a:t>
            </a:r>
            <a:br>
              <a:rPr lang="en-US" altLang="ja-JP" sz="2400" dirty="0">
                <a:solidFill>
                  <a:srgbClr val="0000CC"/>
                </a:solidFill>
              </a:rPr>
            </a:br>
            <a:r>
              <a:rPr lang="ja-JP" altLang="en-US" sz="2400" dirty="0">
                <a:solidFill>
                  <a:srgbClr val="0000CC"/>
                </a:solidFill>
              </a:rPr>
              <a:t>収縮</a:t>
            </a:r>
            <a:r>
              <a:rPr lang="ja-JP" altLang="en-US" sz="2400" dirty="0"/>
              <a:t>の時間変化も測定．</a:t>
            </a:r>
            <a:endParaRPr lang="en-US" altLang="ja-JP" sz="2400" dirty="0"/>
          </a:p>
          <a:p>
            <a:r>
              <a:rPr kumimoji="1" lang="ja-JP" altLang="en-US" sz="2400" b="1" dirty="0"/>
              <a:t>温度と</a:t>
            </a:r>
            <a:r>
              <a:rPr lang="ja-JP" altLang="en-US" sz="2400" b="1" dirty="0"/>
              <a:t>回転振動数</a:t>
            </a:r>
            <a:r>
              <a:rPr kumimoji="1" lang="ja-JP" altLang="en-US" sz="2400" b="1" dirty="0"/>
              <a:t>を様々に</a:t>
            </a:r>
            <a:br>
              <a:rPr kumimoji="1" lang="en-US" altLang="ja-JP" sz="2400" b="1" dirty="0"/>
            </a:br>
            <a:r>
              <a:rPr kumimoji="1" lang="ja-JP" altLang="en-US" sz="2400" b="1" dirty="0"/>
              <a:t>変化</a:t>
            </a:r>
            <a:r>
              <a:rPr kumimoji="1" lang="ja-JP" altLang="en-US" sz="2400" dirty="0"/>
              <a:t>させて</a:t>
            </a:r>
            <a:r>
              <a:rPr kumimoji="1" lang="ja-JP" altLang="en-US" sz="2400" dirty="0">
                <a:solidFill>
                  <a:srgbClr val="008000"/>
                </a:solidFill>
              </a:rPr>
              <a:t>複素せん断弾性率</a:t>
            </a:r>
            <a:br>
              <a:rPr kumimoji="1" lang="en-US" altLang="ja-JP" sz="2400" dirty="0"/>
            </a:br>
            <a:r>
              <a:rPr kumimoji="1" lang="ja-JP" altLang="en-US" sz="2400" dirty="0"/>
              <a:t>の時間変化を測定．</a:t>
            </a:r>
            <a:endParaRPr kumimoji="1" lang="en-US" altLang="ja-JP" sz="2400" dirty="0"/>
          </a:p>
          <a:p>
            <a:r>
              <a:rPr lang="en-US" altLang="ja-JP" sz="2400" dirty="0"/>
              <a:t>UV</a:t>
            </a:r>
            <a:r>
              <a:rPr lang="ja-JP" altLang="en-US" sz="2400" dirty="0"/>
              <a:t>照射が終わっても「暗硬化」</a:t>
            </a:r>
            <a:br>
              <a:rPr lang="en-US" altLang="ja-JP" sz="2400" dirty="0"/>
            </a:br>
            <a:r>
              <a:rPr lang="ja-JP" altLang="en-US" sz="2400" dirty="0"/>
              <a:t>により硬化および収縮が継続</a:t>
            </a:r>
            <a:br>
              <a:rPr lang="en-US" altLang="ja-JP" sz="2400" dirty="0"/>
            </a:br>
            <a:r>
              <a:rPr lang="ja-JP" altLang="en-US" sz="2400" dirty="0"/>
              <a:t>する点に注意．</a:t>
            </a:r>
            <a:endParaRPr lang="en-US" altLang="ja-JP" sz="2400" dirty="0"/>
          </a:p>
          <a:p>
            <a:r>
              <a:rPr lang="en-US" altLang="ja-JP" sz="2400" dirty="0"/>
              <a:t>UV</a:t>
            </a:r>
            <a:r>
              <a:rPr lang="ja-JP" altLang="en-US" sz="2400" dirty="0"/>
              <a:t>照射条件は実成形と同一．</a:t>
            </a:r>
            <a:endParaRPr lang="en-US" altLang="ja-JP" sz="2400" dirty="0"/>
          </a:p>
          <a:p>
            <a:r>
              <a:rPr lang="ja-JP" altLang="en-US" sz="2400" dirty="0"/>
              <a:t>レジン温度は温調とアルミロッドにより一定に保たれる．</a:t>
            </a:r>
            <a:endParaRPr lang="en-US" altLang="ja-JP" sz="2400" dirty="0"/>
          </a:p>
          <a:p>
            <a:endParaRPr kumimoji="1" lang="ja-JP" altLang="en-US" sz="2400" dirty="0"/>
          </a:p>
        </p:txBody>
      </p:sp>
      <p:sp>
        <p:nvSpPr>
          <p:cNvPr id="3" name="タイトル 2">
            <a:extLst>
              <a:ext uri="{FF2B5EF4-FFF2-40B4-BE49-F238E27FC236}">
                <a16:creationId xmlns:a16="http://schemas.microsoft.com/office/drawing/2014/main" id="{7E9AB202-7F4E-4C0A-9E21-346D8C53E0D2}"/>
              </a:ext>
            </a:extLst>
          </p:cNvPr>
          <p:cNvSpPr>
            <a:spLocks noGrp="1"/>
          </p:cNvSpPr>
          <p:nvPr>
            <p:ph type="title"/>
          </p:nvPr>
        </p:nvSpPr>
        <p:spPr/>
        <p:txBody>
          <a:bodyPr/>
          <a:lstStyle/>
          <a:p>
            <a:r>
              <a:rPr kumimoji="1" lang="en-US" altLang="ja-JP" dirty="0"/>
              <a:t>UV</a:t>
            </a:r>
            <a:r>
              <a:rPr kumimoji="1" lang="ja-JP" altLang="en-US" dirty="0"/>
              <a:t>収縮</a:t>
            </a:r>
            <a:r>
              <a:rPr kumimoji="1" lang="en-US" altLang="ja-JP" dirty="0"/>
              <a:t>/</a:t>
            </a:r>
            <a:r>
              <a:rPr kumimoji="1" lang="ja-JP" altLang="en-US" dirty="0"/>
              <a:t>複素せん断弾性率測定実験</a:t>
            </a:r>
          </a:p>
        </p:txBody>
      </p:sp>
      <p:sp>
        <p:nvSpPr>
          <p:cNvPr id="4" name="スライド番号プレースホルダー 3">
            <a:extLst>
              <a:ext uri="{FF2B5EF4-FFF2-40B4-BE49-F238E27FC236}">
                <a16:creationId xmlns:a16="http://schemas.microsoft.com/office/drawing/2014/main" id="{35A0B7D1-BC77-4DF2-966F-9408537A758E}"/>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5" name="正方形/長方形 4">
            <a:extLst>
              <a:ext uri="{FF2B5EF4-FFF2-40B4-BE49-F238E27FC236}">
                <a16:creationId xmlns:a16="http://schemas.microsoft.com/office/drawing/2014/main" id="{34682738-73A5-449E-993B-24CEF6A39E5D}"/>
              </a:ext>
            </a:extLst>
          </p:cNvPr>
          <p:cNvSpPr/>
          <p:nvPr/>
        </p:nvSpPr>
        <p:spPr>
          <a:xfrm>
            <a:off x="7036981" y="1688526"/>
            <a:ext cx="1290722" cy="169961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t>Cylinder</a:t>
            </a:r>
          </a:p>
          <a:p>
            <a:pPr algn="ctr"/>
            <a:r>
              <a:rPr lang="en-US" altLang="ja-JP" sz="1500" dirty="0"/>
              <a:t>Rod</a:t>
            </a:r>
            <a:endParaRPr lang="ja-JP" altLang="en-US" sz="1500" dirty="0"/>
          </a:p>
        </p:txBody>
      </p:sp>
      <p:sp>
        <p:nvSpPr>
          <p:cNvPr id="6" name="正方形/長方形 5">
            <a:extLst>
              <a:ext uri="{FF2B5EF4-FFF2-40B4-BE49-F238E27FC236}">
                <a16:creationId xmlns:a16="http://schemas.microsoft.com/office/drawing/2014/main" id="{29061F9B-9126-4FE1-93EA-0EA11A351B4A}"/>
              </a:ext>
            </a:extLst>
          </p:cNvPr>
          <p:cNvSpPr/>
          <p:nvPr/>
        </p:nvSpPr>
        <p:spPr>
          <a:xfrm>
            <a:off x="6615723" y="3695081"/>
            <a:ext cx="2133237" cy="4050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solidFill>
                  <a:schemeClr val="tx1"/>
                </a:solidFill>
              </a:rPr>
              <a:t>Glass Plate</a:t>
            </a:r>
            <a:endParaRPr lang="ja-JP" altLang="en-US" sz="1500" dirty="0">
              <a:solidFill>
                <a:schemeClr val="tx1"/>
              </a:solidFill>
            </a:endParaRPr>
          </a:p>
        </p:txBody>
      </p:sp>
      <p:sp>
        <p:nvSpPr>
          <p:cNvPr id="7" name="角丸四角形 7">
            <a:extLst>
              <a:ext uri="{FF2B5EF4-FFF2-40B4-BE49-F238E27FC236}">
                <a16:creationId xmlns:a16="http://schemas.microsoft.com/office/drawing/2014/main" id="{53E66C97-75A4-4314-8006-329C5F38496D}"/>
              </a:ext>
            </a:extLst>
          </p:cNvPr>
          <p:cNvSpPr/>
          <p:nvPr/>
        </p:nvSpPr>
        <p:spPr>
          <a:xfrm>
            <a:off x="6985657" y="3388255"/>
            <a:ext cx="1393370" cy="306826"/>
          </a:xfrm>
          <a:prstGeom prst="roundRect">
            <a:avLst>
              <a:gd name="adj" fmla="val 2544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t>UV Resin</a:t>
            </a:r>
            <a:endParaRPr lang="ja-JP" altLang="en-US" sz="1500" dirty="0"/>
          </a:p>
        </p:txBody>
      </p:sp>
      <p:sp>
        <p:nvSpPr>
          <p:cNvPr id="8" name="上矢印 8">
            <a:extLst>
              <a:ext uri="{FF2B5EF4-FFF2-40B4-BE49-F238E27FC236}">
                <a16:creationId xmlns:a16="http://schemas.microsoft.com/office/drawing/2014/main" id="{878D5026-EF3D-4AD2-A4C0-ADB39DA805CE}"/>
              </a:ext>
            </a:extLst>
          </p:cNvPr>
          <p:cNvSpPr/>
          <p:nvPr/>
        </p:nvSpPr>
        <p:spPr>
          <a:xfrm>
            <a:off x="6674001" y="4110504"/>
            <a:ext cx="2035679" cy="360390"/>
          </a:xfrm>
          <a:prstGeom prst="upArrow">
            <a:avLst>
              <a:gd name="adj1" fmla="val 67702"/>
              <a:gd name="adj2" fmla="val 5242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UV Light</a:t>
            </a:r>
            <a:endParaRPr kumimoji="1" lang="ja-JP" altLang="en-US" dirty="0"/>
          </a:p>
        </p:txBody>
      </p:sp>
      <p:grpSp>
        <p:nvGrpSpPr>
          <p:cNvPr id="9" name="グループ化 8">
            <a:extLst>
              <a:ext uri="{FF2B5EF4-FFF2-40B4-BE49-F238E27FC236}">
                <a16:creationId xmlns:a16="http://schemas.microsoft.com/office/drawing/2014/main" id="{0EED2CC4-3ECC-4771-9F3D-44841B109532}"/>
              </a:ext>
            </a:extLst>
          </p:cNvPr>
          <p:cNvGrpSpPr/>
          <p:nvPr/>
        </p:nvGrpSpPr>
        <p:grpSpPr>
          <a:xfrm>
            <a:off x="6785851" y="1321247"/>
            <a:ext cx="1782587" cy="796675"/>
            <a:chOff x="9567116" y="710583"/>
            <a:chExt cx="1749814" cy="1655866"/>
          </a:xfrm>
          <a:solidFill>
            <a:srgbClr val="FF0000"/>
          </a:solidFill>
        </p:grpSpPr>
        <p:sp>
          <p:nvSpPr>
            <p:cNvPr id="10" name="環状矢印 17">
              <a:extLst>
                <a:ext uri="{FF2B5EF4-FFF2-40B4-BE49-F238E27FC236}">
                  <a16:creationId xmlns:a16="http://schemas.microsoft.com/office/drawing/2014/main" id="{380502C8-E4FF-4B1A-9D8A-1F192CB99652}"/>
                </a:ext>
              </a:extLst>
            </p:cNvPr>
            <p:cNvSpPr/>
            <p:nvPr/>
          </p:nvSpPr>
          <p:spPr>
            <a:xfrm rot="16200000">
              <a:off x="9599781" y="678153"/>
              <a:ext cx="1655631" cy="1720961"/>
            </a:xfrm>
            <a:prstGeom prst="circularArrow">
              <a:avLst>
                <a:gd name="adj1" fmla="val 10722"/>
                <a:gd name="adj2" fmla="val 1216512"/>
                <a:gd name="adj3" fmla="val 20344974"/>
                <a:gd name="adj4" fmla="val 8932130"/>
                <a:gd name="adj5" fmla="val 12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環状矢印 18">
              <a:extLst>
                <a:ext uri="{FF2B5EF4-FFF2-40B4-BE49-F238E27FC236}">
                  <a16:creationId xmlns:a16="http://schemas.microsoft.com/office/drawing/2014/main" id="{93715189-3D70-4195-82A8-49A770382D89}"/>
                </a:ext>
              </a:extLst>
            </p:cNvPr>
            <p:cNvSpPr/>
            <p:nvPr/>
          </p:nvSpPr>
          <p:spPr>
            <a:xfrm rot="5400000" flipH="1">
              <a:off x="9628634" y="677918"/>
              <a:ext cx="1655631" cy="1720961"/>
            </a:xfrm>
            <a:prstGeom prst="circularArrow">
              <a:avLst>
                <a:gd name="adj1" fmla="val 10722"/>
                <a:gd name="adj2" fmla="val 1216512"/>
                <a:gd name="adj3" fmla="val 20344974"/>
                <a:gd name="adj4" fmla="val 8932130"/>
                <a:gd name="adj5" fmla="val 12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2" name="テキスト ボックス 11">
            <a:extLst>
              <a:ext uri="{FF2B5EF4-FFF2-40B4-BE49-F238E27FC236}">
                <a16:creationId xmlns:a16="http://schemas.microsoft.com/office/drawing/2014/main" id="{82E6F9CC-69DB-410B-8E85-6BE809E6123E}"/>
              </a:ext>
            </a:extLst>
          </p:cNvPr>
          <p:cNvSpPr txBox="1"/>
          <p:nvPr/>
        </p:nvSpPr>
        <p:spPr>
          <a:xfrm>
            <a:off x="6673840" y="872716"/>
            <a:ext cx="1996060" cy="553998"/>
          </a:xfrm>
          <a:prstGeom prst="rect">
            <a:avLst/>
          </a:prstGeom>
          <a:noFill/>
        </p:spPr>
        <p:txBody>
          <a:bodyPr wrap="none" rtlCol="0">
            <a:spAutoFit/>
          </a:bodyPr>
          <a:lstStyle/>
          <a:p>
            <a:pPr algn="ctr"/>
            <a:r>
              <a:rPr lang="en-US" altLang="ja-JP" sz="1500" dirty="0">
                <a:solidFill>
                  <a:srgbClr val="FF0000"/>
                </a:solidFill>
              </a:rPr>
              <a:t>Small</a:t>
            </a:r>
            <a:br>
              <a:rPr lang="en-US" altLang="ja-JP" sz="1500" dirty="0">
                <a:solidFill>
                  <a:srgbClr val="FF0000"/>
                </a:solidFill>
              </a:rPr>
            </a:br>
            <a:r>
              <a:rPr lang="en-US" altLang="ja-JP" sz="1500" dirty="0">
                <a:solidFill>
                  <a:srgbClr val="FF0000"/>
                </a:solidFill>
              </a:rPr>
              <a:t>Rotational Oscillation</a:t>
            </a:r>
            <a:endParaRPr lang="ja-JP" altLang="en-US" sz="1500" dirty="0">
              <a:solidFill>
                <a:srgbClr val="FF0000"/>
              </a:solidFill>
            </a:endParaRPr>
          </a:p>
        </p:txBody>
      </p:sp>
      <p:sp>
        <p:nvSpPr>
          <p:cNvPr id="13" name="ストライプ矢印 23">
            <a:extLst>
              <a:ext uri="{FF2B5EF4-FFF2-40B4-BE49-F238E27FC236}">
                <a16:creationId xmlns:a16="http://schemas.microsoft.com/office/drawing/2014/main" id="{A8D8BE19-1396-4AA3-9862-FDDA1DB552FD}"/>
              </a:ext>
            </a:extLst>
          </p:cNvPr>
          <p:cNvSpPr/>
          <p:nvPr/>
        </p:nvSpPr>
        <p:spPr>
          <a:xfrm rot="5400000">
            <a:off x="8507467" y="1722876"/>
            <a:ext cx="336899" cy="268834"/>
          </a:xfrm>
          <a:prstGeom prst="striped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4361313-2D47-4F31-9E79-E5EDBA361CDA}"/>
              </a:ext>
            </a:extLst>
          </p:cNvPr>
          <p:cNvSpPr txBox="1"/>
          <p:nvPr/>
        </p:nvSpPr>
        <p:spPr>
          <a:xfrm>
            <a:off x="8247370" y="1991539"/>
            <a:ext cx="861134" cy="784830"/>
          </a:xfrm>
          <a:prstGeom prst="rect">
            <a:avLst/>
          </a:prstGeom>
          <a:noFill/>
        </p:spPr>
        <p:txBody>
          <a:bodyPr wrap="none" rtlCol="0">
            <a:spAutoFit/>
          </a:bodyPr>
          <a:lstStyle/>
          <a:p>
            <a:pPr algn="ctr"/>
            <a:r>
              <a:rPr lang="en-US" altLang="ja-JP" sz="1500" dirty="0">
                <a:solidFill>
                  <a:srgbClr val="FF9900"/>
                </a:solidFill>
              </a:rPr>
              <a:t>Follow</a:t>
            </a:r>
          </a:p>
          <a:p>
            <a:pPr algn="ctr"/>
            <a:r>
              <a:rPr lang="en-US" altLang="ja-JP" sz="1500" dirty="0">
                <a:solidFill>
                  <a:srgbClr val="FF9900"/>
                </a:solidFill>
              </a:rPr>
              <a:t>Gap</a:t>
            </a:r>
          </a:p>
          <a:p>
            <a:pPr algn="ctr"/>
            <a:r>
              <a:rPr lang="en-US" altLang="ja-JP" sz="1500" dirty="0">
                <a:solidFill>
                  <a:srgbClr val="FF9900"/>
                </a:solidFill>
              </a:rPr>
              <a:t>Change</a:t>
            </a:r>
          </a:p>
        </p:txBody>
      </p:sp>
      <p:cxnSp>
        <p:nvCxnSpPr>
          <p:cNvPr id="15" name="直線矢印コネクタ 14">
            <a:extLst>
              <a:ext uri="{FF2B5EF4-FFF2-40B4-BE49-F238E27FC236}">
                <a16:creationId xmlns:a16="http://schemas.microsoft.com/office/drawing/2014/main" id="{F522960F-B11C-43DE-A3B7-FD63CE21F366}"/>
              </a:ext>
            </a:extLst>
          </p:cNvPr>
          <p:cNvCxnSpPr/>
          <p:nvPr/>
        </p:nvCxnSpPr>
        <p:spPr>
          <a:xfrm>
            <a:off x="8478930" y="3388143"/>
            <a:ext cx="0" cy="30693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3B2676D-3026-4168-ACC5-92E60F475F09}"/>
              </a:ext>
            </a:extLst>
          </p:cNvPr>
          <p:cNvSpPr txBox="1"/>
          <p:nvPr/>
        </p:nvSpPr>
        <p:spPr>
          <a:xfrm>
            <a:off x="8471897" y="3394885"/>
            <a:ext cx="548548" cy="323165"/>
          </a:xfrm>
          <a:prstGeom prst="rect">
            <a:avLst/>
          </a:prstGeom>
          <a:noFill/>
        </p:spPr>
        <p:txBody>
          <a:bodyPr wrap="none" rtlCol="0">
            <a:spAutoFit/>
          </a:bodyPr>
          <a:lstStyle/>
          <a:p>
            <a:r>
              <a:rPr lang="en-US" altLang="ja-JP" sz="1500" dirty="0"/>
              <a:t>Gap</a:t>
            </a:r>
            <a:endParaRPr lang="ja-JP" altLang="en-US" sz="1500" dirty="0"/>
          </a:p>
        </p:txBody>
      </p:sp>
      <p:grpSp>
        <p:nvGrpSpPr>
          <p:cNvPr id="17" name="グループ化 16">
            <a:extLst>
              <a:ext uri="{FF2B5EF4-FFF2-40B4-BE49-F238E27FC236}">
                <a16:creationId xmlns:a16="http://schemas.microsoft.com/office/drawing/2014/main" id="{B8E41400-0426-4E71-A95F-DA9A85728F56}"/>
              </a:ext>
            </a:extLst>
          </p:cNvPr>
          <p:cNvGrpSpPr/>
          <p:nvPr/>
        </p:nvGrpSpPr>
        <p:grpSpPr>
          <a:xfrm>
            <a:off x="6758576" y="4279625"/>
            <a:ext cx="2345318" cy="1043877"/>
            <a:chOff x="9058780" y="5271245"/>
            <a:chExt cx="3127091" cy="1391836"/>
          </a:xfrm>
        </p:grpSpPr>
        <p:sp>
          <p:nvSpPr>
            <p:cNvPr id="18" name="フリーフォーム 11">
              <a:extLst>
                <a:ext uri="{FF2B5EF4-FFF2-40B4-BE49-F238E27FC236}">
                  <a16:creationId xmlns:a16="http://schemas.microsoft.com/office/drawing/2014/main" id="{FC41106B-071C-467A-981A-DAED34024F4E}"/>
                </a:ext>
              </a:extLst>
            </p:cNvPr>
            <p:cNvSpPr/>
            <p:nvPr/>
          </p:nvSpPr>
          <p:spPr>
            <a:xfrm>
              <a:off x="9840417" y="5645063"/>
              <a:ext cx="1362636" cy="448236"/>
            </a:xfrm>
            <a:custGeom>
              <a:avLst/>
              <a:gdLst>
                <a:gd name="connsiteX0" fmla="*/ 22428 w 793393"/>
                <a:gd name="connsiteY0" fmla="*/ 503705 h 527316"/>
                <a:gd name="connsiteX1" fmla="*/ 22428 w 793393"/>
                <a:gd name="connsiteY1" fmla="*/ 55470 h 527316"/>
                <a:gd name="connsiteX2" fmla="*/ 255511 w 793393"/>
                <a:gd name="connsiteY2" fmla="*/ 55470 h 527316"/>
                <a:gd name="connsiteX3" fmla="*/ 228617 w 793393"/>
                <a:gd name="connsiteY3" fmla="*/ 494740 h 527316"/>
                <a:gd name="connsiteX4" fmla="*/ 793393 w 793393"/>
                <a:gd name="connsiteY4" fmla="*/ 458882 h 527316"/>
                <a:gd name="connsiteX0" fmla="*/ 0 w 770965"/>
                <a:gd name="connsiteY0" fmla="*/ 503705 h 527316"/>
                <a:gd name="connsiteX1" fmla="*/ 0 w 770965"/>
                <a:gd name="connsiteY1" fmla="*/ 55470 h 527316"/>
                <a:gd name="connsiteX2" fmla="*/ 233083 w 770965"/>
                <a:gd name="connsiteY2" fmla="*/ 55470 h 527316"/>
                <a:gd name="connsiteX3" fmla="*/ 206189 w 770965"/>
                <a:gd name="connsiteY3" fmla="*/ 494740 h 527316"/>
                <a:gd name="connsiteX4" fmla="*/ 770965 w 770965"/>
                <a:gd name="connsiteY4" fmla="*/ 458882 h 52731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71846"/>
                <a:gd name="connsiteX1" fmla="*/ 0 w 770965"/>
                <a:gd name="connsiteY1" fmla="*/ 0 h 471846"/>
                <a:gd name="connsiteX2" fmla="*/ 233083 w 770965"/>
                <a:gd name="connsiteY2" fmla="*/ 0 h 471846"/>
                <a:gd name="connsiteX3" fmla="*/ 206189 w 770965"/>
                <a:gd name="connsiteY3" fmla="*/ 439270 h 471846"/>
                <a:gd name="connsiteX4" fmla="*/ 770965 w 770965"/>
                <a:gd name="connsiteY4" fmla="*/ 403412 h 471846"/>
                <a:gd name="connsiteX0" fmla="*/ 0 w 770965"/>
                <a:gd name="connsiteY0" fmla="*/ 448235 h 448235"/>
                <a:gd name="connsiteX1" fmla="*/ 0 w 770965"/>
                <a:gd name="connsiteY1" fmla="*/ 0 h 448235"/>
                <a:gd name="connsiteX2" fmla="*/ 233083 w 770965"/>
                <a:gd name="connsiteY2" fmla="*/ 0 h 448235"/>
                <a:gd name="connsiteX3" fmla="*/ 206189 w 770965"/>
                <a:gd name="connsiteY3" fmla="*/ 439270 h 448235"/>
                <a:gd name="connsiteX4" fmla="*/ 770965 w 770965"/>
                <a:gd name="connsiteY4" fmla="*/ 403412 h 448235"/>
                <a:gd name="connsiteX0" fmla="*/ 0 w 770965"/>
                <a:gd name="connsiteY0" fmla="*/ 480773 h 480773"/>
                <a:gd name="connsiteX1" fmla="*/ 0 w 770965"/>
                <a:gd name="connsiteY1" fmla="*/ 32538 h 480773"/>
                <a:gd name="connsiteX2" fmla="*/ 233083 w 770965"/>
                <a:gd name="connsiteY2" fmla="*/ 32538 h 480773"/>
                <a:gd name="connsiteX3" fmla="*/ 242048 w 770965"/>
                <a:gd name="connsiteY3" fmla="*/ 471808 h 480773"/>
                <a:gd name="connsiteX4" fmla="*/ 770965 w 770965"/>
                <a:gd name="connsiteY4" fmla="*/ 435950 h 480773"/>
                <a:gd name="connsiteX0" fmla="*/ 0 w 914400"/>
                <a:gd name="connsiteY0" fmla="*/ 480773 h 512264"/>
                <a:gd name="connsiteX1" fmla="*/ 0 w 914400"/>
                <a:gd name="connsiteY1" fmla="*/ 32538 h 512264"/>
                <a:gd name="connsiteX2" fmla="*/ 233083 w 914400"/>
                <a:gd name="connsiteY2" fmla="*/ 32538 h 512264"/>
                <a:gd name="connsiteX3" fmla="*/ 242048 w 914400"/>
                <a:gd name="connsiteY3" fmla="*/ 471808 h 512264"/>
                <a:gd name="connsiteX4" fmla="*/ 914400 w 914400"/>
                <a:gd name="connsiteY4" fmla="*/ 498703 h 512264"/>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79726"/>
                <a:gd name="connsiteX1" fmla="*/ 0 w 914400"/>
                <a:gd name="connsiteY1" fmla="*/ 0 h 479726"/>
                <a:gd name="connsiteX2" fmla="*/ 233083 w 914400"/>
                <a:gd name="connsiteY2" fmla="*/ 0 h 479726"/>
                <a:gd name="connsiteX3" fmla="*/ 242048 w 914400"/>
                <a:gd name="connsiteY3" fmla="*/ 439270 h 479726"/>
                <a:gd name="connsiteX4" fmla="*/ 914400 w 914400"/>
                <a:gd name="connsiteY4" fmla="*/ 466165 h 479726"/>
                <a:gd name="connsiteX0" fmla="*/ 0 w 914400"/>
                <a:gd name="connsiteY0" fmla="*/ 448235 h 466165"/>
                <a:gd name="connsiteX1" fmla="*/ 0 w 914400"/>
                <a:gd name="connsiteY1" fmla="*/ 0 h 466165"/>
                <a:gd name="connsiteX2" fmla="*/ 233083 w 914400"/>
                <a:gd name="connsiteY2" fmla="*/ 0 h 466165"/>
                <a:gd name="connsiteX3" fmla="*/ 242048 w 914400"/>
                <a:gd name="connsiteY3" fmla="*/ 439270 h 466165"/>
                <a:gd name="connsiteX4" fmla="*/ 914400 w 914400"/>
                <a:gd name="connsiteY4" fmla="*/ 466165 h 466165"/>
                <a:gd name="connsiteX0" fmla="*/ 0 w 923365"/>
                <a:gd name="connsiteY0" fmla="*/ 448235 h 469572"/>
                <a:gd name="connsiteX1" fmla="*/ 0 w 923365"/>
                <a:gd name="connsiteY1" fmla="*/ 0 h 469572"/>
                <a:gd name="connsiteX2" fmla="*/ 233083 w 923365"/>
                <a:gd name="connsiteY2" fmla="*/ 0 h 469572"/>
                <a:gd name="connsiteX3" fmla="*/ 242048 w 923365"/>
                <a:gd name="connsiteY3" fmla="*/ 439270 h 469572"/>
                <a:gd name="connsiteX4" fmla="*/ 923365 w 923365"/>
                <a:gd name="connsiteY4" fmla="*/ 430306 h 469572"/>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544499"/>
                <a:gd name="connsiteX1" fmla="*/ 0 w 923365"/>
                <a:gd name="connsiteY1" fmla="*/ 0 h 544499"/>
                <a:gd name="connsiteX2" fmla="*/ 233083 w 923365"/>
                <a:gd name="connsiteY2" fmla="*/ 0 h 544499"/>
                <a:gd name="connsiteX3" fmla="*/ 242048 w 923365"/>
                <a:gd name="connsiteY3" fmla="*/ 439270 h 544499"/>
                <a:gd name="connsiteX4" fmla="*/ 923365 w 923365"/>
                <a:gd name="connsiteY4" fmla="*/ 430306 h 544499"/>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923365"/>
                <a:gd name="connsiteY0" fmla="*/ 448235 h 448235"/>
                <a:gd name="connsiteX1" fmla="*/ 0 w 923365"/>
                <a:gd name="connsiteY1" fmla="*/ 0 h 448235"/>
                <a:gd name="connsiteX2" fmla="*/ 233083 w 923365"/>
                <a:gd name="connsiteY2" fmla="*/ 0 h 448235"/>
                <a:gd name="connsiteX3" fmla="*/ 242048 w 923365"/>
                <a:gd name="connsiteY3" fmla="*/ 439270 h 448235"/>
                <a:gd name="connsiteX4" fmla="*/ 923365 w 923365"/>
                <a:gd name="connsiteY4" fmla="*/ 430306 h 448235"/>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74228"/>
                <a:gd name="connsiteX1" fmla="*/ 0 w 1362636"/>
                <a:gd name="connsiteY1" fmla="*/ 0 h 474228"/>
                <a:gd name="connsiteX2" fmla="*/ 233083 w 1362636"/>
                <a:gd name="connsiteY2" fmla="*/ 0 h 474228"/>
                <a:gd name="connsiteX3" fmla="*/ 242048 w 1362636"/>
                <a:gd name="connsiteY3" fmla="*/ 439270 h 474228"/>
                <a:gd name="connsiteX4" fmla="*/ 1362636 w 1362636"/>
                <a:gd name="connsiteY4" fmla="*/ 448236 h 474228"/>
                <a:gd name="connsiteX0" fmla="*/ 0 w 1362636"/>
                <a:gd name="connsiteY0" fmla="*/ 448235 h 448236"/>
                <a:gd name="connsiteX1" fmla="*/ 0 w 1362636"/>
                <a:gd name="connsiteY1" fmla="*/ 0 h 448236"/>
                <a:gd name="connsiteX2" fmla="*/ 233083 w 1362636"/>
                <a:gd name="connsiteY2" fmla="*/ 0 h 448236"/>
                <a:gd name="connsiteX3" fmla="*/ 242048 w 1362636"/>
                <a:gd name="connsiteY3" fmla="*/ 439270 h 448236"/>
                <a:gd name="connsiteX4" fmla="*/ 1362636 w 1362636"/>
                <a:gd name="connsiteY4" fmla="*/ 448236 h 44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636" h="448236">
                  <a:moveTo>
                    <a:pt x="0" y="448235"/>
                  </a:moveTo>
                  <a:lnTo>
                    <a:pt x="0" y="0"/>
                  </a:lnTo>
                  <a:lnTo>
                    <a:pt x="233083" y="0"/>
                  </a:lnTo>
                  <a:lnTo>
                    <a:pt x="242048" y="439270"/>
                  </a:lnTo>
                  <a:lnTo>
                    <a:pt x="1362636" y="448236"/>
                  </a:lnTo>
                </a:path>
              </a:pathLst>
            </a:cu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BE84093-26DD-4629-A787-36FD7C694623}"/>
                </a:ext>
              </a:extLst>
            </p:cNvPr>
            <p:cNvSpPr txBox="1"/>
            <p:nvPr/>
          </p:nvSpPr>
          <p:spPr>
            <a:xfrm>
              <a:off x="9460339" y="6057292"/>
              <a:ext cx="2725532" cy="492443"/>
            </a:xfrm>
            <a:prstGeom prst="rect">
              <a:avLst/>
            </a:prstGeom>
            <a:noFill/>
          </p:spPr>
          <p:txBody>
            <a:bodyPr wrap="none" rtlCol="0">
              <a:spAutoFit/>
            </a:bodyPr>
            <a:lstStyle/>
            <a:p>
              <a:r>
                <a:rPr kumimoji="1" lang="en-US" altLang="ja-JP" dirty="0"/>
                <a:t>   0  30    time (s)  </a:t>
              </a:r>
              <a:endParaRPr kumimoji="1" lang="ja-JP" altLang="en-US" dirty="0"/>
            </a:p>
          </p:txBody>
        </p:sp>
        <p:cxnSp>
          <p:nvCxnSpPr>
            <p:cNvPr id="20" name="直線矢印コネクタ 19">
              <a:extLst>
                <a:ext uri="{FF2B5EF4-FFF2-40B4-BE49-F238E27FC236}">
                  <a16:creationId xmlns:a16="http://schemas.microsoft.com/office/drawing/2014/main" id="{2802C40A-AE0F-4BE2-B46F-0F45A1A95911}"/>
                </a:ext>
              </a:extLst>
            </p:cNvPr>
            <p:cNvCxnSpPr/>
            <p:nvPr/>
          </p:nvCxnSpPr>
          <p:spPr>
            <a:xfrm>
              <a:off x="9562383" y="6093296"/>
              <a:ext cx="17623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EF1EBEEB-4996-4AB6-95A8-698B73DC77B9}"/>
                </a:ext>
              </a:extLst>
            </p:cNvPr>
            <p:cNvCxnSpPr/>
            <p:nvPr/>
          </p:nvCxnSpPr>
          <p:spPr>
            <a:xfrm flipV="1">
              <a:off x="9562383" y="5645063"/>
              <a:ext cx="0" cy="4691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63918B7-780F-486B-8C63-AC9A58F9F5E9}"/>
                </a:ext>
              </a:extLst>
            </p:cNvPr>
            <p:cNvSpPr txBox="1"/>
            <p:nvPr/>
          </p:nvSpPr>
          <p:spPr>
            <a:xfrm rot="16200000">
              <a:off x="8609084" y="5720941"/>
              <a:ext cx="1391836" cy="492443"/>
            </a:xfrm>
            <a:prstGeom prst="rect">
              <a:avLst/>
            </a:prstGeom>
            <a:noFill/>
          </p:spPr>
          <p:txBody>
            <a:bodyPr wrap="none" rtlCol="0">
              <a:spAutoFit/>
            </a:bodyPr>
            <a:lstStyle/>
            <a:p>
              <a:pPr algn="ctr"/>
              <a:r>
                <a:rPr kumimoji="1" lang="en-US" altLang="ja-JP" dirty="0"/>
                <a:t>Intensity</a:t>
              </a:r>
              <a:endParaRPr kumimoji="1" lang="ja-JP" altLang="en-US" dirty="0"/>
            </a:p>
          </p:txBody>
        </p:sp>
      </p:grpSp>
      <p:pic>
        <p:nvPicPr>
          <p:cNvPr id="23" name="Picture 10">
            <a:extLst>
              <a:ext uri="{FF2B5EF4-FFF2-40B4-BE49-F238E27FC236}">
                <a16:creationId xmlns:a16="http://schemas.microsoft.com/office/drawing/2014/main" id="{A83995F3-AA12-4EE1-8E3B-07303D2D8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9743" y="1412776"/>
            <a:ext cx="1951955" cy="2506487"/>
          </a:xfrm>
          <a:prstGeom prst="rect">
            <a:avLst/>
          </a:prstGeom>
        </p:spPr>
      </p:pic>
      <p:sp>
        <p:nvSpPr>
          <p:cNvPr id="24" name="TextBox 13">
            <a:extLst>
              <a:ext uri="{FF2B5EF4-FFF2-40B4-BE49-F238E27FC236}">
                <a16:creationId xmlns:a16="http://schemas.microsoft.com/office/drawing/2014/main" id="{5C528A01-3FCD-4C9E-868C-843FB3B5CD99}"/>
              </a:ext>
            </a:extLst>
          </p:cNvPr>
          <p:cNvSpPr txBox="1"/>
          <p:nvPr/>
        </p:nvSpPr>
        <p:spPr>
          <a:xfrm>
            <a:off x="4507210" y="3916018"/>
            <a:ext cx="2089010" cy="1292662"/>
          </a:xfrm>
          <a:prstGeom prst="rect">
            <a:avLst/>
          </a:prstGeom>
          <a:noFill/>
        </p:spPr>
        <p:txBody>
          <a:bodyPr wrap="square" rtlCol="0">
            <a:spAutoFit/>
          </a:bodyPr>
          <a:lstStyle/>
          <a:p>
            <a:r>
              <a:rPr lang="en-US" altLang="ja-JP" b="1" i="1" u="sng" dirty="0">
                <a:effectLst>
                  <a:outerShdw blurRad="38100" dist="38100" dir="2700000" algn="tl">
                    <a:srgbClr val="000000">
                      <a:alpha val="43137"/>
                    </a:srgbClr>
                  </a:outerShdw>
                </a:effectLst>
              </a:rPr>
              <a:t>Anton </a:t>
            </a:r>
            <a:r>
              <a:rPr lang="en-US" altLang="ja-JP" b="1" i="1" u="sng" dirty="0" err="1">
                <a:effectLst>
                  <a:outerShdw blurRad="38100" dist="38100" dir="2700000" algn="tl">
                    <a:srgbClr val="000000">
                      <a:alpha val="43137"/>
                    </a:srgbClr>
                  </a:outerShdw>
                </a:effectLst>
              </a:rPr>
              <a:t>Paar</a:t>
            </a:r>
            <a:r>
              <a:rPr lang="en-US" altLang="ja-JP" b="1" i="1" u="sng" dirty="0">
                <a:effectLst>
                  <a:outerShdw blurRad="38100" dist="38100" dir="2700000" algn="tl">
                    <a:srgbClr val="000000">
                      <a:alpha val="43137"/>
                    </a:srgbClr>
                  </a:outerShdw>
                </a:effectLst>
              </a:rPr>
              <a:t> MCR series</a:t>
            </a:r>
          </a:p>
          <a:p>
            <a:r>
              <a:rPr lang="en-US" altLang="ja-JP" sz="1050" u="sng" dirty="0">
                <a:solidFill>
                  <a:srgbClr val="0070C0"/>
                </a:solidFill>
              </a:rPr>
              <a:t>https://www.anton-paar.com/corp-en/products/details/rheometer-mcr-102-302-502/</a:t>
            </a:r>
          </a:p>
        </p:txBody>
      </p:sp>
    </p:spTree>
    <p:extLst>
      <p:ext uri="{BB962C8B-B14F-4D97-AF65-F5344CB8AC3E}">
        <p14:creationId xmlns:p14="http://schemas.microsoft.com/office/powerpoint/2010/main" val="224518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en-US" altLang="ja-JP" b="1" i="1" u="sng" dirty="0">
                <a:effectLst>
                  <a:outerShdw blurRad="38100" dist="38100" dir="2700000" algn="tl">
                    <a:srgbClr val="000000">
                      <a:alpha val="43137"/>
                    </a:srgbClr>
                  </a:outerShdw>
                </a:effectLst>
              </a:rPr>
              <a:t>UV</a:t>
            </a:r>
            <a:r>
              <a:rPr kumimoji="1" lang="ja-JP" altLang="en-US" b="1" i="1" u="sng" dirty="0">
                <a:effectLst>
                  <a:outerShdw blurRad="38100" dist="38100" dir="2700000" algn="tl">
                    <a:srgbClr val="000000">
                      <a:alpha val="43137"/>
                    </a:srgbClr>
                  </a:outerShdw>
                </a:effectLst>
              </a:rPr>
              <a:t>収縮の測定結果</a:t>
            </a:r>
            <a:r>
              <a:rPr lang="ja-JP" altLang="en-US" b="1" i="1" u="sng" dirty="0">
                <a:effectLst>
                  <a:outerShdw blurRad="38100" dist="38100" dir="2700000" algn="tl">
                    <a:srgbClr val="000000">
                      <a:alpha val="43137"/>
                    </a:srgbClr>
                  </a:outerShdw>
                </a:effectLst>
              </a:rPr>
              <a:t>（温度は</a:t>
            </a:r>
            <a:r>
              <a:rPr lang="en-US" altLang="ja-JP" b="1" i="1" u="sng" dirty="0">
                <a:effectLst>
                  <a:outerShdw blurRad="38100" dist="38100" dir="2700000" algn="tl">
                    <a:srgbClr val="000000">
                      <a:alpha val="43137"/>
                    </a:srgbClr>
                  </a:outerShdw>
                </a:effectLst>
              </a:rPr>
              <a:t>40</a:t>
            </a:r>
            <a:r>
              <a:rPr lang="ja-JP" altLang="en-US" b="1" i="1" u="sng" dirty="0">
                <a:effectLst>
                  <a:outerShdw blurRad="38100" dist="38100" dir="2700000" algn="tl">
                    <a:srgbClr val="000000">
                      <a:alpha val="43137"/>
                    </a:srgbClr>
                  </a:outerShdw>
                </a:effectLst>
              </a:rPr>
              <a:t>℃固定，振動数非依存）</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mc:AlternateContent xmlns:mc="http://schemas.openxmlformats.org/markup-compatibility/2006" xmlns:a14="http://schemas.microsoft.com/office/drawing/2010/main">
        <mc:Choice Requires="a14">
          <p:sp>
            <p:nvSpPr>
              <p:cNvPr id="9" name="四角形: 角を丸くする 8">
                <a:extLst>
                  <a:ext uri="{FF2B5EF4-FFF2-40B4-BE49-F238E27FC236}">
                    <a16:creationId xmlns:a16="http://schemas.microsoft.com/office/drawing/2014/main" id="{5E530769-3A7B-41EE-86C1-1AFD6B4B78C9}"/>
                  </a:ext>
                </a:extLst>
              </p:cNvPr>
              <p:cNvSpPr/>
              <p:nvPr/>
            </p:nvSpPr>
            <p:spPr>
              <a:xfrm>
                <a:off x="250824" y="5301208"/>
                <a:ext cx="8641655"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最終的に約</a:t>
                </a:r>
                <a:r>
                  <a:rPr lang="en-US" altLang="ja-JP" sz="2400" dirty="0">
                    <a:solidFill>
                      <a:schemeClr val="tx1"/>
                    </a:solidFill>
                    <a:latin typeface="ＭＳ Ｐゴシック" panose="020B0600070205080204" pitchFamily="50" charset="-128"/>
                    <a:ea typeface="ＭＳ Ｐゴシック" panose="020B0600070205080204" pitchFamily="50" charset="-128"/>
                  </a:rPr>
                  <a:t>0.7</a:t>
                </a:r>
                <a:r>
                  <a:rPr lang="ja-JP" altLang="en-US" sz="2400" dirty="0">
                    <a:solidFill>
                      <a:schemeClr val="tx1"/>
                    </a:solidFill>
                    <a:latin typeface="ＭＳ Ｐゴシック" panose="020B0600070205080204" pitchFamily="50" charset="-128"/>
                    <a:ea typeface="ＭＳ Ｐゴシック" panose="020B0600070205080204" pitchFamily="50" charset="-128"/>
                  </a:rPr>
                  <a:t>％の</a:t>
                </a:r>
                <a:r>
                  <a:rPr lang="en-US" altLang="ja-JP" sz="2400" dirty="0">
                    <a:solidFill>
                      <a:schemeClr val="tx1"/>
                    </a:solidFill>
                    <a:latin typeface="ＭＳ Ｐゴシック" panose="020B0600070205080204" pitchFamily="50" charset="-128"/>
                    <a:ea typeface="ＭＳ Ｐゴシック" panose="020B0600070205080204" pitchFamily="50" charset="-128"/>
                  </a:rPr>
                  <a:t>UV</a:t>
                </a:r>
                <a:r>
                  <a:rPr lang="ja-JP" altLang="en-US" sz="2400" dirty="0">
                    <a:solidFill>
                      <a:schemeClr val="tx1"/>
                    </a:solidFill>
                    <a:latin typeface="ＭＳ Ｐゴシック" panose="020B0600070205080204" pitchFamily="50" charset="-128"/>
                    <a:ea typeface="ＭＳ Ｐゴシック" panose="020B0600070205080204" pitchFamily="50" charset="-128"/>
                  </a:rPr>
                  <a:t>線収縮（体積収縮で約</a:t>
                </a:r>
                <a:r>
                  <a:rPr lang="en-US" altLang="ja-JP" sz="2400" dirty="0">
                    <a:solidFill>
                      <a:schemeClr val="tx1"/>
                    </a:solidFill>
                    <a:latin typeface="ＭＳ Ｐゴシック" panose="020B0600070205080204" pitchFamily="50" charset="-128"/>
                    <a:ea typeface="ＭＳ Ｐゴシック" panose="020B0600070205080204" pitchFamily="50" charset="-128"/>
                  </a:rPr>
                  <a:t>2</a:t>
                </a:r>
                <a:r>
                  <a:rPr lang="ja-JP" altLang="en-US" sz="2400" dirty="0">
                    <a:solidFill>
                      <a:schemeClr val="tx1"/>
                    </a:solidFill>
                    <a:latin typeface="ＭＳ Ｐゴシック" panose="020B0600070205080204" pitchFamily="50" charset="-128"/>
                    <a:ea typeface="ＭＳ Ｐゴシック" panose="020B0600070205080204" pitchFamily="50" charset="-128"/>
                  </a:rPr>
                  <a:t>％）を起こしている．</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14:m>
                  <m:oMath xmlns:m="http://schemas.openxmlformats.org/officeDocument/2006/math">
                    <m:r>
                      <a:rPr kumimoji="1" lang="en-US" altLang="ja-JP" sz="2400" b="0" i="1" smtClean="0">
                        <a:solidFill>
                          <a:schemeClr val="tx1"/>
                        </a:solidFill>
                        <a:latin typeface="Cambria Math" panose="02040503050406030204" pitchFamily="18" charset="0"/>
                        <a:ea typeface="ＭＳ Ｐゴシック" panose="020B0600070205080204" pitchFamily="50" charset="-128"/>
                      </a:rPr>
                      <m:t>⟹</m:t>
                    </m:r>
                  </m:oMath>
                </a14:m>
                <a:r>
                  <a:rPr kumimoji="1" lang="ja-JP" altLang="en-US" sz="2400" dirty="0">
                    <a:solidFill>
                      <a:schemeClr val="tx1"/>
                    </a:solidFill>
                    <a:latin typeface="ＭＳ Ｐゴシック" panose="020B0600070205080204" pitchFamily="50" charset="-128"/>
                    <a:ea typeface="ＭＳ Ｐゴシック" panose="020B0600070205080204" pitchFamily="50" charset="-128"/>
                  </a:rPr>
                  <a:t> 先述の熱変形と合算して「熱」膨張として扱えそう．</a:t>
                </a:r>
              </a:p>
            </p:txBody>
          </p:sp>
        </mc:Choice>
        <mc:Fallback xmlns="">
          <p:sp>
            <p:nvSpPr>
              <p:cNvPr id="9" name="四角形: 角を丸くする 8">
                <a:extLst>
                  <a:ext uri="{FF2B5EF4-FFF2-40B4-BE49-F238E27FC236}">
                    <a16:creationId xmlns:a16="http://schemas.microsoft.com/office/drawing/2014/main" id="{5E530769-3A7B-41EE-86C1-1AFD6B4B78C9}"/>
                  </a:ext>
                </a:extLst>
              </p:cNvPr>
              <p:cNvSpPr>
                <a:spLocks noRot="1" noChangeAspect="1" noMove="1" noResize="1" noEditPoints="1" noAdjustHandles="1" noChangeArrowheads="1" noChangeShapeType="1" noTextEdit="1"/>
              </p:cNvSpPr>
              <p:nvPr/>
            </p:nvSpPr>
            <p:spPr>
              <a:xfrm>
                <a:off x="250824" y="5301208"/>
                <a:ext cx="8641655" cy="864096"/>
              </a:xfrm>
              <a:prstGeom prst="roundRect">
                <a:avLst/>
              </a:prstGeom>
              <a:blipFill>
                <a:blip r:embed="rId2"/>
                <a:stretch>
                  <a:fillRect l="-775" t="-2797" r="-775" b="-11189"/>
                </a:stretch>
              </a:blipFill>
            </p:spPr>
            <p:txBody>
              <a:bodyPr/>
              <a:lstStyle/>
              <a:p>
                <a:r>
                  <a:rPr lang="ja-JP" altLang="en-US">
                    <a:noFill/>
                  </a:rPr>
                  <a:t> </a:t>
                </a:r>
              </a:p>
            </p:txBody>
          </p:sp>
        </mc:Fallback>
      </mc:AlternateContent>
      <p:pic>
        <p:nvPicPr>
          <p:cNvPr id="6" name="グラフィックス 5">
            <a:extLst>
              <a:ext uri="{FF2B5EF4-FFF2-40B4-BE49-F238E27FC236}">
                <a16:creationId xmlns:a16="http://schemas.microsoft.com/office/drawing/2014/main" id="{F0565519-A54F-4D3F-B944-42248F9B9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937" y="1124744"/>
            <a:ext cx="7213443" cy="4107655"/>
          </a:xfrm>
          <a:prstGeom prst="rect">
            <a:avLst/>
          </a:prstGeom>
        </p:spPr>
      </p:pic>
    </p:spTree>
    <p:extLst>
      <p:ext uri="{BB962C8B-B14F-4D97-AF65-F5344CB8AC3E}">
        <p14:creationId xmlns:p14="http://schemas.microsoft.com/office/powerpoint/2010/main" val="151426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様々な温度での弾性率測定結果</a:t>
                </a:r>
                <a:r>
                  <a:rPr lang="ja-JP" altLang="en-US" b="1" i="1" u="sng" dirty="0">
                    <a:effectLst>
                      <a:outerShdw blurRad="38100" dist="38100" dir="2700000" algn="tl">
                        <a:srgbClr val="000000">
                          <a:alpha val="43137"/>
                        </a:srgbClr>
                      </a:outerShdw>
                    </a:effectLst>
                  </a:rPr>
                  <a:t>（振動数は</a:t>
                </a:r>
                <a:r>
                  <a:rPr lang="en-US" altLang="ja-JP" b="1" i="1" u="sng" dirty="0">
                    <a:effectLst>
                      <a:outerShdw blurRad="38100" dist="38100" dir="2700000" algn="tl">
                        <a:srgbClr val="000000">
                          <a:alpha val="43137"/>
                        </a:srgbClr>
                      </a:outerShdw>
                    </a:effectLst>
                  </a:rPr>
                  <a:t>1 Hz</a:t>
                </a:r>
                <a:r>
                  <a:rPr lang="ja-JP" altLang="en-US" b="1" i="1" u="sng" dirty="0">
                    <a:effectLst>
                      <a:outerShdw blurRad="38100" dist="38100" dir="2700000" algn="tl">
                        <a:srgbClr val="000000">
                          <a:alpha val="43137"/>
                        </a:srgbClr>
                      </a:outerShdw>
                    </a:effectLst>
                  </a:rPr>
                  <a:t>固定）</a:t>
                </a:r>
                <a:endParaRPr kumimoji="1" lang="en-US" altLang="ja-JP" b="1" i="1" u="sng" dirty="0">
                  <a:effectLst>
                    <a:outerShdw blurRad="38100" dist="38100" dir="2700000" algn="tl">
                      <a:srgbClr val="000000">
                        <a:alpha val="43137"/>
                      </a:srgbClr>
                    </a:outerShdw>
                  </a:effectLst>
                </a:endParaRPr>
              </a:p>
              <a:p>
                <a:pPr marL="0" indent="0">
                  <a:buNone/>
                </a:pPr>
                <a:r>
                  <a:rPr lang="ja-JP" altLang="en-US" sz="2400" dirty="0"/>
                  <a:t>左図：貯蔵弾性率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r>
                  <a:rPr lang="ja-JP" altLang="en-US" sz="2400" dirty="0" err="1"/>
                  <a:t>，</a:t>
                </a:r>
                <a:r>
                  <a:rPr lang="ja-JP" altLang="en-US" sz="2400" dirty="0"/>
                  <a:t>右図：損失弾性率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endParaRPr lang="en-US" altLang="ja-JP" sz="24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8C8F3115-98E7-4F9B-A85A-C191B0DE77DD}"/>
                  </a:ext>
                </a:extLst>
              </p:cNvPr>
              <p:cNvSpPr>
                <a:spLocks noGrp="1" noRot="1" noChangeAspect="1" noMove="1" noResize="1" noEditPoints="1" noAdjustHandles="1" noChangeArrowheads="1" noChangeShapeType="1" noTextEdit="1"/>
              </p:cNvSpPr>
              <p:nvPr>
                <p:ph idx="1"/>
              </p:nvPr>
            </p:nvSpPr>
            <p:spPr>
              <a:blipFill>
                <a:blip r:embed="rId2"/>
                <a:stretch>
                  <a:fillRect l="-2539" t="-2006"/>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6" name="グラフィックス 5">
            <a:extLst>
              <a:ext uri="{FF2B5EF4-FFF2-40B4-BE49-F238E27FC236}">
                <a16:creationId xmlns:a16="http://schemas.microsoft.com/office/drawing/2014/main" id="{1D880AEB-BD5A-461A-9C5B-9667F8EEE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03" y="1664804"/>
            <a:ext cx="5673908" cy="3492388"/>
          </a:xfrm>
          <a:prstGeom prst="rect">
            <a:avLst/>
          </a:prstGeom>
        </p:spPr>
      </p:pic>
      <p:pic>
        <p:nvPicPr>
          <p:cNvPr id="8" name="グラフィックス 7">
            <a:extLst>
              <a:ext uri="{FF2B5EF4-FFF2-40B4-BE49-F238E27FC236}">
                <a16:creationId xmlns:a16="http://schemas.microsoft.com/office/drawing/2014/main" id="{95F3561F-7F11-4467-A6B8-6CEA7C9A1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3764" y="2420888"/>
            <a:ext cx="3430236" cy="2052228"/>
          </a:xfrm>
          <a:prstGeom prst="rect">
            <a:avLst/>
          </a:prstGeom>
        </p:spPr>
      </p:pic>
      <mc:AlternateContent xmlns:mc="http://schemas.openxmlformats.org/markup-compatibility/2006" xmlns:a14="http://schemas.microsoft.com/office/drawing/2010/main">
        <mc:Choice Requires="a14">
          <p:sp>
            <p:nvSpPr>
              <p:cNvPr id="9" name="四角形: 角を丸くする 8">
                <a:extLst>
                  <a:ext uri="{FF2B5EF4-FFF2-40B4-BE49-F238E27FC236}">
                    <a16:creationId xmlns:a16="http://schemas.microsoft.com/office/drawing/2014/main" id="{5E530769-3A7B-41EE-86C1-1AFD6B4B78C9}"/>
                  </a:ext>
                </a:extLst>
              </p:cNvPr>
              <p:cNvSpPr/>
              <p:nvPr/>
            </p:nvSpPr>
            <p:spPr>
              <a:xfrm>
                <a:off x="863239" y="5212904"/>
                <a:ext cx="7416824" cy="832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温度が上がると，早く硬化する様子が見て取れる．</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14:m>
                  <m:oMath xmlns:m="http://schemas.openxmlformats.org/officeDocument/2006/math">
                    <m:r>
                      <a:rPr kumimoji="1" lang="en-US" altLang="ja-JP" sz="2400" b="0" i="1" smtClean="0">
                        <a:solidFill>
                          <a:schemeClr val="tx1"/>
                        </a:solidFill>
                        <a:latin typeface="Cambria Math" panose="02040503050406030204" pitchFamily="18" charset="0"/>
                        <a:ea typeface="ＭＳ Ｐゴシック" panose="020B0600070205080204" pitchFamily="50" charset="-128"/>
                      </a:rPr>
                      <m:t>⟹</m:t>
                    </m:r>
                  </m:oMath>
                </a14:m>
                <a:r>
                  <a:rPr kumimoji="1" lang="ja-JP" altLang="en-US" sz="2400" dirty="0">
                    <a:solidFill>
                      <a:schemeClr val="tx1"/>
                    </a:solidFill>
                    <a:latin typeface="ＭＳ Ｐゴシック" panose="020B0600070205080204" pitchFamily="50" charset="-128"/>
                    <a:ea typeface="ＭＳ Ｐゴシック" panose="020B0600070205080204" pitchFamily="50" charset="-128"/>
                  </a:rPr>
                  <a:t> 温度依存の反応速度定数を同定出来そう．</a:t>
                </a:r>
              </a:p>
            </p:txBody>
          </p:sp>
        </mc:Choice>
        <mc:Fallback xmlns="">
          <p:sp>
            <p:nvSpPr>
              <p:cNvPr id="9" name="四角形: 角を丸くする 8">
                <a:extLst>
                  <a:ext uri="{FF2B5EF4-FFF2-40B4-BE49-F238E27FC236}">
                    <a16:creationId xmlns:a16="http://schemas.microsoft.com/office/drawing/2014/main" id="{5E530769-3A7B-41EE-86C1-1AFD6B4B78C9}"/>
                  </a:ext>
                </a:extLst>
              </p:cNvPr>
              <p:cNvSpPr>
                <a:spLocks noRot="1" noChangeAspect="1" noMove="1" noResize="1" noEditPoints="1" noAdjustHandles="1" noChangeArrowheads="1" noChangeShapeType="1" noTextEdit="1"/>
              </p:cNvSpPr>
              <p:nvPr/>
            </p:nvSpPr>
            <p:spPr>
              <a:xfrm>
                <a:off x="863239" y="5212904"/>
                <a:ext cx="7416824" cy="832249"/>
              </a:xfrm>
              <a:prstGeom prst="roundRect">
                <a:avLst/>
              </a:prstGeom>
              <a:blipFill>
                <a:blip r:embed="rId7"/>
                <a:stretch>
                  <a:fillRect t="-4317" b="-1295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8173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8C8F3115-98E7-4F9B-A85A-C191B0DE77DD}"/>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様々な振動数での弾性率測定結果</a:t>
                </a:r>
                <a:r>
                  <a:rPr lang="ja-JP" altLang="en-US" b="1" i="1" u="sng" dirty="0">
                    <a:effectLst>
                      <a:outerShdw blurRad="38100" dist="38100" dir="2700000" algn="tl">
                        <a:srgbClr val="000000">
                          <a:alpha val="43137"/>
                        </a:srgbClr>
                      </a:outerShdw>
                    </a:effectLst>
                  </a:rPr>
                  <a:t>（温度は</a:t>
                </a:r>
                <a:r>
                  <a:rPr lang="en-US" altLang="ja-JP" b="1" i="1" u="sng" dirty="0">
                    <a:effectLst>
                      <a:outerShdw blurRad="38100" dist="38100" dir="2700000" algn="tl">
                        <a:srgbClr val="000000">
                          <a:alpha val="43137"/>
                        </a:srgbClr>
                      </a:outerShdw>
                    </a:effectLst>
                  </a:rPr>
                  <a:t>40</a:t>
                </a:r>
                <a:r>
                  <a:rPr lang="ja-JP" altLang="en-US" b="1" i="1" u="sng" dirty="0">
                    <a:effectLst>
                      <a:outerShdw blurRad="38100" dist="38100" dir="2700000" algn="tl">
                        <a:srgbClr val="000000">
                          <a:alpha val="43137"/>
                        </a:srgbClr>
                      </a:outerShdw>
                    </a:effectLst>
                  </a:rPr>
                  <a:t>℃固定）</a:t>
                </a:r>
                <a:endParaRPr kumimoji="1" lang="en-US" altLang="ja-JP" b="1" i="1" u="sng" dirty="0">
                  <a:effectLst>
                    <a:outerShdw blurRad="38100" dist="38100" dir="2700000" algn="tl">
                      <a:srgbClr val="000000">
                        <a:alpha val="43137"/>
                      </a:srgbClr>
                    </a:outerShdw>
                  </a:effectLst>
                </a:endParaRPr>
              </a:p>
              <a:p>
                <a:pPr marL="0" indent="0">
                  <a:buNone/>
                </a:pPr>
                <a:r>
                  <a:rPr lang="ja-JP" altLang="en-US" sz="2400" dirty="0"/>
                  <a:t>左図：貯蔵弾性率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r>
                  <a:rPr lang="ja-JP" altLang="en-US" sz="2400" dirty="0" err="1"/>
                  <a:t>，</a:t>
                </a:r>
                <a:r>
                  <a:rPr lang="ja-JP" altLang="en-US" sz="2400" dirty="0"/>
                  <a:t>右図：損失弾性率</a:t>
                </a:r>
                <a14:m>
                  <m:oMath xmlns:m="http://schemas.openxmlformats.org/officeDocument/2006/math">
                    <m:r>
                      <a:rPr lang="en-US" altLang="ja-JP" sz="2400" b="0" i="1" smtClean="0">
                        <a:latin typeface="Cambria Math" panose="02040503050406030204" pitchFamily="18" charset="0"/>
                      </a:rPr>
                      <m:t>𝐺</m:t>
                    </m:r>
                    <m:r>
                      <a:rPr lang="en-US" altLang="ja-JP" sz="2400" b="0" i="1" smtClean="0">
                        <a:latin typeface="Cambria Math" panose="02040503050406030204" pitchFamily="18" charset="0"/>
                      </a:rPr>
                      <m:t>′′</m:t>
                    </m:r>
                  </m:oMath>
                </a14:m>
                <a:endParaRPr lang="en-US" altLang="ja-JP" sz="24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8C8F3115-98E7-4F9B-A85A-C191B0DE77DD}"/>
                  </a:ext>
                </a:extLst>
              </p:cNvPr>
              <p:cNvSpPr>
                <a:spLocks noGrp="1" noRot="1" noChangeAspect="1" noMove="1" noResize="1" noEditPoints="1" noAdjustHandles="1" noChangeArrowheads="1" noChangeShapeType="1" noTextEdit="1"/>
              </p:cNvSpPr>
              <p:nvPr>
                <p:ph idx="1"/>
              </p:nvPr>
            </p:nvSpPr>
            <p:spPr>
              <a:blipFill>
                <a:blip r:embed="rId2"/>
                <a:stretch>
                  <a:fillRect l="-2539" t="-2006"/>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25CA37CF-8E66-4E1E-A53A-D9580442DF84}"/>
              </a:ext>
            </a:extLst>
          </p:cNvPr>
          <p:cNvSpPr>
            <a:spLocks noGrp="1"/>
          </p:cNvSpPr>
          <p:nvPr>
            <p:ph type="title"/>
          </p:nvPr>
        </p:nvSpPr>
        <p:spPr/>
        <p:txBody>
          <a:bodyPr/>
          <a:lstStyle/>
          <a:p>
            <a:r>
              <a:rPr lang="en-US" altLang="ja-JP" dirty="0"/>
              <a:t>UV</a:t>
            </a:r>
            <a:r>
              <a:rPr lang="ja-JP" altLang="en-US" dirty="0"/>
              <a:t>収縮</a:t>
            </a:r>
            <a:r>
              <a:rPr lang="en-US" altLang="ja-JP" dirty="0"/>
              <a:t>/</a:t>
            </a:r>
            <a:r>
              <a:rPr lang="ja-JP" altLang="en-US" dirty="0"/>
              <a:t>複素せん断弾性率測定実験</a:t>
            </a:r>
            <a:endParaRPr kumimoji="1" lang="ja-JP" altLang="en-US" dirty="0"/>
          </a:p>
        </p:txBody>
      </p:sp>
      <p:sp>
        <p:nvSpPr>
          <p:cNvPr id="4" name="スライド番号プレースホルダー 3">
            <a:extLst>
              <a:ext uri="{FF2B5EF4-FFF2-40B4-BE49-F238E27FC236}">
                <a16:creationId xmlns:a16="http://schemas.microsoft.com/office/drawing/2014/main" id="{E31889C7-035C-411D-9417-7793296ABF63}"/>
              </a:ext>
            </a:extLst>
          </p:cNvPr>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mc:AlternateContent xmlns:mc="http://schemas.openxmlformats.org/markup-compatibility/2006" xmlns:a14="http://schemas.microsoft.com/office/drawing/2010/main">
        <mc:Choice Requires="a14">
          <p:sp>
            <p:nvSpPr>
              <p:cNvPr id="9" name="四角形: 角を丸くする 8">
                <a:extLst>
                  <a:ext uri="{FF2B5EF4-FFF2-40B4-BE49-F238E27FC236}">
                    <a16:creationId xmlns:a16="http://schemas.microsoft.com/office/drawing/2014/main" id="{5E530769-3A7B-41EE-86C1-1AFD6B4B78C9}"/>
                  </a:ext>
                </a:extLst>
              </p:cNvPr>
              <p:cNvSpPr/>
              <p:nvPr/>
            </p:nvSpPr>
            <p:spPr>
              <a:xfrm>
                <a:off x="250824" y="5193196"/>
                <a:ext cx="8641655" cy="1163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振動数が上がると，貯蔵弾性率が大きくなる様子が見て取れる．</a:t>
                </a:r>
                <a:br>
                  <a:rPr lang="en-US" altLang="ja-JP" sz="2400" dirty="0">
                    <a:solidFill>
                      <a:schemeClr val="tx1"/>
                    </a:solidFill>
                    <a:latin typeface="ＭＳ Ｐゴシック" panose="020B0600070205080204" pitchFamily="50" charset="-128"/>
                    <a:ea typeface="ＭＳ Ｐゴシック" panose="020B0600070205080204" pitchFamily="50" charset="-128"/>
                  </a:rPr>
                </a:br>
                <a14:m>
                  <m:oMath xmlns:m="http://schemas.openxmlformats.org/officeDocument/2006/math">
                    <m:r>
                      <a:rPr lang="en-US" altLang="ja-JP" sz="2400" i="1">
                        <a:solidFill>
                          <a:schemeClr val="tx1"/>
                        </a:solidFill>
                        <a:latin typeface="Cambria Math" panose="02040503050406030204" pitchFamily="18" charset="0"/>
                        <a:ea typeface="ＭＳ Ｐゴシック" panose="020B0600070205080204" pitchFamily="50" charset="-128"/>
                      </a:rPr>
                      <m:t>⟹</m:t>
                    </m:r>
                  </m:oMath>
                </a14:m>
                <a:r>
                  <a:rPr lang="ja-JP" altLang="en-US" sz="2400" dirty="0">
                    <a:solidFill>
                      <a:schemeClr val="tx1"/>
                    </a:solidFill>
                    <a:latin typeface="ＭＳ Ｐゴシック" panose="020B0600070205080204" pitchFamily="50" charset="-128"/>
                    <a:ea typeface="ＭＳ Ｐゴシック" panose="020B0600070205080204" pitchFamily="50" charset="-128"/>
                  </a:rPr>
                  <a:t> 一般化</a:t>
                </a:r>
                <a:r>
                  <a:rPr lang="en-US" altLang="ja-JP" sz="2400" dirty="0">
                    <a:solidFill>
                      <a:schemeClr val="tx1"/>
                    </a:solidFill>
                    <a:latin typeface="ＭＳ Ｐゴシック" panose="020B0600070205080204" pitchFamily="50" charset="-128"/>
                    <a:ea typeface="ＭＳ Ｐゴシック" panose="020B0600070205080204" pitchFamily="50" charset="-128"/>
                  </a:rPr>
                  <a:t>Maxwell</a:t>
                </a:r>
                <a:r>
                  <a:rPr lang="ja-JP" altLang="en-US" sz="2400" dirty="0">
                    <a:solidFill>
                      <a:schemeClr val="tx1"/>
                    </a:solidFill>
                    <a:latin typeface="ＭＳ Ｐゴシック" panose="020B0600070205080204" pitchFamily="50" charset="-128"/>
                    <a:ea typeface="ＭＳ Ｐゴシック" panose="020B0600070205080204" pitchFamily="50" charset="-128"/>
                  </a:rPr>
                  <a:t>モデルの</a:t>
                </a:r>
                <a:r>
                  <a:rPr lang="en-US" altLang="ja-JP" sz="2400" dirty="0">
                    <a:solidFill>
                      <a:schemeClr val="tx1"/>
                    </a:solidFill>
                    <a:latin typeface="ＭＳ Ｐゴシック" panose="020B0600070205080204" pitchFamily="50" charset="-128"/>
                    <a:ea typeface="ＭＳ Ｐゴシック" panose="020B0600070205080204" pitchFamily="50" charset="-128"/>
                  </a:rPr>
                  <a:t>Prony</a:t>
                </a:r>
                <a:r>
                  <a:rPr lang="ja-JP" altLang="en-US" sz="2400" dirty="0">
                    <a:solidFill>
                      <a:schemeClr val="tx1"/>
                    </a:solidFill>
                    <a:latin typeface="ＭＳ Ｐゴシック" panose="020B0600070205080204" pitchFamily="50" charset="-128"/>
                    <a:ea typeface="ＭＳ Ｐゴシック" panose="020B0600070205080204" pitchFamily="50" charset="-128"/>
                  </a:rPr>
                  <a:t>級数および</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時間</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仮想</a:t>
                </a:r>
                <a:r>
                  <a:rPr lang="en-US" altLang="ja-JP" sz="2400" dirty="0">
                    <a:solidFill>
                      <a:schemeClr val="tx1"/>
                    </a:solidFill>
                    <a:latin typeface="ＭＳ Ｐゴシック" panose="020B0600070205080204" pitchFamily="50" charset="-128"/>
                    <a:ea typeface="ＭＳ Ｐゴシック" panose="020B0600070205080204" pitchFamily="50" charset="-128"/>
                  </a:rPr>
                  <a:t>)</a:t>
                </a:r>
                <a:r>
                  <a:rPr lang="ja-JP" altLang="en-US" sz="2400" dirty="0">
                    <a:solidFill>
                      <a:schemeClr val="tx1"/>
                    </a:solidFill>
                    <a:latin typeface="ＭＳ Ｐゴシック" panose="020B0600070205080204" pitchFamily="50" charset="-128"/>
                    <a:ea typeface="ＭＳ Ｐゴシック" panose="020B0600070205080204" pitchFamily="50" charset="-128"/>
                  </a:rPr>
                  <a:t>温度換算則を同定出来そう．</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mc:Choice>
        <mc:Fallback xmlns="">
          <p:sp>
            <p:nvSpPr>
              <p:cNvPr id="9" name="四角形: 角を丸くする 8">
                <a:extLst>
                  <a:ext uri="{FF2B5EF4-FFF2-40B4-BE49-F238E27FC236}">
                    <a16:creationId xmlns:a16="http://schemas.microsoft.com/office/drawing/2014/main" id="{5E530769-3A7B-41EE-86C1-1AFD6B4B78C9}"/>
                  </a:ext>
                </a:extLst>
              </p:cNvPr>
              <p:cNvSpPr>
                <a:spLocks noRot="1" noChangeAspect="1" noMove="1" noResize="1" noEditPoints="1" noAdjustHandles="1" noChangeArrowheads="1" noChangeShapeType="1" noTextEdit="1"/>
              </p:cNvSpPr>
              <p:nvPr/>
            </p:nvSpPr>
            <p:spPr>
              <a:xfrm>
                <a:off x="250824" y="5193196"/>
                <a:ext cx="8641655" cy="1163524"/>
              </a:xfrm>
              <a:prstGeom prst="roundRect">
                <a:avLst/>
              </a:prstGeom>
              <a:blipFill>
                <a:blip r:embed="rId3"/>
                <a:stretch>
                  <a:fillRect t="-4663" b="-12435"/>
                </a:stretch>
              </a:blipFill>
            </p:spPr>
            <p:txBody>
              <a:bodyPr/>
              <a:lstStyle/>
              <a:p>
                <a:r>
                  <a:rPr lang="ja-JP" altLang="en-US">
                    <a:noFill/>
                  </a:rPr>
                  <a:t> </a:t>
                </a:r>
              </a:p>
            </p:txBody>
          </p:sp>
        </mc:Fallback>
      </mc:AlternateContent>
      <p:pic>
        <p:nvPicPr>
          <p:cNvPr id="7" name="グラフィックス 6">
            <a:extLst>
              <a:ext uri="{FF2B5EF4-FFF2-40B4-BE49-F238E27FC236}">
                <a16:creationId xmlns:a16="http://schemas.microsoft.com/office/drawing/2014/main" id="{D3C89777-ABB9-42E7-A068-FEB6099B61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520788"/>
            <a:ext cx="5572125" cy="3657600"/>
          </a:xfrm>
          <a:prstGeom prst="rect">
            <a:avLst/>
          </a:prstGeom>
        </p:spPr>
      </p:pic>
      <p:pic>
        <p:nvPicPr>
          <p:cNvPr id="11" name="グラフィックス 10">
            <a:extLst>
              <a:ext uri="{FF2B5EF4-FFF2-40B4-BE49-F238E27FC236}">
                <a16:creationId xmlns:a16="http://schemas.microsoft.com/office/drawing/2014/main" id="{5EC815CC-598E-4820-B615-1A34CE9B31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6638" y="2456892"/>
            <a:ext cx="3756665" cy="2099879"/>
          </a:xfrm>
          <a:prstGeom prst="rect">
            <a:avLst/>
          </a:prstGeom>
        </p:spPr>
      </p:pic>
    </p:spTree>
    <p:extLst>
      <p:ext uri="{BB962C8B-B14F-4D97-AF65-F5344CB8AC3E}">
        <p14:creationId xmlns:p14="http://schemas.microsoft.com/office/powerpoint/2010/main" val="273772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676827F-CB50-4F59-8138-4489F2CAC541}"/>
              </a:ext>
            </a:extLst>
          </p:cNvPr>
          <p:cNvSpPr>
            <a:spLocks noGrp="1"/>
          </p:cNvSpPr>
          <p:nvPr>
            <p:ph type="ctrTitle"/>
          </p:nvPr>
        </p:nvSpPr>
        <p:spPr/>
        <p:txBody>
          <a:bodyPr/>
          <a:lstStyle/>
          <a:p>
            <a:r>
              <a:rPr kumimoji="1" lang="ja-JP" altLang="en-US" dirty="0"/>
              <a:t>手法</a:t>
            </a:r>
          </a:p>
        </p:txBody>
      </p:sp>
      <p:sp>
        <p:nvSpPr>
          <p:cNvPr id="3" name="スライド番号プレースホルダー 2">
            <a:extLst>
              <a:ext uri="{FF2B5EF4-FFF2-40B4-BE49-F238E27FC236}">
                <a16:creationId xmlns:a16="http://schemas.microsoft.com/office/drawing/2014/main" id="{B5DC3B1B-67CE-42AE-9943-37134DD4C288}"/>
              </a:ext>
            </a:extLst>
          </p:cNvPr>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Tree>
    <p:extLst>
      <p:ext uri="{BB962C8B-B14F-4D97-AF65-F5344CB8AC3E}">
        <p14:creationId xmlns:p14="http://schemas.microsoft.com/office/powerpoint/2010/main" val="700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016AAFBF-2AE2-4921-B730-42A362EA4C4E}"/>
                  </a:ext>
                </a:extLst>
              </p:cNvPr>
              <p:cNvSpPr>
                <a:spLocks noGrp="1"/>
              </p:cNvSpPr>
              <p:nvPr>
                <p:ph idx="1"/>
              </p:nvPr>
            </p:nvSpPr>
            <p:spPr/>
            <p:txBody>
              <a:bodyPr/>
              <a:lstStyle/>
              <a:p>
                <a:r>
                  <a:rPr lang="ja-JP" altLang="en-US" sz="2400" dirty="0"/>
                  <a:t>先述の様々な温度での複素せん断</a:t>
                </a:r>
                <a:br>
                  <a:rPr lang="en-US" altLang="ja-JP" sz="2400" dirty="0"/>
                </a:br>
                <a:r>
                  <a:rPr lang="ja-JP" altLang="en-US" sz="2400" dirty="0"/>
                  <a:t>弾性率の時間変化図（右図）から，</a:t>
                </a:r>
                <a:br>
                  <a:rPr lang="en-US" altLang="ja-JP" sz="2400" dirty="0"/>
                </a:br>
                <a:r>
                  <a:rPr lang="ja-JP" altLang="en-US" sz="2400" dirty="0"/>
                  <a:t>反応速度定数</a:t>
                </a:r>
                <a14:m>
                  <m:oMath xmlns:m="http://schemas.openxmlformats.org/officeDocument/2006/math">
                    <m:r>
                      <a:rPr lang="en-US" altLang="ja-JP" sz="2400" b="0" i="1" smtClean="0">
                        <a:latin typeface="Cambria Math" panose="02040503050406030204" pitchFamily="18" charset="0"/>
                      </a:rPr>
                      <m:t>𝑘</m:t>
                    </m:r>
                    <m:r>
                      <a:rPr lang="en-US" altLang="ja-JP" sz="2400" b="0" i="1" smtClean="0">
                        <a:latin typeface="Cambria Math" panose="02040503050406030204" pitchFamily="18" charset="0"/>
                      </a:rPr>
                      <m:t>(</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𝜃</m:t>
                        </m:r>
                      </m:e>
                      <m:sup>
                        <m:r>
                          <m:rPr>
                            <m:sty m:val="p"/>
                          </m:rPr>
                          <a:rPr lang="en-US" altLang="ja-JP" sz="2400" b="0" i="0" smtClean="0">
                            <a:latin typeface="Cambria Math" panose="02040503050406030204" pitchFamily="18" charset="0"/>
                          </a:rPr>
                          <m:t>real</m:t>
                        </m:r>
                      </m:sup>
                    </m:sSup>
                    <m:r>
                      <a:rPr lang="en-US" altLang="ja-JP" sz="2400" b="0" i="1" smtClean="0">
                        <a:latin typeface="Cambria Math" panose="02040503050406030204" pitchFamily="18" charset="0"/>
                      </a:rPr>
                      <m:t>)</m:t>
                    </m:r>
                  </m:oMath>
                </a14:m>
                <a:r>
                  <a:rPr lang="ja-JP" altLang="en-US" sz="2400" dirty="0"/>
                  <a:t>が同定できる．</a:t>
                </a:r>
                <a:br>
                  <a:rPr lang="en-US" altLang="ja-JP" sz="2400" dirty="0"/>
                </a:br>
                <a:r>
                  <a:rPr lang="ja-JP" altLang="en-US" sz="2400" dirty="0"/>
                  <a:t>ただし，</a:t>
                </a:r>
                <a:r>
                  <a:rPr lang="en-US" altLang="ja-JP" sz="2400" dirty="0"/>
                  <a:t>40</a:t>
                </a:r>
                <a:r>
                  <a:rPr lang="ja-JP" altLang="en-US" sz="2400" dirty="0"/>
                  <a:t>℃を基準</a:t>
                </a:r>
                <a:r>
                  <a:rPr lang="en-US" altLang="ja-JP" sz="2400" dirty="0"/>
                  <a:t>(</a:t>
                </a:r>
                <a14:m>
                  <m:oMath xmlns:m="http://schemas.openxmlformats.org/officeDocument/2006/math">
                    <m:r>
                      <a:rPr lang="en-US" altLang="ja-JP" sz="2400" b="0" i="1" smtClean="0">
                        <a:latin typeface="Cambria Math" panose="02040503050406030204" pitchFamily="18" charset="0"/>
                      </a:rPr>
                      <m:t>𝑘</m:t>
                    </m:r>
                    <m:r>
                      <a:rPr lang="en-US" altLang="ja-JP" sz="2400" b="0" i="1" smtClean="0">
                        <a:latin typeface="Cambria Math" panose="02040503050406030204" pitchFamily="18" charset="0"/>
                      </a:rPr>
                      <m:t>=1</m:t>
                    </m:r>
                  </m:oMath>
                </a14:m>
                <a:r>
                  <a:rPr lang="en-US" altLang="ja-JP" sz="2400" dirty="0"/>
                  <a:t>)</a:t>
                </a:r>
                <a:r>
                  <a:rPr lang="ja-JP" altLang="en-US" sz="2400" dirty="0"/>
                  <a:t>とする．</a:t>
                </a:r>
                <a:endParaRPr lang="en-US" altLang="ja-JP" sz="2400" dirty="0"/>
              </a:p>
              <a:p>
                <a:r>
                  <a:rPr lang="ja-JP" altLang="en-US" sz="2400" dirty="0"/>
                  <a:t>反応速度論に基づき，</a:t>
                </a:r>
                <a:r>
                  <a:rPr lang="ja-JP" altLang="en-US" sz="2400" dirty="0">
                    <a:solidFill>
                      <a:srgbClr val="FF0000"/>
                    </a:solidFill>
                  </a:rPr>
                  <a:t>アレニウスの式</a:t>
                </a:r>
                <a:br>
                  <a:rPr lang="en-US" altLang="ja-JP" sz="2400" dirty="0"/>
                </a:br>
                <a:r>
                  <a:rPr lang="ja-JP" altLang="en-US" sz="2400" dirty="0"/>
                  <a:t>でフィッティングする．</a:t>
                </a:r>
                <a:endParaRPr lang="en-US" altLang="ja-JP" sz="2400" dirty="0"/>
              </a:p>
              <a:p>
                <a:pPr marL="0" indent="0">
                  <a:buNone/>
                </a:pPr>
                <a14:m>
                  <m:oMathPara xmlns:m="http://schemas.openxmlformats.org/officeDocument/2006/math">
                    <m:oMathParaPr>
                      <m:jc m:val="center"/>
                    </m:oMathParaPr>
                    <m:oMath xmlns:m="http://schemas.openxmlformats.org/officeDocument/2006/math">
                      <m:r>
                        <a:rPr lang="en-US" altLang="ja-JP" sz="2000" b="0" i="1" smtClean="0">
                          <a:latin typeface="Cambria Math" panose="02040503050406030204" pitchFamily="18" charset="0"/>
                        </a:rPr>
                        <m:t>𝑘</m:t>
                      </m:r>
                      <m:d>
                        <m:dPr>
                          <m:ctrlPr>
                            <a:rPr lang="en-US" altLang="ja-JP" sz="2000" b="0" i="1" smtClean="0">
                              <a:latin typeface="Cambria Math" panose="02040503050406030204" pitchFamily="18" charset="0"/>
                            </a:rPr>
                          </m:ctrlPr>
                        </m:dPr>
                        <m:e>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real</m:t>
                              </m:r>
                            </m:sup>
                          </m:sSup>
                        </m:e>
                      </m:d>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1</m:t>
                          </m:r>
                        </m:sub>
                      </m:sSub>
                      <m:r>
                        <a:rPr lang="en-US" altLang="ja-JP" sz="2000" b="0" i="1" smtClean="0">
                          <a:latin typeface="Cambria Math" panose="02040503050406030204" pitchFamily="18" charset="0"/>
                        </a:rPr>
                        <m:t> </m:t>
                      </m:r>
                      <m:r>
                        <m:rPr>
                          <m:sty m:val="p"/>
                        </m:rPr>
                        <a:rPr lang="en-US" altLang="ja-JP" sz="2000" b="0" i="1" smtClean="0">
                          <a:latin typeface="Cambria Math" panose="02040503050406030204" pitchFamily="18" charset="0"/>
                        </a:rPr>
                        <m:t>exp</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𝐶</m:t>
                              </m:r>
                            </m:e>
                            <m:sub>
                              <m:r>
                                <a:rPr lang="en-US" altLang="ja-JP" sz="2000" b="0" i="1" smtClean="0">
                                  <a:latin typeface="Cambria Math" panose="02040503050406030204" pitchFamily="18" charset="0"/>
                                </a:rPr>
                                <m:t>2</m:t>
                              </m:r>
                            </m:sub>
                          </m:sSub>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𝜃</m:t>
                              </m:r>
                            </m:e>
                            <m:sup>
                              <m:r>
                                <m:rPr>
                                  <m:sty m:val="p"/>
                                </m:rPr>
                                <a:rPr lang="en-US" altLang="ja-JP" sz="2000" b="0" i="0" smtClean="0">
                                  <a:latin typeface="Cambria Math" panose="02040503050406030204" pitchFamily="18" charset="0"/>
                                </a:rPr>
                                <m:t>real</m:t>
                              </m:r>
                            </m:sup>
                          </m:sSup>
                          <m:r>
                            <a:rPr lang="en-US" altLang="ja-JP" sz="2000" b="0" i="1" smtClean="0">
                              <a:latin typeface="Cambria Math" panose="02040503050406030204" pitchFamily="18" charset="0"/>
                            </a:rPr>
                            <m:t>+273.15)</m:t>
                          </m:r>
                        </m:e>
                      </m:d>
                    </m:oMath>
                  </m:oMathPara>
                </a14:m>
                <a:endParaRPr lang="en-US" altLang="ja-JP" sz="2000" dirty="0"/>
              </a:p>
            </p:txBody>
          </p:sp>
        </mc:Choice>
        <mc:Fallback xmlns="">
          <p:sp>
            <p:nvSpPr>
              <p:cNvPr id="2" name="コンテンツ プレースホルダー 1">
                <a:extLst>
                  <a:ext uri="{FF2B5EF4-FFF2-40B4-BE49-F238E27FC236}">
                    <a16:creationId xmlns:a16="http://schemas.microsoft.com/office/drawing/2014/main" id="{016AAFBF-2AE2-4921-B730-42A362EA4C4E}"/>
                  </a:ext>
                </a:extLst>
              </p:cNvPr>
              <p:cNvSpPr>
                <a:spLocks noGrp="1" noRot="1" noChangeAspect="1" noMove="1" noResize="1" noEditPoints="1" noAdjustHandles="1" noChangeArrowheads="1" noChangeShapeType="1" noTextEdit="1"/>
              </p:cNvSpPr>
              <p:nvPr>
                <p:ph idx="1"/>
              </p:nvPr>
            </p:nvSpPr>
            <p:spPr>
              <a:blipFill>
                <a:blip r:embed="rId2"/>
                <a:stretch>
                  <a:fillRect l="-1975"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4BCCD6BE-97E2-4055-8345-9529230B6168}"/>
              </a:ext>
            </a:extLst>
          </p:cNvPr>
          <p:cNvSpPr>
            <a:spLocks noGrp="1"/>
          </p:cNvSpPr>
          <p:nvPr>
            <p:ph type="title"/>
          </p:nvPr>
        </p:nvSpPr>
        <p:spPr/>
        <p:txBody>
          <a:bodyPr/>
          <a:lstStyle/>
          <a:p>
            <a:r>
              <a:rPr kumimoji="1" lang="ja-JP" altLang="en-US" dirty="0"/>
              <a:t>アレニウス定数の同定</a:t>
            </a:r>
          </a:p>
        </p:txBody>
      </p:sp>
      <p:sp>
        <p:nvSpPr>
          <p:cNvPr id="4" name="スライド番号プレースホルダー 3">
            <a:extLst>
              <a:ext uri="{FF2B5EF4-FFF2-40B4-BE49-F238E27FC236}">
                <a16:creationId xmlns:a16="http://schemas.microsoft.com/office/drawing/2014/main" id="{122D012D-64CE-4CDA-9DB6-38CAAB7FC15C}"/>
              </a:ext>
            </a:extLst>
          </p:cNvPr>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5" name="グラフィックス 4">
            <a:extLst>
              <a:ext uri="{FF2B5EF4-FFF2-40B4-BE49-F238E27FC236}">
                <a16:creationId xmlns:a16="http://schemas.microsoft.com/office/drawing/2014/main" id="{AA513BC1-79AF-47AF-AF2F-AA678AE77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4108" y="603851"/>
            <a:ext cx="3595483" cy="2213081"/>
          </a:xfrm>
          <a:prstGeom prst="rect">
            <a:avLst/>
          </a:prstGeom>
        </p:spPr>
      </p:pic>
      <p:pic>
        <p:nvPicPr>
          <p:cNvPr id="7" name="グラフィックス 6">
            <a:extLst>
              <a:ext uri="{FF2B5EF4-FFF2-40B4-BE49-F238E27FC236}">
                <a16:creationId xmlns:a16="http://schemas.microsoft.com/office/drawing/2014/main" id="{F12A59DF-86AC-44F9-AB2D-BAFA9A121E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1796" y="3283935"/>
            <a:ext cx="5524500" cy="3133725"/>
          </a:xfrm>
          <a:prstGeom prst="rect">
            <a:avLst/>
          </a:prstGeom>
        </p:spPr>
      </p:pic>
    </p:spTree>
    <p:extLst>
      <p:ext uri="{BB962C8B-B14F-4D97-AF65-F5344CB8AC3E}">
        <p14:creationId xmlns:p14="http://schemas.microsoft.com/office/powerpoint/2010/main" val="105912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2517056B-A349-4414-A255-86FDAAF41849}"/>
                  </a:ext>
                </a:extLst>
              </p:cNvPr>
              <p:cNvSpPr>
                <a:spLocks noGrp="1"/>
              </p:cNvSpPr>
              <p:nvPr>
                <p:ph idx="1"/>
              </p:nvPr>
            </p:nvSpPr>
            <p:spPr/>
            <p:txBody>
              <a:bodyPr/>
              <a:lstStyle/>
              <a:p>
                <a:r>
                  <a:rPr kumimoji="1" lang="en-US" altLang="ja-JP" sz="2400" dirty="0"/>
                  <a:t>UV</a:t>
                </a:r>
                <a:r>
                  <a:rPr kumimoji="1" lang="ja-JP" altLang="en-US" sz="2400" dirty="0"/>
                  <a:t>照射前</a:t>
                </a:r>
                <a:r>
                  <a:rPr kumimoji="1" lang="en-US" altLang="ja-JP" sz="2400" dirty="0"/>
                  <a:t>(</a:t>
                </a:r>
                <a14:m>
                  <m:oMath xmlns:m="http://schemas.openxmlformats.org/officeDocument/2006/math">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≤0</m:t>
                    </m:r>
                  </m:oMath>
                </a14:m>
                <a:r>
                  <a:rPr kumimoji="1" lang="en-US" altLang="ja-JP" sz="2400" dirty="0"/>
                  <a:t>)</a:t>
                </a:r>
                <a:r>
                  <a:rPr kumimoji="1" lang="ja-JP" altLang="en-US" sz="2400" dirty="0"/>
                  <a:t>の仮想温度</a:t>
                </a:r>
                <a14:m>
                  <m:oMath xmlns:m="http://schemas.openxmlformats.org/officeDocument/2006/math">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𝜃</m:t>
                        </m:r>
                      </m:e>
                      <m:sup>
                        <m:r>
                          <m:rPr>
                            <m:sty m:val="p"/>
                          </m:rPr>
                          <a:rPr kumimoji="1" lang="en-US" altLang="ja-JP" sz="2400" b="0" i="0" smtClean="0">
                            <a:latin typeface="Cambria Math" panose="02040503050406030204" pitchFamily="18" charset="0"/>
                          </a:rPr>
                          <m:t>virt</m:t>
                        </m:r>
                      </m:sup>
                    </m:sSup>
                  </m:oMath>
                </a14:m>
                <a:r>
                  <a:rPr kumimoji="1" lang="ja-JP" altLang="en-US" sz="2400" dirty="0"/>
                  <a:t>をゼロとする．</a:t>
                </a:r>
                <a:endParaRPr kumimoji="1" lang="en-US" altLang="ja-JP" sz="2400" dirty="0"/>
              </a:p>
              <a:p>
                <a:r>
                  <a:rPr lang="en-US" altLang="ja-JP" sz="2400" dirty="0"/>
                  <a:t>UV</a:t>
                </a:r>
                <a:r>
                  <a:rPr lang="ja-JP" altLang="en-US" sz="2400" dirty="0"/>
                  <a:t>照射後はその瞬間の反応速度</a:t>
                </a:r>
                <a14:m>
                  <m:oMath xmlns:m="http://schemas.openxmlformats.org/officeDocument/2006/math">
                    <m:r>
                      <a:rPr lang="en-US" altLang="ja-JP" sz="2400" b="0" i="1" smtClean="0">
                        <a:latin typeface="Cambria Math" panose="02040503050406030204" pitchFamily="18" charset="0"/>
                      </a:rPr>
                      <m:t>𝑘</m:t>
                    </m:r>
                  </m:oMath>
                </a14:m>
                <a:r>
                  <a:rPr lang="ja-JP" altLang="en-US" sz="2400" dirty="0"/>
                  <a:t>に従って次式の通り</a:t>
                </a:r>
                <a14:m>
                  <m:oMath xmlns:m="http://schemas.openxmlformats.org/officeDocument/2006/math">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𝜃</m:t>
                        </m:r>
                      </m:e>
                      <m:sup>
                        <m:r>
                          <m:rPr>
                            <m:sty m:val="p"/>
                          </m:rPr>
                          <a:rPr lang="en-US" altLang="ja-JP" sz="2400" b="0" i="0" smtClean="0">
                            <a:latin typeface="Cambria Math" panose="02040503050406030204" pitchFamily="18" charset="0"/>
                          </a:rPr>
                          <m:t>virt</m:t>
                        </m:r>
                      </m:sup>
                    </m:sSup>
                  </m:oMath>
                </a14:m>
                <a:r>
                  <a:rPr kumimoji="1" lang="ja-JP" altLang="en-US" sz="2400" dirty="0"/>
                  <a:t>を</a:t>
                </a:r>
                <a:br>
                  <a:rPr kumimoji="1" lang="en-US" altLang="ja-JP" sz="2400" dirty="0"/>
                </a:br>
                <a:r>
                  <a:rPr kumimoji="1" lang="ja-JP" altLang="en-US" sz="2400" dirty="0"/>
                  <a:t>単調減少させる．</a:t>
                </a:r>
                <a:r>
                  <a:rPr lang="ja-JP" altLang="en-US" sz="2400" dirty="0"/>
                  <a:t>これが</a:t>
                </a:r>
                <a:r>
                  <a:rPr lang="en-US" altLang="ja-JP" sz="2400" dirty="0">
                    <a:solidFill>
                      <a:srgbClr val="7030A0"/>
                    </a:solidFill>
                  </a:rPr>
                  <a:t>UV</a:t>
                </a:r>
                <a:r>
                  <a:rPr lang="ja-JP" altLang="en-US" sz="2400" dirty="0">
                    <a:solidFill>
                      <a:srgbClr val="7030A0"/>
                    </a:solidFill>
                  </a:rPr>
                  <a:t>硬化反応の進行度</a:t>
                </a:r>
                <a:r>
                  <a:rPr lang="ja-JP" altLang="en-US" sz="2400" dirty="0"/>
                  <a:t>を表す．</a:t>
                </a:r>
                <a:br>
                  <a:rPr lang="en-US" altLang="ja-JP" sz="2400" dirty="0"/>
                </a:br>
                <a14:m>
                  <m:oMath xmlns:m="http://schemas.openxmlformats.org/officeDocument/2006/math">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𝜃</m:t>
                        </m:r>
                      </m:e>
                      <m:sup>
                        <m:r>
                          <m:rPr>
                            <m:sty m:val="p"/>
                          </m:rPr>
                          <a:rPr lang="en-US" altLang="ja-JP" sz="2400" b="0" i="0" smtClean="0">
                            <a:latin typeface="Cambria Math" panose="02040503050406030204" pitchFamily="18" charset="0"/>
                          </a:rPr>
                          <m:t>virt</m:t>
                        </m:r>
                      </m:sup>
                    </m:sSup>
                    <m:d>
                      <m:dPr>
                        <m:ctrlPr>
                          <a:rPr lang="en-US" altLang="ja-JP" sz="2400" b="0" i="1" smtClean="0">
                            <a:latin typeface="Cambria Math" panose="02040503050406030204" pitchFamily="18" charset="0"/>
                          </a:rPr>
                        </m:ctrlPr>
                      </m:dPr>
                      <m:e>
                        <m:r>
                          <a:rPr lang="en-US" altLang="ja-JP" sz="2400" b="0" i="1" smtClean="0">
                            <a:latin typeface="Cambria Math" panose="02040503050406030204" pitchFamily="18" charset="0"/>
                          </a:rPr>
                          <m:t>𝑡</m:t>
                        </m:r>
                      </m:e>
                    </m:d>
                    <m:r>
                      <a:rPr lang="en-US" altLang="ja-JP" sz="2400" b="0" i="1" smtClean="0">
                        <a:latin typeface="Cambria Math" panose="02040503050406030204" pitchFamily="18" charset="0"/>
                        <a:ea typeface="Cambria Math" panose="02040503050406030204" pitchFamily="18" charset="0"/>
                      </a:rPr>
                      <m:t>≡</m:t>
                    </m:r>
                    <m:nary>
                      <m:naryPr>
                        <m:ctrlPr>
                          <a:rPr lang="en-US" altLang="ja-JP" sz="2400" b="0" i="1" smtClean="0">
                            <a:latin typeface="Cambria Math" panose="02040503050406030204" pitchFamily="18" charset="0"/>
                            <a:ea typeface="Cambria Math" panose="02040503050406030204" pitchFamily="18" charset="0"/>
                          </a:rPr>
                        </m:ctrlPr>
                      </m:naryPr>
                      <m:sub>
                        <m:r>
                          <a:rPr lang="en-US" altLang="ja-JP" sz="2400" b="0" i="1" smtClean="0">
                            <a:latin typeface="Cambria Math" panose="02040503050406030204" pitchFamily="18" charset="0"/>
                            <a:ea typeface="Cambria Math" panose="02040503050406030204" pitchFamily="18" charset="0"/>
                          </a:rPr>
                          <m:t>0</m:t>
                        </m:r>
                      </m:sub>
                      <m:sup>
                        <m:r>
                          <a:rPr lang="en-US" altLang="ja-JP" sz="2400" b="0" i="1" smtClean="0">
                            <a:latin typeface="Cambria Math" panose="02040503050406030204" pitchFamily="18" charset="0"/>
                            <a:ea typeface="Cambria Math" panose="02040503050406030204" pitchFamily="18" charset="0"/>
                          </a:rPr>
                          <m:t>𝑡</m:t>
                        </m:r>
                      </m:sup>
                      <m:e>
                        <m:r>
                          <a:rPr lang="en-US" altLang="ja-JP" sz="2400" b="0" i="1" smtClean="0">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𝑘</m:t>
                        </m:r>
                        <m:d>
                          <m:dPr>
                            <m:ctrlPr>
                              <a:rPr lang="en-US" altLang="ja-JP" sz="2400" b="0" i="1" smtClean="0">
                                <a:latin typeface="Cambria Math" panose="02040503050406030204" pitchFamily="18" charset="0"/>
                                <a:ea typeface="Cambria Math" panose="02040503050406030204" pitchFamily="18" charset="0"/>
                              </a:rPr>
                            </m:ctrlPr>
                          </m:dPr>
                          <m:e>
                            <m:sSup>
                              <m:sSupPr>
                                <m:ctrlPr>
                                  <a:rPr lang="en-US" altLang="ja-JP" sz="2400" b="0" i="1" smtClean="0">
                                    <a:latin typeface="Cambria Math" panose="02040503050406030204" pitchFamily="18" charset="0"/>
                                    <a:ea typeface="Cambria Math" panose="02040503050406030204" pitchFamily="18" charset="0"/>
                                  </a:rPr>
                                </m:ctrlPr>
                              </m:sSupPr>
                              <m:e>
                                <m:r>
                                  <a:rPr lang="en-US" altLang="ja-JP" sz="2400" b="0" i="1" smtClean="0">
                                    <a:latin typeface="Cambria Math" panose="02040503050406030204" pitchFamily="18" charset="0"/>
                                    <a:ea typeface="Cambria Math" panose="02040503050406030204" pitchFamily="18" charset="0"/>
                                  </a:rPr>
                                  <m:t>𝜃</m:t>
                                </m:r>
                              </m:e>
                              <m:sup>
                                <m:r>
                                  <m:rPr>
                                    <m:sty m:val="p"/>
                                  </m:rPr>
                                  <a:rPr lang="en-US" altLang="ja-JP" sz="2400" b="0" i="0" smtClean="0">
                                    <a:latin typeface="Cambria Math" panose="02040503050406030204" pitchFamily="18" charset="0"/>
                                    <a:ea typeface="Cambria Math" panose="02040503050406030204" pitchFamily="18" charset="0"/>
                                  </a:rPr>
                                  <m:t>real</m:t>
                                </m:r>
                              </m:sup>
                            </m:sSup>
                            <m:d>
                              <m:dPr>
                                <m:ctrlPr>
                                  <a:rPr lang="en-US" altLang="ja-JP" sz="2400" b="0" i="1" smtClean="0">
                                    <a:latin typeface="Cambria Math" panose="02040503050406030204" pitchFamily="18" charset="0"/>
                                    <a:ea typeface="Cambria Math" panose="02040503050406030204" pitchFamily="18" charset="0"/>
                                  </a:rPr>
                                </m:ctrlPr>
                              </m:dPr>
                              <m:e>
                                <m:r>
                                  <a:rPr lang="en-US" altLang="ja-JP" sz="2400" b="0" i="1" smtClean="0">
                                    <a:latin typeface="Cambria Math" panose="02040503050406030204" pitchFamily="18" charset="0"/>
                                    <a:ea typeface="Cambria Math" panose="02040503050406030204" pitchFamily="18" charset="0"/>
                                  </a:rPr>
                                  <m:t>𝑡</m:t>
                                </m:r>
                              </m:e>
                            </m:d>
                          </m:e>
                        </m:d>
                        <m:r>
                          <a:rPr lang="en-US" altLang="ja-JP" sz="2400" b="0" i="1" smtClean="0">
                            <a:latin typeface="Cambria Math" panose="02040503050406030204" pitchFamily="18" charset="0"/>
                            <a:ea typeface="Cambria Math" panose="02040503050406030204" pitchFamily="18" charset="0"/>
                          </a:rPr>
                          <m:t> </m:t>
                        </m:r>
                        <m:r>
                          <m:rPr>
                            <m:sty m:val="p"/>
                          </m:rPr>
                          <a:rPr lang="en-US" altLang="ja-JP" sz="2400" b="0" i="0" smtClean="0">
                            <a:latin typeface="Cambria Math" panose="02040503050406030204" pitchFamily="18" charset="0"/>
                            <a:ea typeface="Cambria Math" panose="02040503050406030204" pitchFamily="18" charset="0"/>
                          </a:rPr>
                          <m:t>d</m:t>
                        </m:r>
                        <m:r>
                          <a:rPr lang="en-US" altLang="ja-JP" sz="2400" b="0" i="1" smtClean="0">
                            <a:latin typeface="Cambria Math" panose="02040503050406030204" pitchFamily="18" charset="0"/>
                            <a:ea typeface="Cambria Math" panose="02040503050406030204" pitchFamily="18" charset="0"/>
                          </a:rPr>
                          <m:t>𝑡</m:t>
                        </m:r>
                      </m:e>
                    </m:nary>
                  </m:oMath>
                </a14:m>
                <a:endParaRPr kumimoji="1" lang="en-US" altLang="ja-JP" sz="2400" dirty="0"/>
              </a:p>
              <a:p>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2517056B-A349-4414-A255-86FDAAF41849}"/>
                  </a:ext>
                </a:extLst>
              </p:cNvPr>
              <p:cNvSpPr>
                <a:spLocks noGrp="1" noRot="1" noChangeAspect="1" noMove="1" noResize="1" noEditPoints="1" noAdjustHandles="1" noChangeArrowheads="1" noChangeShapeType="1" noTextEdit="1"/>
              </p:cNvSpPr>
              <p:nvPr>
                <p:ph idx="1"/>
              </p:nvPr>
            </p:nvSpPr>
            <p:spPr>
              <a:blipFill>
                <a:blip r:embed="rId2"/>
                <a:stretch>
                  <a:fillRect l="-1975"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6EA0CBF-B9E7-4518-AB61-73A46E36843A}"/>
              </a:ext>
            </a:extLst>
          </p:cNvPr>
          <p:cNvSpPr>
            <a:spLocks noGrp="1"/>
          </p:cNvSpPr>
          <p:nvPr>
            <p:ph type="title"/>
          </p:nvPr>
        </p:nvSpPr>
        <p:spPr/>
        <p:txBody>
          <a:bodyPr/>
          <a:lstStyle/>
          <a:p>
            <a:r>
              <a:rPr kumimoji="1" lang="ja-JP" altLang="en-US" dirty="0"/>
              <a:t>仮想温度時刻歴の設定</a:t>
            </a:r>
          </a:p>
        </p:txBody>
      </p:sp>
      <p:sp>
        <p:nvSpPr>
          <p:cNvPr id="4" name="スライド番号プレースホルダー 3">
            <a:extLst>
              <a:ext uri="{FF2B5EF4-FFF2-40B4-BE49-F238E27FC236}">
                <a16:creationId xmlns:a16="http://schemas.microsoft.com/office/drawing/2014/main" id="{A54E0483-F26C-4146-B35C-E38D0A333E07}"/>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6" name="グラフィックス 5">
            <a:extLst>
              <a:ext uri="{FF2B5EF4-FFF2-40B4-BE49-F238E27FC236}">
                <a16:creationId xmlns:a16="http://schemas.microsoft.com/office/drawing/2014/main" id="{DE5E8394-959A-4253-A46A-211D34175D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636" y="2636912"/>
            <a:ext cx="6516724" cy="3691685"/>
          </a:xfrm>
          <a:prstGeom prst="rect">
            <a:avLst/>
          </a:prstGeom>
        </p:spPr>
      </p:pic>
      <p:sp>
        <p:nvSpPr>
          <p:cNvPr id="8" name="TextBox 8">
            <a:extLst>
              <a:ext uri="{FF2B5EF4-FFF2-40B4-BE49-F238E27FC236}">
                <a16:creationId xmlns:a16="http://schemas.microsoft.com/office/drawing/2014/main" id="{DEE9C537-5B48-45A6-9536-63D6DF780CC4}"/>
              </a:ext>
            </a:extLst>
          </p:cNvPr>
          <p:cNvSpPr txBox="1"/>
          <p:nvPr/>
        </p:nvSpPr>
        <p:spPr>
          <a:xfrm>
            <a:off x="1137068" y="2516562"/>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
        <p:nvSpPr>
          <p:cNvPr id="9" name="TextBox 9">
            <a:extLst>
              <a:ext uri="{FF2B5EF4-FFF2-40B4-BE49-F238E27FC236}">
                <a16:creationId xmlns:a16="http://schemas.microsoft.com/office/drawing/2014/main" id="{6CFB49CC-9F1C-4075-B6E1-BAAB38BE6A12}"/>
              </a:ext>
            </a:extLst>
          </p:cNvPr>
          <p:cNvSpPr txBox="1"/>
          <p:nvPr/>
        </p:nvSpPr>
        <p:spPr>
          <a:xfrm>
            <a:off x="1137068" y="5517232"/>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p:sp>
        <p:nvSpPr>
          <p:cNvPr id="10" name="テキスト ボックス 9">
            <a:extLst>
              <a:ext uri="{FF2B5EF4-FFF2-40B4-BE49-F238E27FC236}">
                <a16:creationId xmlns:a16="http://schemas.microsoft.com/office/drawing/2014/main" id="{69033CA7-48F5-4837-A0DE-EE734A60A93B}"/>
              </a:ext>
            </a:extLst>
          </p:cNvPr>
          <p:cNvSpPr txBox="1"/>
          <p:nvPr/>
        </p:nvSpPr>
        <p:spPr>
          <a:xfrm>
            <a:off x="7740352" y="3586138"/>
            <a:ext cx="1364476" cy="1477328"/>
          </a:xfrm>
          <a:prstGeom prst="rect">
            <a:avLst/>
          </a:prstGeom>
          <a:solidFill>
            <a:schemeClr val="accent1"/>
          </a:solidFill>
        </p:spPr>
        <p:txBody>
          <a:bodyPr wrap="none" rtlCol="0">
            <a:spAutoFit/>
          </a:bodyPr>
          <a:lstStyle/>
          <a:p>
            <a:pPr algn="ctr"/>
            <a:r>
              <a:rPr kumimoji="1" lang="ja-JP" altLang="en-US" dirty="0">
                <a:solidFill>
                  <a:srgbClr val="7030A0"/>
                </a:solidFill>
              </a:rPr>
              <a:t>左の曲線</a:t>
            </a:r>
            <a:r>
              <a:rPr kumimoji="1" lang="ja-JP" altLang="en-US" dirty="0"/>
              <a:t>を</a:t>
            </a:r>
            <a:br>
              <a:rPr kumimoji="1" lang="en-US" altLang="ja-JP" dirty="0"/>
            </a:br>
            <a:r>
              <a:rPr kumimoji="1" lang="ja-JP" altLang="en-US" dirty="0"/>
              <a:t>樹脂温度の</a:t>
            </a:r>
            <a:br>
              <a:rPr kumimoji="1" lang="en-US" altLang="ja-JP" dirty="0"/>
            </a:br>
            <a:r>
              <a:rPr kumimoji="1" lang="ja-JP" altLang="en-US" dirty="0"/>
              <a:t>テーブル</a:t>
            </a:r>
            <a:br>
              <a:rPr kumimoji="1" lang="en-US" altLang="ja-JP" dirty="0"/>
            </a:br>
            <a:r>
              <a:rPr kumimoji="1" lang="ja-JP" altLang="en-US" dirty="0"/>
              <a:t>データとして</a:t>
            </a:r>
            <a:br>
              <a:rPr kumimoji="1" lang="en-US" altLang="ja-JP" dirty="0"/>
            </a:br>
            <a:r>
              <a:rPr kumimoji="1" lang="ja-JP" altLang="en-US" dirty="0"/>
              <a:t>与える．</a:t>
            </a:r>
          </a:p>
        </p:txBody>
      </p:sp>
    </p:spTree>
    <p:extLst>
      <p:ext uri="{BB962C8B-B14F-4D97-AF65-F5344CB8AC3E}">
        <p14:creationId xmlns:p14="http://schemas.microsoft.com/office/powerpoint/2010/main" val="661839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C384347-8704-4A21-9989-D96A62B3A837}"/>
                  </a:ext>
                </a:extLst>
              </p:cNvPr>
              <p:cNvSpPr>
                <a:spLocks noGrp="1"/>
              </p:cNvSpPr>
              <p:nvPr>
                <p:ph idx="1"/>
              </p:nvPr>
            </p:nvSpPr>
            <p:spPr/>
            <p:txBody>
              <a:bodyPr/>
              <a:lstStyle/>
              <a:p>
                <a:r>
                  <a:rPr kumimoji="1" lang="ja-JP" altLang="en-US" dirty="0"/>
                  <a:t>先述の時間依存の</a:t>
                </a:r>
                <a:r>
                  <a:rPr kumimoji="1" lang="ja-JP" altLang="en-US" dirty="0">
                    <a:solidFill>
                      <a:srgbClr val="FF0000"/>
                    </a:solidFill>
                  </a:rPr>
                  <a:t>熱変形</a:t>
                </a:r>
                <a:r>
                  <a:rPr kumimoji="1" lang="ja-JP" altLang="en-US" dirty="0"/>
                  <a:t>および</a:t>
                </a:r>
                <a:r>
                  <a:rPr kumimoji="1" lang="en-US" altLang="ja-JP" dirty="0">
                    <a:solidFill>
                      <a:srgbClr val="0000CC"/>
                    </a:solidFill>
                  </a:rPr>
                  <a:t>UV</a:t>
                </a:r>
                <a:r>
                  <a:rPr kumimoji="1" lang="ja-JP" altLang="en-US" dirty="0">
                    <a:solidFill>
                      <a:srgbClr val="0000CC"/>
                    </a:solidFill>
                  </a:rPr>
                  <a:t>収縮</a:t>
                </a:r>
                <a:r>
                  <a:rPr kumimoji="1" lang="ja-JP" altLang="en-US" dirty="0"/>
                  <a:t>のグラフを</a:t>
                </a:r>
                <a:br>
                  <a:rPr kumimoji="1" lang="en-US" altLang="ja-JP" dirty="0"/>
                </a:br>
                <a:r>
                  <a:rPr kumimoji="1" lang="ja-JP" altLang="en-US" dirty="0"/>
                  <a:t>仮想温度依存の形に変換する．</a:t>
                </a:r>
                <a:endParaRPr kumimoji="1" lang="en-US" altLang="ja-JP" dirty="0"/>
              </a:p>
              <a:p>
                <a:r>
                  <a:rPr lang="ja-JP" altLang="en-US" dirty="0"/>
                  <a:t>両者を合算したものが仮想温度依存の膨張率となる．</a:t>
                </a:r>
                <a:br>
                  <a:rPr lang="en-US" altLang="ja-JP" dirty="0"/>
                </a:br>
                <a14:m>
                  <m:oMath xmlns:m="http://schemas.openxmlformats.org/officeDocument/2006/math">
                    <m:r>
                      <a:rPr lang="en-US" altLang="ja-JP" b="0" i="1" smtClean="0">
                        <a:latin typeface="Cambria Math" panose="02040503050406030204" pitchFamily="18" charset="0"/>
                      </a:rPr>
                      <m:t>⟹</m:t>
                    </m:r>
                  </m:oMath>
                </a14:m>
                <a:r>
                  <a:rPr lang="ja-JP" altLang="en-US" dirty="0"/>
                  <a:t> </a:t>
                </a:r>
                <a:r>
                  <a:rPr lang="ja-JP" altLang="en-US" dirty="0">
                    <a:solidFill>
                      <a:srgbClr val="008000"/>
                    </a:solidFill>
                  </a:rPr>
                  <a:t>熱変形と</a:t>
                </a:r>
                <a:r>
                  <a:rPr lang="en-US" altLang="ja-JP" dirty="0">
                    <a:solidFill>
                      <a:srgbClr val="008000"/>
                    </a:solidFill>
                  </a:rPr>
                  <a:t>UV</a:t>
                </a:r>
                <a:r>
                  <a:rPr lang="ja-JP" altLang="en-US" dirty="0">
                    <a:solidFill>
                      <a:srgbClr val="008000"/>
                    </a:solidFill>
                  </a:rPr>
                  <a:t>収縮を同時に考慮</a:t>
                </a:r>
                <a:r>
                  <a:rPr lang="ja-JP" altLang="en-US" dirty="0"/>
                  <a:t>できる．</a:t>
                </a: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9C384347-8704-4A21-9989-D96A62B3A837}"/>
                  </a:ext>
                </a:extLst>
              </p:cNvPr>
              <p:cNvSpPr>
                <a:spLocks noGrp="1" noRot="1" noChangeAspect="1" noMove="1" noResize="1" noEditPoints="1" noAdjustHandles="1" noChangeArrowheads="1" noChangeShapeType="1" noTextEdit="1"/>
              </p:cNvSpPr>
              <p:nvPr>
                <p:ph idx="1"/>
              </p:nvPr>
            </p:nvSpPr>
            <p:spPr>
              <a:blipFill>
                <a:blip r:embed="rId2"/>
                <a:stretch>
                  <a:fillRect l="-2257" t="-1901"/>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E478F546-9531-481C-A8E2-000A23F7240B}"/>
              </a:ext>
            </a:extLst>
          </p:cNvPr>
          <p:cNvSpPr>
            <a:spLocks noGrp="1"/>
          </p:cNvSpPr>
          <p:nvPr>
            <p:ph type="title"/>
          </p:nvPr>
        </p:nvSpPr>
        <p:spPr/>
        <p:txBody>
          <a:bodyPr/>
          <a:lstStyle/>
          <a:p>
            <a:r>
              <a:rPr kumimoji="1" lang="ja-JP" altLang="en-US" dirty="0"/>
              <a:t>仮想温度依存の膨張率の同定</a:t>
            </a:r>
          </a:p>
        </p:txBody>
      </p:sp>
      <p:sp>
        <p:nvSpPr>
          <p:cNvPr id="4" name="スライド番号プレースホルダー 3">
            <a:extLst>
              <a:ext uri="{FF2B5EF4-FFF2-40B4-BE49-F238E27FC236}">
                <a16:creationId xmlns:a16="http://schemas.microsoft.com/office/drawing/2014/main" id="{F8A19635-ABC2-451E-B950-60AE6CCFDF55}"/>
              </a:ext>
            </a:extLst>
          </p:cNvPr>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6" name="グラフィックス 5">
            <a:extLst>
              <a:ext uri="{FF2B5EF4-FFF2-40B4-BE49-F238E27FC236}">
                <a16:creationId xmlns:a16="http://schemas.microsoft.com/office/drawing/2014/main" id="{55A4B434-591C-4CEA-B3D9-73BF8E6DB3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592" y="2384884"/>
            <a:ext cx="6876764" cy="3976196"/>
          </a:xfrm>
          <a:prstGeom prst="rect">
            <a:avLst/>
          </a:prstGeom>
        </p:spPr>
      </p:pic>
      <p:sp>
        <p:nvSpPr>
          <p:cNvPr id="7" name="TextBox 8">
            <a:extLst>
              <a:ext uri="{FF2B5EF4-FFF2-40B4-BE49-F238E27FC236}">
                <a16:creationId xmlns:a16="http://schemas.microsoft.com/office/drawing/2014/main" id="{ECB3F717-E55C-457F-943F-E75E50CCC502}"/>
              </a:ext>
            </a:extLst>
          </p:cNvPr>
          <p:cNvSpPr txBox="1"/>
          <p:nvPr/>
        </p:nvSpPr>
        <p:spPr>
          <a:xfrm>
            <a:off x="7524328" y="5991748"/>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
        <p:nvSpPr>
          <p:cNvPr id="8" name="TextBox 9">
            <a:extLst>
              <a:ext uri="{FF2B5EF4-FFF2-40B4-BE49-F238E27FC236}">
                <a16:creationId xmlns:a16="http://schemas.microsoft.com/office/drawing/2014/main" id="{65647DB5-8481-4FEE-85C0-73F0A9991737}"/>
              </a:ext>
            </a:extLst>
          </p:cNvPr>
          <p:cNvSpPr txBox="1"/>
          <p:nvPr/>
        </p:nvSpPr>
        <p:spPr>
          <a:xfrm>
            <a:off x="1979712" y="5987746"/>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A7AB5EC-60AE-47A7-BC2F-89736D4C6965}"/>
                  </a:ext>
                </a:extLst>
              </p:cNvPr>
              <p:cNvSpPr txBox="1"/>
              <p:nvPr/>
            </p:nvSpPr>
            <p:spPr>
              <a:xfrm>
                <a:off x="4499992" y="3015104"/>
                <a:ext cx="2876620" cy="4138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8000"/>
                              </a:solidFill>
                              <a:latin typeface="Cambria Math" panose="02040503050406030204" pitchFamily="18" charset="0"/>
                            </a:rPr>
                          </m:ctrlPr>
                        </m:sSupPr>
                        <m:e>
                          <m:r>
                            <a:rPr kumimoji="1" lang="en-US" altLang="ja-JP" sz="2000" b="0" i="1" smtClean="0">
                              <a:solidFill>
                                <a:srgbClr val="008000"/>
                              </a:solidFill>
                              <a:latin typeface="Cambria Math" panose="02040503050406030204" pitchFamily="18" charset="0"/>
                            </a:rPr>
                            <m:t>𝛼</m:t>
                          </m:r>
                        </m:e>
                        <m:sup>
                          <m:r>
                            <m:rPr>
                              <m:sty m:val="p"/>
                            </m:rPr>
                            <a:rPr kumimoji="1" lang="en-US" altLang="ja-JP" sz="2000" b="0" i="0" smtClean="0">
                              <a:solidFill>
                                <a:srgbClr val="008000"/>
                              </a:solidFill>
                              <a:latin typeface="Cambria Math" panose="02040503050406030204" pitchFamily="18" charset="0"/>
                            </a:rPr>
                            <m:t>total</m:t>
                          </m:r>
                        </m:sup>
                      </m:sSup>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panose="02040503050406030204" pitchFamily="18" charset="0"/>
                            </a:rPr>
                            <m:t>𝛼</m:t>
                          </m:r>
                        </m:e>
                        <m:sup>
                          <m:r>
                            <a:rPr kumimoji="1" lang="en-US" altLang="ja-JP" sz="2000" b="0" i="1" smtClean="0">
                              <a:solidFill>
                                <a:srgbClr val="FF0000"/>
                              </a:solidFill>
                              <a:latin typeface="Cambria Math" panose="02040503050406030204" pitchFamily="18" charset="0"/>
                            </a:rPr>
                            <m:t>𝑡h</m:t>
                          </m:r>
                          <m:r>
                            <m:rPr>
                              <m:sty m:val="p"/>
                            </m:rPr>
                            <a:rPr kumimoji="1" lang="en-US" altLang="ja-JP" sz="2000" b="0" i="0" smtClean="0">
                              <a:solidFill>
                                <a:srgbClr val="FF0000"/>
                              </a:solidFill>
                              <a:latin typeface="Cambria Math" panose="02040503050406030204" pitchFamily="18" charset="0"/>
                            </a:rPr>
                            <m:t>ermal</m:t>
                          </m:r>
                        </m:sup>
                      </m:sSup>
                      <m:r>
                        <a:rPr kumimoji="1" lang="en-US" altLang="ja-JP" sz="2000" b="0" i="1" smtClean="0">
                          <a:latin typeface="Cambria Math" panose="02040503050406030204" pitchFamily="18" charset="0"/>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panose="02040503050406030204" pitchFamily="18" charset="0"/>
                            </a:rPr>
                            <m:t>𝛼</m:t>
                          </m:r>
                        </m:e>
                        <m:sup>
                          <m:r>
                            <m:rPr>
                              <m:sty m:val="p"/>
                            </m:rPr>
                            <a:rPr kumimoji="1" lang="en-US" altLang="ja-JP" sz="2000" b="0" i="0" smtClean="0">
                              <a:solidFill>
                                <a:srgbClr val="0000CC"/>
                              </a:solidFill>
                              <a:latin typeface="Cambria Math" panose="02040503050406030204" pitchFamily="18" charset="0"/>
                            </a:rPr>
                            <m:t>UV</m:t>
                          </m:r>
                        </m:sup>
                      </m:sSup>
                    </m:oMath>
                  </m:oMathPara>
                </a14:m>
                <a:endParaRPr kumimoji="1" lang="ja-JP" altLang="en-US" sz="2000" dirty="0"/>
              </a:p>
            </p:txBody>
          </p:sp>
        </mc:Choice>
        <mc:Fallback xmlns="">
          <p:sp>
            <p:nvSpPr>
              <p:cNvPr id="9" name="テキスト ボックス 8">
                <a:extLst>
                  <a:ext uri="{FF2B5EF4-FFF2-40B4-BE49-F238E27FC236}">
                    <a16:creationId xmlns:a16="http://schemas.microsoft.com/office/drawing/2014/main" id="{DA7AB5EC-60AE-47A7-BC2F-89736D4C6965}"/>
                  </a:ext>
                </a:extLst>
              </p:cNvPr>
              <p:cNvSpPr txBox="1">
                <a:spLocks noRot="1" noChangeAspect="1" noMove="1" noResize="1" noEditPoints="1" noAdjustHandles="1" noChangeArrowheads="1" noChangeShapeType="1" noTextEdit="1"/>
              </p:cNvSpPr>
              <p:nvPr/>
            </p:nvSpPr>
            <p:spPr>
              <a:xfrm>
                <a:off x="4499992" y="3015104"/>
                <a:ext cx="2876620" cy="413896"/>
              </a:xfrm>
              <a:prstGeom prst="rect">
                <a:avLst/>
              </a:prstGeom>
              <a:blipFill>
                <a:blip r:embed="rId5"/>
                <a:stretch>
                  <a:fillRect/>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DEB6D386-0229-4D41-AED1-971736D99DA7}"/>
              </a:ext>
            </a:extLst>
          </p:cNvPr>
          <p:cNvSpPr txBox="1"/>
          <p:nvPr/>
        </p:nvSpPr>
        <p:spPr>
          <a:xfrm>
            <a:off x="7801313" y="3586138"/>
            <a:ext cx="1305164" cy="1200329"/>
          </a:xfrm>
          <a:prstGeom prst="rect">
            <a:avLst/>
          </a:prstGeom>
          <a:solidFill>
            <a:schemeClr val="accent1"/>
          </a:solidFill>
        </p:spPr>
        <p:txBody>
          <a:bodyPr wrap="none" rtlCol="0">
            <a:spAutoFit/>
          </a:bodyPr>
          <a:lstStyle/>
          <a:p>
            <a:pPr algn="ctr"/>
            <a:r>
              <a:rPr kumimoji="1" lang="ja-JP" altLang="en-US" dirty="0">
                <a:solidFill>
                  <a:srgbClr val="008000"/>
                </a:solidFill>
              </a:rPr>
              <a:t>左の曲線</a:t>
            </a:r>
            <a:r>
              <a:rPr kumimoji="1" lang="ja-JP" altLang="en-US" dirty="0"/>
              <a:t>を</a:t>
            </a:r>
            <a:br>
              <a:rPr kumimoji="1" lang="en-US" altLang="ja-JP" dirty="0"/>
            </a:br>
            <a:r>
              <a:rPr kumimoji="1" lang="ja-JP" altLang="en-US" dirty="0"/>
              <a:t>テーブル</a:t>
            </a:r>
            <a:br>
              <a:rPr kumimoji="1" lang="en-US" altLang="ja-JP" dirty="0"/>
            </a:br>
            <a:r>
              <a:rPr kumimoji="1" lang="ja-JP" altLang="en-US" dirty="0"/>
              <a:t>データで</a:t>
            </a:r>
            <a:br>
              <a:rPr kumimoji="1" lang="en-US" altLang="ja-JP" dirty="0"/>
            </a:br>
            <a:r>
              <a:rPr kumimoji="1" lang="ja-JP" altLang="en-US" dirty="0"/>
              <a:t>与える．</a:t>
            </a:r>
          </a:p>
        </p:txBody>
      </p:sp>
    </p:spTree>
    <p:extLst>
      <p:ext uri="{BB962C8B-B14F-4D97-AF65-F5344CB8AC3E}">
        <p14:creationId xmlns:p14="http://schemas.microsoft.com/office/powerpoint/2010/main" val="274903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C1DC-8D24-4088-ADAE-2BFD3FD3A6A4}"/>
              </a:ext>
            </a:extLst>
          </p:cNvPr>
          <p:cNvSpPr>
            <a:spLocks noGrp="1"/>
          </p:cNvSpPr>
          <p:nvPr>
            <p:ph type="title"/>
          </p:nvPr>
        </p:nvSpPr>
        <p:spPr/>
        <p:txBody>
          <a:bodyPr/>
          <a:lstStyle/>
          <a:p>
            <a:r>
              <a:rPr lang="ja-JP" altLang="en-US" dirty="0"/>
              <a:t>研究背景</a:t>
            </a:r>
            <a:endParaRPr lang="en-US" dirty="0"/>
          </a:p>
        </p:txBody>
      </p:sp>
      <p:sp>
        <p:nvSpPr>
          <p:cNvPr id="3" name="Content Placeholder 2">
            <a:extLst>
              <a:ext uri="{FF2B5EF4-FFF2-40B4-BE49-F238E27FC236}">
                <a16:creationId xmlns:a16="http://schemas.microsoft.com/office/drawing/2014/main" id="{E4B633ED-9C59-48EF-A32D-0A00072D7B8C}"/>
              </a:ext>
            </a:extLst>
          </p:cNvPr>
          <p:cNvSpPr>
            <a:spLocks noGrp="1"/>
          </p:cNvSpPr>
          <p:nvPr>
            <p:ph idx="1"/>
          </p:nvPr>
        </p:nvSpPr>
        <p:spPr/>
        <p:txBody>
          <a:bodyPr/>
          <a:lstStyle/>
          <a:p>
            <a:pPr algn="just"/>
            <a:r>
              <a:rPr lang="en-US" sz="2800" dirty="0">
                <a:solidFill>
                  <a:srgbClr val="FF0000"/>
                </a:solidFill>
              </a:rPr>
              <a:t>UV</a:t>
            </a:r>
            <a:r>
              <a:rPr lang="ja-JP" altLang="en-US" sz="2800" dirty="0">
                <a:solidFill>
                  <a:srgbClr val="FF0000"/>
                </a:solidFill>
              </a:rPr>
              <a:t>インプリント</a:t>
            </a:r>
            <a:r>
              <a:rPr lang="ja-JP" altLang="en-US" sz="2800" dirty="0"/>
              <a:t>は低コスト</a:t>
            </a:r>
            <a:r>
              <a:rPr lang="ja-JP" altLang="en-US" dirty="0"/>
              <a:t>かつ</a:t>
            </a:r>
            <a:r>
              <a:rPr lang="ja-JP" altLang="en-US" sz="2800" dirty="0"/>
              <a:t>高スループットな微細構造物の製造方法として知られている．</a:t>
            </a:r>
            <a:endParaRPr lang="en-US" altLang="ja-JP" sz="2800" dirty="0"/>
          </a:p>
          <a:p>
            <a:pPr algn="just"/>
            <a:r>
              <a:rPr lang="ja-JP" altLang="en-US" sz="2800" dirty="0"/>
              <a:t>近年，マイクロミラーアレイといった</a:t>
            </a:r>
            <a:r>
              <a:rPr lang="ja-JP" altLang="en-US" sz="2800" dirty="0">
                <a:solidFill>
                  <a:srgbClr val="0000FF"/>
                </a:solidFill>
              </a:rPr>
              <a:t>高精度な表面形状</a:t>
            </a:r>
            <a:r>
              <a:rPr lang="ja-JP" altLang="en-US" sz="2800" dirty="0"/>
              <a:t>が要求される微細光学デバイスの製造方法として採用が進んでいる．</a:t>
            </a:r>
            <a:endParaRPr lang="en-US" sz="2800" dirty="0"/>
          </a:p>
        </p:txBody>
      </p:sp>
      <p:sp>
        <p:nvSpPr>
          <p:cNvPr id="4" name="Slide Number Placeholder 3">
            <a:extLst>
              <a:ext uri="{FF2B5EF4-FFF2-40B4-BE49-F238E27FC236}">
                <a16:creationId xmlns:a16="http://schemas.microsoft.com/office/drawing/2014/main" id="{65D14D1B-9D3D-452D-BE4D-252E214A8085}"/>
              </a:ext>
            </a:extLst>
          </p:cNvPr>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10" name="Picture 9">
            <a:extLst>
              <a:ext uri="{FF2B5EF4-FFF2-40B4-BE49-F238E27FC236}">
                <a16:creationId xmlns:a16="http://schemas.microsoft.com/office/drawing/2014/main" id="{78E55821-D63D-4F6D-A8AB-6B3B1EB42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392" y="2960948"/>
            <a:ext cx="3784104" cy="2382059"/>
          </a:xfrm>
          <a:prstGeom prst="rect">
            <a:avLst/>
          </a:prstGeom>
        </p:spPr>
      </p:pic>
      <p:sp>
        <p:nvSpPr>
          <p:cNvPr id="11" name="TextBox 10">
            <a:extLst>
              <a:ext uri="{FF2B5EF4-FFF2-40B4-BE49-F238E27FC236}">
                <a16:creationId xmlns:a16="http://schemas.microsoft.com/office/drawing/2014/main" id="{C998A951-CF1F-4369-862A-01ABF6071E8F}"/>
              </a:ext>
            </a:extLst>
          </p:cNvPr>
          <p:cNvSpPr txBox="1"/>
          <p:nvPr/>
        </p:nvSpPr>
        <p:spPr>
          <a:xfrm>
            <a:off x="5527075" y="5354893"/>
            <a:ext cx="3503184" cy="769441"/>
          </a:xfrm>
          <a:prstGeom prst="rect">
            <a:avLst/>
          </a:prstGeom>
          <a:noFill/>
        </p:spPr>
        <p:txBody>
          <a:bodyPr wrap="square" rtlCol="0">
            <a:spAutoFit/>
          </a:bodyPr>
          <a:lstStyle/>
          <a:p>
            <a:pPr algn="ctr"/>
            <a:r>
              <a:rPr lang="ja-JP" altLang="en-US" sz="1600" b="1" u="sng" dirty="0">
                <a:effectLst>
                  <a:outerShdw blurRad="38100" dist="38100" dir="2700000" algn="tl">
                    <a:srgbClr val="000000">
                      <a:alpha val="43137"/>
                    </a:srgbClr>
                  </a:outerShdw>
                </a:effectLst>
              </a:rPr>
              <a:t>マイクロミラーアレイの動作原理</a:t>
            </a:r>
            <a:endParaRPr lang="en-US" altLang="ja-JP" sz="1600" b="1" u="sng" dirty="0">
              <a:effectLst>
                <a:outerShdw blurRad="38100" dist="38100" dir="2700000" algn="tl">
                  <a:srgbClr val="000000">
                    <a:alpha val="43137"/>
                  </a:srgbClr>
                </a:outerShdw>
              </a:effectLst>
            </a:endParaRPr>
          </a:p>
          <a:p>
            <a:pPr algn="ctr"/>
            <a:r>
              <a:rPr lang="en-US" altLang="ja-JP" sz="1400" u="sng" dirty="0">
                <a:solidFill>
                  <a:srgbClr val="0070C0"/>
                </a:solidFill>
              </a:rPr>
              <a:t>https://shinkachi-portal.smrj.go.jp/en/webmagazine/qriii/</a:t>
            </a:r>
          </a:p>
        </p:txBody>
      </p:sp>
      <p:sp>
        <p:nvSpPr>
          <p:cNvPr id="8" name="TextBox 7">
            <a:extLst>
              <a:ext uri="{FF2B5EF4-FFF2-40B4-BE49-F238E27FC236}">
                <a16:creationId xmlns:a16="http://schemas.microsoft.com/office/drawing/2014/main" id="{4B4DE581-A19A-4584-91C3-2FF6C8C89910}"/>
              </a:ext>
            </a:extLst>
          </p:cNvPr>
          <p:cNvSpPr txBox="1"/>
          <p:nvPr/>
        </p:nvSpPr>
        <p:spPr>
          <a:xfrm>
            <a:off x="13851" y="5321092"/>
            <a:ext cx="5351376" cy="369332"/>
          </a:xfrm>
          <a:prstGeom prst="rect">
            <a:avLst/>
          </a:prstGeom>
          <a:noFill/>
        </p:spPr>
        <p:txBody>
          <a:bodyPr wrap="square" rtlCol="0">
            <a:spAutoFit/>
          </a:bodyPr>
          <a:lstStyle/>
          <a:p>
            <a:pPr algn="ctr"/>
            <a:r>
              <a:rPr lang="en-US" b="1" u="sng" dirty="0">
                <a:effectLst>
                  <a:outerShdw blurRad="38100" dist="38100" dir="2700000" algn="tl">
                    <a:srgbClr val="000000">
                      <a:alpha val="43137"/>
                    </a:srgbClr>
                  </a:outerShdw>
                </a:effectLst>
              </a:rPr>
              <a:t>UV</a:t>
            </a:r>
            <a:r>
              <a:rPr lang="ja-JP" altLang="en-US" b="1" u="sng" dirty="0">
                <a:effectLst>
                  <a:outerShdw blurRad="38100" dist="38100" dir="2700000" algn="tl">
                    <a:srgbClr val="000000">
                      <a:alpha val="43137"/>
                    </a:srgbClr>
                  </a:outerShdw>
                </a:effectLst>
              </a:rPr>
              <a:t>インプリントの基本的なステップ</a:t>
            </a:r>
            <a:endParaRPr lang="en-US" altLang="ja-JP" b="1" u="sng" dirty="0">
              <a:effectLst>
                <a:outerShdw blurRad="38100" dist="38100" dir="2700000" algn="tl">
                  <a:srgbClr val="000000">
                    <a:alpha val="43137"/>
                  </a:srgbClr>
                </a:outerShdw>
              </a:effectLst>
            </a:endParaRPr>
          </a:p>
        </p:txBody>
      </p:sp>
      <p:cxnSp>
        <p:nvCxnSpPr>
          <p:cNvPr id="6" name="Straight Connector 5">
            <a:extLst>
              <a:ext uri="{FF2B5EF4-FFF2-40B4-BE49-F238E27FC236}">
                <a16:creationId xmlns:a16="http://schemas.microsoft.com/office/drawing/2014/main" id="{15ADDA86-BC01-4C7B-9D03-881A5DCDF2E3}"/>
              </a:ext>
            </a:extLst>
          </p:cNvPr>
          <p:cNvCxnSpPr>
            <a:cxnSpLocks/>
          </p:cNvCxnSpPr>
          <p:nvPr/>
        </p:nvCxnSpPr>
        <p:spPr>
          <a:xfrm>
            <a:off x="7956376" y="4355661"/>
            <a:ext cx="216024" cy="216024"/>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4F42B7-232C-45B4-819A-0D3FD5A75726}"/>
              </a:ext>
            </a:extLst>
          </p:cNvPr>
          <p:cNvSpPr txBox="1"/>
          <p:nvPr/>
        </p:nvSpPr>
        <p:spPr>
          <a:xfrm>
            <a:off x="8068248" y="4496156"/>
            <a:ext cx="1026826" cy="584775"/>
          </a:xfrm>
          <a:prstGeom prst="rect">
            <a:avLst/>
          </a:prstGeom>
          <a:noFill/>
        </p:spPr>
        <p:txBody>
          <a:bodyPr wrap="square" rtlCol="0">
            <a:spAutoFit/>
          </a:bodyPr>
          <a:lstStyle/>
          <a:p>
            <a:pPr algn="ctr"/>
            <a:r>
              <a:rPr lang="en-US" altLang="ja-JP" sz="1600" dirty="0"/>
              <a:t>1</a:t>
            </a:r>
            <a:r>
              <a:rPr lang="ja-JP" altLang="en-US" sz="1600" dirty="0"/>
              <a:t>パターン</a:t>
            </a:r>
            <a:endParaRPr lang="en-US" altLang="ja-JP" sz="1600" dirty="0"/>
          </a:p>
          <a:p>
            <a:pPr algn="ctr"/>
            <a:r>
              <a:rPr lang="ja-JP" altLang="en-US" sz="1600" dirty="0"/>
              <a:t>数百 </a:t>
            </a:r>
            <a:r>
              <a:rPr lang="en-US" altLang="ja-JP" sz="1600" dirty="0" err="1"/>
              <a:t>μm</a:t>
            </a:r>
            <a:endParaRPr lang="en-US" sz="1600" dirty="0"/>
          </a:p>
        </p:txBody>
      </p:sp>
      <p:pic>
        <p:nvPicPr>
          <p:cNvPr id="9" name="Picture 8" descr="A picture containing clock&#10;&#10;Description automatically generated">
            <a:extLst>
              <a:ext uri="{FF2B5EF4-FFF2-40B4-BE49-F238E27FC236}">
                <a16:creationId xmlns:a16="http://schemas.microsoft.com/office/drawing/2014/main" id="{1453F3A4-A774-4536-8066-5C0C69FD5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6" y="3452179"/>
            <a:ext cx="5059449" cy="1767578"/>
          </a:xfrm>
          <a:prstGeom prst="rect">
            <a:avLst/>
          </a:prstGeom>
        </p:spPr>
      </p:pic>
    </p:spTree>
    <p:extLst>
      <p:ext uri="{BB962C8B-B14F-4D97-AF65-F5344CB8AC3E}">
        <p14:creationId xmlns:p14="http://schemas.microsoft.com/office/powerpoint/2010/main" val="285312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6105-B050-4015-B75A-9D9DB555A272}"/>
              </a:ext>
            </a:extLst>
          </p:cNvPr>
          <p:cNvSpPr>
            <a:spLocks noGrp="1"/>
          </p:cNvSpPr>
          <p:nvPr>
            <p:ph type="title"/>
          </p:nvPr>
        </p:nvSpPr>
        <p:spPr/>
        <p:txBody>
          <a:bodyPr/>
          <a:lstStyle/>
          <a:p>
            <a:r>
              <a:rPr lang="ja-JP" altLang="en-US" dirty="0"/>
              <a:t>熱粘弾性特性の同定（</a:t>
            </a:r>
            <a:r>
              <a:rPr lang="en-US" altLang="ja-JP" dirty="0"/>
              <a:t>Prony</a:t>
            </a:r>
            <a:r>
              <a:rPr lang="ja-JP" altLang="en-US" dirty="0"/>
              <a:t>級数）</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906F4D-52F5-47F4-B7DF-2E0A7DA209DB}"/>
                  </a:ext>
                </a:extLst>
              </p:cNvPr>
              <p:cNvSpPr>
                <a:spLocks noGrp="1"/>
              </p:cNvSpPr>
              <p:nvPr>
                <p:ph idx="1"/>
              </p:nvPr>
            </p:nvSpPr>
            <p:spPr/>
            <p:txBody>
              <a:bodyPr/>
              <a:lstStyle/>
              <a:p>
                <a:r>
                  <a:rPr lang="ja-JP" altLang="en-US" sz="2400" dirty="0"/>
                  <a:t>貯蔵</a:t>
                </a:r>
                <a:r>
                  <a:rPr lang="en-US" altLang="ja-JP" sz="2400" dirty="0"/>
                  <a:t>/</a:t>
                </a:r>
                <a:r>
                  <a:rPr lang="ja-JP" altLang="en-US" sz="2400" dirty="0"/>
                  <a:t>損失せん断弾性率のマスターカーブを</a:t>
                </a:r>
                <a:r>
                  <a:rPr lang="en-US" altLang="ja-JP" sz="2400" dirty="0"/>
                  <a:t>Prony</a:t>
                </a:r>
                <a:r>
                  <a:rPr lang="ja-JP" altLang="en-US" sz="2400" dirty="0"/>
                  <a:t>級数で</a:t>
                </a:r>
                <a:br>
                  <a:rPr lang="en-US" altLang="ja-JP" sz="2400" dirty="0"/>
                </a:br>
                <a:r>
                  <a:rPr lang="ja-JP" altLang="en-US" sz="2400" dirty="0"/>
                  <a:t>フィッティングし，</a:t>
                </a:r>
                <a:r>
                  <a:rPr lang="en-US" altLang="ja-JP" sz="2400" dirty="0">
                    <a:solidFill>
                      <a:srgbClr val="FF0000"/>
                    </a:solidFill>
                  </a:rPr>
                  <a:t>Prony</a:t>
                </a:r>
                <a:r>
                  <a:rPr lang="ja-JP" altLang="en-US" sz="2400" dirty="0">
                    <a:solidFill>
                      <a:srgbClr val="FF0000"/>
                    </a:solidFill>
                  </a:rPr>
                  <a:t>係数</a:t>
                </a:r>
                <a:r>
                  <a:rPr lang="en-US" altLang="ja-JP" sz="2400" dirty="0">
                    <a:solidFill>
                      <a:srgbClr val="FF0000"/>
                    </a:solidFill>
                  </a:rPr>
                  <a:t>(</a:t>
                </a:r>
                <a14:m>
                  <m:oMath xmlns:m="http://schemas.openxmlformats.org/officeDocument/2006/math">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𝑔</m:t>
                        </m:r>
                      </m:e>
                      <m:sub>
                        <m:r>
                          <a:rPr lang="en-US" altLang="ja-JP" sz="2400" b="0" i="1" smtClean="0">
                            <a:solidFill>
                              <a:srgbClr val="FF0000"/>
                            </a:solidFill>
                            <a:latin typeface="Cambria Math" panose="02040503050406030204" pitchFamily="18" charset="0"/>
                          </a:rPr>
                          <m:t>𝑖</m:t>
                        </m:r>
                      </m:sub>
                    </m:sSub>
                  </m:oMath>
                </a14:m>
                <a:r>
                  <a:rPr lang="en-US" altLang="ja-JP" sz="2400" dirty="0">
                    <a:solidFill>
                      <a:srgbClr val="FF0000"/>
                    </a:solidFill>
                  </a:rPr>
                  <a:t>, </a:t>
                </a:r>
                <a14:m>
                  <m:oMath xmlns:m="http://schemas.openxmlformats.org/officeDocument/2006/math">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𝜏</m:t>
                        </m:r>
                      </m:e>
                      <m:sub>
                        <m:r>
                          <a:rPr lang="en-US" altLang="ja-JP" sz="2400" b="0" i="1" smtClean="0">
                            <a:solidFill>
                              <a:srgbClr val="FF0000"/>
                            </a:solidFill>
                            <a:latin typeface="Cambria Math" panose="02040503050406030204" pitchFamily="18" charset="0"/>
                          </a:rPr>
                          <m:t>𝑖</m:t>
                        </m:r>
                      </m:sub>
                    </m:sSub>
                  </m:oMath>
                </a14:m>
                <a:r>
                  <a:rPr lang="en-US" altLang="ja-JP" sz="2400" dirty="0">
                    <a:solidFill>
                      <a:srgbClr val="FF0000"/>
                    </a:solidFill>
                  </a:rPr>
                  <a:t>)</a:t>
                </a:r>
                <a:r>
                  <a:rPr lang="ja-JP" altLang="en-US" sz="2400" dirty="0">
                    <a:solidFill>
                      <a:srgbClr val="FF0000"/>
                    </a:solidFill>
                  </a:rPr>
                  <a:t>を同定</a:t>
                </a:r>
                <a:r>
                  <a:rPr lang="ja-JP" altLang="en-US" sz="2400" dirty="0"/>
                  <a:t>し，レジン物性とする．</a:t>
                </a: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endParaRPr lang="en-US" dirty="0"/>
              </a:p>
              <a:p>
                <a:endParaRPr lang="en-US" altLang="ja-JP" sz="3200" dirty="0"/>
              </a:p>
              <a:p>
                <a:r>
                  <a:rPr lang="ja-JP" altLang="en-US" sz="2400" dirty="0"/>
                  <a:t>即時せん断弾性率</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𝐺</m:t>
                        </m:r>
                      </m:e>
                      <m:sub>
                        <m:r>
                          <a:rPr lang="en-US" altLang="ja-JP" sz="2400" b="0" i="1" smtClean="0">
                            <a:latin typeface="Cambria Math" panose="02040503050406030204" pitchFamily="18" charset="0"/>
                          </a:rPr>
                          <m:t>0</m:t>
                        </m:r>
                      </m:sub>
                    </m:sSub>
                  </m:oMath>
                </a14:m>
                <a:r>
                  <a:rPr lang="ja-JP" altLang="en-US" sz="2400" dirty="0"/>
                  <a:t>および体積弾性率</a:t>
                </a:r>
                <a14:m>
                  <m:oMath xmlns:m="http://schemas.openxmlformats.org/officeDocument/2006/math">
                    <m:r>
                      <a:rPr lang="en-US" altLang="ja-JP" sz="2400" b="0" i="1" smtClean="0">
                        <a:latin typeface="Cambria Math" panose="02040503050406030204" pitchFamily="18" charset="0"/>
                      </a:rPr>
                      <m:t>𝐾</m:t>
                    </m:r>
                  </m:oMath>
                </a14:m>
                <a:r>
                  <a:rPr lang="en-US" altLang="ja-JP" sz="2400" dirty="0"/>
                  <a:t>(</a:t>
                </a:r>
                <a:r>
                  <a:rPr lang="ja-JP" altLang="en-US" sz="2400" dirty="0"/>
                  <a:t>一定</a:t>
                </a:r>
                <a:r>
                  <a:rPr lang="en-US" altLang="ja-JP" sz="2400" dirty="0"/>
                  <a:t>)</a:t>
                </a:r>
                <a:r>
                  <a:rPr lang="ja-JP" altLang="en-US" sz="2400" dirty="0"/>
                  <a:t>は完全硬化した</a:t>
                </a:r>
                <a:r>
                  <a:rPr lang="en-US" altLang="ja-JP" sz="2400" dirty="0"/>
                  <a:t>UV</a:t>
                </a:r>
                <a:r>
                  <a:rPr lang="ja-JP" altLang="en-US" sz="2400" dirty="0"/>
                  <a:t>レジンを用いて測定．</a:t>
                </a:r>
                <a:endParaRPr lang="en-US" altLang="ja-JP" sz="2400" dirty="0"/>
              </a:p>
              <a:p>
                <a:r>
                  <a:rPr lang="ja-JP" altLang="en-US" sz="2400" dirty="0"/>
                  <a:t>長期せん断弾性率</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𝐺</m:t>
                        </m:r>
                      </m:e>
                      <m:sub>
                        <m:r>
                          <a:rPr lang="en-US" altLang="ja-JP" sz="2400" b="0" i="1" smtClean="0">
                            <a:latin typeface="Cambria Math" panose="02040503050406030204" pitchFamily="18" charset="0"/>
                          </a:rPr>
                          <m:t>∞</m:t>
                        </m:r>
                      </m:sub>
                    </m:sSub>
                  </m:oMath>
                </a14:m>
                <a:r>
                  <a:rPr lang="ja-JP" altLang="en-US" sz="2400" dirty="0"/>
                  <a:t>は妥当な値（</a:t>
                </a:r>
                <a14:m>
                  <m:oMath xmlns:m="http://schemas.openxmlformats.org/officeDocument/2006/math">
                    <m:sSub>
                      <m:sSubPr>
                        <m:ctrlPr>
                          <a:rPr lang="en-US" altLang="ja-JP" sz="2400" b="0" i="1" dirty="0" smtClean="0">
                            <a:latin typeface="Cambria Math" panose="02040503050406030204" pitchFamily="18" charset="0"/>
                          </a:rPr>
                        </m:ctrlPr>
                      </m:sSubPr>
                      <m:e>
                        <m:r>
                          <a:rPr lang="en-US" altLang="ja-JP" sz="2400" b="0" i="1" dirty="0" smtClean="0">
                            <a:latin typeface="Cambria Math" panose="02040503050406030204" pitchFamily="18" charset="0"/>
                          </a:rPr>
                          <m:t>𝐺</m:t>
                        </m:r>
                      </m:e>
                      <m:sub>
                        <m:r>
                          <a:rPr lang="en-US" altLang="ja-JP" sz="2400" b="0" i="1" dirty="0" smtClean="0">
                            <a:latin typeface="Cambria Math" panose="02040503050406030204" pitchFamily="18" charset="0"/>
                          </a:rPr>
                          <m:t>0</m:t>
                        </m:r>
                      </m:sub>
                    </m:sSub>
                    <m:r>
                      <a:rPr lang="en-US" altLang="ja-JP" sz="2400" b="0" i="1" dirty="0" smtClean="0">
                        <a:latin typeface="Cambria Math" panose="02040503050406030204" pitchFamily="18" charset="0"/>
                      </a:rPr>
                      <m:t>×</m:t>
                    </m:r>
                    <m:sSup>
                      <m:sSupPr>
                        <m:ctrlPr>
                          <a:rPr lang="en-US" altLang="ja-JP" sz="2400" b="0" i="1" dirty="0" smtClean="0">
                            <a:latin typeface="Cambria Math" panose="02040503050406030204" pitchFamily="18" charset="0"/>
                          </a:rPr>
                        </m:ctrlPr>
                      </m:sSupPr>
                      <m:e>
                        <m:r>
                          <a:rPr lang="en-US" altLang="ja-JP" sz="2400" b="0" i="1" dirty="0" smtClean="0">
                            <a:latin typeface="Cambria Math" panose="02040503050406030204" pitchFamily="18" charset="0"/>
                          </a:rPr>
                          <m:t>10</m:t>
                        </m:r>
                      </m:e>
                      <m:sup>
                        <m:r>
                          <a:rPr lang="en-US" altLang="ja-JP" sz="2400" b="0" i="1" dirty="0" smtClean="0">
                            <a:latin typeface="Cambria Math" panose="02040503050406030204" pitchFamily="18" charset="0"/>
                          </a:rPr>
                          <m:t>−9</m:t>
                        </m:r>
                      </m:sup>
                    </m:sSup>
                  </m:oMath>
                </a14:m>
                <a:r>
                  <a:rPr lang="ja-JP" altLang="en-US" sz="2400" dirty="0"/>
                  <a:t>）に定めた．</a:t>
                </a:r>
                <a:endParaRPr lang="en-US" sz="2400" dirty="0"/>
              </a:p>
            </p:txBody>
          </p:sp>
        </mc:Choice>
        <mc:Fallback xmlns="">
          <p:sp>
            <p:nvSpPr>
              <p:cNvPr id="3" name="Content Placeholder 2">
                <a:extLst>
                  <a:ext uri="{FF2B5EF4-FFF2-40B4-BE49-F238E27FC236}">
                    <a16:creationId xmlns:a16="http://schemas.microsoft.com/office/drawing/2014/main" id="{C8906F4D-52F5-47F4-B7DF-2E0A7DA209DB}"/>
                  </a:ext>
                </a:extLst>
              </p:cNvPr>
              <p:cNvSpPr>
                <a:spLocks noGrp="1" noRot="1" noChangeAspect="1" noMove="1" noResize="1" noEditPoints="1" noAdjustHandles="1" noChangeArrowheads="1" noChangeShapeType="1" noTextEdit="1"/>
              </p:cNvSpPr>
              <p:nvPr>
                <p:ph idx="1"/>
              </p:nvPr>
            </p:nvSpPr>
            <p:spPr>
              <a:blipFill>
                <a:blip r:embed="rId2"/>
                <a:stretch>
                  <a:fillRect l="-1975" t="-1584" r="-564" b="-2112"/>
                </a:stretch>
              </a:blipFill>
            </p:spPr>
            <p:txBody>
              <a:bodyPr/>
              <a:lstStyle/>
              <a:p>
                <a:r>
                  <a:rPr lang="ja-JP" altLang="en-US">
                    <a:noFill/>
                  </a:rPr>
                  <a:t> </a:t>
                </a:r>
              </a:p>
            </p:txBody>
          </p:sp>
        </mc:Fallback>
      </mc:AlternateContent>
      <p:sp>
        <p:nvSpPr>
          <p:cNvPr id="4" name="Slide Number Placeholder 3">
            <a:extLst>
              <a:ext uri="{FF2B5EF4-FFF2-40B4-BE49-F238E27FC236}">
                <a16:creationId xmlns:a16="http://schemas.microsoft.com/office/drawing/2014/main" id="{577F436E-0398-4CD3-82EA-C509E247552E}"/>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19CB6F-3EC7-42C1-B4E4-3A572F47BF45}"/>
                  </a:ext>
                </a:extLst>
              </p:cNvPr>
              <p:cNvSpPr txBox="1"/>
              <p:nvPr/>
            </p:nvSpPr>
            <p:spPr>
              <a:xfrm>
                <a:off x="755576" y="1587935"/>
                <a:ext cx="3733331" cy="796949"/>
              </a:xfrm>
              <a:prstGeom prst="rect">
                <a:avLst/>
              </a:prstGeom>
              <a:solidFill>
                <a:srgbClr val="FFEFAB"/>
              </a:solid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0</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𝑖</m:t>
                                  </m:r>
                                </m:sub>
                              </m:sSub>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1">
                                          <a:latin typeface="Cambria Math" panose="02040503050406030204" pitchFamily="18" charset="0"/>
                                        </a:rPr>
                                        <m:t>2</m:t>
                                      </m:r>
                                    </m:sup>
                                  </m:sSup>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𝜏</m:t>
                                      </m:r>
                                    </m:e>
                                    <m:sub>
                                      <m:r>
                                        <a:rPr lang="en-US" i="1">
                                          <a:solidFill>
                                            <a:srgbClr val="FF0000"/>
                                          </a:solidFill>
                                          <a:latin typeface="Cambria Math" panose="02040503050406030204" pitchFamily="18" charset="0"/>
                                        </a:rPr>
                                        <m:t>𝑖</m:t>
                                      </m:r>
                                    </m:sub>
                                    <m:sup>
                                      <m:r>
                                        <a:rPr lang="en-US" i="1" smtClean="0">
                                          <a:solidFill>
                                            <a:schemeClr val="tx1"/>
                                          </a:solidFill>
                                          <a:latin typeface="Cambria Math" panose="02040503050406030204" pitchFamily="18" charset="0"/>
                                        </a:rPr>
                                        <m:t>2</m:t>
                                      </m:r>
                                    </m:sup>
                                  </m:sSub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up>
                                      <m:r>
                                        <a:rPr lang="en-US" b="0" i="1" smtClean="0">
                                          <a:solidFill>
                                            <a:schemeClr val="tx1"/>
                                          </a:solidFill>
                                          <a:latin typeface="Cambria Math" panose="02040503050406030204" pitchFamily="18" charset="0"/>
                                        </a:rPr>
                                        <m:t>2</m:t>
                                      </m:r>
                                    </m:sup>
                                  </m:sSubSup>
                                </m:den>
                              </m:f>
                            </m:e>
                          </m:d>
                        </m:e>
                      </m:nary>
                    </m:oMath>
                  </m:oMathPara>
                </a14:m>
                <a:endParaRPr lang="en-US" dirty="0"/>
              </a:p>
            </p:txBody>
          </p:sp>
        </mc:Choice>
        <mc:Fallback xmlns="">
          <p:sp>
            <p:nvSpPr>
              <p:cNvPr id="7" name="TextBox 6">
                <a:extLst>
                  <a:ext uri="{FF2B5EF4-FFF2-40B4-BE49-F238E27FC236}">
                    <a16:creationId xmlns:a16="http://schemas.microsoft.com/office/drawing/2014/main" id="{E819CB6F-3EC7-42C1-B4E4-3A572F47BF45}"/>
                  </a:ext>
                </a:extLst>
              </p:cNvPr>
              <p:cNvSpPr txBox="1">
                <a:spLocks noRot="1" noChangeAspect="1" noMove="1" noResize="1" noEditPoints="1" noAdjustHandles="1" noChangeArrowheads="1" noChangeShapeType="1" noTextEdit="1"/>
              </p:cNvSpPr>
              <p:nvPr/>
            </p:nvSpPr>
            <p:spPr>
              <a:xfrm>
                <a:off x="755576" y="1587935"/>
                <a:ext cx="3733331" cy="796949"/>
              </a:xfrm>
              <a:prstGeom prst="rect">
                <a:avLst/>
              </a:prstGeom>
              <a:blipFill>
                <a:blip r:embed="rId3"/>
                <a:stretch>
                  <a:fillRect/>
                </a:stretch>
              </a:blipFill>
              <a:ln w="28575">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32CBD0-CD2A-4D65-AAA7-48889EBADCF6}"/>
                  </a:ext>
                </a:extLst>
              </p:cNvPr>
              <p:cNvSpPr txBox="1"/>
              <p:nvPr/>
            </p:nvSpPr>
            <p:spPr>
              <a:xfrm>
                <a:off x="5615428" y="1595372"/>
                <a:ext cx="3241048" cy="782074"/>
              </a:xfrm>
              <a:prstGeom prst="rect">
                <a:avLst/>
              </a:prstGeom>
              <a:solidFill>
                <a:srgbClr val="FFEFAB"/>
              </a:solid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0</m:t>
                          </m:r>
                        </m:sub>
                      </m:sSub>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𝑖</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𝜔</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Sub>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𝜔</m:t>
                                      </m:r>
                                    </m:e>
                                    <m:sup>
                                      <m:r>
                                        <a:rPr lang="en-US" b="0" i="1" smtClean="0">
                                          <a:latin typeface="Cambria Math" panose="02040503050406030204" pitchFamily="18" charset="0"/>
                                        </a:rPr>
                                        <m:t>2</m:t>
                                      </m:r>
                                    </m:sup>
                                  </m:sSup>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𝑖</m:t>
                                      </m:r>
                                    </m:sub>
                                    <m:sup>
                                      <m:r>
                                        <a:rPr lang="en-US" b="0" i="1" smtClean="0">
                                          <a:solidFill>
                                            <a:schemeClr val="tx1"/>
                                          </a:solidFill>
                                          <a:latin typeface="Cambria Math" panose="02040503050406030204" pitchFamily="18" charset="0"/>
                                        </a:rPr>
                                        <m:t>2</m:t>
                                      </m:r>
                                    </m:sup>
                                  </m:sSubSup>
                                </m:den>
                              </m:f>
                            </m:e>
                          </m:d>
                        </m:e>
                      </m:nary>
                    </m:oMath>
                  </m:oMathPara>
                </a14:m>
                <a:endParaRPr lang="en-US" dirty="0"/>
              </a:p>
            </p:txBody>
          </p:sp>
        </mc:Choice>
        <mc:Fallback xmlns="">
          <p:sp>
            <p:nvSpPr>
              <p:cNvPr id="8" name="TextBox 7">
                <a:extLst>
                  <a:ext uri="{FF2B5EF4-FFF2-40B4-BE49-F238E27FC236}">
                    <a16:creationId xmlns:a16="http://schemas.microsoft.com/office/drawing/2014/main" id="{5C32CBD0-CD2A-4D65-AAA7-48889EBADCF6}"/>
                  </a:ext>
                </a:extLst>
              </p:cNvPr>
              <p:cNvSpPr txBox="1">
                <a:spLocks noRot="1" noChangeAspect="1" noMove="1" noResize="1" noEditPoints="1" noAdjustHandles="1" noChangeArrowheads="1" noChangeShapeType="1" noTextEdit="1"/>
              </p:cNvSpPr>
              <p:nvPr/>
            </p:nvSpPr>
            <p:spPr>
              <a:xfrm>
                <a:off x="5615428" y="1595372"/>
                <a:ext cx="3241048" cy="782074"/>
              </a:xfrm>
              <a:prstGeom prst="rect">
                <a:avLst/>
              </a:prstGeom>
              <a:blipFill>
                <a:blip r:embed="rId4"/>
                <a:stretch>
                  <a:fillRect/>
                </a:stretch>
              </a:blipFill>
              <a:ln w="28575">
                <a:solidFill>
                  <a:schemeClr val="tx1"/>
                </a:solidFill>
              </a:ln>
            </p:spPr>
            <p:txBody>
              <a:bodyPr/>
              <a:lstStyle/>
              <a:p>
                <a:r>
                  <a:rPr lang="ja-JP" altLang="en-US">
                    <a:noFill/>
                  </a:rPr>
                  <a:t> </a:t>
                </a:r>
              </a:p>
            </p:txBody>
          </p:sp>
        </mc:Fallback>
      </mc:AlternateContent>
      <p:pic>
        <p:nvPicPr>
          <p:cNvPr id="13" name="グラフィックス 12">
            <a:extLst>
              <a:ext uri="{FF2B5EF4-FFF2-40B4-BE49-F238E27FC236}">
                <a16:creationId xmlns:a16="http://schemas.microsoft.com/office/drawing/2014/main" id="{A240F6C1-D1F3-4635-9470-F080B7B63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2348880"/>
            <a:ext cx="4558394" cy="279958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04F9E0-C980-4096-A691-52BC89D5DB9D}"/>
                  </a:ext>
                </a:extLst>
              </p:cNvPr>
              <p:cNvSpPr txBox="1"/>
              <p:nvPr/>
            </p:nvSpPr>
            <p:spPr>
              <a:xfrm>
                <a:off x="2227247" y="3564004"/>
                <a:ext cx="2232248" cy="369332"/>
              </a:xfrm>
              <a:prstGeom prst="rect">
                <a:avLst/>
              </a:prstGeom>
              <a:solidFill>
                <a:srgbClr val="66FF33"/>
              </a:solidFill>
            </p:spPr>
            <p:txBody>
              <a:bodyPr wrap="square" rtlCol="0">
                <a:spAutoFit/>
              </a:bodyPr>
              <a:lstStyle/>
              <a:p>
                <a:pPr algn="ctr"/>
                <a:r>
                  <a:rPr lang="ja-JP" altLang="en-US" dirty="0"/>
                  <a:t>貯蔵せん断弾性率</a:t>
                </a:r>
                <a14:m>
                  <m:oMath xmlns:m="http://schemas.openxmlformats.org/officeDocument/2006/math">
                    <m:r>
                      <a:rPr lang="en-US" altLang="ja-JP" b="0" i="1" smtClean="0">
                        <a:latin typeface="Cambria Math" panose="02040503050406030204" pitchFamily="18" charset="0"/>
                      </a:rPr>
                      <m:t>𝐺</m:t>
                    </m:r>
                    <m:r>
                      <a:rPr lang="en-US" altLang="ja-JP" b="0" i="1" smtClean="0">
                        <a:latin typeface="Cambria Math" panose="02040503050406030204" pitchFamily="18" charset="0"/>
                      </a:rPr>
                      <m:t>′</m:t>
                    </m:r>
                  </m:oMath>
                </a14:m>
                <a:endParaRPr lang="en-US" altLang="ja-JP" dirty="0"/>
              </a:p>
            </p:txBody>
          </p:sp>
        </mc:Choice>
        <mc:Fallback xmlns="">
          <p:sp>
            <p:nvSpPr>
              <p:cNvPr id="10" name="TextBox 9">
                <a:extLst>
                  <a:ext uri="{FF2B5EF4-FFF2-40B4-BE49-F238E27FC236}">
                    <a16:creationId xmlns:a16="http://schemas.microsoft.com/office/drawing/2014/main" id="{0B04F9E0-C980-4096-A691-52BC89D5DB9D}"/>
                  </a:ext>
                </a:extLst>
              </p:cNvPr>
              <p:cNvSpPr txBox="1">
                <a:spLocks noRot="1" noChangeAspect="1" noMove="1" noResize="1" noEditPoints="1" noAdjustHandles="1" noChangeArrowheads="1" noChangeShapeType="1" noTextEdit="1"/>
              </p:cNvSpPr>
              <p:nvPr/>
            </p:nvSpPr>
            <p:spPr>
              <a:xfrm>
                <a:off x="2227247" y="3564004"/>
                <a:ext cx="2232248" cy="369332"/>
              </a:xfrm>
              <a:prstGeom prst="rect">
                <a:avLst/>
              </a:prstGeom>
              <a:blipFill>
                <a:blip r:embed="rId7"/>
                <a:stretch>
                  <a:fillRect l="-1907" t="-13333" b="-23333"/>
                </a:stretch>
              </a:blipFill>
            </p:spPr>
            <p:txBody>
              <a:bodyPr/>
              <a:lstStyle/>
              <a:p>
                <a:r>
                  <a:rPr lang="ja-JP" altLang="en-US">
                    <a:noFill/>
                  </a:rPr>
                  <a:t> </a:t>
                </a:r>
              </a:p>
            </p:txBody>
          </p:sp>
        </mc:Fallback>
      </mc:AlternateContent>
      <p:pic>
        <p:nvPicPr>
          <p:cNvPr id="15" name="グラフィックス 14">
            <a:extLst>
              <a:ext uri="{FF2B5EF4-FFF2-40B4-BE49-F238E27FC236}">
                <a16:creationId xmlns:a16="http://schemas.microsoft.com/office/drawing/2014/main" id="{F051F9BF-C7E9-402A-9DC8-D4A49B5E3A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6195" y="2348880"/>
            <a:ext cx="4558396" cy="279958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0EE9377-0201-4D2F-9ABC-649314AD5613}"/>
                  </a:ext>
                </a:extLst>
              </p:cNvPr>
              <p:cNvSpPr txBox="1"/>
              <p:nvPr/>
            </p:nvSpPr>
            <p:spPr>
              <a:xfrm>
                <a:off x="6721573" y="3564004"/>
                <a:ext cx="2291962" cy="369332"/>
              </a:xfrm>
              <a:prstGeom prst="rect">
                <a:avLst/>
              </a:prstGeom>
              <a:solidFill>
                <a:srgbClr val="66FF33"/>
              </a:solidFill>
            </p:spPr>
            <p:txBody>
              <a:bodyPr wrap="square" rtlCol="0">
                <a:spAutoFit/>
              </a:bodyPr>
              <a:lstStyle/>
              <a:p>
                <a:pPr algn="ctr"/>
                <a:r>
                  <a:rPr lang="ja-JP" altLang="en-US" dirty="0"/>
                  <a:t>損失せん断弾性率</a:t>
                </a:r>
                <a14:m>
                  <m:oMath xmlns:m="http://schemas.openxmlformats.org/officeDocument/2006/math">
                    <m:r>
                      <a:rPr lang="en-US" altLang="ja-JP" b="0" i="1" smtClean="0">
                        <a:latin typeface="Cambria Math" panose="02040503050406030204" pitchFamily="18" charset="0"/>
                      </a:rPr>
                      <m:t>𝐺</m:t>
                    </m:r>
                    <m:r>
                      <a:rPr lang="en-US" altLang="ja-JP" b="0" i="1" smtClean="0">
                        <a:latin typeface="Cambria Math" panose="02040503050406030204" pitchFamily="18" charset="0"/>
                      </a:rPr>
                      <m:t>′′</m:t>
                    </m:r>
                  </m:oMath>
                </a14:m>
                <a:endParaRPr lang="en-US" altLang="ja-JP" dirty="0"/>
              </a:p>
            </p:txBody>
          </p:sp>
        </mc:Choice>
        <mc:Fallback xmlns="">
          <p:sp>
            <p:nvSpPr>
              <p:cNvPr id="11" name="TextBox 10">
                <a:extLst>
                  <a:ext uri="{FF2B5EF4-FFF2-40B4-BE49-F238E27FC236}">
                    <a16:creationId xmlns:a16="http://schemas.microsoft.com/office/drawing/2014/main" id="{E0EE9377-0201-4D2F-9ABC-649314AD5613}"/>
                  </a:ext>
                </a:extLst>
              </p:cNvPr>
              <p:cNvSpPr txBox="1">
                <a:spLocks noRot="1" noChangeAspect="1" noMove="1" noResize="1" noEditPoints="1" noAdjustHandles="1" noChangeArrowheads="1" noChangeShapeType="1" noTextEdit="1"/>
              </p:cNvSpPr>
              <p:nvPr/>
            </p:nvSpPr>
            <p:spPr>
              <a:xfrm>
                <a:off x="6721573" y="3564004"/>
                <a:ext cx="2291962" cy="369332"/>
              </a:xfrm>
              <a:prstGeom prst="rect">
                <a:avLst/>
              </a:prstGeom>
              <a:blipFill>
                <a:blip r:embed="rId10"/>
                <a:stretch>
                  <a:fillRect l="-2128" t="-13333"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5059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E2D3-8C58-4918-BDFA-457339A75127}"/>
              </a:ext>
            </a:extLst>
          </p:cNvPr>
          <p:cNvSpPr>
            <a:spLocks noGrp="1"/>
          </p:cNvSpPr>
          <p:nvPr>
            <p:ph type="title"/>
          </p:nvPr>
        </p:nvSpPr>
        <p:spPr/>
        <p:txBody>
          <a:bodyPr/>
          <a:lstStyle/>
          <a:p>
            <a:r>
              <a:rPr lang="ja-JP" altLang="en-US" sz="3400" dirty="0"/>
              <a:t>熱粘弾性特性の同定（時間－仮想温度換則）</a:t>
            </a:r>
            <a:endParaRPr lang="en-US" sz="3400" dirty="0"/>
          </a:p>
        </p:txBody>
      </p:sp>
      <p:sp>
        <p:nvSpPr>
          <p:cNvPr id="3" name="Content Placeholder 2">
            <a:extLst>
              <a:ext uri="{FF2B5EF4-FFF2-40B4-BE49-F238E27FC236}">
                <a16:creationId xmlns:a16="http://schemas.microsoft.com/office/drawing/2014/main" id="{E5403AAA-810B-421B-A211-6F75EA158B05}"/>
              </a:ext>
            </a:extLst>
          </p:cNvPr>
          <p:cNvSpPr>
            <a:spLocks noGrp="1"/>
          </p:cNvSpPr>
          <p:nvPr>
            <p:ph idx="1"/>
          </p:nvPr>
        </p:nvSpPr>
        <p:spPr/>
        <p:txBody>
          <a:bodyPr/>
          <a:lstStyle/>
          <a:p>
            <a:r>
              <a:rPr lang="ja-JP" altLang="en-US" sz="2400" dirty="0"/>
              <a:t>マスターカーブを作成する過程で得られる時間シフト量をフィッティングすることにより，</a:t>
            </a:r>
            <a:r>
              <a:rPr lang="ja-JP" altLang="en-US" sz="2400" dirty="0">
                <a:solidFill>
                  <a:srgbClr val="FF0000"/>
                </a:solidFill>
              </a:rPr>
              <a:t>シフトファクター（時間－仮想温度換算則）</a:t>
            </a:r>
            <a:r>
              <a:rPr lang="ja-JP" altLang="en-US" sz="2400" dirty="0"/>
              <a:t>を同定し，レジン物性とする．</a:t>
            </a:r>
            <a:endParaRPr lang="en-US" altLang="ja-JP"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1200" dirty="0"/>
          </a:p>
          <a:p>
            <a:r>
              <a:rPr lang="ja-JP" altLang="en-US" sz="2400" dirty="0"/>
              <a:t>上記曲線は</a:t>
            </a:r>
            <a:r>
              <a:rPr lang="en-US" sz="2400" dirty="0"/>
              <a:t>WLF</a:t>
            </a:r>
            <a:r>
              <a:rPr lang="ja-JP" altLang="en-US" sz="2400" dirty="0"/>
              <a:t>則等の理論式には乗らないため，テーブルデータで与える．</a:t>
            </a:r>
            <a:endParaRPr lang="en-US" sz="2400" dirty="0"/>
          </a:p>
        </p:txBody>
      </p:sp>
      <p:sp>
        <p:nvSpPr>
          <p:cNvPr id="4" name="Slide Number Placeholder 3">
            <a:extLst>
              <a:ext uri="{FF2B5EF4-FFF2-40B4-BE49-F238E27FC236}">
                <a16:creationId xmlns:a16="http://schemas.microsoft.com/office/drawing/2014/main" id="{4A75E34D-7957-4302-9FD2-2EB94132D4BA}"/>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
        <p:nvSpPr>
          <p:cNvPr id="7" name="TextBox 6">
            <a:extLst>
              <a:ext uri="{FF2B5EF4-FFF2-40B4-BE49-F238E27FC236}">
                <a16:creationId xmlns:a16="http://schemas.microsoft.com/office/drawing/2014/main" id="{47E94EDA-EC0F-4ECC-B5AE-06640DB0ECF6}"/>
              </a:ext>
            </a:extLst>
          </p:cNvPr>
          <p:cNvSpPr txBox="1"/>
          <p:nvPr/>
        </p:nvSpPr>
        <p:spPr>
          <a:xfrm>
            <a:off x="471369" y="5877272"/>
            <a:ext cx="8200563" cy="46166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以上により，</a:t>
            </a:r>
            <a:r>
              <a:rPr lang="en-US" altLang="ja-JP" sz="2400" dirty="0">
                <a:latin typeface="ＭＳ Ｐゴシック" panose="020B0600070205080204" pitchFamily="50" charset="-128"/>
                <a:ea typeface="ＭＳ Ｐゴシック" panose="020B0600070205080204" pitchFamily="50" charset="-128"/>
              </a:rPr>
              <a:t>UV</a:t>
            </a:r>
            <a:r>
              <a:rPr lang="ja-JP" altLang="en-US" sz="2400" dirty="0">
                <a:latin typeface="ＭＳ Ｐゴシック" panose="020B0600070205080204" pitchFamily="50" charset="-128"/>
                <a:ea typeface="ＭＳ Ｐゴシック" panose="020B0600070205080204" pitchFamily="50" charset="-128"/>
              </a:rPr>
              <a:t>レジンのモデルパラメータ一式が同定された．</a:t>
            </a:r>
            <a:endParaRPr lang="en-US" sz="240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DBE373F0-F823-484E-9B09-12F6343078F9}"/>
              </a:ext>
            </a:extLst>
          </p:cNvPr>
          <p:cNvSpPr txBox="1"/>
          <p:nvPr/>
        </p:nvSpPr>
        <p:spPr>
          <a:xfrm>
            <a:off x="2094624" y="4687451"/>
            <a:ext cx="389144" cy="369332"/>
          </a:xfrm>
          <a:prstGeom prst="rect">
            <a:avLst/>
          </a:prstGeom>
          <a:solidFill>
            <a:schemeClr val="accent1"/>
          </a:solidFill>
        </p:spPr>
        <p:txBody>
          <a:bodyPr wrap="square" rtlCol="0">
            <a:spAutoFit/>
          </a:bodyPr>
          <a:lstStyle/>
          <a:p>
            <a:pPr algn="ctr"/>
            <a:r>
              <a:rPr lang="ja-JP" altLang="en-US" dirty="0"/>
              <a:t>後</a:t>
            </a:r>
            <a:endParaRPr lang="en-US" altLang="ja-JP" dirty="0"/>
          </a:p>
        </p:txBody>
      </p:sp>
      <p:pic>
        <p:nvPicPr>
          <p:cNvPr id="12" name="グラフィックス 11">
            <a:extLst>
              <a:ext uri="{FF2B5EF4-FFF2-40B4-BE49-F238E27FC236}">
                <a16:creationId xmlns:a16="http://schemas.microsoft.com/office/drawing/2014/main" id="{C0041592-7655-4B14-8A78-B9CD653FA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1660" y="1709817"/>
            <a:ext cx="5448300" cy="3162300"/>
          </a:xfrm>
          <a:prstGeom prst="rect">
            <a:avLst/>
          </a:prstGeom>
        </p:spPr>
      </p:pic>
      <p:sp>
        <p:nvSpPr>
          <p:cNvPr id="9" name="TextBox 8">
            <a:extLst>
              <a:ext uri="{FF2B5EF4-FFF2-40B4-BE49-F238E27FC236}">
                <a16:creationId xmlns:a16="http://schemas.microsoft.com/office/drawing/2014/main" id="{5EBF9E94-6F07-4E2E-BB1E-42D58A61CF50}"/>
              </a:ext>
            </a:extLst>
          </p:cNvPr>
          <p:cNvSpPr txBox="1"/>
          <p:nvPr/>
        </p:nvSpPr>
        <p:spPr>
          <a:xfrm>
            <a:off x="6703136" y="4687451"/>
            <a:ext cx="389144" cy="369332"/>
          </a:xfrm>
          <a:prstGeom prst="rect">
            <a:avLst/>
          </a:prstGeom>
          <a:solidFill>
            <a:srgbClr val="FF9900"/>
          </a:solidFill>
        </p:spPr>
        <p:txBody>
          <a:bodyPr wrap="square" rtlCol="0">
            <a:spAutoFit/>
          </a:bodyPr>
          <a:lstStyle/>
          <a:p>
            <a:pPr algn="ctr"/>
            <a:r>
              <a:rPr lang="ja-JP" altLang="en-US" dirty="0"/>
              <a:t>前</a:t>
            </a:r>
            <a:endParaRPr lang="en-US" altLang="ja-JP" dirty="0"/>
          </a:p>
        </p:txBody>
      </p:sp>
    </p:spTree>
    <p:extLst>
      <p:ext uri="{BB962C8B-B14F-4D97-AF65-F5344CB8AC3E}">
        <p14:creationId xmlns:p14="http://schemas.microsoft.com/office/powerpoint/2010/main" val="380303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AA73EB4-11D1-47C5-A084-7280535FACA7}"/>
              </a:ext>
            </a:extLst>
          </p:cNvPr>
          <p:cNvSpPr>
            <a:spLocks noGrp="1"/>
          </p:cNvSpPr>
          <p:nvPr>
            <p:ph type="ctrTitle"/>
          </p:nvPr>
        </p:nvSpPr>
        <p:spPr/>
        <p:txBody>
          <a:bodyPr/>
          <a:lstStyle/>
          <a:p>
            <a:r>
              <a:rPr kumimoji="1" lang="ja-JP" altLang="en-US" dirty="0"/>
              <a:t>結果と考察</a:t>
            </a:r>
          </a:p>
        </p:txBody>
      </p:sp>
      <p:sp>
        <p:nvSpPr>
          <p:cNvPr id="4" name="スライド番号プレースホルダー 3">
            <a:extLst>
              <a:ext uri="{FF2B5EF4-FFF2-40B4-BE49-F238E27FC236}">
                <a16:creationId xmlns:a16="http://schemas.microsoft.com/office/drawing/2014/main" id="{7527FBBF-6310-4E95-B41D-BAD06105184B}"/>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Tree>
    <p:extLst>
      <p:ext uri="{BB962C8B-B14F-4D97-AF65-F5344CB8AC3E}">
        <p14:creationId xmlns:p14="http://schemas.microsoft.com/office/powerpoint/2010/main" val="1368385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4CBD81E-4B4E-472C-9E62-3B6ED01D6282}"/>
              </a:ext>
            </a:extLst>
          </p:cNvPr>
          <p:cNvSpPr>
            <a:spLocks noGrp="1"/>
          </p:cNvSpPr>
          <p:nvPr>
            <p:ph idx="1"/>
          </p:nvPr>
        </p:nvSpPr>
        <p:spPr/>
        <p:txBody>
          <a:bodyPr/>
          <a:lstStyle/>
          <a:p>
            <a:pPr marL="0" indent="0">
              <a:buNone/>
            </a:pPr>
            <a:r>
              <a:rPr kumimoji="1" lang="ja-JP" altLang="en-US" sz="2400" b="1" i="1" u="sng" dirty="0">
                <a:effectLst>
                  <a:outerShdw blurRad="38100" dist="38100" dir="2700000" algn="tl">
                    <a:srgbClr val="000000">
                      <a:alpha val="43137"/>
                    </a:srgbClr>
                  </a:outerShdw>
                </a:effectLst>
              </a:rPr>
              <a:t>概要</a:t>
            </a:r>
            <a:endParaRPr kumimoji="1" lang="en-US" altLang="ja-JP" sz="2400" b="1" i="1" u="sng" dirty="0">
              <a:effectLst>
                <a:outerShdw blurRad="38100" dist="38100" dir="2700000" algn="tl">
                  <a:srgbClr val="000000">
                    <a:alpha val="43137"/>
                  </a:srgbClr>
                </a:outerShdw>
              </a:effectLst>
            </a:endParaRPr>
          </a:p>
          <a:p>
            <a:r>
              <a:rPr lang="ja-JP" altLang="en-US" sz="2400" dirty="0"/>
              <a:t>空中ディスプレイ用の</a:t>
            </a:r>
            <a:r>
              <a:rPr lang="ja-JP" altLang="en-US" sz="2400" dirty="0">
                <a:solidFill>
                  <a:schemeClr val="accent6"/>
                </a:solidFill>
              </a:rPr>
              <a:t>マイクロ</a:t>
            </a:r>
            <a:br>
              <a:rPr lang="en-US" altLang="ja-JP" sz="2400" dirty="0">
                <a:solidFill>
                  <a:schemeClr val="accent6"/>
                </a:solidFill>
              </a:rPr>
            </a:br>
            <a:r>
              <a:rPr lang="ja-JP" altLang="en-US" sz="2400" dirty="0">
                <a:solidFill>
                  <a:schemeClr val="accent6"/>
                </a:solidFill>
              </a:rPr>
              <a:t>ミーラーアレイ</a:t>
            </a:r>
            <a:r>
              <a:rPr lang="ja-JP" altLang="en-US" sz="2400" dirty="0"/>
              <a:t>を対象．</a:t>
            </a:r>
            <a:endParaRPr lang="en-US" altLang="ja-JP" sz="2400" dirty="0"/>
          </a:p>
          <a:p>
            <a:r>
              <a:rPr lang="ja-JP" altLang="en-US" sz="2400" dirty="0"/>
              <a:t>繰り返し構造を持つことから，</a:t>
            </a:r>
            <a:br>
              <a:rPr lang="en-US" altLang="ja-JP" sz="2400" dirty="0"/>
            </a:br>
            <a:r>
              <a:rPr lang="ja-JP" altLang="en-US" sz="2400" dirty="0">
                <a:solidFill>
                  <a:srgbClr val="008000"/>
                </a:solidFill>
              </a:rPr>
              <a:t>パターン１個のみを解析対象</a:t>
            </a:r>
            <a:br>
              <a:rPr lang="en-US" altLang="ja-JP" sz="2400" dirty="0"/>
            </a:br>
            <a:r>
              <a:rPr lang="ja-JP" altLang="en-US" sz="2400" dirty="0"/>
              <a:t>とし，周囲に</a:t>
            </a:r>
            <a:r>
              <a:rPr lang="ja-JP" altLang="en-US" sz="2400" dirty="0">
                <a:solidFill>
                  <a:srgbClr val="C00000"/>
                </a:solidFill>
              </a:rPr>
              <a:t>周期境界条件</a:t>
            </a:r>
            <a:r>
              <a:rPr lang="ja-JP" altLang="en-US" sz="2400" dirty="0"/>
              <a:t>を</a:t>
            </a:r>
            <a:br>
              <a:rPr lang="en-US" altLang="ja-JP" sz="2400" dirty="0"/>
            </a:br>
            <a:r>
              <a:rPr lang="ja-JP" altLang="en-US" sz="2400" dirty="0"/>
              <a:t>与える．</a:t>
            </a:r>
            <a:endParaRPr lang="en-US" altLang="ja-JP" sz="2400" dirty="0"/>
          </a:p>
          <a:p>
            <a:r>
              <a:rPr lang="ja-JP" altLang="en-US" sz="2400" dirty="0"/>
              <a:t>パターンに</a:t>
            </a:r>
            <a:r>
              <a:rPr lang="en-US" altLang="ja-JP" sz="2400" dirty="0"/>
              <a:t>UV</a:t>
            </a:r>
            <a:r>
              <a:rPr lang="ja-JP" altLang="en-US" sz="2400" dirty="0"/>
              <a:t>レジンが充填され</a:t>
            </a:r>
            <a:br>
              <a:rPr lang="en-US" altLang="ja-JP" sz="2400" dirty="0"/>
            </a:br>
            <a:r>
              <a:rPr lang="ja-JP" altLang="en-US" sz="2400" dirty="0"/>
              <a:t>た状態を初期状態とする．</a:t>
            </a:r>
            <a:endParaRPr lang="en-US" altLang="ja-JP" sz="2400" dirty="0"/>
          </a:p>
          <a:p>
            <a:r>
              <a:rPr lang="ja-JP" altLang="en-US" sz="2400" dirty="0"/>
              <a:t>汎用有限要素解析ソフト</a:t>
            </a:r>
            <a:r>
              <a:rPr lang="en-US" altLang="ja-JP" sz="2400" dirty="0"/>
              <a:t>ABAQUS/</a:t>
            </a:r>
            <a:br>
              <a:rPr lang="en-US" altLang="ja-JP" sz="2400" dirty="0"/>
            </a:br>
            <a:r>
              <a:rPr lang="en-US" altLang="ja-JP" sz="2400" dirty="0"/>
              <a:t>Standard 2017</a:t>
            </a:r>
            <a:r>
              <a:rPr lang="ja-JP" altLang="en-US" sz="2400" dirty="0"/>
              <a:t>を使用．</a:t>
            </a:r>
            <a:endParaRPr lang="en-US" altLang="ja-JP" sz="2400" dirty="0"/>
          </a:p>
          <a:p>
            <a:r>
              <a:rPr lang="ja-JP" altLang="en-US" sz="2400" dirty="0"/>
              <a:t>要素には８節点六面体</a:t>
            </a:r>
            <a:r>
              <a:rPr lang="en-US" altLang="ja-JP" sz="2400" dirty="0"/>
              <a:t>SRI</a:t>
            </a:r>
            <a:r>
              <a:rPr lang="ja-JP" altLang="en-US" sz="2400" dirty="0"/>
              <a:t>要素</a:t>
            </a:r>
            <a:br>
              <a:rPr lang="en-US" altLang="ja-JP" sz="2400" dirty="0"/>
            </a:br>
            <a:r>
              <a:rPr lang="en-US" altLang="ja-JP" sz="2400" dirty="0"/>
              <a:t>(C3D8)</a:t>
            </a:r>
            <a:r>
              <a:rPr lang="ja-JP" altLang="en-US" sz="2400" dirty="0"/>
              <a:t>を使用．</a:t>
            </a:r>
            <a:endParaRPr lang="en-US" altLang="ja-JP" sz="2400" dirty="0"/>
          </a:p>
          <a:p>
            <a:pPr marL="0" indent="0">
              <a:buNone/>
            </a:pPr>
            <a:endParaRPr lang="en-US" altLang="ja-JP" sz="2400" dirty="0"/>
          </a:p>
          <a:p>
            <a:endParaRPr lang="en-US" altLang="ja-JP" sz="2400" dirty="0"/>
          </a:p>
          <a:p>
            <a:endParaRPr kumimoji="1" lang="ja-JP" altLang="en-US" sz="2400" dirty="0"/>
          </a:p>
        </p:txBody>
      </p:sp>
      <p:sp>
        <p:nvSpPr>
          <p:cNvPr id="3" name="タイトル 2">
            <a:extLst>
              <a:ext uri="{FF2B5EF4-FFF2-40B4-BE49-F238E27FC236}">
                <a16:creationId xmlns:a16="http://schemas.microsoft.com/office/drawing/2014/main" id="{D0FD7FFA-19DB-45E7-A555-0ED5A9666C0D}"/>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6883E46D-8638-4512-A19E-5A96052D14A5}"/>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grpSp>
        <p:nvGrpSpPr>
          <p:cNvPr id="9" name="グループ化 8">
            <a:extLst>
              <a:ext uri="{FF2B5EF4-FFF2-40B4-BE49-F238E27FC236}">
                <a16:creationId xmlns:a16="http://schemas.microsoft.com/office/drawing/2014/main" id="{5D4C2AC4-1E0F-4693-B38F-D4CEC2EB78CE}"/>
              </a:ext>
            </a:extLst>
          </p:cNvPr>
          <p:cNvGrpSpPr/>
          <p:nvPr/>
        </p:nvGrpSpPr>
        <p:grpSpPr>
          <a:xfrm>
            <a:off x="5220072" y="1700808"/>
            <a:ext cx="3842682" cy="3163386"/>
            <a:chOff x="5252392" y="3114407"/>
            <a:chExt cx="3842682" cy="3163386"/>
          </a:xfrm>
        </p:grpSpPr>
        <p:pic>
          <p:nvPicPr>
            <p:cNvPr id="5" name="Picture 9">
              <a:extLst>
                <a:ext uri="{FF2B5EF4-FFF2-40B4-BE49-F238E27FC236}">
                  <a16:creationId xmlns:a16="http://schemas.microsoft.com/office/drawing/2014/main" id="{062A1EDF-2F67-462B-810B-E708051E34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392" y="3114407"/>
              <a:ext cx="3784104" cy="2382059"/>
            </a:xfrm>
            <a:prstGeom prst="rect">
              <a:avLst/>
            </a:prstGeom>
          </p:spPr>
        </p:pic>
        <p:sp>
          <p:nvSpPr>
            <p:cNvPr id="6" name="TextBox 10">
              <a:extLst>
                <a:ext uri="{FF2B5EF4-FFF2-40B4-BE49-F238E27FC236}">
                  <a16:creationId xmlns:a16="http://schemas.microsoft.com/office/drawing/2014/main" id="{E9CDAA47-4801-48E0-97BA-0F1379F483BF}"/>
                </a:ext>
              </a:extLst>
            </p:cNvPr>
            <p:cNvSpPr txBox="1"/>
            <p:nvPr/>
          </p:nvSpPr>
          <p:spPr>
            <a:xfrm>
              <a:off x="5527075" y="5508352"/>
              <a:ext cx="3503184" cy="769441"/>
            </a:xfrm>
            <a:prstGeom prst="rect">
              <a:avLst/>
            </a:prstGeom>
            <a:noFill/>
          </p:spPr>
          <p:txBody>
            <a:bodyPr wrap="square" rtlCol="0">
              <a:spAutoFit/>
            </a:bodyPr>
            <a:lstStyle/>
            <a:p>
              <a:pPr algn="ctr"/>
              <a:r>
                <a:rPr lang="ja-JP" altLang="en-US" sz="1600" b="1" u="sng" dirty="0">
                  <a:effectLst>
                    <a:outerShdw blurRad="38100" dist="38100" dir="2700000" algn="tl">
                      <a:srgbClr val="000000">
                        <a:alpha val="43137"/>
                      </a:srgbClr>
                    </a:outerShdw>
                  </a:effectLst>
                </a:rPr>
                <a:t>マイクロミラーアレイの動作原理</a:t>
              </a:r>
              <a:endParaRPr lang="en-US" altLang="ja-JP" sz="1600" b="1" u="sng" dirty="0">
                <a:effectLst>
                  <a:outerShdw blurRad="38100" dist="38100" dir="2700000" algn="tl">
                    <a:srgbClr val="000000">
                      <a:alpha val="43137"/>
                    </a:srgbClr>
                  </a:outerShdw>
                </a:effectLst>
              </a:endParaRPr>
            </a:p>
            <a:p>
              <a:pPr algn="ctr"/>
              <a:r>
                <a:rPr lang="en-US" altLang="ja-JP" sz="1400" u="sng" dirty="0">
                  <a:solidFill>
                    <a:srgbClr val="0070C0"/>
                  </a:solidFill>
                </a:rPr>
                <a:t>https://shinkachi-portal.smrj.go.jp/en/webmagazine/qriii/</a:t>
              </a:r>
            </a:p>
          </p:txBody>
        </p:sp>
        <p:cxnSp>
          <p:nvCxnSpPr>
            <p:cNvPr id="7" name="Straight Connector 5">
              <a:extLst>
                <a:ext uri="{FF2B5EF4-FFF2-40B4-BE49-F238E27FC236}">
                  <a16:creationId xmlns:a16="http://schemas.microsoft.com/office/drawing/2014/main" id="{25B459FD-009A-4E23-8505-1D8D7B268722}"/>
                </a:ext>
              </a:extLst>
            </p:cNvPr>
            <p:cNvCxnSpPr>
              <a:cxnSpLocks/>
            </p:cNvCxnSpPr>
            <p:nvPr/>
          </p:nvCxnSpPr>
          <p:spPr>
            <a:xfrm>
              <a:off x="7956376" y="4509120"/>
              <a:ext cx="216024" cy="216024"/>
            </a:xfrm>
            <a:prstGeom prst="line">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12">
              <a:extLst>
                <a:ext uri="{FF2B5EF4-FFF2-40B4-BE49-F238E27FC236}">
                  <a16:creationId xmlns:a16="http://schemas.microsoft.com/office/drawing/2014/main" id="{3394836D-D9BF-457A-B134-212A33A189D6}"/>
                </a:ext>
              </a:extLst>
            </p:cNvPr>
            <p:cNvSpPr txBox="1"/>
            <p:nvPr/>
          </p:nvSpPr>
          <p:spPr>
            <a:xfrm>
              <a:off x="8068248" y="4649615"/>
              <a:ext cx="1026826" cy="584775"/>
            </a:xfrm>
            <a:prstGeom prst="rect">
              <a:avLst/>
            </a:prstGeom>
            <a:noFill/>
          </p:spPr>
          <p:txBody>
            <a:bodyPr wrap="square" rtlCol="0">
              <a:spAutoFit/>
            </a:bodyPr>
            <a:lstStyle/>
            <a:p>
              <a:pPr algn="ctr"/>
              <a:r>
                <a:rPr lang="en-US" altLang="ja-JP" sz="1600" dirty="0"/>
                <a:t>1</a:t>
              </a:r>
              <a:r>
                <a:rPr lang="ja-JP" altLang="en-US" sz="1600" dirty="0"/>
                <a:t>パターン</a:t>
              </a:r>
              <a:endParaRPr lang="en-US" altLang="ja-JP" sz="1600" dirty="0"/>
            </a:p>
            <a:p>
              <a:pPr algn="ctr"/>
              <a:r>
                <a:rPr lang="ja-JP" altLang="en-US" sz="1600" dirty="0"/>
                <a:t>数百 </a:t>
              </a:r>
              <a:r>
                <a:rPr lang="en-US" altLang="ja-JP" sz="1600" dirty="0" err="1"/>
                <a:t>μm</a:t>
              </a:r>
              <a:endParaRPr lang="en-US" sz="1600" dirty="0"/>
            </a:p>
          </p:txBody>
        </p:sp>
      </p:grpSp>
    </p:spTree>
    <p:extLst>
      <p:ext uri="{BB962C8B-B14F-4D97-AF65-F5344CB8AC3E}">
        <p14:creationId xmlns:p14="http://schemas.microsoft.com/office/powerpoint/2010/main" val="3042381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4CBD81E-4B4E-472C-9E62-3B6ED01D6282}"/>
              </a:ext>
            </a:extLst>
          </p:cNvPr>
          <p:cNvSpPr>
            <a:spLocks noGrp="1"/>
          </p:cNvSpPr>
          <p:nvPr>
            <p:ph idx="1"/>
          </p:nvPr>
        </p:nvSpPr>
        <p:spPr/>
        <p:txBody>
          <a:bodyPr/>
          <a:lstStyle/>
          <a:p>
            <a:pPr marL="0" indent="0">
              <a:buNone/>
            </a:pPr>
            <a:r>
              <a:rPr kumimoji="1" lang="ja-JP" altLang="en-US" sz="2400" b="1" i="1" u="sng" dirty="0">
                <a:effectLst>
                  <a:outerShdw blurRad="38100" dist="38100" dir="2700000" algn="tl">
                    <a:srgbClr val="000000">
                      <a:alpha val="43137"/>
                    </a:srgbClr>
                  </a:outerShdw>
                </a:effectLst>
              </a:rPr>
              <a:t>概要</a:t>
            </a:r>
            <a:endParaRPr kumimoji="1" lang="en-US" altLang="ja-JP" sz="2400" b="1" i="1" u="sng" dirty="0">
              <a:effectLst>
                <a:outerShdw blurRad="38100" dist="38100" dir="2700000" algn="tl">
                  <a:srgbClr val="000000">
                    <a:alpha val="43137"/>
                  </a:srgbClr>
                </a:outerShdw>
              </a:effectLst>
            </a:endParaRPr>
          </a:p>
          <a:p>
            <a:r>
              <a:rPr lang="ja-JP" altLang="en-US" sz="2400" dirty="0"/>
              <a:t>空中ディスプレイ用の</a:t>
            </a:r>
            <a:r>
              <a:rPr lang="ja-JP" altLang="en-US" sz="2400" dirty="0">
                <a:solidFill>
                  <a:schemeClr val="accent6"/>
                </a:solidFill>
              </a:rPr>
              <a:t>マイクロ</a:t>
            </a:r>
            <a:br>
              <a:rPr lang="en-US" altLang="ja-JP" sz="2400" dirty="0">
                <a:solidFill>
                  <a:schemeClr val="accent6"/>
                </a:solidFill>
              </a:rPr>
            </a:br>
            <a:r>
              <a:rPr lang="ja-JP" altLang="en-US" sz="2400" dirty="0">
                <a:solidFill>
                  <a:schemeClr val="accent6"/>
                </a:solidFill>
              </a:rPr>
              <a:t>ミーラーアレイ</a:t>
            </a:r>
            <a:r>
              <a:rPr lang="ja-JP" altLang="en-US" sz="2400" dirty="0"/>
              <a:t>を対象．</a:t>
            </a:r>
            <a:endParaRPr lang="en-US" altLang="ja-JP" sz="2400" dirty="0"/>
          </a:p>
          <a:p>
            <a:r>
              <a:rPr lang="ja-JP" altLang="en-US" sz="2400" dirty="0"/>
              <a:t>繰り返し構造を持つことから，</a:t>
            </a:r>
            <a:br>
              <a:rPr lang="en-US" altLang="ja-JP" sz="2400" dirty="0"/>
            </a:br>
            <a:r>
              <a:rPr lang="ja-JP" altLang="en-US" sz="2400" dirty="0">
                <a:solidFill>
                  <a:srgbClr val="008000"/>
                </a:solidFill>
              </a:rPr>
              <a:t>パターン１個のみを解析対象</a:t>
            </a:r>
            <a:br>
              <a:rPr lang="en-US" altLang="ja-JP" sz="2400" dirty="0"/>
            </a:br>
            <a:r>
              <a:rPr lang="ja-JP" altLang="en-US" sz="2400" dirty="0"/>
              <a:t>とし，周囲に</a:t>
            </a:r>
            <a:r>
              <a:rPr lang="ja-JP" altLang="en-US" sz="2400" dirty="0">
                <a:solidFill>
                  <a:srgbClr val="C00000"/>
                </a:solidFill>
              </a:rPr>
              <a:t>周期境界条件</a:t>
            </a:r>
            <a:r>
              <a:rPr lang="ja-JP" altLang="en-US" sz="2400" dirty="0"/>
              <a:t>を</a:t>
            </a:r>
            <a:br>
              <a:rPr lang="en-US" altLang="ja-JP" sz="2400" dirty="0"/>
            </a:br>
            <a:r>
              <a:rPr lang="ja-JP" altLang="en-US" sz="2400" dirty="0"/>
              <a:t>与える．</a:t>
            </a:r>
            <a:endParaRPr lang="en-US" altLang="ja-JP" sz="2400" dirty="0"/>
          </a:p>
          <a:p>
            <a:r>
              <a:rPr lang="ja-JP" altLang="en-US" sz="2400" dirty="0"/>
              <a:t>パターンに</a:t>
            </a:r>
            <a:r>
              <a:rPr lang="en-US" altLang="ja-JP" sz="2400" dirty="0"/>
              <a:t>UV</a:t>
            </a:r>
            <a:r>
              <a:rPr lang="ja-JP" altLang="en-US" sz="2400" dirty="0"/>
              <a:t>レジンが充填され</a:t>
            </a:r>
            <a:br>
              <a:rPr lang="en-US" altLang="ja-JP" sz="2400" dirty="0"/>
            </a:br>
            <a:r>
              <a:rPr lang="ja-JP" altLang="en-US" sz="2400" dirty="0"/>
              <a:t>た状態を初期状態とする．</a:t>
            </a:r>
            <a:endParaRPr lang="en-US" altLang="ja-JP" sz="2400" dirty="0"/>
          </a:p>
          <a:p>
            <a:r>
              <a:rPr lang="ja-JP" altLang="en-US" sz="2400" dirty="0"/>
              <a:t>汎用有限要素解析ソフト</a:t>
            </a:r>
            <a:r>
              <a:rPr lang="en-US" altLang="ja-JP" sz="2400" dirty="0"/>
              <a:t>ABAQUS</a:t>
            </a:r>
            <a:br>
              <a:rPr lang="en-US" altLang="ja-JP" sz="2400" dirty="0"/>
            </a:br>
            <a:r>
              <a:rPr lang="en-US" altLang="ja-JP" sz="2400" dirty="0"/>
              <a:t>Standard 2017</a:t>
            </a:r>
            <a:r>
              <a:rPr lang="ja-JP" altLang="en-US" sz="2400" dirty="0"/>
              <a:t>を使用．</a:t>
            </a:r>
            <a:endParaRPr lang="en-US" altLang="ja-JP" sz="2400" dirty="0"/>
          </a:p>
          <a:p>
            <a:r>
              <a:rPr lang="ja-JP" altLang="en-US" sz="2400" dirty="0"/>
              <a:t>要素には８節点六面体</a:t>
            </a:r>
            <a:r>
              <a:rPr lang="en-US" altLang="ja-JP" sz="2400" dirty="0"/>
              <a:t>SRI</a:t>
            </a:r>
            <a:r>
              <a:rPr lang="ja-JP" altLang="en-US" sz="2400" dirty="0"/>
              <a:t>要素</a:t>
            </a:r>
            <a:br>
              <a:rPr lang="en-US" altLang="ja-JP" sz="2400" dirty="0"/>
            </a:br>
            <a:r>
              <a:rPr lang="en-US" altLang="ja-JP" sz="2400" dirty="0"/>
              <a:t>(C3D8)</a:t>
            </a:r>
            <a:r>
              <a:rPr lang="ja-JP" altLang="en-US" sz="2400" dirty="0"/>
              <a:t>を使用．</a:t>
            </a:r>
            <a:endParaRPr lang="en-US" altLang="ja-JP" sz="2400" dirty="0"/>
          </a:p>
          <a:p>
            <a:endParaRPr lang="en-US" altLang="ja-JP" sz="2400" dirty="0"/>
          </a:p>
          <a:p>
            <a:endParaRPr lang="en-US" altLang="ja-JP" sz="2400" dirty="0"/>
          </a:p>
          <a:p>
            <a:endParaRPr kumimoji="1" lang="ja-JP" altLang="en-US" sz="2400" dirty="0"/>
          </a:p>
        </p:txBody>
      </p:sp>
      <p:sp>
        <p:nvSpPr>
          <p:cNvPr id="3" name="タイトル 2">
            <a:extLst>
              <a:ext uri="{FF2B5EF4-FFF2-40B4-BE49-F238E27FC236}">
                <a16:creationId xmlns:a16="http://schemas.microsoft.com/office/drawing/2014/main" id="{D0FD7FFA-19DB-45E7-A555-0ED5A9666C0D}"/>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6883E46D-8638-4512-A19E-5A96052D14A5}"/>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23" name="グラフィックス 22">
            <a:extLst>
              <a:ext uri="{FF2B5EF4-FFF2-40B4-BE49-F238E27FC236}">
                <a16:creationId xmlns:a16="http://schemas.microsoft.com/office/drawing/2014/main" id="{B7702257-A1F6-4A24-B0EF-1814D1D3D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0320" y="1016732"/>
            <a:ext cx="2135956" cy="4832602"/>
          </a:xfrm>
          <a:prstGeom prst="rect">
            <a:avLst/>
          </a:prstGeom>
        </p:spPr>
      </p:pic>
      <p:grpSp>
        <p:nvGrpSpPr>
          <p:cNvPr id="24" name="グループ化 23">
            <a:extLst>
              <a:ext uri="{FF2B5EF4-FFF2-40B4-BE49-F238E27FC236}">
                <a16:creationId xmlns:a16="http://schemas.microsoft.com/office/drawing/2014/main" id="{2C042115-D3BA-462A-A322-CC85391C30ED}"/>
              </a:ext>
            </a:extLst>
          </p:cNvPr>
          <p:cNvGrpSpPr/>
          <p:nvPr/>
        </p:nvGrpSpPr>
        <p:grpSpPr>
          <a:xfrm>
            <a:off x="7200292" y="589049"/>
            <a:ext cx="1584177" cy="5803670"/>
            <a:chOff x="5292081" y="589049"/>
            <a:chExt cx="1584177" cy="5803670"/>
          </a:xfrm>
        </p:grpSpPr>
        <p:pic>
          <p:nvPicPr>
            <p:cNvPr id="21" name="グラフィックス 20">
              <a:extLst>
                <a:ext uri="{FF2B5EF4-FFF2-40B4-BE49-F238E27FC236}">
                  <a16:creationId xmlns:a16="http://schemas.microsoft.com/office/drawing/2014/main" id="{0D11D18B-46F2-4445-80CC-6B3CEF24208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308" r="15254" b="1783"/>
            <a:stretch/>
          </p:blipFill>
          <p:spPr>
            <a:xfrm>
              <a:off x="5292081" y="589049"/>
              <a:ext cx="1584176" cy="3992079"/>
            </a:xfrm>
            <a:prstGeom prst="rect">
              <a:avLst/>
            </a:prstGeom>
          </p:spPr>
        </p:pic>
        <p:pic>
          <p:nvPicPr>
            <p:cNvPr id="19" name="グラフィックス 18">
              <a:extLst>
                <a:ext uri="{FF2B5EF4-FFF2-40B4-BE49-F238E27FC236}">
                  <a16:creationId xmlns:a16="http://schemas.microsoft.com/office/drawing/2014/main" id="{CFFB2CD9-3E89-4D5D-ADA4-9A13317E62E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96" t="8542" r="14739"/>
            <a:stretch/>
          </p:blipFill>
          <p:spPr>
            <a:xfrm>
              <a:off x="5292082" y="4574172"/>
              <a:ext cx="1584176" cy="1818547"/>
            </a:xfrm>
            <a:prstGeom prst="rect">
              <a:avLst/>
            </a:prstGeom>
          </p:spPr>
        </p:pic>
      </p:grpSp>
      <p:sp>
        <p:nvSpPr>
          <p:cNvPr id="25" name="テキスト ボックス 24">
            <a:extLst>
              <a:ext uri="{FF2B5EF4-FFF2-40B4-BE49-F238E27FC236}">
                <a16:creationId xmlns:a16="http://schemas.microsoft.com/office/drawing/2014/main" id="{69C93D1C-8510-4BB8-A722-2BD4E053E2EB}"/>
              </a:ext>
            </a:extLst>
          </p:cNvPr>
          <p:cNvSpPr txBox="1"/>
          <p:nvPr/>
        </p:nvSpPr>
        <p:spPr>
          <a:xfrm>
            <a:off x="5549716" y="5754147"/>
            <a:ext cx="877163" cy="369332"/>
          </a:xfrm>
          <a:prstGeom prst="rect">
            <a:avLst/>
          </a:prstGeom>
          <a:noFill/>
        </p:spPr>
        <p:txBody>
          <a:bodyPr wrap="none" rtlCol="0">
            <a:spAutoFit/>
          </a:bodyPr>
          <a:lstStyle/>
          <a:p>
            <a:r>
              <a:rPr kumimoji="1" lang="ja-JP" altLang="en-US" dirty="0"/>
              <a:t>全体図</a:t>
            </a:r>
          </a:p>
        </p:txBody>
      </p:sp>
      <p:sp>
        <p:nvSpPr>
          <p:cNvPr id="26" name="テキスト ボックス 25">
            <a:extLst>
              <a:ext uri="{FF2B5EF4-FFF2-40B4-BE49-F238E27FC236}">
                <a16:creationId xmlns:a16="http://schemas.microsoft.com/office/drawing/2014/main" id="{DF34BE26-87DC-4F69-A6C0-9FA5A8EC9B27}"/>
              </a:ext>
            </a:extLst>
          </p:cNvPr>
          <p:cNvSpPr txBox="1"/>
          <p:nvPr/>
        </p:nvSpPr>
        <p:spPr>
          <a:xfrm>
            <a:off x="6336196" y="776354"/>
            <a:ext cx="1237839" cy="369332"/>
          </a:xfrm>
          <a:prstGeom prst="rect">
            <a:avLst/>
          </a:prstGeom>
          <a:noFill/>
        </p:spPr>
        <p:txBody>
          <a:bodyPr wrap="none" rtlCol="0">
            <a:spAutoFit/>
          </a:bodyPr>
          <a:lstStyle/>
          <a:p>
            <a:r>
              <a:rPr kumimoji="1" lang="ja-JP" altLang="en-US" dirty="0">
                <a:solidFill>
                  <a:srgbClr val="008000"/>
                </a:solidFill>
              </a:rPr>
              <a:t>モールド部</a:t>
            </a:r>
          </a:p>
        </p:txBody>
      </p:sp>
      <p:sp>
        <p:nvSpPr>
          <p:cNvPr id="27" name="テキスト ボックス 26">
            <a:extLst>
              <a:ext uri="{FF2B5EF4-FFF2-40B4-BE49-F238E27FC236}">
                <a16:creationId xmlns:a16="http://schemas.microsoft.com/office/drawing/2014/main" id="{4ECBAB41-4E30-4ABF-9BA4-62C8BF9449E0}"/>
              </a:ext>
            </a:extLst>
          </p:cNvPr>
          <p:cNvSpPr txBox="1"/>
          <p:nvPr/>
        </p:nvSpPr>
        <p:spPr>
          <a:xfrm>
            <a:off x="8208404" y="4529724"/>
            <a:ext cx="1018227" cy="369332"/>
          </a:xfrm>
          <a:prstGeom prst="rect">
            <a:avLst/>
          </a:prstGeom>
          <a:noFill/>
        </p:spPr>
        <p:txBody>
          <a:bodyPr wrap="none" rtlCol="0">
            <a:spAutoFit/>
          </a:bodyPr>
          <a:lstStyle/>
          <a:p>
            <a:r>
              <a:rPr lang="ja-JP" altLang="en-US" dirty="0">
                <a:solidFill>
                  <a:srgbClr val="0070C0"/>
                </a:solidFill>
              </a:rPr>
              <a:t>レジン部</a:t>
            </a:r>
            <a:endParaRPr kumimoji="1" lang="ja-JP" altLang="en-US" dirty="0">
              <a:solidFill>
                <a:srgbClr val="0070C0"/>
              </a:solidFill>
            </a:endParaRPr>
          </a:p>
        </p:txBody>
      </p:sp>
    </p:spTree>
    <p:extLst>
      <p:ext uri="{BB962C8B-B14F-4D97-AF65-F5344CB8AC3E}">
        <p14:creationId xmlns:p14="http://schemas.microsoft.com/office/powerpoint/2010/main" val="108103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692B5D5-88F4-4301-8DD9-D52A595555F0}"/>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成形解析のステップ</a:t>
            </a:r>
            <a:endParaRPr lang="en-US" altLang="ja-JP" sz="2400" b="1" i="1" u="sng" dirty="0">
              <a:effectLst>
                <a:outerShdw blurRad="38100" dist="38100" dir="2700000" algn="tl">
                  <a:srgbClr val="000000">
                    <a:alpha val="43137"/>
                  </a:srgbClr>
                </a:outerShdw>
              </a:effectLst>
            </a:endParaRPr>
          </a:p>
          <a:p>
            <a:endParaRPr kumimoji="1" lang="ja-JP" altLang="en-US" dirty="0"/>
          </a:p>
        </p:txBody>
      </p:sp>
      <p:sp>
        <p:nvSpPr>
          <p:cNvPr id="3" name="タイトル 2">
            <a:extLst>
              <a:ext uri="{FF2B5EF4-FFF2-40B4-BE49-F238E27FC236}">
                <a16:creationId xmlns:a16="http://schemas.microsoft.com/office/drawing/2014/main" id="{6F02E921-93C6-49AF-AED2-8F3839E3F090}"/>
              </a:ext>
            </a:extLst>
          </p:cNvPr>
          <p:cNvSpPr>
            <a:spLocks noGrp="1"/>
          </p:cNvSpPr>
          <p:nvPr>
            <p:ph type="title"/>
          </p:nvPr>
        </p:nvSpPr>
        <p:spPr/>
        <p:txBody>
          <a:bodyPr/>
          <a:lstStyle/>
          <a:p>
            <a:r>
              <a:rPr lang="ja-JP" altLang="en-US" dirty="0"/>
              <a:t>マイクロミラーアレイ成形解析</a:t>
            </a:r>
            <a:endParaRPr kumimoji="1" lang="ja-JP" altLang="en-US" dirty="0"/>
          </a:p>
        </p:txBody>
      </p:sp>
      <p:sp>
        <p:nvSpPr>
          <p:cNvPr id="4" name="スライド番号プレースホルダー 3">
            <a:extLst>
              <a:ext uri="{FF2B5EF4-FFF2-40B4-BE49-F238E27FC236}">
                <a16:creationId xmlns:a16="http://schemas.microsoft.com/office/drawing/2014/main" id="{92F0C0F3-E91A-4F5C-9300-B281C32E42AC}"/>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5" name="Picture 6" descr="A close up of a sign&#10;&#10;Description automatically generated">
            <a:extLst>
              <a:ext uri="{FF2B5EF4-FFF2-40B4-BE49-F238E27FC236}">
                <a16:creationId xmlns:a16="http://schemas.microsoft.com/office/drawing/2014/main" id="{8A9FFA4D-DBBE-4F1F-80B7-BDEA9224E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708977"/>
            <a:ext cx="3982734" cy="4205414"/>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9A94BFD-D32B-4881-8395-3D23B05F6115}"/>
                  </a:ext>
                </a:extLst>
              </p:cNvPr>
              <p:cNvSpPr txBox="1">
                <a:spLocks/>
              </p:cNvSpPr>
              <p:nvPr/>
            </p:nvSpPr>
            <p:spPr bwMode="auto">
              <a:xfrm>
                <a:off x="250825" y="1088740"/>
                <a:ext cx="4393183" cy="5220580"/>
              </a:xfrm>
              <a:prstGeom prst="roundRect">
                <a:avLst>
                  <a:gd name="adj" fmla="val 2954"/>
                </a:avLst>
              </a:prstGeom>
              <a:noFill/>
              <a:ln w="28575">
                <a:solidFill>
                  <a:schemeClr val="tx1"/>
                </a:solidFill>
              </a:ln>
              <a:extLst>
                <a:ext uri="{909E8E84-426E-40DD-AFC4-6F175D3DCCD1}">
                  <a14:hiddenFill>
                    <a:solidFill>
                      <a:srgbClr val="FFFFFF"/>
                    </a:solidFill>
                  </a14:hiddenFill>
                </a:ext>
              </a:extLst>
            </p:spPr>
            <p:txBody>
              <a:bodyPr vert="horz" wrap="square" lIns="0" tIns="0" rIns="0" bIns="0" numCol="1" anchor="t" anchorCtr="0" compatLnSpc="1">
                <a:prstTxWarp prst="textNoShape">
                  <a:avLst/>
                </a:prstTxWarp>
              </a:bodyPr>
              <a:lstStyle>
                <a:lvl1pPr marL="342900" indent="-342900" algn="l"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1:</a:t>
                </a:r>
                <a:r>
                  <a:rPr lang="ja-JP" altLang="en-US" sz="2000" b="1" u="sng" dirty="0">
                    <a:effectLst>
                      <a:outerShdw blurRad="38100" dist="38100" dir="2700000" algn="tl">
                        <a:srgbClr val="000000">
                          <a:alpha val="43137"/>
                        </a:srgbClr>
                      </a:outerShdw>
                    </a:effectLst>
                  </a:rPr>
                  <a:t> 静止 </a:t>
                </a:r>
                <a:r>
                  <a:rPr lang="en-US" altLang="ja-JP" sz="2000" b="1" u="sng" dirty="0">
                    <a:effectLst>
                      <a:outerShdw blurRad="38100" dist="38100" dir="2700000" algn="tl">
                        <a:srgbClr val="000000">
                          <a:alpha val="43137"/>
                        </a:srgbClr>
                      </a:outerShdw>
                    </a:effectLst>
                  </a:rPr>
                  <a:t>(</a:t>
                </a:r>
                <a14:m>
                  <m:oMath xmlns:m="http://schemas.openxmlformats.org/officeDocument/2006/math">
                    <m:r>
                      <a:rPr lang="en-US" altLang="ja-JP" sz="2000" b="1" i="1" u="sng" smtClean="0">
                        <a:effectLst>
                          <a:outerShdw blurRad="38100" dist="38100" dir="2700000" algn="tl">
                            <a:srgbClr val="000000">
                              <a:alpha val="43137"/>
                            </a:srgbClr>
                          </a:outerShdw>
                        </a:effectLst>
                        <a:latin typeface="Cambria Math" panose="02040503050406030204" pitchFamily="18" charset="0"/>
                      </a:rPr>
                      <m:t>𝟎</m:t>
                    </m:r>
                  </m:oMath>
                </a14:m>
                <a:r>
                  <a:rPr lang="en-US" altLang="ja-JP" sz="2000" b="1" u="sng" dirty="0">
                    <a:effectLst>
                      <a:outerShdw blurRad="38100" dist="38100" dir="2700000" algn="tl">
                        <a:srgbClr val="000000">
                          <a:alpha val="43137"/>
                        </a:srgbClr>
                      </a:outerShdw>
                    </a:effectLst>
                  </a:rPr>
                  <a:t> s)</a:t>
                </a:r>
              </a:p>
              <a:p>
                <a:pPr lvl="1">
                  <a:buFont typeface="Wingdings" pitchFamily="2" charset="2"/>
                  <a:buChar char="q"/>
                </a:pPr>
                <a:r>
                  <a:rPr lang="ja-JP" altLang="en-US" sz="2000" dirty="0"/>
                  <a:t>重力を与えた静解析</a:t>
                </a:r>
                <a:endParaRPr lang="en-US" altLang="ja-JP" sz="2000" dirty="0"/>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2:</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UV</a:t>
                </a:r>
                <a:r>
                  <a:rPr lang="ja-JP" altLang="en-US" sz="2000" b="1" u="sng" dirty="0">
                    <a:effectLst>
                      <a:outerShdw blurRad="38100" dist="38100" dir="2700000" algn="tl">
                        <a:srgbClr val="000000">
                          <a:alpha val="43137"/>
                        </a:srgbClr>
                      </a:outerShdw>
                    </a:effectLst>
                  </a:rPr>
                  <a:t>硬化</a:t>
                </a:r>
                <a:r>
                  <a:rPr lang="en-US" altLang="ja-JP" sz="2000" b="1" u="sng" dirty="0">
                    <a:effectLst>
                      <a:outerShdw blurRad="38100" dist="38100" dir="2700000" algn="tl">
                        <a:srgbClr val="000000">
                          <a:alpha val="43137"/>
                        </a:srgbClr>
                      </a:outerShdw>
                    </a:effectLst>
                  </a:rPr>
                  <a:t>/</a:t>
                </a:r>
                <a:r>
                  <a:rPr lang="ja-JP" altLang="en-US" sz="2000" b="1" u="sng" dirty="0">
                    <a:effectLst>
                      <a:outerShdw blurRad="38100" dist="38100" dir="2700000" algn="tl">
                        <a:srgbClr val="000000">
                          <a:alpha val="43137"/>
                        </a:srgbClr>
                      </a:outerShdw>
                    </a:effectLst>
                  </a:rPr>
                  <a:t>収縮 </a:t>
                </a:r>
                <a:r>
                  <a:rPr lang="en-US" altLang="ja-JP" sz="2000" b="1" u="sng" dirty="0">
                    <a:effectLst>
                      <a:outerShdw blurRad="38100" dist="38100" dir="2700000" algn="tl">
                        <a:srgbClr val="000000">
                          <a:alpha val="43137"/>
                        </a:srgbClr>
                      </a:outerShdw>
                    </a:effectLst>
                  </a:rPr>
                  <a:t>(500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r>
                  <a:rPr lang="en-US" altLang="ja-JP" sz="2000" dirty="0"/>
                  <a:t>UV</a:t>
                </a:r>
                <a:r>
                  <a:rPr lang="ja-JP" altLang="en-US" sz="2000" dirty="0"/>
                  <a:t>レジンの仮想温度を降下</a:t>
                </a:r>
                <a:r>
                  <a:rPr lang="en-US" altLang="ja-JP" sz="2000" dirty="0"/>
                  <a:t> </a:t>
                </a:r>
                <a14:m>
                  <m:oMath xmlns:m="http://schemas.openxmlformats.org/officeDocument/2006/math">
                    <m:sSup>
                      <m:sSupPr>
                        <m:ctrlPr>
                          <a:rPr lang="en-US" altLang="ja-JP" sz="2000" i="1" smtClean="0">
                            <a:solidFill>
                              <a:srgbClr val="0000FF"/>
                            </a:solidFill>
                            <a:latin typeface="Cambria Math" panose="02040503050406030204" pitchFamily="18" charset="0"/>
                          </a:rPr>
                        </m:ctrlPr>
                      </m:sSupPr>
                      <m:e>
                        <m:r>
                          <a:rPr lang="en-US" altLang="ja-JP" sz="2000" i="1" smtClean="0">
                            <a:solidFill>
                              <a:srgbClr val="0000FF"/>
                            </a:solidFill>
                            <a:latin typeface="Cambria Math" panose="02040503050406030204" pitchFamily="18" charset="0"/>
                          </a:rPr>
                          <m:t>𝜃</m:t>
                        </m:r>
                      </m:e>
                      <m:sup>
                        <m:r>
                          <m:rPr>
                            <m:sty m:val="p"/>
                          </m:rPr>
                          <a:rPr lang="en-US" altLang="ja-JP" sz="2000" smtClean="0">
                            <a:solidFill>
                              <a:srgbClr val="0000FF"/>
                            </a:solidFill>
                            <a:latin typeface="Cambria Math" panose="02040503050406030204" pitchFamily="18" charset="0"/>
                          </a:rPr>
                          <m:t>virt</m:t>
                        </m:r>
                      </m:sup>
                    </m:sSup>
                    <m:r>
                      <a:rPr lang="en-US" altLang="ja-JP" sz="2000" smtClean="0">
                        <a:solidFill>
                          <a:srgbClr val="0000FF"/>
                        </a:solidFill>
                        <a:latin typeface="Cambria Math" panose="02040503050406030204" pitchFamily="18" charset="0"/>
                      </a:rPr>
                      <m:t>=0</m:t>
                    </m:r>
                    <m:r>
                      <a:rPr lang="en-US" altLang="ja-JP" sz="2000" i="1" smtClean="0">
                        <a:solidFill>
                          <a:srgbClr val="0000FF"/>
                        </a:solidFill>
                        <a:latin typeface="Cambria Math" panose="02040503050406030204" pitchFamily="18" charset="0"/>
                      </a:rPr>
                      <m:t>→−312</m:t>
                    </m:r>
                  </m:oMath>
                </a14:m>
                <a:endParaRPr lang="en-US" altLang="ja-JP" sz="2000" dirty="0">
                  <a:solidFill>
                    <a:srgbClr val="0000FF"/>
                  </a:solidFill>
                </a:endParaRPr>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3: </a:t>
                </a:r>
                <a:r>
                  <a:rPr lang="ja-JP" altLang="en-US" sz="2000" b="1" u="sng" dirty="0">
                    <a:effectLst>
                      <a:outerShdw blurRad="38100" dist="38100" dir="2700000" algn="tl">
                        <a:srgbClr val="000000">
                          <a:alpha val="43137"/>
                        </a:srgbClr>
                      </a:outerShdw>
                    </a:effectLst>
                  </a:rPr>
                  <a:t>離型 </a:t>
                </a:r>
                <a:r>
                  <a:rPr lang="en-US" altLang="ja-JP" sz="2000" b="1" u="sng" dirty="0">
                    <a:effectLst>
                      <a:outerShdw blurRad="38100" dist="38100" dir="2700000" algn="tl">
                        <a:srgbClr val="000000">
                          <a:alpha val="43137"/>
                        </a:srgbClr>
                      </a:outerShdw>
                    </a:effectLst>
                  </a:rPr>
                  <a:t>(10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r>
                  <a:rPr lang="ja-JP" altLang="en-US" sz="2000" dirty="0">
                    <a:solidFill>
                      <a:srgbClr val="FF00FF"/>
                    </a:solidFill>
                  </a:rPr>
                  <a:t>分離なし・滑りなし接触</a:t>
                </a:r>
                <a:r>
                  <a:rPr lang="ja-JP" altLang="en-US" sz="2000" dirty="0"/>
                  <a:t>の除去</a:t>
                </a:r>
                <a:endParaRPr lang="en-US" altLang="ja-JP" sz="2000" dirty="0"/>
              </a:p>
              <a:p>
                <a:pPr lvl="1">
                  <a:buFont typeface="Wingdings" pitchFamily="2" charset="2"/>
                  <a:buChar char="q"/>
                </a:pPr>
                <a:r>
                  <a:rPr lang="ja-JP" altLang="en-US" sz="2000" dirty="0">
                    <a:solidFill>
                      <a:srgbClr val="FF0000"/>
                    </a:solidFill>
                  </a:rPr>
                  <a:t>モールドを上方へ引き上げ</a:t>
                </a:r>
                <a:endParaRPr lang="en-US" altLang="ja-JP" sz="2000" dirty="0">
                  <a:solidFill>
                    <a:srgbClr val="FF0000"/>
                  </a:solidFill>
                </a:endParaRPr>
              </a:p>
              <a:p>
                <a:pPr lvl="1">
                  <a:buFont typeface="Wingdings" pitchFamily="2" charset="2"/>
                  <a:buChar char="q"/>
                </a:pPr>
                <a14:m>
                  <m:oMath xmlns:m="http://schemas.openxmlformats.org/officeDocument/2006/math">
                    <m:sSup>
                      <m:sSupPr>
                        <m:ctrlPr>
                          <a:rPr lang="en-US" altLang="ja-JP" sz="2000" i="1">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𝜃</m:t>
                        </m:r>
                      </m:e>
                      <m:sup>
                        <m:r>
                          <m:rPr>
                            <m:sty m:val="p"/>
                          </m:rPr>
                          <a:rPr lang="en-US" altLang="ja-JP" sz="2000">
                            <a:solidFill>
                              <a:srgbClr val="0000FF"/>
                            </a:solidFill>
                            <a:latin typeface="Cambria Math" panose="02040503050406030204" pitchFamily="18" charset="0"/>
                          </a:rPr>
                          <m:t>virt</m:t>
                        </m:r>
                      </m:sup>
                    </m:sSup>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−312</m:t>
                    </m:r>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316</m:t>
                    </m:r>
                  </m:oMath>
                </a14:m>
                <a:endParaRPr lang="en-US" altLang="ja-JP" sz="2000" dirty="0">
                  <a:solidFill>
                    <a:srgbClr val="0000FF"/>
                  </a:solidFill>
                </a:endParaRPr>
              </a:p>
              <a:p>
                <a:r>
                  <a:rPr lang="en-US" altLang="ja-JP" sz="2000" b="1" u="sng" dirty="0">
                    <a:effectLst>
                      <a:outerShdw blurRad="38100" dist="38100" dir="2700000" algn="tl">
                        <a:srgbClr val="000000">
                          <a:alpha val="43137"/>
                        </a:srgbClr>
                      </a:outerShdw>
                    </a:effectLst>
                  </a:rPr>
                  <a:t>Step</a:t>
                </a:r>
                <a:r>
                  <a:rPr lang="ja-JP" altLang="en-US" sz="2000" b="1" u="sng" dirty="0">
                    <a:effectLst>
                      <a:outerShdw blurRad="38100" dist="38100" dir="2700000" algn="tl">
                        <a:srgbClr val="000000">
                          <a:alpha val="43137"/>
                        </a:srgbClr>
                      </a:outerShdw>
                    </a:effectLst>
                  </a:rPr>
                  <a:t> </a:t>
                </a:r>
                <a:r>
                  <a:rPr lang="en-US" altLang="ja-JP" sz="2000" b="1" u="sng" dirty="0">
                    <a:effectLst>
                      <a:outerShdw blurRad="38100" dist="38100" dir="2700000" algn="tl">
                        <a:srgbClr val="000000">
                          <a:alpha val="43137"/>
                        </a:srgbClr>
                      </a:outerShdw>
                    </a:effectLst>
                  </a:rPr>
                  <a:t>4: </a:t>
                </a:r>
                <a:r>
                  <a:rPr lang="ja-JP" altLang="en-US" sz="2000" b="1" u="sng" dirty="0">
                    <a:effectLst>
                      <a:outerShdw blurRad="38100" dist="38100" dir="2700000" algn="tl">
                        <a:srgbClr val="000000">
                          <a:alpha val="43137"/>
                        </a:srgbClr>
                      </a:outerShdw>
                    </a:effectLst>
                  </a:rPr>
                  <a:t>暗硬化 </a:t>
                </a:r>
                <a:r>
                  <a:rPr lang="en-US" altLang="ja-JP" sz="2000" b="1" u="sng" dirty="0">
                    <a:effectLst>
                      <a:outerShdw blurRad="38100" dist="38100" dir="2700000" algn="tl">
                        <a:srgbClr val="000000">
                          <a:alpha val="43137"/>
                        </a:srgbClr>
                      </a:outerShdw>
                    </a:effectLst>
                  </a:rPr>
                  <a:t>(100000 s)</a:t>
                </a:r>
              </a:p>
              <a:p>
                <a:pPr lvl="1">
                  <a:buFont typeface="Wingdings" pitchFamily="2" charset="2"/>
                  <a:buChar char="q"/>
                </a:pPr>
                <a:r>
                  <a:rPr lang="ja-JP" altLang="en-US" sz="2000" dirty="0"/>
                  <a:t>準静的解析</a:t>
                </a:r>
                <a:endParaRPr lang="en-US" altLang="ja-JP" sz="2000" dirty="0"/>
              </a:p>
              <a:p>
                <a:pPr lvl="1">
                  <a:buFont typeface="Wingdings" pitchFamily="2" charset="2"/>
                  <a:buChar char="q"/>
                </a:pPr>
                <a14:m>
                  <m:oMath xmlns:m="http://schemas.openxmlformats.org/officeDocument/2006/math">
                    <m:sSup>
                      <m:sSupPr>
                        <m:ctrlPr>
                          <a:rPr lang="en-US" altLang="ja-JP" sz="2000" i="1">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𝜃</m:t>
                        </m:r>
                      </m:e>
                      <m:sup>
                        <m:r>
                          <m:rPr>
                            <m:sty m:val="p"/>
                          </m:rPr>
                          <a:rPr lang="en-US" altLang="ja-JP" sz="2000">
                            <a:solidFill>
                              <a:srgbClr val="0000FF"/>
                            </a:solidFill>
                            <a:latin typeface="Cambria Math" panose="02040503050406030204" pitchFamily="18" charset="0"/>
                          </a:rPr>
                          <m:t>virt</m:t>
                        </m:r>
                      </m:sup>
                    </m:sSup>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−316</m:t>
                    </m:r>
                    <m:r>
                      <a:rPr lang="en-US" altLang="ja-JP" sz="2000" i="1">
                        <a:solidFill>
                          <a:srgbClr val="0000FF"/>
                        </a:solidFill>
                        <a:latin typeface="Cambria Math" panose="02040503050406030204" pitchFamily="18" charset="0"/>
                      </a:rPr>
                      <m:t>→−</m:t>
                    </m:r>
                    <m:r>
                      <a:rPr lang="en-US" altLang="ja-JP" sz="2000" i="1" smtClean="0">
                        <a:solidFill>
                          <a:srgbClr val="0000FF"/>
                        </a:solidFill>
                        <a:latin typeface="Cambria Math" panose="02040503050406030204" pitchFamily="18" charset="0"/>
                      </a:rPr>
                      <m:t>41164</m:t>
                    </m:r>
                  </m:oMath>
                </a14:m>
                <a:endParaRPr lang="en-US" altLang="ja-JP" sz="2000" dirty="0">
                  <a:solidFill>
                    <a:srgbClr val="0000FF"/>
                  </a:solidFill>
                </a:endParaRPr>
              </a:p>
              <a:p>
                <a:pPr lvl="1">
                  <a:buFont typeface="Wingdings" pitchFamily="2" charset="2"/>
                  <a:buChar char="q"/>
                </a:pPr>
                <a:endParaRPr lang="en-US" sz="2000" dirty="0"/>
              </a:p>
            </p:txBody>
          </p:sp>
        </mc:Choice>
        <mc:Fallback xmlns="">
          <p:sp>
            <p:nvSpPr>
              <p:cNvPr id="6" name="Content Placeholder 2">
                <a:extLst>
                  <a:ext uri="{FF2B5EF4-FFF2-40B4-BE49-F238E27FC236}">
                    <a16:creationId xmlns:a16="http://schemas.microsoft.com/office/drawing/2014/main" id="{E9A94BFD-D32B-4881-8395-3D23B05F6115}"/>
                  </a:ext>
                </a:extLst>
              </p:cNvPr>
              <p:cNvSpPr txBox="1">
                <a:spLocks noRot="1" noChangeAspect="1" noMove="1" noResize="1" noEditPoints="1" noAdjustHandles="1" noChangeArrowheads="1" noChangeShapeType="1" noTextEdit="1"/>
              </p:cNvSpPr>
              <p:nvPr/>
            </p:nvSpPr>
            <p:spPr bwMode="auto">
              <a:xfrm>
                <a:off x="250825" y="1088740"/>
                <a:ext cx="4393183" cy="5220580"/>
              </a:xfrm>
              <a:prstGeom prst="roundRect">
                <a:avLst>
                  <a:gd name="adj" fmla="val 2954"/>
                </a:avLst>
              </a:prstGeom>
              <a:blipFill>
                <a:blip r:embed="rId3"/>
                <a:stretch>
                  <a:fillRect l="-2204" t="-697"/>
                </a:stretch>
              </a:blipFill>
              <a:ln w="28575">
                <a:solidFill>
                  <a:schemeClr val="tx1"/>
                </a:solidFill>
              </a:ln>
              <a:extLst>
                <a:ext uri="{909E8E84-426E-40DD-AFC4-6F175D3DCCD1}">
                  <a14:hiddenFill xmlns:a14="http://schemas.microsoft.com/office/drawing/2010/main">
                    <a:solidFill>
                      <a:srgbClr val="FFFFFF"/>
                    </a:solidFill>
                  </a14:hiddenFill>
                </a:ext>
              </a:extLst>
            </p:spPr>
            <p:txBody>
              <a:bodyPr/>
              <a:lstStyle/>
              <a:p>
                <a:r>
                  <a:rPr lang="ja-JP" altLang="en-US">
                    <a:noFill/>
                  </a:rPr>
                  <a:t> </a:t>
                </a:r>
              </a:p>
            </p:txBody>
          </p:sp>
        </mc:Fallback>
      </mc:AlternateContent>
      <p:graphicFrame>
        <p:nvGraphicFramePr>
          <p:cNvPr id="7" name="Table 4">
            <a:extLst>
              <a:ext uri="{FF2B5EF4-FFF2-40B4-BE49-F238E27FC236}">
                <a16:creationId xmlns:a16="http://schemas.microsoft.com/office/drawing/2014/main" id="{4F5E0B4D-ABB7-4D57-B93D-1BC389A4CA1E}"/>
              </a:ext>
            </a:extLst>
          </p:cNvPr>
          <p:cNvGraphicFramePr>
            <a:graphicFrameLocks noGrp="1"/>
          </p:cNvGraphicFramePr>
          <p:nvPr>
            <p:extLst>
              <p:ext uri="{D42A27DB-BD31-4B8C-83A1-F6EECF244321}">
                <p14:modId xmlns:p14="http://schemas.microsoft.com/office/powerpoint/2010/main" val="745449015"/>
              </p:ext>
            </p:extLst>
          </p:nvPr>
        </p:nvGraphicFramePr>
        <p:xfrm>
          <a:off x="5092519" y="5143183"/>
          <a:ext cx="3511929" cy="1005840"/>
        </p:xfrm>
        <a:graphic>
          <a:graphicData uri="http://schemas.openxmlformats.org/drawingml/2006/table">
            <a:tbl>
              <a:tblPr bandRow="1">
                <a:tableStyleId>{D7AC3CCA-C797-4891-BE02-D94E43425B78}</a:tableStyleId>
              </a:tblPr>
              <a:tblGrid>
                <a:gridCol w="1135665">
                  <a:extLst>
                    <a:ext uri="{9D8B030D-6E8A-4147-A177-3AD203B41FA5}">
                      <a16:colId xmlns:a16="http://schemas.microsoft.com/office/drawing/2014/main" val="2516218532"/>
                    </a:ext>
                  </a:extLst>
                </a:gridCol>
                <a:gridCol w="2376264">
                  <a:extLst>
                    <a:ext uri="{9D8B030D-6E8A-4147-A177-3AD203B41FA5}">
                      <a16:colId xmlns:a16="http://schemas.microsoft.com/office/drawing/2014/main" val="2959113331"/>
                    </a:ext>
                  </a:extLst>
                </a:gridCol>
              </a:tblGrid>
              <a:tr h="265570">
                <a:tc>
                  <a:txBody>
                    <a:bodyPr/>
                    <a:lstStyle/>
                    <a:p>
                      <a:pPr algn="ctr"/>
                      <a:r>
                        <a:rPr lang="ja-JP" altLang="en-US" sz="1600" dirty="0">
                          <a:latin typeface="ＭＳ Ｐゴシック" panose="020B0600070205080204" pitchFamily="50" charset="-128"/>
                          <a:ea typeface="ＭＳ Ｐゴシック" panose="020B0600070205080204" pitchFamily="50" charset="-128"/>
                        </a:rPr>
                        <a:t>パート</a:t>
                      </a:r>
                      <a:endParaRPr lang="en-US" sz="1600" dirty="0">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1600" dirty="0">
                          <a:latin typeface="ＭＳ Ｐゴシック" panose="020B0600070205080204" pitchFamily="50" charset="-128"/>
                          <a:ea typeface="ＭＳ Ｐゴシック" panose="020B0600070205080204" pitchFamily="50" charset="-128"/>
                        </a:rPr>
                        <a:t>割り当てる材料特性</a:t>
                      </a:r>
                      <a:endParaRPr lang="en-US" sz="1600" dirty="0">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068087"/>
                  </a:ext>
                </a:extLst>
              </a:tr>
              <a:tr h="265570">
                <a:tc>
                  <a:txBody>
                    <a:bodyPr/>
                    <a:lstStyle/>
                    <a:p>
                      <a:pPr algn="ctr"/>
                      <a:r>
                        <a:rPr lang="ja-JP" altLang="en-US" sz="1600" dirty="0">
                          <a:solidFill>
                            <a:srgbClr val="008000"/>
                          </a:solidFill>
                          <a:latin typeface="ＭＳ Ｐゴシック" panose="020B0600070205080204" pitchFamily="50" charset="-128"/>
                          <a:ea typeface="ＭＳ Ｐゴシック" panose="020B0600070205080204" pitchFamily="50" charset="-128"/>
                        </a:rPr>
                        <a:t>モールド</a:t>
                      </a:r>
                      <a:endParaRPr lang="en-US" sz="1600" dirty="0">
                        <a:solidFill>
                          <a:srgbClr val="008000"/>
                        </a:solidFill>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dirty="0">
                          <a:solidFill>
                            <a:srgbClr val="008000"/>
                          </a:solidFill>
                          <a:latin typeface="ＭＳ Ｐゴシック" panose="020B0600070205080204" pitchFamily="50" charset="-128"/>
                          <a:ea typeface="ＭＳ Ｐゴシック" panose="020B0600070205080204" pitchFamily="50" charset="-128"/>
                        </a:rPr>
                        <a:t>Neo-Hooke</a:t>
                      </a:r>
                      <a:r>
                        <a:rPr lang="ja-JP" altLang="en-US" sz="1600" dirty="0">
                          <a:solidFill>
                            <a:srgbClr val="008000"/>
                          </a:solidFill>
                          <a:latin typeface="ＭＳ Ｐゴシック" panose="020B0600070205080204" pitchFamily="50" charset="-128"/>
                          <a:ea typeface="ＭＳ Ｐゴシック" panose="020B0600070205080204" pitchFamily="50" charset="-128"/>
                        </a:rPr>
                        <a:t>超弾性特性</a:t>
                      </a:r>
                      <a:endParaRPr lang="en-US" altLang="ja-JP" sz="1600" dirty="0">
                        <a:solidFill>
                          <a:srgbClr val="008000"/>
                        </a:solidFill>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928773"/>
                  </a:ext>
                </a:extLst>
              </a:tr>
              <a:tr h="265570">
                <a:tc>
                  <a:txBody>
                    <a:bodyPr/>
                    <a:lstStyle/>
                    <a:p>
                      <a:pPr algn="ctr"/>
                      <a:r>
                        <a:rPr lang="en-US" altLang="ja-JP" sz="1600" dirty="0">
                          <a:solidFill>
                            <a:srgbClr val="0070C0"/>
                          </a:solidFill>
                          <a:latin typeface="ＭＳ Ｐゴシック" panose="020B0600070205080204" pitchFamily="50" charset="-128"/>
                          <a:ea typeface="ＭＳ Ｐゴシック" panose="020B0600070205080204" pitchFamily="50" charset="-128"/>
                        </a:rPr>
                        <a:t>UV</a:t>
                      </a:r>
                      <a:r>
                        <a:rPr lang="ja-JP" altLang="en-US" sz="1600" dirty="0">
                          <a:solidFill>
                            <a:srgbClr val="0070C0"/>
                          </a:solidFill>
                          <a:latin typeface="ＭＳ Ｐゴシック" panose="020B0600070205080204" pitchFamily="50" charset="-128"/>
                          <a:ea typeface="ＭＳ Ｐゴシック" panose="020B0600070205080204" pitchFamily="50" charset="-128"/>
                        </a:rPr>
                        <a:t>レジン</a:t>
                      </a:r>
                      <a:endParaRPr lang="en-US" sz="1600" dirty="0">
                        <a:solidFill>
                          <a:srgbClr val="0070C0"/>
                        </a:solidFill>
                        <a:latin typeface="ＭＳ Ｐゴシック" panose="020B0600070205080204" pitchFamily="50" charset="-128"/>
                        <a:ea typeface="ＭＳ Ｐゴシック" panose="020B0600070205080204" pitchFamily="50" charset="-128"/>
                      </a:endParaRP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dirty="0">
                          <a:solidFill>
                            <a:srgbClr val="0070C0"/>
                          </a:solidFill>
                          <a:latin typeface="ＭＳ Ｐゴシック" panose="020B0600070205080204" pitchFamily="50" charset="-128"/>
                          <a:ea typeface="ＭＳ Ｐゴシック" panose="020B0600070205080204" pitchFamily="50" charset="-128"/>
                        </a:rPr>
                        <a:t>同定された熱粘弾性特性</a:t>
                      </a:r>
                      <a:endParaRPr lang="en-US" altLang="ja-JP" sz="1600" dirty="0">
                        <a:solidFill>
                          <a:srgbClr val="0070C0"/>
                        </a:solidFill>
                        <a:latin typeface="ＭＳ Ｐゴシック" panose="020B0600070205080204" pitchFamily="50" charset="-128"/>
                        <a:ea typeface="ＭＳ Ｐゴシック" panose="020B0600070205080204" pitchFamily="50"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9805881"/>
                  </a:ext>
                </a:extLst>
              </a:tr>
            </a:tbl>
          </a:graphicData>
        </a:graphic>
      </p:graphicFrame>
      <p:sp>
        <p:nvSpPr>
          <p:cNvPr id="8" name="TextBox 9">
            <a:extLst>
              <a:ext uri="{FF2B5EF4-FFF2-40B4-BE49-F238E27FC236}">
                <a16:creationId xmlns:a16="http://schemas.microsoft.com/office/drawing/2014/main" id="{25007E09-B22F-4248-8AC8-083D11360F34}"/>
              </a:ext>
            </a:extLst>
          </p:cNvPr>
          <p:cNvSpPr txBox="1"/>
          <p:nvPr/>
        </p:nvSpPr>
        <p:spPr>
          <a:xfrm>
            <a:off x="7882022" y="2174894"/>
            <a:ext cx="894079" cy="646331"/>
          </a:xfrm>
          <a:prstGeom prst="rect">
            <a:avLst/>
          </a:prstGeom>
          <a:solidFill>
            <a:srgbClr val="FFC000"/>
          </a:solidFill>
          <a:ln w="19050">
            <a:solidFill>
              <a:schemeClr val="tx1"/>
            </a:solidFill>
          </a:ln>
        </p:spPr>
        <p:txBody>
          <a:bodyPr wrap="square" rtlCol="0">
            <a:spAutoFit/>
          </a:bodyPr>
          <a:lstStyle/>
          <a:p>
            <a:pPr algn="ctr"/>
            <a:r>
              <a:rPr lang="en-US" dirty="0"/>
              <a:t>2D</a:t>
            </a:r>
          </a:p>
          <a:p>
            <a:pPr algn="ctr"/>
            <a:r>
              <a:rPr lang="ja-JP" altLang="en-US" dirty="0"/>
              <a:t>断面図</a:t>
            </a:r>
            <a:endParaRPr lang="en-US" dirty="0"/>
          </a:p>
        </p:txBody>
      </p:sp>
    </p:spTree>
    <p:extLst>
      <p:ext uri="{BB962C8B-B14F-4D97-AF65-F5344CB8AC3E}">
        <p14:creationId xmlns:p14="http://schemas.microsoft.com/office/powerpoint/2010/main" val="788410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1D314E-FCBF-4140-8F46-ED634A8099F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中央</a:t>
            </a:r>
            <a:r>
              <a:rPr lang="en-US" altLang="ja-JP" sz="2400" b="1" i="1" u="sng" dirty="0">
                <a:effectLst>
                  <a:outerShdw blurRad="38100" dist="38100" dir="2700000" algn="tl">
                    <a:srgbClr val="000000">
                      <a:alpha val="43137"/>
                    </a:srgbClr>
                  </a:outerShdw>
                </a:effectLst>
              </a:rPr>
              <a:t>Y</a:t>
            </a:r>
            <a:r>
              <a:rPr lang="ja-JP" altLang="en-US" sz="2400" b="1" i="1" u="sng" dirty="0">
                <a:effectLst>
                  <a:outerShdw blurRad="38100" dist="38100" dir="2700000" algn="tl">
                    <a:srgbClr val="000000">
                      <a:alpha val="43137"/>
                    </a:srgbClr>
                  </a:outerShdw>
                </a:effectLst>
              </a:rPr>
              <a:t>断面</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における</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Z</a:t>
            </a:r>
            <a:r>
              <a:rPr lang="ja-JP" altLang="en-US" sz="2400" b="1" i="1" u="sng" dirty="0">
                <a:effectLst>
                  <a:outerShdw blurRad="38100" dist="38100" dir="2700000" algn="tl">
                    <a:srgbClr val="000000">
                      <a:alpha val="43137"/>
                    </a:srgbClr>
                  </a:outerShdw>
                </a:effectLst>
              </a:rPr>
              <a:t>方向</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変位分布</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の時刻歴</a:t>
            </a:r>
            <a:br>
              <a:rPr lang="en-US" altLang="ja-JP" sz="2400" b="1" i="1" u="sng" dirty="0">
                <a:effectLst>
                  <a:outerShdw blurRad="38100" dist="38100" dir="2700000" algn="tl">
                    <a:srgbClr val="000000">
                      <a:alpha val="43137"/>
                    </a:srgbClr>
                  </a:outerShdw>
                </a:effectLst>
              </a:rPr>
            </a:br>
            <a:endParaRPr kumimoji="1"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7114059D-2C62-420A-AE3E-836BFE52D6C1}"/>
              </a:ext>
            </a:extLst>
          </p:cNvPr>
          <p:cNvSpPr>
            <a:spLocks noGrp="1"/>
          </p:cNvSpPr>
          <p:nvPr>
            <p:ph type="title"/>
          </p:nvPr>
        </p:nvSpPr>
        <p:spPr/>
        <p:txBody>
          <a:bodyPr/>
          <a:lstStyle/>
          <a:p>
            <a:r>
              <a:rPr kumimoji="1" lang="ja-JP" altLang="en-US" dirty="0"/>
              <a:t>解析結果</a:t>
            </a:r>
          </a:p>
        </p:txBody>
      </p:sp>
      <p:sp>
        <p:nvSpPr>
          <p:cNvPr id="4" name="スライド番号プレースホルダー 3">
            <a:extLst>
              <a:ext uri="{FF2B5EF4-FFF2-40B4-BE49-F238E27FC236}">
                <a16:creationId xmlns:a16="http://schemas.microsoft.com/office/drawing/2014/main" id="{5E5A9CE0-D67A-44C8-84D1-324650B4E714}"/>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5" name="U3">
            <a:hlinkClick r:id="" action="ppaction://media"/>
            <a:extLst>
              <a:ext uri="{FF2B5EF4-FFF2-40B4-BE49-F238E27FC236}">
                <a16:creationId xmlns:a16="http://schemas.microsoft.com/office/drawing/2014/main" id="{99844E37-F393-4CF5-9021-B53C194800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491" r="16096"/>
          <a:stretch>
            <a:fillRect/>
          </a:stretch>
        </p:blipFill>
        <p:spPr>
          <a:xfrm>
            <a:off x="2123728" y="623886"/>
            <a:ext cx="4608512" cy="5773737"/>
          </a:xfrm>
          <a:prstGeom prst="rect">
            <a:avLst/>
          </a:prstGeom>
        </p:spPr>
      </p:pic>
      <p:sp>
        <p:nvSpPr>
          <p:cNvPr id="8" name="正方形/長方形 7">
            <a:extLst>
              <a:ext uri="{FF2B5EF4-FFF2-40B4-BE49-F238E27FC236}">
                <a16:creationId xmlns:a16="http://schemas.microsoft.com/office/drawing/2014/main" id="{0BBD3781-9148-49A3-A272-E4ED7634D70D}"/>
              </a:ext>
            </a:extLst>
          </p:cNvPr>
          <p:cNvSpPr/>
          <p:nvPr/>
        </p:nvSpPr>
        <p:spPr>
          <a:xfrm>
            <a:off x="539552" y="3105834"/>
            <a:ext cx="1260140" cy="707886"/>
          </a:xfrm>
          <a:prstGeom prst="rect">
            <a:avLst/>
          </a:prstGeom>
          <a:solidFill>
            <a:schemeClr val="bg1">
              <a:lumMod val="85000"/>
            </a:schemeClr>
          </a:solidFill>
        </p:spPr>
        <p:txBody>
          <a:bodyPr wrap="square">
            <a:spAutoFit/>
          </a:bodyPr>
          <a:lstStyle/>
          <a:p>
            <a:pPr marL="0" indent="0">
              <a:buNone/>
            </a:pPr>
            <a:r>
              <a:rPr lang="ja-JP" altLang="en-US" sz="2000" dirty="0"/>
              <a:t>変形倍率</a:t>
            </a:r>
            <a:br>
              <a:rPr lang="en-US" altLang="ja-JP" sz="2000" dirty="0"/>
            </a:br>
            <a:r>
              <a:rPr lang="en-US" altLang="ja-JP" sz="2000" dirty="0"/>
              <a:t>10</a:t>
            </a:r>
            <a:r>
              <a:rPr lang="ja-JP" altLang="en-US" sz="2000" dirty="0"/>
              <a:t>倍表示</a:t>
            </a:r>
          </a:p>
        </p:txBody>
      </p:sp>
      <p:sp>
        <p:nvSpPr>
          <p:cNvPr id="9" name="テキスト ボックス 8">
            <a:extLst>
              <a:ext uri="{FF2B5EF4-FFF2-40B4-BE49-F238E27FC236}">
                <a16:creationId xmlns:a16="http://schemas.microsoft.com/office/drawing/2014/main" id="{7EB4478F-6D7B-4466-9F69-2832A3A12C87}"/>
              </a:ext>
            </a:extLst>
          </p:cNvPr>
          <p:cNvSpPr txBox="1"/>
          <p:nvPr/>
        </p:nvSpPr>
        <p:spPr>
          <a:xfrm>
            <a:off x="6991470" y="3320988"/>
            <a:ext cx="1880643" cy="1631216"/>
          </a:xfrm>
          <a:prstGeom prst="rect">
            <a:avLst/>
          </a:prstGeom>
          <a:solidFill>
            <a:schemeClr val="accent1"/>
          </a:solidFill>
        </p:spPr>
        <p:txBody>
          <a:bodyPr wrap="none" rtlCol="0">
            <a:spAutoFit/>
          </a:bodyPr>
          <a:lstStyle/>
          <a:p>
            <a:pPr algn="ctr"/>
            <a:r>
              <a:rPr kumimoji="1" lang="en-US" altLang="ja-JP" sz="2000" dirty="0"/>
              <a:t>UV</a:t>
            </a:r>
            <a:r>
              <a:rPr kumimoji="1" lang="ja-JP" altLang="en-US" sz="2000" dirty="0"/>
              <a:t>照射直後に</a:t>
            </a:r>
            <a:br>
              <a:rPr kumimoji="1" lang="en-US" altLang="ja-JP" sz="2000" dirty="0"/>
            </a:br>
            <a:r>
              <a:rPr kumimoji="1" lang="ja-JP" altLang="en-US" sz="2000" dirty="0"/>
              <a:t>熱膨張した後，</a:t>
            </a:r>
            <a:br>
              <a:rPr kumimoji="1" lang="en-US" altLang="ja-JP" sz="2000" dirty="0"/>
            </a:br>
            <a:r>
              <a:rPr kumimoji="1" lang="ja-JP" altLang="en-US" sz="2000" dirty="0"/>
              <a:t>徐々に収縮して</a:t>
            </a:r>
            <a:br>
              <a:rPr kumimoji="1" lang="en-US" altLang="ja-JP" sz="2000" dirty="0"/>
            </a:br>
            <a:r>
              <a:rPr kumimoji="1" lang="ja-JP" altLang="en-US" sz="2000" dirty="0"/>
              <a:t>ゆく様子が再現</a:t>
            </a:r>
            <a:br>
              <a:rPr kumimoji="1" lang="en-US" altLang="ja-JP" sz="2000" dirty="0"/>
            </a:br>
            <a:r>
              <a:rPr kumimoji="1" lang="ja-JP" altLang="en-US" sz="2000" dirty="0"/>
              <a:t>出来ている．</a:t>
            </a:r>
          </a:p>
        </p:txBody>
      </p:sp>
      <p:sp>
        <p:nvSpPr>
          <p:cNvPr id="10" name="テキスト ボックス 9">
            <a:extLst>
              <a:ext uri="{FF2B5EF4-FFF2-40B4-BE49-F238E27FC236}">
                <a16:creationId xmlns:a16="http://schemas.microsoft.com/office/drawing/2014/main" id="{F359574F-72DC-4E41-8205-600CBD978E03}"/>
              </a:ext>
            </a:extLst>
          </p:cNvPr>
          <p:cNvSpPr txBox="1"/>
          <p:nvPr/>
        </p:nvSpPr>
        <p:spPr>
          <a:xfrm>
            <a:off x="6867243" y="1310718"/>
            <a:ext cx="1751453" cy="1323439"/>
          </a:xfrm>
          <a:prstGeom prst="rect">
            <a:avLst/>
          </a:prstGeom>
          <a:solidFill>
            <a:schemeClr val="accent1"/>
          </a:solidFill>
        </p:spPr>
        <p:txBody>
          <a:bodyPr wrap="square" rtlCol="0">
            <a:spAutoFit/>
          </a:bodyPr>
          <a:lstStyle/>
          <a:p>
            <a:pPr algn="ctr"/>
            <a:r>
              <a:rPr kumimoji="1" lang="ja-JP" altLang="en-US" sz="2000" dirty="0"/>
              <a:t>周期境界条件が正しく与えられていることが確認できる．</a:t>
            </a:r>
          </a:p>
        </p:txBody>
      </p:sp>
    </p:spTree>
    <p:extLst>
      <p:ext uri="{BB962C8B-B14F-4D97-AF65-F5344CB8AC3E}">
        <p14:creationId xmlns:p14="http://schemas.microsoft.com/office/powerpoint/2010/main" val="36858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45C78382-4EE8-41DA-8171-E53B7A9E4A90}"/>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endParaRPr lang="en-US" sz="2800" b="1" u="sng" kern="0" dirty="0">
              <a:effectLst>
                <a:outerShdw blurRad="38100" dist="38100" dir="2700000" algn="tl">
                  <a:srgbClr val="000000">
                    <a:alpha val="43137"/>
                  </a:srgbClr>
                </a:outerShdw>
              </a:effectLst>
            </a:endParaRPr>
          </a:p>
        </p:txBody>
      </p:sp>
      <p:sp>
        <p:nvSpPr>
          <p:cNvPr id="11" name="コンテンツ プレースホルダー 10">
            <a:extLst>
              <a:ext uri="{FF2B5EF4-FFF2-40B4-BE49-F238E27FC236}">
                <a16:creationId xmlns:a16="http://schemas.microsoft.com/office/drawing/2014/main" id="{E70E3B50-855B-4B17-9EDB-BF6DC4B3A55A}"/>
              </a:ext>
            </a:extLst>
          </p:cNvPr>
          <p:cNvSpPr>
            <a:spLocks noGrp="1"/>
          </p:cNvSpPr>
          <p:nvPr>
            <p:ph idx="1"/>
          </p:nvPr>
        </p:nvSpPr>
        <p:spPr>
          <a:xfrm>
            <a:off x="250824" y="623887"/>
            <a:ext cx="8641655" cy="5773737"/>
          </a:xfrm>
        </p:spPr>
        <p:txBody>
          <a:bodyPr/>
          <a:lstStyle/>
          <a:p>
            <a:pPr marL="0" indent="0">
              <a:buNone/>
            </a:pPr>
            <a:r>
              <a:rPr lang="ja-JP" altLang="en-US" sz="2400" b="1" i="1" u="sng" dirty="0">
                <a:effectLst>
                  <a:outerShdw blurRad="38100" dist="38100" dir="2700000" algn="tl">
                    <a:srgbClr val="000000">
                      <a:alpha val="43137"/>
                    </a:srgbClr>
                  </a:outerShdw>
                </a:effectLst>
              </a:rPr>
              <a:t>パターン上面の湾曲深さ分布比較</a:t>
            </a:r>
            <a:endParaRPr kumimoji="1" lang="ja-JP" altLang="en-US" sz="2400" b="1" i="1" u="sng"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F1878529-0260-420C-8BDF-8D8E76C5A5D8}"/>
              </a:ext>
            </a:extLst>
          </p:cNvPr>
          <p:cNvSpPr>
            <a:spLocks noGrp="1"/>
          </p:cNvSpPr>
          <p:nvPr>
            <p:ph type="title"/>
          </p:nvPr>
        </p:nvSpPr>
        <p:spPr/>
        <p:txBody>
          <a:bodyPr/>
          <a:lstStyle/>
          <a:p>
            <a:r>
              <a:rPr lang="ja-JP" altLang="en-US" dirty="0"/>
              <a:t>実測と解析結果の比較</a:t>
            </a:r>
            <a:endParaRPr lang="en-US" dirty="0"/>
          </a:p>
        </p:txBody>
      </p:sp>
      <p:sp>
        <p:nvSpPr>
          <p:cNvPr id="4" name="Slide Number Placeholder 3">
            <a:extLst>
              <a:ext uri="{FF2B5EF4-FFF2-40B4-BE49-F238E27FC236}">
                <a16:creationId xmlns:a16="http://schemas.microsoft.com/office/drawing/2014/main" id="{F297BABE-AA60-438F-8E17-D424D3DBFBC0}"/>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
        <p:nvSpPr>
          <p:cNvPr id="25" name="TextBox 24">
            <a:extLst>
              <a:ext uri="{FF2B5EF4-FFF2-40B4-BE49-F238E27FC236}">
                <a16:creationId xmlns:a16="http://schemas.microsoft.com/office/drawing/2014/main" id="{4422603B-A99C-41A1-BC9C-8565070A4147}"/>
              </a:ext>
            </a:extLst>
          </p:cNvPr>
          <p:cNvSpPr txBox="1"/>
          <p:nvPr/>
        </p:nvSpPr>
        <p:spPr>
          <a:xfrm>
            <a:off x="1403648" y="4901098"/>
            <a:ext cx="2880319" cy="400110"/>
          </a:xfrm>
          <a:prstGeom prst="rect">
            <a:avLst/>
          </a:prstGeom>
          <a:noFill/>
        </p:spPr>
        <p:txBody>
          <a:bodyPr wrap="square" rtlCol="0">
            <a:spAutoFit/>
          </a:bodyPr>
          <a:lstStyle/>
          <a:p>
            <a:pPr algn="ctr"/>
            <a:r>
              <a:rPr lang="ja-JP" altLang="en-US" sz="2000" b="1" u="sng" dirty="0">
                <a:solidFill>
                  <a:srgbClr val="0000FF"/>
                </a:solidFill>
                <a:effectLst>
                  <a:outerShdw blurRad="38100" dist="38100" dir="2700000" algn="tl">
                    <a:srgbClr val="000000">
                      <a:alpha val="43137"/>
                    </a:srgbClr>
                  </a:outerShdw>
                </a:effectLst>
              </a:rPr>
              <a:t>レーザー顕微鏡の実測</a:t>
            </a:r>
            <a:endParaRPr lang="en-US" altLang="ja-JP" sz="2000" b="1" u="sng" dirty="0">
              <a:solidFill>
                <a:srgbClr val="0000FF"/>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8783F8A4-E54D-43CA-B779-56931618A50D}"/>
              </a:ext>
            </a:extLst>
          </p:cNvPr>
          <p:cNvSpPr txBox="1"/>
          <p:nvPr/>
        </p:nvSpPr>
        <p:spPr>
          <a:xfrm>
            <a:off x="4896036" y="4901098"/>
            <a:ext cx="3544855" cy="400110"/>
          </a:xfrm>
          <a:prstGeom prst="rect">
            <a:avLst/>
          </a:prstGeom>
          <a:noFill/>
        </p:spPr>
        <p:txBody>
          <a:bodyPr wrap="square" rtlCol="0">
            <a:spAutoFit/>
          </a:bodyPr>
          <a:lstStyle/>
          <a:p>
            <a:pPr algn="ctr"/>
            <a:r>
              <a:rPr lang="en-US" altLang="ja-JP" sz="2000" b="1" u="sng" dirty="0">
                <a:solidFill>
                  <a:srgbClr val="FF0000"/>
                </a:solidFill>
                <a:effectLst>
                  <a:outerShdw blurRad="38100" dist="38100" dir="2700000" algn="tl">
                    <a:srgbClr val="000000">
                      <a:alpha val="43137"/>
                    </a:srgbClr>
                  </a:outerShdw>
                </a:effectLst>
              </a:rPr>
              <a:t>FEM</a:t>
            </a:r>
            <a:r>
              <a:rPr lang="ja-JP" altLang="en-US" sz="2000" b="1" u="sng" dirty="0">
                <a:solidFill>
                  <a:srgbClr val="FF0000"/>
                </a:solidFill>
                <a:effectLst>
                  <a:outerShdw blurRad="38100" dist="38100" dir="2700000" algn="tl">
                    <a:srgbClr val="000000">
                      <a:alpha val="43137"/>
                    </a:srgbClr>
                  </a:outerShdw>
                </a:effectLst>
              </a:rPr>
              <a:t>解析結果</a:t>
            </a:r>
            <a:endParaRPr lang="en-US" sz="2000" b="1" u="sng" dirty="0">
              <a:solidFill>
                <a:srgbClr val="FF0000"/>
              </a:solidFill>
              <a:effectLst>
                <a:outerShdw blurRad="38100" dist="38100" dir="2700000" algn="tl">
                  <a:srgbClr val="000000">
                    <a:alpha val="43137"/>
                  </a:srgbClr>
                </a:outerShdw>
              </a:effectLst>
            </a:endParaRPr>
          </a:p>
        </p:txBody>
      </p:sp>
      <p:cxnSp>
        <p:nvCxnSpPr>
          <p:cNvPr id="30" name="直線矢印コネクタ 6">
            <a:extLst>
              <a:ext uri="{FF2B5EF4-FFF2-40B4-BE49-F238E27FC236}">
                <a16:creationId xmlns:a16="http://schemas.microsoft.com/office/drawing/2014/main" id="{5C1774E8-E758-4927-8312-22476DCDDCD0}"/>
              </a:ext>
            </a:extLst>
          </p:cNvPr>
          <p:cNvCxnSpPr>
            <a:cxnSpLocks/>
          </p:cNvCxnSpPr>
          <p:nvPr/>
        </p:nvCxnSpPr>
        <p:spPr>
          <a:xfrm flipV="1">
            <a:off x="8636385" y="1179421"/>
            <a:ext cx="0" cy="372574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13">
            <a:extLst>
              <a:ext uri="{FF2B5EF4-FFF2-40B4-BE49-F238E27FC236}">
                <a16:creationId xmlns:a16="http://schemas.microsoft.com/office/drawing/2014/main" id="{D4F43BB4-AA2F-4341-960B-29606A9003BA}"/>
              </a:ext>
            </a:extLst>
          </p:cNvPr>
          <p:cNvSpPr txBox="1"/>
          <p:nvPr/>
        </p:nvSpPr>
        <p:spPr>
          <a:xfrm rot="5400000">
            <a:off x="8299274" y="2902016"/>
            <a:ext cx="1074333" cy="400110"/>
          </a:xfrm>
          <a:prstGeom prst="rect">
            <a:avLst/>
          </a:prstGeom>
          <a:noFill/>
        </p:spPr>
        <p:txBody>
          <a:bodyPr wrap="square" rtlCol="0">
            <a:spAutoFit/>
          </a:bodyPr>
          <a:lstStyle/>
          <a:p>
            <a:r>
              <a:rPr lang="en-US" altLang="ja-JP" sz="2000" b="1" dirty="0"/>
              <a:t>200</a:t>
            </a:r>
            <a:r>
              <a:rPr kumimoji="1" lang="en-US" altLang="ja-JP" sz="2000" b="1" dirty="0"/>
              <a:t> </a:t>
            </a:r>
            <a:r>
              <a:rPr kumimoji="1" lang="en-US" altLang="ja-JP" sz="2000" b="1" dirty="0" err="1"/>
              <a:t>μm</a:t>
            </a:r>
            <a:endParaRPr kumimoji="1" lang="ja-JP" altLang="en-US" sz="2000" b="1" dirty="0"/>
          </a:p>
        </p:txBody>
      </p:sp>
      <p:pic>
        <p:nvPicPr>
          <p:cNvPr id="5" name="グラフィックス 4">
            <a:extLst>
              <a:ext uri="{FF2B5EF4-FFF2-40B4-BE49-F238E27FC236}">
                <a16:creationId xmlns:a16="http://schemas.microsoft.com/office/drawing/2014/main" id="{2803B57F-CA69-46A3-B6EA-3A6E4A8D76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967"/>
          <a:stretch/>
        </p:blipFill>
        <p:spPr>
          <a:xfrm>
            <a:off x="4752020" y="1154949"/>
            <a:ext cx="3848489" cy="3789040"/>
          </a:xfrm>
          <a:prstGeom prst="rect">
            <a:avLst/>
          </a:prstGeom>
        </p:spPr>
      </p:pic>
      <p:pic>
        <p:nvPicPr>
          <p:cNvPr id="10" name="グラフィックス 9">
            <a:extLst>
              <a:ext uri="{FF2B5EF4-FFF2-40B4-BE49-F238E27FC236}">
                <a16:creationId xmlns:a16="http://schemas.microsoft.com/office/drawing/2014/main" id="{98E01920-26CC-45B2-B6D1-3E025537CC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96" y="1154949"/>
            <a:ext cx="4691417" cy="3789040"/>
          </a:xfrm>
          <a:prstGeom prst="rect">
            <a:avLst/>
          </a:prstGeom>
        </p:spPr>
      </p:pic>
      <p:sp>
        <p:nvSpPr>
          <p:cNvPr id="14" name="四角形: 角を丸くする 13">
            <a:extLst>
              <a:ext uri="{FF2B5EF4-FFF2-40B4-BE49-F238E27FC236}">
                <a16:creationId xmlns:a16="http://schemas.microsoft.com/office/drawing/2014/main" id="{BF67CFC4-7EF7-45B4-A32E-39E32F4DC36B}"/>
              </a:ext>
            </a:extLst>
          </p:cNvPr>
          <p:cNvSpPr/>
          <p:nvPr/>
        </p:nvSpPr>
        <p:spPr>
          <a:xfrm>
            <a:off x="1637325" y="5463560"/>
            <a:ext cx="5868652" cy="52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両者の湾曲の様子が良く一致している．</a:t>
            </a:r>
          </a:p>
        </p:txBody>
      </p:sp>
    </p:spTree>
    <p:extLst>
      <p:ext uri="{BB962C8B-B14F-4D97-AF65-F5344CB8AC3E}">
        <p14:creationId xmlns:p14="http://schemas.microsoft.com/office/powerpoint/2010/main" val="69063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8EA26C2-815C-4116-B06A-ED4F587548CB}"/>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パターン上面の縦中心線上の湾曲深さ分布比較</a:t>
            </a:r>
          </a:p>
          <a:p>
            <a:endParaRPr kumimoji="1" lang="ja-JP" altLang="en-US" dirty="0"/>
          </a:p>
        </p:txBody>
      </p:sp>
      <p:sp>
        <p:nvSpPr>
          <p:cNvPr id="3" name="タイトル 2">
            <a:extLst>
              <a:ext uri="{FF2B5EF4-FFF2-40B4-BE49-F238E27FC236}">
                <a16:creationId xmlns:a16="http://schemas.microsoft.com/office/drawing/2014/main" id="{FC1F1E73-B06D-4770-B175-02D1ACC357BB}"/>
              </a:ext>
            </a:extLst>
          </p:cNvPr>
          <p:cNvSpPr>
            <a:spLocks noGrp="1"/>
          </p:cNvSpPr>
          <p:nvPr>
            <p:ph type="title"/>
          </p:nvPr>
        </p:nvSpPr>
        <p:spPr/>
        <p:txBody>
          <a:bodyPr/>
          <a:lstStyle/>
          <a:p>
            <a:r>
              <a:rPr lang="ja-JP" altLang="en-US" dirty="0"/>
              <a:t>実測と解析結果の比較</a:t>
            </a:r>
            <a:endParaRPr kumimoji="1" lang="ja-JP" altLang="en-US" dirty="0"/>
          </a:p>
        </p:txBody>
      </p:sp>
      <p:sp>
        <p:nvSpPr>
          <p:cNvPr id="4" name="スライド番号プレースホルダー 3">
            <a:extLst>
              <a:ext uri="{FF2B5EF4-FFF2-40B4-BE49-F238E27FC236}">
                <a16:creationId xmlns:a16="http://schemas.microsoft.com/office/drawing/2014/main" id="{520882C5-714B-4927-8DDE-C4B3C6DE59F1}"/>
              </a:ext>
            </a:extLst>
          </p:cNvPr>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
        <p:nvSpPr>
          <p:cNvPr id="7" name="四角形: 角を丸くする 6">
            <a:extLst>
              <a:ext uri="{FF2B5EF4-FFF2-40B4-BE49-F238E27FC236}">
                <a16:creationId xmlns:a16="http://schemas.microsoft.com/office/drawing/2014/main" id="{67DBBA4D-F04A-4CC0-91DC-E2572E42DC2E}"/>
              </a:ext>
            </a:extLst>
          </p:cNvPr>
          <p:cNvSpPr/>
          <p:nvPr/>
        </p:nvSpPr>
        <p:spPr>
          <a:xfrm>
            <a:off x="250824" y="5051574"/>
            <a:ext cx="8641655" cy="118253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両者は相当程度一致しているが，</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解析結果の湾曲深さは実測</a:t>
            </a:r>
            <a:br>
              <a:rPr kumimoji="1" lang="en-US" altLang="ja-JP" sz="2400" dirty="0">
                <a:solidFill>
                  <a:schemeClr val="tx1"/>
                </a:solidFill>
                <a:latin typeface="ＭＳ Ｐゴシック" panose="020B0600070205080204" pitchFamily="50" charset="-128"/>
                <a:ea typeface="ＭＳ Ｐゴシック" panose="020B0600070205080204" pitchFamily="50" charset="-128"/>
              </a:rPr>
            </a:br>
            <a:r>
              <a:rPr kumimoji="1" lang="ja-JP" altLang="en-US" sz="2400" dirty="0">
                <a:solidFill>
                  <a:schemeClr val="tx1"/>
                </a:solidFill>
                <a:latin typeface="ＭＳ Ｐゴシック" panose="020B0600070205080204" pitchFamily="50" charset="-128"/>
                <a:ea typeface="ＭＳ Ｐゴシック" panose="020B0600070205080204" pitchFamily="50" charset="-128"/>
              </a:rPr>
              <a:t>より約</a:t>
            </a:r>
            <a:r>
              <a:rPr kumimoji="1" lang="en-US" altLang="ja-JP" sz="2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％浅い結果となった．</a:t>
            </a:r>
            <a:r>
              <a:rPr kumimoji="1" lang="en-US" altLang="ja-JP" sz="2400" dirty="0">
                <a:solidFill>
                  <a:schemeClr val="tx1"/>
                </a:solidFill>
                <a:latin typeface="ＭＳ Ｐゴシック" panose="020B0600070205080204" pitchFamily="50" charset="-128"/>
                <a:ea typeface="ＭＳ Ｐゴシック" panose="020B0600070205080204" pitchFamily="50" charset="-128"/>
              </a:rPr>
              <a:t>PDMS</a:t>
            </a:r>
            <a:r>
              <a:rPr kumimoji="1" lang="ja-JP" altLang="en-US" sz="2400" dirty="0">
                <a:solidFill>
                  <a:schemeClr val="tx1"/>
                </a:solidFill>
                <a:latin typeface="ＭＳ Ｐゴシック" panose="020B0600070205080204" pitchFamily="50" charset="-128"/>
                <a:ea typeface="ＭＳ Ｐゴシック" panose="020B0600070205080204" pitchFamily="50" charset="-128"/>
              </a:rPr>
              <a:t>モールドの温度上昇による熱軟化等を考慮する必要があるかも知れない．</a:t>
            </a:r>
          </a:p>
        </p:txBody>
      </p:sp>
      <p:pic>
        <p:nvPicPr>
          <p:cNvPr id="9" name="グラフィックス 8">
            <a:extLst>
              <a:ext uri="{FF2B5EF4-FFF2-40B4-BE49-F238E27FC236}">
                <a16:creationId xmlns:a16="http://schemas.microsoft.com/office/drawing/2014/main" id="{D5CCC8EF-8F12-4E87-AD93-A529775C9A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6413" y="1088741"/>
            <a:ext cx="6887935" cy="3907122"/>
          </a:xfrm>
          <a:prstGeom prst="rect">
            <a:avLst/>
          </a:prstGeom>
        </p:spPr>
      </p:pic>
    </p:spTree>
    <p:extLst>
      <p:ext uri="{BB962C8B-B14F-4D97-AF65-F5344CB8AC3E}">
        <p14:creationId xmlns:p14="http://schemas.microsoft.com/office/powerpoint/2010/main" val="22543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538A32E-8F0C-48A8-A833-0EFBDB351E6A}"/>
              </a:ext>
            </a:extLst>
          </p:cNvPr>
          <p:cNvSpPr>
            <a:spLocks noGrp="1"/>
          </p:cNvSpPr>
          <p:nvPr>
            <p:ph type="ctrTitle"/>
          </p:nvPr>
        </p:nvSpPr>
        <p:spPr/>
        <p:txBody>
          <a:bodyPr/>
          <a:lstStyle/>
          <a:p>
            <a:r>
              <a:rPr kumimoji="1" lang="ja-JP" altLang="en-US" dirty="0"/>
              <a:t>まとめ</a:t>
            </a:r>
          </a:p>
        </p:txBody>
      </p:sp>
      <p:sp>
        <p:nvSpPr>
          <p:cNvPr id="4" name="スライド番号プレースホルダー 3">
            <a:extLst>
              <a:ext uri="{FF2B5EF4-FFF2-40B4-BE49-F238E27FC236}">
                <a16:creationId xmlns:a16="http://schemas.microsoft.com/office/drawing/2014/main" id="{23398DE4-22DE-46D2-9CA0-0CF24FE85E4F}"/>
              </a:ext>
            </a:extLst>
          </p:cNvPr>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Tree>
    <p:extLst>
      <p:ext uri="{BB962C8B-B14F-4D97-AF65-F5344CB8AC3E}">
        <p14:creationId xmlns:p14="http://schemas.microsoft.com/office/powerpoint/2010/main" val="368108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92EA-5703-430F-8F83-8F1D074C1A27}"/>
              </a:ext>
            </a:extLst>
          </p:cNvPr>
          <p:cNvSpPr>
            <a:spLocks noGrp="1"/>
          </p:cNvSpPr>
          <p:nvPr>
            <p:ph type="title"/>
          </p:nvPr>
        </p:nvSpPr>
        <p:spPr/>
        <p:txBody>
          <a:bodyPr/>
          <a:lstStyle/>
          <a:p>
            <a:r>
              <a:rPr lang="ja-JP" altLang="en-US" dirty="0"/>
              <a:t>問題点</a:t>
            </a:r>
            <a:endParaRPr lang="en-US" dirty="0"/>
          </a:p>
        </p:txBody>
      </p:sp>
      <p:sp>
        <p:nvSpPr>
          <p:cNvPr id="3" name="Content Placeholder 2">
            <a:extLst>
              <a:ext uri="{FF2B5EF4-FFF2-40B4-BE49-F238E27FC236}">
                <a16:creationId xmlns:a16="http://schemas.microsoft.com/office/drawing/2014/main" id="{05FFD8D0-BC39-4644-94A8-37A8CC46E993}"/>
              </a:ext>
            </a:extLst>
          </p:cNvPr>
          <p:cNvSpPr>
            <a:spLocks noGrp="1"/>
          </p:cNvSpPr>
          <p:nvPr>
            <p:ph idx="1"/>
          </p:nvPr>
        </p:nvSpPr>
        <p:spPr/>
        <p:txBody>
          <a:bodyPr/>
          <a:lstStyle/>
          <a:p>
            <a:pPr algn="just"/>
            <a:r>
              <a:rPr lang="ja-JP" altLang="en-US" sz="2800" dirty="0"/>
              <a:t>インプリント中に</a:t>
            </a:r>
            <a:r>
              <a:rPr lang="en-US" altLang="ja-JP" sz="2800" dirty="0"/>
              <a:t>UV</a:t>
            </a:r>
            <a:r>
              <a:rPr lang="ja-JP" altLang="en-US" sz="2800" dirty="0"/>
              <a:t>レジンが</a:t>
            </a:r>
            <a:r>
              <a:rPr lang="ja-JP" altLang="en-US" sz="2800" dirty="0">
                <a:solidFill>
                  <a:srgbClr val="FF0000"/>
                </a:solidFill>
              </a:rPr>
              <a:t>数％の熱変形</a:t>
            </a:r>
            <a:r>
              <a:rPr lang="ja-JP" altLang="en-US" sz="2800" dirty="0"/>
              <a:t>および</a:t>
            </a:r>
            <a:r>
              <a:rPr lang="ja-JP" altLang="en-US" sz="2800" dirty="0">
                <a:solidFill>
                  <a:srgbClr val="0000CC"/>
                </a:solidFill>
              </a:rPr>
              <a:t>数％</a:t>
            </a:r>
            <a:r>
              <a:rPr lang="en-US" altLang="ja-JP" sz="2800" dirty="0">
                <a:solidFill>
                  <a:srgbClr val="0000CC"/>
                </a:solidFill>
              </a:rPr>
              <a:t>UV</a:t>
            </a:r>
            <a:r>
              <a:rPr lang="ja-JP" altLang="en-US" sz="2800" dirty="0">
                <a:solidFill>
                  <a:srgbClr val="0000CC"/>
                </a:solidFill>
              </a:rPr>
              <a:t>収縮</a:t>
            </a:r>
            <a:r>
              <a:rPr lang="ja-JP" altLang="en-US" sz="2800" dirty="0"/>
              <a:t>が発生するため，柔らかいモールドを使用すると予期せぬ</a:t>
            </a:r>
            <a:r>
              <a:rPr lang="ja-JP" altLang="en-US" sz="2800" dirty="0">
                <a:solidFill>
                  <a:srgbClr val="008000"/>
                </a:solidFill>
              </a:rPr>
              <a:t>表面湾曲</a:t>
            </a:r>
            <a:r>
              <a:rPr lang="ja-JP" altLang="en-US" sz="2800" dirty="0"/>
              <a:t>が発生してしまう．</a:t>
            </a:r>
            <a:endParaRPr lang="en-US" altLang="ja-JP" sz="2800" dirty="0"/>
          </a:p>
          <a:p>
            <a:pPr algn="just"/>
            <a:endParaRPr lang="en-US" altLang="ja-JP" dirty="0"/>
          </a:p>
          <a:p>
            <a:pPr algn="just"/>
            <a:endParaRPr lang="en-US" altLang="ja-JP" sz="2800" dirty="0"/>
          </a:p>
          <a:p>
            <a:pPr algn="just"/>
            <a:endParaRPr lang="en-US" altLang="ja-JP" dirty="0"/>
          </a:p>
          <a:p>
            <a:pPr algn="just"/>
            <a:endParaRPr lang="en-US" altLang="ja-JP" sz="2800" dirty="0"/>
          </a:p>
          <a:p>
            <a:pPr algn="just"/>
            <a:endParaRPr lang="en-US" altLang="ja-JP" dirty="0"/>
          </a:p>
          <a:p>
            <a:pPr algn="just"/>
            <a:endParaRPr lang="en-US" altLang="ja-JP" sz="2800" dirty="0"/>
          </a:p>
          <a:p>
            <a:pPr algn="just"/>
            <a:endParaRPr lang="en-US" altLang="ja-JP" sz="2800" dirty="0"/>
          </a:p>
          <a:p>
            <a:pPr algn="just"/>
            <a:r>
              <a:rPr lang="ja-JP" altLang="en-US" sz="2800" dirty="0"/>
              <a:t>これを数値解析で予測したいが，</a:t>
            </a:r>
            <a:r>
              <a:rPr lang="en-US" sz="2800" dirty="0"/>
              <a:t>UV</a:t>
            </a:r>
            <a:r>
              <a:rPr lang="ja-JP" altLang="en-US" sz="2800" dirty="0"/>
              <a:t>インプリントプロセスを再現する数値モデリング手法が提案されていない．</a:t>
            </a:r>
            <a:endParaRPr lang="en-US" sz="2800" dirty="0"/>
          </a:p>
        </p:txBody>
      </p:sp>
      <p:sp>
        <p:nvSpPr>
          <p:cNvPr id="4" name="Slide Number Placeholder 3">
            <a:extLst>
              <a:ext uri="{FF2B5EF4-FFF2-40B4-BE49-F238E27FC236}">
                <a16:creationId xmlns:a16="http://schemas.microsoft.com/office/drawing/2014/main" id="{9D0E332B-FE49-401F-984B-19000D56B87C}"/>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pic>
        <p:nvPicPr>
          <p:cNvPr id="6" name="図 5">
            <a:extLst>
              <a:ext uri="{FF2B5EF4-FFF2-40B4-BE49-F238E27FC236}">
                <a16:creationId xmlns:a16="http://schemas.microsoft.com/office/drawing/2014/main" id="{BB166E96-22D1-4BBD-9C89-17B08D9A36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63" b="10890"/>
          <a:stretch/>
        </p:blipFill>
        <p:spPr>
          <a:xfrm>
            <a:off x="89407" y="1952836"/>
            <a:ext cx="8964488" cy="3312368"/>
          </a:xfrm>
          <a:prstGeom prst="rect">
            <a:avLst/>
          </a:prstGeom>
        </p:spPr>
      </p:pic>
      <p:sp>
        <p:nvSpPr>
          <p:cNvPr id="10" name="TextBox 9">
            <a:extLst>
              <a:ext uri="{FF2B5EF4-FFF2-40B4-BE49-F238E27FC236}">
                <a16:creationId xmlns:a16="http://schemas.microsoft.com/office/drawing/2014/main" id="{435BD82F-2F7F-48CD-B6C9-B37E0544BA01}"/>
              </a:ext>
            </a:extLst>
          </p:cNvPr>
          <p:cNvSpPr txBox="1"/>
          <p:nvPr/>
        </p:nvSpPr>
        <p:spPr>
          <a:xfrm>
            <a:off x="2987475" y="5189130"/>
            <a:ext cx="3168352" cy="400110"/>
          </a:xfrm>
          <a:prstGeom prst="rect">
            <a:avLst/>
          </a:prstGeom>
          <a:noFill/>
        </p:spPr>
        <p:txBody>
          <a:bodyPr wrap="square" rtlCol="0">
            <a:spAutoFit/>
          </a:bodyPr>
          <a:lstStyle/>
          <a:p>
            <a:pPr algn="ctr"/>
            <a:r>
              <a:rPr lang="ja-JP" altLang="en-US" sz="2000" b="1" u="sng" dirty="0">
                <a:effectLst>
                  <a:outerShdw blurRad="38100" dist="38100" dir="2700000" algn="tl">
                    <a:srgbClr val="000000">
                      <a:alpha val="43137"/>
                    </a:srgbClr>
                  </a:outerShdw>
                </a:effectLst>
              </a:rPr>
              <a:t>表面湾曲の発生メカニズム</a:t>
            </a:r>
            <a:endParaRPr lang="en-US" altLang="ja-JP" sz="20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514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7911-05E3-4288-A42E-7DDE09F81209}"/>
              </a:ext>
            </a:extLst>
          </p:cNvPr>
          <p:cNvSpPr>
            <a:spLocks noGrp="1"/>
          </p:cNvSpPr>
          <p:nvPr>
            <p:ph type="title"/>
          </p:nvPr>
        </p:nvSpPr>
        <p:spPr/>
        <p:txBody>
          <a:bodyPr/>
          <a:lstStyle/>
          <a:p>
            <a:r>
              <a:rPr lang="ja-JP" altLang="en-US" dirty="0"/>
              <a:t>まとめ</a:t>
            </a:r>
            <a:endParaRPr lang="en-US" dirty="0"/>
          </a:p>
        </p:txBody>
      </p:sp>
      <p:sp>
        <p:nvSpPr>
          <p:cNvPr id="3" name="Content Placeholder 2">
            <a:extLst>
              <a:ext uri="{FF2B5EF4-FFF2-40B4-BE49-F238E27FC236}">
                <a16:creationId xmlns:a16="http://schemas.microsoft.com/office/drawing/2014/main" id="{D44B3FFE-0A8F-4DF0-8AE9-A07D1BC4840D}"/>
              </a:ext>
            </a:extLst>
          </p:cNvPr>
          <p:cNvSpPr>
            <a:spLocks noGrp="1"/>
          </p:cNvSpPr>
          <p:nvPr>
            <p:ph idx="1"/>
          </p:nvPr>
        </p:nvSpPr>
        <p:spPr/>
        <p:txBody>
          <a:bodyPr/>
          <a:lstStyle/>
          <a:p>
            <a:r>
              <a:rPr lang="ja-JP" altLang="en-US" sz="2600" dirty="0"/>
              <a:t>熱粘弾性構成則を用いた</a:t>
            </a:r>
            <a:r>
              <a:rPr lang="en-US" altLang="ja-JP" sz="2600" dirty="0">
                <a:solidFill>
                  <a:srgbClr val="FF0000"/>
                </a:solidFill>
              </a:rPr>
              <a:t>UV</a:t>
            </a:r>
            <a:r>
              <a:rPr lang="ja-JP" altLang="en-US" sz="2600" dirty="0">
                <a:solidFill>
                  <a:srgbClr val="FF0000"/>
                </a:solidFill>
              </a:rPr>
              <a:t>インプリントの形状変形解析手法</a:t>
            </a:r>
            <a:r>
              <a:rPr lang="ja-JP" altLang="en-US" sz="2600" dirty="0"/>
              <a:t>を提案した．</a:t>
            </a:r>
            <a:endParaRPr lang="en-US" altLang="ja-JP" sz="2600" dirty="0"/>
          </a:p>
          <a:p>
            <a:r>
              <a:rPr lang="ja-JP" altLang="en-US" sz="2600" dirty="0"/>
              <a:t>仮想温度および反応速度論を導入し，</a:t>
            </a:r>
            <a:r>
              <a:rPr lang="en-US" altLang="ja-JP" sz="2600" dirty="0">
                <a:solidFill>
                  <a:srgbClr val="0000CC"/>
                </a:solidFill>
              </a:rPr>
              <a:t>UV</a:t>
            </a:r>
            <a:r>
              <a:rPr lang="ja-JP" altLang="en-US" sz="2600" dirty="0">
                <a:solidFill>
                  <a:srgbClr val="0000CC"/>
                </a:solidFill>
              </a:rPr>
              <a:t>硬化・</a:t>
            </a:r>
            <a:r>
              <a:rPr lang="en-US" altLang="ja-JP" sz="2600" dirty="0">
                <a:solidFill>
                  <a:srgbClr val="0000CC"/>
                </a:solidFill>
              </a:rPr>
              <a:t>UV</a:t>
            </a:r>
            <a:r>
              <a:rPr lang="ja-JP" altLang="en-US" sz="2600" dirty="0">
                <a:solidFill>
                  <a:srgbClr val="0000CC"/>
                </a:solidFill>
              </a:rPr>
              <a:t>収縮・熱変形・温度依存反応速度の全てを同時に考慮</a:t>
            </a:r>
            <a:r>
              <a:rPr lang="ja-JP" altLang="en-US" sz="2600" dirty="0"/>
              <a:t>した．</a:t>
            </a:r>
            <a:endParaRPr lang="en-US" altLang="ja-JP" sz="2600" dirty="0"/>
          </a:p>
          <a:p>
            <a:r>
              <a:rPr lang="ja-JP" altLang="en-US" sz="2600" dirty="0"/>
              <a:t>レオメータ実験等を通じ，</a:t>
            </a:r>
            <a:r>
              <a:rPr lang="en-US" altLang="ja-JP" sz="2600" dirty="0"/>
              <a:t>UV</a:t>
            </a:r>
            <a:r>
              <a:rPr lang="ja-JP" altLang="en-US" sz="2600" dirty="0"/>
              <a:t>レジンのモデルパラメータ一式を同定した．</a:t>
            </a:r>
            <a:endParaRPr lang="en-US" altLang="ja-JP" sz="2600" dirty="0"/>
          </a:p>
          <a:p>
            <a:r>
              <a:rPr lang="ja-JP" altLang="en-US" sz="2600" dirty="0">
                <a:solidFill>
                  <a:srgbClr val="008000"/>
                </a:solidFill>
              </a:rPr>
              <a:t>マイクロミラーアレイ成形解析</a:t>
            </a:r>
            <a:r>
              <a:rPr lang="ja-JP" altLang="en-US" sz="2600" dirty="0"/>
              <a:t>を行い，パターン湾曲が実測と誤差</a:t>
            </a:r>
            <a:r>
              <a:rPr lang="en-US" altLang="ja-JP" sz="2600" dirty="0"/>
              <a:t>10</a:t>
            </a:r>
            <a:r>
              <a:rPr lang="ja-JP" altLang="en-US" sz="2600" dirty="0"/>
              <a:t>％で一致すること確認した．</a:t>
            </a:r>
            <a:endParaRPr lang="en-US" altLang="ja-JP" sz="2600" dirty="0"/>
          </a:p>
          <a:p>
            <a:r>
              <a:rPr lang="ja-JP" altLang="en-US" sz="2600" dirty="0"/>
              <a:t>伝熱によるモールドの温度上昇と熱軟化等の考慮が今後の課題である．</a:t>
            </a:r>
            <a:endParaRPr lang="en-US" altLang="ja-JP" sz="2600" dirty="0"/>
          </a:p>
        </p:txBody>
      </p:sp>
      <p:sp>
        <p:nvSpPr>
          <p:cNvPr id="4" name="Slide Number Placeholder 3">
            <a:extLst>
              <a:ext uri="{FF2B5EF4-FFF2-40B4-BE49-F238E27FC236}">
                <a16:creationId xmlns:a16="http://schemas.microsoft.com/office/drawing/2014/main" id="{5C0163C5-606F-4997-8C11-E7145D608098}"/>
              </a:ext>
            </a:extLst>
          </p:cNvPr>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8" name="TextBox 7">
            <a:extLst>
              <a:ext uri="{FF2B5EF4-FFF2-40B4-BE49-F238E27FC236}">
                <a16:creationId xmlns:a16="http://schemas.microsoft.com/office/drawing/2014/main" id="{810181EB-DCA6-4C6A-B59B-C0DD0D020A27}"/>
              </a:ext>
            </a:extLst>
          </p:cNvPr>
          <p:cNvSpPr txBox="1"/>
          <p:nvPr/>
        </p:nvSpPr>
        <p:spPr>
          <a:xfrm>
            <a:off x="2132074" y="5307595"/>
            <a:ext cx="4879153" cy="46166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ご清聴ありがとうございました．</a:t>
            </a:r>
            <a:endParaRPr 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88851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308C81F-CC50-46EE-8059-D7E2DF739C4B}"/>
              </a:ext>
            </a:extLst>
          </p:cNvPr>
          <p:cNvSpPr>
            <a:spLocks noGrp="1"/>
          </p:cNvSpPr>
          <p:nvPr>
            <p:ph type="ctrTitle"/>
          </p:nvPr>
        </p:nvSpPr>
        <p:spPr/>
        <p:txBody>
          <a:bodyPr/>
          <a:lstStyle/>
          <a:p>
            <a:r>
              <a:rPr kumimoji="1" lang="ja-JP" altLang="en-US" sz="28700" dirty="0"/>
              <a:t>付録</a:t>
            </a:r>
            <a:endParaRPr kumimoji="1" lang="ja-JP" altLang="en-US" sz="16600" dirty="0"/>
          </a:p>
        </p:txBody>
      </p:sp>
      <p:sp>
        <p:nvSpPr>
          <p:cNvPr id="4" name="スライド番号プレースホルダー 3">
            <a:extLst>
              <a:ext uri="{FF2B5EF4-FFF2-40B4-BE49-F238E27FC236}">
                <a16:creationId xmlns:a16="http://schemas.microsoft.com/office/drawing/2014/main" id="{487D794A-B28B-4924-9E16-E4442E4CE1D2}"/>
              </a:ext>
            </a:extLst>
          </p:cNvPr>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Tree>
    <p:extLst>
      <p:ext uri="{BB962C8B-B14F-4D97-AF65-F5344CB8AC3E}">
        <p14:creationId xmlns:p14="http://schemas.microsoft.com/office/powerpoint/2010/main" val="35009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B3E-B734-4587-AEC2-440C55517335}"/>
              </a:ext>
            </a:extLst>
          </p:cNvPr>
          <p:cNvSpPr>
            <a:spLocks noGrp="1"/>
          </p:cNvSpPr>
          <p:nvPr>
            <p:ph type="title"/>
          </p:nvPr>
        </p:nvSpPr>
        <p:spPr/>
        <p:txBody>
          <a:bodyPr/>
          <a:lstStyle/>
          <a:p>
            <a:r>
              <a:rPr lang="en-US" dirty="0"/>
              <a:t>UV</a:t>
            </a:r>
            <a:r>
              <a:rPr lang="ja-JP" altLang="en-US" dirty="0"/>
              <a:t>反応熱が成形プロセスに与える影響</a:t>
            </a:r>
            <a:endParaRPr lang="en-US" dirty="0"/>
          </a:p>
        </p:txBody>
      </p:sp>
      <p:sp>
        <p:nvSpPr>
          <p:cNvPr id="4" name="Slide Number Placeholder 3">
            <a:extLst>
              <a:ext uri="{FF2B5EF4-FFF2-40B4-BE49-F238E27FC236}">
                <a16:creationId xmlns:a16="http://schemas.microsoft.com/office/drawing/2014/main" id="{961DB684-A0E2-447B-946F-C27B649E1715}"/>
              </a:ext>
            </a:extLst>
          </p:cNvPr>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14" name="Content Placeholder 2">
            <a:extLst>
              <a:ext uri="{FF2B5EF4-FFF2-40B4-BE49-F238E27FC236}">
                <a16:creationId xmlns:a16="http://schemas.microsoft.com/office/drawing/2014/main" id="{3ADCBBCA-0594-44CC-836F-D4E3451DB1A0}"/>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buNone/>
            </a:pPr>
            <a:r>
              <a:rPr lang="en-US" altLang="ja-JP"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UV</a:t>
            </a:r>
            <a:r>
              <a:rPr lang="ja-JP" alt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反応熱の影響により</a:t>
            </a:r>
            <a:r>
              <a:rPr lang="en-US" altLang="ja-JP"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UV</a:t>
            </a:r>
            <a:r>
              <a:rPr lang="ja-JP" alt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レジン表面湾曲が大きくなるメカニズム</a:t>
            </a:r>
            <a:endParaRPr lang="en-US" sz="2400" b="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q"/>
            </a:pPr>
            <a:endParaRPr lang="en-US" kern="0" dirty="0">
              <a:latin typeface="ＭＳ Ｐゴシック" panose="020B0600070205080204" pitchFamily="50" charset="-128"/>
              <a:ea typeface="ＭＳ Ｐゴシック" panose="020B0600070205080204" pitchFamily="50" charset="-128"/>
            </a:endParaRPr>
          </a:p>
          <a:p>
            <a:pPr marL="0" indent="0">
              <a:buNone/>
            </a:pPr>
            <a:endParaRPr lang="en-US" altLang="ja-JP" kern="0" dirty="0">
              <a:latin typeface="ＭＳ Ｐゴシック" panose="020B0600070205080204" pitchFamily="50" charset="-128"/>
              <a:ea typeface="ＭＳ Ｐゴシック" panose="020B0600070205080204" pitchFamily="50" charset="-128"/>
            </a:endParaRPr>
          </a:p>
          <a:p>
            <a:pPr marL="0" indent="0">
              <a:buNone/>
            </a:pPr>
            <a:endParaRPr lang="en-US" altLang="ja-JP" sz="2000" b="1" kern="0" dirty="0">
              <a:latin typeface="ＭＳ Ｐゴシック" panose="020B0600070205080204" pitchFamily="50" charset="-128"/>
              <a:ea typeface="ＭＳ Ｐゴシック" panose="020B0600070205080204" pitchFamily="50" charset="-128"/>
            </a:endParaRPr>
          </a:p>
          <a:p>
            <a:pPr marL="0" indent="0">
              <a:buNone/>
            </a:pPr>
            <a:endParaRPr lang="en-US" altLang="ja-JP" sz="2200" b="1" kern="0" dirty="0">
              <a:latin typeface="ＭＳ Ｐゴシック" panose="020B0600070205080204" pitchFamily="50" charset="-128"/>
              <a:ea typeface="ＭＳ Ｐゴシック" panose="020B0600070205080204" pitchFamily="50" charset="-128"/>
            </a:endParaRPr>
          </a:p>
          <a:p>
            <a:pPr marL="0" indent="0" algn="ctr">
              <a:buNone/>
            </a:pPr>
            <a:r>
              <a:rPr lang="ja-JP" altLang="en-US" sz="2800" b="1" kern="0" dirty="0">
                <a:latin typeface="ＭＳ Ｐゴシック" panose="020B0600070205080204" pitchFamily="50" charset="-128"/>
                <a:ea typeface="ＭＳ Ｐゴシック" panose="020B0600070205080204" pitchFamily="50" charset="-128"/>
              </a:rPr>
              <a:t>「</a:t>
            </a:r>
            <a:r>
              <a:rPr lang="ja-JP" altLang="en-US" sz="2800" b="1" kern="0" dirty="0">
                <a:solidFill>
                  <a:srgbClr val="00B050"/>
                </a:solidFill>
                <a:latin typeface="ＭＳ Ｐゴシック" panose="020B0600070205080204" pitchFamily="50" charset="-128"/>
                <a:ea typeface="ＭＳ Ｐゴシック" panose="020B0600070205080204" pitchFamily="50" charset="-128"/>
              </a:rPr>
              <a:t>見かけの収縮</a:t>
            </a:r>
            <a:r>
              <a:rPr lang="en-US" altLang="ja-JP" sz="2800" b="1" kern="0" dirty="0">
                <a:latin typeface="ＭＳ Ｐゴシック" panose="020B0600070205080204" pitchFamily="50" charset="-128"/>
                <a:ea typeface="ＭＳ Ｐゴシック" panose="020B0600070205080204" pitchFamily="50" charset="-128"/>
              </a:rPr>
              <a:t>=</a:t>
            </a:r>
            <a:r>
              <a:rPr lang="ja-JP" altLang="en-US" sz="2800" b="1" kern="0" dirty="0">
                <a:solidFill>
                  <a:srgbClr val="FF0000"/>
                </a:solidFill>
                <a:latin typeface="ＭＳ Ｐゴシック" panose="020B0600070205080204" pitchFamily="50" charset="-128"/>
                <a:ea typeface="ＭＳ Ｐゴシック" panose="020B0600070205080204" pitchFamily="50" charset="-128"/>
              </a:rPr>
              <a:t>真の熱収縮</a:t>
            </a:r>
            <a:r>
              <a:rPr lang="en-US" altLang="ja-JP" sz="2800" b="1" kern="0" dirty="0">
                <a:latin typeface="ＭＳ Ｐゴシック" panose="020B0600070205080204" pitchFamily="50" charset="-128"/>
                <a:ea typeface="ＭＳ Ｐゴシック" panose="020B0600070205080204" pitchFamily="50" charset="-128"/>
              </a:rPr>
              <a:t>+</a:t>
            </a:r>
            <a:r>
              <a:rPr lang="en-US" altLang="ja-JP" sz="2800" b="1" kern="0" dirty="0">
                <a:solidFill>
                  <a:srgbClr val="0000FF"/>
                </a:solidFill>
                <a:latin typeface="ＭＳ Ｐゴシック" panose="020B0600070205080204" pitchFamily="50" charset="-128"/>
                <a:ea typeface="ＭＳ Ｐゴシック" panose="020B0600070205080204" pitchFamily="50" charset="-128"/>
              </a:rPr>
              <a:t>UV</a:t>
            </a:r>
            <a:r>
              <a:rPr lang="ja-JP" altLang="en-US" sz="2800" b="1" kern="0" dirty="0">
                <a:solidFill>
                  <a:srgbClr val="0000FF"/>
                </a:solidFill>
                <a:latin typeface="ＭＳ Ｐゴシック" panose="020B0600070205080204" pitchFamily="50" charset="-128"/>
                <a:ea typeface="ＭＳ Ｐゴシック" panose="020B0600070205080204" pitchFamily="50" charset="-128"/>
              </a:rPr>
              <a:t>収縮</a:t>
            </a:r>
            <a:r>
              <a:rPr lang="ja-JP" altLang="en-US" sz="2800" b="1" kern="0" dirty="0">
                <a:latin typeface="ＭＳ Ｐゴシック" panose="020B0600070205080204" pitchFamily="50" charset="-128"/>
                <a:ea typeface="ＭＳ Ｐゴシック" panose="020B0600070205080204" pitchFamily="50" charset="-128"/>
              </a:rPr>
              <a:t>」</a:t>
            </a:r>
            <a:br>
              <a:rPr lang="en-US" altLang="ja-JP" sz="2800" b="1" kern="0" dirty="0">
                <a:latin typeface="ＭＳ Ｐゴシック" panose="020B0600070205080204" pitchFamily="50" charset="-128"/>
                <a:ea typeface="ＭＳ Ｐゴシック" panose="020B0600070205080204" pitchFamily="50" charset="-128"/>
              </a:rPr>
            </a:br>
            <a:r>
              <a:rPr lang="ja-JP" altLang="en-US" sz="2800" kern="0" dirty="0">
                <a:latin typeface="ＭＳ Ｐゴシック" panose="020B0600070205080204" pitchFamily="50" charset="-128"/>
                <a:ea typeface="ＭＳ Ｐゴシック" panose="020B0600070205080204" pitchFamily="50" charset="-128"/>
              </a:rPr>
              <a:t>となるので湾曲量が増える．</a:t>
            </a:r>
            <a:endParaRPr lang="en-US" sz="2800" kern="0" dirty="0">
              <a:latin typeface="ＭＳ Ｐゴシック" panose="020B0600070205080204" pitchFamily="50" charset="-128"/>
              <a:ea typeface="ＭＳ Ｐゴシック" panose="020B0600070205080204" pitchFamily="50" charset="-128"/>
            </a:endParaRPr>
          </a:p>
          <a:p>
            <a:pPr>
              <a:buFont typeface="Wingdings" pitchFamily="2" charset="2"/>
              <a:buChar char="q"/>
            </a:pPr>
            <a:endParaRPr lang="en-US" sz="2400" kern="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AEE1D1FD-48E8-46C6-9417-8C63967D92A8}"/>
              </a:ext>
            </a:extLst>
          </p:cNvPr>
          <p:cNvSpPr txBox="1"/>
          <p:nvPr/>
        </p:nvSpPr>
        <p:spPr>
          <a:xfrm>
            <a:off x="611560" y="4365105"/>
            <a:ext cx="165618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p:txBody>
      </p:sp>
      <p:sp>
        <p:nvSpPr>
          <p:cNvPr id="11" name="TextBox 10">
            <a:extLst>
              <a:ext uri="{FF2B5EF4-FFF2-40B4-BE49-F238E27FC236}">
                <a16:creationId xmlns:a16="http://schemas.microsoft.com/office/drawing/2014/main" id="{F0084C16-7EF1-464E-BA32-D160CA762E6E}"/>
              </a:ext>
            </a:extLst>
          </p:cNvPr>
          <p:cNvSpPr txBox="1"/>
          <p:nvPr/>
        </p:nvSpPr>
        <p:spPr>
          <a:xfrm>
            <a:off x="2659278" y="4365105"/>
            <a:ext cx="17281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p:txBody>
      </p:sp>
      <p:sp>
        <p:nvSpPr>
          <p:cNvPr id="12" name="TextBox 11">
            <a:extLst>
              <a:ext uri="{FF2B5EF4-FFF2-40B4-BE49-F238E27FC236}">
                <a16:creationId xmlns:a16="http://schemas.microsoft.com/office/drawing/2014/main" id="{9EA60A60-B1D7-4D6F-98E0-1E0E8DCACAD1}"/>
              </a:ext>
            </a:extLst>
          </p:cNvPr>
          <p:cNvSpPr txBox="1"/>
          <p:nvPr/>
        </p:nvSpPr>
        <p:spPr>
          <a:xfrm>
            <a:off x="4764350" y="4365104"/>
            <a:ext cx="17281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p:txBody>
      </p:sp>
      <p:sp>
        <p:nvSpPr>
          <p:cNvPr id="13" name="TextBox 12">
            <a:extLst>
              <a:ext uri="{FF2B5EF4-FFF2-40B4-BE49-F238E27FC236}">
                <a16:creationId xmlns:a16="http://schemas.microsoft.com/office/drawing/2014/main" id="{ADAFE552-BAB0-4580-9FC1-5423767B98E3}"/>
              </a:ext>
            </a:extLst>
          </p:cNvPr>
          <p:cNvSpPr txBox="1"/>
          <p:nvPr/>
        </p:nvSpPr>
        <p:spPr>
          <a:xfrm>
            <a:off x="6869422" y="4365104"/>
            <a:ext cx="1800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温度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0000FF"/>
                </a:solidFill>
                <a:latin typeface="ＭＳ Ｐゴシック" panose="020B0600070205080204" pitchFamily="50" charset="-128"/>
                <a:ea typeface="ＭＳ Ｐゴシック" panose="020B0600070205080204" pitchFamily="50" charset="-128"/>
              </a:rPr>
              <a:t>Low</a:t>
            </a:r>
          </a:p>
          <a:p>
            <a:pPr marL="342900" indent="-342900">
              <a:buFont typeface="Wingdings" panose="05000000000000000000" pitchFamily="2" charset="2"/>
              <a:buChar char="q"/>
            </a:pPr>
            <a:r>
              <a:rPr lang="ja-JP" altLang="en-US" sz="2000" dirty="0">
                <a:latin typeface="ＭＳ Ｐゴシック" panose="020B0600070205080204" pitchFamily="50" charset="-128"/>
                <a:ea typeface="ＭＳ Ｐゴシック" panose="020B0600070205080204" pitchFamily="50" charset="-128"/>
              </a:rPr>
              <a:t>粘度</a:t>
            </a:r>
            <a:r>
              <a:rPr lang="en-US" sz="2000" dirty="0">
                <a:latin typeface="ＭＳ Ｐゴシック" panose="020B0600070205080204" pitchFamily="50" charset="-128"/>
                <a:ea typeface="ＭＳ Ｐゴシック" panose="020B0600070205080204" pitchFamily="50" charset="-128"/>
              </a:rPr>
              <a:t>: </a:t>
            </a:r>
            <a:r>
              <a:rPr lang="en-US" sz="2000" dirty="0">
                <a:solidFill>
                  <a:srgbClr val="FF0000"/>
                </a:solidFill>
                <a:latin typeface="ＭＳ Ｐゴシック" panose="020B0600070205080204" pitchFamily="50" charset="-128"/>
                <a:ea typeface="ＭＳ Ｐゴシック" panose="020B0600070205080204" pitchFamily="50" charset="-128"/>
              </a:rPr>
              <a:t>High</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574B295-E217-4E75-A125-C7219FB33B31}"/>
                  </a:ext>
                </a:extLst>
              </p:cNvPr>
              <p:cNvSpPr txBox="1"/>
              <p:nvPr/>
            </p:nvSpPr>
            <p:spPr>
              <a:xfrm>
                <a:off x="827584" y="4005064"/>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p:sp>
            <p:nvSpPr>
              <p:cNvPr id="6" name="TextBox 5">
                <a:extLst>
                  <a:ext uri="{FF2B5EF4-FFF2-40B4-BE49-F238E27FC236}">
                    <a16:creationId xmlns:a16="http://schemas.microsoft.com/office/drawing/2014/main" id="{9574B295-E217-4E75-A125-C7219FB33B31}"/>
                  </a:ext>
                </a:extLst>
              </p:cNvPr>
              <p:cNvSpPr txBox="1">
                <a:spLocks noRot="1" noChangeAspect="1" noMove="1" noResize="1" noEditPoints="1" noAdjustHandles="1" noChangeArrowheads="1" noChangeShapeType="1" noTextEdit="1"/>
              </p:cNvSpPr>
              <p:nvPr/>
            </p:nvSpPr>
            <p:spPr>
              <a:xfrm>
                <a:off x="827584" y="4005064"/>
                <a:ext cx="1152128" cy="369332"/>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62EF0EC-76D5-48B2-9D8F-2EB9035003D5}"/>
                  </a:ext>
                </a:extLst>
              </p:cNvPr>
              <p:cNvSpPr txBox="1"/>
              <p:nvPr/>
            </p:nvSpPr>
            <p:spPr>
              <a:xfrm>
                <a:off x="2987824" y="4005064"/>
                <a:ext cx="1152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∼6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p:sp>
            <p:nvSpPr>
              <p:cNvPr id="15" name="TextBox 14">
                <a:extLst>
                  <a:ext uri="{FF2B5EF4-FFF2-40B4-BE49-F238E27FC236}">
                    <a16:creationId xmlns:a16="http://schemas.microsoft.com/office/drawing/2014/main" id="{F62EF0EC-76D5-48B2-9D8F-2EB9035003D5}"/>
                  </a:ext>
                </a:extLst>
              </p:cNvPr>
              <p:cNvSpPr txBox="1">
                <a:spLocks noRot="1" noChangeAspect="1" noMove="1" noResize="1" noEditPoints="1" noAdjustHandles="1" noChangeArrowheads="1" noChangeShapeType="1" noTextEdit="1"/>
              </p:cNvSpPr>
              <p:nvPr/>
            </p:nvSpPr>
            <p:spPr>
              <a:xfrm>
                <a:off x="2987824" y="4005064"/>
                <a:ext cx="1152128" cy="36933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42EBBDE-5049-4B27-A36D-61A5BCA780F4}"/>
                  </a:ext>
                </a:extLst>
              </p:cNvPr>
              <p:cNvSpPr txBox="1"/>
              <p:nvPr/>
            </p:nvSpPr>
            <p:spPr>
              <a:xfrm>
                <a:off x="4968044" y="4008821"/>
                <a:ext cx="13215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∼10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p:sp>
            <p:nvSpPr>
              <p:cNvPr id="16" name="TextBox 15">
                <a:extLst>
                  <a:ext uri="{FF2B5EF4-FFF2-40B4-BE49-F238E27FC236}">
                    <a16:creationId xmlns:a16="http://schemas.microsoft.com/office/drawing/2014/main" id="{042EBBDE-5049-4B27-A36D-61A5BCA780F4}"/>
                  </a:ext>
                </a:extLst>
              </p:cNvPr>
              <p:cNvSpPr txBox="1">
                <a:spLocks noRot="1" noChangeAspect="1" noMove="1" noResize="1" noEditPoints="1" noAdjustHandles="1" noChangeArrowheads="1" noChangeShapeType="1" noTextEdit="1"/>
              </p:cNvSpPr>
              <p:nvPr/>
            </p:nvSpPr>
            <p:spPr>
              <a:xfrm>
                <a:off x="4968044" y="4008821"/>
                <a:ext cx="1321559" cy="36933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D567FB4-1F09-453E-903B-237D82230991}"/>
                  </a:ext>
                </a:extLst>
              </p:cNvPr>
              <p:cNvSpPr txBox="1"/>
              <p:nvPr/>
            </p:nvSpPr>
            <p:spPr>
              <a:xfrm>
                <a:off x="7101909" y="4005064"/>
                <a:ext cx="133522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∼500 </m:t>
                          </m:r>
                          <m:r>
                            <m:rPr>
                              <m:sty m:val="p"/>
                            </m:rPr>
                            <a:rPr lang="en-US" b="0" i="0" smtClean="0">
                              <a:latin typeface="Cambria Math" panose="02040503050406030204" pitchFamily="18" charset="0"/>
                            </a:rPr>
                            <m:t>s</m:t>
                          </m:r>
                        </m:e>
                      </m:d>
                    </m:oMath>
                  </m:oMathPara>
                </a14:m>
                <a:endParaRPr lang="en-US" dirty="0">
                  <a:latin typeface="ＭＳ Ｐゴシック" panose="020B0600070205080204" pitchFamily="50" charset="-128"/>
                  <a:ea typeface="ＭＳ Ｐゴシック" panose="020B0600070205080204" pitchFamily="50" charset="-128"/>
                </a:endParaRPr>
              </a:p>
            </p:txBody>
          </p:sp>
        </mc:Choice>
        <mc:Fallback>
          <p:sp>
            <p:nvSpPr>
              <p:cNvPr id="17" name="TextBox 16">
                <a:extLst>
                  <a:ext uri="{FF2B5EF4-FFF2-40B4-BE49-F238E27FC236}">
                    <a16:creationId xmlns:a16="http://schemas.microsoft.com/office/drawing/2014/main" id="{CD567FB4-1F09-453E-903B-237D82230991}"/>
                  </a:ext>
                </a:extLst>
              </p:cNvPr>
              <p:cNvSpPr txBox="1">
                <a:spLocks noRot="1" noChangeAspect="1" noMove="1" noResize="1" noEditPoints="1" noAdjustHandles="1" noChangeArrowheads="1" noChangeShapeType="1" noTextEdit="1"/>
              </p:cNvSpPr>
              <p:nvPr/>
            </p:nvSpPr>
            <p:spPr>
              <a:xfrm>
                <a:off x="7101909" y="4005064"/>
                <a:ext cx="1335226" cy="369332"/>
              </a:xfrm>
              <a:prstGeom prst="rect">
                <a:avLst/>
              </a:prstGeom>
              <a:blipFill>
                <a:blip r:embed="rId5"/>
                <a:stretch>
                  <a:fillRect/>
                </a:stretch>
              </a:blipFill>
            </p:spPr>
            <p:txBody>
              <a:bodyPr/>
              <a:lstStyle/>
              <a:p>
                <a:r>
                  <a:rPr lang="ja-JP" altLang="en-US">
                    <a:noFill/>
                  </a:rPr>
                  <a:t> </a:t>
                </a:r>
              </a:p>
            </p:txBody>
          </p:sp>
        </mc:Fallback>
      </mc:AlternateContent>
      <p:pic>
        <p:nvPicPr>
          <p:cNvPr id="7" name="Picture 6">
            <a:extLst>
              <a:ext uri="{FF2B5EF4-FFF2-40B4-BE49-F238E27FC236}">
                <a16:creationId xmlns:a16="http://schemas.microsoft.com/office/drawing/2014/main" id="{7D19E755-084C-418C-A793-248C26A68E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64" y="1076623"/>
            <a:ext cx="7982448" cy="3036453"/>
          </a:xfrm>
          <a:prstGeom prst="rect">
            <a:avLst/>
          </a:prstGeom>
        </p:spPr>
      </p:pic>
    </p:spTree>
    <p:extLst>
      <p:ext uri="{BB962C8B-B14F-4D97-AF65-F5344CB8AC3E}">
        <p14:creationId xmlns:p14="http://schemas.microsoft.com/office/powerpoint/2010/main" val="130980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7CC74-ED11-4C08-8C11-B808594EC204}"/>
              </a:ext>
            </a:extLst>
          </p:cNvPr>
          <p:cNvSpPr>
            <a:spLocks noGrp="1"/>
          </p:cNvSpPr>
          <p:nvPr>
            <p:ph type="title"/>
          </p:nvPr>
        </p:nvSpPr>
        <p:spPr/>
        <p:txBody>
          <a:bodyPr/>
          <a:lstStyle/>
          <a:p>
            <a:r>
              <a:rPr lang="ja-JP" altLang="en-US" dirty="0"/>
              <a:t>「湾曲深さ」の指標</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708BD8-680D-4EA2-A587-5B66EF1E1F82}"/>
                  </a:ext>
                </a:extLst>
              </p:cNvPr>
              <p:cNvSpPr>
                <a:spLocks noGrp="1"/>
              </p:cNvSpPr>
              <p:nvPr>
                <p:ph idx="1"/>
              </p:nvPr>
            </p:nvSpPr>
            <p:spPr/>
            <p:txBody>
              <a:bodyPr/>
              <a:lstStyle/>
              <a:p>
                <a:pPr>
                  <a:buFont typeface="Wingdings" panose="05000000000000000000" pitchFamily="2" charset="2"/>
                  <a:buChar char="q"/>
                </a:pPr>
                <a:r>
                  <a:rPr lang="ja-JP" altLang="en-US" sz="2800" b="1" u="sng" dirty="0">
                    <a:effectLst>
                      <a:outerShdw blurRad="38100" dist="38100" dir="2700000" algn="tl">
                        <a:srgbClr val="000000">
                          <a:alpha val="43137"/>
                        </a:srgbClr>
                      </a:outerShdw>
                    </a:effectLst>
                  </a:rPr>
                  <a:t>湾曲深さ</a:t>
                </a:r>
                <a:r>
                  <a:rPr lang="en-US" altLang="ja-JP" sz="2800" b="1" u="sng" dirty="0">
                    <a:effectLst>
                      <a:outerShdw blurRad="38100" dist="38100" dir="2700000" algn="tl">
                        <a:srgbClr val="000000">
                          <a:alpha val="43137"/>
                        </a:srgbClr>
                      </a:outerShdw>
                    </a:effectLst>
                  </a:rPr>
                  <a:t>, </a:t>
                </a:r>
                <a14:m>
                  <m:oMath xmlns:m="http://schemas.openxmlformats.org/officeDocument/2006/math">
                    <m:sSub>
                      <m:sSubPr>
                        <m:ctrlPr>
                          <a:rPr lang="en-US" altLang="ja-JP" sz="2800" b="1" i="1" u="sng" smtClean="0">
                            <a:effectLst>
                              <a:outerShdw blurRad="38100" dist="38100" dir="2700000" algn="tl">
                                <a:srgbClr val="000000">
                                  <a:alpha val="43137"/>
                                </a:srgbClr>
                              </a:outerShdw>
                            </a:effectLst>
                            <a:latin typeface="Cambria Math" panose="02040503050406030204" pitchFamily="18" charset="0"/>
                          </a:rPr>
                        </m:ctrlPr>
                      </m:sSubPr>
                      <m:e>
                        <m:r>
                          <a:rPr lang="en-US" altLang="ja-JP" sz="2800" b="1" i="1" u="sng" smtClean="0">
                            <a:effectLst>
                              <a:outerShdw blurRad="38100" dist="38100" dir="2700000" algn="tl">
                                <a:srgbClr val="000000">
                                  <a:alpha val="43137"/>
                                </a:srgbClr>
                              </a:outerShdw>
                            </a:effectLst>
                            <a:latin typeface="Cambria Math" panose="02040503050406030204" pitchFamily="18" charset="0"/>
                          </a:rPr>
                          <m:t>𝑫</m:t>
                        </m:r>
                      </m:e>
                      <m:sub>
                        <m:r>
                          <a:rPr lang="en-US" altLang="ja-JP" sz="2800" b="1" i="1" u="sng" smtClean="0">
                            <a:effectLst>
                              <a:outerShdw blurRad="38100" dist="38100" dir="2700000" algn="tl">
                                <a:srgbClr val="000000">
                                  <a:alpha val="43137"/>
                                </a:srgbClr>
                              </a:outerShdw>
                            </a:effectLst>
                            <a:latin typeface="Cambria Math" panose="02040503050406030204" pitchFamily="18" charset="0"/>
                          </a:rPr>
                          <m:t>𝒊</m:t>
                        </m:r>
                      </m:sub>
                    </m:sSub>
                  </m:oMath>
                </a14:m>
                <a:r>
                  <a:rPr lang="en-US" altLang="ja-JP" sz="2800" b="1" u="sng" dirty="0">
                    <a:effectLst>
                      <a:outerShdw blurRad="38100" dist="38100" dir="2700000" algn="tl">
                        <a:srgbClr val="000000">
                          <a:alpha val="43137"/>
                        </a:srgbClr>
                      </a:outerShdw>
                    </a:effectLst>
                  </a:rPr>
                  <a:t>:</a:t>
                </a:r>
              </a:p>
              <a:p>
                <a:pPr marL="914400" lvl="1" indent="-457200">
                  <a:buFont typeface="+mj-lt"/>
                  <a:buAutoNum type="arabicPeriod"/>
                </a:pPr>
                <a:r>
                  <a:rPr lang="ja-JP" altLang="en-US" sz="2400" dirty="0"/>
                  <a:t>対象表面を格子状に離散化し，各格子点座標</a:t>
                </a:r>
                <a14:m>
                  <m:oMath xmlns:m="http://schemas.openxmlformats.org/officeDocument/2006/math">
                    <m:d>
                      <m:dPr>
                        <m:ctrlPr>
                          <a:rPr lang="en-US" altLang="ja-JP" sz="2400" b="0" i="1" smtClean="0">
                            <a:latin typeface="Cambria Math" panose="02040503050406030204" pitchFamily="18" charset="0"/>
                          </a:rPr>
                        </m:ctrlPr>
                      </m:dPr>
                      <m:e>
                        <m:r>
                          <a:rPr lang="en-US" altLang="ja-JP" sz="2400" b="0" i="1" smtClean="0">
                            <a:latin typeface="Cambria Math" panose="02040503050406030204" pitchFamily="18" charset="0"/>
                          </a:rPr>
                          <m:t>𝑥</m:t>
                        </m:r>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𝑦</m:t>
                        </m:r>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𝑧</m:t>
                        </m:r>
                      </m:e>
                    </m:d>
                  </m:oMath>
                </a14:m>
                <a:r>
                  <a:rPr lang="ja-JP" altLang="en-US" sz="2400" dirty="0"/>
                  <a:t>を取得．</a:t>
                </a:r>
                <a:endParaRPr lang="en-US" altLang="ja-JP" sz="2400" dirty="0"/>
              </a:p>
              <a:p>
                <a:pPr marL="914400" lvl="1" indent="-457200">
                  <a:buFont typeface="+mj-lt"/>
                  <a:buAutoNum type="arabicPeriod"/>
                </a:pPr>
                <a:r>
                  <a:rPr lang="ja-JP" altLang="en-US" sz="2400" dirty="0"/>
                  <a:t>最小二乗回帰によって全格子点の近似平面を計算．</a:t>
                </a:r>
                <a:endParaRPr lang="en-US" altLang="ja-JP" sz="2400" dirty="0"/>
              </a:p>
              <a:p>
                <a:pPr marL="914400" lvl="1" indent="-457200">
                  <a:buFont typeface="+mj-lt"/>
                  <a:buAutoNum type="arabicPeriod"/>
                </a:pPr>
                <a:r>
                  <a:rPr lang="ja-JP" altLang="en-US" sz="2400" dirty="0"/>
                  <a:t>各格子点から近似平面への符号付き距離が「湾曲深さ </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𝐷</m:t>
                        </m:r>
                      </m:e>
                      <m:sub>
                        <m:r>
                          <a:rPr lang="en-US" altLang="ja-JP" sz="2400" b="0" i="1" smtClean="0">
                            <a:latin typeface="Cambria Math" panose="02040503050406030204" pitchFamily="18" charset="0"/>
                          </a:rPr>
                          <m:t>𝑖</m:t>
                        </m:r>
                      </m:sub>
                    </m:sSub>
                  </m:oMath>
                </a14:m>
                <a:r>
                  <a:rPr lang="ja-JP" altLang="en-US" sz="2400" dirty="0"/>
                  <a:t>」．</a:t>
                </a:r>
                <a:endParaRPr lang="en-US" sz="2400" dirty="0"/>
              </a:p>
              <a:p>
                <a:pPr>
                  <a:buFont typeface="Wingdings" panose="05000000000000000000" pitchFamily="2" charset="2"/>
                  <a:buChar char="q"/>
                </a:pPr>
                <a:r>
                  <a:rPr lang="ja-JP" altLang="en-US" sz="2800" b="1" u="sng" dirty="0">
                    <a:effectLst>
                      <a:outerShdw blurRad="38100" dist="38100" dir="2700000" algn="tl">
                        <a:srgbClr val="000000">
                          <a:alpha val="43137"/>
                        </a:srgbClr>
                      </a:outerShdw>
                    </a:effectLst>
                  </a:rPr>
                  <a:t>絶対平均湾曲深さ</a:t>
                </a:r>
                <a:r>
                  <a:rPr lang="en-US" altLang="ja-JP" sz="2800" b="1" u="sng" dirty="0">
                    <a:effectLst>
                      <a:outerShdw blurRad="38100" dist="38100" dir="2700000" algn="tl">
                        <a:srgbClr val="000000">
                          <a:alpha val="43137"/>
                        </a:srgbClr>
                      </a:outerShdw>
                    </a:effectLst>
                  </a:rPr>
                  <a:t> (</a:t>
                </a:r>
                <a14:m>
                  <m:oMath xmlns:m="http://schemas.openxmlformats.org/officeDocument/2006/math">
                    <m:r>
                      <a:rPr lang="en-US" altLang="ja-JP" sz="2800" b="1" i="0" u="sng" smtClean="0">
                        <a:effectLst>
                          <a:outerShdw blurRad="38100" dist="38100" dir="2700000" algn="tl">
                            <a:srgbClr val="000000">
                              <a:alpha val="43137"/>
                            </a:srgbClr>
                          </a:outerShdw>
                        </a:effectLst>
                        <a:latin typeface="Cambria Math" panose="02040503050406030204" pitchFamily="18" charset="0"/>
                      </a:rPr>
                      <m:t>𝐌𝐀𝐃</m:t>
                    </m:r>
                  </m:oMath>
                </a14:m>
                <a:r>
                  <a:rPr lang="en-US" altLang="ja-JP" sz="2800" b="1" u="sng" dirty="0">
                    <a:effectLst>
                      <a:outerShdw blurRad="38100" dist="38100" dir="2700000" algn="tl">
                        <a:srgbClr val="000000">
                          <a:alpha val="43137"/>
                        </a:srgbClr>
                      </a:outerShdw>
                    </a:effectLst>
                  </a:rPr>
                  <a:t>):</a:t>
                </a:r>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MAD</m:t>
                      </m:r>
                      <m:r>
                        <a:rPr lang="en-US" sz="2400" b="0" i="1" smtClean="0">
                          <a:latin typeface="Cambria Math" panose="02040503050406030204" pitchFamily="18" charset="0"/>
                        </a:rPr>
                        <m:t>=2×</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𝑛</m:t>
                          </m:r>
                        </m:den>
                      </m:f>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𝑛</m:t>
                          </m:r>
                        </m:sup>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𝑖</m:t>
                                  </m:r>
                                </m:sub>
                              </m:sSub>
                            </m:e>
                          </m:d>
                        </m:e>
                      </m:nary>
                    </m:oMath>
                  </m:oMathPara>
                </a14:m>
                <a:endParaRPr lang="en-US" sz="2400" dirty="0"/>
              </a:p>
              <a:p>
                <a:pPr>
                  <a:buFont typeface="Wingdings" panose="05000000000000000000" pitchFamily="2" charset="2"/>
                  <a:buChar char="q"/>
                </a:pPr>
                <a:r>
                  <a:rPr lang="ja-JP" altLang="en-US" sz="2800" b="1" u="sng" dirty="0">
                    <a:effectLst>
                      <a:outerShdw blurRad="38100" dist="38100" dir="2700000" algn="tl">
                        <a:srgbClr val="000000">
                          <a:alpha val="43137"/>
                        </a:srgbClr>
                      </a:outerShdw>
                    </a:effectLst>
                  </a:rPr>
                  <a:t>二乗平均平方根湾曲深さ </a:t>
                </a:r>
                <a:r>
                  <a:rPr lang="en-US" altLang="ja-JP" sz="2800" b="1" u="sng" dirty="0">
                    <a:effectLst>
                      <a:outerShdw blurRad="38100" dist="38100" dir="2700000" algn="tl">
                        <a:srgbClr val="000000">
                          <a:alpha val="43137"/>
                        </a:srgbClr>
                      </a:outerShdw>
                    </a:effectLst>
                  </a:rPr>
                  <a:t>(</a:t>
                </a:r>
                <a14:m>
                  <m:oMath xmlns:m="http://schemas.openxmlformats.org/officeDocument/2006/math">
                    <m:r>
                      <a:rPr lang="en-US" altLang="ja-JP" sz="2800" b="1" i="0" u="sng" smtClean="0">
                        <a:effectLst>
                          <a:outerShdw blurRad="38100" dist="38100" dir="2700000" algn="tl">
                            <a:srgbClr val="000000">
                              <a:alpha val="43137"/>
                            </a:srgbClr>
                          </a:outerShdw>
                        </a:effectLst>
                        <a:latin typeface="Cambria Math" panose="02040503050406030204" pitchFamily="18" charset="0"/>
                      </a:rPr>
                      <m:t>𝐑𝐌𝐒𝐃</m:t>
                    </m:r>
                  </m:oMath>
                </a14:m>
                <a:r>
                  <a:rPr lang="en-US" altLang="ja-JP" sz="2800" b="1" u="sng" dirty="0">
                    <a:effectLst>
                      <a:outerShdw blurRad="38100" dist="38100" dir="2700000" algn="tl">
                        <a:srgbClr val="000000">
                          <a:alpha val="43137"/>
                        </a:srgbClr>
                      </a:outerShdw>
                    </a:effectLst>
                  </a:rPr>
                  <a:t>):</a:t>
                </a:r>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RMSD</m:t>
                      </m:r>
                      <m:r>
                        <a:rPr lang="en-US" sz="2400" b="0" i="1" smtClean="0">
                          <a:latin typeface="Cambria Math" panose="02040503050406030204" pitchFamily="18" charset="0"/>
                        </a:rPr>
                        <m:t>=2×</m:t>
                      </m:r>
                      <m:rad>
                        <m:radPr>
                          <m:degHide m:val="on"/>
                          <m:ctrlPr>
                            <a:rPr lang="en-US" sz="2400" b="0" i="1" smtClean="0">
                              <a:latin typeface="Cambria Math" panose="02040503050406030204" pitchFamily="18" charset="0"/>
                            </a:rPr>
                          </m:ctrlPr>
                        </m:radPr>
                        <m:deg/>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𝑛</m:t>
                              </m:r>
                            </m:den>
                          </m:f>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sub>
                            <m:sup>
                              <m:r>
                                <a:rPr lang="en-US" sz="2400" b="0" i="1" smtClean="0">
                                  <a:latin typeface="Cambria Math" panose="02040503050406030204" pitchFamily="18" charset="0"/>
                                </a:rPr>
                                <m:t>𝑛</m:t>
                              </m:r>
                            </m:sup>
                            <m:e>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𝑖</m:t>
                                          </m:r>
                                        </m:sub>
                                      </m:sSub>
                                    </m:e>
                                  </m:d>
                                </m:e>
                                <m:sup>
                                  <m:r>
                                    <a:rPr lang="en-US" sz="2400" b="0" i="1" smtClean="0">
                                      <a:latin typeface="Cambria Math" panose="02040503050406030204" pitchFamily="18" charset="0"/>
                                    </a:rPr>
                                    <m:t>2</m:t>
                                  </m:r>
                                </m:sup>
                              </m:sSup>
                            </m:e>
                          </m:nary>
                        </m:e>
                      </m:rad>
                    </m:oMath>
                  </m:oMathPara>
                </a14:m>
                <a:endParaRPr lang="en-US" sz="2400" dirty="0"/>
              </a:p>
            </p:txBody>
          </p:sp>
        </mc:Choice>
        <mc:Fallback xmlns="">
          <p:sp>
            <p:nvSpPr>
              <p:cNvPr id="3" name="Content Placeholder 2">
                <a:extLst>
                  <a:ext uri="{FF2B5EF4-FFF2-40B4-BE49-F238E27FC236}">
                    <a16:creationId xmlns:a16="http://schemas.microsoft.com/office/drawing/2014/main" id="{2E708BD8-680D-4EA2-A587-5B66EF1E1F82}"/>
                  </a:ext>
                </a:extLst>
              </p:cNvPr>
              <p:cNvSpPr>
                <a:spLocks noGrp="1" noRot="1" noChangeAspect="1" noMove="1" noResize="1" noEditPoints="1" noAdjustHandles="1" noChangeArrowheads="1" noChangeShapeType="1" noTextEdit="1"/>
              </p:cNvSpPr>
              <p:nvPr>
                <p:ph idx="1"/>
              </p:nvPr>
            </p:nvSpPr>
            <p:spPr>
              <a:blipFill>
                <a:blip r:embed="rId2"/>
                <a:stretch>
                  <a:fillRect l="-2327" t="-2323" r="-44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A9E276-1301-4BB9-B2C4-E73CDD9067AE}"/>
              </a:ext>
            </a:extLst>
          </p:cNvPr>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Tree>
    <p:extLst>
      <p:ext uri="{BB962C8B-B14F-4D97-AF65-F5344CB8AC3E}">
        <p14:creationId xmlns:p14="http://schemas.microsoft.com/office/powerpoint/2010/main" val="3335152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BFFF-38D8-4539-A667-A9B84F9A15EE}"/>
              </a:ext>
            </a:extLst>
          </p:cNvPr>
          <p:cNvSpPr>
            <a:spLocks noGrp="1"/>
          </p:cNvSpPr>
          <p:nvPr>
            <p:ph type="title"/>
          </p:nvPr>
        </p:nvSpPr>
        <p:spPr/>
        <p:txBody>
          <a:bodyPr/>
          <a:lstStyle/>
          <a:p>
            <a:r>
              <a:rPr lang="ja-JP" altLang="en-US" dirty="0"/>
              <a:t>熱インプリントの数値モデリング手法 </a:t>
            </a:r>
            <a:r>
              <a:rPr lang="en-US" altLang="ja-JP" dirty="0"/>
              <a:t>(</a:t>
            </a:r>
            <a:r>
              <a:rPr lang="ja-JP" altLang="en-US" dirty="0"/>
              <a:t>参考</a:t>
            </a:r>
            <a:r>
              <a:rPr lang="en-US" altLang="ja-JP" dirty="0"/>
              <a:t>)</a:t>
            </a:r>
            <a:endParaRPr lang="en-US" dirty="0"/>
          </a:p>
        </p:txBody>
      </p:sp>
      <p:sp>
        <p:nvSpPr>
          <p:cNvPr id="3" name="Content Placeholder 2">
            <a:extLst>
              <a:ext uri="{FF2B5EF4-FFF2-40B4-BE49-F238E27FC236}">
                <a16:creationId xmlns:a16="http://schemas.microsoft.com/office/drawing/2014/main" id="{AAE1B0AC-4CE6-4FF5-BA2F-51CE4C06D507}"/>
              </a:ext>
            </a:extLst>
          </p:cNvPr>
          <p:cNvSpPr>
            <a:spLocks noGrp="1"/>
          </p:cNvSpPr>
          <p:nvPr>
            <p:ph idx="1"/>
          </p:nvPr>
        </p:nvSpPr>
        <p:spPr>
          <a:xfrm>
            <a:off x="250825" y="623887"/>
            <a:ext cx="8763949" cy="5773737"/>
          </a:xfrm>
        </p:spPr>
        <p:txBody>
          <a:bodyPr/>
          <a:lstStyle/>
          <a:p>
            <a:pPr marL="0" indent="0">
              <a:buNone/>
            </a:pPr>
            <a:r>
              <a:rPr lang="en-US" altLang="ja-JP" dirty="0"/>
              <a:t>UV</a:t>
            </a:r>
            <a:r>
              <a:rPr lang="ja-JP" altLang="en-US" dirty="0"/>
              <a:t>インプリントと似たプロセス「</a:t>
            </a:r>
            <a:r>
              <a:rPr lang="ja-JP" altLang="en-US" dirty="0">
                <a:solidFill>
                  <a:srgbClr val="FF0000"/>
                </a:solidFill>
              </a:rPr>
              <a:t>熱インプリント</a:t>
            </a:r>
            <a:r>
              <a:rPr lang="ja-JP" altLang="en-US" dirty="0"/>
              <a:t>」の数値モデリング手法は既に提案されている．</a:t>
            </a:r>
            <a:endParaRPr lang="en-US" altLang="ja-JP" sz="3000" dirty="0"/>
          </a:p>
          <a:p>
            <a:pPr marL="0" indent="0">
              <a:buNone/>
            </a:pPr>
            <a:endParaRPr lang="en-US" altLang="ja-JP" sz="600" dirty="0"/>
          </a:p>
          <a:p>
            <a:r>
              <a:rPr lang="ja-JP" altLang="en-US" sz="3000" dirty="0"/>
              <a:t>樹脂は</a:t>
            </a:r>
            <a:r>
              <a:rPr lang="ja-JP" altLang="en-US" sz="3000" dirty="0">
                <a:solidFill>
                  <a:srgbClr val="FF0000"/>
                </a:solidFill>
              </a:rPr>
              <a:t>熱粘弾性構成モデル</a:t>
            </a:r>
            <a:endParaRPr lang="en-US" altLang="ja-JP" sz="3000" dirty="0"/>
          </a:p>
          <a:p>
            <a:pPr lvl="1"/>
            <a:r>
              <a:rPr lang="ja-JP" altLang="en-US" sz="2600" dirty="0"/>
              <a:t>熱変形：熱膨張係数</a:t>
            </a:r>
            <a:endParaRPr lang="en-US" altLang="ja-JP" sz="2600" dirty="0"/>
          </a:p>
          <a:p>
            <a:pPr lvl="1"/>
            <a:r>
              <a:rPr lang="ja-JP" altLang="en-US" sz="2600" dirty="0"/>
              <a:t>せん断挙動：粘弾性体</a:t>
            </a:r>
            <a:br>
              <a:rPr lang="en-US" altLang="ja-JP" sz="2600" dirty="0"/>
            </a:br>
            <a:r>
              <a:rPr lang="ja-JP" altLang="en-US" sz="2600" dirty="0"/>
              <a:t>（一般化</a:t>
            </a:r>
            <a:r>
              <a:rPr lang="en-US" altLang="ja-JP" sz="2600" dirty="0"/>
              <a:t>Maxwell</a:t>
            </a:r>
            <a:r>
              <a:rPr lang="ja-JP" altLang="en-US" sz="2600" dirty="0"/>
              <a:t>モデル）</a:t>
            </a:r>
            <a:endParaRPr lang="en-US" altLang="ja-JP" sz="2600" dirty="0"/>
          </a:p>
          <a:p>
            <a:pPr lvl="1"/>
            <a:r>
              <a:rPr lang="ja-JP" altLang="en-US" sz="2600" dirty="0"/>
              <a:t>温度依存性：時間</a:t>
            </a:r>
            <a:r>
              <a:rPr lang="en-US" altLang="ja-JP" sz="2600" dirty="0"/>
              <a:t>-</a:t>
            </a:r>
            <a:r>
              <a:rPr lang="ja-JP" altLang="en-US" sz="2600" dirty="0"/>
              <a:t>温度換算則</a:t>
            </a:r>
            <a:br>
              <a:rPr lang="en-US" altLang="ja-JP" sz="2600" dirty="0"/>
            </a:br>
            <a:r>
              <a:rPr lang="ja-JP" altLang="en-US" sz="2600" dirty="0"/>
              <a:t>（</a:t>
            </a:r>
            <a:r>
              <a:rPr lang="en-US" altLang="ja-JP" sz="2600" dirty="0"/>
              <a:t>WLF</a:t>
            </a:r>
            <a:r>
              <a:rPr lang="ja-JP" altLang="en-US" sz="2600" dirty="0"/>
              <a:t>則）</a:t>
            </a:r>
            <a:endParaRPr lang="en-US" altLang="ja-JP" sz="800" dirty="0">
              <a:solidFill>
                <a:srgbClr val="FF0000"/>
              </a:solidFill>
            </a:endParaRPr>
          </a:p>
          <a:p>
            <a:r>
              <a:rPr lang="ja-JP" altLang="en-US" sz="3000" dirty="0"/>
              <a:t>大変形</a:t>
            </a:r>
            <a:r>
              <a:rPr lang="en-US" altLang="ja-JP" sz="3000" dirty="0"/>
              <a:t>FEM</a:t>
            </a:r>
            <a:r>
              <a:rPr lang="ja-JP" altLang="en-US" sz="3000" dirty="0"/>
              <a:t>解析．</a:t>
            </a:r>
            <a:br>
              <a:rPr lang="en-US" altLang="ja-JP" sz="2800" dirty="0"/>
            </a:br>
            <a:endParaRPr lang="en-US" altLang="ja-JP" sz="2800" dirty="0"/>
          </a:p>
        </p:txBody>
      </p:sp>
      <p:sp>
        <p:nvSpPr>
          <p:cNvPr id="4" name="Slide Number Placeholder 3">
            <a:extLst>
              <a:ext uri="{FF2B5EF4-FFF2-40B4-BE49-F238E27FC236}">
                <a16:creationId xmlns:a16="http://schemas.microsoft.com/office/drawing/2014/main" id="{66082F69-32A7-4D2E-A00A-8A4E8B2592B6}"/>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5" name="L1.0-S1.0-H0.5-T0.5">
            <a:hlinkClick r:id="" action="ppaction://media"/>
            <a:extLst>
              <a:ext uri="{FF2B5EF4-FFF2-40B4-BE49-F238E27FC236}">
                <a16:creationId xmlns:a16="http://schemas.microsoft.com/office/drawing/2014/main" id="{847A5EAF-6BE9-4B68-B51D-F5DC00FC7E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949" t="17626" r="14269" b="2683"/>
          <a:stretch/>
        </p:blipFill>
        <p:spPr>
          <a:xfrm>
            <a:off x="5652120" y="1700065"/>
            <a:ext cx="3362655" cy="2807353"/>
          </a:xfrm>
          <a:prstGeom prst="rect">
            <a:avLst/>
          </a:prstGeom>
        </p:spPr>
      </p:pic>
      <p:sp>
        <p:nvSpPr>
          <p:cNvPr id="8" name="TextBox 7">
            <a:extLst>
              <a:ext uri="{FF2B5EF4-FFF2-40B4-BE49-F238E27FC236}">
                <a16:creationId xmlns:a16="http://schemas.microsoft.com/office/drawing/2014/main" id="{364C73B8-D74C-49DF-B2FA-B59E91794D0C}"/>
              </a:ext>
            </a:extLst>
          </p:cNvPr>
          <p:cNvSpPr txBox="1"/>
          <p:nvPr/>
        </p:nvSpPr>
        <p:spPr>
          <a:xfrm>
            <a:off x="539631" y="4940894"/>
            <a:ext cx="8064039" cy="1384995"/>
          </a:xfrm>
          <a:prstGeom prst="rect">
            <a:avLst/>
          </a:prstGeom>
          <a:solidFill>
            <a:srgbClr val="FFEFA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8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本研究の着想</a:t>
            </a:r>
            <a:endParaRPr lang="en-US" altLang="ja-JP" sz="28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a:r>
              <a:rPr lang="ja-JP" altLang="en-US" sz="2800" dirty="0">
                <a:latin typeface="ＭＳ Ｐゴシック" panose="020B0600070205080204" pitchFamily="50" charset="-128"/>
                <a:ea typeface="ＭＳ Ｐゴシック" panose="020B0600070205080204" pitchFamily="50" charset="-128"/>
              </a:rPr>
              <a:t>同様のアプローチで</a:t>
            </a:r>
            <a:r>
              <a:rPr lang="en-US" altLang="ja-JP" sz="2800" dirty="0">
                <a:solidFill>
                  <a:schemeClr val="accent6">
                    <a:lumMod val="60000"/>
                    <a:lumOff val="40000"/>
                  </a:schemeClr>
                </a:solidFill>
                <a:latin typeface="ＭＳ Ｐゴシック" panose="020B0600070205080204" pitchFamily="50" charset="-128"/>
                <a:ea typeface="ＭＳ Ｐゴシック" panose="020B0600070205080204" pitchFamily="50" charset="-128"/>
              </a:rPr>
              <a:t>UV</a:t>
            </a:r>
            <a:r>
              <a:rPr lang="ja-JP" altLang="en-US" sz="2800" dirty="0">
                <a:solidFill>
                  <a:schemeClr val="accent6">
                    <a:lumMod val="60000"/>
                    <a:lumOff val="40000"/>
                  </a:schemeClr>
                </a:solidFill>
                <a:latin typeface="ＭＳ Ｐゴシック" panose="020B0600070205080204" pitchFamily="50" charset="-128"/>
                <a:ea typeface="ＭＳ Ｐゴシック" panose="020B0600070205080204" pitchFamily="50" charset="-128"/>
              </a:rPr>
              <a:t>インプリント</a:t>
            </a:r>
            <a:r>
              <a:rPr lang="ja-JP" altLang="en-US" sz="2800" dirty="0">
                <a:latin typeface="ＭＳ Ｐゴシック" panose="020B0600070205080204" pitchFamily="50" charset="-128"/>
                <a:ea typeface="ＭＳ Ｐゴシック" panose="020B0600070205080204" pitchFamily="50" charset="-128"/>
              </a:rPr>
              <a:t>解析も</a:t>
            </a:r>
            <a:br>
              <a:rPr lang="en-US" altLang="ja-JP" sz="2800" dirty="0">
                <a:latin typeface="ＭＳ Ｐゴシック" panose="020B0600070205080204" pitchFamily="50" charset="-128"/>
                <a:ea typeface="ＭＳ Ｐゴシック" panose="020B0600070205080204" pitchFamily="50" charset="-128"/>
              </a:rPr>
            </a:br>
            <a:r>
              <a:rPr lang="ja-JP" altLang="en-US" sz="2800" dirty="0">
                <a:latin typeface="ＭＳ Ｐゴシック" panose="020B0600070205080204" pitchFamily="50" charset="-128"/>
                <a:ea typeface="ＭＳ Ｐゴシック" panose="020B0600070205080204" pitchFamily="50" charset="-128"/>
              </a:rPr>
              <a:t>実現できるのではないか？</a:t>
            </a:r>
            <a:endParaRPr lang="en-US" sz="2800" dirty="0">
              <a:latin typeface="ＭＳ Ｐゴシック" panose="020B0600070205080204" pitchFamily="50" charset="-128"/>
              <a:ea typeface="ＭＳ Ｐゴシック" panose="020B0600070205080204" pitchFamily="50" charset="-128"/>
            </a:endParaRPr>
          </a:p>
        </p:txBody>
      </p:sp>
      <p:sp>
        <p:nvSpPr>
          <p:cNvPr id="9" name="TextBox 8">
            <a:extLst>
              <a:ext uri="{FF2B5EF4-FFF2-40B4-BE49-F238E27FC236}">
                <a16:creationId xmlns:a16="http://schemas.microsoft.com/office/drawing/2014/main" id="{9A364191-CBCF-49E5-99BB-2D92AA121F2F}"/>
              </a:ext>
            </a:extLst>
          </p:cNvPr>
          <p:cNvSpPr txBox="1"/>
          <p:nvPr/>
        </p:nvSpPr>
        <p:spPr>
          <a:xfrm>
            <a:off x="5580112" y="4499828"/>
            <a:ext cx="3528392" cy="369332"/>
          </a:xfrm>
          <a:prstGeom prst="rect">
            <a:avLst/>
          </a:prstGeom>
          <a:noFill/>
        </p:spPr>
        <p:txBody>
          <a:bodyPr wrap="square" rtlCol="0">
            <a:spAutoFit/>
          </a:bodyPr>
          <a:lstStyle/>
          <a:p>
            <a:pPr algn="ctr"/>
            <a:r>
              <a:rPr lang="ja-JP" altLang="en-US" dirty="0"/>
              <a:t>熱インプリント解析例</a:t>
            </a:r>
            <a:endParaRPr lang="it-IT" dirty="0"/>
          </a:p>
        </p:txBody>
      </p:sp>
    </p:spTree>
    <p:extLst>
      <p:ext uri="{BB962C8B-B14F-4D97-AF65-F5344CB8AC3E}">
        <p14:creationId xmlns:p14="http://schemas.microsoft.com/office/powerpoint/2010/main" val="11065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93F1-CE45-4E90-AB47-E7A6EFB011C4}"/>
              </a:ext>
            </a:extLst>
          </p:cNvPr>
          <p:cNvSpPr>
            <a:spLocks noGrp="1"/>
          </p:cNvSpPr>
          <p:nvPr>
            <p:ph type="title"/>
          </p:nvPr>
        </p:nvSpPr>
        <p:spPr/>
        <p:txBody>
          <a:bodyPr/>
          <a:lstStyle/>
          <a:p>
            <a:r>
              <a:rPr lang="ja-JP" altLang="en-US" dirty="0"/>
              <a:t>提案手法のアプローチ</a:t>
            </a:r>
            <a:endParaRPr lang="en-US" dirty="0"/>
          </a:p>
        </p:txBody>
      </p:sp>
      <p:sp>
        <p:nvSpPr>
          <p:cNvPr id="3" name="Content Placeholder 2">
            <a:extLst>
              <a:ext uri="{FF2B5EF4-FFF2-40B4-BE49-F238E27FC236}">
                <a16:creationId xmlns:a16="http://schemas.microsoft.com/office/drawing/2014/main" id="{4B5786CF-B975-4757-AAE4-193B52191DBD}"/>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02EDE7B-A264-4B29-B7E6-C02D73469F37}"/>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7" name="TextBox 6">
            <a:extLst>
              <a:ext uri="{FF2B5EF4-FFF2-40B4-BE49-F238E27FC236}">
                <a16:creationId xmlns:a16="http://schemas.microsoft.com/office/drawing/2014/main" id="{EA4D7E45-EBEB-42D5-AEFD-064435527E1C}"/>
              </a:ext>
            </a:extLst>
          </p:cNvPr>
          <p:cNvSpPr txBox="1"/>
          <p:nvPr/>
        </p:nvSpPr>
        <p:spPr>
          <a:xfrm>
            <a:off x="640461" y="5039890"/>
            <a:ext cx="7849222" cy="584775"/>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3200" dirty="0">
                <a:latin typeface="ＭＳ Ｐゴシック" panose="020B0600070205080204" pitchFamily="50" charset="-128"/>
                <a:ea typeface="ＭＳ Ｐゴシック" panose="020B0600070205080204" pitchFamily="50" charset="-128"/>
              </a:rPr>
              <a:t>熱インプリントの数値モデリング手法に帰着．</a:t>
            </a:r>
            <a:endParaRPr lang="en-US" sz="3200" dirty="0">
              <a:latin typeface="ＭＳ Ｐゴシック" panose="020B0600070205080204" pitchFamily="50" charset="-128"/>
              <a:ea typeface="ＭＳ Ｐゴシック" panose="020B0600070205080204" pitchFamily="50" charset="-128"/>
            </a:endParaRPr>
          </a:p>
        </p:txBody>
      </p: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BF8516E1-FB87-4AF1-B310-4C6404945F3D}"/>
                  </a:ext>
                </a:extLst>
              </p:cNvPr>
              <p:cNvSpPr/>
              <p:nvPr/>
            </p:nvSpPr>
            <p:spPr>
              <a:xfrm>
                <a:off x="250824" y="1301317"/>
                <a:ext cx="8821676" cy="2847763"/>
              </a:xfrm>
              <a:prstGeom prst="roundRect">
                <a:avLst>
                  <a:gd name="adj" fmla="val 8257"/>
                </a:avLst>
              </a:prstGeom>
              <a:solidFill>
                <a:srgbClr val="FFE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Wingdings" panose="05000000000000000000" pitchFamily="2" charset="2"/>
                  <a:buChar char="n"/>
                </a:pPr>
                <a:r>
                  <a:rPr lang="ja-JP" altLang="en-US" sz="2800" dirty="0">
                    <a:solidFill>
                      <a:schemeClr val="tx1"/>
                    </a:solidFill>
                    <a:latin typeface="ＭＳ Ｐゴシック" panose="020B0600070205080204" pitchFamily="50" charset="-128"/>
                    <a:ea typeface="ＭＳ Ｐゴシック" panose="020B0600070205080204" pitchFamily="50" charset="-128"/>
                  </a:rPr>
                  <a:t>熱インプリントの熱可塑性樹脂とのアナロジーに着目</a:t>
                </a:r>
                <a:r>
                  <a:rPr lang="en-US" altLang="ja-JP" sz="2800" dirty="0">
                    <a:solidFill>
                      <a:schemeClr val="tx1"/>
                    </a:solidFill>
                    <a:latin typeface="ＭＳ Ｐゴシック" panose="020B0600070205080204" pitchFamily="50" charset="-128"/>
                    <a:ea typeface="ＭＳ Ｐゴシック" panose="020B0600070205080204" pitchFamily="50" charset="-128"/>
                  </a:rPr>
                  <a:t>:</a:t>
                </a:r>
              </a:p>
              <a:p>
                <a:pPr marL="914400" lvl="1" indent="-457200">
                  <a:buFont typeface="Wingdings" panose="05000000000000000000" pitchFamily="2" charset="2"/>
                  <a:buChar char="Ø"/>
                </a:pPr>
                <a:r>
                  <a:rPr lang="en-US" sz="2800" dirty="0">
                    <a:solidFill>
                      <a:schemeClr val="tx1"/>
                    </a:solidFill>
                    <a:latin typeface="ＭＳ Ｐゴシック" panose="020B0600070205080204" pitchFamily="50" charset="-128"/>
                    <a:ea typeface="ＭＳ Ｐゴシック" panose="020B0600070205080204" pitchFamily="50" charset="-128"/>
                  </a:rPr>
                  <a:t>UV</a:t>
                </a:r>
                <a:r>
                  <a:rPr lang="ja-JP" altLang="en-US" sz="2800" dirty="0">
                    <a:solidFill>
                      <a:schemeClr val="tx1"/>
                    </a:solidFill>
                    <a:latin typeface="ＭＳ Ｐゴシック" panose="020B0600070205080204" pitchFamily="50" charset="-128"/>
                    <a:ea typeface="ＭＳ Ｐゴシック" panose="020B0600070205080204" pitchFamily="50" charset="-128"/>
                  </a:rPr>
                  <a:t>反応進行 </a:t>
                </a:r>
                <a14:m>
                  <m:oMath xmlns:m="http://schemas.openxmlformats.org/officeDocument/2006/math">
                    <m:r>
                      <a:rPr lang="en-US" altLang="ja-JP" sz="2800" i="1">
                        <a:solidFill>
                          <a:schemeClr val="tx1"/>
                        </a:solidFill>
                        <a:latin typeface="Cambria Math" panose="02040503050406030204" pitchFamily="18" charset="0"/>
                        <a:ea typeface="Cambria Math" panose="02040503050406030204" pitchFamily="18" charset="0"/>
                      </a:rPr>
                      <m:t>⟹</m:t>
                    </m:r>
                  </m:oMath>
                </a14:m>
                <a:r>
                  <a:rPr lang="ja-JP" altLang="en-US" sz="2800" dirty="0">
                    <a:solidFill>
                      <a:srgbClr val="0000FF"/>
                    </a:solidFill>
                    <a:latin typeface="ＭＳ Ｐゴシック" panose="020B0600070205080204" pitchFamily="50" charset="-128"/>
                    <a:ea typeface="ＭＳ Ｐゴシック" panose="020B0600070205080204" pitchFamily="50" charset="-128"/>
                  </a:rPr>
                  <a:t> 温度低下</a:t>
                </a:r>
                <a:endParaRPr lang="en-US" altLang="ja-JP" sz="2800" dirty="0">
                  <a:solidFill>
                    <a:srgbClr val="0000FF"/>
                  </a:solidFill>
                  <a:latin typeface="ＭＳ Ｐゴシック" panose="020B0600070205080204" pitchFamily="50" charset="-128"/>
                  <a:ea typeface="ＭＳ Ｐゴシック" panose="020B0600070205080204" pitchFamily="50" charset="-128"/>
                </a:endParaRPr>
              </a:p>
              <a:p>
                <a:pPr marL="914400" lvl="1" indent="-457200">
                  <a:buFont typeface="Wingdings" panose="05000000000000000000" pitchFamily="2" charset="2"/>
                  <a:buChar char="Ø"/>
                </a:pPr>
                <a:r>
                  <a:rPr lang="en-US" sz="2800" dirty="0">
                    <a:solidFill>
                      <a:schemeClr val="tx1"/>
                    </a:solidFill>
                    <a:latin typeface="ＭＳ Ｐゴシック" panose="020B0600070205080204" pitchFamily="50" charset="-128"/>
                    <a:ea typeface="ＭＳ Ｐゴシック" panose="020B0600070205080204" pitchFamily="50" charset="-128"/>
                  </a:rPr>
                  <a:t>UV</a:t>
                </a:r>
                <a:r>
                  <a:rPr lang="ja-JP" altLang="en-US" sz="2800" dirty="0">
                    <a:solidFill>
                      <a:schemeClr val="tx1"/>
                    </a:solidFill>
                    <a:latin typeface="ＭＳ Ｐゴシック" panose="020B0600070205080204" pitchFamily="50" charset="-128"/>
                    <a:ea typeface="ＭＳ Ｐゴシック" panose="020B0600070205080204" pitchFamily="50" charset="-128"/>
                  </a:rPr>
                  <a:t>硬化　　 　</a:t>
                </a:r>
                <a14:m>
                  <m:oMath xmlns:m="http://schemas.openxmlformats.org/officeDocument/2006/math">
                    <m:r>
                      <a:rPr lang="en-US" altLang="ja-JP" sz="2800" i="1">
                        <a:solidFill>
                          <a:schemeClr val="tx1"/>
                        </a:solidFill>
                        <a:latin typeface="Cambria Math" panose="02040503050406030204" pitchFamily="18" charset="0"/>
                        <a:ea typeface="Cambria Math" panose="02040503050406030204" pitchFamily="18" charset="0"/>
                      </a:rPr>
                      <m:t>⟹</m:t>
                    </m:r>
                  </m:oMath>
                </a14:m>
                <a:r>
                  <a:rPr lang="ja-JP" altLang="en-US" sz="2800" dirty="0">
                    <a:solidFill>
                      <a:srgbClr val="0000FF"/>
                    </a:solidFill>
                    <a:latin typeface="ＭＳ Ｐゴシック" panose="020B0600070205080204" pitchFamily="50" charset="-128"/>
                    <a:ea typeface="ＭＳ Ｐゴシック" panose="020B0600070205080204" pitchFamily="50" charset="-128"/>
                  </a:rPr>
                  <a:t> 冷却固化</a:t>
                </a:r>
                <a:endParaRPr lang="en-US" altLang="ja-JP" sz="2800" dirty="0">
                  <a:solidFill>
                    <a:srgbClr val="0000FF"/>
                  </a:solidFill>
                  <a:latin typeface="ＭＳ Ｐゴシック" panose="020B0600070205080204" pitchFamily="50" charset="-128"/>
                  <a:ea typeface="ＭＳ Ｐゴシック" panose="020B0600070205080204" pitchFamily="50" charset="-128"/>
                </a:endParaRPr>
              </a:p>
              <a:p>
                <a:pPr marL="914400" lvl="1" indent="-457200">
                  <a:buFont typeface="Wingdings" panose="05000000000000000000" pitchFamily="2" charset="2"/>
                  <a:buChar char="Ø"/>
                </a:pPr>
                <a:r>
                  <a:rPr lang="en-US" sz="2800" dirty="0">
                    <a:solidFill>
                      <a:schemeClr val="tx1"/>
                    </a:solidFill>
                    <a:latin typeface="ＭＳ Ｐゴシック" panose="020B0600070205080204" pitchFamily="50" charset="-128"/>
                    <a:ea typeface="ＭＳ Ｐゴシック" panose="020B0600070205080204" pitchFamily="50" charset="-128"/>
                  </a:rPr>
                  <a:t>UV</a:t>
                </a:r>
                <a:r>
                  <a:rPr lang="ja-JP" altLang="en-US" sz="2800" dirty="0">
                    <a:solidFill>
                      <a:schemeClr val="tx1"/>
                    </a:solidFill>
                    <a:latin typeface="ＭＳ Ｐゴシック" panose="020B0600070205080204" pitchFamily="50" charset="-128"/>
                    <a:ea typeface="ＭＳ Ｐゴシック" panose="020B0600070205080204" pitchFamily="50" charset="-128"/>
                  </a:rPr>
                  <a:t>収縮　　　 </a:t>
                </a:r>
                <a14:m>
                  <m:oMath xmlns:m="http://schemas.openxmlformats.org/officeDocument/2006/math">
                    <m:r>
                      <a:rPr lang="en-US" altLang="ja-JP" sz="2800" i="1">
                        <a:solidFill>
                          <a:schemeClr val="tx1"/>
                        </a:solidFill>
                        <a:latin typeface="Cambria Math" panose="02040503050406030204" pitchFamily="18" charset="0"/>
                        <a:ea typeface="Cambria Math" panose="02040503050406030204" pitchFamily="18" charset="0"/>
                      </a:rPr>
                      <m:t>⟹</m:t>
                    </m:r>
                  </m:oMath>
                </a14:m>
                <a:r>
                  <a:rPr lang="en-US" sz="2800" dirty="0">
                    <a:solidFill>
                      <a:schemeClr val="tx1"/>
                    </a:solidFill>
                    <a:latin typeface="ＭＳ Ｐゴシック" panose="020B0600070205080204" pitchFamily="50" charset="-128"/>
                    <a:ea typeface="ＭＳ Ｐゴシック" panose="020B0600070205080204" pitchFamily="50" charset="-128"/>
                  </a:rPr>
                  <a:t> </a:t>
                </a:r>
                <a:r>
                  <a:rPr lang="ja-JP" altLang="en-US" sz="2800" dirty="0">
                    <a:solidFill>
                      <a:srgbClr val="0000FF"/>
                    </a:solidFill>
                    <a:latin typeface="ＭＳ Ｐゴシック" panose="020B0600070205080204" pitchFamily="50" charset="-128"/>
                    <a:ea typeface="ＭＳ Ｐゴシック" panose="020B0600070205080204" pitchFamily="50" charset="-128"/>
                  </a:rPr>
                  <a:t>冷却収縮</a:t>
                </a:r>
                <a:endParaRPr lang="en-US" altLang="ja-JP" sz="2800" dirty="0">
                  <a:solidFill>
                    <a:srgbClr val="0000FF"/>
                  </a:solidFill>
                  <a:latin typeface="ＭＳ Ｐゴシック" panose="020B0600070205080204" pitchFamily="50" charset="-128"/>
                  <a:ea typeface="ＭＳ Ｐゴシック" panose="020B0600070205080204" pitchFamily="50" charset="-128"/>
                </a:endParaRPr>
              </a:p>
              <a:p>
                <a:pPr lvl="1"/>
                <a:endParaRPr lang="en-US" altLang="ja-JP" sz="2800" dirty="0">
                  <a:solidFill>
                    <a:srgbClr val="0000FF"/>
                  </a:solidFill>
                  <a:latin typeface="ＭＳ Ｐゴシック" panose="020B0600070205080204" pitchFamily="50" charset="-128"/>
                  <a:ea typeface="ＭＳ Ｐゴシック" panose="020B0600070205080204" pitchFamily="50" charset="-128"/>
                </a:endParaRPr>
              </a:p>
              <a:p>
                <a:pPr marL="457200" indent="-457200">
                  <a:buFont typeface="Wingdings" panose="05000000000000000000" pitchFamily="2" charset="2"/>
                  <a:buChar char="n"/>
                </a:pPr>
                <a:r>
                  <a:rPr lang="ja-JP" altLang="en-US" sz="2800" dirty="0">
                    <a:solidFill>
                      <a:schemeClr val="tx1"/>
                    </a:solidFill>
                    <a:latin typeface="ＭＳ Ｐゴシック" panose="020B0600070205080204" pitchFamily="50" charset="-128"/>
                    <a:ea typeface="ＭＳ Ｐゴシック" panose="020B0600070205080204" pitchFamily="50" charset="-128"/>
                  </a:rPr>
                  <a:t>仮想的に冷やすため，「</a:t>
                </a:r>
                <a:r>
                  <a:rPr lang="ja-JP" altLang="en-US" sz="2800" dirty="0">
                    <a:solidFill>
                      <a:srgbClr val="FF0000"/>
                    </a:solidFill>
                    <a:latin typeface="ＭＳ Ｐゴシック" panose="020B0600070205080204" pitchFamily="50" charset="-128"/>
                    <a:ea typeface="ＭＳ Ｐゴシック" panose="020B0600070205080204" pitchFamily="50" charset="-128"/>
                  </a:rPr>
                  <a:t>仮想温度</a:t>
                </a:r>
                <a:r>
                  <a:rPr lang="ja-JP" altLang="en-US" sz="2800" dirty="0">
                    <a:solidFill>
                      <a:schemeClr val="tx1"/>
                    </a:solidFill>
                    <a:latin typeface="ＭＳ Ｐゴシック" panose="020B0600070205080204" pitchFamily="50" charset="-128"/>
                    <a:ea typeface="ＭＳ Ｐゴシック" panose="020B0600070205080204" pitchFamily="50" charset="-128"/>
                  </a:rPr>
                  <a:t>」の概念を導入する．</a:t>
                </a:r>
                <a:endParaRPr lang="en-US" sz="2800" dirty="0">
                  <a:solidFill>
                    <a:schemeClr val="tx1"/>
                  </a:solidFill>
                  <a:latin typeface="ＭＳ Ｐゴシック" panose="020B0600070205080204" pitchFamily="50" charset="-128"/>
                  <a:ea typeface="ＭＳ Ｐゴシック" panose="020B0600070205080204" pitchFamily="50" charset="-128"/>
                </a:endParaRPr>
              </a:p>
            </p:txBody>
          </p:sp>
        </mc:Choice>
        <mc:Fallback xmlns="">
          <p:sp>
            <p:nvSpPr>
              <p:cNvPr id="5" name="Rectangle: Rounded Corners 4">
                <a:extLst>
                  <a:ext uri="{FF2B5EF4-FFF2-40B4-BE49-F238E27FC236}">
                    <a16:creationId xmlns:a16="http://schemas.microsoft.com/office/drawing/2014/main" id="{BF8516E1-FB87-4AF1-B310-4C6404945F3D}"/>
                  </a:ext>
                </a:extLst>
              </p:cNvPr>
              <p:cNvSpPr>
                <a:spLocks noRot="1" noChangeAspect="1" noMove="1" noResize="1" noEditPoints="1" noAdjustHandles="1" noChangeArrowheads="1" noChangeShapeType="1" noTextEdit="1"/>
              </p:cNvSpPr>
              <p:nvPr/>
            </p:nvSpPr>
            <p:spPr>
              <a:xfrm>
                <a:off x="250824" y="1301317"/>
                <a:ext cx="8821676" cy="2847763"/>
              </a:xfrm>
              <a:prstGeom prst="roundRect">
                <a:avLst>
                  <a:gd name="adj" fmla="val 8257"/>
                </a:avLst>
              </a:prstGeom>
              <a:blipFill>
                <a:blip r:embed="rId2"/>
                <a:stretch>
                  <a:fillRect l="-345" r="-1380" b="-1277"/>
                </a:stretch>
              </a:blipFill>
              <a:ln>
                <a:solidFill>
                  <a:schemeClr val="tx1"/>
                </a:solidFill>
              </a:ln>
            </p:spPr>
            <p:txBody>
              <a:bodyPr/>
              <a:lstStyle/>
              <a:p>
                <a:r>
                  <a:rPr lang="ja-JP" altLang="en-US">
                    <a:noFill/>
                  </a:rPr>
                  <a:t> </a:t>
                </a:r>
              </a:p>
            </p:txBody>
          </p:sp>
        </mc:Fallback>
      </mc:AlternateContent>
      <p:sp>
        <p:nvSpPr>
          <p:cNvPr id="9" name="TextBox 8">
            <a:extLst>
              <a:ext uri="{FF2B5EF4-FFF2-40B4-BE49-F238E27FC236}">
                <a16:creationId xmlns:a16="http://schemas.microsoft.com/office/drawing/2014/main" id="{0BF09356-ECFD-4212-94EE-09AB6EEF0B30}"/>
              </a:ext>
            </a:extLst>
          </p:cNvPr>
          <p:cNvSpPr txBox="1"/>
          <p:nvPr/>
        </p:nvSpPr>
        <p:spPr>
          <a:xfrm>
            <a:off x="5520337" y="1916832"/>
            <a:ext cx="2308102" cy="1200329"/>
          </a:xfrm>
          <a:prstGeom prst="rect">
            <a:avLst/>
          </a:prstGeom>
          <a:solidFill>
            <a:srgbClr val="0070C0"/>
          </a:solidFill>
        </p:spPr>
        <p:txBody>
          <a:bodyPr wrap="square" rtlCol="0">
            <a:spAutoFit/>
          </a:bodyPr>
          <a:lstStyle/>
          <a:p>
            <a:r>
              <a:rPr lang="ja-JP" altLang="en-US" sz="2400" dirty="0">
                <a:solidFill>
                  <a:schemeClr val="bg1"/>
                </a:solidFill>
              </a:rPr>
              <a:t>← </a:t>
            </a:r>
            <a:r>
              <a:rPr lang="en-US" altLang="ja-JP" sz="2400" dirty="0">
                <a:solidFill>
                  <a:schemeClr val="bg1"/>
                </a:solidFill>
              </a:rPr>
              <a:t>UV</a:t>
            </a:r>
            <a:r>
              <a:rPr lang="ja-JP" altLang="en-US" sz="2400" dirty="0">
                <a:solidFill>
                  <a:schemeClr val="bg1"/>
                </a:solidFill>
              </a:rPr>
              <a:t>レジンを仮想的に冷やすと考える．</a:t>
            </a:r>
            <a:endParaRPr lang="en-US" sz="2400" dirty="0">
              <a:solidFill>
                <a:schemeClr val="bg1"/>
              </a:solidFill>
            </a:endParaRPr>
          </a:p>
        </p:txBody>
      </p:sp>
      <p:sp>
        <p:nvSpPr>
          <p:cNvPr id="10" name="Arrow: Down 9">
            <a:extLst>
              <a:ext uri="{FF2B5EF4-FFF2-40B4-BE49-F238E27FC236}">
                <a16:creationId xmlns:a16="http://schemas.microsoft.com/office/drawing/2014/main" id="{375C545D-FED8-4437-B73F-788031C6F345}"/>
              </a:ext>
            </a:extLst>
          </p:cNvPr>
          <p:cNvSpPr/>
          <p:nvPr/>
        </p:nvSpPr>
        <p:spPr>
          <a:xfrm>
            <a:off x="4175607" y="4365104"/>
            <a:ext cx="792088" cy="5760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88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A3A8-E955-4C48-A804-487B9D43B19C}"/>
              </a:ext>
            </a:extLst>
          </p:cNvPr>
          <p:cNvSpPr>
            <a:spLocks noGrp="1"/>
          </p:cNvSpPr>
          <p:nvPr>
            <p:ph type="title"/>
          </p:nvPr>
        </p:nvSpPr>
        <p:spPr/>
        <p:txBody>
          <a:bodyPr/>
          <a:lstStyle/>
          <a:p>
            <a:r>
              <a:rPr lang="ja-JP" altLang="en-US" dirty="0"/>
              <a:t>仮想温度の概念</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EAF73E-04E3-4838-862D-542C3C51A61D}"/>
                  </a:ext>
                </a:extLst>
              </p:cNvPr>
              <p:cNvSpPr>
                <a:spLocks noGrp="1"/>
              </p:cNvSpPr>
              <p:nvPr>
                <p:ph idx="1"/>
              </p:nvPr>
            </p:nvSpPr>
            <p:spPr/>
            <p:txBody>
              <a:bodyPr/>
              <a:lstStyle/>
              <a:p>
                <a:pPr marL="0" indent="0">
                  <a:buNone/>
                </a:pPr>
                <a:r>
                  <a:rPr lang="en-US" altLang="ja-JP" dirty="0"/>
                  <a:t>UV</a:t>
                </a:r>
                <a:r>
                  <a:rPr lang="ja-JP" altLang="en-US" dirty="0"/>
                  <a:t>レジンを</a:t>
                </a:r>
                <a:r>
                  <a:rPr lang="ja-JP" altLang="en-US" dirty="0">
                    <a:solidFill>
                      <a:srgbClr val="0000FF"/>
                    </a:solidFill>
                  </a:rPr>
                  <a:t>仮想的に冷やす</a:t>
                </a:r>
                <a:r>
                  <a:rPr lang="ja-JP" altLang="en-US" dirty="0"/>
                  <a:t>ため，硬化進行の尺度として</a:t>
                </a:r>
                <a:r>
                  <a:rPr lang="ja-JP" altLang="en-US" b="1" dirty="0">
                    <a:solidFill>
                      <a:srgbClr val="FF0000"/>
                    </a:solidFill>
                  </a:rPr>
                  <a:t>仮想温度</a:t>
                </a:r>
                <a14:m>
                  <m:oMath xmlns:m="http://schemas.openxmlformats.org/officeDocument/2006/math">
                    <m:sSup>
                      <m:sSupPr>
                        <m:ctrlPr>
                          <a:rPr lang="en-US" altLang="ja-JP" b="1" i="1" smtClean="0">
                            <a:solidFill>
                              <a:srgbClr val="FF0000"/>
                            </a:solidFill>
                            <a:latin typeface="Cambria Math" panose="02040503050406030204" pitchFamily="18" charset="0"/>
                          </a:rPr>
                        </m:ctrlPr>
                      </m:sSupPr>
                      <m:e>
                        <m:r>
                          <a:rPr lang="en-US" altLang="ja-JP" b="1" i="1" smtClean="0">
                            <a:solidFill>
                              <a:srgbClr val="FF0000"/>
                            </a:solidFill>
                            <a:latin typeface="Cambria Math" panose="02040503050406030204" pitchFamily="18" charset="0"/>
                          </a:rPr>
                          <m:t>𝜽</m:t>
                        </m:r>
                      </m:e>
                      <m:sup>
                        <m:r>
                          <a:rPr lang="en-US" altLang="ja-JP" b="1" i="0" smtClean="0">
                            <a:solidFill>
                              <a:srgbClr val="FF0000"/>
                            </a:solidFill>
                            <a:latin typeface="Cambria Math" panose="02040503050406030204" pitchFamily="18" charset="0"/>
                          </a:rPr>
                          <m:t>𝐯𝐢𝐫𝐭</m:t>
                        </m:r>
                      </m:sup>
                    </m:sSup>
                  </m:oMath>
                </a14:m>
                <a:r>
                  <a:rPr lang="ja-JP" altLang="en-US" dirty="0"/>
                  <a:t>というパラメータを導入．</a:t>
                </a:r>
                <a:endParaRPr lang="en-US" altLang="ja-JP" dirty="0"/>
              </a:p>
              <a:p>
                <a:pPr marL="0" indent="0" algn="ctr">
                  <a:buNone/>
                </a:pPr>
                <a:r>
                  <a:rPr lang="ja-JP" altLang="en-US" sz="2800" b="1" u="sng" dirty="0">
                    <a:effectLst>
                      <a:outerShdw blurRad="38100" dist="38100" dir="2700000" algn="tl">
                        <a:srgbClr val="000000">
                          <a:alpha val="43137"/>
                        </a:srgbClr>
                      </a:outerShdw>
                    </a:effectLst>
                  </a:rPr>
                  <a:t>例</a:t>
                </a:r>
                <a:r>
                  <a:rPr lang="en-US" altLang="ja-JP" sz="2800" b="1" u="sng" dirty="0">
                    <a:effectLst>
                      <a:outerShdw blurRad="38100" dist="38100" dir="2700000" algn="tl">
                        <a:srgbClr val="000000">
                          <a:alpha val="43137"/>
                        </a:srgbClr>
                      </a:outerShdw>
                    </a:effectLst>
                  </a:rPr>
                  <a:t>: </a:t>
                </a:r>
                <a:r>
                  <a:rPr lang="ja-JP" altLang="en-US" sz="2800" b="1" u="sng" dirty="0">
                    <a:effectLst>
                      <a:outerShdw blurRad="38100" dist="38100" dir="2700000" algn="tl">
                        <a:srgbClr val="000000">
                          <a:alpha val="43137"/>
                        </a:srgbClr>
                      </a:outerShdw>
                    </a:effectLst>
                  </a:rPr>
                  <a:t>「</a:t>
                </a:r>
                <a:r>
                  <a:rPr lang="en-US" altLang="ja-JP" sz="2800" b="1" u="sng" dirty="0">
                    <a:effectLst>
                      <a:outerShdw blurRad="38100" dist="38100" dir="2700000" algn="tl">
                        <a:srgbClr val="000000">
                          <a:alpha val="43137"/>
                        </a:srgbClr>
                      </a:outerShdw>
                    </a:effectLst>
                  </a:rPr>
                  <a:t>UV</a:t>
                </a:r>
                <a:r>
                  <a:rPr lang="ja-JP" altLang="en-US" sz="2800" b="1" u="sng" dirty="0">
                    <a:effectLst>
                      <a:outerShdw blurRad="38100" dist="38100" dir="2700000" algn="tl">
                        <a:srgbClr val="000000">
                          <a:alpha val="43137"/>
                        </a:srgbClr>
                      </a:outerShdw>
                    </a:effectLst>
                  </a:rPr>
                  <a:t>硬化 </a:t>
                </a:r>
                <a14:m>
                  <m:oMath xmlns:m="http://schemas.openxmlformats.org/officeDocument/2006/math">
                    <m:r>
                      <a:rPr lang="en-US" altLang="ja-JP" sz="2800" b="1" i="1" u="sng"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en-US" sz="2800" b="1" u="sng" dirty="0">
                    <a:effectLst>
                      <a:outerShdw blurRad="38100" dist="38100" dir="2700000" algn="tl">
                        <a:srgbClr val="000000">
                          <a:alpha val="43137"/>
                        </a:srgbClr>
                      </a:outerShdw>
                    </a:effectLst>
                  </a:rPr>
                  <a:t> </a:t>
                </a:r>
                <a:r>
                  <a:rPr lang="ja-JP" altLang="en-US" sz="2800" b="1" u="sng" dirty="0">
                    <a:effectLst>
                      <a:outerShdw blurRad="38100" dist="38100" dir="2700000" algn="tl">
                        <a:srgbClr val="000000">
                          <a:alpha val="43137"/>
                        </a:srgbClr>
                      </a:outerShdw>
                    </a:effectLst>
                  </a:rPr>
                  <a:t>冷却固化」の置き換え</a:t>
                </a:r>
                <a:endParaRPr lang="en-US" altLang="ja-JP" sz="2800" b="1" u="sng" dirty="0">
                  <a:effectLst>
                    <a:outerShdw blurRad="38100" dist="38100" dir="2700000" algn="tl">
                      <a:srgbClr val="000000">
                        <a:alpha val="43137"/>
                      </a:srgbClr>
                    </a:outerShdw>
                  </a:effectLst>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FEAF73E-04E3-4838-862D-542C3C51A61D}"/>
                  </a:ext>
                </a:extLst>
              </p:cNvPr>
              <p:cNvSpPr>
                <a:spLocks noGrp="1" noRot="1" noChangeAspect="1" noMove="1" noResize="1" noEditPoints="1" noAdjustHandles="1" noChangeArrowheads="1" noChangeShapeType="1" noTextEdit="1"/>
              </p:cNvSpPr>
              <p:nvPr>
                <p:ph idx="1"/>
              </p:nvPr>
            </p:nvSpPr>
            <p:spPr>
              <a:blipFill>
                <a:blip r:embed="rId2"/>
                <a:stretch>
                  <a:fillRect l="-2468" t="-1901"/>
                </a:stretch>
              </a:blipFill>
            </p:spPr>
            <p:txBody>
              <a:bodyPr/>
              <a:lstStyle/>
              <a:p>
                <a:r>
                  <a:rPr lang="ja-JP" altLang="en-US">
                    <a:noFill/>
                  </a:rPr>
                  <a:t> </a:t>
                </a:r>
              </a:p>
            </p:txBody>
          </p:sp>
        </mc:Fallback>
      </mc:AlternateContent>
      <p:sp>
        <p:nvSpPr>
          <p:cNvPr id="4" name="Slide Number Placeholder 3">
            <a:extLst>
              <a:ext uri="{FF2B5EF4-FFF2-40B4-BE49-F238E27FC236}">
                <a16:creationId xmlns:a16="http://schemas.microsoft.com/office/drawing/2014/main" id="{AFDE400F-966C-4266-8B0D-7852FF4D767B}"/>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18" name="Rectangle: Rounded Corners 17">
            <a:extLst>
              <a:ext uri="{FF2B5EF4-FFF2-40B4-BE49-F238E27FC236}">
                <a16:creationId xmlns:a16="http://schemas.microsoft.com/office/drawing/2014/main" id="{E9DD6A70-ADE1-4562-9C51-87DF09555F4F}"/>
              </a:ext>
            </a:extLst>
          </p:cNvPr>
          <p:cNvSpPr/>
          <p:nvPr/>
        </p:nvSpPr>
        <p:spPr>
          <a:xfrm>
            <a:off x="395536" y="2204863"/>
            <a:ext cx="3240360" cy="4029250"/>
          </a:xfrm>
          <a:prstGeom prst="roundRect">
            <a:avLst>
              <a:gd name="adj" fmla="val 543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10" name="Arrow: Right 9">
            <a:extLst>
              <a:ext uri="{FF2B5EF4-FFF2-40B4-BE49-F238E27FC236}">
                <a16:creationId xmlns:a16="http://schemas.microsoft.com/office/drawing/2014/main" id="{3E42C208-605D-40BA-A907-99770A461903}"/>
              </a:ext>
            </a:extLst>
          </p:cNvPr>
          <p:cNvSpPr/>
          <p:nvPr/>
        </p:nvSpPr>
        <p:spPr>
          <a:xfrm>
            <a:off x="1115616" y="5011689"/>
            <a:ext cx="2016224" cy="64807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UV</a:t>
            </a:r>
            <a:r>
              <a:rPr lang="ja-JP" altLang="en-US" dirty="0">
                <a:solidFill>
                  <a:schemeClr val="bg1"/>
                </a:solidFill>
              </a:rPr>
              <a:t>反応の進行</a:t>
            </a:r>
            <a:endParaRPr lang="en-US" altLang="ja-JP" dirty="0">
              <a:solidFill>
                <a:schemeClr val="bg1"/>
              </a:solidFill>
            </a:endParaRPr>
          </a:p>
        </p:txBody>
      </p:sp>
      <p:sp>
        <p:nvSpPr>
          <p:cNvPr id="12" name="Arrow: Left 11">
            <a:extLst>
              <a:ext uri="{FF2B5EF4-FFF2-40B4-BE49-F238E27FC236}">
                <a16:creationId xmlns:a16="http://schemas.microsoft.com/office/drawing/2014/main" id="{DE9D4E99-EC9C-4B7F-8BE6-EB27E2EFFD03}"/>
              </a:ext>
            </a:extLst>
          </p:cNvPr>
          <p:cNvSpPr/>
          <p:nvPr/>
        </p:nvSpPr>
        <p:spPr>
          <a:xfrm>
            <a:off x="6082909" y="5011689"/>
            <a:ext cx="2016224" cy="648072"/>
          </a:xfrm>
          <a:prstGeom prst="lef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仮想的な冷却</a:t>
            </a:r>
            <a:endParaRPr lang="en-US" dirty="0">
              <a:solidFill>
                <a:schemeClr val="bg1"/>
              </a:solidFill>
            </a:endParaRPr>
          </a:p>
        </p:txBody>
      </p:sp>
      <p:sp>
        <p:nvSpPr>
          <p:cNvPr id="13" name="TextBox 12">
            <a:extLst>
              <a:ext uri="{FF2B5EF4-FFF2-40B4-BE49-F238E27FC236}">
                <a16:creationId xmlns:a16="http://schemas.microsoft.com/office/drawing/2014/main" id="{8ACFAB0D-3BFF-4028-9775-90F6933C2705}"/>
              </a:ext>
            </a:extLst>
          </p:cNvPr>
          <p:cNvSpPr txBox="1"/>
          <p:nvPr/>
        </p:nvSpPr>
        <p:spPr>
          <a:xfrm>
            <a:off x="1381432" y="5659761"/>
            <a:ext cx="1312499" cy="461665"/>
          </a:xfrm>
          <a:prstGeom prst="rect">
            <a:avLst/>
          </a:prstGeom>
          <a:solidFill>
            <a:srgbClr val="7030A0"/>
          </a:solidFill>
          <a:ln w="28575">
            <a:noFill/>
          </a:ln>
        </p:spPr>
        <p:txBody>
          <a:bodyPr wrap="square" rtlCol="0">
            <a:spAutoFit/>
          </a:bodyPr>
          <a:lstStyle/>
          <a:p>
            <a:pPr algn="ctr"/>
            <a:r>
              <a:rPr lang="en-US" sz="2400" dirty="0">
                <a:solidFill>
                  <a:schemeClr val="bg1"/>
                </a:solidFill>
              </a:rPr>
              <a:t>UV</a:t>
            </a:r>
            <a:r>
              <a:rPr lang="ja-JP" altLang="en-US" sz="2400" dirty="0">
                <a:solidFill>
                  <a:schemeClr val="bg1"/>
                </a:solidFill>
              </a:rPr>
              <a:t>硬化</a:t>
            </a:r>
            <a:endParaRPr lang="en-US" sz="2400" dirty="0">
              <a:solidFill>
                <a:schemeClr val="bg1"/>
              </a:solidFill>
            </a:endParaRPr>
          </a:p>
        </p:txBody>
      </p:sp>
      <p:sp>
        <p:nvSpPr>
          <p:cNvPr id="11" name="Arrow: Down 10">
            <a:extLst>
              <a:ext uri="{FF2B5EF4-FFF2-40B4-BE49-F238E27FC236}">
                <a16:creationId xmlns:a16="http://schemas.microsoft.com/office/drawing/2014/main" id="{8931F073-C20A-435C-8A33-4EBE280740DA}"/>
              </a:ext>
            </a:extLst>
          </p:cNvPr>
          <p:cNvSpPr/>
          <p:nvPr/>
        </p:nvSpPr>
        <p:spPr>
          <a:xfrm rot="16200000">
            <a:off x="4247964" y="3753037"/>
            <a:ext cx="792088" cy="57606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C925B5C-BF4F-4936-9D7B-5EE168B13C39}"/>
              </a:ext>
            </a:extLst>
          </p:cNvPr>
          <p:cNvSpPr/>
          <p:nvPr/>
        </p:nvSpPr>
        <p:spPr>
          <a:xfrm>
            <a:off x="5508104" y="2204863"/>
            <a:ext cx="3240360" cy="4029250"/>
          </a:xfrm>
          <a:prstGeom prst="roundRect">
            <a:avLst>
              <a:gd name="adj" fmla="val 5433"/>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tLang="ja-JP" sz="2800" dirty="0">
              <a:solidFill>
                <a:schemeClr val="tx1"/>
              </a:solidFill>
            </a:endParaRPr>
          </a:p>
        </p:txBody>
      </p:sp>
      <p:sp>
        <p:nvSpPr>
          <p:cNvPr id="20" name="TextBox 19">
            <a:extLst>
              <a:ext uri="{FF2B5EF4-FFF2-40B4-BE49-F238E27FC236}">
                <a16:creationId xmlns:a16="http://schemas.microsoft.com/office/drawing/2014/main" id="{BCC5340B-39C5-477E-AFA7-C002B0F917C0}"/>
              </a:ext>
            </a:extLst>
          </p:cNvPr>
          <p:cNvSpPr txBox="1"/>
          <p:nvPr/>
        </p:nvSpPr>
        <p:spPr>
          <a:xfrm>
            <a:off x="6441925" y="5631631"/>
            <a:ext cx="1452395" cy="461665"/>
          </a:xfrm>
          <a:prstGeom prst="rect">
            <a:avLst/>
          </a:prstGeom>
          <a:solidFill>
            <a:srgbClr val="0000FF"/>
          </a:solidFill>
          <a:ln w="28575">
            <a:noFill/>
          </a:ln>
        </p:spPr>
        <p:txBody>
          <a:bodyPr wrap="square" rtlCol="0">
            <a:spAutoFit/>
          </a:bodyPr>
          <a:lstStyle/>
          <a:p>
            <a:pPr algn="ctr"/>
            <a:r>
              <a:rPr lang="ja-JP" altLang="en-US" sz="2400" dirty="0">
                <a:solidFill>
                  <a:schemeClr val="bg1"/>
                </a:solidFill>
              </a:rPr>
              <a:t>冷却固化</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4B5C3B-0734-4D43-AE0E-26DAA150B9D2}"/>
                  </a:ext>
                </a:extLst>
              </p:cNvPr>
              <p:cNvSpPr txBox="1"/>
              <p:nvPr/>
            </p:nvSpPr>
            <p:spPr>
              <a:xfrm>
                <a:off x="3742655" y="4591477"/>
                <a:ext cx="1658690" cy="840423"/>
              </a:xfrm>
              <a:prstGeom prst="rect">
                <a:avLst/>
              </a:prstGeom>
              <a:solidFill>
                <a:srgbClr val="CCECFF"/>
              </a:solidFill>
              <a:ln w="28575">
                <a:solidFill>
                  <a:schemeClr val="tx1"/>
                </a:solidFill>
              </a:ln>
            </p:spPr>
            <p:txBody>
              <a:bodyPr wrap="square" rtlCol="0">
                <a:spAutoFit/>
              </a:bodyPr>
              <a:lstStyle/>
              <a:p>
                <a:pPr algn="ctr"/>
                <a:r>
                  <a:rPr lang="ja-JP" altLang="en-US" sz="2400" b="1" dirty="0">
                    <a:solidFill>
                      <a:srgbClr val="FF0000"/>
                    </a:solidFill>
                    <a:latin typeface="Cambria Math" panose="02040503050406030204" pitchFamily="18" charset="0"/>
                  </a:rPr>
                  <a:t>仮想温度</a:t>
                </a:r>
                <a:endParaRPr lang="en-US" sz="2400" b="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sz="2400" b="1" i="1" smtClean="0">
                              <a:solidFill>
                                <a:srgbClr val="FF0000"/>
                              </a:solidFill>
                              <a:latin typeface="Cambria Math" panose="02040503050406030204" pitchFamily="18" charset="0"/>
                            </a:rPr>
                          </m:ctrlPr>
                        </m:sSupPr>
                        <m:e>
                          <m:r>
                            <a:rPr lang="en-US" sz="2400" b="1" i="1" smtClean="0">
                              <a:solidFill>
                                <a:srgbClr val="FF0000"/>
                              </a:solidFill>
                              <a:latin typeface="Cambria Math" panose="02040503050406030204" pitchFamily="18" charset="0"/>
                            </a:rPr>
                            <m:t>𝜽</m:t>
                          </m:r>
                        </m:e>
                        <m:sup>
                          <m:r>
                            <a:rPr lang="en-US" sz="2400" b="1" i="0" smtClean="0">
                              <a:solidFill>
                                <a:srgbClr val="FF0000"/>
                              </a:solidFill>
                              <a:latin typeface="Cambria Math" panose="02040503050406030204" pitchFamily="18" charset="0"/>
                            </a:rPr>
                            <m:t>𝐯𝐢𝐫𝐭</m:t>
                          </m:r>
                        </m:sup>
                      </m:sSup>
                    </m:oMath>
                  </m:oMathPara>
                </a14:m>
                <a:endParaRPr lang="en-US" sz="2400" b="1" dirty="0"/>
              </a:p>
            </p:txBody>
          </p:sp>
        </mc:Choice>
        <mc:Fallback xmlns="">
          <p:sp>
            <p:nvSpPr>
              <p:cNvPr id="5" name="TextBox 4">
                <a:extLst>
                  <a:ext uri="{FF2B5EF4-FFF2-40B4-BE49-F238E27FC236}">
                    <a16:creationId xmlns:a16="http://schemas.microsoft.com/office/drawing/2014/main" id="{444B5C3B-0734-4D43-AE0E-26DAA150B9D2}"/>
                  </a:ext>
                </a:extLst>
              </p:cNvPr>
              <p:cNvSpPr txBox="1">
                <a:spLocks noRot="1" noChangeAspect="1" noMove="1" noResize="1" noEditPoints="1" noAdjustHandles="1" noChangeArrowheads="1" noChangeShapeType="1" noTextEdit="1"/>
              </p:cNvSpPr>
              <p:nvPr/>
            </p:nvSpPr>
            <p:spPr>
              <a:xfrm>
                <a:off x="3742655" y="4591477"/>
                <a:ext cx="1658690" cy="840423"/>
              </a:xfrm>
              <a:prstGeom prst="rect">
                <a:avLst/>
              </a:prstGeom>
              <a:blipFill>
                <a:blip r:embed="rId3"/>
                <a:stretch>
                  <a:fillRect t="-6294"/>
                </a:stretch>
              </a:blipFill>
              <a:ln w="28575">
                <a:solidFill>
                  <a:schemeClr val="tx1"/>
                </a:solidFill>
              </a:ln>
            </p:spPr>
            <p:txBody>
              <a:bodyPr/>
              <a:lstStyle/>
              <a:p>
                <a:r>
                  <a:rPr lang="ja-JP" altLang="en-US">
                    <a:noFill/>
                  </a:rPr>
                  <a:t> </a:t>
                </a:r>
              </a:p>
            </p:txBody>
          </p:sp>
        </mc:Fallback>
      </mc:AlternateContent>
      <p:pic>
        <p:nvPicPr>
          <p:cNvPr id="8" name="Picture 7" descr="A close up of a logo&#10;&#10;Description automatically generated">
            <a:extLst>
              <a:ext uri="{FF2B5EF4-FFF2-40B4-BE49-F238E27FC236}">
                <a16:creationId xmlns:a16="http://schemas.microsoft.com/office/drawing/2014/main" id="{9E9B708F-CAD8-4619-9BFE-7D5295A160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413" y="2348880"/>
            <a:ext cx="2514605" cy="2502413"/>
          </a:xfrm>
          <a:prstGeom prst="rect">
            <a:avLst/>
          </a:prstGeom>
        </p:spPr>
      </p:pic>
      <p:pic>
        <p:nvPicPr>
          <p:cNvPr id="14" name="Picture 13" descr="A picture containing scene, looking, black, white&#10;&#10;Description automatically generated">
            <a:extLst>
              <a:ext uri="{FF2B5EF4-FFF2-40B4-BE49-F238E27FC236}">
                <a16:creationId xmlns:a16="http://schemas.microsoft.com/office/drawing/2014/main" id="{A6A2BC57-6DD6-4AD4-8ECD-963A7CABF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009" y="2635318"/>
            <a:ext cx="2718822" cy="2209804"/>
          </a:xfrm>
          <a:prstGeom prst="rect">
            <a:avLst/>
          </a:prstGeom>
        </p:spPr>
      </p:pic>
      <p:sp>
        <p:nvSpPr>
          <p:cNvPr id="16" name="TextBox 15">
            <a:extLst>
              <a:ext uri="{FF2B5EF4-FFF2-40B4-BE49-F238E27FC236}">
                <a16:creationId xmlns:a16="http://schemas.microsoft.com/office/drawing/2014/main" id="{19E9F6B7-EC06-4CD1-9C02-33232F7EF8E3}"/>
              </a:ext>
            </a:extLst>
          </p:cNvPr>
          <p:cNvSpPr txBox="1"/>
          <p:nvPr/>
        </p:nvSpPr>
        <p:spPr>
          <a:xfrm>
            <a:off x="5976364" y="2348880"/>
            <a:ext cx="389144" cy="369332"/>
          </a:xfrm>
          <a:prstGeom prst="rect">
            <a:avLst/>
          </a:prstGeom>
          <a:solidFill>
            <a:schemeClr val="accent1"/>
          </a:solidFill>
        </p:spPr>
        <p:txBody>
          <a:bodyPr wrap="square" rtlCol="0">
            <a:spAutoFit/>
          </a:bodyPr>
          <a:lstStyle/>
          <a:p>
            <a:pPr algn="ctr"/>
            <a:r>
              <a:rPr lang="ja-JP" altLang="en-US" dirty="0"/>
              <a:t>硬</a:t>
            </a:r>
            <a:endParaRPr lang="en-US" altLang="ja-JP" dirty="0"/>
          </a:p>
        </p:txBody>
      </p:sp>
      <p:sp>
        <p:nvSpPr>
          <p:cNvPr id="21" name="TextBox 20">
            <a:extLst>
              <a:ext uri="{FF2B5EF4-FFF2-40B4-BE49-F238E27FC236}">
                <a16:creationId xmlns:a16="http://schemas.microsoft.com/office/drawing/2014/main" id="{9817198C-8F17-4F93-8CD1-884D607D0BC4}"/>
              </a:ext>
            </a:extLst>
          </p:cNvPr>
          <p:cNvSpPr txBox="1"/>
          <p:nvPr/>
        </p:nvSpPr>
        <p:spPr>
          <a:xfrm>
            <a:off x="7432090" y="3638547"/>
            <a:ext cx="389144" cy="369332"/>
          </a:xfrm>
          <a:prstGeom prst="rect">
            <a:avLst/>
          </a:prstGeom>
          <a:solidFill>
            <a:srgbClr val="FF9900"/>
          </a:solidFill>
        </p:spPr>
        <p:txBody>
          <a:bodyPr wrap="square" rtlCol="0">
            <a:spAutoFit/>
          </a:bodyPr>
          <a:lstStyle/>
          <a:p>
            <a:pPr algn="ctr"/>
            <a:r>
              <a:rPr lang="ja-JP" altLang="en-US" dirty="0"/>
              <a:t>柔</a:t>
            </a:r>
            <a:endParaRPr lang="en-US" altLang="ja-JP" dirty="0"/>
          </a:p>
        </p:txBody>
      </p:sp>
      <p:sp>
        <p:nvSpPr>
          <p:cNvPr id="22" name="TextBox 21">
            <a:extLst>
              <a:ext uri="{FF2B5EF4-FFF2-40B4-BE49-F238E27FC236}">
                <a16:creationId xmlns:a16="http://schemas.microsoft.com/office/drawing/2014/main" id="{BC9A374D-C7F1-4AE3-AE14-93D1CCEE7132}"/>
              </a:ext>
            </a:extLst>
          </p:cNvPr>
          <p:cNvSpPr txBox="1"/>
          <p:nvPr/>
        </p:nvSpPr>
        <p:spPr>
          <a:xfrm>
            <a:off x="2778817" y="2348880"/>
            <a:ext cx="389144" cy="369332"/>
          </a:xfrm>
          <a:prstGeom prst="rect">
            <a:avLst/>
          </a:prstGeom>
          <a:solidFill>
            <a:schemeClr val="accent1"/>
          </a:solidFill>
        </p:spPr>
        <p:txBody>
          <a:bodyPr wrap="square" rtlCol="0">
            <a:spAutoFit/>
          </a:bodyPr>
          <a:lstStyle/>
          <a:p>
            <a:pPr algn="ctr"/>
            <a:r>
              <a:rPr lang="ja-JP" altLang="en-US" dirty="0"/>
              <a:t>硬</a:t>
            </a:r>
            <a:endParaRPr lang="en-US" altLang="ja-JP" dirty="0"/>
          </a:p>
        </p:txBody>
      </p:sp>
      <p:sp>
        <p:nvSpPr>
          <p:cNvPr id="23" name="TextBox 22">
            <a:extLst>
              <a:ext uri="{FF2B5EF4-FFF2-40B4-BE49-F238E27FC236}">
                <a16:creationId xmlns:a16="http://schemas.microsoft.com/office/drawing/2014/main" id="{BBED1FC6-3516-4D45-8537-AFD82700DB0D}"/>
              </a:ext>
            </a:extLst>
          </p:cNvPr>
          <p:cNvSpPr txBox="1"/>
          <p:nvPr/>
        </p:nvSpPr>
        <p:spPr>
          <a:xfrm>
            <a:off x="1322766" y="3658265"/>
            <a:ext cx="389144" cy="369332"/>
          </a:xfrm>
          <a:prstGeom prst="rect">
            <a:avLst/>
          </a:prstGeom>
          <a:solidFill>
            <a:srgbClr val="FF9900"/>
          </a:solidFill>
        </p:spPr>
        <p:txBody>
          <a:bodyPr wrap="square" rtlCol="0">
            <a:spAutoFit/>
          </a:bodyPr>
          <a:lstStyle/>
          <a:p>
            <a:pPr algn="ctr"/>
            <a:r>
              <a:rPr lang="ja-JP" altLang="en-US" dirty="0"/>
              <a:t>柔</a:t>
            </a:r>
            <a:endParaRPr lang="en-US" altLang="ja-JP" dirty="0"/>
          </a:p>
        </p:txBody>
      </p:sp>
    </p:spTree>
    <p:extLst>
      <p:ext uri="{BB962C8B-B14F-4D97-AF65-F5344CB8AC3E}">
        <p14:creationId xmlns:p14="http://schemas.microsoft.com/office/powerpoint/2010/main" val="674560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554B-D38B-444F-B9CC-8E772CDC7D7E}"/>
              </a:ext>
            </a:extLst>
          </p:cNvPr>
          <p:cNvSpPr>
            <a:spLocks noGrp="1"/>
          </p:cNvSpPr>
          <p:nvPr>
            <p:ph type="title"/>
          </p:nvPr>
        </p:nvSpPr>
        <p:spPr/>
        <p:txBody>
          <a:bodyPr/>
          <a:lstStyle/>
          <a:p>
            <a:r>
              <a:rPr lang="ja-JP" altLang="en-US" dirty="0"/>
              <a:t>研究目的</a:t>
            </a:r>
            <a:endParaRPr lang="en-US" dirty="0"/>
          </a:p>
        </p:txBody>
      </p:sp>
      <p:sp>
        <p:nvSpPr>
          <p:cNvPr id="4" name="Slide Number Placeholder 3">
            <a:extLst>
              <a:ext uri="{FF2B5EF4-FFF2-40B4-BE49-F238E27FC236}">
                <a16:creationId xmlns:a16="http://schemas.microsoft.com/office/drawing/2014/main" id="{11EE85BF-4AAC-4ABD-991D-93C6BA9533CE}"/>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5" name="角丸四角形 4">
            <a:extLst>
              <a:ext uri="{FF2B5EF4-FFF2-40B4-BE49-F238E27FC236}">
                <a16:creationId xmlns:a16="http://schemas.microsoft.com/office/drawing/2014/main" id="{AA25A243-F9A9-4537-8C19-5AEABA233D55}"/>
              </a:ext>
            </a:extLst>
          </p:cNvPr>
          <p:cNvSpPr/>
          <p:nvPr/>
        </p:nvSpPr>
        <p:spPr>
          <a:xfrm>
            <a:off x="251520" y="980728"/>
            <a:ext cx="8640960" cy="2584933"/>
          </a:xfrm>
          <a:prstGeom prst="roundRect">
            <a:avLst>
              <a:gd name="adj" fmla="val 12329"/>
            </a:avLst>
          </a:prstGeom>
          <a:noFill/>
          <a:ln w="57150">
            <a:solidFill>
              <a:schemeClr val="accent6">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indent="-457200" algn="just">
              <a:buClr>
                <a:schemeClr val="tx1"/>
              </a:buClr>
              <a:buFont typeface="Wingdings" panose="05000000000000000000" pitchFamily="2" charset="2"/>
              <a:buChar char="n"/>
            </a:pPr>
            <a:r>
              <a:rPr lang="en-US" altLang="ja-JP" sz="3200" dirty="0">
                <a:solidFill>
                  <a:schemeClr val="tx1"/>
                </a:solidFill>
                <a:latin typeface="ＭＳ Ｐゴシック" panose="020B0600070205080204" pitchFamily="50" charset="-128"/>
                <a:ea typeface="ＭＳ Ｐゴシック" panose="020B0600070205080204" pitchFamily="50" charset="-128"/>
              </a:rPr>
              <a:t>UV</a:t>
            </a:r>
            <a:r>
              <a:rPr lang="ja-JP" altLang="en-US" sz="3200" dirty="0">
                <a:solidFill>
                  <a:schemeClr val="tx1"/>
                </a:solidFill>
                <a:latin typeface="ＭＳ Ｐゴシック" panose="020B0600070205080204" pitchFamily="50" charset="-128"/>
                <a:ea typeface="ＭＳ Ｐゴシック" panose="020B0600070205080204" pitchFamily="50" charset="-128"/>
              </a:rPr>
              <a:t>硬化・</a:t>
            </a:r>
            <a:r>
              <a:rPr lang="en-US" altLang="ja-JP" sz="3200" dirty="0">
                <a:solidFill>
                  <a:schemeClr val="tx1"/>
                </a:solidFill>
                <a:latin typeface="ＭＳ Ｐゴシック" panose="020B0600070205080204" pitchFamily="50" charset="-128"/>
                <a:ea typeface="ＭＳ Ｐゴシック" panose="020B0600070205080204" pitchFamily="50" charset="-128"/>
              </a:rPr>
              <a:t>UV</a:t>
            </a:r>
            <a:r>
              <a:rPr lang="ja-JP" altLang="en-US" sz="3200" dirty="0">
                <a:solidFill>
                  <a:schemeClr val="tx1"/>
                </a:solidFill>
                <a:latin typeface="ＭＳ Ｐゴシック" panose="020B0600070205080204" pitchFamily="50" charset="-128"/>
                <a:ea typeface="ＭＳ Ｐゴシック" panose="020B0600070205080204" pitchFamily="50" charset="-128"/>
              </a:rPr>
              <a:t>収縮・熱変形・温度依存反応速度の全てを考慮した</a:t>
            </a:r>
            <a:r>
              <a:rPr lang="en-US" altLang="ja-JP" sz="3200" dirty="0">
                <a:solidFill>
                  <a:schemeClr val="tx1"/>
                </a:solidFill>
                <a:latin typeface="ＭＳ Ｐゴシック" panose="020B0600070205080204" pitchFamily="50" charset="-128"/>
                <a:ea typeface="ＭＳ Ｐゴシック" panose="020B0600070205080204" pitchFamily="50" charset="-128"/>
              </a:rPr>
              <a:t>UV</a:t>
            </a:r>
            <a:r>
              <a:rPr lang="ja-JP" altLang="en-US" sz="3200" dirty="0">
                <a:solidFill>
                  <a:schemeClr val="tx1"/>
                </a:solidFill>
                <a:latin typeface="ＭＳ Ｐゴシック" panose="020B0600070205080204" pitchFamily="50" charset="-128"/>
                <a:ea typeface="ＭＳ Ｐゴシック" panose="020B0600070205080204" pitchFamily="50" charset="-128"/>
              </a:rPr>
              <a:t>インプリントの形状変形解析手法の確立</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457200" indent="-457200" algn="just">
              <a:buClr>
                <a:schemeClr val="tx1"/>
              </a:buClr>
              <a:buFont typeface="Wingdings" panose="05000000000000000000" pitchFamily="2" charset="2"/>
              <a:buChar char="n"/>
            </a:pPr>
            <a:r>
              <a:rPr lang="ja-JP" altLang="en-US" sz="3200" dirty="0">
                <a:solidFill>
                  <a:schemeClr val="tx1"/>
                </a:solidFill>
                <a:latin typeface="ＭＳ Ｐゴシック" panose="020B0600070205080204" pitchFamily="50" charset="-128"/>
                <a:ea typeface="ＭＳ Ｐゴシック" panose="020B0600070205080204" pitchFamily="50" charset="-128"/>
              </a:rPr>
              <a:t>空中ディスプレイ用マイクロミラーアレイを例とした解析精度の確認</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2607490C-D45D-4133-85E2-B27406007D14}"/>
              </a:ext>
            </a:extLst>
          </p:cNvPr>
          <p:cNvSpPr txBox="1"/>
          <p:nvPr/>
        </p:nvSpPr>
        <p:spPr>
          <a:xfrm>
            <a:off x="3479044" y="3789040"/>
            <a:ext cx="2185214" cy="2246769"/>
          </a:xfrm>
          <a:prstGeom prst="rect">
            <a:avLst/>
          </a:prstGeom>
          <a:noFill/>
        </p:spPr>
        <p:txBody>
          <a:bodyPr wrap="none" rtlCol="0">
            <a:spAutoFit/>
          </a:bodyPr>
          <a:lstStyle/>
          <a:p>
            <a:r>
              <a:rPr kumimoji="1" lang="ja-JP" altLang="en-US" sz="2800" b="1" i="1" u="sng" dirty="0">
                <a:effectLst>
                  <a:outerShdw blurRad="38100" dist="38100" dir="2700000" algn="tl">
                    <a:srgbClr val="000000">
                      <a:alpha val="43137"/>
                    </a:srgbClr>
                  </a:outerShdw>
                </a:effectLst>
                <a:latin typeface="MS PGothic" pitchFamily="50" charset="-128"/>
              </a:rPr>
              <a:t>発表目次</a:t>
            </a:r>
            <a:r>
              <a:rPr kumimoji="1" lang="ja-JP" altLang="en-US" sz="2800" dirty="0">
                <a:latin typeface="MS PGothic" pitchFamily="50" charset="-128"/>
              </a:rPr>
              <a:t>：</a:t>
            </a:r>
            <a:endParaRPr kumimoji="1" lang="en-US" altLang="ja-JP" sz="2800" dirty="0">
              <a:latin typeface="MS PGothic" pitchFamily="50" charset="-128"/>
            </a:endParaRPr>
          </a:p>
          <a:p>
            <a:pPr marL="285750" indent="-285750">
              <a:buFont typeface="Arial" panose="020B0604020202020204" pitchFamily="34" charset="0"/>
              <a:buChar char="•"/>
            </a:pPr>
            <a:r>
              <a:rPr lang="ja-JP" altLang="en-US" sz="2800" dirty="0">
                <a:latin typeface="MS PGothic" pitchFamily="50" charset="-128"/>
              </a:rPr>
              <a:t>実験</a:t>
            </a:r>
            <a:endParaRPr kumimoji="1" lang="en-US" altLang="ja-JP" sz="2800" dirty="0">
              <a:latin typeface="MS PGothic" pitchFamily="50" charset="-128"/>
            </a:endParaRPr>
          </a:p>
          <a:p>
            <a:pPr marL="285750" indent="-285750">
              <a:buFont typeface="Arial" panose="020B0604020202020204" pitchFamily="34" charset="0"/>
              <a:buChar char="•"/>
            </a:pPr>
            <a:r>
              <a:rPr kumimoji="1" lang="ja-JP" altLang="en-US" sz="2800" dirty="0">
                <a:latin typeface="MS PGothic" pitchFamily="50" charset="-128"/>
              </a:rPr>
              <a:t>手法</a:t>
            </a:r>
            <a:endParaRPr kumimoji="1" lang="en-US" altLang="ja-JP" sz="2800" dirty="0">
              <a:latin typeface="MS PGothic" pitchFamily="50" charset="-128"/>
            </a:endParaRPr>
          </a:p>
          <a:p>
            <a:pPr marL="285750" indent="-285750">
              <a:buFont typeface="Arial" panose="020B0604020202020204" pitchFamily="34" charset="0"/>
              <a:buChar char="•"/>
            </a:pPr>
            <a:r>
              <a:rPr lang="ja-JP" altLang="en-US" sz="2800" dirty="0">
                <a:latin typeface="MS PGothic" pitchFamily="50" charset="-128"/>
              </a:rPr>
              <a:t>結果と考察</a:t>
            </a:r>
            <a:endParaRPr lang="en-US" altLang="ja-JP" sz="2800" dirty="0">
              <a:latin typeface="MS PGothic" pitchFamily="50" charset="-128"/>
            </a:endParaRPr>
          </a:p>
          <a:p>
            <a:pPr marL="285750" indent="-285750">
              <a:buFont typeface="Arial" panose="020B0604020202020204" pitchFamily="34" charset="0"/>
              <a:buChar char="•"/>
            </a:pPr>
            <a:r>
              <a:rPr kumimoji="1" lang="ja-JP" altLang="en-US" sz="2800" dirty="0">
                <a:latin typeface="MS PGothic" pitchFamily="50" charset="-128"/>
              </a:rPr>
              <a:t>まとめ</a:t>
            </a:r>
          </a:p>
        </p:txBody>
      </p:sp>
    </p:spTree>
    <p:extLst>
      <p:ext uri="{BB962C8B-B14F-4D97-AF65-F5344CB8AC3E}">
        <p14:creationId xmlns:p14="http://schemas.microsoft.com/office/powerpoint/2010/main" val="167231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B196327-D490-4C34-A8A6-D1380A97853F}"/>
              </a:ext>
            </a:extLst>
          </p:cNvPr>
          <p:cNvSpPr>
            <a:spLocks noGrp="1"/>
          </p:cNvSpPr>
          <p:nvPr>
            <p:ph type="ctrTitle"/>
          </p:nvPr>
        </p:nvSpPr>
        <p:spPr/>
        <p:txBody>
          <a:bodyPr/>
          <a:lstStyle/>
          <a:p>
            <a:r>
              <a:rPr kumimoji="1" lang="ja-JP" altLang="en-US" dirty="0"/>
              <a:t>実験</a:t>
            </a:r>
          </a:p>
        </p:txBody>
      </p:sp>
      <p:sp>
        <p:nvSpPr>
          <p:cNvPr id="4" name="スライド番号プレースホルダー 3">
            <a:extLst>
              <a:ext uri="{FF2B5EF4-FFF2-40B4-BE49-F238E27FC236}">
                <a16:creationId xmlns:a16="http://schemas.microsoft.com/office/drawing/2014/main" id="{1FD4ED2F-5F69-4877-9EA5-055B654FD9DD}"/>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237322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CEB9474-F570-4C47-8080-99ADD702B159}"/>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r>
              <a:rPr kumimoji="1" lang="ja-JP" altLang="en-US" sz="2400" dirty="0"/>
              <a:t>ガラス基板の上に</a:t>
            </a:r>
            <a:r>
              <a:rPr kumimoji="1" lang="en-US" altLang="ja-JP" sz="2400" dirty="0"/>
              <a:t>PDMS</a:t>
            </a:r>
            <a:r>
              <a:rPr kumimoji="1" lang="ja-JP" altLang="en-US" sz="2400" dirty="0"/>
              <a:t>ブロック</a:t>
            </a:r>
            <a:br>
              <a:rPr kumimoji="1" lang="en-US" altLang="ja-JP" sz="2400" dirty="0"/>
            </a:br>
            <a:r>
              <a:rPr kumimoji="1" lang="ja-JP" altLang="en-US" sz="2400" dirty="0"/>
              <a:t>を載せ，その上に</a:t>
            </a:r>
            <a:r>
              <a:rPr kumimoji="1" lang="en-US" altLang="ja-JP" sz="2400" dirty="0"/>
              <a:t>UV</a:t>
            </a:r>
            <a:r>
              <a:rPr kumimoji="1" lang="ja-JP" altLang="en-US" sz="2400" dirty="0"/>
              <a:t>レジンを滴下．</a:t>
            </a:r>
            <a:endParaRPr kumimoji="1" lang="en-US" altLang="ja-JP" sz="2400" dirty="0"/>
          </a:p>
          <a:p>
            <a:r>
              <a:rPr lang="ja-JP" altLang="en-US" sz="2400" dirty="0"/>
              <a:t>下面側から</a:t>
            </a:r>
            <a:r>
              <a:rPr lang="en-US" altLang="ja-JP" sz="2400" dirty="0"/>
              <a:t>UV</a:t>
            </a:r>
            <a:r>
              <a:rPr lang="ja-JP" altLang="en-US" sz="2400" dirty="0"/>
              <a:t>光を照射．</a:t>
            </a:r>
            <a:endParaRPr lang="en-US" altLang="ja-JP" sz="2400" dirty="0"/>
          </a:p>
          <a:p>
            <a:r>
              <a:rPr kumimoji="1" lang="ja-JP" altLang="en-US" sz="2400" dirty="0"/>
              <a:t>上面側から</a:t>
            </a:r>
            <a:r>
              <a:rPr kumimoji="1" lang="ja-JP" altLang="en-US" sz="2400" dirty="0">
                <a:solidFill>
                  <a:srgbClr val="FF0000"/>
                </a:solidFill>
              </a:rPr>
              <a:t>サーモグラフィー</a:t>
            </a:r>
            <a:r>
              <a:rPr kumimoji="1" lang="ja-JP" altLang="en-US" sz="2400" dirty="0"/>
              <a:t>で</a:t>
            </a:r>
            <a:br>
              <a:rPr kumimoji="1" lang="en-US" altLang="ja-JP" sz="2400" dirty="0"/>
            </a:br>
            <a:r>
              <a:rPr kumimoji="1" lang="ja-JP" altLang="en-US" sz="2400" dirty="0"/>
              <a:t>撮影し，温度を測定．</a:t>
            </a:r>
            <a:endParaRPr kumimoji="1" lang="en-US" altLang="ja-JP" sz="2400" dirty="0"/>
          </a:p>
          <a:p>
            <a:r>
              <a:rPr kumimoji="1" lang="en-US" altLang="ja-JP" sz="2400" dirty="0"/>
              <a:t>UV</a:t>
            </a:r>
            <a:r>
              <a:rPr kumimoji="1" lang="ja-JP" altLang="en-US" sz="2400" dirty="0"/>
              <a:t>レジンや</a:t>
            </a:r>
            <a:r>
              <a:rPr lang="ja-JP" altLang="en-US" sz="2400" dirty="0"/>
              <a:t>ブロック</a:t>
            </a:r>
            <a:r>
              <a:rPr kumimoji="1" lang="ja-JP" altLang="en-US" sz="2400" dirty="0"/>
              <a:t>の材質と厚さ，</a:t>
            </a:r>
            <a:br>
              <a:rPr kumimoji="1" lang="en-US" altLang="ja-JP" sz="2400" dirty="0"/>
            </a:br>
            <a:r>
              <a:rPr kumimoji="1" lang="en-US" altLang="ja-JP" sz="2400" dirty="0"/>
              <a:t>UV</a:t>
            </a:r>
            <a:r>
              <a:rPr kumimoji="1" lang="ja-JP" altLang="en-US" sz="2400" dirty="0"/>
              <a:t>光源の波長</a:t>
            </a:r>
            <a:r>
              <a:rPr lang="ja-JP" altLang="en-US" sz="2400" dirty="0"/>
              <a:t>・</a:t>
            </a:r>
            <a:r>
              <a:rPr kumimoji="1" lang="ja-JP" altLang="en-US" sz="2400" dirty="0"/>
              <a:t>強度・照射時間等は</a:t>
            </a:r>
            <a:br>
              <a:rPr kumimoji="1" lang="en-US" altLang="ja-JP" sz="2400" dirty="0"/>
            </a:br>
            <a:r>
              <a:rPr kumimoji="1" lang="ja-JP" altLang="en-US" sz="2400" dirty="0"/>
              <a:t>検証用ミラーアレイの実成形と同一．</a:t>
            </a:r>
            <a:endParaRPr kumimoji="1" lang="en-US" altLang="ja-JP" sz="2400" dirty="0"/>
          </a:p>
          <a:p>
            <a:pPr lvl="1"/>
            <a:r>
              <a:rPr lang="ja-JP" altLang="en-US" dirty="0"/>
              <a:t>カチオン重合系</a:t>
            </a:r>
            <a:r>
              <a:rPr lang="en-US" altLang="ja-JP" dirty="0"/>
              <a:t>UV</a:t>
            </a:r>
            <a:r>
              <a:rPr lang="ja-JP" altLang="en-US" dirty="0"/>
              <a:t>レジン</a:t>
            </a:r>
            <a:endParaRPr lang="en-US" altLang="ja-JP" dirty="0"/>
          </a:p>
          <a:p>
            <a:pPr lvl="1"/>
            <a:r>
              <a:rPr lang="ja-JP" altLang="en-US" dirty="0"/>
              <a:t>ヤング率 </a:t>
            </a:r>
            <a:r>
              <a:rPr lang="en-US" altLang="ja-JP" dirty="0"/>
              <a:t>5 MPa</a:t>
            </a:r>
            <a:r>
              <a:rPr lang="ja-JP" altLang="en-US" dirty="0"/>
              <a:t>の硬質</a:t>
            </a:r>
            <a:r>
              <a:rPr lang="en-US" altLang="ja-JP" dirty="0"/>
              <a:t>PDMS</a:t>
            </a:r>
          </a:p>
          <a:p>
            <a:pPr lvl="1"/>
            <a:r>
              <a:rPr lang="en-US" altLang="ja-JP" dirty="0"/>
              <a:t>365 nm</a:t>
            </a:r>
            <a:r>
              <a:rPr lang="ja-JP" altLang="en-US" dirty="0"/>
              <a:t>の単色</a:t>
            </a:r>
            <a:r>
              <a:rPr lang="en-US" altLang="ja-JP" dirty="0"/>
              <a:t>UV-LED</a:t>
            </a:r>
            <a:r>
              <a:rPr lang="ja-JP" altLang="en-US" dirty="0"/>
              <a:t>面光源</a:t>
            </a:r>
            <a:endParaRPr lang="en-US" altLang="ja-JP" dirty="0"/>
          </a:p>
          <a:p>
            <a:pPr lvl="1"/>
            <a:r>
              <a:rPr lang="en-US" altLang="ja-JP" dirty="0"/>
              <a:t>50 </a:t>
            </a:r>
            <a:r>
              <a:rPr lang="en-US" altLang="ja-JP" dirty="0" err="1"/>
              <a:t>mW</a:t>
            </a:r>
            <a:r>
              <a:rPr lang="en-US" altLang="ja-JP" dirty="0"/>
              <a:t>/cm</a:t>
            </a:r>
            <a:r>
              <a:rPr lang="en-US" altLang="ja-JP" baseline="30000" dirty="0"/>
              <a:t>2</a:t>
            </a:r>
            <a:r>
              <a:rPr lang="ja-JP" altLang="en-US" dirty="0"/>
              <a:t>で</a:t>
            </a:r>
            <a:r>
              <a:rPr lang="en-US" altLang="ja-JP" dirty="0"/>
              <a:t>30</a:t>
            </a:r>
            <a:r>
              <a:rPr lang="ja-JP" altLang="en-US" dirty="0"/>
              <a:t>秒照射．</a:t>
            </a:r>
            <a:endParaRPr lang="en-US" altLang="ja-JP" dirty="0"/>
          </a:p>
          <a:p>
            <a:endParaRPr kumimoji="1" lang="ja-JP" altLang="en-US" dirty="0"/>
          </a:p>
        </p:txBody>
      </p:sp>
      <p:sp>
        <p:nvSpPr>
          <p:cNvPr id="4" name="タイトル 3">
            <a:extLst>
              <a:ext uri="{FF2B5EF4-FFF2-40B4-BE49-F238E27FC236}">
                <a16:creationId xmlns:a16="http://schemas.microsoft.com/office/drawing/2014/main" id="{FD5CB3D2-9BF0-414C-8C90-D88847C1B083}"/>
              </a:ext>
            </a:extLst>
          </p:cNvPr>
          <p:cNvSpPr>
            <a:spLocks noGrp="1"/>
          </p:cNvSpPr>
          <p:nvPr>
            <p:ph type="title"/>
          </p:nvPr>
        </p:nvSpPr>
        <p:spPr/>
        <p:txBody>
          <a:bodyPr/>
          <a:lstStyle/>
          <a:p>
            <a:r>
              <a:rPr kumimoji="1" lang="ja-JP" altLang="en-US" dirty="0"/>
              <a:t>レジン温度測定実験</a:t>
            </a:r>
          </a:p>
        </p:txBody>
      </p:sp>
      <p:sp>
        <p:nvSpPr>
          <p:cNvPr id="3" name="スライド番号プレースホルダー 2">
            <a:extLst>
              <a:ext uri="{FF2B5EF4-FFF2-40B4-BE49-F238E27FC236}">
                <a16:creationId xmlns:a16="http://schemas.microsoft.com/office/drawing/2014/main" id="{9C24BF19-AAE8-4529-9AB7-CCE760341AE0}"/>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9" name="図 8">
            <a:extLst>
              <a:ext uri="{FF2B5EF4-FFF2-40B4-BE49-F238E27FC236}">
                <a16:creationId xmlns:a16="http://schemas.microsoft.com/office/drawing/2014/main" id="{E355567D-7ABB-4674-B5A1-BDDBA28E3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237" y="1340768"/>
            <a:ext cx="3699242" cy="4041069"/>
          </a:xfrm>
          <a:prstGeom prst="rect">
            <a:avLst/>
          </a:prstGeom>
        </p:spPr>
      </p:pic>
    </p:spTree>
    <p:extLst>
      <p:ext uri="{BB962C8B-B14F-4D97-AF65-F5344CB8AC3E}">
        <p14:creationId xmlns:p14="http://schemas.microsoft.com/office/powerpoint/2010/main" val="8383669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CE_TITLE" val="srij_seminar2021.s-fem"/>
  <p:tag name="ISPRING_ULTRA_SCORM_COURSE_ID" val="3F38C8C8-9BE9-4FF2-99FD-35F8FCC6C998"/>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
  <p:tag name="ISPRING_PRESENTATION_TITLE" val="srij_seminar2021.s-fem"/>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77526</TotalTime>
  <Words>2224</Words>
  <Application>Microsoft Office PowerPoint</Application>
  <PresentationFormat>画面に合わせる (4:3)</PresentationFormat>
  <Paragraphs>341</Paragraphs>
  <Slides>33</Slides>
  <Notes>1</Notes>
  <HiddenSlides>0</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33</vt:i4>
      </vt:variant>
    </vt:vector>
  </HeadingPairs>
  <TitlesOfParts>
    <vt:vector size="41" baseType="lpstr">
      <vt:lpstr>MS PGothic</vt:lpstr>
      <vt:lpstr>MS PGothic</vt:lpstr>
      <vt:lpstr>メイリオ</vt:lpstr>
      <vt:lpstr>Arial</vt:lpstr>
      <vt:lpstr>Calibri</vt:lpstr>
      <vt:lpstr>Cambria Math</vt:lpstr>
      <vt:lpstr>Wingdings</vt:lpstr>
      <vt:lpstr>デザインの設定</vt:lpstr>
      <vt:lpstr>反応速度論に基づく UV硬化収縮と熱変形を考慮した UVインプリントの形状変形解析</vt:lpstr>
      <vt:lpstr>研究背景</vt:lpstr>
      <vt:lpstr>問題点</vt:lpstr>
      <vt:lpstr>熱インプリントの数値モデリング手法 (参考)</vt:lpstr>
      <vt:lpstr>提案手法のアプローチ</vt:lpstr>
      <vt:lpstr>仮想温度の概念</vt:lpstr>
      <vt:lpstr>研究目的</vt:lpstr>
      <vt:lpstr>実験</vt:lpstr>
      <vt:lpstr>レジン温度測定実験</vt:lpstr>
      <vt:lpstr>レジン温度測定実験</vt:lpstr>
      <vt:lpstr>レジン温度測定実験</vt:lpstr>
      <vt:lpstr>UV収縮/複素せん断弾性率測定実験</vt:lpstr>
      <vt:lpstr>UV収縮/複素せん断弾性率測定実験</vt:lpstr>
      <vt:lpstr>UV収縮/複素せん断弾性率測定実験</vt:lpstr>
      <vt:lpstr>UV収縮/複素せん断弾性率測定実験</vt:lpstr>
      <vt:lpstr>手法</vt:lpstr>
      <vt:lpstr>アレニウス定数の同定</vt:lpstr>
      <vt:lpstr>仮想温度時刻歴の設定</vt:lpstr>
      <vt:lpstr>仮想温度依存の膨張率の同定</vt:lpstr>
      <vt:lpstr>熱粘弾性特性の同定（Prony級数）</vt:lpstr>
      <vt:lpstr>熱粘弾性特性の同定（時間－仮想温度換則）</vt:lpstr>
      <vt:lpstr>結果と考察</vt:lpstr>
      <vt:lpstr>マイクロミラーアレイ成形解析</vt:lpstr>
      <vt:lpstr>マイクロミラーアレイ成形解析</vt:lpstr>
      <vt:lpstr>マイクロミラーアレイ成形解析</vt:lpstr>
      <vt:lpstr>解析結果</vt:lpstr>
      <vt:lpstr>実測と解析結果の比較</vt:lpstr>
      <vt:lpstr>実測と解析結果の比較</vt:lpstr>
      <vt:lpstr>まとめ</vt:lpstr>
      <vt:lpstr>まとめ</vt:lpstr>
      <vt:lpstr>付録</vt:lpstr>
      <vt:lpstr>UV反応熱が成形プロセスに与える影響</vt:lpstr>
      <vt:lpstr>「湾曲深さ」の指標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srij_seminar2021.s-fem</dc:title>
  <dc:creator>Yuki ONISHI</dc:creator>
  <cp:lastModifiedBy>yuki</cp:lastModifiedBy>
  <cp:revision>3095</cp:revision>
  <cp:lastPrinted>2012-03-06T10:21:50Z</cp:lastPrinted>
  <dcterms:created xsi:type="dcterms:W3CDTF">2007-11-22T18:02:40Z</dcterms:created>
  <dcterms:modified xsi:type="dcterms:W3CDTF">2021-05-28T08:13:08Z</dcterms:modified>
</cp:coreProperties>
</file>