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912" r:id="rId2"/>
    <p:sldId id="765" r:id="rId3"/>
    <p:sldId id="890" r:id="rId4"/>
    <p:sldId id="891" r:id="rId5"/>
    <p:sldId id="941" r:id="rId6"/>
    <p:sldId id="603" r:id="rId7"/>
    <p:sldId id="892" r:id="rId8"/>
    <p:sldId id="729" r:id="rId9"/>
    <p:sldId id="940" r:id="rId10"/>
    <p:sldId id="942" r:id="rId11"/>
    <p:sldId id="943" r:id="rId12"/>
    <p:sldId id="926" r:id="rId13"/>
    <p:sldId id="944" r:id="rId14"/>
    <p:sldId id="901" r:id="rId15"/>
    <p:sldId id="897" r:id="rId16"/>
    <p:sldId id="924" r:id="rId17"/>
    <p:sldId id="929" r:id="rId18"/>
    <p:sldId id="930" r:id="rId19"/>
    <p:sldId id="945" r:id="rId20"/>
    <p:sldId id="936" r:id="rId21"/>
    <p:sldId id="937" r:id="rId22"/>
    <p:sldId id="947" r:id="rId23"/>
    <p:sldId id="898" r:id="rId24"/>
    <p:sldId id="682" r:id="rId25"/>
    <p:sldId id="949" r:id="rId26"/>
    <p:sldId id="951" r:id="rId27"/>
  </p:sldIdLst>
  <p:sldSz cx="9144000" cy="6858000" type="screen4x3"/>
  <p:notesSz cx="9971088" cy="6823075"/>
  <p:custDataLst>
    <p:tags r:id="rId30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FF"/>
    <a:srgbClr val="FF0000"/>
    <a:srgbClr val="FF8181"/>
    <a:srgbClr val="FF9900"/>
    <a:srgbClr val="008000"/>
    <a:srgbClr val="4DFFC4"/>
    <a:srgbClr val="E89049"/>
    <a:srgbClr val="66A9B1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0" autoAdjust="0"/>
    <p:restoredTop sz="88252" autoAdjust="0"/>
  </p:normalViewPr>
  <p:slideViewPr>
    <p:cSldViewPr>
      <p:cViewPr varScale="1">
        <p:scale>
          <a:sx n="87" d="100"/>
          <a:sy n="87" d="100"/>
        </p:scale>
        <p:origin x="143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348" y="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2022/6/2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2022/6/2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006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78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844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153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1pPr>
            <a:lvl2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2pPr>
            <a:lvl3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3pPr>
            <a:lvl4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4pPr>
            <a:lvl5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日付プレースホルダー 1">
            <a:extLst>
              <a:ext uri="{FF2B5EF4-FFF2-40B4-BE49-F238E27FC236}">
                <a16:creationId xmlns:a16="http://schemas.microsoft.com/office/drawing/2014/main" id="{7A299530-17CF-8081-3C67-02E053DDC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48264" y="952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F101-41C2-4EA3-9173-BFCF99514A5D}" type="datetime13">
              <a:rPr kumimoji="1" lang="ja-JP" altLang="en-US" smtClean="0"/>
              <a:t>8時37分12秒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718850" y="6659529"/>
              <a:ext cx="1705595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計算工学講演会</a:t>
              </a: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2022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10</a:t>
            </a:r>
            <a:r>
              <a:rPr lang="ja-JP" altLang="en-US" dirty="0"/>
              <a:t>節点四面体</a:t>
            </a:r>
            <a:r>
              <a:rPr lang="ja-JP" altLang="en-US" dirty="0">
                <a:solidFill>
                  <a:srgbClr val="FF8181"/>
                </a:solidFill>
              </a:rPr>
              <a:t>ひずみ平滑要素</a:t>
            </a:r>
            <a:r>
              <a:rPr lang="ja-JP" altLang="en-US" dirty="0"/>
              <a:t>による</a:t>
            </a:r>
            <a:br>
              <a:rPr lang="en-US" altLang="ja-JP" dirty="0"/>
            </a:br>
            <a:r>
              <a:rPr lang="ja-JP" altLang="en-US" dirty="0"/>
              <a:t>微圧縮大変形解析</a:t>
            </a:r>
            <a:endParaRPr kumimoji="1"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0976013-37B8-4994-A7C0-5AFBA1C0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861048"/>
            <a:ext cx="8640960" cy="1777752"/>
          </a:xfrm>
        </p:spPr>
        <p:txBody>
          <a:bodyPr/>
          <a:lstStyle/>
          <a:p>
            <a:r>
              <a:rPr lang="zh-TW" altLang="en-US" dirty="0"/>
              <a:t>大西 有希</a:t>
            </a:r>
            <a:r>
              <a:rPr lang="ja-JP" altLang="en-US" dirty="0"/>
              <a:t> （</a:t>
            </a:r>
            <a:r>
              <a:rPr lang="zh-TW" altLang="en-US" dirty="0"/>
              <a:t>東京工業大学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各要素の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と同様に作る．</a:t>
                </a:r>
                <a:endParaRPr lang="en-US" altLang="ja-JP" sz="2400" dirty="0"/>
              </a:p>
              <a:p>
                <a:r>
                  <a:rPr kumimoji="1" lang="ja-JP" altLang="en-US" sz="2400" dirty="0"/>
                  <a:t>各エッジの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</a:t>
                </a:r>
                <a:r>
                  <a:rPr kumimoji="1" lang="en-US" altLang="ja-JP" sz="2400" dirty="0"/>
                  <a:t>ES-FEM</a:t>
                </a:r>
                <a:r>
                  <a:rPr kumimoji="1" lang="ja-JP" altLang="en-US" sz="2400" dirty="0"/>
                  <a:t>の手順で作る．</a:t>
                </a:r>
                <a:endParaRPr kumimoji="1"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を要素内の</a:t>
                </a:r>
                <a:r>
                  <a:rPr lang="ja-JP" altLang="en-US" sz="2400" dirty="0">
                    <a:solidFill>
                      <a:srgbClr val="FF00FF"/>
                    </a:solidFill>
                  </a:rPr>
                  <a:t>３ガウス点</a:t>
                </a:r>
                <a:r>
                  <a:rPr lang="ja-JP" altLang="en-US" sz="2400" dirty="0"/>
                  <a:t>に配り，平均化して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kumimoji="1" lang="ja-JP" altLang="en-US" sz="2400" dirty="0"/>
                  <a:t>を用いて</a:t>
                </a:r>
                <a:r>
                  <a:rPr lang="ja-JP" altLang="en-US" sz="2400" dirty="0"/>
                  <a:t>歪み・応力を計算し，三角形</a:t>
                </a:r>
                <a:r>
                  <a:rPr kumimoji="1" lang="ja-JP" altLang="en-US" sz="2400" dirty="0"/>
                  <a:t>２次要素と同様に</a:t>
                </a:r>
                <a:br>
                  <a:rPr kumimoji="1" lang="en-US" altLang="ja-JP" sz="2400" dirty="0"/>
                </a:br>
                <a:r>
                  <a:rPr kumimoji="1" lang="ja-JP" altLang="en-US" sz="2400" dirty="0"/>
                  <a:t>ガウスの３点積分で</a:t>
                </a:r>
                <a:r>
                  <a:rPr lang="ja-JP" altLang="en-US" sz="2400" dirty="0"/>
                  <a:t>節点内力を計算する．</a:t>
                </a:r>
                <a:endParaRPr lang="ja-JP" altLang="en-US" sz="2400" u="sng" dirty="0"/>
              </a:p>
              <a:p>
                <a:endParaRPr kumimoji="1" lang="en-US" altLang="ja-JP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584" r="-44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SSE-T3</a:t>
            </a:r>
            <a:r>
              <a:rPr kumimoji="1" lang="ja-JP" altLang="en-US" dirty="0"/>
              <a:t>の定式化概要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5270"/>
            <a:ext cx="3759716" cy="3048006"/>
          </a:xfrm>
          <a:prstGeom prst="rect">
            <a:avLst/>
          </a:prstGeom>
        </p:spPr>
      </p:pic>
      <p:pic>
        <p:nvPicPr>
          <p:cNvPr id="23" name="図 22" descr="グラフ&#10;&#10;自動的に生成された説明">
            <a:extLst>
              <a:ext uri="{FF2B5EF4-FFF2-40B4-BE49-F238E27FC236}">
                <a16:creationId xmlns:a16="http://schemas.microsoft.com/office/drawing/2014/main" id="{977BBC24-8FAC-46C9-724D-D5E847157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5270"/>
            <a:ext cx="3759716" cy="3048006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F7DCBC-9BFE-E4A6-B73E-C20FFDF6AF19}"/>
              </a:ext>
            </a:extLst>
          </p:cNvPr>
          <p:cNvSpPr txBox="1"/>
          <p:nvPr/>
        </p:nvSpPr>
        <p:spPr>
          <a:xfrm>
            <a:off x="570769" y="2861138"/>
            <a:ext cx="17972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ひずみ平滑化を</a:t>
            </a:r>
            <a:br>
              <a:rPr kumimoji="1" lang="en-US" altLang="ja-JP" dirty="0"/>
            </a:br>
            <a:r>
              <a:rPr kumimoji="1" lang="ja-JP" altLang="en-US" dirty="0"/>
              <a:t>２回行って</a:t>
            </a:r>
            <a:br>
              <a:rPr kumimoji="1" lang="en-US" altLang="ja-JP" dirty="0"/>
            </a:br>
            <a:r>
              <a:rPr kumimoji="1" lang="ja-JP" altLang="en-US" dirty="0"/>
              <a:t>積分点</a:t>
            </a:r>
            <a:r>
              <a:rPr lang="ja-JP" altLang="en-US" dirty="0"/>
              <a:t>で応力を</a:t>
            </a:r>
            <a:br>
              <a:rPr lang="en-US" altLang="ja-JP" dirty="0"/>
            </a:br>
            <a:r>
              <a:rPr lang="ja-JP" altLang="en-US" dirty="0"/>
              <a:t>評価・積分する．</a:t>
            </a:r>
            <a:endParaRPr lang="en-US" altLang="ja-JP" dirty="0"/>
          </a:p>
        </p:txBody>
      </p:sp>
      <p:pic>
        <p:nvPicPr>
          <p:cNvPr id="28" name="図 27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36419C3A-75E8-1378-EDB7-32BB59C75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1138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6304894" y="4027130"/>
            <a:ext cx="2355132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三角形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四面体要素で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回避できる上に，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応力の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メッシュ収束が速い．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570769" y="4765794"/>
            <a:ext cx="18002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ひずみ</a:t>
            </a:r>
            <a:r>
              <a:rPr lang="en-US" altLang="ja-JP" dirty="0"/>
              <a:t>/</a:t>
            </a:r>
            <a:r>
              <a:rPr lang="ja-JP" altLang="en-US" dirty="0"/>
              <a:t>応力は</a:t>
            </a:r>
            <a:br>
              <a:rPr lang="en-US" altLang="ja-JP" dirty="0"/>
            </a:br>
            <a:r>
              <a:rPr lang="ja-JP" altLang="en-US" dirty="0"/>
              <a:t>平滑化領域内で</a:t>
            </a:r>
            <a:r>
              <a:rPr lang="ja-JP" altLang="en-US" dirty="0">
                <a:solidFill>
                  <a:srgbClr val="FF00FF"/>
                </a:solidFill>
              </a:rPr>
              <a:t>線形</a:t>
            </a:r>
          </a:p>
        </p:txBody>
      </p:sp>
    </p:spTree>
    <p:extLst>
      <p:ext uri="{BB962C8B-B14F-4D97-AF65-F5344CB8AC3E}">
        <p14:creationId xmlns:p14="http://schemas.microsoft.com/office/powerpoint/2010/main" val="10360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片持ち梁の曲げの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応力分布比較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SSE-T3</a:t>
            </a:r>
            <a:r>
              <a:rPr kumimoji="1" lang="ja-JP" altLang="en-US" dirty="0"/>
              <a:t>の性能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89F999-42A9-75D8-CFEA-E81706CEE568}"/>
              </a:ext>
            </a:extLst>
          </p:cNvPr>
          <p:cNvSpPr txBox="1"/>
          <p:nvPr/>
        </p:nvSpPr>
        <p:spPr>
          <a:xfrm>
            <a:off x="5884973" y="3176972"/>
            <a:ext cx="3007506" cy="923330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応力が要素内で線形分布なので高精度．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せん断ロッキングもなし．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69570C-6CD7-81EA-1059-6200E787AFF8}"/>
              </a:ext>
            </a:extLst>
          </p:cNvPr>
          <p:cNvSpPr txBox="1"/>
          <p:nvPr/>
        </p:nvSpPr>
        <p:spPr>
          <a:xfrm>
            <a:off x="5884974" y="4374974"/>
            <a:ext cx="3144176" cy="17543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ただし，</a:t>
            </a:r>
            <a:r>
              <a:rPr kumimoji="1" lang="en-US" altLang="ja-JP" dirty="0"/>
              <a:t>SSE</a:t>
            </a:r>
            <a:r>
              <a:rPr kumimoji="1" lang="ja-JP" altLang="en-US" dirty="0"/>
              <a:t>（および</a:t>
            </a:r>
            <a:r>
              <a:rPr kumimoji="1" lang="en-US" altLang="ja-JP" dirty="0"/>
              <a:t>ES-FEM</a:t>
            </a:r>
            <a:r>
              <a:rPr kumimoji="1" lang="ja-JP" altLang="en-US" dirty="0"/>
              <a:t>）は要素をまたぐひずみ平滑化</a:t>
            </a:r>
            <a:br>
              <a:rPr kumimoji="1" lang="en-US" altLang="ja-JP" dirty="0"/>
            </a:br>
            <a:r>
              <a:rPr kumimoji="1" lang="ja-JP" altLang="en-US" dirty="0"/>
              <a:t>を行うため，</a:t>
            </a:r>
            <a:r>
              <a:rPr kumimoji="1" lang="ja-JP" altLang="en-US" dirty="0">
                <a:solidFill>
                  <a:srgbClr val="C00000"/>
                </a:solidFill>
              </a:rPr>
              <a:t>標準的な</a:t>
            </a:r>
            <a:r>
              <a:rPr kumimoji="1" lang="en-US" altLang="ja-JP" dirty="0">
                <a:solidFill>
                  <a:srgbClr val="C00000"/>
                </a:solidFill>
              </a:rPr>
              <a:t>FEM</a:t>
            </a:r>
            <a:r>
              <a:rPr kumimoji="1" lang="ja-JP" altLang="en-US" dirty="0">
                <a:solidFill>
                  <a:srgbClr val="C00000"/>
                </a:solidFill>
              </a:rPr>
              <a:t>の</a:t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ja-JP" altLang="en-US" dirty="0">
                <a:solidFill>
                  <a:srgbClr val="C00000"/>
                </a:solidFill>
              </a:rPr>
              <a:t>「要素」としては実装できない</a:t>
            </a:r>
            <a:r>
              <a:rPr kumimoji="1" lang="ja-JP" altLang="en-US" dirty="0"/>
              <a:t>．</a:t>
            </a:r>
            <a:br>
              <a:rPr kumimoji="1" lang="en-US" altLang="ja-JP" dirty="0"/>
            </a:br>
            <a:r>
              <a:rPr kumimoji="1" lang="ja-JP" altLang="en-US" dirty="0"/>
              <a:t>また，</a:t>
            </a:r>
            <a:r>
              <a:rPr kumimoji="1" lang="ja-JP" altLang="en-US" dirty="0">
                <a:solidFill>
                  <a:srgbClr val="C00000"/>
                </a:solidFill>
              </a:rPr>
              <a:t>体積ロッキング</a:t>
            </a:r>
            <a:r>
              <a:rPr kumimoji="1" lang="ja-JP" altLang="en-US" dirty="0"/>
              <a:t>は回避</a:t>
            </a:r>
            <a:br>
              <a:rPr kumimoji="1" lang="en-US" altLang="ja-JP" dirty="0"/>
            </a:br>
            <a:r>
              <a:rPr kumimoji="1" lang="ja-JP" altLang="en-US" dirty="0"/>
              <a:t>できない．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25" r="18764" b="5776"/>
          <a:stretch/>
        </p:blipFill>
        <p:spPr>
          <a:xfrm>
            <a:off x="78846" y="2372889"/>
            <a:ext cx="5760640" cy="37924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9811" b="82151"/>
          <a:stretch/>
        </p:blipFill>
        <p:spPr>
          <a:xfrm>
            <a:off x="107504" y="1052736"/>
            <a:ext cx="5686413" cy="12241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739072" y="6114782"/>
            <a:ext cx="4435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T. </a:t>
            </a:r>
            <a:r>
              <a:rPr kumimoji="1" lang="en-US" altLang="ja-JP" sz="1600" dirty="0" err="1"/>
              <a:t>Jinsong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Euro. J. Mech. /A, v95, 2022.</a:t>
            </a:r>
            <a:endParaRPr kumimoji="1" lang="ja-JP" altLang="en-US" sz="16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5573FED-F0B9-CB06-F888-77D2D2C130AA}"/>
              </a:ext>
            </a:extLst>
          </p:cNvPr>
          <p:cNvSpPr/>
          <p:nvPr/>
        </p:nvSpPr>
        <p:spPr>
          <a:xfrm>
            <a:off x="260624" y="2819226"/>
            <a:ext cx="5407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14154" y="4149080"/>
            <a:ext cx="85744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5884973" y="1203139"/>
            <a:ext cx="308610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応力分布が階段状で低精度．</a:t>
            </a:r>
            <a:br>
              <a:rPr kumimoji="1" lang="en-US" altLang="ja-JP" dirty="0"/>
            </a:br>
            <a:r>
              <a:rPr kumimoji="1" lang="ja-JP" altLang="en-US" dirty="0"/>
              <a:t>実は，せん断ロッキングも</a:t>
            </a:r>
            <a:br>
              <a:rPr kumimoji="1" lang="en-US" altLang="ja-JP" dirty="0"/>
            </a:br>
            <a:r>
              <a:rPr kumimoji="1" lang="ja-JP" altLang="en-US" dirty="0"/>
              <a:t>起こしている．</a:t>
            </a:r>
          </a:p>
        </p:txBody>
      </p:sp>
    </p:spTree>
    <p:extLst>
      <p:ext uri="{BB962C8B-B14F-4D97-AF65-F5344CB8AC3E}">
        <p14:creationId xmlns:p14="http://schemas.microsoft.com/office/powerpoint/2010/main" val="101873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２次元（６節点三角形要素）の場合の定式化概要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SelectiveCS-FEM-T6</a:t>
            </a:r>
            <a:r>
              <a:rPr lang="en-US" altLang="ja-JP" dirty="0"/>
              <a:t>(</a:t>
            </a:r>
            <a:r>
              <a:rPr lang="ja-JP" altLang="en-US" sz="3200" dirty="0"/>
              <a:t>従来法</a:t>
            </a:r>
            <a:r>
              <a:rPr lang="en-US" altLang="ja-JP" dirty="0"/>
              <a:t>)</a:t>
            </a:r>
            <a:r>
              <a:rPr lang="ja-JP" altLang="en-US" sz="3200" dirty="0"/>
              <a:t>の定式化概要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4F13E2E-9AD8-49F3-9F41-BF8FE7D8D6D0}"/>
              </a:ext>
            </a:extLst>
          </p:cNvPr>
          <p:cNvGrpSpPr/>
          <p:nvPr/>
        </p:nvGrpSpPr>
        <p:grpSpPr>
          <a:xfrm>
            <a:off x="55635" y="1159833"/>
            <a:ext cx="8999742" cy="5113483"/>
            <a:chOff x="55635" y="1159833"/>
            <a:chExt cx="8999742" cy="5113483"/>
          </a:xfrm>
        </p:grpSpPr>
        <p:cxnSp>
          <p:nvCxnSpPr>
            <p:cNvPr id="14" name="直線矢印コネクタ 13"/>
            <p:cNvCxnSpPr>
              <a:cxnSpLocks/>
            </p:cNvCxnSpPr>
            <p:nvPr/>
          </p:nvCxnSpPr>
          <p:spPr>
            <a:xfrm flipV="1">
              <a:off x="2375001" y="2541134"/>
              <a:ext cx="1313331" cy="51549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2428599" y="4237654"/>
              <a:ext cx="1187518" cy="589667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148040">
              <a:off x="2297013" y="246836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ES-FEM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>
              <a:cxnSpLocks/>
              <a:endCxn id="33" idx="1"/>
            </p:cNvCxnSpPr>
            <p:nvPr/>
          </p:nvCxnSpPr>
          <p:spPr>
            <a:xfrm>
              <a:off x="6040223" y="3542635"/>
              <a:ext cx="803779" cy="375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/>
            <p:cNvSpPr/>
            <p:nvPr/>
          </p:nvSpPr>
          <p:spPr>
            <a:xfrm rot="2604784">
              <a:off x="5024461" y="3015672"/>
              <a:ext cx="1341499" cy="1431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 rot="18527502">
              <a:off x="5011973" y="4002389"/>
              <a:ext cx="1372099" cy="1541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590DD00-9FDC-4638-9985-C77104806D33}"/>
                </a:ext>
              </a:extLst>
            </p:cNvPr>
            <p:cNvSpPr txBox="1"/>
            <p:nvPr/>
          </p:nvSpPr>
          <p:spPr>
            <a:xfrm>
              <a:off x="55635" y="4498228"/>
              <a:ext cx="2691763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/>
                <a:t>(1) </a:t>
              </a:r>
              <a:r>
                <a:rPr kumimoji="1" lang="ja-JP" altLang="en-US" sz="2000" dirty="0"/>
                <a:t>ダミー節点を用いた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T3</a:t>
              </a:r>
              <a:r>
                <a:rPr kumimoji="1" lang="ja-JP" altLang="en-US" sz="2000" dirty="0"/>
                <a:t>サブ</a:t>
              </a:r>
              <a:r>
                <a:rPr lang="ja-JP" altLang="en-US" sz="2000" dirty="0"/>
                <a:t>セル</a:t>
              </a:r>
              <a:r>
                <a:rPr kumimoji="1" lang="ja-JP" altLang="en-US" sz="2000" dirty="0"/>
                <a:t>への</a:t>
              </a:r>
              <a:br>
                <a:rPr kumimoji="1" lang="en-US" altLang="ja-JP" sz="2000" dirty="0"/>
              </a:br>
              <a:r>
                <a:rPr kumimoji="1" lang="ja-JP" altLang="en-US" sz="2000" dirty="0"/>
                <a:t>放射状メッシュ再分割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7497744-C2CF-4BA6-8D90-19F2FD1218F3}"/>
                </a:ext>
              </a:extLst>
            </p:cNvPr>
            <p:cNvSpPr txBox="1"/>
            <p:nvPr/>
          </p:nvSpPr>
          <p:spPr>
            <a:xfrm>
              <a:off x="1880898" y="5873206"/>
              <a:ext cx="510588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(3) </a:t>
              </a:r>
              <a:r>
                <a:rPr lang="ja-JP" altLang="en-US" sz="2000" dirty="0"/>
                <a:t>体積歪み成分の全サブセルでの歪み平滑</a:t>
              </a:r>
              <a:endParaRPr kumimoji="1" lang="ja-JP" altLang="en-US" sz="2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56A49B3-7B94-4A1B-B34C-8FB62AD0F8EC}"/>
                </a:ext>
              </a:extLst>
            </p:cNvPr>
            <p:cNvSpPr txBox="1"/>
            <p:nvPr/>
          </p:nvSpPr>
          <p:spPr>
            <a:xfrm>
              <a:off x="2083722" y="1159833"/>
              <a:ext cx="4525598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(2) </a:t>
              </a:r>
              <a:r>
                <a:rPr lang="ja-JP" altLang="en-US" sz="2000" dirty="0"/>
                <a:t>等積歪み成分のエッジでの歪み平滑</a:t>
              </a:r>
              <a:endParaRPr kumimoji="1" lang="ja-JP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/>
                <p:nvPr/>
              </p:nvSpPr>
              <p:spPr>
                <a:xfrm>
                  <a:off x="6844002" y="3327258"/>
                  <a:ext cx="2211375" cy="4382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(4)</a:t>
                  </a:r>
                  <a:r>
                    <a:rPr lang="ja-JP" altLang="en-US" sz="2000" dirty="0"/>
                    <a:t>節点内力</a:t>
                  </a:r>
                  <a:r>
                    <a:rPr lang="en-US" altLang="ja-JP" sz="20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</m:oMath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4002" y="3327258"/>
                  <a:ext cx="2211375" cy="438262"/>
                </a:xfrm>
                <a:prstGeom prst="rect">
                  <a:avLst/>
                </a:prstGeom>
                <a:blipFill>
                  <a:blip r:embed="rId3"/>
                  <a:stretch>
                    <a:fillRect l="-2486" t="-8333" b="-19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56A9A33-07E0-49D7-BBEC-C650EE5C590B}"/>
                </a:ext>
              </a:extLst>
            </p:cNvPr>
            <p:cNvSpPr txBox="1"/>
            <p:nvPr/>
          </p:nvSpPr>
          <p:spPr>
            <a:xfrm rot="1570784">
              <a:off x="2495949" y="402185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/>
                <a:t>全体平均</a:t>
              </a:r>
              <a:endParaRPr kumimoji="1" lang="en-US" altLang="ja-JP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161E0F3-08DC-43A8-B003-511DBDC29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6" y="2528900"/>
              <a:ext cx="2299167" cy="193695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7514EFD-5DD8-4691-BE7A-6E2195F6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36" y="1581661"/>
              <a:ext cx="2299167" cy="1936959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9CE6BC3-5FB2-4AA6-9B3F-B3CEF893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925" y="3897052"/>
              <a:ext cx="2299167" cy="1936959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BCC11E-B7B8-41DD-B056-0B57E3BD6157}"/>
              </a:ext>
            </a:extLst>
          </p:cNvPr>
          <p:cNvSpPr txBox="1"/>
          <p:nvPr/>
        </p:nvSpPr>
        <p:spPr>
          <a:xfrm>
            <a:off x="240023" y="2473188"/>
            <a:ext cx="58830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ダミー</a:t>
            </a:r>
            <a:br>
              <a:rPr kumimoji="1" lang="en-US" altLang="ja-JP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節点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BACE596-E60E-46CC-A900-1B40408DF89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28325" y="2750187"/>
            <a:ext cx="598058" cy="9308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C189C57-0160-4BF1-B306-924D6A72E7E9}"/>
              </a:ext>
            </a:extLst>
          </p:cNvPr>
          <p:cNvSpPr txBox="1"/>
          <p:nvPr/>
        </p:nvSpPr>
        <p:spPr>
          <a:xfrm>
            <a:off x="5829624" y="2541674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選択的</a:t>
            </a:r>
            <a:br>
              <a:rPr lang="en-US" altLang="ja-JP" dirty="0"/>
            </a:br>
            <a:r>
              <a:rPr lang="ja-JP" altLang="en-US" dirty="0"/>
              <a:t>低減積分</a:t>
            </a:r>
            <a:br>
              <a:rPr lang="en-US" altLang="ja-JP" dirty="0"/>
            </a:br>
            <a:r>
              <a:rPr lang="en-US" altLang="ja-JP" dirty="0"/>
              <a:t>(SRI)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9FC400B-753A-00E7-3184-2B41518C7EED}"/>
              </a:ext>
            </a:extLst>
          </p:cNvPr>
          <p:cNvSpPr txBox="1"/>
          <p:nvPr/>
        </p:nvSpPr>
        <p:spPr>
          <a:xfrm>
            <a:off x="5044794" y="1732895"/>
            <a:ext cx="156966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エッジで</a:t>
            </a:r>
            <a:br>
              <a:rPr kumimoji="1" lang="en-US" altLang="ja-JP" dirty="0"/>
            </a:br>
            <a:r>
              <a:rPr kumimoji="1" lang="ja-JP" altLang="en-US" dirty="0"/>
              <a:t>偏差応力積分</a:t>
            </a:r>
          </a:p>
        </p:txBody>
      </p:sp>
    </p:spTree>
    <p:extLst>
      <p:ext uri="{BB962C8B-B14F-4D97-AF65-F5344CB8AC3E}">
        <p14:creationId xmlns:p14="http://schemas.microsoft.com/office/powerpoint/2010/main" val="2779254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２次元（６節点三角形要素）の場合の定式化概要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SelectiveCSSE-T6</a:t>
            </a:r>
            <a:r>
              <a:rPr lang="ja-JP" altLang="en-US" dirty="0"/>
              <a:t>の定式化概要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4F13E2E-9AD8-49F3-9F41-BF8FE7D8D6D0}"/>
              </a:ext>
            </a:extLst>
          </p:cNvPr>
          <p:cNvGrpSpPr/>
          <p:nvPr/>
        </p:nvGrpSpPr>
        <p:grpSpPr>
          <a:xfrm>
            <a:off x="55635" y="1159833"/>
            <a:ext cx="9032033" cy="5113483"/>
            <a:chOff x="55635" y="1159833"/>
            <a:chExt cx="9032033" cy="5113483"/>
          </a:xfrm>
        </p:grpSpPr>
        <p:cxnSp>
          <p:nvCxnSpPr>
            <p:cNvPr id="14" name="直線矢印コネクタ 13"/>
            <p:cNvCxnSpPr>
              <a:cxnSpLocks/>
            </p:cNvCxnSpPr>
            <p:nvPr/>
          </p:nvCxnSpPr>
          <p:spPr>
            <a:xfrm flipV="1">
              <a:off x="2375001" y="2541134"/>
              <a:ext cx="1313331" cy="51549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2428599" y="4237654"/>
              <a:ext cx="1187518" cy="589667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148040">
              <a:off x="2297013" y="246836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ES-FEM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>
              <a:cxnSpLocks/>
              <a:stCxn id="31" idx="3"/>
            </p:cNvCxnSpPr>
            <p:nvPr/>
          </p:nvCxnSpPr>
          <p:spPr>
            <a:xfrm>
              <a:off x="6641460" y="4481635"/>
              <a:ext cx="455999" cy="612663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/>
            <p:cNvSpPr/>
            <p:nvPr/>
          </p:nvSpPr>
          <p:spPr>
            <a:xfrm rot="7185332">
              <a:off x="6332620" y="3986394"/>
              <a:ext cx="1087347" cy="1528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 rot="20563914">
              <a:off x="5300284" y="4608187"/>
              <a:ext cx="1372099" cy="1541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590DD00-9FDC-4638-9985-C77104806D33}"/>
                </a:ext>
              </a:extLst>
            </p:cNvPr>
            <p:cNvSpPr txBox="1"/>
            <p:nvPr/>
          </p:nvSpPr>
          <p:spPr>
            <a:xfrm>
              <a:off x="55635" y="4498228"/>
              <a:ext cx="2691763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/>
                <a:t>(1) </a:t>
              </a:r>
              <a:r>
                <a:rPr kumimoji="1" lang="ja-JP" altLang="en-US" sz="2000" dirty="0"/>
                <a:t>ダミー節点を用いた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T3</a:t>
              </a:r>
              <a:r>
                <a:rPr kumimoji="1" lang="ja-JP" altLang="en-US" sz="2000" dirty="0"/>
                <a:t>サブ</a:t>
              </a:r>
              <a:r>
                <a:rPr lang="ja-JP" altLang="en-US" sz="2000" dirty="0"/>
                <a:t>セル</a:t>
              </a:r>
              <a:r>
                <a:rPr kumimoji="1" lang="ja-JP" altLang="en-US" sz="2000" dirty="0"/>
                <a:t>への</a:t>
              </a:r>
              <a:br>
                <a:rPr kumimoji="1" lang="en-US" altLang="ja-JP" sz="2000" dirty="0"/>
              </a:br>
              <a:r>
                <a:rPr kumimoji="1" lang="ja-JP" altLang="en-US" sz="2000" dirty="0"/>
                <a:t>放射状メッシュ再分割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7497744-C2CF-4BA6-8D90-19F2FD1218F3}"/>
                </a:ext>
              </a:extLst>
            </p:cNvPr>
            <p:cNvSpPr txBox="1"/>
            <p:nvPr/>
          </p:nvSpPr>
          <p:spPr>
            <a:xfrm>
              <a:off x="1880899" y="5873206"/>
              <a:ext cx="5105885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(3) </a:t>
              </a:r>
              <a:r>
                <a:rPr lang="ja-JP" altLang="en-US" sz="2000" dirty="0"/>
                <a:t>体積歪み成分の全サブセルでの歪み平滑</a:t>
              </a:r>
              <a:endParaRPr kumimoji="1" lang="ja-JP" altLang="en-US" sz="2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56A49B3-7B94-4A1B-B34C-8FB62AD0F8EC}"/>
                </a:ext>
              </a:extLst>
            </p:cNvPr>
            <p:cNvSpPr txBox="1"/>
            <p:nvPr/>
          </p:nvSpPr>
          <p:spPr>
            <a:xfrm>
              <a:off x="2151046" y="1159833"/>
              <a:ext cx="439094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(2) </a:t>
              </a:r>
              <a:r>
                <a:rPr lang="ja-JP" altLang="en-US" sz="2000" dirty="0"/>
                <a:t>等積歪み成分の</a:t>
              </a:r>
              <a:r>
                <a:rPr lang="en-US" altLang="ja-JP" sz="2000" dirty="0"/>
                <a:t>SSE</a:t>
              </a:r>
              <a:r>
                <a:rPr lang="ja-JP" altLang="en-US" sz="2000" dirty="0"/>
                <a:t>での歪み平滑</a:t>
              </a:r>
              <a:endParaRPr kumimoji="1" lang="ja-JP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/>
                <p:nvPr/>
              </p:nvSpPr>
              <p:spPr>
                <a:xfrm>
                  <a:off x="6876293" y="5100473"/>
                  <a:ext cx="2211375" cy="4382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(4)</a:t>
                  </a:r>
                  <a:r>
                    <a:rPr lang="ja-JP" altLang="en-US" sz="2000" dirty="0"/>
                    <a:t>節点内力</a:t>
                  </a:r>
                  <a:r>
                    <a:rPr lang="en-US" altLang="ja-JP" sz="20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</m:oMath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6293" y="5100473"/>
                  <a:ext cx="2211375" cy="438262"/>
                </a:xfrm>
                <a:prstGeom prst="rect">
                  <a:avLst/>
                </a:prstGeom>
                <a:blipFill>
                  <a:blip r:embed="rId3"/>
                  <a:stretch>
                    <a:fillRect l="-2204" t="-8333" b="-19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56A9A33-07E0-49D7-BBEC-C650EE5C590B}"/>
                </a:ext>
              </a:extLst>
            </p:cNvPr>
            <p:cNvSpPr txBox="1"/>
            <p:nvPr/>
          </p:nvSpPr>
          <p:spPr>
            <a:xfrm rot="1570784">
              <a:off x="2495949" y="402185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/>
                <a:t>全体平均</a:t>
              </a:r>
              <a:endParaRPr kumimoji="1" lang="en-US" altLang="ja-JP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161E0F3-08DC-43A8-B003-511DBDC29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6" y="2528900"/>
              <a:ext cx="2299167" cy="193695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7514EFD-5DD8-4691-BE7A-6E2195F6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36" y="1581661"/>
              <a:ext cx="2299167" cy="1936959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9CE6BC3-5FB2-4AA6-9B3F-B3CEF893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925" y="3897052"/>
              <a:ext cx="2299167" cy="1936959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BCC11E-B7B8-41DD-B056-0B57E3BD6157}"/>
              </a:ext>
            </a:extLst>
          </p:cNvPr>
          <p:cNvSpPr txBox="1"/>
          <p:nvPr/>
        </p:nvSpPr>
        <p:spPr>
          <a:xfrm>
            <a:off x="240023" y="2473188"/>
            <a:ext cx="58830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ダミー</a:t>
            </a:r>
            <a:br>
              <a:rPr kumimoji="1" lang="en-US" altLang="ja-JP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節点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BACE596-E60E-46CC-A900-1B40408DF89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28325" y="2750187"/>
            <a:ext cx="598058" cy="9308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C189C57-0160-4BF1-B306-924D6A72E7E9}"/>
              </a:ext>
            </a:extLst>
          </p:cNvPr>
          <p:cNvSpPr txBox="1"/>
          <p:nvPr/>
        </p:nvSpPr>
        <p:spPr>
          <a:xfrm>
            <a:off x="6804248" y="4125850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選択的</a:t>
            </a:r>
            <a:br>
              <a:rPr lang="en-US" altLang="ja-JP" dirty="0"/>
            </a:br>
            <a:r>
              <a:rPr lang="ja-JP" altLang="en-US" dirty="0"/>
              <a:t>低減積分</a:t>
            </a:r>
            <a:br>
              <a:rPr lang="en-US" altLang="ja-JP" dirty="0"/>
            </a:br>
            <a:r>
              <a:rPr lang="en-US" altLang="ja-JP" dirty="0"/>
              <a:t>(SRI)</a:t>
            </a:r>
            <a:endParaRPr kumimoji="1" lang="ja-JP" altLang="en-US" dirty="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96ACDA07-3E0F-9467-4546-315C31732E0D}"/>
              </a:ext>
            </a:extLst>
          </p:cNvPr>
          <p:cNvCxnSpPr>
            <a:cxnSpLocks/>
          </p:cNvCxnSpPr>
          <p:nvPr/>
        </p:nvCxnSpPr>
        <p:spPr>
          <a:xfrm>
            <a:off x="5220072" y="2528900"/>
            <a:ext cx="1080120" cy="674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BDB8C8AA-52F2-A977-DA77-F24123CA3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3623" y="1576302"/>
            <a:ext cx="2419657" cy="196022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6C78244-25FC-CCB1-6BFE-45CB5C3883D0}"/>
              </a:ext>
            </a:extLst>
          </p:cNvPr>
          <p:cNvSpPr txBox="1"/>
          <p:nvPr/>
        </p:nvSpPr>
        <p:spPr>
          <a:xfrm>
            <a:off x="5128388" y="1772723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ガウス点で</a:t>
            </a:r>
            <a:br>
              <a:rPr lang="en-US" altLang="ja-JP" dirty="0"/>
            </a:br>
            <a:r>
              <a:rPr lang="ja-JP" altLang="en-US" dirty="0"/>
              <a:t>再平滑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63EFB2D-5F11-921C-5400-07362235F659}"/>
              </a:ext>
            </a:extLst>
          </p:cNvPr>
          <p:cNvSpPr txBox="1"/>
          <p:nvPr/>
        </p:nvSpPr>
        <p:spPr>
          <a:xfrm>
            <a:off x="7567665" y="3518620"/>
            <a:ext cx="156966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ガウス点</a:t>
            </a:r>
            <a:r>
              <a:rPr kumimoji="1" lang="ja-JP" altLang="en-US" dirty="0"/>
              <a:t>で</a:t>
            </a:r>
            <a:br>
              <a:rPr kumimoji="1" lang="en-US" altLang="ja-JP" dirty="0"/>
            </a:br>
            <a:r>
              <a:rPr kumimoji="1" lang="ja-JP" altLang="en-US" dirty="0"/>
              <a:t>偏差応力積分</a:t>
            </a:r>
          </a:p>
        </p:txBody>
      </p:sp>
    </p:spTree>
    <p:extLst>
      <p:ext uri="{BB962C8B-B14F-4D97-AF65-F5344CB8AC3E}">
        <p14:creationId xmlns:p14="http://schemas.microsoft.com/office/powerpoint/2010/main" val="586187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5D8226F-A0C5-4D44-9674-9E768EAB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SelectiveCSSE-T10</a:t>
            </a:r>
            <a:r>
              <a:rPr lang="ja-JP" altLang="en-US" sz="3200" dirty="0"/>
              <a:t>の定式化概要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E3F1933-CF6C-4C64-93D1-EFF7BF09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３次元の場合の放射状メッシュ再分割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(30%</a:t>
            </a: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縮小表示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pic>
        <p:nvPicPr>
          <p:cNvPr id="10" name="radial-type">
            <a:hlinkClick r:id="" action="ppaction://media"/>
            <a:extLst>
              <a:ext uri="{FF2B5EF4-FFF2-40B4-BE49-F238E27FC236}">
                <a16:creationId xmlns:a16="http://schemas.microsoft.com/office/drawing/2014/main" id="{630B2409-AD94-4BCF-AD04-BAB783CE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87" r="13095"/>
          <a:stretch/>
        </p:blipFill>
        <p:spPr>
          <a:xfrm>
            <a:off x="1439653" y="1068127"/>
            <a:ext cx="6300699" cy="52051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EABB0-C613-43D8-B455-6B92DBEBA2D9}"/>
              </a:ext>
            </a:extLst>
          </p:cNvPr>
          <p:cNvSpPr txBox="1"/>
          <p:nvPr/>
        </p:nvSpPr>
        <p:spPr>
          <a:xfrm>
            <a:off x="7266843" y="1162222"/>
            <a:ext cx="1751048" cy="9960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34</a:t>
            </a:r>
            <a:r>
              <a:rPr lang="ja-JP" altLang="en-US" sz="2000" dirty="0"/>
              <a:t>本のエッジで</a:t>
            </a:r>
            <a:br>
              <a:rPr lang="en-US" altLang="ja-JP" sz="2000" dirty="0"/>
            </a:br>
            <a:r>
              <a:rPr lang="en-US" altLang="ja-JP" sz="2000" dirty="0"/>
              <a:t>ES-FEM</a:t>
            </a:r>
            <a:r>
              <a:rPr lang="ja-JP" altLang="en-US" sz="2000" dirty="0"/>
              <a:t>による</a:t>
            </a:r>
            <a:br>
              <a:rPr lang="en-US" altLang="ja-JP" sz="2000" dirty="0"/>
            </a:br>
            <a:r>
              <a:rPr lang="ja-JP" altLang="en-US" sz="2000" dirty="0"/>
              <a:t>ひずみ平滑化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8CE647-44E7-4198-839D-517B0DDF87FF}"/>
              </a:ext>
            </a:extLst>
          </p:cNvPr>
          <p:cNvSpPr txBox="1"/>
          <p:nvPr/>
        </p:nvSpPr>
        <p:spPr>
          <a:xfrm>
            <a:off x="205924" y="1162247"/>
            <a:ext cx="1614792" cy="6882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ja-JP" altLang="en-US" sz="2000" dirty="0"/>
              <a:t>全部で</a:t>
            </a:r>
            <a:r>
              <a:rPr lang="en-US" altLang="ja-JP" sz="2000" dirty="0"/>
              <a:t>16</a:t>
            </a:r>
            <a:r>
              <a:rPr lang="ja-JP" altLang="en-US" sz="2000" dirty="0"/>
              <a:t>個の</a:t>
            </a:r>
            <a:br>
              <a:rPr lang="en-US" altLang="ja-JP" sz="2000" dirty="0"/>
            </a:br>
            <a:r>
              <a:rPr lang="en-US" altLang="ja-JP" sz="2000" dirty="0"/>
              <a:t>T4</a:t>
            </a:r>
            <a:r>
              <a:rPr lang="ja-JP" altLang="en-US" sz="2000" dirty="0"/>
              <a:t>サブセル</a:t>
            </a:r>
            <a:endParaRPr kumimoji="1" lang="ja-JP" altLang="en-US" sz="20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399819-40CC-44ED-9849-3349F419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CADC059-E1A2-431F-BE56-DDB796AA8F26}"/>
                  </a:ext>
                </a:extLst>
              </p:cNvPr>
              <p:cNvSpPr txBox="1"/>
              <p:nvPr/>
            </p:nvSpPr>
            <p:spPr>
              <a:xfrm>
                <a:off x="7056276" y="4622817"/>
                <a:ext cx="2051531" cy="1180699"/>
              </a:xfrm>
              <a:prstGeom prst="rect">
                <a:avLst/>
              </a:prstGeom>
              <a:solidFill>
                <a:srgbClr val="4DFFC4"/>
              </a:solidFill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Cambria Math" panose="02040503050406030204" pitchFamily="18" charset="0"/>
                  </a:rPr>
                  <a:t>16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サブセルに</a:t>
                </a:r>
                <a:br>
                  <a:rPr lang="en-US" altLang="ja-JP" dirty="0">
                    <a:latin typeface="Cambria Math" panose="02040503050406030204" pitchFamily="18" charset="0"/>
                  </a:rPr>
                </a:br>
                <a:r>
                  <a:rPr lang="ja-JP" altLang="en-US" dirty="0">
                    <a:latin typeface="Cambria Math" panose="02040503050406030204" pitchFamily="18" charset="0"/>
                  </a:rPr>
                  <a:t>各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4</a:t>
                </a:r>
                <a:r>
                  <a:rPr lang="ja-JP" altLang="en-US" dirty="0">
                    <a:latin typeface="Cambria Math" panose="02040503050406030204" pitchFamily="18" charset="0"/>
                  </a:rPr>
                  <a:t>個のガウス点．計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16×4=64</m:t>
                    </m:r>
                  </m:oMath>
                </a14:m>
                <a:r>
                  <a:rPr lang="ja-JP" altLang="en-US" dirty="0"/>
                  <a:t>個のガウス点を使用．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CADC059-E1A2-431F-BE56-DDB796AA8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276" y="4622817"/>
                <a:ext cx="2051531" cy="1180699"/>
              </a:xfrm>
              <a:prstGeom prst="rect">
                <a:avLst/>
              </a:prstGeom>
              <a:blipFill>
                <a:blip r:embed="rId5"/>
                <a:stretch>
                  <a:fillRect l="-3571" t="-4639" r="-2976" b="-72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9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結果と考察</a:t>
            </a:r>
            <a:br>
              <a:rPr kumimoji="1" lang="en-US" altLang="ja-JP" dirty="0"/>
            </a:br>
            <a:br>
              <a:rPr kumimoji="1" lang="en-US" altLang="ja-JP" sz="1000" dirty="0"/>
            </a:br>
            <a:r>
              <a:rPr kumimoji="1" lang="ja-JP" altLang="en-US" sz="2800" dirty="0" err="1"/>
              <a:t>ー</a:t>
            </a:r>
            <a:r>
              <a:rPr lang="ja-JP" altLang="en-US" sz="2800" dirty="0"/>
              <a:t> </a:t>
            </a:r>
            <a:r>
              <a:rPr kumimoji="1" lang="ja-JP" altLang="en-US" sz="2800" dirty="0"/>
              <a:t>解析例</a:t>
            </a:r>
            <a:r>
              <a:rPr lang="ja-JP" altLang="en-US" sz="2800" dirty="0"/>
              <a:t>の紹介 </a:t>
            </a:r>
            <a:r>
              <a:rPr lang="ja-JP" altLang="en-US" sz="2800" dirty="0" err="1"/>
              <a:t>ー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kumimoji="1" lang="ja-JP" altLang="en-US" sz="2400" dirty="0"/>
                  <a:t>ゴム</a:t>
                </a:r>
                <a:r>
                  <a:rPr kumimoji="1" lang="en-US" altLang="ja-JP" sz="2400" dirty="0"/>
                  <a:t>: Neo-hook</a:t>
                </a:r>
                <a:r>
                  <a:rPr kumimoji="1" lang="ja-JP" altLang="en-US" sz="24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kumimoji="1" lang="ja-JP" altLang="en-US" sz="2400" dirty="0"/>
                  <a:t>）</a:t>
                </a:r>
                <a:endParaRPr kumimoji="1" lang="en-US" altLang="ja-JP" sz="2400" dirty="0"/>
              </a:p>
              <a:p>
                <a:r>
                  <a:rPr lang="ja-JP" altLang="en-US" sz="2400" dirty="0"/>
                  <a:t>フィラー：</a:t>
                </a:r>
                <a:r>
                  <a:rPr lang="en-US" altLang="ja-JP" sz="2400" dirty="0"/>
                  <a:t> Neo-hook</a:t>
                </a:r>
                <a:r>
                  <a:rPr lang="ja-JP" altLang="en-US" sz="24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r>
                  <a:rPr lang="en-US" altLang="ja-JP" sz="2400" dirty="0"/>
                  <a:t>T10</a:t>
                </a:r>
                <a:r>
                  <a:rPr lang="ja-JP" altLang="en-US" sz="2400" dirty="0"/>
                  <a:t>メッシュを使用（節点数：約</a:t>
                </a:r>
                <a:r>
                  <a:rPr lang="en-US" altLang="ja-JP" sz="2400" dirty="0"/>
                  <a:t>11,000</a:t>
                </a:r>
                <a:r>
                  <a:rPr lang="ja-JP" altLang="en-US" sz="2400" dirty="0"/>
                  <a:t>，要素数：約</a:t>
                </a:r>
                <a:r>
                  <a:rPr lang="en-US" altLang="ja-JP" sz="2400" dirty="0"/>
                  <a:t>7,000</a:t>
                </a:r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r>
                  <a:rPr lang="en-US" altLang="ja-JP" sz="2400" dirty="0"/>
                  <a:t>ABAQUS</a:t>
                </a:r>
                <a:r>
                  <a:rPr lang="ja-JP" altLang="en-US" sz="2400" dirty="0"/>
                  <a:t>最良の</a:t>
                </a:r>
                <a:r>
                  <a:rPr lang="en-US" altLang="ja-JP" sz="2400" dirty="0"/>
                  <a:t>T10</a:t>
                </a:r>
                <a:r>
                  <a:rPr lang="ja-JP" altLang="en-US" sz="2400" dirty="0"/>
                  <a:t>要素（</a:t>
                </a:r>
                <a:r>
                  <a:rPr lang="en-US" altLang="ja-JP" sz="2400" dirty="0">
                    <a:solidFill>
                      <a:srgbClr val="FF9900"/>
                    </a:solidFill>
                  </a:rPr>
                  <a:t>ABAQUS C3D10MH</a:t>
                </a:r>
                <a:r>
                  <a:rPr lang="ja-JP" altLang="en-US" sz="2400" dirty="0"/>
                  <a:t>）と同じメッシュで性能比較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28700"/>
            <a:ext cx="4958991" cy="3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（圧力分布）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2" name="filler.c3d10mh.p">
            <a:hlinkClick r:id="" action="ppaction://media"/>
            <a:extLst>
              <a:ext uri="{FF2B5EF4-FFF2-40B4-BE49-F238E27FC236}">
                <a16:creationId xmlns:a16="http://schemas.microsoft.com/office/drawing/2014/main" id="{9390B60C-CF7D-4F77-8173-8078E4FA6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228" y="609054"/>
            <a:ext cx="5644096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AC049B-B9BD-45D0-9968-E9EF26BFFDB6}"/>
              </a:ext>
            </a:extLst>
          </p:cNvPr>
          <p:cNvSpPr txBox="1"/>
          <p:nvPr/>
        </p:nvSpPr>
        <p:spPr>
          <a:xfrm>
            <a:off x="7678080" y="3105834"/>
            <a:ext cx="14036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伸び約</a:t>
            </a:r>
            <a:r>
              <a:rPr kumimoji="1" lang="en-US" altLang="ja-JP" dirty="0"/>
              <a:t>70%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64415F-AD94-4EF3-8A77-5C3378210A11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73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CSSE-T10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（圧力分布）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7200292" y="2218093"/>
            <a:ext cx="1880232" cy="258532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伸び約</a:t>
            </a:r>
            <a:r>
              <a:rPr lang="en-US" altLang="ja-JP" dirty="0"/>
              <a:t>10</a:t>
            </a:r>
            <a:r>
              <a:rPr kumimoji="1" lang="en-US" altLang="ja-JP" dirty="0"/>
              <a:t>0%</a:t>
            </a:r>
            <a:br>
              <a:rPr kumimoji="1" lang="en-US" altLang="ja-JP" dirty="0"/>
            </a:br>
            <a:r>
              <a:rPr kumimoji="1" lang="ja-JP" altLang="en-US" dirty="0"/>
              <a:t>で収束困難．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>
                <a:solidFill>
                  <a:srgbClr val="7030A0"/>
                </a:solidFill>
              </a:rPr>
              <a:t>Selective</a:t>
            </a:r>
            <a:br>
              <a:rPr kumimoji="1" lang="en-US" altLang="ja-JP" dirty="0">
                <a:solidFill>
                  <a:srgbClr val="7030A0"/>
                </a:solidFill>
              </a:rPr>
            </a:br>
            <a:r>
              <a:rPr kumimoji="1" lang="en-US" altLang="ja-JP" dirty="0">
                <a:solidFill>
                  <a:srgbClr val="7030A0"/>
                </a:solidFill>
              </a:rPr>
              <a:t>CS-FEM-T10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伸び</a:t>
            </a:r>
            <a:r>
              <a:rPr kumimoji="1" lang="ja-JP" altLang="en-US" dirty="0"/>
              <a:t>約</a:t>
            </a:r>
            <a:r>
              <a:rPr kumimoji="1" lang="en-US" altLang="ja-JP" dirty="0"/>
              <a:t>200%</a:t>
            </a:r>
            <a:br>
              <a:rPr kumimoji="1" lang="en-US" altLang="ja-JP" dirty="0"/>
            </a:br>
            <a:r>
              <a:rPr kumimoji="1" lang="ja-JP" altLang="en-US" dirty="0"/>
              <a:t>に比べると，</a:t>
            </a:r>
            <a:br>
              <a:rPr kumimoji="1" lang="en-US" altLang="ja-JP" dirty="0"/>
            </a:br>
            <a:r>
              <a:rPr kumimoji="1" lang="ja-JP" altLang="en-US" dirty="0"/>
              <a:t>大変形ロバスト性</a:t>
            </a:r>
            <a:br>
              <a:rPr kumimoji="1" lang="en-US" altLang="ja-JP" dirty="0"/>
            </a:br>
            <a:r>
              <a:rPr kumimoji="1" lang="ja-JP" altLang="en-US" dirty="0"/>
              <a:t>が低い．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11FA66-A453-4BE9-874C-2B8ED7AB3B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9" name="filler-p">
            <a:hlinkClick r:id="" action="ppaction://media"/>
            <a:extLst>
              <a:ext uri="{FF2B5EF4-FFF2-40B4-BE49-F238E27FC236}">
                <a16:creationId xmlns:a16="http://schemas.microsoft.com/office/drawing/2014/main" id="{4539C379-C7FF-8E10-F30E-46FA6599D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0283"/>
          <a:stretch>
            <a:fillRect/>
          </a:stretch>
        </p:blipFill>
        <p:spPr>
          <a:xfrm>
            <a:off x="1871701" y="588544"/>
            <a:ext cx="4608512" cy="57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CSSE-T10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分布）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7164288" y="2967335"/>
            <a:ext cx="188023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C00000"/>
                </a:solidFill>
              </a:rPr>
              <a:t>Mises</a:t>
            </a:r>
            <a:r>
              <a:rPr kumimoji="1" lang="ja-JP" altLang="en-US" dirty="0">
                <a:solidFill>
                  <a:srgbClr val="C00000"/>
                </a:solidFill>
              </a:rPr>
              <a:t>応力振動</a:t>
            </a:r>
            <a:br>
              <a:rPr kumimoji="1" lang="en-US" altLang="ja-JP" dirty="0"/>
            </a:br>
            <a:r>
              <a:rPr kumimoji="1" lang="ja-JP" altLang="en-US" dirty="0"/>
              <a:t>がほとんど解消</a:t>
            </a:r>
            <a:br>
              <a:rPr kumimoji="1" lang="en-US" altLang="ja-JP" dirty="0"/>
            </a:br>
            <a:r>
              <a:rPr kumimoji="1" lang="ja-JP" altLang="en-US" dirty="0"/>
              <a:t>されていない．．．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11FA66-A453-4BE9-874C-2B8ED7AB3B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2" name="filler-m">
            <a:hlinkClick r:id="" action="ppaction://media"/>
            <a:extLst>
              <a:ext uri="{FF2B5EF4-FFF2-40B4-BE49-F238E27FC236}">
                <a16:creationId xmlns:a16="http://schemas.microsoft.com/office/drawing/2014/main" id="{F5A441A5-CDBD-B720-B761-9807A7B42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0148"/>
          <a:stretch>
            <a:fillRect/>
          </a:stretch>
        </p:blipFill>
        <p:spPr>
          <a:xfrm>
            <a:off x="1842179" y="575809"/>
            <a:ext cx="4638034" cy="58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を高精度かつ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0000"/>
                </a:solidFill>
              </a:rPr>
              <a:t>ロバストに解きたい．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複雑形状</a:t>
            </a:r>
            <a:r>
              <a:rPr lang="ja-JP" altLang="en-US" sz="2800" dirty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で解きたい．</a:t>
            </a:r>
            <a:endParaRPr lang="en-US" altLang="ja-JP" sz="2800" dirty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b="1" u="sng" dirty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も扱いたい．</a:t>
            </a:r>
            <a:endParaRPr lang="en-US" altLang="ja-JP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研究背景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伸び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時点の圧力分布比較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697837-923B-4BD2-AF7C-3DCEA1D9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/>
          <a:stretch/>
        </p:blipFill>
        <p:spPr>
          <a:xfrm>
            <a:off x="3563888" y="1016732"/>
            <a:ext cx="2832748" cy="38533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7C05F7-A788-4153-A2DD-E3998C849BD0}"/>
              </a:ext>
            </a:extLst>
          </p:cNvPr>
          <p:cNvSpPr txBox="1"/>
          <p:nvPr/>
        </p:nvSpPr>
        <p:spPr>
          <a:xfrm>
            <a:off x="1355870" y="5372250"/>
            <a:ext cx="6431569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SelectiveCSSE-T10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充分な変位・荷重・圧力の</a:t>
            </a:r>
            <a:b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計算精度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を有している．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1CEF45-6F5A-4A45-9C00-E5732FED6A09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0D3682-A6B9-9A42-60C4-3B6B1F0F74E8}"/>
              </a:ext>
            </a:extLst>
          </p:cNvPr>
          <p:cNvSpPr txBox="1"/>
          <p:nvPr/>
        </p:nvSpPr>
        <p:spPr>
          <a:xfrm>
            <a:off x="503548" y="4870098"/>
            <a:ext cx="812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ABAQUS C3D10MH      </a:t>
            </a:r>
            <a:r>
              <a:rPr kumimoji="1" lang="en-US" altLang="ja-JP" sz="2000" dirty="0">
                <a:solidFill>
                  <a:srgbClr val="7030A0"/>
                </a:solidFill>
              </a:rPr>
              <a:t>SelectiveCS-FEM-T10     </a:t>
            </a:r>
            <a:r>
              <a:rPr kumimoji="1" lang="en-US" altLang="ja-JP" sz="2000" dirty="0">
                <a:solidFill>
                  <a:srgbClr val="FF00FF"/>
                </a:solidFill>
              </a:rPr>
              <a:t>SelectiveCSSE-T10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1D8F2D-0A41-4149-857D-988CF1EA4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24" y="1016732"/>
            <a:ext cx="3728412" cy="3853366"/>
          </a:xfrm>
          <a:prstGeom prst="rect">
            <a:avLst/>
          </a:prstGeom>
        </p:spPr>
      </p:pic>
      <p:pic>
        <p:nvPicPr>
          <p:cNvPr id="8" name="図 7" descr="グラフ, 等高線グラフ&#10;&#10;自動的に生成された説明">
            <a:extLst>
              <a:ext uri="{FF2B5EF4-FFF2-40B4-BE49-F238E27FC236}">
                <a16:creationId xmlns:a16="http://schemas.microsoft.com/office/drawing/2014/main" id="{954E9E23-5DD8-D3BA-70A6-12CA79B8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14879" r="30665" b="985"/>
          <a:stretch/>
        </p:blipFill>
        <p:spPr>
          <a:xfrm>
            <a:off x="6369889" y="1005983"/>
            <a:ext cx="2774112" cy="3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16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伸び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時点の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応力分布比較</a:t>
            </a:r>
          </a:p>
          <a:p>
            <a:pPr marL="0" indent="0">
              <a:buNone/>
            </a:pP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4F9D9D-BD8F-4692-802E-D415BA9A2C77}"/>
              </a:ext>
            </a:extLst>
          </p:cNvPr>
          <p:cNvSpPr txBox="1"/>
          <p:nvPr/>
        </p:nvSpPr>
        <p:spPr>
          <a:xfrm>
            <a:off x="503548" y="4870098"/>
            <a:ext cx="812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 C3D10MH      </a:t>
            </a:r>
            <a:r>
              <a:rPr kumimoji="1" lang="en-US" altLang="ja-JP" sz="2000" dirty="0">
                <a:solidFill>
                  <a:srgbClr val="7030A0"/>
                </a:solidFill>
              </a:rPr>
              <a:t>SelectiveCS-FEM-T10     </a:t>
            </a:r>
            <a:r>
              <a:rPr kumimoji="1" lang="en-US" altLang="ja-JP" sz="2000" dirty="0">
                <a:solidFill>
                  <a:srgbClr val="FF00FF"/>
                </a:solidFill>
              </a:rPr>
              <a:t>SelectiveCSSE-T10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56658E-37AB-4ABA-9254-A4D59C915796}"/>
              </a:ext>
            </a:extLst>
          </p:cNvPr>
          <p:cNvSpPr txBox="1"/>
          <p:nvPr/>
        </p:nvSpPr>
        <p:spPr>
          <a:xfrm>
            <a:off x="92708" y="5372250"/>
            <a:ext cx="89579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SelectiveCSSE-T10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は少しだけ</a:t>
            </a:r>
            <a:r>
              <a:rPr lang="en-US" altLang="ja-JP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応力振動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が低減しているが，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根本的な改善は見られない．．．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5B2543-3BE8-4A41-83BB-94AA7E4EB0F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1F5D49-93A9-4F1F-86F5-2C7F1C8E5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24" y="1025876"/>
            <a:ext cx="3718659" cy="38432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5540932-473C-4965-B592-1E333EE0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/>
          <a:stretch/>
        </p:blipFill>
        <p:spPr>
          <a:xfrm>
            <a:off x="3536702" y="1025875"/>
            <a:ext cx="2835498" cy="3843286"/>
          </a:xfrm>
          <a:prstGeom prst="rect">
            <a:avLst/>
          </a:prstGeom>
        </p:spPr>
      </p:pic>
      <p:pic>
        <p:nvPicPr>
          <p:cNvPr id="6" name="図 5" descr="グラフ, 等高線グラフ&#10;&#10;自動的に生成された説明">
            <a:extLst>
              <a:ext uri="{FF2B5EF4-FFF2-40B4-BE49-F238E27FC236}">
                <a16:creationId xmlns:a16="http://schemas.microsoft.com/office/drawing/2014/main" id="{DC3103D5-416E-F59E-A48D-CA375477B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15810" r="29745"/>
          <a:stretch/>
        </p:blipFill>
        <p:spPr>
          <a:xfrm>
            <a:off x="6336196" y="1024940"/>
            <a:ext cx="2804710" cy="38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88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SelectiveCSSE-T10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伸び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時点の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応力振動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の様子</a:t>
            </a:r>
          </a:p>
          <a:p>
            <a:pPr marL="0" indent="0">
              <a:buNone/>
            </a:pP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56658E-37AB-4ABA-9254-A4D59C915796}"/>
              </a:ext>
            </a:extLst>
          </p:cNvPr>
          <p:cNvSpPr txBox="1"/>
          <p:nvPr/>
        </p:nvSpPr>
        <p:spPr>
          <a:xfrm>
            <a:off x="6552220" y="2668848"/>
            <a:ext cx="2556284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要素界面で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応力の値が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著しく不連続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になっている．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⇒ 要素をまたぐ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ひずみ平滑無しでは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解決困難かも．．．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5B2543-3BE8-4A41-83BB-94AA7E4EB0F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6" name="図 5" descr="グラフ, 等高線グラフ&#10;&#10;自動的に生成された説明">
            <a:extLst>
              <a:ext uri="{FF2B5EF4-FFF2-40B4-BE49-F238E27FC236}">
                <a16:creationId xmlns:a16="http://schemas.microsoft.com/office/drawing/2014/main" id="{FF36E268-4445-C6E1-1F94-B3438089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r="14495"/>
          <a:stretch/>
        </p:blipFill>
        <p:spPr>
          <a:xfrm>
            <a:off x="2627784" y="575809"/>
            <a:ext cx="4284476" cy="58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06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2948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SelectiveCSSE-T10</a:t>
            </a:r>
            <a:r>
              <a:rPr lang="ja-JP" altLang="en-US" dirty="0"/>
              <a:t>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/>
              <a:t>我々の従来法である</a:t>
            </a:r>
            <a:r>
              <a:rPr lang="en-US" altLang="ja-JP" sz="2400" dirty="0"/>
              <a:t>SelectiveCS-FEM-T10</a:t>
            </a:r>
            <a:r>
              <a:rPr lang="ja-JP" altLang="en-US" sz="2400" dirty="0"/>
              <a:t>に</a:t>
            </a:r>
            <a:r>
              <a:rPr lang="ja-JP" altLang="en-US" sz="2400" dirty="0">
                <a:solidFill>
                  <a:srgbClr val="FF0000"/>
                </a:solidFill>
              </a:rPr>
              <a:t>ひずみ平滑要素</a:t>
            </a:r>
            <a:r>
              <a:rPr lang="en-US" altLang="ja-JP" sz="2400" dirty="0"/>
              <a:t>(Strain Smoothing Element: </a:t>
            </a:r>
            <a:r>
              <a:rPr lang="en-US" altLang="ja-JP" sz="2400" dirty="0">
                <a:solidFill>
                  <a:srgbClr val="FF0000"/>
                </a:solidFill>
              </a:rPr>
              <a:t>SSE</a:t>
            </a:r>
            <a:r>
              <a:rPr lang="en-US" altLang="ja-JP" sz="2400" dirty="0"/>
              <a:t>)</a:t>
            </a:r>
            <a:r>
              <a:rPr lang="ja-JP" altLang="en-US" sz="2400" dirty="0"/>
              <a:t>の考え方を導入した新しい定式化「</a:t>
            </a:r>
            <a:r>
              <a:rPr lang="en-US" altLang="ja-JP" sz="2400" dirty="0">
                <a:solidFill>
                  <a:srgbClr val="FF00FF"/>
                </a:solidFill>
              </a:rPr>
              <a:t>SelectiveCSSE-T10</a:t>
            </a:r>
            <a:r>
              <a:rPr lang="ja-JP" altLang="en-US" sz="2400" dirty="0"/>
              <a:t>」を開発した．</a:t>
            </a:r>
            <a:endParaRPr lang="en-US" altLang="ja-JP" sz="2400" dirty="0"/>
          </a:p>
          <a:p>
            <a:r>
              <a:rPr lang="en-US" altLang="ja-JP" sz="2400" dirty="0"/>
              <a:t>SelectiveCS-FEM-T10</a:t>
            </a:r>
            <a:r>
              <a:rPr lang="ja-JP" altLang="en-US" sz="2400" dirty="0"/>
              <a:t>の欠点である</a:t>
            </a:r>
            <a:r>
              <a:rPr lang="ja-JP" altLang="en-US" sz="2400" dirty="0">
                <a:solidFill>
                  <a:srgbClr val="C00000"/>
                </a:solidFill>
              </a:rPr>
              <a:t>偏差応力振動の問題点</a:t>
            </a:r>
            <a:r>
              <a:rPr lang="ja-JP" altLang="en-US" sz="2400" dirty="0"/>
              <a:t>が克服されることを期待したが，</a:t>
            </a:r>
            <a:r>
              <a:rPr lang="ja-JP" altLang="en-US" sz="2400" b="1" dirty="0"/>
              <a:t>全くと言って良いほど改善がみられなかった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en-US" altLang="ja-JP" sz="2400" dirty="0"/>
              <a:t>Mises</a:t>
            </a:r>
            <a:r>
              <a:rPr lang="ja-JP" altLang="en-US" sz="2400" dirty="0"/>
              <a:t>応力振動の様子を見ると，要素界面で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応力の値が著しく不連続になっていることから，</a:t>
            </a:r>
            <a:r>
              <a:rPr kumimoji="1" lang="ja-JP" altLang="en-US" sz="2400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要素をまたぐひずみ平滑無しでは解決困難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である可能性が高い．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400" dirty="0"/>
              <a:t>体積ロッキングしない</a:t>
            </a:r>
            <a:r>
              <a:rPr lang="en-US" altLang="ja-JP" sz="2400" dirty="0"/>
              <a:t>SSE</a:t>
            </a:r>
            <a:r>
              <a:rPr lang="ja-JP" altLang="en-US" sz="2400" dirty="0"/>
              <a:t>を実現するため，今後は別のアプローチで</a:t>
            </a:r>
            <a:r>
              <a:rPr lang="en-US" altLang="ja-JP" sz="2400" dirty="0"/>
              <a:t>SSE</a:t>
            </a:r>
            <a:r>
              <a:rPr lang="ja-JP" altLang="en-US" sz="2400" dirty="0"/>
              <a:t>を適用する定式化を模索する予定．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3598" y="5559623"/>
            <a:ext cx="414568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j-lt"/>
              </a:rPr>
              <a:t>ご清聴ありがとう御座いました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4400" dirty="0"/>
              <a:t>付録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（圧力分布）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6804248" y="3105834"/>
            <a:ext cx="188023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伸び約</a:t>
            </a:r>
            <a:r>
              <a:rPr kumimoji="1" lang="en-US" altLang="ja-JP" dirty="0"/>
              <a:t>2</a:t>
            </a:r>
            <a:r>
              <a:rPr lang="en-US" altLang="ja-JP" dirty="0"/>
              <a:t>0</a:t>
            </a:r>
            <a:r>
              <a:rPr kumimoji="1" lang="en-US" altLang="ja-JP" dirty="0"/>
              <a:t>0%</a:t>
            </a:r>
            <a:br>
              <a:rPr kumimoji="1" lang="en-US" altLang="ja-JP" dirty="0"/>
            </a:br>
            <a:r>
              <a:rPr kumimoji="1" lang="ja-JP" altLang="en-US" dirty="0"/>
              <a:t>で収束困難．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11FA66-A453-4BE9-874C-2B8ED7AB3B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2" name="p">
            <a:hlinkClick r:id="" action="ppaction://media"/>
            <a:extLst>
              <a:ext uri="{FF2B5EF4-FFF2-40B4-BE49-F238E27FC236}">
                <a16:creationId xmlns:a16="http://schemas.microsoft.com/office/drawing/2014/main" id="{8F601A8B-145C-E58E-EF8F-99964F760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4927"/>
          <a:stretch>
            <a:fillRect/>
          </a:stretch>
        </p:blipFill>
        <p:spPr>
          <a:xfrm>
            <a:off x="2427372" y="575809"/>
            <a:ext cx="3656796" cy="58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既存手法の問題点（</a:t>
            </a:r>
            <a:r>
              <a:rPr kumimoji="1" lang="en-US" altLang="ja-JP" dirty="0"/>
              <a:t>ABAQUS</a:t>
            </a:r>
            <a:r>
              <a:rPr kumimoji="1" lang="ja-JP" altLang="en-US" dirty="0"/>
              <a:t>の要素）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kumimoji="1" lang="ja-JP" altLang="en-US" sz="2800" dirty="0"/>
                  <a:t>材料</a:t>
                </a:r>
                <a:r>
                  <a:rPr kumimoji="1" lang="en-US" altLang="ja-JP" sz="2800" dirty="0"/>
                  <a:t>: neo-</a:t>
                </a:r>
                <a:r>
                  <a:rPr kumimoji="1" lang="en-US" altLang="ja-JP" sz="2800" dirty="0" err="1"/>
                  <a:t>Hookean</a:t>
                </a:r>
                <a:r>
                  <a:rPr kumimoji="1"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せん断／コーナーロッキングあり．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/>
              <a:t>四面体</a:t>
            </a:r>
            <a:r>
              <a:rPr kumimoji="1" lang="en-US" altLang="ja-JP" sz="2000" b="1" u="sng" dirty="0"/>
              <a:t>2</a:t>
            </a:r>
            <a:r>
              <a:rPr kumimoji="1" lang="ja-JP" altLang="en-US" sz="2000" b="1" u="sng" dirty="0"/>
              <a:t>次修正ハイブリッド要素</a:t>
            </a:r>
            <a:r>
              <a:rPr kumimoji="1" lang="en-US" altLang="ja-JP" sz="2000" b="1" u="sng" dirty="0"/>
              <a:t>(C3D10MH)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/>
              <a:t>内挿の精度低下あり．</a:t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節点数は</a:t>
            </a:r>
            <a:br>
              <a:rPr kumimoji="1" lang="en-US" altLang="ja-JP" dirty="0"/>
            </a:br>
            <a:r>
              <a:rPr kumimoji="1" lang="ja-JP" altLang="en-US" dirty="0"/>
              <a:t>ほぼ同じ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我々の従来手法（平滑化有限要素法）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623888"/>
                <a:ext cx="8642350" cy="577373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lang="ja-JP" altLang="en-US" sz="2800" dirty="0"/>
                  <a:t>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623888"/>
                <a:ext cx="8642350" cy="5773737"/>
              </a:xfrm>
              <a:blipFill>
                <a:blip r:embed="rId7"/>
                <a:stretch>
                  <a:fillRect l="-917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346" y="1007027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38109" y="4905164"/>
            <a:ext cx="398987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計算時間，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との親和性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824" y="1023218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C3D4H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3EE499-DF50-429B-9331-9384A947ED38}"/>
              </a:ext>
            </a:extLst>
          </p:cNvPr>
          <p:cNvSpPr txBox="1"/>
          <p:nvPr/>
        </p:nvSpPr>
        <p:spPr>
          <a:xfrm>
            <a:off x="8604448" y="1943547"/>
            <a:ext cx="461665" cy="3393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dirty="0"/>
              <a:t>最近はＴ</a:t>
            </a:r>
            <a:r>
              <a:rPr kumimoji="1" lang="en-US" altLang="ja-JP" dirty="0"/>
              <a:t>10</a:t>
            </a:r>
            <a:r>
              <a:rPr kumimoji="1" lang="ja-JP" altLang="en-US" dirty="0"/>
              <a:t>の研究を進めてきた．</a:t>
            </a:r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7158" y="1016733"/>
            <a:ext cx="3791017" cy="385708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439644-5D58-428A-9EA8-5A39419BA9AB}"/>
              </a:ext>
            </a:extLst>
          </p:cNvPr>
          <p:cNvSpPr txBox="1"/>
          <p:nvPr/>
        </p:nvSpPr>
        <p:spPr>
          <a:xfrm>
            <a:off x="4283968" y="1023218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C3D10MH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4644008" y="4914453"/>
            <a:ext cx="4453142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圧力振動はある程度小さい．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コーナーロッキングもある程度小さい．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計算時間，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との親和性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518B91A-9435-7CD5-B58F-AE989D13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23887"/>
            <a:ext cx="4645212" cy="5773737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u="sng" dirty="0"/>
              <a:t>Mises</a:t>
            </a:r>
            <a:r>
              <a:rPr kumimoji="1" lang="ja-JP" altLang="en-US" u="sng" dirty="0"/>
              <a:t>応力などが空間的に</a:t>
            </a:r>
            <a:br>
              <a:rPr kumimoji="1" lang="en-US" altLang="ja-JP" u="sng" dirty="0"/>
            </a:br>
            <a:r>
              <a:rPr kumimoji="1" lang="ja-JP" altLang="en-US" u="sng" dirty="0"/>
              <a:t>振動してしまう場合がある．</a:t>
            </a:r>
            <a:br>
              <a:rPr kumimoji="1" lang="en-US" altLang="ja-JP" u="sng" dirty="0"/>
            </a:br>
            <a:endParaRPr kumimoji="1" lang="en-US" altLang="ja-JP" sz="1000" u="sng" dirty="0"/>
          </a:p>
          <a:p>
            <a:pPr marL="0" indent="0">
              <a:buNone/>
            </a:pPr>
            <a:r>
              <a:rPr lang="ja-JP" altLang="en-US" sz="2400" dirty="0"/>
              <a:t>例）フィラー充填ゴムの引張解析</a:t>
            </a:r>
            <a:endParaRPr lang="en-US" altLang="ja-JP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000" dirty="0"/>
              <a:t>フィラー（</a:t>
            </a:r>
            <a:r>
              <a:rPr lang="en-US" altLang="ja-JP" sz="2000" dirty="0"/>
              <a:t>1/8</a:t>
            </a:r>
            <a:r>
              <a:rPr lang="ja-JP" altLang="en-US" sz="2000" dirty="0"/>
              <a:t>球体）は鉄製</a:t>
            </a:r>
            <a:endParaRPr lang="en-US" altLang="ja-JP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000" dirty="0"/>
              <a:t>ゴムは初期ポアソン比</a:t>
            </a:r>
            <a:r>
              <a:rPr lang="en-US" altLang="ja-JP" sz="2000" dirty="0"/>
              <a:t>0.49</a:t>
            </a:r>
          </a:p>
          <a:p>
            <a:pPr marL="457200" lvl="1" indent="0">
              <a:buNone/>
            </a:pPr>
            <a:endParaRPr kumimoji="1" lang="en-US" altLang="ja-JP" sz="1000" u="sng" dirty="0"/>
          </a:p>
          <a:p>
            <a:r>
              <a:rPr lang="ja-JP" altLang="en-US" sz="2400" dirty="0"/>
              <a:t>伸び約</a:t>
            </a:r>
            <a:r>
              <a:rPr lang="en-US" altLang="ja-JP" sz="2400" dirty="0"/>
              <a:t>200</a:t>
            </a:r>
            <a:r>
              <a:rPr lang="ja-JP" altLang="en-US" sz="2400" dirty="0"/>
              <a:t>％で収束困難．</a:t>
            </a:r>
            <a:endParaRPr lang="en-US" altLang="ja-JP" sz="2400" dirty="0"/>
          </a:p>
          <a:p>
            <a:r>
              <a:rPr lang="ja-JP" altLang="en-US" sz="2400" dirty="0"/>
              <a:t>大変形ロバスト性および変位・</a:t>
            </a:r>
            <a:br>
              <a:rPr lang="en-US" altLang="ja-JP" sz="2400" dirty="0"/>
            </a:br>
            <a:r>
              <a:rPr lang="ja-JP" altLang="en-US" sz="2400" dirty="0"/>
              <a:t>荷重・圧力の精度は優秀．</a:t>
            </a:r>
            <a:endParaRPr lang="en-US" altLang="ja-JP" sz="2400" dirty="0"/>
          </a:p>
          <a:p>
            <a:r>
              <a:rPr lang="ja-JP" altLang="en-US" sz="2400" dirty="0"/>
              <a:t>偏差応力・偏差ひずみ成分の</a:t>
            </a:r>
            <a:br>
              <a:rPr lang="en-US" altLang="ja-JP" sz="2400" dirty="0"/>
            </a:br>
            <a:r>
              <a:rPr lang="ja-JP" altLang="en-US" sz="2400" dirty="0"/>
              <a:t>精度が課題．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1000" dirty="0"/>
          </a:p>
          <a:p>
            <a:pPr marL="0" indent="0" algn="ctr">
              <a:buNone/>
            </a:pPr>
            <a:r>
              <a:rPr lang="ja-JP" altLang="en-US" sz="2400" u="sng" dirty="0"/>
              <a:t>後述する</a:t>
            </a:r>
            <a:r>
              <a:rPr lang="ja-JP" altLang="en-US" sz="2400" u="sng" dirty="0">
                <a:solidFill>
                  <a:srgbClr val="FF0000"/>
                </a:solidFill>
              </a:rPr>
              <a:t>ひずみ平滑要素</a:t>
            </a:r>
            <a:br>
              <a:rPr lang="en-US" altLang="ja-JP" sz="2400" u="sng" dirty="0">
                <a:solidFill>
                  <a:srgbClr val="7030A0"/>
                </a:solidFill>
              </a:rPr>
            </a:br>
            <a:r>
              <a:rPr lang="en-US" altLang="ja-JP" sz="2400" u="sng" dirty="0"/>
              <a:t>(Strain Smoothed Element: </a:t>
            </a:r>
            <a:r>
              <a:rPr lang="en-US" altLang="ja-JP" sz="2400" u="sng" dirty="0">
                <a:solidFill>
                  <a:srgbClr val="FF0000"/>
                </a:solidFill>
              </a:rPr>
              <a:t>SSE</a:t>
            </a:r>
            <a:r>
              <a:rPr lang="en-US" altLang="ja-JP" sz="2400" u="sng" dirty="0"/>
              <a:t>)</a:t>
            </a:r>
            <a:r>
              <a:rPr lang="ja-JP" altLang="en-US" sz="2400" u="sng" dirty="0"/>
              <a:t>の考え方を導入して解決できないか？</a:t>
            </a:r>
            <a:endParaRPr lang="en-US" altLang="ja-JP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0891C21-11F6-8DC4-0831-A29147E0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SelectiveCS-FEM-T10</a:t>
            </a:r>
            <a:r>
              <a:rPr kumimoji="1" lang="ja-JP" altLang="en-US" dirty="0"/>
              <a:t>の問題点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6050EA-94F0-13F0-B55C-7DF1F320A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m">
            <a:hlinkClick r:id="" action="ppaction://media"/>
            <a:extLst>
              <a:ext uri="{FF2B5EF4-FFF2-40B4-BE49-F238E27FC236}">
                <a16:creationId xmlns:a16="http://schemas.microsoft.com/office/drawing/2014/main" id="{BA6E1CFA-9F3E-1F4B-F7DC-B8D495E18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4927"/>
          <a:stretch>
            <a:fillRect/>
          </a:stretch>
        </p:blipFill>
        <p:spPr>
          <a:xfrm>
            <a:off x="4896036" y="579439"/>
            <a:ext cx="3654516" cy="581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190345"/>
            <a:ext cx="8730970" cy="2014991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en-US" altLang="ja-JP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SSE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の考え方を導入して</a:t>
            </a:r>
            <a:r>
              <a:rPr lang="en-US" altLang="ja-JP" sz="32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応力振動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を低減</a:t>
            </a:r>
            <a:br>
              <a:rPr lang="en-US" altLang="ja-JP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させる定式化</a:t>
            </a:r>
            <a:r>
              <a:rPr lang="ja-JP" altLang="en-US" sz="32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en-US" altLang="ja-JP" sz="32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SelectiveCSSE-T10</a:t>
            </a:r>
            <a:r>
              <a:rPr lang="ja-JP" altLang="en-US" sz="32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の開発．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19672" y="3652665"/>
            <a:ext cx="584967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発表目次</a:t>
            </a: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手法：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S-FEM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SSE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の概要紹介と</a:t>
            </a:r>
            <a:b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SelectiveCSSE-T10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の定式化提案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結果と考察：解析例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手法</a:t>
            </a:r>
            <a:br>
              <a:rPr lang="en-US" altLang="ja-JP" dirty="0"/>
            </a:br>
            <a:br>
              <a:rPr lang="en-US" altLang="ja-JP" sz="1000" dirty="0"/>
            </a:br>
            <a:r>
              <a:rPr lang="ja-JP" altLang="en-US" sz="2800" dirty="0" err="1"/>
              <a:t>ー</a:t>
            </a:r>
            <a:r>
              <a:rPr lang="ja-JP" altLang="en-US" sz="2800" dirty="0"/>
              <a:t> </a:t>
            </a:r>
            <a:r>
              <a:rPr kumimoji="1" lang="en-US" altLang="ja-JP" sz="2800" dirty="0">
                <a:latin typeface="+mn-ea"/>
                <a:ea typeface="+mn-ea"/>
              </a:rPr>
              <a:t>SSE</a:t>
            </a:r>
            <a:r>
              <a:rPr kumimoji="1" lang="ja-JP" altLang="en-US" sz="2800" dirty="0">
                <a:latin typeface="+mn-ea"/>
                <a:ea typeface="+mn-ea"/>
              </a:rPr>
              <a:t>と</a:t>
            </a:r>
            <a:r>
              <a:rPr kumimoji="1" lang="en-US" altLang="ja-JP" sz="2800" dirty="0">
                <a:latin typeface="+mn-ea"/>
                <a:ea typeface="+mn-ea"/>
              </a:rPr>
              <a:t>S-FEM</a:t>
            </a:r>
            <a:r>
              <a:rPr kumimoji="1" lang="ja-JP" altLang="en-US" sz="2800" dirty="0">
                <a:latin typeface="+mn-ea"/>
                <a:ea typeface="+mn-ea"/>
              </a:rPr>
              <a:t>の概要紹介と</a:t>
            </a:r>
            <a:br>
              <a:rPr kumimoji="1" lang="en-US" altLang="ja-JP" sz="2800" dirty="0">
                <a:latin typeface="+mn-ea"/>
                <a:ea typeface="+mn-ea"/>
              </a:rPr>
            </a:br>
            <a:r>
              <a:rPr lang="en-US" altLang="ja-JP" sz="2800" dirty="0">
                <a:latin typeface="+mn-ea"/>
                <a:ea typeface="+mn-ea"/>
              </a:rPr>
              <a:t>SelectiveCSSE-T10</a:t>
            </a:r>
            <a:r>
              <a:rPr lang="ja-JP" altLang="en-US" sz="2800" dirty="0">
                <a:latin typeface="+mn-ea"/>
                <a:ea typeface="+mn-ea"/>
              </a:rPr>
              <a:t>の新定式化提案 </a:t>
            </a:r>
            <a:r>
              <a:rPr lang="ja-JP" altLang="en-US" sz="2800" dirty="0" err="1"/>
              <a:t>ー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/>
              <a:t>歪み平滑化</a:t>
            </a:r>
            <a:r>
              <a:rPr lang="en-US" altLang="ja-JP" sz="2400" dirty="0"/>
              <a:t>(Strain Smoothing)</a:t>
            </a:r>
            <a:r>
              <a:rPr lang="ja-JP" altLang="en-US" sz="2400" dirty="0"/>
              <a:t>手法の一種．</a:t>
            </a:r>
            <a:endParaRPr lang="en-US" altLang="ja-JP" sz="2400" dirty="0"/>
          </a:p>
          <a:p>
            <a:r>
              <a:rPr lang="ja-JP" altLang="en-US" sz="2400" dirty="0"/>
              <a:t>ザックリ言うと，</a:t>
            </a:r>
            <a:r>
              <a:rPr lang="ja-JP" altLang="en-US" sz="2400" dirty="0">
                <a:solidFill>
                  <a:srgbClr val="C00000"/>
                </a:solidFill>
              </a:rPr>
              <a:t>近接要素間で歪みをならす</a:t>
            </a:r>
            <a:r>
              <a:rPr lang="en-US" altLang="ja-JP" sz="2400" dirty="0"/>
              <a:t>FEM</a:t>
            </a:r>
            <a:r>
              <a:rPr lang="ja-JP" altLang="en-US" sz="2400" dirty="0"/>
              <a:t>定式化の総称．</a:t>
            </a:r>
            <a:endParaRPr lang="en-US" altLang="ja-JP" sz="2400" dirty="0"/>
          </a:p>
          <a:p>
            <a:r>
              <a:rPr lang="ja-JP" altLang="en-US" sz="2400" dirty="0"/>
              <a:t>ロッキングや扁平要素による精度低下を起こしにくい．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古典的な</a:t>
            </a:r>
            <a:r>
              <a:rPr lang="en-US" altLang="ja-JP" sz="2400" dirty="0"/>
              <a:t>S-FEM</a:t>
            </a:r>
            <a:r>
              <a:rPr lang="ja-JP" altLang="en-US" sz="2400" dirty="0"/>
              <a:t>は次の４種．</a:t>
            </a:r>
            <a:endParaRPr lang="en-US" altLang="ja-JP" sz="2400" dirty="0"/>
          </a:p>
          <a:p>
            <a:pPr lvl="1"/>
            <a:r>
              <a:rPr lang="ja-JP" altLang="en-US" sz="2000" dirty="0"/>
              <a:t>辺で平滑化する</a:t>
            </a:r>
            <a:r>
              <a:rPr lang="en-US" altLang="ja-JP" sz="2000" dirty="0"/>
              <a:t>Edge-based S-FEM (</a:t>
            </a:r>
            <a:r>
              <a:rPr lang="en-US" altLang="ja-JP" sz="2000" dirty="0">
                <a:solidFill>
                  <a:srgbClr val="FF0000"/>
                </a:solidFill>
              </a:rPr>
              <a:t>ES-FEM</a:t>
            </a:r>
            <a:r>
              <a:rPr lang="en-US" altLang="ja-JP" sz="2000" dirty="0"/>
              <a:t>) </a:t>
            </a:r>
          </a:p>
          <a:p>
            <a:pPr lvl="1"/>
            <a:r>
              <a:rPr lang="ja-JP" altLang="en-US" sz="2000" dirty="0"/>
              <a:t>面で平滑化する</a:t>
            </a:r>
            <a:r>
              <a:rPr lang="en-US" altLang="ja-JP" sz="2000" dirty="0"/>
              <a:t>Face-based S-FEM (FS-FEM) &lt;</a:t>
            </a:r>
            <a:r>
              <a:rPr lang="en-US" altLang="ja-JP" sz="1600" dirty="0"/>
              <a:t>3</a:t>
            </a:r>
            <a:r>
              <a:rPr lang="ja-JP" altLang="en-US" sz="1600" dirty="0"/>
              <a:t>次元に限る</a:t>
            </a:r>
            <a:r>
              <a:rPr lang="en-US" altLang="ja-JP" sz="1600" dirty="0"/>
              <a:t>&gt;</a:t>
            </a:r>
            <a:endParaRPr lang="en-US" altLang="ja-JP" sz="2000" dirty="0"/>
          </a:p>
          <a:p>
            <a:pPr lvl="1"/>
            <a:r>
              <a:rPr lang="ja-JP" altLang="en-US" sz="2000" dirty="0"/>
              <a:t>節点で平滑化する</a:t>
            </a:r>
            <a:r>
              <a:rPr lang="en-US" altLang="ja-JP" sz="2000" dirty="0"/>
              <a:t>Node-based S-FEM</a:t>
            </a:r>
            <a:r>
              <a:rPr lang="ja-JP" altLang="en-US" sz="2000" dirty="0"/>
              <a:t> </a:t>
            </a:r>
            <a:r>
              <a:rPr lang="en-US" altLang="ja-JP" sz="2000" dirty="0"/>
              <a:t>(NS-FEM)</a:t>
            </a:r>
          </a:p>
          <a:p>
            <a:pPr lvl="1"/>
            <a:r>
              <a:rPr lang="ja-JP" altLang="en-US" sz="2000" dirty="0"/>
              <a:t>サブセルで平滑化する</a:t>
            </a:r>
            <a:r>
              <a:rPr lang="en-US" altLang="ja-JP" sz="2000" dirty="0"/>
              <a:t>Cell-based S-FEM</a:t>
            </a:r>
            <a:r>
              <a:rPr lang="ja-JP" altLang="en-US" sz="2000" dirty="0"/>
              <a:t> </a:t>
            </a:r>
            <a:r>
              <a:rPr lang="en-US" altLang="ja-JP" sz="2000" dirty="0"/>
              <a:t>(</a:t>
            </a:r>
            <a:r>
              <a:rPr lang="en-US" altLang="ja-JP" sz="2000" dirty="0">
                <a:solidFill>
                  <a:srgbClr val="008000"/>
                </a:solidFill>
              </a:rPr>
              <a:t>CS-FEM</a:t>
            </a:r>
            <a:r>
              <a:rPr lang="en-US" altLang="ja-JP" sz="2000" dirty="0"/>
              <a:t>)</a:t>
            </a:r>
          </a:p>
          <a:p>
            <a:r>
              <a:rPr lang="ja-JP" altLang="en-US" sz="2400" dirty="0"/>
              <a:t>上記に選択的低減積分</a:t>
            </a:r>
            <a:r>
              <a:rPr lang="en-US" altLang="ja-JP" sz="2400" dirty="0"/>
              <a:t>(SRI)</a:t>
            </a:r>
            <a:r>
              <a:rPr lang="ja-JP" altLang="en-US" sz="2400" dirty="0" err="1"/>
              <a:t>，</a:t>
            </a:r>
            <a:r>
              <a:rPr lang="en-US" altLang="ja-JP" sz="2400" dirty="0"/>
              <a:t>B-bar</a:t>
            </a:r>
            <a:r>
              <a:rPr lang="ja-JP" altLang="en-US" sz="2400" dirty="0"/>
              <a:t>法，</a:t>
            </a:r>
            <a:r>
              <a:rPr lang="en-US" altLang="ja-JP" sz="2400" dirty="0"/>
              <a:t>F-bar</a:t>
            </a:r>
            <a:r>
              <a:rPr lang="ja-JP" altLang="en-US" sz="2400" dirty="0"/>
              <a:t>法等を組合せる</a:t>
            </a:r>
            <a:br>
              <a:rPr lang="en-US" altLang="ja-JP" sz="2400" dirty="0"/>
            </a:br>
            <a:r>
              <a:rPr lang="ja-JP" altLang="en-US" sz="2400" dirty="0"/>
              <a:t>方法もあり，多様なバリエーションがある．</a:t>
            </a: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Smoothed Finite Element Method (S-FEM)</a:t>
            </a:r>
            <a:r>
              <a:rPr lang="ja-JP" altLang="en-US" sz="2800" dirty="0"/>
              <a:t>とは</a:t>
            </a:r>
            <a:r>
              <a:rPr lang="en-US" altLang="ja-JP" sz="2800" dirty="0"/>
              <a:t>?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3856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各要素の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と同様に作る．</a:t>
                </a:r>
                <a:endParaRPr lang="en-US" altLang="ja-JP" sz="2400" dirty="0"/>
              </a:p>
              <a:p>
                <a:r>
                  <a:rPr lang="ja-JP" altLang="en-US" sz="2400" dirty="0"/>
                  <a:t>各要素の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を周囲の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に要素体積を重みとして配り，</a:t>
                </a:r>
                <a:br>
                  <a:rPr lang="en-US" altLang="ja-JP" sz="2400" dirty="0"/>
                </a:b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で平均化して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の平滑化領域の量として歪み・応力・節点内力を計算する．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584" r="-23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ES-FEM-T3</a:t>
            </a:r>
            <a:r>
              <a:rPr lang="ja-JP" altLang="en-US" dirty="0"/>
              <a:t>の定式化概要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B5BFC6-F335-43B5-A5A8-5278E69F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積分点が</a:t>
            </a:r>
            <a:br>
              <a:rPr kumimoji="1" lang="en-US" altLang="ja-JP" dirty="0"/>
            </a:br>
            <a:r>
              <a:rPr kumimoji="1" lang="ja-JP" altLang="en-US" dirty="0"/>
              <a:t>各エッジ中心</a:t>
            </a:r>
            <a:r>
              <a:rPr lang="ja-JP" altLang="en-US" dirty="0"/>
              <a:t>に</a:t>
            </a:r>
            <a:br>
              <a:rPr kumimoji="1" lang="en-US" altLang="ja-JP" dirty="0"/>
            </a:br>
            <a:r>
              <a:rPr kumimoji="1" lang="ja-JP" altLang="en-US" dirty="0"/>
              <a:t>あるイメージ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FB1EF2-62D5-B9AA-CC33-F6A9FC9FCD8E}"/>
              </a:ext>
            </a:extLst>
          </p:cNvPr>
          <p:cNvSpPr txBox="1"/>
          <p:nvPr/>
        </p:nvSpPr>
        <p:spPr>
          <a:xfrm>
            <a:off x="1168677" y="4437112"/>
            <a:ext cx="18002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ひずみ</a:t>
            </a:r>
            <a:r>
              <a:rPr lang="en-US" altLang="ja-JP" dirty="0"/>
              <a:t>/</a:t>
            </a:r>
            <a:r>
              <a:rPr lang="ja-JP" altLang="en-US" dirty="0"/>
              <a:t>応力は</a:t>
            </a:r>
            <a:br>
              <a:rPr lang="en-US" altLang="ja-JP" dirty="0"/>
            </a:br>
            <a:r>
              <a:rPr lang="ja-JP" altLang="en-US" dirty="0"/>
              <a:t>平滑化領域内で</a:t>
            </a:r>
            <a:r>
              <a:rPr lang="ja-JP" altLang="en-US" dirty="0">
                <a:solidFill>
                  <a:srgbClr val="FF0000"/>
                </a:solidFill>
              </a:rPr>
              <a:t>一定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2D4A18B-7506-5420-025D-94E4A0D34130}"/>
              </a:ext>
            </a:extLst>
          </p:cNvPr>
          <p:cNvSpPr txBox="1"/>
          <p:nvPr/>
        </p:nvSpPr>
        <p:spPr>
          <a:xfrm>
            <a:off x="6192180" y="4437112"/>
            <a:ext cx="2355132" cy="92333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三角形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四面体要素で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回避できる．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6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80546</TotalTime>
  <Words>1724</Words>
  <Application>Microsoft Office PowerPoint</Application>
  <PresentationFormat>画面に合わせる (4:3)</PresentationFormat>
  <Paragraphs>201</Paragraphs>
  <Slides>26</Slides>
  <Notes>10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MS PGothic</vt:lpstr>
      <vt:lpstr>MS PGothic</vt:lpstr>
      <vt:lpstr>メイリオ</vt:lpstr>
      <vt:lpstr>Arial</vt:lpstr>
      <vt:lpstr>Calibri</vt:lpstr>
      <vt:lpstr>Cambria Math</vt:lpstr>
      <vt:lpstr>Wingdings</vt:lpstr>
      <vt:lpstr>デザインの設定</vt:lpstr>
      <vt:lpstr>10節点四面体ひずみ平滑要素による 微圧縮大変形解析</vt:lpstr>
      <vt:lpstr>研究背景</vt:lpstr>
      <vt:lpstr>既存手法の問題点（ABAQUSの要素）</vt:lpstr>
      <vt:lpstr>我々の従来手法（平滑化有限要素法）</vt:lpstr>
      <vt:lpstr>SelectiveCS-FEM-T10の問題点</vt:lpstr>
      <vt:lpstr>研究目的</vt:lpstr>
      <vt:lpstr>手法  ー SSEとS-FEMの概要紹介と SelectiveCSSE-T10の新定式化提案 ー</vt:lpstr>
      <vt:lpstr>Smoothed Finite Element Method (S-FEM)とは?</vt:lpstr>
      <vt:lpstr>ES-FEM-T3の定式化概要</vt:lpstr>
      <vt:lpstr>SSE-T3の定式化概要</vt:lpstr>
      <vt:lpstr>SSE-T3の性能</vt:lpstr>
      <vt:lpstr>SelectiveCS-FEM-T6(従来法)の定式化概要</vt:lpstr>
      <vt:lpstr>SelectiveCSSE-T6の定式化概要</vt:lpstr>
      <vt:lpstr>SelectiveCSSE-T10の定式化概要</vt:lpstr>
      <vt:lpstr>結果と考察  ー 解析例の紹介 ー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      フィラー充填ゴムの引張解析</vt:lpstr>
      <vt:lpstr>まとめ</vt:lpstr>
      <vt:lpstr>SelectiveCSSE-T10のまとめ</vt:lpstr>
      <vt:lpstr>付録</vt:lpstr>
      <vt:lpstr>      フィラー充填ゴムの引張解析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srij_seminar2021.s-fem</dc:title>
  <dc:creator>Yuki ONISHI</dc:creator>
  <cp:lastModifiedBy>lab</cp:lastModifiedBy>
  <cp:revision>3202</cp:revision>
  <cp:lastPrinted>2012-03-06T10:21:50Z</cp:lastPrinted>
  <dcterms:created xsi:type="dcterms:W3CDTF">2007-11-22T18:02:40Z</dcterms:created>
  <dcterms:modified xsi:type="dcterms:W3CDTF">2022-06-02T01:48:04Z</dcterms:modified>
</cp:coreProperties>
</file>