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7"/>
  </p:notesMasterIdLst>
  <p:handoutMasterIdLst>
    <p:handoutMasterId r:id="rId28"/>
  </p:handoutMasterIdLst>
  <p:sldIdLst>
    <p:sldId id="961" r:id="rId2"/>
    <p:sldId id="765" r:id="rId3"/>
    <p:sldId id="890" r:id="rId4"/>
    <p:sldId id="891" r:id="rId5"/>
    <p:sldId id="970" r:id="rId6"/>
    <p:sldId id="969" r:id="rId7"/>
    <p:sldId id="972" r:id="rId8"/>
    <p:sldId id="603" r:id="rId9"/>
    <p:sldId id="892" r:id="rId10"/>
    <p:sldId id="940" r:id="rId11"/>
    <p:sldId id="944" r:id="rId12"/>
    <p:sldId id="901" r:id="rId13"/>
    <p:sldId id="971" r:id="rId14"/>
    <p:sldId id="897" r:id="rId15"/>
    <p:sldId id="750" r:id="rId16"/>
    <p:sldId id="973" r:id="rId17"/>
    <p:sldId id="776" r:id="rId18"/>
    <p:sldId id="976" r:id="rId19"/>
    <p:sldId id="933" r:id="rId20"/>
    <p:sldId id="964" r:id="rId21"/>
    <p:sldId id="924" r:id="rId22"/>
    <p:sldId id="975" r:id="rId23"/>
    <p:sldId id="974" r:id="rId24"/>
    <p:sldId id="968" r:id="rId25"/>
    <p:sldId id="682" r:id="rId26"/>
  </p:sldIdLst>
  <p:sldSz cx="12192000" cy="6858000"/>
  <p:notesSz cx="9971088" cy="6823075"/>
  <p:custDataLst>
    <p:tags r:id="rId29"/>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49">
          <p15:clr>
            <a:srgbClr val="A4A3A4"/>
          </p15:clr>
        </p15:guide>
        <p15:guide id="2" pos="3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ki" initials="y" lastIdx="1" clrIdx="0">
    <p:extLst>
      <p:ext uri="{19B8F6BF-5375-455C-9EA6-DF929625EA0E}">
        <p15:presenceInfo xmlns:p15="http://schemas.microsoft.com/office/powerpoint/2012/main" userId="yu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008000"/>
    <a:srgbClr val="0000CC"/>
    <a:srgbClr val="4DFFC4"/>
    <a:srgbClr val="E89049"/>
    <a:srgbClr val="66A9B1"/>
    <a:srgbClr val="FF9900"/>
    <a:srgbClr val="FF0000"/>
    <a:srgbClr val="404040"/>
    <a:srgbClr val="00CC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88252" autoAdjust="0"/>
  </p:normalViewPr>
  <p:slideViewPr>
    <p:cSldViewPr>
      <p:cViewPr varScale="1">
        <p:scale>
          <a:sx n="95" d="100"/>
          <a:sy n="95" d="100"/>
        </p:scale>
        <p:origin x="62" y="17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101" d="100"/>
          <a:sy n="101" d="100"/>
        </p:scale>
        <p:origin x="1392" y="62"/>
      </p:cViewPr>
      <p:guideLst>
        <p:guide orient="horz" pos="2149"/>
        <p:guide pos="314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21175" cy="341313"/>
          </a:xfrm>
          <a:prstGeom prst="rect">
            <a:avLst/>
          </a:prstGeom>
        </p:spPr>
        <p:txBody>
          <a:bodyPr vert="horz" lIns="91440" tIns="45720" rIns="91440" bIns="45720" rtlCol="0"/>
          <a:lstStyle>
            <a:lvl1pPr algn="l">
              <a:defRPr sz="1200"/>
            </a:lvl1pPr>
          </a:lstStyle>
          <a:p>
            <a:endParaRPr kumimoji="1" lang="ja-JP" altLang="en-US" dirty="0">
              <a:ea typeface="MS UI Gothic" panose="020B0600070205080204" pitchFamily="50" charset="-128"/>
            </a:endParaRPr>
          </a:p>
        </p:txBody>
      </p:sp>
      <p:sp>
        <p:nvSpPr>
          <p:cNvPr id="3" name="日付プレースホルダー 2"/>
          <p:cNvSpPr>
            <a:spLocks noGrp="1"/>
          </p:cNvSpPr>
          <p:nvPr>
            <p:ph type="dt" sz="quarter" idx="1"/>
          </p:nvPr>
        </p:nvSpPr>
        <p:spPr>
          <a:xfrm>
            <a:off x="5648325" y="0"/>
            <a:ext cx="4321175" cy="341313"/>
          </a:xfrm>
          <a:prstGeom prst="rect">
            <a:avLst/>
          </a:prstGeom>
        </p:spPr>
        <p:txBody>
          <a:bodyPr vert="horz" lIns="91440" tIns="45720" rIns="91440" bIns="45720" rtlCol="0"/>
          <a:lstStyle>
            <a:lvl1pPr algn="r">
              <a:defRPr sz="1200"/>
            </a:lvl1pPr>
          </a:lstStyle>
          <a:p>
            <a:fld id="{907F8867-4283-4A96-9771-3601A6259625}" type="datetimeFigureOut">
              <a:rPr kumimoji="1" lang="ja-JP" altLang="en-US" smtClean="0">
                <a:ea typeface="MS UI Gothic" panose="020B0600070205080204" pitchFamily="50" charset="-128"/>
              </a:rPr>
              <a:t>2023/6/2</a:t>
            </a:fld>
            <a:endParaRPr kumimoji="1" lang="ja-JP" altLang="en-US" dirty="0">
              <a:ea typeface="MS UI Gothic" panose="020B0600070205080204" pitchFamily="50" charset="-128"/>
            </a:endParaRPr>
          </a:p>
        </p:txBody>
      </p:sp>
      <p:sp>
        <p:nvSpPr>
          <p:cNvPr id="4" name="フッター プレースホルダー 3"/>
          <p:cNvSpPr>
            <a:spLocks noGrp="1"/>
          </p:cNvSpPr>
          <p:nvPr>
            <p:ph type="ftr" sz="quarter" idx="2"/>
          </p:nvPr>
        </p:nvSpPr>
        <p:spPr>
          <a:xfrm>
            <a:off x="0" y="6480175"/>
            <a:ext cx="4321175" cy="341313"/>
          </a:xfrm>
          <a:prstGeom prst="rect">
            <a:avLst/>
          </a:prstGeom>
        </p:spPr>
        <p:txBody>
          <a:bodyPr vert="horz" lIns="91440" tIns="45720" rIns="91440" bIns="45720" rtlCol="0" anchor="b"/>
          <a:lstStyle>
            <a:lvl1pPr algn="l">
              <a:defRPr sz="1200"/>
            </a:lvl1pPr>
          </a:lstStyle>
          <a:p>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252917085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49" userDrawn="1">
          <p15:clr>
            <a:srgbClr val="F26B43"/>
          </p15:clr>
        </p15:guide>
        <p15:guide id="2" pos="3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ea typeface="MS UI Gothic" panose="020B0600070205080204" pitchFamily="50" charset="-128"/>
              </a:defRPr>
            </a:lvl1pPr>
          </a:lstStyle>
          <a:p>
            <a:pPr>
              <a:defRPr/>
            </a:pPr>
            <a:endParaRPr lang="ja-JP" altLang="en-US" dirty="0"/>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ea typeface="MS UI Gothic" panose="020B0600070205080204" pitchFamily="50" charset="-128"/>
              </a:defRPr>
            </a:lvl1pPr>
          </a:lstStyle>
          <a:p>
            <a:pPr>
              <a:defRPr/>
            </a:pPr>
            <a:fld id="{C3B1C3B4-0EFA-4E9A-BE43-AB531CD70431}" type="datetimeFigureOut">
              <a:rPr lang="ja-JP" altLang="en-US" smtClean="0"/>
              <a:pPr>
                <a:defRPr/>
              </a:pPr>
              <a:t>2023/6/2</a:t>
            </a:fld>
            <a:endParaRPr lang="ja-JP" altLang="en-US" dirty="0"/>
          </a:p>
        </p:txBody>
      </p:sp>
      <p:sp>
        <p:nvSpPr>
          <p:cNvPr id="4" name="スライド イメージ プレースホルダ 3"/>
          <p:cNvSpPr>
            <a:spLocks noGrp="1" noRot="1" noChangeAspect="1"/>
          </p:cNvSpPr>
          <p:nvPr>
            <p:ph type="sldImg" idx="2"/>
          </p:nvPr>
        </p:nvSpPr>
        <p:spPr>
          <a:xfrm>
            <a:off x="2711450" y="511175"/>
            <a:ext cx="4548188" cy="2559050"/>
          </a:xfrm>
          <a:prstGeom prst="rect">
            <a:avLst/>
          </a:prstGeom>
          <a:noFill/>
          <a:ln w="12700">
            <a:solidFill>
              <a:prstClr val="black"/>
            </a:solidFill>
          </a:ln>
        </p:spPr>
        <p:txBody>
          <a:bodyPr vert="horz" lIns="92418" tIns="46209" rIns="92418" bIns="46209" rtlCol="0" anchor="ctr"/>
          <a:lstStyle/>
          <a:p>
            <a:pPr lvl="0"/>
            <a:endParaRPr lang="ja-JP" altLang="en-US" noProof="0" dirty="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ea typeface="MS UI Gothic" panose="020B0600070205080204" pitchFamily="50" charset="-128"/>
              </a:defRPr>
            </a:lvl1pPr>
          </a:lstStyle>
          <a:p>
            <a:pPr>
              <a:defRPr/>
            </a:pPr>
            <a:endParaRPr lang="ja-JP" altLang="en-US" dirty="0"/>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ea typeface="MS UI Gothic" panose="020B0600070205080204" pitchFamily="50" charset="-128"/>
              </a:defRPr>
            </a:lvl1pPr>
          </a:lstStyle>
          <a:p>
            <a:pPr>
              <a:defRPr/>
            </a:pPr>
            <a:fld id="{24E7511A-E19B-4650-9FBF-BD8447E14FDF}" type="slidenum">
              <a:rPr lang="ja-JP" altLang="en-US" smtClean="0"/>
              <a:pPr>
                <a:defRPr/>
              </a:pPr>
              <a:t>‹#›</a:t>
            </a:fld>
            <a:endParaRPr lang="ja-JP" altLang="en-US" dirty="0"/>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1pPr>
    <a:lvl2pPr marL="4572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2pPr>
    <a:lvl3pPr marL="9144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3pPr>
    <a:lvl4pPr marL="13716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4pPr>
    <a:lvl5pPr marL="18288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2202028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10</a:t>
            </a:fld>
            <a:endParaRPr lang="ja-JP" altLang="en-US"/>
          </a:p>
        </p:txBody>
      </p:sp>
    </p:spTree>
    <p:extLst>
      <p:ext uri="{BB962C8B-B14F-4D97-AF65-F5344CB8AC3E}">
        <p14:creationId xmlns:p14="http://schemas.microsoft.com/office/powerpoint/2010/main" val="232787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11</a:t>
            </a:fld>
            <a:endParaRPr lang="ja-JP" altLang="en-US"/>
          </a:p>
        </p:txBody>
      </p:sp>
    </p:spTree>
    <p:extLst>
      <p:ext uri="{BB962C8B-B14F-4D97-AF65-F5344CB8AC3E}">
        <p14:creationId xmlns:p14="http://schemas.microsoft.com/office/powerpoint/2010/main" val="3871532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12</a:t>
            </a:fld>
            <a:endParaRPr lang="ja-JP" altLang="en-US" dirty="0"/>
          </a:p>
        </p:txBody>
      </p:sp>
    </p:spTree>
    <p:extLst>
      <p:ext uri="{BB962C8B-B14F-4D97-AF65-F5344CB8AC3E}">
        <p14:creationId xmlns:p14="http://schemas.microsoft.com/office/powerpoint/2010/main" val="1537658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13</a:t>
            </a:fld>
            <a:endParaRPr lang="ja-JP" altLang="en-US" dirty="0"/>
          </a:p>
        </p:txBody>
      </p:sp>
    </p:spTree>
    <p:extLst>
      <p:ext uri="{BB962C8B-B14F-4D97-AF65-F5344CB8AC3E}">
        <p14:creationId xmlns:p14="http://schemas.microsoft.com/office/powerpoint/2010/main" val="1831327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14</a:t>
            </a:fld>
            <a:endParaRPr lang="ja-JP" altLang="en-US"/>
          </a:p>
        </p:txBody>
      </p:sp>
    </p:spTree>
    <p:extLst>
      <p:ext uri="{BB962C8B-B14F-4D97-AF65-F5344CB8AC3E}">
        <p14:creationId xmlns:p14="http://schemas.microsoft.com/office/powerpoint/2010/main" val="729099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15</a:t>
            </a:fld>
            <a:endParaRPr lang="ja-JP" altLang="en-US"/>
          </a:p>
        </p:txBody>
      </p:sp>
    </p:spTree>
    <p:extLst>
      <p:ext uri="{BB962C8B-B14F-4D97-AF65-F5344CB8AC3E}">
        <p14:creationId xmlns:p14="http://schemas.microsoft.com/office/powerpoint/2010/main" val="1711015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16</a:t>
            </a:fld>
            <a:endParaRPr lang="ja-JP" altLang="en-US"/>
          </a:p>
        </p:txBody>
      </p:sp>
    </p:spTree>
    <p:extLst>
      <p:ext uri="{BB962C8B-B14F-4D97-AF65-F5344CB8AC3E}">
        <p14:creationId xmlns:p14="http://schemas.microsoft.com/office/powerpoint/2010/main" val="2857587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17</a:t>
            </a:fld>
            <a:endParaRPr lang="ja-JP" altLang="en-US"/>
          </a:p>
        </p:txBody>
      </p:sp>
    </p:spTree>
    <p:extLst>
      <p:ext uri="{BB962C8B-B14F-4D97-AF65-F5344CB8AC3E}">
        <p14:creationId xmlns:p14="http://schemas.microsoft.com/office/powerpoint/2010/main" val="3008884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18</a:t>
            </a:fld>
            <a:endParaRPr lang="ja-JP" altLang="en-US"/>
          </a:p>
        </p:txBody>
      </p:sp>
    </p:spTree>
    <p:extLst>
      <p:ext uri="{BB962C8B-B14F-4D97-AF65-F5344CB8AC3E}">
        <p14:creationId xmlns:p14="http://schemas.microsoft.com/office/powerpoint/2010/main" val="3118779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19</a:t>
            </a:fld>
            <a:endParaRPr lang="ja-JP" altLang="en-US"/>
          </a:p>
        </p:txBody>
      </p:sp>
    </p:spTree>
    <p:extLst>
      <p:ext uri="{BB962C8B-B14F-4D97-AF65-F5344CB8AC3E}">
        <p14:creationId xmlns:p14="http://schemas.microsoft.com/office/powerpoint/2010/main" val="798895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a:t>
            </a:fld>
            <a:endParaRPr lang="ja-JP" altLang="en-US"/>
          </a:p>
        </p:txBody>
      </p:sp>
    </p:spTree>
    <p:extLst>
      <p:ext uri="{BB962C8B-B14F-4D97-AF65-F5344CB8AC3E}">
        <p14:creationId xmlns:p14="http://schemas.microsoft.com/office/powerpoint/2010/main" val="947661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20</a:t>
            </a:fld>
            <a:endParaRPr lang="ja-JP" altLang="en-US"/>
          </a:p>
        </p:txBody>
      </p:sp>
    </p:spTree>
    <p:extLst>
      <p:ext uri="{BB962C8B-B14F-4D97-AF65-F5344CB8AC3E}">
        <p14:creationId xmlns:p14="http://schemas.microsoft.com/office/powerpoint/2010/main" val="4230959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21</a:t>
            </a:fld>
            <a:endParaRPr lang="ja-JP" altLang="en-US"/>
          </a:p>
        </p:txBody>
      </p:sp>
    </p:spTree>
    <p:extLst>
      <p:ext uri="{BB962C8B-B14F-4D97-AF65-F5344CB8AC3E}">
        <p14:creationId xmlns:p14="http://schemas.microsoft.com/office/powerpoint/2010/main" val="777470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22</a:t>
            </a:fld>
            <a:endParaRPr lang="ja-JP" altLang="en-US"/>
          </a:p>
        </p:txBody>
      </p:sp>
    </p:spTree>
    <p:extLst>
      <p:ext uri="{BB962C8B-B14F-4D97-AF65-F5344CB8AC3E}">
        <p14:creationId xmlns:p14="http://schemas.microsoft.com/office/powerpoint/2010/main" val="2760699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23</a:t>
            </a:fld>
            <a:endParaRPr lang="ja-JP" altLang="en-US"/>
          </a:p>
        </p:txBody>
      </p:sp>
    </p:spTree>
    <p:extLst>
      <p:ext uri="{BB962C8B-B14F-4D97-AF65-F5344CB8AC3E}">
        <p14:creationId xmlns:p14="http://schemas.microsoft.com/office/powerpoint/2010/main" val="1366375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24</a:t>
            </a:fld>
            <a:endParaRPr lang="ja-JP" altLang="en-US"/>
          </a:p>
        </p:txBody>
      </p:sp>
    </p:spTree>
    <p:extLst>
      <p:ext uri="{BB962C8B-B14F-4D97-AF65-F5344CB8AC3E}">
        <p14:creationId xmlns:p14="http://schemas.microsoft.com/office/powerpoint/2010/main" val="3284867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25</a:t>
            </a:fld>
            <a:endParaRPr lang="ja-JP" altLang="en-US"/>
          </a:p>
        </p:txBody>
      </p:sp>
    </p:spTree>
    <p:extLst>
      <p:ext uri="{BB962C8B-B14F-4D97-AF65-F5344CB8AC3E}">
        <p14:creationId xmlns:p14="http://schemas.microsoft.com/office/powerpoint/2010/main" val="34676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3</a:t>
            </a:fld>
            <a:endParaRPr lang="ja-JP" altLang="en-US"/>
          </a:p>
        </p:txBody>
      </p:sp>
    </p:spTree>
    <p:extLst>
      <p:ext uri="{BB962C8B-B14F-4D97-AF65-F5344CB8AC3E}">
        <p14:creationId xmlns:p14="http://schemas.microsoft.com/office/powerpoint/2010/main" val="2868543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4</a:t>
            </a:fld>
            <a:endParaRPr lang="ja-JP" altLang="en-US"/>
          </a:p>
        </p:txBody>
      </p:sp>
    </p:spTree>
    <p:extLst>
      <p:ext uri="{BB962C8B-B14F-4D97-AF65-F5344CB8AC3E}">
        <p14:creationId xmlns:p14="http://schemas.microsoft.com/office/powerpoint/2010/main" val="3515898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a:t>
            </a:fld>
            <a:endParaRPr lang="ja-JP" altLang="en-US"/>
          </a:p>
        </p:txBody>
      </p:sp>
    </p:spTree>
    <p:extLst>
      <p:ext uri="{BB962C8B-B14F-4D97-AF65-F5344CB8AC3E}">
        <p14:creationId xmlns:p14="http://schemas.microsoft.com/office/powerpoint/2010/main" val="4041213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a:t>
            </a:fld>
            <a:endParaRPr lang="ja-JP" altLang="en-US" dirty="0"/>
          </a:p>
        </p:txBody>
      </p:sp>
    </p:spTree>
    <p:extLst>
      <p:ext uri="{BB962C8B-B14F-4D97-AF65-F5344CB8AC3E}">
        <p14:creationId xmlns:p14="http://schemas.microsoft.com/office/powerpoint/2010/main" val="1715073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a:t>
            </a:fld>
            <a:endParaRPr lang="ja-JP" altLang="en-US" dirty="0"/>
          </a:p>
        </p:txBody>
      </p:sp>
    </p:spTree>
    <p:extLst>
      <p:ext uri="{BB962C8B-B14F-4D97-AF65-F5344CB8AC3E}">
        <p14:creationId xmlns:p14="http://schemas.microsoft.com/office/powerpoint/2010/main" val="199395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8</a:t>
            </a:fld>
            <a:endParaRPr lang="ja-JP" altLang="en-US"/>
          </a:p>
        </p:txBody>
      </p:sp>
    </p:spTree>
    <p:extLst>
      <p:ext uri="{BB962C8B-B14F-4D97-AF65-F5344CB8AC3E}">
        <p14:creationId xmlns:p14="http://schemas.microsoft.com/office/powerpoint/2010/main" val="3978444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a:t>
            </a:fld>
            <a:endParaRPr lang="ja-JP" altLang="en-US"/>
          </a:p>
        </p:txBody>
      </p:sp>
    </p:spTree>
    <p:extLst>
      <p:ext uri="{BB962C8B-B14F-4D97-AF65-F5344CB8AC3E}">
        <p14:creationId xmlns:p14="http://schemas.microsoft.com/office/powerpoint/2010/main" val="1809410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0" y="1268761"/>
            <a:ext cx="12192000" cy="1951690"/>
          </a:xfrm>
        </p:spPr>
        <p:txBody>
          <a:bodyPr lIns="0" anchor="ctr"/>
          <a:lstStyle>
            <a:lvl1pPr algn="ctr">
              <a:defRPr b="1" kern="1200" baseline="0">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3" name="サブタイトル 2"/>
          <p:cNvSpPr>
            <a:spLocks noGrp="1"/>
          </p:cNvSpPr>
          <p:nvPr>
            <p:ph type="subTitle" idx="1" hasCustomPrompt="1"/>
          </p:nvPr>
        </p:nvSpPr>
        <p:spPr>
          <a:xfrm>
            <a:off x="95335" y="3861048"/>
            <a:ext cx="12001333" cy="1777752"/>
          </a:xfrm>
        </p:spPr>
        <p:txBody>
          <a:bodyPr anchor="ctr"/>
          <a:lstStyle>
            <a:lvl1pPr marL="0" indent="0" algn="ctr">
              <a:buNone/>
              <a:defRPr kern="1200" baseline="0">
                <a:latin typeface="MS UI Gothic" panose="020B0600070205080204" pitchFamily="50" charset="-128"/>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dirty="0"/>
              <a:t>マスタ サブタイトルの書式設定</a:t>
            </a:r>
          </a:p>
        </p:txBody>
      </p:sp>
      <p:sp>
        <p:nvSpPr>
          <p:cNvPr id="14" name="スライド番号プレースホルダー 4">
            <a:extLst>
              <a:ext uri="{FF2B5EF4-FFF2-40B4-BE49-F238E27FC236}">
                <a16:creationId xmlns:a16="http://schemas.microsoft.com/office/drawing/2014/main" id="{E022455E-6B03-44FA-9A3F-08BECDE731F2}"/>
              </a:ext>
            </a:extLst>
          </p:cNvPr>
          <p:cNvSpPr>
            <a:spLocks noGrp="1"/>
          </p:cNvSpPr>
          <p:nvPr>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タイトル">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A261E060-63FC-41D8-AD70-60996F0DA399}"/>
              </a:ext>
            </a:extLst>
          </p:cNvPr>
          <p:cNvSpPr>
            <a:spLocks noGrp="1"/>
          </p:cNvSpPr>
          <p:nvPr>
            <p:ph type="ctrTitle" hasCustomPrompt="1"/>
          </p:nvPr>
        </p:nvSpPr>
        <p:spPr>
          <a:xfrm>
            <a:off x="95335" y="1268760"/>
            <a:ext cx="12001333" cy="4140460"/>
          </a:xfrm>
          <a:noFill/>
        </p:spPr>
        <p:txBody>
          <a:bodyPr lIns="0" anchor="ctr"/>
          <a:lstStyle>
            <a:lvl1pPr algn="ctr">
              <a:defRPr b="1" kern="1200" baseline="0">
                <a:solidFill>
                  <a:schemeClr val="tx1"/>
                </a:solidFill>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4" name="Rectangle 2">
            <a:extLst>
              <a:ext uri="{FF2B5EF4-FFF2-40B4-BE49-F238E27FC236}">
                <a16:creationId xmlns:a16="http://schemas.microsoft.com/office/drawing/2014/main" id="{E292D562-D46E-4913-A4FC-08D9CEE6C861}"/>
              </a:ext>
            </a:extLst>
          </p:cNvPr>
          <p:cNvSpPr txBox="1">
            <a:spLocks noChangeArrowheads="1"/>
          </p:cNvSpPr>
          <p:nvPr userDrawn="1"/>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lgn="l" rtl="0" eaLnBrk="1" fontAlgn="ctr" latinLnBrk="1" hangingPunct="1">
              <a:spcBef>
                <a:spcPct val="0"/>
              </a:spcBef>
              <a:spcAft>
                <a:spcPct val="0"/>
              </a:spcAft>
              <a:defRPr kumimoji="1" sz="3200" b="1"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a:lstStyle>
          <a:p>
            <a:endParaRPr lang="ja-JP" altLang="en-US" sz="3200" kern="1200" baseline="0" dirty="0"/>
          </a:p>
        </p:txBody>
      </p:sp>
      <p:sp>
        <p:nvSpPr>
          <p:cNvPr id="9" name="スライド番号プレースホルダー 4">
            <a:extLst>
              <a:ext uri="{FF2B5EF4-FFF2-40B4-BE49-F238E27FC236}">
                <a16:creationId xmlns:a16="http://schemas.microsoft.com/office/drawing/2014/main" id="{141F9541-DF6B-4880-BEE5-863B1AADA55C}"/>
              </a:ext>
            </a:extLst>
          </p:cNvPr>
          <p:cNvSpPr>
            <a:spLocks noGrp="1"/>
          </p:cNvSpPr>
          <p:nvPr>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17071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lvl1pPr algn="l">
              <a:defRPr kern="1200" baseline="0">
                <a:latin typeface="MS UI Gothic" panose="020B0600070205080204" pitchFamily="50" charset="-128"/>
                <a:cs typeface="Arial" panose="020B0604020202020204" pitchFamily="34" charset="0"/>
              </a:defRPr>
            </a:lvl1pPr>
            <a:lvl2pPr algn="l">
              <a:defRPr kern="1200" baseline="0">
                <a:latin typeface="MS UI Gothic" panose="020B0600070205080204" pitchFamily="50" charset="-128"/>
                <a:cs typeface="Arial" panose="020B0604020202020204" pitchFamily="34" charset="0"/>
              </a:defRPr>
            </a:lvl2pPr>
            <a:lvl3pPr algn="l">
              <a:defRPr kern="1200" baseline="0">
                <a:latin typeface="MS UI Gothic" panose="020B0600070205080204" pitchFamily="50" charset="-128"/>
                <a:cs typeface="Arial" panose="020B0604020202020204" pitchFamily="34" charset="0"/>
              </a:defRPr>
            </a:lvl3pPr>
            <a:lvl4pPr algn="l">
              <a:defRPr kern="1200" baseline="0">
                <a:latin typeface="MS UI Gothic" panose="020B0600070205080204" pitchFamily="50" charset="-128"/>
                <a:cs typeface="Arial" panose="020B0604020202020204" pitchFamily="34" charset="0"/>
              </a:defRPr>
            </a:lvl4pPr>
            <a:lvl5pPr algn="l">
              <a:defRPr kern="1200" baseline="0">
                <a:latin typeface="MS UI Gothic" panose="020B0600070205080204" pitchFamily="50" charset="-128"/>
                <a:cs typeface="Arial" panose="020B0604020202020204" pitchFamily="34" charset="0"/>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Rectangle 2">
            <a:extLst>
              <a:ext uri="{FF2B5EF4-FFF2-40B4-BE49-F238E27FC236}">
                <a16:creationId xmlns:a16="http://schemas.microsoft.com/office/drawing/2014/main" id="{E0D17456-1B2F-43F1-A332-C91624F3CA92}"/>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8" name="スライド番号プレースホルダー 4">
            <a:extLst>
              <a:ext uri="{FF2B5EF4-FFF2-40B4-BE49-F238E27FC236}">
                <a16:creationId xmlns:a16="http://schemas.microsoft.com/office/drawing/2014/main" id="{CC3133A5-4819-431E-BA8A-B09C73DB19F9}"/>
              </a:ext>
            </a:extLst>
          </p:cNvPr>
          <p:cNvSpPr>
            <a:spLocks noGrp="1"/>
          </p:cNvSpPr>
          <p:nvPr>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8454BC2-0834-4E0A-88F7-BF9845D015E7}"/>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7" name="スライド番号プレースホルダー 4">
            <a:extLst>
              <a:ext uri="{FF2B5EF4-FFF2-40B4-BE49-F238E27FC236}">
                <a16:creationId xmlns:a16="http://schemas.microsoft.com/office/drawing/2014/main" id="{6E6E9ABB-F236-45A5-A65B-23E8BF42AEF6}"/>
              </a:ext>
            </a:extLst>
          </p:cNvPr>
          <p:cNvSpPr>
            <a:spLocks noGrp="1"/>
          </p:cNvSpPr>
          <p:nvPr>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334434" y="623890"/>
            <a:ext cx="11522207"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grpSp>
        <p:nvGrpSpPr>
          <p:cNvPr id="6" name="グループ化 5"/>
          <p:cNvGrpSpPr/>
          <p:nvPr userDrawn="1"/>
        </p:nvGrpSpPr>
        <p:grpSpPr>
          <a:xfrm>
            <a:off x="0" y="6397628"/>
            <a:ext cx="12192000" cy="465999"/>
            <a:chOff x="0" y="6397625"/>
            <a:chExt cx="9144000" cy="465999"/>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lIns="0" tIns="0" rIns="0" bIns="0" anchor="b" anchorCtr="0"/>
            <a:lstStyle/>
            <a:p>
              <a:pPr>
                <a:defRPr/>
              </a:pPr>
              <a:endParaRPr lang="ja-JP" altLang="en-US" sz="1800" kern="1200" baseline="0" dirty="0">
                <a:latin typeface="MS UI Gothic" panose="020B0600070205080204" pitchFamily="50" charset="-128"/>
                <a:ea typeface="MS UI Gothic" panose="020B0600070205080204" pitchFamily="50" charset="-128"/>
              </a:endParaRPr>
            </a:p>
          </p:txBody>
        </p:sp>
        <p:sp>
          <p:nvSpPr>
            <p:cNvPr id="3081" name="Text Box 9"/>
            <p:cNvSpPr txBox="1">
              <a:spLocks noChangeArrowheads="1"/>
            </p:cNvSpPr>
            <p:nvPr userDrawn="1"/>
          </p:nvSpPr>
          <p:spPr bwMode="auto">
            <a:xfrm>
              <a:off x="3932058" y="6659529"/>
              <a:ext cx="1279196" cy="204095"/>
            </a:xfrm>
            <a:prstGeom prst="rect">
              <a:avLst/>
            </a:prstGeom>
            <a:noFill/>
            <a:ln w="9525">
              <a:noFill/>
              <a:round/>
              <a:headEnd/>
              <a:tailEnd/>
            </a:ln>
            <a:effectLst/>
          </p:spPr>
          <p:txBody>
            <a:bodyPr wrap="none" lIns="0" tIns="0" rIns="0" bIns="0" anchor="b" anchorCtr="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400" kern="1200" baseline="0" dirty="0">
                  <a:solidFill>
                    <a:schemeClr val="bg1"/>
                  </a:solidFill>
                  <a:latin typeface="+mn-ea"/>
                  <a:ea typeface="+mn-ea"/>
                  <a:cs typeface="Arial" pitchFamily="34" charset="0"/>
                </a:rPr>
                <a:t>計算工学講演会</a:t>
              </a:r>
              <a:r>
                <a:rPr kumimoji="0" lang="en-US" altLang="ja-JP" sz="1400" kern="1200" baseline="0" dirty="0">
                  <a:solidFill>
                    <a:schemeClr val="bg1"/>
                  </a:solidFill>
                  <a:latin typeface="+mn-ea"/>
                  <a:ea typeface="+mn-ea"/>
                  <a:cs typeface="Arial" pitchFamily="34" charset="0"/>
                </a:rPr>
                <a:t>2023</a:t>
              </a:r>
              <a:endParaRPr kumimoji="0" lang="en-GB" altLang="ja-JP" sz="1400" kern="1200" baseline="0" dirty="0">
                <a:solidFill>
                  <a:schemeClr val="bg1"/>
                </a:solidFill>
                <a:latin typeface="+mn-ea"/>
                <a:ea typeface="+mn-ea"/>
                <a:cs typeface="Arial" pitchFamily="34" charset="0"/>
              </a:endParaRPr>
            </a:p>
          </p:txBody>
        </p:sp>
      </p:grpSp>
      <p:sp>
        <p:nvSpPr>
          <p:cNvPr id="5" name="スライド番号プレースホルダー 4"/>
          <p:cNvSpPr>
            <a:spLocks noGrp="1"/>
          </p:cNvSpPr>
          <p:nvPr userDrawn="1">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pic>
        <p:nvPicPr>
          <p:cNvPr id="2" name="図 1">
            <a:extLst>
              <a:ext uri="{FF2B5EF4-FFF2-40B4-BE49-F238E27FC236}">
                <a16:creationId xmlns:a16="http://schemas.microsoft.com/office/drawing/2014/main" id="{31E80055-5CB3-9FAC-0932-6F4E104662D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596" t="24500" r="5523" b="24500"/>
          <a:stretch/>
        </p:blipFill>
        <p:spPr>
          <a:xfrm>
            <a:off x="329817" y="6442078"/>
            <a:ext cx="1840238" cy="396000"/>
          </a:xfrm>
          <a:prstGeom prst="rect">
            <a:avLst/>
          </a:prstGeom>
        </p:spPr>
      </p:pic>
      <p:pic>
        <p:nvPicPr>
          <p:cNvPr id="4" name="図 3">
            <a:extLst>
              <a:ext uri="{FF2B5EF4-FFF2-40B4-BE49-F238E27FC236}">
                <a16:creationId xmlns:a16="http://schemas.microsoft.com/office/drawing/2014/main" id="{AFD8B09A-878C-B95E-2516-C1309A8E1C5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287" t="25975" r="7483" b="25974"/>
          <a:stretch/>
        </p:blipFill>
        <p:spPr>
          <a:xfrm>
            <a:off x="10114241" y="6429815"/>
            <a:ext cx="1742400" cy="396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6" r:id="rId4"/>
  </p:sldLayoutIdLst>
  <p:hf hdr="0" ftr="0" dt="0"/>
  <p:txStyles>
    <p:titleStyle>
      <a:lvl1pPr algn="l" rtl="0" eaLnBrk="1" fontAlgn="ctr" latinLnBrk="1" hangingPunct="1">
        <a:spcBef>
          <a:spcPct val="0"/>
        </a:spcBef>
        <a:spcAft>
          <a:spcPct val="0"/>
        </a:spcAft>
        <a:defRPr kumimoji="1" sz="3200" b="1" kern="1200"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defTabSz="180000" rtl="0" eaLnBrk="1" fontAlgn="ctr" latinLnBrk="0" hangingPunct="1">
        <a:spcBef>
          <a:spcPct val="20000"/>
        </a:spcBef>
        <a:spcAft>
          <a:spcPct val="0"/>
        </a:spcAft>
        <a:buClr>
          <a:schemeClr val="tx1"/>
        </a:buClr>
        <a:buFont typeface="Wingdings" pitchFamily="2" charset="2"/>
        <a:buChar char="n"/>
        <a:defRPr kumimoji="1" sz="2800" kern="1200" baseline="0">
          <a:solidFill>
            <a:schemeClr val="tx1"/>
          </a:solidFill>
          <a:latin typeface="MS UI Gothic" panose="020B0600070205080204" pitchFamily="50" charset="-128"/>
          <a:ea typeface="MS UI Gothic" panose="020B0600070205080204" pitchFamily="50" charset="-128"/>
          <a:cs typeface="Arial" pitchFamily="34" charset="0"/>
        </a:defRPr>
      </a:lvl1pPr>
      <a:lvl2pPr marL="742950" indent="-285750" algn="l" defTabSz="180000" rtl="0" eaLnBrk="1" fontAlgn="ctr" latinLnBrk="0" hangingPunct="1">
        <a:spcBef>
          <a:spcPct val="20000"/>
        </a:spcBef>
        <a:spcAft>
          <a:spcPct val="0"/>
        </a:spcAft>
        <a:buClr>
          <a:schemeClr val="tx1"/>
        </a:buClr>
        <a:buFont typeface="Wingdings" pitchFamily="2" charset="2"/>
        <a:buChar char="l"/>
        <a:defRPr kumimoji="1" sz="2400" kern="1200" baseline="0">
          <a:solidFill>
            <a:schemeClr val="tx1"/>
          </a:solidFill>
          <a:latin typeface="MS UI Gothic" panose="020B0600070205080204" pitchFamily="50" charset="-128"/>
          <a:ea typeface="MS UI Gothic" panose="020B0600070205080204" pitchFamily="50" charset="-128"/>
          <a:cs typeface="Arial" pitchFamily="34" charset="0"/>
        </a:defRPr>
      </a:lvl2pPr>
      <a:lvl3pPr marL="1143000" indent="-228600" algn="l" defTabSz="180000" rtl="0" eaLnBrk="1" fontAlgn="ctr" latinLnBrk="0" hangingPunct="1">
        <a:spcBef>
          <a:spcPct val="20000"/>
        </a:spcBef>
        <a:spcAft>
          <a:spcPct val="0"/>
        </a:spcAft>
        <a:buClr>
          <a:schemeClr val="tx1"/>
        </a:buClr>
        <a:buSzPct val="80000"/>
        <a:buFont typeface="Wingdings" pitchFamily="2" charset="2"/>
        <a:buChar char="u"/>
        <a:defRPr kumimoji="1" sz="2000" kern="1200" baseline="0">
          <a:solidFill>
            <a:schemeClr val="tx1"/>
          </a:solidFill>
          <a:latin typeface="MS UI Gothic" panose="020B0600070205080204" pitchFamily="50" charset="-128"/>
          <a:ea typeface="MS UI Gothic" panose="020B0600070205080204" pitchFamily="50" charset="-128"/>
          <a:cs typeface="Arial" pitchFamily="34" charset="0"/>
        </a:defRPr>
      </a:lvl3pPr>
      <a:lvl4pPr marL="1600200" indent="-228600" algn="l" defTabSz="180000" rtl="0" eaLnBrk="1" fontAlgn="ctr" latinLnBrk="0" hangingPunct="1">
        <a:spcBef>
          <a:spcPct val="20000"/>
        </a:spcBef>
        <a:spcAft>
          <a:spcPct val="0"/>
        </a:spcAft>
        <a:buClr>
          <a:schemeClr val="tx1"/>
        </a:buClr>
        <a:buFont typeface="Wingdings" pitchFamily="2" charset="2"/>
        <a:buChar char="p"/>
        <a:defRPr kumimoji="1" sz="1800" kern="1200" baseline="0">
          <a:solidFill>
            <a:schemeClr val="tx1"/>
          </a:solidFill>
          <a:latin typeface="MS UI Gothic" panose="020B0600070205080204" pitchFamily="50" charset="-128"/>
          <a:ea typeface="MS UI Gothic" panose="020B0600070205080204" pitchFamily="50" charset="-128"/>
          <a:cs typeface="Arial" pitchFamily="34" charset="0"/>
        </a:defRPr>
      </a:lvl4pPr>
      <a:lvl5pPr marL="2057400" indent="-228600" algn="l" defTabSz="180000" rtl="0" eaLnBrk="1" fontAlgn="ctr" latinLnBrk="0" hangingPunct="1">
        <a:spcBef>
          <a:spcPct val="20000"/>
        </a:spcBef>
        <a:spcAft>
          <a:spcPct val="0"/>
        </a:spcAft>
        <a:buClr>
          <a:schemeClr val="tx1"/>
        </a:buClr>
        <a:buChar char="»"/>
        <a:defRPr kumimoji="1" sz="1800" kern="1200" baseline="0">
          <a:solidFill>
            <a:schemeClr val="tx1"/>
          </a:solidFill>
          <a:latin typeface="MS UI Gothic" panose="020B0600070205080204" pitchFamily="50" charset="-128"/>
          <a:ea typeface="MS UI Gothic" panose="020B0600070205080204"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5.wmf"/><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0.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8.mp4"/><Relationship Id="rId7" Type="http://schemas.openxmlformats.org/officeDocument/2006/relationships/image" Target="../media/image27.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18.xml"/><Relationship Id="rId5" Type="http://schemas.openxmlformats.org/officeDocument/2006/relationships/slideLayout" Target="../slideLayouts/slideLayout3.xml"/><Relationship Id="rId4" Type="http://schemas.openxmlformats.org/officeDocument/2006/relationships/video" Target="../media/media8.mp4"/></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10.mp4"/><Relationship Id="rId7" Type="http://schemas.openxmlformats.org/officeDocument/2006/relationships/image" Target="../media/image31.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20.xml"/><Relationship Id="rId5" Type="http://schemas.openxmlformats.org/officeDocument/2006/relationships/slideLayout" Target="../slideLayouts/slideLayout3.xml"/><Relationship Id="rId4" Type="http://schemas.openxmlformats.org/officeDocument/2006/relationships/video" Target="../media/media10.mp4"/></Relationships>
</file>

<file path=ppt/slides/_rels/slide2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12.mp4"/><Relationship Id="rId7" Type="http://schemas.openxmlformats.org/officeDocument/2006/relationships/image" Target="../media/image34.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22.xml"/><Relationship Id="rId5" Type="http://schemas.openxmlformats.org/officeDocument/2006/relationships/slideLayout" Target="../slideLayouts/slideLayout3.xml"/><Relationship Id="rId4" Type="http://schemas.openxmlformats.org/officeDocument/2006/relationships/video" Target="../media/media12.mp4"/></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14.mp4"/><Relationship Id="rId7" Type="http://schemas.openxmlformats.org/officeDocument/2006/relationships/image" Target="../media/image36.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notesSlide" Target="../notesSlides/notesSlide23.xml"/><Relationship Id="rId5" Type="http://schemas.openxmlformats.org/officeDocument/2006/relationships/slideLayout" Target="../slideLayouts/slideLayout3.xml"/><Relationship Id="rId4" Type="http://schemas.openxmlformats.org/officeDocument/2006/relationships/video" Target="../media/media14.mp4"/></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4"/><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video" Target="../media/media2.mp4"/><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mp4"/><Relationship Id="rId7" Type="http://schemas.openxmlformats.org/officeDocument/2006/relationships/image" Target="../media/image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video" Target="../media/media4.mp4"/><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45D07C1-119F-405C-B1A1-4002A2E10F95}"/>
              </a:ext>
            </a:extLst>
          </p:cNvPr>
          <p:cNvSpPr>
            <a:spLocks noGrp="1"/>
          </p:cNvSpPr>
          <p:nvPr>
            <p:ph type="ctrTitle"/>
          </p:nvPr>
        </p:nvSpPr>
        <p:spPr/>
        <p:txBody>
          <a:bodyPr/>
          <a:lstStyle/>
          <a:p>
            <a:r>
              <a:rPr lang="en-US" altLang="ja-JP" dirty="0">
                <a:cs typeface="Microsoft Tai Le" panose="020B0502040204020203" pitchFamily="34" charset="0"/>
              </a:rPr>
              <a:t>10</a:t>
            </a:r>
            <a:r>
              <a:rPr lang="ja-JP" altLang="en-US" dirty="0">
                <a:cs typeface="Microsoft Tai Le" panose="020B0502040204020203" pitchFamily="34" charset="0"/>
              </a:rPr>
              <a:t>節点四面体</a:t>
            </a:r>
            <a:r>
              <a:rPr lang="ja-JP" altLang="en-US" u="sng" dirty="0">
                <a:cs typeface="Microsoft Tai Le" panose="020B0502040204020203" pitchFamily="34" charset="0"/>
              </a:rPr>
              <a:t>パッチ</a:t>
            </a:r>
            <a:r>
              <a:rPr lang="ja-JP" altLang="en-US" dirty="0">
                <a:cs typeface="Microsoft Tai Le" panose="020B0502040204020203" pitchFamily="34" charset="0"/>
              </a:rPr>
              <a:t>を用いた</a:t>
            </a:r>
            <a:br>
              <a:rPr lang="en-US" altLang="ja-JP" dirty="0">
                <a:cs typeface="Microsoft Tai Le" panose="020B0502040204020203" pitchFamily="34" charset="0"/>
              </a:rPr>
            </a:br>
            <a:r>
              <a:rPr lang="ja-JP" altLang="en-US" dirty="0">
                <a:solidFill>
                  <a:schemeClr val="accent6">
                    <a:lumMod val="40000"/>
                    <a:lumOff val="60000"/>
                  </a:schemeClr>
                </a:solidFill>
                <a:cs typeface="Microsoft Tai Le" panose="020B0502040204020203" pitchFamily="34" charset="0"/>
              </a:rPr>
              <a:t>平滑化有限要素法</a:t>
            </a:r>
            <a:r>
              <a:rPr lang="ja-JP" altLang="en-US" dirty="0">
                <a:cs typeface="Microsoft Tai Le" panose="020B0502040204020203" pitchFamily="34" charset="0"/>
              </a:rPr>
              <a:t>による微圧縮大変形解析</a:t>
            </a:r>
            <a:endParaRPr kumimoji="1" lang="ja-JP" altLang="en-US" dirty="0">
              <a:cs typeface="Microsoft Tai Le" panose="020B0502040204020203" pitchFamily="34" charset="0"/>
            </a:endParaRPr>
          </a:p>
        </p:txBody>
      </p:sp>
      <p:sp>
        <p:nvSpPr>
          <p:cNvPr id="5" name="字幕 4">
            <a:extLst>
              <a:ext uri="{FF2B5EF4-FFF2-40B4-BE49-F238E27FC236}">
                <a16:creationId xmlns:a16="http://schemas.microsoft.com/office/drawing/2014/main" id="{50976013-37B8-4994-A7C0-5AFBA1C0E290}"/>
              </a:ext>
            </a:extLst>
          </p:cNvPr>
          <p:cNvSpPr>
            <a:spLocks noGrp="1"/>
          </p:cNvSpPr>
          <p:nvPr>
            <p:ph type="subTitle" idx="1"/>
          </p:nvPr>
        </p:nvSpPr>
        <p:spPr/>
        <p:txBody>
          <a:bodyPr/>
          <a:lstStyle/>
          <a:p>
            <a:r>
              <a:rPr lang="zh-TW" altLang="en-US" dirty="0"/>
              <a:t>大西 有希</a:t>
            </a:r>
            <a:r>
              <a:rPr lang="ja-JP" altLang="en-US" dirty="0"/>
              <a:t> （</a:t>
            </a:r>
            <a:r>
              <a:rPr lang="zh-TW" altLang="en-US" dirty="0"/>
              <a:t>東京工業大学</a:t>
            </a:r>
            <a:r>
              <a:rPr lang="ja-JP" altLang="en-US" dirty="0"/>
              <a:t>）</a:t>
            </a:r>
            <a:endParaRPr lang="en-US" altLang="ja-JP" dirty="0"/>
          </a:p>
        </p:txBody>
      </p:sp>
      <p:sp>
        <p:nvSpPr>
          <p:cNvPr id="2" name="スライド番号プレースホルダー 1">
            <a:extLst>
              <a:ext uri="{FF2B5EF4-FFF2-40B4-BE49-F238E27FC236}">
                <a16:creationId xmlns:a16="http://schemas.microsoft.com/office/drawing/2014/main" id="{201A1729-0926-466A-82F9-74A862E9AE42}"/>
              </a:ext>
            </a:extLst>
          </p:cNvPr>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487280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400" dirty="0">
                    <a:latin typeface="ＭＳ Ｐゴシック" panose="020B0600070205080204" pitchFamily="50" charset="-128"/>
                    <a:ea typeface="ＭＳ Ｐゴシック" panose="020B0600070205080204" pitchFamily="50" charset="-128"/>
                  </a:rPr>
                  <a:t>各セルの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latin typeface="ＭＳ Ｐゴシック" panose="020B0600070205080204" pitchFamily="50" charset="-128"/>
                    <a:ea typeface="ＭＳ Ｐゴシック" panose="020B0600070205080204" pitchFamily="50" charset="-128"/>
                  </a:rPr>
                  <a:t>を通常の</a:t>
                </a:r>
                <a:r>
                  <a:rPr lang="en-US" altLang="ja-JP" sz="2400" dirty="0">
                    <a:latin typeface="ＭＳ Ｐゴシック" panose="020B0600070205080204" pitchFamily="50" charset="-128"/>
                    <a:ea typeface="ＭＳ Ｐゴシック" panose="020B0600070205080204" pitchFamily="50" charset="-128"/>
                  </a:rPr>
                  <a:t>FEM</a:t>
                </a:r>
                <a:r>
                  <a:rPr lang="ja-JP" altLang="en-US" sz="2400" dirty="0">
                    <a:latin typeface="ＭＳ Ｐゴシック" panose="020B0600070205080204" pitchFamily="50" charset="-128"/>
                    <a:ea typeface="ＭＳ Ｐゴシック" panose="020B0600070205080204" pitchFamily="50" charset="-128"/>
                  </a:rPr>
                  <a:t>と同様に作る．</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各セルの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latin typeface="ＭＳ Ｐゴシック" panose="020B0600070205080204" pitchFamily="50" charset="-128"/>
                    <a:ea typeface="ＭＳ Ｐゴシック" panose="020B0600070205080204" pitchFamily="50" charset="-128"/>
                  </a:rPr>
                  <a:t>を周囲の</a:t>
                </a:r>
                <a:r>
                  <a:rPr lang="ja-JP" altLang="en-US" sz="2400" dirty="0">
                    <a:solidFill>
                      <a:srgbClr val="FF0000"/>
                    </a:solidFill>
                    <a:latin typeface="ＭＳ Ｐゴシック" panose="020B0600070205080204" pitchFamily="50" charset="-128"/>
                    <a:ea typeface="ＭＳ Ｐゴシック" panose="020B0600070205080204" pitchFamily="50" charset="-128"/>
                  </a:rPr>
                  <a:t>エッジ</a:t>
                </a:r>
                <a:r>
                  <a:rPr lang="ja-JP" altLang="en-US" sz="2400" dirty="0">
                    <a:latin typeface="ＭＳ Ｐゴシック" panose="020B0600070205080204" pitchFamily="50" charset="-128"/>
                    <a:ea typeface="ＭＳ Ｐゴシック" panose="020B0600070205080204" pitchFamily="50" charset="-128"/>
                  </a:rPr>
                  <a:t>に要素体積を重みとして配り，</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solidFill>
                      <a:srgbClr val="FF0000"/>
                    </a:solidFill>
                    <a:latin typeface="ＭＳ Ｐゴシック" panose="020B0600070205080204" pitchFamily="50" charset="-128"/>
                    <a:ea typeface="ＭＳ Ｐゴシック" panose="020B0600070205080204" pitchFamily="50" charset="-128"/>
                  </a:rPr>
                  <a:t>エッジ</a:t>
                </a:r>
                <a:r>
                  <a:rPr lang="ja-JP" altLang="en-US" sz="2400" dirty="0">
                    <a:latin typeface="ＭＳ Ｐゴシック" panose="020B0600070205080204" pitchFamily="50" charset="-128"/>
                    <a:ea typeface="ＭＳ Ｐゴシック" panose="020B0600070205080204" pitchFamily="50" charset="-128"/>
                  </a:rPr>
                  <a:t>で平均化して</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latin typeface="ＭＳ Ｐゴシック" panose="020B0600070205080204" pitchFamily="50" charset="-128"/>
                    <a:ea typeface="ＭＳ Ｐゴシック" panose="020B0600070205080204" pitchFamily="50" charset="-128"/>
                  </a:rPr>
                  <a:t>を作る．</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solidFill>
                      <a:srgbClr val="FF0000"/>
                    </a:solidFill>
                    <a:latin typeface="ＭＳ Ｐゴシック" panose="020B0600070205080204" pitchFamily="50" charset="-128"/>
                    <a:ea typeface="ＭＳ Ｐゴシック" panose="020B0600070205080204" pitchFamily="50" charset="-128"/>
                  </a:rPr>
                  <a:t>エッジ</a:t>
                </a:r>
                <a:r>
                  <a:rPr lang="ja-JP" altLang="en-US" sz="2400" dirty="0">
                    <a:latin typeface="ＭＳ Ｐゴシック" panose="020B0600070205080204" pitchFamily="50" charset="-128"/>
                    <a:ea typeface="ＭＳ Ｐゴシック" panose="020B0600070205080204" pitchFamily="50" charset="-128"/>
                  </a:rPr>
                  <a:t>の平滑化領域の量として歪み・応力・節点内力を計算する．</a:t>
                </a:r>
                <a:endParaRPr lang="ja-JP" altLang="en-US" sz="2400" u="sng" dirty="0">
                  <a:latin typeface="ＭＳ Ｐゴシック" panose="020B0600070205080204" pitchFamily="50" charset="-128"/>
                  <a:ea typeface="ＭＳ Ｐゴシック" panose="020B0600070205080204" pitchFamily="50" charset="-128"/>
                </a:endParaRPr>
              </a:p>
              <a:p>
                <a:pPr marL="0" indent="0" algn="ctr">
                  <a:buNone/>
                </a:pPr>
                <a:endParaRPr lang="ja-JP" altLang="en-US" sz="2400" dirty="0">
                  <a:latin typeface="ＭＳ Ｐゴシック" panose="020B0600070205080204" pitchFamily="50" charset="-128"/>
                  <a:ea typeface="ＭＳ Ｐゴシック" panose="020B0600070205080204" pitchFamily="50" charset="-128"/>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534" t="-1584"/>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kumimoji="1" lang="en-US" altLang="ja-JP" dirty="0"/>
              <a:t>ES-FEM</a:t>
            </a:r>
            <a:r>
              <a:rPr lang="ja-JP" altLang="en-US" dirty="0"/>
              <a:t>の定式化概要</a:t>
            </a:r>
            <a:endParaRPr kumimoji="1" lang="ja-JP" altLang="en-US" dirty="0"/>
          </a:p>
        </p:txBody>
      </p:sp>
      <p:sp>
        <p:nvSpPr>
          <p:cNvPr id="6" name="スライド番号プレースホルダー 5">
            <a:extLst>
              <a:ext uri="{FF2B5EF4-FFF2-40B4-BE49-F238E27FC236}">
                <a16:creationId xmlns:a16="http://schemas.microsoft.com/office/drawing/2014/main" id="{77B5BFC6-F335-43B5-A5A8-5278E69F5461}"/>
              </a:ext>
            </a:extLst>
          </p:cNvPr>
          <p:cNvSpPr>
            <a:spLocks noGrp="1"/>
          </p:cNvSpPr>
          <p:nvPr>
            <p:ph type="sldNum" sz="quarter" idx="4"/>
          </p:nvPr>
        </p:nvSpPr>
        <p:spPr/>
        <p:txBody>
          <a:bodyPr/>
          <a:lstStyle/>
          <a:p>
            <a:r>
              <a:rPr lang="en-US" altLang="ja-JP"/>
              <a:t>P. </a:t>
            </a:r>
            <a:fld id="{F8FDF831-B0A3-4B44-A20D-7581D5587101}" type="slidenum">
              <a:rPr lang="ja-JP" altLang="en-US" smtClean="0"/>
              <a:pPr/>
              <a:t>10</a:t>
            </a:fld>
            <a:endParaRPr lang="ja-JP" altLang="en-US" dirty="0"/>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888" y="2312877"/>
            <a:ext cx="3362325" cy="4067175"/>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8364" y="2332208"/>
            <a:ext cx="1119704" cy="1924884"/>
          </a:xfrm>
          <a:prstGeom prst="rect">
            <a:avLst/>
          </a:prstGeom>
        </p:spPr>
      </p:pic>
      <p:sp>
        <p:nvSpPr>
          <p:cNvPr id="5" name="テキスト ボックス 4"/>
          <p:cNvSpPr txBox="1"/>
          <p:nvPr/>
        </p:nvSpPr>
        <p:spPr>
          <a:xfrm>
            <a:off x="2648742" y="2780928"/>
            <a:ext cx="1712328" cy="1015663"/>
          </a:xfrm>
          <a:prstGeom prst="rect">
            <a:avLst/>
          </a:prstGeom>
          <a:noFill/>
          <a:ln>
            <a:solidFill>
              <a:schemeClr val="tx1"/>
            </a:solidFill>
          </a:ln>
        </p:spPr>
        <p:txBody>
          <a:bodyPr wrap="none" rtlCol="0">
            <a:spAutoFit/>
          </a:bodyPr>
          <a:lstStyle/>
          <a:p>
            <a:pPr algn="ctr"/>
            <a:r>
              <a:rPr kumimoji="1" lang="ja-JP" altLang="en-US" sz="2000" dirty="0">
                <a:ea typeface="MS UI Gothic" panose="020B0600070205080204" pitchFamily="50" charset="-128"/>
              </a:rPr>
              <a:t>積分点が</a:t>
            </a:r>
            <a:br>
              <a:rPr kumimoji="1" lang="en-US" altLang="ja-JP" sz="2000" dirty="0">
                <a:ea typeface="MS UI Gothic" panose="020B0600070205080204" pitchFamily="50" charset="-128"/>
              </a:rPr>
            </a:br>
            <a:r>
              <a:rPr kumimoji="1" lang="ja-JP" altLang="en-US" sz="2000" dirty="0">
                <a:ea typeface="MS UI Gothic" panose="020B0600070205080204" pitchFamily="50" charset="-128"/>
              </a:rPr>
              <a:t>各エッジ中心</a:t>
            </a:r>
            <a:r>
              <a:rPr lang="ja-JP" altLang="en-US" sz="2000" dirty="0">
                <a:ea typeface="MS UI Gothic" panose="020B0600070205080204" pitchFamily="50" charset="-128"/>
              </a:rPr>
              <a:t>に</a:t>
            </a:r>
            <a:br>
              <a:rPr kumimoji="1" lang="en-US" altLang="ja-JP" sz="2000" dirty="0">
                <a:ea typeface="MS UI Gothic" panose="020B0600070205080204" pitchFamily="50" charset="-128"/>
              </a:rPr>
            </a:br>
            <a:r>
              <a:rPr kumimoji="1" lang="ja-JP" altLang="en-US" sz="2000" dirty="0">
                <a:ea typeface="MS UI Gothic" panose="020B0600070205080204" pitchFamily="50" charset="-128"/>
              </a:rPr>
              <a:t>あるイメージ</a:t>
            </a:r>
          </a:p>
        </p:txBody>
      </p:sp>
      <p:sp>
        <p:nvSpPr>
          <p:cNvPr id="11" name="テキスト ボックス 10">
            <a:extLst>
              <a:ext uri="{FF2B5EF4-FFF2-40B4-BE49-F238E27FC236}">
                <a16:creationId xmlns:a16="http://schemas.microsoft.com/office/drawing/2014/main" id="{72FB1EF2-62D5-B9AA-CC33-F6A9FC9FCD8E}"/>
              </a:ext>
            </a:extLst>
          </p:cNvPr>
          <p:cNvSpPr txBox="1"/>
          <p:nvPr/>
        </p:nvSpPr>
        <p:spPr>
          <a:xfrm>
            <a:off x="2604806" y="4564578"/>
            <a:ext cx="1800200" cy="1015663"/>
          </a:xfrm>
          <a:prstGeom prst="rect">
            <a:avLst/>
          </a:prstGeom>
          <a:noFill/>
          <a:ln>
            <a:solidFill>
              <a:schemeClr val="tx1"/>
            </a:solidFill>
          </a:ln>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ひずみ</a:t>
            </a:r>
            <a:r>
              <a:rPr lang="en-US" altLang="ja-JP" sz="2000" dirty="0">
                <a:latin typeface="MS UI Gothic" panose="020B0600070205080204" pitchFamily="50" charset="-128"/>
                <a:ea typeface="MS UI Gothic" panose="020B0600070205080204" pitchFamily="50" charset="-128"/>
              </a:rPr>
              <a:t>/</a:t>
            </a:r>
            <a:r>
              <a:rPr lang="ja-JP" altLang="en-US" sz="2000" dirty="0">
                <a:latin typeface="MS UI Gothic" panose="020B0600070205080204" pitchFamily="50" charset="-128"/>
                <a:ea typeface="MS UI Gothic" panose="020B0600070205080204" pitchFamily="50" charset="-128"/>
              </a:rPr>
              <a:t>応力は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平滑化領域内で</a:t>
            </a:r>
            <a:r>
              <a:rPr lang="ja-JP" altLang="en-US" sz="2000" dirty="0">
                <a:solidFill>
                  <a:srgbClr val="FF0000"/>
                </a:solidFill>
                <a:latin typeface="MS UI Gothic" panose="020B0600070205080204" pitchFamily="50" charset="-128"/>
                <a:ea typeface="MS UI Gothic" panose="020B0600070205080204" pitchFamily="50" charset="-128"/>
              </a:rPr>
              <a:t>一定</a:t>
            </a:r>
          </a:p>
        </p:txBody>
      </p:sp>
      <p:sp>
        <p:nvSpPr>
          <p:cNvPr id="12" name="テキスト ボックス 11">
            <a:extLst>
              <a:ext uri="{FF2B5EF4-FFF2-40B4-BE49-F238E27FC236}">
                <a16:creationId xmlns:a16="http://schemas.microsoft.com/office/drawing/2014/main" id="{42D4A18B-7506-5420-025D-94E4A0D34130}"/>
              </a:ext>
            </a:extLst>
          </p:cNvPr>
          <p:cNvSpPr txBox="1"/>
          <p:nvPr/>
        </p:nvSpPr>
        <p:spPr>
          <a:xfrm>
            <a:off x="7555982" y="4149080"/>
            <a:ext cx="2768707" cy="1015663"/>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chemeClr val="tx1"/>
                </a:solidFill>
                <a:latin typeface="MS UI Gothic" panose="020B0600070205080204" pitchFamily="50" charset="-128"/>
                <a:ea typeface="MS UI Gothic" panose="020B0600070205080204" pitchFamily="50" charset="-128"/>
              </a:rPr>
              <a:t>三角形</a:t>
            </a:r>
            <a:r>
              <a:rPr lang="en-US" altLang="ja-JP" sz="2000" dirty="0">
                <a:solidFill>
                  <a:schemeClr val="tx1"/>
                </a:solidFill>
                <a:latin typeface="MS UI Gothic" panose="020B0600070205080204" pitchFamily="50" charset="-128"/>
                <a:ea typeface="MS UI Gothic" panose="020B0600070205080204" pitchFamily="50" charset="-128"/>
              </a:rPr>
              <a:t>/</a:t>
            </a:r>
            <a:r>
              <a:rPr lang="ja-JP" altLang="en-US" sz="2000" dirty="0">
                <a:solidFill>
                  <a:schemeClr val="tx1"/>
                </a:solidFill>
                <a:latin typeface="MS UI Gothic" panose="020B0600070205080204" pitchFamily="50" charset="-128"/>
                <a:ea typeface="MS UI Gothic" panose="020B0600070205080204" pitchFamily="50" charset="-128"/>
              </a:rPr>
              <a:t>四面体メッシュで</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せん断ロッキングを</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回避できるが</a:t>
            </a:r>
            <a:endParaRPr lang="en-US" altLang="ja-JP" sz="2000" dirty="0">
              <a:solidFill>
                <a:schemeClr val="tx1"/>
              </a:solidFill>
              <a:latin typeface="MS UI Gothic" panose="020B0600070205080204" pitchFamily="50" charset="-128"/>
              <a:ea typeface="MS UI Gothic" panose="020B0600070205080204" pitchFamily="50" charset="-128"/>
            </a:endParaRPr>
          </a:p>
        </p:txBody>
      </p:sp>
      <p:sp>
        <p:nvSpPr>
          <p:cNvPr id="4" name="テキスト ボックス 3">
            <a:extLst>
              <a:ext uri="{FF2B5EF4-FFF2-40B4-BE49-F238E27FC236}">
                <a16:creationId xmlns:a16="http://schemas.microsoft.com/office/drawing/2014/main" id="{E6A64D5F-B944-EE70-9D78-B6F27CA4AD33}"/>
              </a:ext>
            </a:extLst>
          </p:cNvPr>
          <p:cNvSpPr txBox="1"/>
          <p:nvPr/>
        </p:nvSpPr>
        <p:spPr>
          <a:xfrm>
            <a:off x="9721476" y="673663"/>
            <a:ext cx="2387192" cy="1015663"/>
          </a:xfrm>
          <a:prstGeom prst="rect">
            <a:avLst/>
          </a:prstGeom>
          <a:noFill/>
          <a:ln>
            <a:solidFill>
              <a:schemeClr val="tx1"/>
            </a:solidFill>
          </a:ln>
        </p:spPr>
        <p:txBody>
          <a:bodyPr wrap="none" rtlCol="0">
            <a:spAutoFit/>
          </a:bodyPr>
          <a:lstStyle/>
          <a:p>
            <a:pPr algn="ctr" defTabSz="180000"/>
            <a:r>
              <a:rPr kumimoji="1" lang="ja-JP" altLang="en-US" sz="2000" dirty="0">
                <a:latin typeface="MS UI Gothic" panose="020B0600070205080204" pitchFamily="50" charset="-128"/>
                <a:ea typeface="MS UI Gothic" panose="020B0600070205080204" pitchFamily="50" charset="-128"/>
              </a:rPr>
              <a:t>簡単のため，２次元の</a:t>
            </a:r>
            <a:br>
              <a:rPr kumimoji="1"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３</a:t>
            </a:r>
            <a:r>
              <a:rPr kumimoji="1" lang="ja-JP" altLang="en-US" sz="2000" dirty="0">
                <a:latin typeface="MS UI Gothic" panose="020B0600070205080204" pitchFamily="50" charset="-128"/>
                <a:ea typeface="MS UI Gothic" panose="020B0600070205080204" pitchFamily="50" charset="-128"/>
              </a:rPr>
              <a:t>節点三角形メッシュ</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の場合を例示する．</a:t>
            </a:r>
          </a:p>
        </p:txBody>
      </p:sp>
      <p:sp>
        <p:nvSpPr>
          <p:cNvPr id="13" name="テキスト ボックス 12">
            <a:extLst>
              <a:ext uri="{FF2B5EF4-FFF2-40B4-BE49-F238E27FC236}">
                <a16:creationId xmlns:a16="http://schemas.microsoft.com/office/drawing/2014/main" id="{F3BC30AB-2AA6-4636-AFE0-DD971E550D3B}"/>
              </a:ext>
            </a:extLst>
          </p:cNvPr>
          <p:cNvSpPr txBox="1"/>
          <p:nvPr/>
        </p:nvSpPr>
        <p:spPr>
          <a:xfrm>
            <a:off x="7546422" y="5164743"/>
            <a:ext cx="2768706" cy="707886"/>
          </a:xfrm>
          <a:prstGeom prst="rect">
            <a:avLst/>
          </a:prstGeom>
          <a:solidFill>
            <a:schemeClr val="bg1">
              <a:lumMod val="85000"/>
            </a:schemeClr>
          </a:solidFill>
          <a:scene3d>
            <a:camera prst="orthographicFront"/>
            <a:lightRig rig="threePt" dir="t"/>
          </a:scene3d>
          <a:sp3d>
            <a:bevelT/>
          </a:sp3d>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体積ロッキングは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回避できない．</a:t>
            </a:r>
            <a:endParaRPr lang="ja-JP" altLang="en-US" sz="2000" dirty="0">
              <a:solidFill>
                <a:srgbClr val="FF0000"/>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71666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solidFill>
                  <a:srgbClr val="000000"/>
                </a:solidFill>
                <a:effectLst>
                  <a:outerShdw blurRad="38100" dist="38100" dir="2700000" algn="tl">
                    <a:srgbClr val="000000">
                      <a:alpha val="43137"/>
                    </a:srgbClr>
                  </a:outerShdw>
                </a:effectLst>
              </a:rPr>
              <a:t>２次元（６節点三角形セルが２個）の場合の定式化概要</a:t>
            </a:r>
          </a:p>
          <a:p>
            <a:pPr marL="0" indent="0">
              <a:buNone/>
            </a:pPr>
            <a:endParaRPr lang="ja-JP" altLang="en-US" sz="2400" dirty="0"/>
          </a:p>
        </p:txBody>
      </p:sp>
      <p:sp>
        <p:nvSpPr>
          <p:cNvPr id="2" name="タイトル 1"/>
          <p:cNvSpPr>
            <a:spLocks noGrp="1"/>
          </p:cNvSpPr>
          <p:nvPr>
            <p:ph type="title"/>
          </p:nvPr>
        </p:nvSpPr>
        <p:spPr/>
        <p:txBody>
          <a:bodyPr>
            <a:noAutofit/>
          </a:bodyPr>
          <a:lstStyle/>
          <a:p>
            <a:r>
              <a:rPr kumimoji="1" lang="ja-JP" altLang="en-US" dirty="0"/>
              <a:t>提案手法</a:t>
            </a:r>
            <a:r>
              <a:rPr kumimoji="1" lang="en-US" altLang="ja-JP" dirty="0"/>
              <a:t>(ES-FEM-T10-SRI)</a:t>
            </a:r>
            <a:r>
              <a:rPr kumimoji="1" lang="ja-JP" altLang="en-US" dirty="0"/>
              <a:t>の定式化概要</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cxnSp>
        <p:nvCxnSpPr>
          <p:cNvPr id="14" name="直線矢印コネクタ 13"/>
          <p:cNvCxnSpPr>
            <a:cxnSpLocks/>
          </p:cNvCxnSpPr>
          <p:nvPr/>
        </p:nvCxnSpPr>
        <p:spPr>
          <a:xfrm flipV="1">
            <a:off x="2946465" y="2117941"/>
            <a:ext cx="1313331" cy="515498"/>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2915828" y="4237655"/>
            <a:ext cx="1187518" cy="589667"/>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rot="20148040">
            <a:off x="2868477" y="2045174"/>
            <a:ext cx="1056700" cy="369332"/>
          </a:xfrm>
          <a:prstGeom prst="rect">
            <a:avLst/>
          </a:prstGeom>
          <a:noFill/>
        </p:spPr>
        <p:txBody>
          <a:bodyPr wrap="none" rtlCol="0">
            <a:spAutoFit/>
          </a:bodyPr>
          <a:lstStyle/>
          <a:p>
            <a:r>
              <a:rPr lang="en-US" altLang="ja-JP" dirty="0"/>
              <a:t>ES-FEM</a:t>
            </a:r>
            <a:endParaRPr kumimoji="1" lang="ja-JP" altLang="en-US" dirty="0"/>
          </a:p>
        </p:txBody>
      </p:sp>
      <p:sp>
        <p:nvSpPr>
          <p:cNvPr id="23" name="テキスト ボックス 22">
            <a:extLst>
              <a:ext uri="{FF2B5EF4-FFF2-40B4-BE49-F238E27FC236}">
                <a16:creationId xmlns:a16="http://schemas.microsoft.com/office/drawing/2014/main" id="{7590DD00-9FDC-4638-9985-C77104806D33}"/>
              </a:ext>
            </a:extLst>
          </p:cNvPr>
          <p:cNvSpPr txBox="1"/>
          <p:nvPr/>
        </p:nvSpPr>
        <p:spPr>
          <a:xfrm>
            <a:off x="579098" y="4650510"/>
            <a:ext cx="2691763" cy="1015663"/>
          </a:xfrm>
          <a:prstGeom prst="rect">
            <a:avLst/>
          </a:prstGeom>
          <a:solidFill>
            <a:schemeClr val="bg1">
              <a:lumMod val="85000"/>
            </a:schemeClr>
          </a:solidFill>
        </p:spPr>
        <p:txBody>
          <a:bodyPr wrap="none" rtlCol="0">
            <a:spAutoFit/>
          </a:bodyPr>
          <a:lstStyle/>
          <a:p>
            <a:pPr algn="ctr"/>
            <a:r>
              <a:rPr lang="en-US" altLang="ja-JP" sz="2000" dirty="0"/>
              <a:t>(1) </a:t>
            </a:r>
            <a:r>
              <a:rPr lang="ja-JP" altLang="en-US" sz="2000" dirty="0"/>
              <a:t>ダミー節点を用いた</a:t>
            </a:r>
            <a:br>
              <a:rPr lang="en-US" altLang="ja-JP" sz="2000" dirty="0"/>
            </a:br>
            <a:r>
              <a:rPr lang="en-US" altLang="ja-JP" sz="2000" dirty="0"/>
              <a:t>T3</a:t>
            </a:r>
            <a:r>
              <a:rPr lang="ja-JP" altLang="en-US" sz="2000" dirty="0"/>
              <a:t>サブセルへの</a:t>
            </a:r>
            <a:br>
              <a:rPr lang="en-US" altLang="ja-JP" sz="2000" dirty="0"/>
            </a:br>
            <a:r>
              <a:rPr lang="ja-JP" altLang="en-US" sz="2000" dirty="0"/>
              <a:t>セル再分割</a:t>
            </a:r>
            <a:endParaRPr lang="ja-JP" altLang="en-US" sz="2000" dirty="0">
              <a:solidFill>
                <a:srgbClr val="FF0000"/>
              </a:solidFill>
            </a:endParaRPr>
          </a:p>
        </p:txBody>
      </p:sp>
      <p:sp>
        <p:nvSpPr>
          <p:cNvPr id="24" name="テキスト ボックス 23">
            <a:extLst>
              <a:ext uri="{FF2B5EF4-FFF2-40B4-BE49-F238E27FC236}">
                <a16:creationId xmlns:a16="http://schemas.microsoft.com/office/drawing/2014/main" id="{57497744-C2CF-4BA6-8D90-19F2FD1218F3}"/>
              </a:ext>
            </a:extLst>
          </p:cNvPr>
          <p:cNvSpPr txBox="1"/>
          <p:nvPr/>
        </p:nvSpPr>
        <p:spPr>
          <a:xfrm>
            <a:off x="3754393" y="5875301"/>
            <a:ext cx="4262705" cy="400110"/>
          </a:xfrm>
          <a:prstGeom prst="rect">
            <a:avLst/>
          </a:prstGeom>
          <a:solidFill>
            <a:schemeClr val="bg1">
              <a:lumMod val="85000"/>
            </a:schemeClr>
          </a:solidFill>
        </p:spPr>
        <p:txBody>
          <a:bodyPr wrap="none" rtlCol="0">
            <a:spAutoFit/>
          </a:bodyPr>
          <a:lstStyle/>
          <a:p>
            <a:pPr algn="ctr"/>
            <a:r>
              <a:rPr lang="en-US" altLang="ja-JP" sz="2000" dirty="0"/>
              <a:t>(3) </a:t>
            </a:r>
            <a:r>
              <a:rPr lang="ja-JP" altLang="en-US" sz="2000" dirty="0"/>
              <a:t>体積歪み成分をパッチで歪み平滑</a:t>
            </a:r>
          </a:p>
        </p:txBody>
      </p:sp>
      <p:sp>
        <p:nvSpPr>
          <p:cNvPr id="26" name="テキスト ボックス 25">
            <a:extLst>
              <a:ext uri="{FF2B5EF4-FFF2-40B4-BE49-F238E27FC236}">
                <a16:creationId xmlns:a16="http://schemas.microsoft.com/office/drawing/2014/main" id="{456A49B3-7B94-4A1B-B34C-8FB62AD0F8EC}"/>
              </a:ext>
            </a:extLst>
          </p:cNvPr>
          <p:cNvSpPr txBox="1"/>
          <p:nvPr/>
        </p:nvSpPr>
        <p:spPr>
          <a:xfrm>
            <a:off x="3754393" y="1159834"/>
            <a:ext cx="4232248" cy="400110"/>
          </a:xfrm>
          <a:prstGeom prst="rect">
            <a:avLst/>
          </a:prstGeom>
          <a:solidFill>
            <a:schemeClr val="bg1">
              <a:lumMod val="85000"/>
            </a:schemeClr>
          </a:solidFill>
        </p:spPr>
        <p:txBody>
          <a:bodyPr wrap="none" rtlCol="0">
            <a:spAutoFit/>
          </a:bodyPr>
          <a:lstStyle/>
          <a:p>
            <a:pPr algn="ctr"/>
            <a:r>
              <a:rPr lang="en-US" altLang="ja-JP" sz="2000" dirty="0"/>
              <a:t>(2) </a:t>
            </a:r>
            <a:r>
              <a:rPr lang="ja-JP" altLang="en-US" sz="2000" dirty="0"/>
              <a:t>偏差歪み成分をエッジで歪み平滑</a:t>
            </a:r>
          </a:p>
        </p:txBody>
      </p:sp>
      <p:sp>
        <p:nvSpPr>
          <p:cNvPr id="34" name="テキスト ボックス 33">
            <a:extLst>
              <a:ext uri="{FF2B5EF4-FFF2-40B4-BE49-F238E27FC236}">
                <a16:creationId xmlns:a16="http://schemas.microsoft.com/office/drawing/2014/main" id="{756A9A33-07E0-49D7-BBEC-C650EE5C590B}"/>
              </a:ext>
            </a:extLst>
          </p:cNvPr>
          <p:cNvSpPr txBox="1"/>
          <p:nvPr/>
        </p:nvSpPr>
        <p:spPr>
          <a:xfrm rot="1570784">
            <a:off x="2892528" y="4091063"/>
            <a:ext cx="1487908" cy="369332"/>
          </a:xfrm>
          <a:prstGeom prst="rect">
            <a:avLst/>
          </a:prstGeom>
          <a:noFill/>
        </p:spPr>
        <p:txBody>
          <a:bodyPr wrap="none" rtlCol="0">
            <a:spAutoFit/>
          </a:bodyPr>
          <a:lstStyle/>
          <a:p>
            <a:pPr algn="ctr"/>
            <a:r>
              <a:rPr kumimoji="1" lang="ja-JP" altLang="en-US" dirty="0"/>
              <a:t>パッチ毎平均</a:t>
            </a:r>
            <a:endParaRPr kumimoji="1" lang="en-US" altLang="ja-JP" dirty="0"/>
          </a:p>
        </p:txBody>
      </p:sp>
      <p:grpSp>
        <p:nvGrpSpPr>
          <p:cNvPr id="16" name="グループ化 15">
            <a:extLst>
              <a:ext uri="{FF2B5EF4-FFF2-40B4-BE49-F238E27FC236}">
                <a16:creationId xmlns:a16="http://schemas.microsoft.com/office/drawing/2014/main" id="{5FB2454D-4EC3-BC4E-8093-53A04B373062}"/>
              </a:ext>
            </a:extLst>
          </p:cNvPr>
          <p:cNvGrpSpPr/>
          <p:nvPr/>
        </p:nvGrpSpPr>
        <p:grpSpPr>
          <a:xfrm>
            <a:off x="3957641" y="1085232"/>
            <a:ext cx="3542515" cy="2433389"/>
            <a:chOff x="4619837" y="1085232"/>
            <a:chExt cx="3542515" cy="2433389"/>
          </a:xfrm>
        </p:grpSpPr>
        <p:pic>
          <p:nvPicPr>
            <p:cNvPr id="7" name="図 6">
              <a:extLst>
                <a:ext uri="{FF2B5EF4-FFF2-40B4-BE49-F238E27FC236}">
                  <a16:creationId xmlns:a16="http://schemas.microsoft.com/office/drawing/2014/main" id="{D408CB79-EB84-8ED6-D145-F7F6636DA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006640" flipH="1">
              <a:off x="5863185" y="1085232"/>
              <a:ext cx="2299167" cy="1936959"/>
            </a:xfrm>
            <a:prstGeom prst="rect">
              <a:avLst/>
            </a:prstGeom>
          </p:spPr>
        </p:pic>
        <p:pic>
          <p:nvPicPr>
            <p:cNvPr id="9" name="図 8">
              <a:extLst>
                <a:ext uri="{FF2B5EF4-FFF2-40B4-BE49-F238E27FC236}">
                  <a16:creationId xmlns:a16="http://schemas.microsoft.com/office/drawing/2014/main" id="{27514EFD-5DD8-4691-BE7A-6E2195F65D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9837" y="1581662"/>
              <a:ext cx="2299167" cy="1936959"/>
            </a:xfrm>
            <a:prstGeom prst="rect">
              <a:avLst/>
            </a:prstGeom>
          </p:spPr>
        </p:pic>
      </p:grpSp>
      <p:grpSp>
        <p:nvGrpSpPr>
          <p:cNvPr id="17" name="グループ化 16">
            <a:extLst>
              <a:ext uri="{FF2B5EF4-FFF2-40B4-BE49-F238E27FC236}">
                <a16:creationId xmlns:a16="http://schemas.microsoft.com/office/drawing/2014/main" id="{245F7571-3A60-C5C6-A869-2A14EBBA4136}"/>
              </a:ext>
            </a:extLst>
          </p:cNvPr>
          <p:cNvGrpSpPr/>
          <p:nvPr/>
        </p:nvGrpSpPr>
        <p:grpSpPr>
          <a:xfrm>
            <a:off x="3971764" y="3381887"/>
            <a:ext cx="3552709" cy="2452125"/>
            <a:chOff x="4624926" y="3381887"/>
            <a:chExt cx="3552709" cy="2452125"/>
          </a:xfrm>
        </p:grpSpPr>
        <p:pic>
          <p:nvPicPr>
            <p:cNvPr id="11" name="図 10">
              <a:extLst>
                <a:ext uri="{FF2B5EF4-FFF2-40B4-BE49-F238E27FC236}">
                  <a16:creationId xmlns:a16="http://schemas.microsoft.com/office/drawing/2014/main" id="{49CE6BC3-5FB2-4AA6-9B3F-B3CEF893CD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926" y="3897053"/>
              <a:ext cx="2299167" cy="1936959"/>
            </a:xfrm>
            <a:prstGeom prst="rect">
              <a:avLst/>
            </a:prstGeom>
          </p:spPr>
        </p:pic>
        <p:pic>
          <p:nvPicPr>
            <p:cNvPr id="10" name="図 9">
              <a:extLst>
                <a:ext uri="{FF2B5EF4-FFF2-40B4-BE49-F238E27FC236}">
                  <a16:creationId xmlns:a16="http://schemas.microsoft.com/office/drawing/2014/main" id="{F8C9257B-0AE4-7A82-4919-A39C239A9300}"/>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8965459" flipH="1">
              <a:off x="5878468" y="3381887"/>
              <a:ext cx="2299167" cy="1936959"/>
            </a:xfrm>
            <a:prstGeom prst="rect">
              <a:avLst/>
            </a:prstGeom>
          </p:spPr>
        </p:pic>
      </p:grpSp>
      <p:grpSp>
        <p:nvGrpSpPr>
          <p:cNvPr id="20" name="グループ化 19">
            <a:extLst>
              <a:ext uri="{FF2B5EF4-FFF2-40B4-BE49-F238E27FC236}">
                <a16:creationId xmlns:a16="http://schemas.microsoft.com/office/drawing/2014/main" id="{4B48A56D-210C-324F-21A4-75D6191D3AEC}"/>
              </a:ext>
            </a:extLst>
          </p:cNvPr>
          <p:cNvGrpSpPr/>
          <p:nvPr/>
        </p:nvGrpSpPr>
        <p:grpSpPr>
          <a:xfrm>
            <a:off x="88106" y="2023295"/>
            <a:ext cx="3559622" cy="2442565"/>
            <a:chOff x="1739517" y="2023295"/>
            <a:chExt cx="3559622" cy="2442565"/>
          </a:xfrm>
        </p:grpSpPr>
        <p:pic>
          <p:nvPicPr>
            <p:cNvPr id="6" name="図 5">
              <a:extLst>
                <a:ext uri="{FF2B5EF4-FFF2-40B4-BE49-F238E27FC236}">
                  <a16:creationId xmlns:a16="http://schemas.microsoft.com/office/drawing/2014/main" id="{5161E0F3-08DC-43A8-B003-511DBDC292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9517" y="2528901"/>
              <a:ext cx="2299167" cy="1936959"/>
            </a:xfrm>
            <a:prstGeom prst="rect">
              <a:avLst/>
            </a:prstGeom>
          </p:spPr>
        </p:pic>
        <p:pic>
          <p:nvPicPr>
            <p:cNvPr id="19" name="図 18">
              <a:extLst>
                <a:ext uri="{FF2B5EF4-FFF2-40B4-BE49-F238E27FC236}">
                  <a16:creationId xmlns:a16="http://schemas.microsoft.com/office/drawing/2014/main" id="{97171569-5464-5AA5-63D5-036FD203CF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003760" flipH="1">
              <a:off x="2999972" y="2023295"/>
              <a:ext cx="2299167" cy="1936959"/>
            </a:xfrm>
            <a:prstGeom prst="rect">
              <a:avLst/>
            </a:prstGeom>
          </p:spPr>
        </p:pic>
      </p:grpSp>
      <p:grpSp>
        <p:nvGrpSpPr>
          <p:cNvPr id="37" name="グループ化 36">
            <a:extLst>
              <a:ext uri="{FF2B5EF4-FFF2-40B4-BE49-F238E27FC236}">
                <a16:creationId xmlns:a16="http://schemas.microsoft.com/office/drawing/2014/main" id="{44DEBFA9-8638-F413-1E7F-562BEC6CEA42}"/>
              </a:ext>
            </a:extLst>
          </p:cNvPr>
          <p:cNvGrpSpPr/>
          <p:nvPr/>
        </p:nvGrpSpPr>
        <p:grpSpPr>
          <a:xfrm>
            <a:off x="7956081" y="2483445"/>
            <a:ext cx="4180061" cy="1814315"/>
            <a:chOff x="7956081" y="2483445"/>
            <a:chExt cx="4180061" cy="1814315"/>
          </a:xfrm>
        </p:grpSpPr>
        <p:cxnSp>
          <p:nvCxnSpPr>
            <p:cNvPr id="29" name="直線矢印コネクタ 28"/>
            <p:cNvCxnSpPr>
              <a:cxnSpLocks/>
              <a:endCxn id="33" idx="1"/>
            </p:cNvCxnSpPr>
            <p:nvPr/>
          </p:nvCxnSpPr>
          <p:spPr>
            <a:xfrm>
              <a:off x="8340957" y="3429000"/>
              <a:ext cx="1583810" cy="0"/>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rot="2791559">
              <a:off x="7488815" y="2978623"/>
              <a:ext cx="1087347" cy="1528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62893CAB-3ECC-4DCE-94CB-619CAC625BAA}"/>
                    </a:ext>
                  </a:extLst>
                </p:cNvPr>
                <p:cNvSpPr txBox="1"/>
                <p:nvPr/>
              </p:nvSpPr>
              <p:spPr>
                <a:xfrm>
                  <a:off x="9924767" y="3209869"/>
                  <a:ext cx="2211375" cy="438262"/>
                </a:xfrm>
                <a:prstGeom prst="rect">
                  <a:avLst/>
                </a:prstGeom>
                <a:solidFill>
                  <a:schemeClr val="bg1">
                    <a:lumMod val="85000"/>
                  </a:schemeClr>
                </a:solidFill>
              </p:spPr>
              <p:txBody>
                <a:bodyPr wrap="none" rtlCol="0">
                  <a:spAutoFit/>
                </a:bodyPr>
                <a:lstStyle/>
                <a:p>
                  <a:pPr algn="ctr"/>
                  <a:r>
                    <a:rPr lang="en-US" altLang="ja-JP" sz="2000" dirty="0"/>
                    <a:t>(4)</a:t>
                  </a:r>
                  <a:r>
                    <a:rPr lang="ja-JP" altLang="en-US" sz="2000" dirty="0"/>
                    <a:t>節点内力</a:t>
                  </a:r>
                  <a:r>
                    <a:rPr lang="en-US" altLang="ja-JP" sz="2000" dirty="0"/>
                    <a:t> </a:t>
                  </a:r>
                  <a14:m>
                    <m:oMath xmlns:m="http://schemas.openxmlformats.org/officeDocument/2006/math">
                      <m:d>
                        <m:dPr>
                          <m:begChr m:val="{"/>
                          <m:endChr m:val="}"/>
                          <m:ctrlPr>
                            <a:rPr lang="en-US" altLang="ja-JP" sz="2000" i="1">
                              <a:latin typeface="Cambria Math" panose="02040503050406030204" pitchFamily="18" charset="0"/>
                            </a:rPr>
                          </m:ctrlPr>
                        </m:dPr>
                        <m:e>
                          <m:sSup>
                            <m:sSupPr>
                              <m:ctrlPr>
                                <a:rPr lang="en-US" altLang="ja-JP" sz="2000" i="1">
                                  <a:latin typeface="Cambria Math" panose="02040503050406030204" pitchFamily="18" charset="0"/>
                                </a:rPr>
                              </m:ctrlPr>
                            </m:sSupPr>
                            <m:e>
                              <m:r>
                                <a:rPr lang="en-US" altLang="ja-JP" sz="2000" i="1">
                                  <a:latin typeface="Cambria Math" panose="02040503050406030204" pitchFamily="18" charset="0"/>
                                </a:rPr>
                                <m:t>𝑓</m:t>
                              </m:r>
                            </m:e>
                            <m:sup>
                              <m:r>
                                <m:rPr>
                                  <m:sty m:val="p"/>
                                </m:rPr>
                                <a:rPr lang="en-US" altLang="ja-JP" sz="2000">
                                  <a:latin typeface="Cambria Math" panose="02040503050406030204" pitchFamily="18" charset="0"/>
                                </a:rPr>
                                <m:t>int</m:t>
                              </m:r>
                            </m:sup>
                          </m:sSup>
                        </m:e>
                      </m:d>
                    </m:oMath>
                  </a14:m>
                  <a:endParaRPr lang="ja-JP" altLang="en-US" sz="2000" dirty="0"/>
                </a:p>
              </p:txBody>
            </p:sp>
          </mc:Choice>
          <mc:Fallback xmlns="">
            <p:sp>
              <p:nvSpPr>
                <p:cNvPr id="33" name="テキスト ボックス 32">
                  <a:extLst>
                    <a:ext uri="{FF2B5EF4-FFF2-40B4-BE49-F238E27FC236}">
                      <a16:creationId xmlns:a16="http://schemas.microsoft.com/office/drawing/2014/main" id="{62893CAB-3ECC-4DCE-94CB-619CAC625BAA}"/>
                    </a:ext>
                  </a:extLst>
                </p:cNvPr>
                <p:cNvSpPr txBox="1">
                  <a:spLocks noRot="1" noChangeAspect="1" noMove="1" noResize="1" noEditPoints="1" noAdjustHandles="1" noChangeArrowheads="1" noChangeShapeType="1" noTextEdit="1"/>
                </p:cNvSpPr>
                <p:nvPr/>
              </p:nvSpPr>
              <p:spPr>
                <a:xfrm>
                  <a:off x="9924767" y="3209869"/>
                  <a:ext cx="2211375" cy="438262"/>
                </a:xfrm>
                <a:prstGeom prst="rect">
                  <a:avLst/>
                </a:prstGeom>
                <a:blipFill>
                  <a:blip r:embed="rId6"/>
                  <a:stretch>
                    <a:fillRect l="-2204" t="-8451" b="-21127"/>
                  </a:stretch>
                </a:blipFill>
              </p:spPr>
              <p:txBody>
                <a:bodyPr/>
                <a:lstStyle/>
                <a:p>
                  <a:r>
                    <a:rPr lang="ja-JP" altLang="en-US">
                      <a:noFill/>
                    </a:rPr>
                    <a:t> </a:t>
                  </a:r>
                </a:p>
              </p:txBody>
            </p:sp>
          </mc:Fallback>
        </mc:AlternateContent>
        <p:sp>
          <p:nvSpPr>
            <p:cNvPr id="25" name="テキスト ボックス 24">
              <a:extLst>
                <a:ext uri="{FF2B5EF4-FFF2-40B4-BE49-F238E27FC236}">
                  <a16:creationId xmlns:a16="http://schemas.microsoft.com/office/drawing/2014/main" id="{3C189C57-0160-4BF1-B306-924D6A72E7E9}"/>
                </a:ext>
              </a:extLst>
            </p:cNvPr>
            <p:cNvSpPr txBox="1"/>
            <p:nvPr/>
          </p:nvSpPr>
          <p:spPr>
            <a:xfrm>
              <a:off x="8440846" y="2483445"/>
              <a:ext cx="1107996" cy="923330"/>
            </a:xfrm>
            <a:prstGeom prst="rect">
              <a:avLst/>
            </a:prstGeom>
            <a:noFill/>
          </p:spPr>
          <p:txBody>
            <a:bodyPr wrap="none" rtlCol="0">
              <a:spAutoFit/>
            </a:bodyPr>
            <a:lstStyle/>
            <a:p>
              <a:pPr algn="ctr"/>
              <a:r>
                <a:rPr lang="ja-JP" altLang="en-US" dirty="0"/>
                <a:t>選択的</a:t>
              </a:r>
              <a:br>
                <a:rPr lang="en-US" altLang="ja-JP" dirty="0"/>
              </a:br>
              <a:r>
                <a:rPr lang="ja-JP" altLang="en-US" dirty="0"/>
                <a:t>低減積分</a:t>
              </a:r>
              <a:br>
                <a:rPr lang="en-US" altLang="ja-JP" dirty="0"/>
              </a:br>
              <a:r>
                <a:rPr lang="en-US" altLang="ja-JP" dirty="0"/>
                <a:t>(SRI)</a:t>
              </a:r>
              <a:endParaRPr kumimoji="1" lang="ja-JP" altLang="en-US" dirty="0"/>
            </a:p>
          </p:txBody>
        </p:sp>
        <p:sp>
          <p:nvSpPr>
            <p:cNvPr id="35" name="正方形/長方形 34">
              <a:extLst>
                <a:ext uri="{FF2B5EF4-FFF2-40B4-BE49-F238E27FC236}">
                  <a16:creationId xmlns:a16="http://schemas.microsoft.com/office/drawing/2014/main" id="{51F6A9C3-E45D-F6A1-976E-4A3CE0A640D0}"/>
                </a:ext>
              </a:extLst>
            </p:cNvPr>
            <p:cNvSpPr/>
            <p:nvPr/>
          </p:nvSpPr>
          <p:spPr>
            <a:xfrm rot="18808441" flipV="1">
              <a:off x="7488815" y="3677679"/>
              <a:ext cx="1087347" cy="1528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8" name="テキスト ボックス 7">
            <a:extLst>
              <a:ext uri="{FF2B5EF4-FFF2-40B4-BE49-F238E27FC236}">
                <a16:creationId xmlns:a16="http://schemas.microsoft.com/office/drawing/2014/main" id="{53BCC11E-B7B8-41DD-B056-0B57E3BD6157}"/>
              </a:ext>
            </a:extLst>
          </p:cNvPr>
          <p:cNvSpPr txBox="1"/>
          <p:nvPr/>
        </p:nvSpPr>
        <p:spPr>
          <a:xfrm>
            <a:off x="112612" y="2473188"/>
            <a:ext cx="588302" cy="553998"/>
          </a:xfrm>
          <a:prstGeom prst="rect">
            <a:avLst/>
          </a:prstGeom>
          <a:noFill/>
        </p:spPr>
        <p:txBody>
          <a:bodyPr wrap="none" lIns="0" tIns="0" rIns="0" bIns="0" rtlCol="0">
            <a:spAutoFit/>
          </a:bodyPr>
          <a:lstStyle/>
          <a:p>
            <a:pPr algn="ctr"/>
            <a:r>
              <a:rPr kumimoji="1" lang="ja-JP" altLang="en-US" dirty="0">
                <a:solidFill>
                  <a:srgbClr val="0070C0"/>
                </a:solidFill>
                <a:latin typeface="ＭＳ Ｐゴシック" panose="020B0600070205080204" pitchFamily="50" charset="-128"/>
                <a:ea typeface="ＭＳ Ｐゴシック" panose="020B0600070205080204" pitchFamily="50" charset="-128"/>
              </a:rPr>
              <a:t>ダミー</a:t>
            </a:r>
            <a:br>
              <a:rPr kumimoji="1" lang="en-US" altLang="ja-JP" dirty="0">
                <a:solidFill>
                  <a:srgbClr val="0070C0"/>
                </a:solidFill>
                <a:latin typeface="ＭＳ Ｐゴシック" panose="020B0600070205080204" pitchFamily="50" charset="-128"/>
                <a:ea typeface="ＭＳ Ｐゴシック" panose="020B0600070205080204" pitchFamily="50" charset="-128"/>
              </a:rPr>
            </a:br>
            <a:r>
              <a:rPr kumimoji="1" lang="ja-JP" altLang="en-US" dirty="0">
                <a:solidFill>
                  <a:srgbClr val="0070C0"/>
                </a:solidFill>
                <a:latin typeface="ＭＳ Ｐゴシック" panose="020B0600070205080204" pitchFamily="50" charset="-128"/>
                <a:ea typeface="ＭＳ Ｐゴシック" panose="020B0600070205080204" pitchFamily="50" charset="-128"/>
              </a:rPr>
              <a:t>節点</a:t>
            </a:r>
          </a:p>
        </p:txBody>
      </p:sp>
      <p:cxnSp>
        <p:nvCxnSpPr>
          <p:cNvPr id="12" name="直線矢印コネクタ 11">
            <a:extLst>
              <a:ext uri="{FF2B5EF4-FFF2-40B4-BE49-F238E27FC236}">
                <a16:creationId xmlns:a16="http://schemas.microsoft.com/office/drawing/2014/main" id="{BBACE596-E60E-46CC-A900-1B40408DF89B}"/>
              </a:ext>
            </a:extLst>
          </p:cNvPr>
          <p:cNvCxnSpPr>
            <a:cxnSpLocks/>
            <a:stCxn id="8" idx="3"/>
          </p:cNvCxnSpPr>
          <p:nvPr/>
        </p:nvCxnSpPr>
        <p:spPr>
          <a:xfrm>
            <a:off x="700914" y="2750188"/>
            <a:ext cx="598058" cy="930841"/>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A6A88077-F1AB-F9E8-9A1D-370E29255298}"/>
              </a:ext>
            </a:extLst>
          </p:cNvPr>
          <p:cNvCxnSpPr>
            <a:cxnSpLocks/>
            <a:stCxn id="8" idx="3"/>
          </p:cNvCxnSpPr>
          <p:nvPr/>
        </p:nvCxnSpPr>
        <p:spPr>
          <a:xfrm>
            <a:off x="700914" y="2750187"/>
            <a:ext cx="1794686" cy="49879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187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85D8226F-A0C5-4D44-9674-9E768EAB8FFE}"/>
              </a:ext>
            </a:extLst>
          </p:cNvPr>
          <p:cNvSpPr>
            <a:spLocks noGrp="1"/>
          </p:cNvSpPr>
          <p:nvPr>
            <p:ph type="title"/>
          </p:nvPr>
        </p:nvSpPr>
        <p:spPr/>
        <p:txBody>
          <a:bodyPr>
            <a:normAutofit/>
          </a:bodyPr>
          <a:lstStyle/>
          <a:p>
            <a:r>
              <a:rPr kumimoji="1" lang="ja-JP" altLang="en-US" dirty="0"/>
              <a:t>提案手法</a:t>
            </a:r>
            <a:r>
              <a:rPr kumimoji="1" lang="en-US" altLang="ja-JP" dirty="0"/>
              <a:t>(ES-FEM-T10-SRI)</a:t>
            </a:r>
            <a:r>
              <a:rPr kumimoji="1" lang="ja-JP" altLang="en-US" dirty="0"/>
              <a:t>の定式化概要</a:t>
            </a:r>
          </a:p>
        </p:txBody>
      </p:sp>
      <p:sp>
        <p:nvSpPr>
          <p:cNvPr id="5" name="コンテンツ プレースホルダー 4">
            <a:extLst>
              <a:ext uri="{FF2B5EF4-FFF2-40B4-BE49-F238E27FC236}">
                <a16:creationId xmlns:a16="http://schemas.microsoft.com/office/drawing/2014/main" id="{EE3F1933-CF6C-4C64-93D1-EFF7BF093FD0}"/>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３次元の場合のセル再分割</a:t>
            </a:r>
            <a:r>
              <a:rPr lang="en-US" altLang="ja-JP" b="1" i="1" u="sng" dirty="0">
                <a:effectLst>
                  <a:outerShdw blurRad="38100" dist="38100" dir="2700000" algn="tl">
                    <a:srgbClr val="000000">
                      <a:alpha val="43137"/>
                    </a:srgbClr>
                  </a:outerShdw>
                </a:effectLst>
              </a:rPr>
              <a:t> (30%</a:t>
            </a:r>
            <a:r>
              <a:rPr lang="ja-JP" altLang="en-US" b="1" i="1" u="sng" dirty="0">
                <a:effectLst>
                  <a:outerShdw blurRad="38100" dist="38100" dir="2700000" algn="tl">
                    <a:srgbClr val="000000">
                      <a:alpha val="43137"/>
                    </a:srgbClr>
                  </a:outerShdw>
                </a:effectLst>
              </a:rPr>
              <a:t>縮小表示</a:t>
            </a:r>
            <a:r>
              <a:rPr lang="en-US" altLang="ja-JP" b="1" i="1" u="sng" dirty="0">
                <a:effectLst>
                  <a:outerShdw blurRad="38100" dist="38100" dir="2700000" algn="tl">
                    <a:srgbClr val="000000">
                      <a:alpha val="43137"/>
                    </a:srgbClr>
                  </a:outerShdw>
                </a:effectLst>
              </a:rPr>
              <a:t>)</a:t>
            </a:r>
            <a:br>
              <a:rPr lang="en-US" altLang="ja-JP" b="1" i="1" u="sng" dirty="0">
                <a:effectLst>
                  <a:outerShdw blurRad="38100" dist="38100" dir="2700000" algn="tl">
                    <a:srgbClr val="000000">
                      <a:alpha val="43137"/>
                    </a:srgbClr>
                  </a:outerShdw>
                </a:effectLst>
              </a:rPr>
            </a:br>
            <a:endParaRPr kumimoji="1" lang="en-US" altLang="ja-JP" b="1" i="1" u="sng" dirty="0">
              <a:effectLst>
                <a:outerShdw blurRad="38100" dist="38100" dir="2700000" algn="tl">
                  <a:srgbClr val="000000">
                    <a:alpha val="43137"/>
                  </a:srgbClr>
                </a:outerShdw>
              </a:effectLst>
            </a:endParaRPr>
          </a:p>
          <a:p>
            <a:endParaRPr kumimoji="1" lang="ja-JP" altLang="en-US" dirty="0"/>
          </a:p>
        </p:txBody>
      </p:sp>
      <p:pic>
        <p:nvPicPr>
          <p:cNvPr id="10" name="radial-type">
            <a:hlinkClick r:id="" action="ppaction://media"/>
            <a:extLst>
              <a:ext uri="{FF2B5EF4-FFF2-40B4-BE49-F238E27FC236}">
                <a16:creationId xmlns:a16="http://schemas.microsoft.com/office/drawing/2014/main" id="{630B2409-AD94-4BCF-AD04-BAB783CE493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987" r="13095"/>
          <a:stretch/>
        </p:blipFill>
        <p:spPr>
          <a:xfrm>
            <a:off x="2963654" y="1068128"/>
            <a:ext cx="6300699" cy="5205189"/>
          </a:xfrm>
          <a:prstGeom prst="rect">
            <a:avLst/>
          </a:prstGeom>
        </p:spPr>
      </p:pic>
      <p:sp>
        <p:nvSpPr>
          <p:cNvPr id="7" name="テキスト ボックス 6">
            <a:extLst>
              <a:ext uri="{FF2B5EF4-FFF2-40B4-BE49-F238E27FC236}">
                <a16:creationId xmlns:a16="http://schemas.microsoft.com/office/drawing/2014/main" id="{3C1EABB0-C613-43D8-B455-6B92DBEBA2D9}"/>
              </a:ext>
            </a:extLst>
          </p:cNvPr>
          <p:cNvSpPr txBox="1"/>
          <p:nvPr/>
        </p:nvSpPr>
        <p:spPr>
          <a:xfrm>
            <a:off x="9276839" y="2930983"/>
            <a:ext cx="2579801" cy="996033"/>
          </a:xfrm>
          <a:prstGeom prst="rect">
            <a:avLst/>
          </a:prstGeom>
          <a:solidFill>
            <a:schemeClr val="bg1">
              <a:lumMod val="75000"/>
            </a:schemeClr>
          </a:solidFill>
        </p:spPr>
        <p:txBody>
          <a:bodyPr wrap="none" lIns="36000" tIns="36000" rIns="36000" bIns="36000" rtlCol="0">
            <a:spAutoFit/>
          </a:bodyPr>
          <a:lstStyle/>
          <a:p>
            <a:pPr algn="ctr"/>
            <a:r>
              <a:rPr lang="ja-JP" altLang="en-US" sz="2000" dirty="0">
                <a:latin typeface="MS UI Gothic" panose="020B0600070205080204" pitchFamily="50" charset="-128"/>
                <a:ea typeface="MS UI Gothic" panose="020B0600070205080204" pitchFamily="50" charset="-128"/>
              </a:rPr>
              <a:t>内</a:t>
            </a:r>
            <a:r>
              <a:rPr lang="en-US" altLang="ja-JP" sz="2000" dirty="0">
                <a:latin typeface="MS UI Gothic" panose="020B0600070205080204" pitchFamily="50" charset="-128"/>
                <a:ea typeface="MS UI Gothic" panose="020B0600070205080204" pitchFamily="50" charset="-128"/>
              </a:rPr>
              <a:t>24</a:t>
            </a:r>
            <a:r>
              <a:rPr lang="ja-JP" altLang="en-US" sz="2000" dirty="0">
                <a:latin typeface="MS UI Gothic" panose="020B0600070205080204" pitchFamily="50" charset="-128"/>
                <a:ea typeface="MS UI Gothic" panose="020B0600070205080204" pitchFamily="50" charset="-128"/>
              </a:rPr>
              <a:t>本の表面エッジでは</a:t>
            </a:r>
            <a:br>
              <a:rPr lang="en-US" altLang="ja-JP" sz="2000" dirty="0">
                <a:latin typeface="MS UI Gothic" panose="020B0600070205080204" pitchFamily="50" charset="-128"/>
                <a:ea typeface="MS UI Gothic" panose="020B0600070205080204" pitchFamily="50" charset="-128"/>
              </a:rPr>
            </a:br>
            <a:r>
              <a:rPr lang="en-US" altLang="ja-JP" sz="2000" dirty="0">
                <a:latin typeface="MS UI Gothic" panose="020B0600070205080204" pitchFamily="50" charset="-128"/>
                <a:ea typeface="MS UI Gothic" panose="020B0600070205080204" pitchFamily="50" charset="-128"/>
              </a:rPr>
              <a:t>ES-FEM</a:t>
            </a:r>
            <a:r>
              <a:rPr lang="ja-JP" altLang="en-US" sz="2000" dirty="0">
                <a:latin typeface="MS UI Gothic" panose="020B0600070205080204" pitchFamily="50" charset="-128"/>
                <a:ea typeface="MS UI Gothic" panose="020B0600070205080204" pitchFamily="50" charset="-128"/>
              </a:rPr>
              <a:t>により</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隣接するセルと平滑化</a:t>
            </a:r>
          </a:p>
        </p:txBody>
      </p:sp>
      <p:sp>
        <p:nvSpPr>
          <p:cNvPr id="8" name="テキスト ボックス 7">
            <a:extLst>
              <a:ext uri="{FF2B5EF4-FFF2-40B4-BE49-F238E27FC236}">
                <a16:creationId xmlns:a16="http://schemas.microsoft.com/office/drawing/2014/main" id="{948CE647-44E7-4198-839D-517B0DDF87FF}"/>
              </a:ext>
            </a:extLst>
          </p:cNvPr>
          <p:cNvSpPr txBox="1"/>
          <p:nvPr/>
        </p:nvSpPr>
        <p:spPr>
          <a:xfrm>
            <a:off x="583132" y="2930982"/>
            <a:ext cx="2092488" cy="996033"/>
          </a:xfrm>
          <a:prstGeom prst="rect">
            <a:avLst/>
          </a:prstGeom>
          <a:solidFill>
            <a:schemeClr val="bg1">
              <a:lumMod val="75000"/>
            </a:schemeClr>
          </a:solidFill>
        </p:spPr>
        <p:txBody>
          <a:bodyPr wrap="none" lIns="36000" tIns="36000" rIns="36000" bIns="36000" rtlCol="0">
            <a:spAutoFit/>
          </a:bodyPr>
          <a:lstStyle/>
          <a:p>
            <a:pPr algn="ctr"/>
            <a:r>
              <a:rPr lang="ja-JP" altLang="en-US" sz="2000" dirty="0">
                <a:latin typeface="MS UI Gothic" panose="020B0600070205080204" pitchFamily="50" charset="-128"/>
                <a:ea typeface="MS UI Gothic" panose="020B0600070205080204" pitchFamily="50" charset="-128"/>
              </a:rPr>
              <a:t>各セルに</a:t>
            </a:r>
            <a:br>
              <a:rPr lang="en-US" altLang="ja-JP" sz="2000" dirty="0">
                <a:latin typeface="MS UI Gothic" panose="020B0600070205080204" pitchFamily="50" charset="-128"/>
                <a:ea typeface="MS UI Gothic" panose="020B0600070205080204" pitchFamily="50" charset="-128"/>
              </a:rPr>
            </a:br>
            <a:r>
              <a:rPr lang="en-US" altLang="ja-JP" sz="2000" dirty="0">
                <a:latin typeface="MS UI Gothic" panose="020B0600070205080204" pitchFamily="50" charset="-128"/>
                <a:ea typeface="MS UI Gothic" panose="020B0600070205080204" pitchFamily="50" charset="-128"/>
              </a:rPr>
              <a:t>16</a:t>
            </a:r>
            <a:r>
              <a:rPr lang="ja-JP" altLang="en-US" sz="2000" dirty="0">
                <a:latin typeface="MS UI Gothic" panose="020B0600070205080204" pitchFamily="50" charset="-128"/>
                <a:ea typeface="MS UI Gothic" panose="020B0600070205080204" pitchFamily="50" charset="-128"/>
              </a:rPr>
              <a:t>個の</a:t>
            </a:r>
            <a:r>
              <a:rPr lang="en-US" altLang="ja-JP" sz="2000" dirty="0">
                <a:latin typeface="MS UI Gothic" panose="020B0600070205080204" pitchFamily="50" charset="-128"/>
                <a:ea typeface="MS UI Gothic" panose="020B0600070205080204" pitchFamily="50" charset="-128"/>
              </a:rPr>
              <a:t>T4</a:t>
            </a:r>
            <a:r>
              <a:rPr lang="ja-JP" altLang="en-US" sz="2000" dirty="0">
                <a:latin typeface="MS UI Gothic" panose="020B0600070205080204" pitchFamily="50" charset="-128"/>
                <a:ea typeface="MS UI Gothic" panose="020B0600070205080204" pitchFamily="50" charset="-128"/>
              </a:rPr>
              <a:t>サブセルと</a:t>
            </a:r>
            <a:br>
              <a:rPr lang="en-US" altLang="ja-JP" sz="2000" dirty="0">
                <a:latin typeface="MS UI Gothic" panose="020B0600070205080204" pitchFamily="50" charset="-128"/>
                <a:ea typeface="MS UI Gothic" panose="020B0600070205080204" pitchFamily="50" charset="-128"/>
              </a:rPr>
            </a:br>
            <a:r>
              <a:rPr lang="en-US" altLang="ja-JP" sz="2000" dirty="0">
                <a:latin typeface="MS UI Gothic" panose="020B0600070205080204" pitchFamily="50" charset="-128"/>
                <a:ea typeface="MS UI Gothic" panose="020B0600070205080204" pitchFamily="50" charset="-128"/>
              </a:rPr>
              <a:t>34</a:t>
            </a:r>
            <a:r>
              <a:rPr lang="ja-JP" altLang="en-US" sz="2000" dirty="0">
                <a:latin typeface="MS UI Gothic" panose="020B0600070205080204" pitchFamily="50" charset="-128"/>
                <a:ea typeface="MS UI Gothic" panose="020B0600070205080204" pitchFamily="50" charset="-128"/>
              </a:rPr>
              <a:t>本のエッジ</a:t>
            </a:r>
          </a:p>
        </p:txBody>
      </p:sp>
      <p:sp>
        <p:nvSpPr>
          <p:cNvPr id="2" name="スライド番号プレースホルダー 1">
            <a:extLst>
              <a:ext uri="{FF2B5EF4-FFF2-40B4-BE49-F238E27FC236}">
                <a16:creationId xmlns:a16="http://schemas.microsoft.com/office/drawing/2014/main" id="{A9399819-40CC-44ED-9849-3349F419211F}"/>
              </a:ext>
            </a:extLst>
          </p:cNvPr>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spTree>
    <p:extLst>
      <p:ext uri="{BB962C8B-B14F-4D97-AF65-F5344CB8AC3E}">
        <p14:creationId xmlns:p14="http://schemas.microsoft.com/office/powerpoint/2010/main" val="270890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C3C9C82-2455-635F-DC77-13E6B1922210}"/>
              </a:ext>
            </a:extLst>
          </p:cNvPr>
          <p:cNvSpPr>
            <a:spLocks noGrp="1"/>
          </p:cNvSpPr>
          <p:nvPr>
            <p:ph idx="1"/>
          </p:nvPr>
        </p:nvSpPr>
        <p:spPr/>
        <p:txBody>
          <a:bodyPr/>
          <a:lstStyle/>
          <a:p>
            <a:r>
              <a:rPr kumimoji="1" lang="ja-JP" altLang="en-US" dirty="0"/>
              <a:t>計算時間の大部分は剛性方程式を解くことに費やされるため，</a:t>
            </a:r>
            <a:br>
              <a:rPr kumimoji="1" lang="en-US" altLang="ja-JP" dirty="0"/>
            </a:br>
            <a:r>
              <a:rPr kumimoji="1" lang="ja-JP" altLang="en-US" dirty="0"/>
              <a:t>剛性マトリックスのサイズが計算時間に直結する．</a:t>
            </a:r>
            <a:endParaRPr kumimoji="1" lang="en-US" altLang="ja-JP" dirty="0"/>
          </a:p>
          <a:p>
            <a:r>
              <a:rPr lang="en-US" altLang="ja-JP" dirty="0"/>
              <a:t>ES-FEM-T10-SRI</a:t>
            </a:r>
            <a:r>
              <a:rPr lang="ja-JP" altLang="en-US" dirty="0"/>
              <a:t>は純粋な変位形の定式化なので，</a:t>
            </a:r>
            <a:br>
              <a:rPr lang="en-US" altLang="ja-JP" dirty="0"/>
            </a:br>
            <a:r>
              <a:rPr kumimoji="1" lang="ja-JP" altLang="en-US" dirty="0"/>
              <a:t>剛性マトリックスの</a:t>
            </a:r>
            <a:r>
              <a:rPr kumimoji="1" lang="ja-JP" altLang="en-US" dirty="0">
                <a:solidFill>
                  <a:srgbClr val="0000CC"/>
                </a:solidFill>
              </a:rPr>
              <a:t>行数</a:t>
            </a:r>
            <a:r>
              <a:rPr kumimoji="1" lang="en-US" altLang="ja-JP" dirty="0">
                <a:solidFill>
                  <a:srgbClr val="0000CC"/>
                </a:solidFill>
              </a:rPr>
              <a:t>/</a:t>
            </a:r>
            <a:r>
              <a:rPr kumimoji="1" lang="ja-JP" altLang="en-US" dirty="0">
                <a:solidFill>
                  <a:srgbClr val="0000CC"/>
                </a:solidFill>
              </a:rPr>
              <a:t>列数（</a:t>
            </a:r>
            <a:r>
              <a:rPr lang="ja-JP" altLang="en-US" dirty="0">
                <a:solidFill>
                  <a:srgbClr val="0000CC"/>
                </a:solidFill>
              </a:rPr>
              <a:t>自由度の数）は</a:t>
            </a:r>
            <a:r>
              <a:rPr lang="en-US" altLang="ja-JP" dirty="0">
                <a:solidFill>
                  <a:srgbClr val="0000CC"/>
                </a:solidFill>
              </a:rPr>
              <a:t>FEM-T10</a:t>
            </a:r>
            <a:r>
              <a:rPr lang="ja-JP" altLang="en-US" dirty="0">
                <a:solidFill>
                  <a:srgbClr val="0000CC"/>
                </a:solidFill>
              </a:rPr>
              <a:t>と全く同じ</a:t>
            </a:r>
            <a:r>
              <a:rPr lang="ja-JP" altLang="en-US" dirty="0"/>
              <a:t>．</a:t>
            </a:r>
            <a:endParaRPr lang="en-US" altLang="ja-JP" dirty="0"/>
          </a:p>
          <a:p>
            <a:r>
              <a:rPr lang="en-US" altLang="ja-JP" dirty="0"/>
              <a:t>ES-FEM-T10-SRI</a:t>
            </a:r>
            <a:r>
              <a:rPr lang="ja-JP" altLang="en-US" dirty="0"/>
              <a:t>は要素をまたぐ歪み平滑化を行うため，</a:t>
            </a:r>
            <a:br>
              <a:rPr lang="en-US" altLang="ja-JP" dirty="0"/>
            </a:br>
            <a:r>
              <a:rPr kumimoji="1" lang="ja-JP" altLang="en-US" dirty="0"/>
              <a:t>剛性マトリックスの</a:t>
            </a:r>
            <a:r>
              <a:rPr lang="ja-JP" altLang="en-US" dirty="0">
                <a:solidFill>
                  <a:srgbClr val="FF0000"/>
                </a:solidFill>
              </a:rPr>
              <a:t>バンド幅は</a:t>
            </a:r>
            <a:r>
              <a:rPr lang="en-US" altLang="ja-JP" dirty="0">
                <a:solidFill>
                  <a:srgbClr val="FF0000"/>
                </a:solidFill>
              </a:rPr>
              <a:t>FEM-T10</a:t>
            </a:r>
            <a:r>
              <a:rPr lang="ja-JP" altLang="en-US" dirty="0">
                <a:solidFill>
                  <a:srgbClr val="FF0000"/>
                </a:solidFill>
              </a:rPr>
              <a:t>の約４倍</a:t>
            </a:r>
            <a:r>
              <a:rPr lang="ja-JP" altLang="en-US" dirty="0"/>
              <a:t>になる．</a:t>
            </a:r>
            <a:br>
              <a:rPr lang="en-US" altLang="ja-JP" dirty="0"/>
            </a:br>
            <a:br>
              <a:rPr lang="en-US" altLang="ja-JP" dirty="0"/>
            </a:br>
            <a:br>
              <a:rPr lang="en-US" altLang="ja-JP" dirty="0"/>
            </a:br>
            <a:br>
              <a:rPr lang="en-US" altLang="ja-JP" dirty="0"/>
            </a:br>
            <a:br>
              <a:rPr lang="en-US" altLang="ja-JP" dirty="0"/>
            </a:br>
            <a:br>
              <a:rPr lang="en-US" altLang="ja-JP" dirty="0"/>
            </a:br>
            <a:endParaRPr lang="en-US" altLang="ja-JP" dirty="0"/>
          </a:p>
          <a:p>
            <a:r>
              <a:rPr kumimoji="1" lang="ja-JP" altLang="en-US" dirty="0"/>
              <a:t>従って，計算時間は</a:t>
            </a:r>
            <a:r>
              <a:rPr lang="en-US" altLang="ja-JP" dirty="0">
                <a:solidFill>
                  <a:srgbClr val="FF0000"/>
                </a:solidFill>
              </a:rPr>
              <a:t>FEM-T10</a:t>
            </a:r>
            <a:r>
              <a:rPr lang="ja-JP" altLang="en-US" dirty="0">
                <a:solidFill>
                  <a:srgbClr val="FF0000"/>
                </a:solidFill>
              </a:rPr>
              <a:t>の３～４倍</a:t>
            </a:r>
            <a:r>
              <a:rPr lang="ja-JP" altLang="en-US" dirty="0"/>
              <a:t>になる．</a:t>
            </a:r>
            <a:endParaRPr kumimoji="1" lang="en-US" altLang="ja-JP" dirty="0"/>
          </a:p>
        </p:txBody>
      </p:sp>
      <p:sp>
        <p:nvSpPr>
          <p:cNvPr id="3" name="タイトル 2">
            <a:extLst>
              <a:ext uri="{FF2B5EF4-FFF2-40B4-BE49-F238E27FC236}">
                <a16:creationId xmlns:a16="http://schemas.microsoft.com/office/drawing/2014/main" id="{DEFD1131-87E0-4F18-97A6-2F456EA403E4}"/>
              </a:ext>
            </a:extLst>
          </p:cNvPr>
          <p:cNvSpPr>
            <a:spLocks noGrp="1"/>
          </p:cNvSpPr>
          <p:nvPr>
            <p:ph type="title"/>
          </p:nvPr>
        </p:nvSpPr>
        <p:spPr/>
        <p:txBody>
          <a:bodyPr/>
          <a:lstStyle/>
          <a:p>
            <a:r>
              <a:rPr kumimoji="1" lang="ja-JP" altLang="en-US" dirty="0"/>
              <a:t>提案手法</a:t>
            </a:r>
            <a:r>
              <a:rPr kumimoji="1" lang="en-US" altLang="ja-JP" dirty="0"/>
              <a:t>(ES-FEM-T10-SRI) </a:t>
            </a:r>
            <a:r>
              <a:rPr lang="ja-JP" altLang="en-US" dirty="0"/>
              <a:t>の</a:t>
            </a:r>
            <a:r>
              <a:rPr kumimoji="1" lang="ja-JP" altLang="en-US" dirty="0"/>
              <a:t>計算時間</a:t>
            </a:r>
          </a:p>
        </p:txBody>
      </p:sp>
      <p:sp>
        <p:nvSpPr>
          <p:cNvPr id="4" name="スライド番号プレースホルダー 3">
            <a:extLst>
              <a:ext uri="{FF2B5EF4-FFF2-40B4-BE49-F238E27FC236}">
                <a16:creationId xmlns:a16="http://schemas.microsoft.com/office/drawing/2014/main" id="{C6A498F8-5E27-2F95-D2C9-9277765EC110}"/>
              </a:ext>
            </a:extLst>
          </p:cNvPr>
          <p:cNvSpPr>
            <a:spLocks noGrp="1"/>
          </p:cNvSpPr>
          <p:nvPr>
            <p:ph type="sldNum" sz="quarter" idx="4"/>
          </p:nvPr>
        </p:nvSpPr>
        <p:spPr/>
        <p:txBody>
          <a:bodyPr/>
          <a:lstStyle/>
          <a:p>
            <a:r>
              <a:rPr lang="en-US" altLang="ja-JP"/>
              <a:t>P. </a:t>
            </a:r>
            <a:fld id="{F8FDF831-B0A3-4B44-A20D-7581D5587101}" type="slidenum">
              <a:rPr lang="ja-JP" altLang="en-US" smtClean="0"/>
              <a:pPr/>
              <a:t>13</a:t>
            </a:fld>
            <a:endParaRPr lang="ja-JP" altLang="en-US" dirty="0"/>
          </a:p>
        </p:txBody>
      </p:sp>
      <mc:AlternateContent xmlns:mc="http://schemas.openxmlformats.org/markup-compatibility/2006" xmlns:a14="http://schemas.microsoft.com/office/drawing/2010/main">
        <mc:Choice Requires="a14">
          <p:graphicFrame>
            <p:nvGraphicFramePr>
              <p:cNvPr id="5" name="表 5">
                <a:extLst>
                  <a:ext uri="{FF2B5EF4-FFF2-40B4-BE49-F238E27FC236}">
                    <a16:creationId xmlns:a16="http://schemas.microsoft.com/office/drawing/2014/main" id="{F6CF9198-C7A9-2383-C492-383435984FFE}"/>
                  </a:ext>
                </a:extLst>
              </p:cNvPr>
              <p:cNvGraphicFramePr>
                <a:graphicFrameLocks noGrp="1"/>
              </p:cNvGraphicFramePr>
              <p:nvPr>
                <p:extLst>
                  <p:ext uri="{D42A27DB-BD31-4B8C-83A1-F6EECF244321}">
                    <p14:modId xmlns:p14="http://schemas.microsoft.com/office/powerpoint/2010/main" val="86254595"/>
                  </p:ext>
                </p:extLst>
              </p:nvPr>
            </p:nvGraphicFramePr>
            <p:xfrm>
              <a:off x="3174311" y="3392996"/>
              <a:ext cx="5842446" cy="2592000"/>
            </p:xfrm>
            <a:graphic>
              <a:graphicData uri="http://schemas.openxmlformats.org/drawingml/2006/table">
                <a:tbl>
                  <a:tblPr firstRow="1" bandRow="1">
                    <a:tableStyleId>{00A15C55-8517-42AA-B614-E9B94910E393}</a:tableStyleId>
                  </a:tblPr>
                  <a:tblGrid>
                    <a:gridCol w="1871091">
                      <a:extLst>
                        <a:ext uri="{9D8B030D-6E8A-4147-A177-3AD203B41FA5}">
                          <a16:colId xmlns:a16="http://schemas.microsoft.com/office/drawing/2014/main" val="1690386989"/>
                        </a:ext>
                      </a:extLst>
                    </a:gridCol>
                    <a:gridCol w="2459355">
                      <a:extLst>
                        <a:ext uri="{9D8B030D-6E8A-4147-A177-3AD203B41FA5}">
                          <a16:colId xmlns:a16="http://schemas.microsoft.com/office/drawing/2014/main" val="3847538805"/>
                        </a:ext>
                      </a:extLst>
                    </a:gridCol>
                    <a:gridCol w="1512000">
                      <a:extLst>
                        <a:ext uri="{9D8B030D-6E8A-4147-A177-3AD203B41FA5}">
                          <a16:colId xmlns:a16="http://schemas.microsoft.com/office/drawing/2014/main" val="3655122189"/>
                        </a:ext>
                      </a:extLst>
                    </a:gridCol>
                  </a:tblGrid>
                  <a:tr h="432000">
                    <a:tc>
                      <a:txBody>
                        <a:bodyPr/>
                        <a:lstStyle/>
                        <a:p>
                          <a:r>
                            <a:rPr kumimoji="1" lang="ja-JP" altLang="en-US" sz="2000" dirty="0"/>
                            <a:t>定式化</a:t>
                          </a:r>
                        </a:p>
                      </a:txBody>
                      <a:tcPr/>
                    </a:tc>
                    <a:tc>
                      <a:txBody>
                        <a:bodyPr/>
                        <a:lstStyle/>
                        <a:p>
                          <a:r>
                            <a:rPr kumimoji="1" lang="ja-JP" altLang="en-US" sz="2000" dirty="0"/>
                            <a:t>バンド幅</a:t>
                          </a:r>
                        </a:p>
                      </a:txBody>
                      <a:tcPr/>
                    </a:tc>
                    <a:tc>
                      <a:txBody>
                        <a:bodyPr/>
                        <a:lstStyle/>
                        <a:p>
                          <a:r>
                            <a:rPr kumimoji="1" lang="ja-JP" altLang="en-US" sz="2000" dirty="0"/>
                            <a:t>対</a:t>
                          </a:r>
                          <a:r>
                            <a:rPr kumimoji="1" lang="en-US" altLang="ja-JP" sz="2000" dirty="0"/>
                            <a:t>FEM-T4</a:t>
                          </a:r>
                          <a:r>
                            <a:rPr kumimoji="1" lang="ja-JP" altLang="en-US" sz="2000" dirty="0"/>
                            <a:t>比</a:t>
                          </a:r>
                        </a:p>
                      </a:txBody>
                      <a:tcPr/>
                    </a:tc>
                    <a:extLst>
                      <a:ext uri="{0D108BD9-81ED-4DB2-BD59-A6C34878D82A}">
                        <a16:rowId xmlns:a16="http://schemas.microsoft.com/office/drawing/2014/main" val="1503264157"/>
                      </a:ext>
                    </a:extLst>
                  </a:tr>
                  <a:tr h="432000">
                    <a:tc>
                      <a:txBody>
                        <a:bodyPr/>
                        <a:lstStyle/>
                        <a:p>
                          <a:r>
                            <a:rPr kumimoji="1" lang="en-US" altLang="ja-JP" sz="2000" dirty="0"/>
                            <a:t>FEM-T4</a:t>
                          </a:r>
                          <a:endParaRPr kumimoji="1" lang="ja-JP" altLang="en-US" sz="2000" dirty="0"/>
                        </a:p>
                      </a:txBody>
                      <a:tcPr/>
                    </a:tc>
                    <a:tc>
                      <a:txBody>
                        <a:bodyPr/>
                        <a:lstStyle/>
                        <a:p>
                          <a:r>
                            <a:rPr kumimoji="1" lang="ja-JP" altLang="en-US" sz="2000" dirty="0"/>
                            <a:t>約</a:t>
                          </a:r>
                          <a:r>
                            <a:rPr kumimoji="1" lang="en-US" altLang="ja-JP" sz="2000" dirty="0"/>
                            <a:t>15</a:t>
                          </a:r>
                          <a:r>
                            <a:rPr kumimoji="1" lang="ja-JP" altLang="en-US" sz="2000" dirty="0"/>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t>3</a:t>
                          </a:r>
                          <a:r>
                            <a:rPr lang="ja-JP" altLang="en-US" sz="2000" dirty="0"/>
                            <a:t>自由度</a:t>
                          </a:r>
                          <a:endParaRPr kumimoji="1" lang="ja-JP" altLang="en-US" sz="2000" dirty="0"/>
                        </a:p>
                      </a:txBody>
                      <a:tcPr/>
                    </a:tc>
                    <a:tc>
                      <a:txBody>
                        <a:bodyPr/>
                        <a:lstStyle/>
                        <a:p>
                          <a:r>
                            <a:rPr kumimoji="1" lang="en-US" altLang="ja-JP" sz="2000" dirty="0"/>
                            <a:t>1</a:t>
                          </a:r>
                          <a:endParaRPr kumimoji="1" lang="ja-JP" altLang="en-US" sz="2000" dirty="0"/>
                        </a:p>
                      </a:txBody>
                      <a:tcPr/>
                    </a:tc>
                    <a:extLst>
                      <a:ext uri="{0D108BD9-81ED-4DB2-BD59-A6C34878D82A}">
                        <a16:rowId xmlns:a16="http://schemas.microsoft.com/office/drawing/2014/main" val="2372563311"/>
                      </a:ext>
                    </a:extLst>
                  </a:tr>
                  <a:tr h="432000">
                    <a:tc>
                      <a:txBody>
                        <a:bodyPr/>
                        <a:lstStyle/>
                        <a:p>
                          <a:r>
                            <a:rPr kumimoji="1" lang="en-US" altLang="ja-JP" sz="2000" dirty="0"/>
                            <a:t>FEM-T10</a:t>
                          </a:r>
                          <a:endParaRPr kumimoji="1" lang="ja-JP" altLang="en-US" sz="2000" dirty="0"/>
                        </a:p>
                      </a:txBody>
                      <a:tcPr/>
                    </a:tc>
                    <a:tc>
                      <a:txBody>
                        <a:bodyPr/>
                        <a:lstStyle/>
                        <a:p>
                          <a:r>
                            <a:rPr lang="ja-JP" altLang="en-US" sz="2000" dirty="0"/>
                            <a:t>約</a:t>
                          </a:r>
                          <a:r>
                            <a:rPr lang="en-US" altLang="ja-JP" sz="2000" dirty="0"/>
                            <a:t>30</a:t>
                          </a:r>
                          <a:r>
                            <a:rPr lang="ja-JP" altLang="en-US" sz="2000" dirty="0"/>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t>3</a:t>
                          </a:r>
                          <a:r>
                            <a:rPr lang="ja-JP" altLang="en-US" sz="2000" dirty="0"/>
                            <a:t>自由度</a:t>
                          </a:r>
                          <a:endParaRPr kumimoji="1" lang="ja-JP" altLang="en-US" sz="2000" dirty="0"/>
                        </a:p>
                      </a:txBody>
                      <a:tcPr/>
                    </a:tc>
                    <a:tc>
                      <a:txBody>
                        <a:bodyPr/>
                        <a:lstStyle/>
                        <a:p>
                          <a:r>
                            <a:rPr kumimoji="1" lang="en-US" altLang="ja-JP" sz="2000" dirty="0"/>
                            <a:t>2</a:t>
                          </a:r>
                          <a:endParaRPr kumimoji="1" lang="ja-JP" altLang="en-US" sz="2000" dirty="0"/>
                        </a:p>
                      </a:txBody>
                      <a:tcPr/>
                    </a:tc>
                    <a:extLst>
                      <a:ext uri="{0D108BD9-81ED-4DB2-BD59-A6C34878D82A}">
                        <a16:rowId xmlns:a16="http://schemas.microsoft.com/office/drawing/2014/main" val="1229882802"/>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t>ES-FEM-T4</a:t>
                          </a:r>
                        </a:p>
                      </a:txBody>
                      <a:tcPr/>
                    </a:tc>
                    <a:tc>
                      <a:txBody>
                        <a:bodyPr/>
                        <a:lstStyle/>
                        <a:p>
                          <a:r>
                            <a:rPr kumimoji="1" lang="ja-JP" altLang="en-US" sz="2000" dirty="0"/>
                            <a:t>約</a:t>
                          </a:r>
                          <a:r>
                            <a:rPr kumimoji="1" lang="en-US" altLang="ja-JP" sz="2000" dirty="0"/>
                            <a:t>45</a:t>
                          </a:r>
                          <a:r>
                            <a:rPr lang="ja-JP" altLang="en-US" sz="2000" dirty="0"/>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t>3</a:t>
                          </a:r>
                          <a:r>
                            <a:rPr lang="ja-JP" altLang="en-US" sz="2000" dirty="0"/>
                            <a:t>自由度</a:t>
                          </a:r>
                          <a:endParaRPr kumimoji="1" lang="ja-JP" altLang="en-US" sz="2000" dirty="0"/>
                        </a:p>
                      </a:txBody>
                      <a:tcPr/>
                    </a:tc>
                    <a:tc>
                      <a:txBody>
                        <a:bodyPr/>
                        <a:lstStyle/>
                        <a:p>
                          <a:r>
                            <a:rPr kumimoji="1" lang="en-US" altLang="ja-JP" sz="2000" dirty="0"/>
                            <a:t>3</a:t>
                          </a:r>
                          <a:endParaRPr kumimoji="1" lang="ja-JP" altLang="en-US" sz="2000" dirty="0"/>
                        </a:p>
                      </a:txBody>
                      <a:tcPr/>
                    </a:tc>
                    <a:extLst>
                      <a:ext uri="{0D108BD9-81ED-4DB2-BD59-A6C34878D82A}">
                        <a16:rowId xmlns:a16="http://schemas.microsoft.com/office/drawing/2014/main" val="101619259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t>EC-SSE-T4</a:t>
                          </a:r>
                        </a:p>
                      </a:txBody>
                      <a:tcPr/>
                    </a:tc>
                    <a:tc>
                      <a:txBody>
                        <a:bodyPr/>
                        <a:lstStyle/>
                        <a:p>
                          <a:r>
                            <a:rPr kumimoji="1" lang="ja-JP" altLang="en-US" sz="2000" dirty="0"/>
                            <a:t>約</a:t>
                          </a:r>
                          <a:r>
                            <a:rPr kumimoji="1" lang="en-US" altLang="ja-JP" sz="2000" dirty="0"/>
                            <a:t>96</a:t>
                          </a:r>
                          <a:r>
                            <a:rPr lang="ja-JP" altLang="en-US" sz="2000" dirty="0"/>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t>3</a:t>
                          </a:r>
                          <a:r>
                            <a:rPr lang="ja-JP" altLang="en-US" sz="2000" dirty="0"/>
                            <a:t>自由度</a:t>
                          </a:r>
                          <a:endParaRPr kumimoji="1" lang="ja-JP" altLang="en-US" sz="2000" dirty="0"/>
                        </a:p>
                      </a:txBody>
                      <a:tcPr/>
                    </a:tc>
                    <a:tc>
                      <a:txBody>
                        <a:bodyPr/>
                        <a:lstStyle/>
                        <a:p>
                          <a:r>
                            <a:rPr kumimoji="1" lang="en-US" altLang="ja-JP" sz="2000" dirty="0"/>
                            <a:t>6.4</a:t>
                          </a:r>
                          <a:endParaRPr kumimoji="1" lang="ja-JP" altLang="en-US" sz="2000" dirty="0"/>
                        </a:p>
                      </a:txBody>
                      <a:tcPr/>
                    </a:tc>
                    <a:extLst>
                      <a:ext uri="{0D108BD9-81ED-4DB2-BD59-A6C34878D82A}">
                        <a16:rowId xmlns:a16="http://schemas.microsoft.com/office/drawing/2014/main" val="1213412054"/>
                      </a:ext>
                    </a:extLst>
                  </a:tr>
                  <a:tr h="432000">
                    <a:tc>
                      <a:txBody>
                        <a:bodyPr/>
                        <a:lstStyle/>
                        <a:p>
                          <a:r>
                            <a:rPr lang="en-US" altLang="ja-JP" sz="2000" dirty="0"/>
                            <a:t>ES-FEM-T10-SRI</a:t>
                          </a:r>
                          <a:endParaRPr kumimoji="1" lang="ja-JP" altLang="en-US" sz="2000" dirty="0"/>
                        </a:p>
                      </a:txBody>
                      <a:tcPr/>
                    </a:tc>
                    <a:tc>
                      <a:txBody>
                        <a:bodyPr/>
                        <a:lstStyle/>
                        <a:p>
                          <a:r>
                            <a:rPr lang="ja-JP" altLang="en-US" sz="2000" dirty="0"/>
                            <a:t>約</a:t>
                          </a:r>
                          <a:r>
                            <a:rPr lang="en-US" altLang="ja-JP" sz="2000" dirty="0"/>
                            <a:t>120</a:t>
                          </a:r>
                          <a:r>
                            <a:rPr lang="ja-JP" altLang="en-US" sz="2000" dirty="0"/>
                            <a:t>節点</a:t>
                          </a:r>
                          <a14:m>
                            <m:oMath xmlns:m="http://schemas.openxmlformats.org/officeDocument/2006/math">
                              <m:r>
                                <a:rPr lang="en-US" altLang="ja-JP" sz="2000" i="1">
                                  <a:latin typeface="Cambria Math" panose="02040503050406030204" pitchFamily="18" charset="0"/>
                                </a:rPr>
                                <m:t>×</m:t>
                              </m:r>
                            </m:oMath>
                          </a14:m>
                          <a:r>
                            <a:rPr lang="en-US" altLang="ja-JP" sz="2000" dirty="0"/>
                            <a:t>3</a:t>
                          </a:r>
                          <a:r>
                            <a:rPr lang="ja-JP" altLang="en-US" sz="2000" dirty="0"/>
                            <a:t>自由度</a:t>
                          </a:r>
                          <a:endParaRPr kumimoji="1" lang="ja-JP" altLang="en-US" sz="2000" dirty="0"/>
                        </a:p>
                      </a:txBody>
                      <a:tcPr/>
                    </a:tc>
                    <a:tc>
                      <a:txBody>
                        <a:bodyPr/>
                        <a:lstStyle/>
                        <a:p>
                          <a:r>
                            <a:rPr kumimoji="1" lang="en-US" altLang="ja-JP" sz="2000" dirty="0"/>
                            <a:t>8</a:t>
                          </a:r>
                          <a:endParaRPr kumimoji="1" lang="ja-JP" altLang="en-US" sz="2000" dirty="0"/>
                        </a:p>
                      </a:txBody>
                      <a:tcPr/>
                    </a:tc>
                    <a:extLst>
                      <a:ext uri="{0D108BD9-81ED-4DB2-BD59-A6C34878D82A}">
                        <a16:rowId xmlns:a16="http://schemas.microsoft.com/office/drawing/2014/main" val="2239194595"/>
                      </a:ext>
                    </a:extLst>
                  </a:tr>
                </a:tbl>
              </a:graphicData>
            </a:graphic>
          </p:graphicFrame>
        </mc:Choice>
        <mc:Fallback xmlns="">
          <p:graphicFrame>
            <p:nvGraphicFramePr>
              <p:cNvPr id="5" name="表 5">
                <a:extLst>
                  <a:ext uri="{FF2B5EF4-FFF2-40B4-BE49-F238E27FC236}">
                    <a16:creationId xmlns:a16="http://schemas.microsoft.com/office/drawing/2014/main" id="{F6CF9198-C7A9-2383-C492-383435984FFE}"/>
                  </a:ext>
                </a:extLst>
              </p:cNvPr>
              <p:cNvGraphicFramePr>
                <a:graphicFrameLocks noGrp="1"/>
              </p:cNvGraphicFramePr>
              <p:nvPr>
                <p:extLst>
                  <p:ext uri="{D42A27DB-BD31-4B8C-83A1-F6EECF244321}">
                    <p14:modId xmlns:p14="http://schemas.microsoft.com/office/powerpoint/2010/main" val="86254595"/>
                  </p:ext>
                </p:extLst>
              </p:nvPr>
            </p:nvGraphicFramePr>
            <p:xfrm>
              <a:off x="3174311" y="3392996"/>
              <a:ext cx="5842446" cy="2592000"/>
            </p:xfrm>
            <a:graphic>
              <a:graphicData uri="http://schemas.openxmlformats.org/drawingml/2006/table">
                <a:tbl>
                  <a:tblPr firstRow="1" bandRow="1">
                    <a:tableStyleId>{00A15C55-8517-42AA-B614-E9B94910E393}</a:tableStyleId>
                  </a:tblPr>
                  <a:tblGrid>
                    <a:gridCol w="1871091">
                      <a:extLst>
                        <a:ext uri="{9D8B030D-6E8A-4147-A177-3AD203B41FA5}">
                          <a16:colId xmlns:a16="http://schemas.microsoft.com/office/drawing/2014/main" val="1690386989"/>
                        </a:ext>
                      </a:extLst>
                    </a:gridCol>
                    <a:gridCol w="2459355">
                      <a:extLst>
                        <a:ext uri="{9D8B030D-6E8A-4147-A177-3AD203B41FA5}">
                          <a16:colId xmlns:a16="http://schemas.microsoft.com/office/drawing/2014/main" val="3847538805"/>
                        </a:ext>
                      </a:extLst>
                    </a:gridCol>
                    <a:gridCol w="1512000">
                      <a:extLst>
                        <a:ext uri="{9D8B030D-6E8A-4147-A177-3AD203B41FA5}">
                          <a16:colId xmlns:a16="http://schemas.microsoft.com/office/drawing/2014/main" val="3655122189"/>
                        </a:ext>
                      </a:extLst>
                    </a:gridCol>
                  </a:tblGrid>
                  <a:tr h="432000">
                    <a:tc>
                      <a:txBody>
                        <a:bodyPr/>
                        <a:lstStyle/>
                        <a:p>
                          <a:r>
                            <a:rPr kumimoji="1" lang="ja-JP" altLang="en-US" sz="2000" dirty="0"/>
                            <a:t>定式化</a:t>
                          </a:r>
                        </a:p>
                      </a:txBody>
                      <a:tcPr/>
                    </a:tc>
                    <a:tc>
                      <a:txBody>
                        <a:bodyPr/>
                        <a:lstStyle/>
                        <a:p>
                          <a:r>
                            <a:rPr kumimoji="1" lang="ja-JP" altLang="en-US" sz="2000" dirty="0"/>
                            <a:t>バンド幅</a:t>
                          </a:r>
                        </a:p>
                      </a:txBody>
                      <a:tcPr/>
                    </a:tc>
                    <a:tc>
                      <a:txBody>
                        <a:bodyPr/>
                        <a:lstStyle/>
                        <a:p>
                          <a:r>
                            <a:rPr kumimoji="1" lang="ja-JP" altLang="en-US" sz="2000" dirty="0"/>
                            <a:t>対</a:t>
                          </a:r>
                          <a:r>
                            <a:rPr kumimoji="1" lang="en-US" altLang="ja-JP" sz="2000" dirty="0"/>
                            <a:t>FEM-T4</a:t>
                          </a:r>
                          <a:r>
                            <a:rPr kumimoji="1" lang="ja-JP" altLang="en-US" sz="2000" dirty="0"/>
                            <a:t>比</a:t>
                          </a:r>
                        </a:p>
                      </a:txBody>
                      <a:tcPr/>
                    </a:tc>
                    <a:extLst>
                      <a:ext uri="{0D108BD9-81ED-4DB2-BD59-A6C34878D82A}">
                        <a16:rowId xmlns:a16="http://schemas.microsoft.com/office/drawing/2014/main" val="1503264157"/>
                      </a:ext>
                    </a:extLst>
                  </a:tr>
                  <a:tr h="432000">
                    <a:tc>
                      <a:txBody>
                        <a:bodyPr/>
                        <a:lstStyle/>
                        <a:p>
                          <a:r>
                            <a:rPr kumimoji="1" lang="en-US" altLang="ja-JP" sz="2000" dirty="0"/>
                            <a:t>FEM-T4</a:t>
                          </a:r>
                          <a:endParaRPr kumimoji="1" lang="ja-JP" altLang="en-US" sz="2000" dirty="0"/>
                        </a:p>
                      </a:txBody>
                      <a:tcPr/>
                    </a:tc>
                    <a:tc>
                      <a:txBody>
                        <a:bodyPr/>
                        <a:lstStyle/>
                        <a:p>
                          <a:endParaRPr lang="ja-JP"/>
                        </a:p>
                      </a:txBody>
                      <a:tcPr>
                        <a:blipFill>
                          <a:blip r:embed="rId3"/>
                          <a:stretch>
                            <a:fillRect l="-76049" t="-111268" r="-62222" b="-416901"/>
                          </a:stretch>
                        </a:blipFill>
                      </a:tcPr>
                    </a:tc>
                    <a:tc>
                      <a:txBody>
                        <a:bodyPr/>
                        <a:lstStyle/>
                        <a:p>
                          <a:r>
                            <a:rPr kumimoji="1" lang="en-US" altLang="ja-JP" sz="2000" dirty="0"/>
                            <a:t>1</a:t>
                          </a:r>
                          <a:endParaRPr kumimoji="1" lang="ja-JP" altLang="en-US" sz="2000" dirty="0"/>
                        </a:p>
                      </a:txBody>
                      <a:tcPr/>
                    </a:tc>
                    <a:extLst>
                      <a:ext uri="{0D108BD9-81ED-4DB2-BD59-A6C34878D82A}">
                        <a16:rowId xmlns:a16="http://schemas.microsoft.com/office/drawing/2014/main" val="2372563311"/>
                      </a:ext>
                    </a:extLst>
                  </a:tr>
                  <a:tr h="432000">
                    <a:tc>
                      <a:txBody>
                        <a:bodyPr/>
                        <a:lstStyle/>
                        <a:p>
                          <a:r>
                            <a:rPr kumimoji="1" lang="en-US" altLang="ja-JP" sz="2000" dirty="0"/>
                            <a:t>FEM-T10</a:t>
                          </a:r>
                          <a:endParaRPr kumimoji="1" lang="ja-JP" altLang="en-US" sz="2000" dirty="0"/>
                        </a:p>
                      </a:txBody>
                      <a:tcPr/>
                    </a:tc>
                    <a:tc>
                      <a:txBody>
                        <a:bodyPr/>
                        <a:lstStyle/>
                        <a:p>
                          <a:endParaRPr lang="ja-JP"/>
                        </a:p>
                      </a:txBody>
                      <a:tcPr>
                        <a:blipFill>
                          <a:blip r:embed="rId3"/>
                          <a:stretch>
                            <a:fillRect l="-76049" t="-211268" r="-62222" b="-316901"/>
                          </a:stretch>
                        </a:blipFill>
                      </a:tcPr>
                    </a:tc>
                    <a:tc>
                      <a:txBody>
                        <a:bodyPr/>
                        <a:lstStyle/>
                        <a:p>
                          <a:r>
                            <a:rPr kumimoji="1" lang="en-US" altLang="ja-JP" sz="2000" dirty="0"/>
                            <a:t>2</a:t>
                          </a:r>
                          <a:endParaRPr kumimoji="1" lang="ja-JP" altLang="en-US" sz="2000" dirty="0"/>
                        </a:p>
                      </a:txBody>
                      <a:tcPr/>
                    </a:tc>
                    <a:extLst>
                      <a:ext uri="{0D108BD9-81ED-4DB2-BD59-A6C34878D82A}">
                        <a16:rowId xmlns:a16="http://schemas.microsoft.com/office/drawing/2014/main" val="1229882802"/>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t>ES-FEM-T4</a:t>
                          </a:r>
                        </a:p>
                      </a:txBody>
                      <a:tcPr/>
                    </a:tc>
                    <a:tc>
                      <a:txBody>
                        <a:bodyPr/>
                        <a:lstStyle/>
                        <a:p>
                          <a:endParaRPr lang="ja-JP"/>
                        </a:p>
                      </a:txBody>
                      <a:tcPr>
                        <a:blipFill>
                          <a:blip r:embed="rId3"/>
                          <a:stretch>
                            <a:fillRect l="-76049" t="-311268" r="-62222" b="-216901"/>
                          </a:stretch>
                        </a:blipFill>
                      </a:tcPr>
                    </a:tc>
                    <a:tc>
                      <a:txBody>
                        <a:bodyPr/>
                        <a:lstStyle/>
                        <a:p>
                          <a:r>
                            <a:rPr kumimoji="1" lang="en-US" altLang="ja-JP" sz="2000" dirty="0"/>
                            <a:t>3</a:t>
                          </a:r>
                          <a:endParaRPr kumimoji="1" lang="ja-JP" altLang="en-US" sz="2000" dirty="0"/>
                        </a:p>
                      </a:txBody>
                      <a:tcPr/>
                    </a:tc>
                    <a:extLst>
                      <a:ext uri="{0D108BD9-81ED-4DB2-BD59-A6C34878D82A}">
                        <a16:rowId xmlns:a16="http://schemas.microsoft.com/office/drawing/2014/main" val="101619259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t>EC-SSE-T4</a:t>
                          </a:r>
                        </a:p>
                      </a:txBody>
                      <a:tcPr/>
                    </a:tc>
                    <a:tc>
                      <a:txBody>
                        <a:bodyPr/>
                        <a:lstStyle/>
                        <a:p>
                          <a:endParaRPr lang="ja-JP"/>
                        </a:p>
                      </a:txBody>
                      <a:tcPr>
                        <a:blipFill>
                          <a:blip r:embed="rId3"/>
                          <a:stretch>
                            <a:fillRect l="-76049" t="-411268" r="-62222" b="-116901"/>
                          </a:stretch>
                        </a:blipFill>
                      </a:tcPr>
                    </a:tc>
                    <a:tc>
                      <a:txBody>
                        <a:bodyPr/>
                        <a:lstStyle/>
                        <a:p>
                          <a:r>
                            <a:rPr kumimoji="1" lang="en-US" altLang="ja-JP" sz="2000" dirty="0"/>
                            <a:t>6.4</a:t>
                          </a:r>
                          <a:endParaRPr kumimoji="1" lang="ja-JP" altLang="en-US" sz="2000" dirty="0"/>
                        </a:p>
                      </a:txBody>
                      <a:tcPr/>
                    </a:tc>
                    <a:extLst>
                      <a:ext uri="{0D108BD9-81ED-4DB2-BD59-A6C34878D82A}">
                        <a16:rowId xmlns:a16="http://schemas.microsoft.com/office/drawing/2014/main" val="1213412054"/>
                      </a:ext>
                    </a:extLst>
                  </a:tr>
                  <a:tr h="432000">
                    <a:tc>
                      <a:txBody>
                        <a:bodyPr/>
                        <a:lstStyle/>
                        <a:p>
                          <a:r>
                            <a:rPr lang="en-US" altLang="ja-JP" sz="2000" dirty="0"/>
                            <a:t>ES-FEM-T10-SRI</a:t>
                          </a:r>
                          <a:endParaRPr kumimoji="1" lang="ja-JP" altLang="en-US" sz="2000" dirty="0"/>
                        </a:p>
                      </a:txBody>
                      <a:tcPr/>
                    </a:tc>
                    <a:tc>
                      <a:txBody>
                        <a:bodyPr/>
                        <a:lstStyle/>
                        <a:p>
                          <a:endParaRPr lang="ja-JP"/>
                        </a:p>
                      </a:txBody>
                      <a:tcPr>
                        <a:blipFill>
                          <a:blip r:embed="rId3"/>
                          <a:stretch>
                            <a:fillRect l="-76049" t="-511268" r="-62222" b="-16901"/>
                          </a:stretch>
                        </a:blipFill>
                      </a:tcPr>
                    </a:tc>
                    <a:tc>
                      <a:txBody>
                        <a:bodyPr/>
                        <a:lstStyle/>
                        <a:p>
                          <a:r>
                            <a:rPr kumimoji="1" lang="en-US" altLang="ja-JP" sz="2000" dirty="0"/>
                            <a:t>8</a:t>
                          </a:r>
                          <a:endParaRPr kumimoji="1" lang="ja-JP" altLang="en-US" sz="2000" dirty="0"/>
                        </a:p>
                      </a:txBody>
                      <a:tcPr/>
                    </a:tc>
                    <a:extLst>
                      <a:ext uri="{0D108BD9-81ED-4DB2-BD59-A6C34878D82A}">
                        <a16:rowId xmlns:a16="http://schemas.microsoft.com/office/drawing/2014/main" val="2239194595"/>
                      </a:ext>
                    </a:extLst>
                  </a:tr>
                </a:tbl>
              </a:graphicData>
            </a:graphic>
          </p:graphicFrame>
        </mc:Fallback>
      </mc:AlternateContent>
    </p:spTree>
    <p:extLst>
      <p:ext uri="{BB962C8B-B14F-4D97-AF65-F5344CB8AC3E}">
        <p14:creationId xmlns:p14="http://schemas.microsoft.com/office/powerpoint/2010/main" val="4050213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title"/>
          </p:nvPr>
        </p:nvSpPr>
        <p:spPr/>
        <p:txBody>
          <a:bodyPr/>
          <a:lstStyle/>
          <a:p>
            <a:r>
              <a:rPr kumimoji="1" lang="ja-JP" altLang="en-US" dirty="0"/>
              <a:t>結果と考察</a:t>
            </a:r>
            <a:br>
              <a:rPr kumimoji="1" lang="en-US" altLang="ja-JP" dirty="0"/>
            </a:br>
            <a:r>
              <a:rPr lang="ja-JP" altLang="en-US" sz="2800" b="0" dirty="0"/>
              <a:t>解析例の紹介</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spTree>
    <p:extLst>
      <p:ext uri="{BB962C8B-B14F-4D97-AF65-F5344CB8AC3E}">
        <p14:creationId xmlns:p14="http://schemas.microsoft.com/office/powerpoint/2010/main" val="1505130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概要</a:t>
                </a:r>
                <a:endParaRPr lang="en-US" altLang="ja-JP" b="1" i="1" u="sng" dirty="0">
                  <a:effectLst>
                    <a:outerShdw blurRad="38100" dist="38100" dir="2700000" algn="tl">
                      <a:srgbClr val="000000">
                        <a:alpha val="43137"/>
                      </a:srgbClr>
                    </a:outerShdw>
                  </a:effectLst>
                </a:endParaRPr>
              </a:p>
              <a:p>
                <a:endParaRPr lang="en-US" altLang="ja-JP" dirty="0"/>
              </a:p>
              <a:p>
                <a:endParaRPr lang="en-US" altLang="ja-JP" dirty="0"/>
              </a:p>
              <a:p>
                <a:endParaRPr lang="en-US" altLang="ja-JP" dirty="0"/>
              </a:p>
              <a:p>
                <a:endParaRPr lang="en-US" altLang="ja-JP" dirty="0"/>
              </a:p>
              <a:p>
                <a:endParaRPr lang="en-US" altLang="ja-JP" dirty="0"/>
              </a:p>
              <a:p>
                <a:r>
                  <a:rPr lang="en-US" altLang="ja-JP" dirty="0"/>
                  <a:t>10 m x 1 m x 1 m </a:t>
                </a:r>
                <a:r>
                  <a:rPr lang="ja-JP" altLang="en-US" dirty="0"/>
                  <a:t>の片持ち梁の先端に死荷重．</a:t>
                </a:r>
                <a:endParaRPr lang="en-US" altLang="ja-JP" dirty="0"/>
              </a:p>
              <a:p>
                <a:r>
                  <a:rPr lang="en-US" altLang="ja-JP" dirty="0"/>
                  <a:t>Neo-Hook</a:t>
                </a:r>
                <a:r>
                  <a:rPr lang="ja-JP" altLang="en-US" dirty="0"/>
                  <a:t>超弾性体（</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m:rPr>
                            <m:sty m:val="p"/>
                          </m:rPr>
                          <a:rPr lang="en-US" altLang="ja-JP">
                            <a:latin typeface="Cambria Math" panose="02040503050406030204" pitchFamily="18" charset="0"/>
                          </a:rPr>
                          <m:t>ini</m:t>
                        </m:r>
                      </m:sub>
                    </m:sSub>
                    <m:r>
                      <a:rPr lang="en-US" altLang="ja-JP" i="1">
                        <a:latin typeface="Cambria Math" panose="02040503050406030204" pitchFamily="18" charset="0"/>
                      </a:rPr>
                      <m:t>=6 </m:t>
                    </m:r>
                    <m:r>
                      <m:rPr>
                        <m:sty m:val="p"/>
                      </m:rPr>
                      <a:rPr lang="en-US" altLang="ja-JP">
                        <a:latin typeface="Cambria Math" panose="02040503050406030204" pitchFamily="18" charset="0"/>
                      </a:rPr>
                      <m:t>GPa</m:t>
                    </m:r>
                    <m:r>
                      <a:rPr lang="en-US" altLang="ja-JP" i="1">
                        <a:latin typeface="Cambria Math" panose="02040503050406030204" pitchFamily="18" charset="0"/>
                      </a:rPr>
                      <m:t>, </m:t>
                    </m:r>
                    <m:sSub>
                      <m:sSubPr>
                        <m:ctrlPr>
                          <a:rPr lang="en-US" altLang="ja-JP" b="1" i="1">
                            <a:solidFill>
                              <a:srgbClr val="C00000"/>
                            </a:solidFill>
                            <a:latin typeface="Cambria Math" panose="02040503050406030204" pitchFamily="18" charset="0"/>
                          </a:rPr>
                        </m:ctrlPr>
                      </m:sSubPr>
                      <m:e>
                        <m:r>
                          <a:rPr lang="en-US" altLang="ja-JP" b="1" i="1">
                            <a:solidFill>
                              <a:srgbClr val="C00000"/>
                            </a:solidFill>
                            <a:latin typeface="Cambria Math" panose="02040503050406030204" pitchFamily="18" charset="0"/>
                          </a:rPr>
                          <m:t>𝝂</m:t>
                        </m:r>
                      </m:e>
                      <m:sub>
                        <m:r>
                          <a:rPr lang="en-US" altLang="ja-JP" b="1">
                            <a:solidFill>
                              <a:srgbClr val="C00000"/>
                            </a:solidFill>
                            <a:latin typeface="Cambria Math" panose="02040503050406030204" pitchFamily="18" charset="0"/>
                          </a:rPr>
                          <m:t>𝐢𝐧𝐢</m:t>
                        </m:r>
                      </m:sub>
                    </m:sSub>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𝟎</m:t>
                    </m:r>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𝟒𝟗</m:t>
                    </m:r>
                  </m:oMath>
                </a14:m>
                <a:r>
                  <a:rPr lang="ja-JP" altLang="en-US" dirty="0"/>
                  <a:t>）</a:t>
                </a:r>
                <a:endParaRPr lang="en-US" altLang="ja-JP" dirty="0"/>
              </a:p>
              <a:p>
                <a:r>
                  <a:rPr lang="ja-JP" altLang="en-US" dirty="0"/>
                  <a:t>先端の最終たわみが約</a:t>
                </a:r>
                <a:r>
                  <a:rPr lang="en-US" altLang="ja-JP" dirty="0"/>
                  <a:t>6.5 m</a:t>
                </a:r>
                <a:r>
                  <a:rPr lang="ja-JP" altLang="en-US" dirty="0"/>
                  <a:t>の大たわみ問題．</a:t>
                </a:r>
                <a:endParaRPr lang="en-US" altLang="ja-JP" dirty="0"/>
              </a:p>
              <a:p>
                <a:endParaRPr lang="en-US" altLang="ja-JP" dirty="0"/>
              </a:p>
              <a:p>
                <a:pPr marL="0" indent="0">
                  <a:buNone/>
                </a:pP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p:grpSp>
        <p:nvGrpSpPr>
          <p:cNvPr id="7" name="グループ化 6"/>
          <p:cNvGrpSpPr/>
          <p:nvPr/>
        </p:nvGrpSpPr>
        <p:grpSpPr>
          <a:xfrm>
            <a:off x="2370552" y="764704"/>
            <a:ext cx="7469864" cy="2448272"/>
            <a:chOff x="1655676" y="980728"/>
            <a:chExt cx="6389744" cy="1944216"/>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676" y="980728"/>
              <a:ext cx="6333279" cy="1944216"/>
            </a:xfrm>
            <a:prstGeom prst="rect">
              <a:avLst/>
            </a:prstGeom>
          </p:spPr>
        </p:pic>
        <p:sp>
          <p:nvSpPr>
            <p:cNvPr id="6" name="テキスト ボックス 5"/>
            <p:cNvSpPr txBox="1"/>
            <p:nvPr/>
          </p:nvSpPr>
          <p:spPr>
            <a:xfrm>
              <a:off x="6732240" y="2303584"/>
              <a:ext cx="1313180" cy="369332"/>
            </a:xfrm>
            <a:prstGeom prst="rect">
              <a:avLst/>
            </a:prstGeom>
            <a:solidFill>
              <a:schemeClr val="bg1"/>
            </a:solidFill>
          </p:spPr>
          <p:txBody>
            <a:bodyPr wrap="none" rtlCol="0">
              <a:spAutoFit/>
            </a:bodyPr>
            <a:lstStyle/>
            <a:p>
              <a:r>
                <a:rPr lang="en-US" altLang="ja-JP" dirty="0">
                  <a:solidFill>
                    <a:srgbClr val="FF0000"/>
                  </a:solidFill>
                  <a:ea typeface="MS UI Gothic" panose="020B0600070205080204" pitchFamily="50" charset="-128"/>
                </a:rPr>
                <a:t>Dead Load</a:t>
              </a:r>
              <a:endParaRPr kumimoji="1" lang="ja-JP" altLang="en-US" dirty="0">
                <a:solidFill>
                  <a:srgbClr val="FF0000"/>
                </a:solidFill>
                <a:ea typeface="MS UI Gothic" panose="020B0600070205080204" pitchFamily="50" charset="-128"/>
              </a:endParaRPr>
            </a:p>
          </p:txBody>
        </p:sp>
      </p:grpSp>
      <p:sp>
        <p:nvSpPr>
          <p:cNvPr id="8" name="テキスト ボックス 7">
            <a:extLst>
              <a:ext uri="{FF2B5EF4-FFF2-40B4-BE49-F238E27FC236}">
                <a16:creationId xmlns:a16="http://schemas.microsoft.com/office/drawing/2014/main" id="{A3CA46F4-F1CA-E622-66EE-197C82918B1D}"/>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3356352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b="1" i="1" u="sng" dirty="0">
                <a:solidFill>
                  <a:srgbClr val="7030A0"/>
                </a:solidFill>
                <a:effectLst>
                  <a:outerShdw blurRad="38100" dist="38100" dir="2700000" algn="tl">
                    <a:srgbClr val="000000">
                      <a:alpha val="43137"/>
                    </a:srgbClr>
                  </a:outerShdw>
                </a:effectLst>
              </a:rPr>
              <a:t>ES-FEM</a:t>
            </a:r>
            <a:br>
              <a:rPr lang="en-US" altLang="ja-JP" b="1" i="1" u="sng" dirty="0">
                <a:solidFill>
                  <a:srgbClr val="7030A0"/>
                </a:solidFill>
                <a:effectLst>
                  <a:outerShdw blurRad="38100" dist="38100" dir="2700000" algn="tl">
                    <a:srgbClr val="000000">
                      <a:alpha val="43137"/>
                    </a:srgbClr>
                  </a:outerShdw>
                </a:effectLst>
              </a:rPr>
            </a:br>
            <a:r>
              <a:rPr lang="en-US" altLang="ja-JP" b="1" i="1" u="sng" dirty="0">
                <a:solidFill>
                  <a:srgbClr val="7030A0"/>
                </a:solidFill>
                <a:effectLst>
                  <a:outerShdw blurRad="38100" dist="38100" dir="2700000" algn="tl">
                    <a:srgbClr val="000000">
                      <a:alpha val="43137"/>
                    </a:srgbClr>
                  </a:outerShdw>
                </a:effectLst>
              </a:rPr>
              <a:t>-T10-SRI</a:t>
            </a:r>
            <a:br>
              <a:rPr lang="en-US" altLang="ja-JP" b="1" i="1" u="sng" dirty="0">
                <a:solidFill>
                  <a:srgbClr val="7030A0"/>
                </a:solidFill>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の解析結果</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（最終状態）</a:t>
            </a:r>
            <a:endParaRPr lang="en-US" altLang="ja-JP"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p:cNvSpPr>
            <a:spLocks noGrp="1"/>
          </p:cNvSpPr>
          <p:nvPr>
            <p:ph type="sldNum" sz="quarter" idx="4"/>
          </p:nvPr>
        </p:nvSpPr>
        <p:spPr>
          <a:xfrm>
            <a:off x="5409988" y="6453336"/>
            <a:ext cx="1406525" cy="196968"/>
          </a:xfrm>
        </p:spPr>
        <p:txBody>
          <a:bodyPr/>
          <a:lstStyle/>
          <a:p>
            <a:r>
              <a:rPr lang="en-US" altLang="ja-JP"/>
              <a:t>P. </a:t>
            </a:r>
            <a:fld id="{F8FDF831-B0A3-4B44-A20D-7581D5587101}" type="slidenum">
              <a:rPr lang="ja-JP" altLang="en-US" smtClean="0"/>
              <a:pPr/>
              <a:t>16</a:t>
            </a:fld>
            <a:endParaRPr lang="ja-JP" altLang="en-US" dirty="0"/>
          </a:p>
        </p:txBody>
      </p:sp>
      <p:sp>
        <p:nvSpPr>
          <p:cNvPr id="6" name="テキスト ボックス 5">
            <a:extLst>
              <a:ext uri="{FF2B5EF4-FFF2-40B4-BE49-F238E27FC236}">
                <a16:creationId xmlns:a16="http://schemas.microsoft.com/office/drawing/2014/main" id="{1ACEB653-3B1F-1B1B-485E-4F2DF823AE6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13" name="図 12" descr="図形&#10;&#10;自動的に生成された説明">
            <a:extLst>
              <a:ext uri="{FF2B5EF4-FFF2-40B4-BE49-F238E27FC236}">
                <a16:creationId xmlns:a16="http://schemas.microsoft.com/office/drawing/2014/main" id="{397C2414-1535-0BDA-B941-F7DA83013E84}"/>
              </a:ext>
            </a:extLst>
          </p:cNvPr>
          <p:cNvPicPr>
            <a:picLocks noChangeAspect="1"/>
          </p:cNvPicPr>
          <p:nvPr/>
        </p:nvPicPr>
        <p:blipFill rotWithShape="1">
          <a:blip r:embed="rId3">
            <a:extLst>
              <a:ext uri="{28A0092B-C50C-407E-A947-70E740481C1C}">
                <a14:useLocalDpi xmlns:a14="http://schemas.microsoft.com/office/drawing/2010/main" val="0"/>
              </a:ext>
            </a:extLst>
          </a:blip>
          <a:srcRect r="37090"/>
          <a:stretch/>
        </p:blipFill>
        <p:spPr>
          <a:xfrm>
            <a:off x="7140116" y="623889"/>
            <a:ext cx="5022272" cy="5773738"/>
          </a:xfrm>
          <a:prstGeom prst="rect">
            <a:avLst/>
          </a:prstGeom>
        </p:spPr>
      </p:pic>
      <p:pic>
        <p:nvPicPr>
          <p:cNvPr id="10" name="図 9" descr="図形&#10;&#10;自動的に生成された説明">
            <a:extLst>
              <a:ext uri="{FF2B5EF4-FFF2-40B4-BE49-F238E27FC236}">
                <a16:creationId xmlns:a16="http://schemas.microsoft.com/office/drawing/2014/main" id="{F78DCE17-2D3C-EEC4-D7B7-C1BDD907A13F}"/>
              </a:ext>
            </a:extLst>
          </p:cNvPr>
          <p:cNvPicPr>
            <a:picLocks noChangeAspect="1"/>
          </p:cNvPicPr>
          <p:nvPr/>
        </p:nvPicPr>
        <p:blipFill rotWithShape="1">
          <a:blip r:embed="rId4">
            <a:extLst>
              <a:ext uri="{28A0092B-C50C-407E-A947-70E740481C1C}">
                <a14:useLocalDpi xmlns:a14="http://schemas.microsoft.com/office/drawing/2010/main" val="0"/>
              </a:ext>
            </a:extLst>
          </a:blip>
          <a:srcRect r="37090"/>
          <a:stretch/>
        </p:blipFill>
        <p:spPr>
          <a:xfrm>
            <a:off x="2135560" y="623890"/>
            <a:ext cx="5022271" cy="5773737"/>
          </a:xfrm>
          <a:prstGeom prst="rect">
            <a:avLst/>
          </a:prstGeom>
        </p:spPr>
      </p:pic>
      <p:sp>
        <p:nvSpPr>
          <p:cNvPr id="7" name="テキスト ボックス 6">
            <a:extLst>
              <a:ext uri="{FF2B5EF4-FFF2-40B4-BE49-F238E27FC236}">
                <a16:creationId xmlns:a16="http://schemas.microsoft.com/office/drawing/2014/main" id="{14BE35A7-E831-C725-F774-1F056DDE64F7}"/>
              </a:ext>
            </a:extLst>
          </p:cNvPr>
          <p:cNvSpPr txBox="1"/>
          <p:nvPr/>
        </p:nvSpPr>
        <p:spPr>
          <a:xfrm>
            <a:off x="8411468" y="4042792"/>
            <a:ext cx="1807277" cy="1631216"/>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ja-JP" altLang="en-US" sz="2000" dirty="0">
                <a:latin typeface="MS UI Gothic" panose="020B0600070205080204" pitchFamily="50" charset="-128"/>
                <a:ea typeface="MS UI Gothic" panose="020B0600070205080204" pitchFamily="50" charset="-128"/>
              </a:rPr>
              <a:t>メッシュが粗いので分解能は低いが，振動のない圧力分布が得られている．</a:t>
            </a:r>
          </a:p>
        </p:txBody>
      </p:sp>
      <p:sp>
        <p:nvSpPr>
          <p:cNvPr id="9" name="テキスト ボックス 8">
            <a:extLst>
              <a:ext uri="{FF2B5EF4-FFF2-40B4-BE49-F238E27FC236}">
                <a16:creationId xmlns:a16="http://schemas.microsoft.com/office/drawing/2014/main" id="{2ECC9599-865C-4B95-3F99-384B05425430}"/>
              </a:ext>
            </a:extLst>
          </p:cNvPr>
          <p:cNvSpPr txBox="1"/>
          <p:nvPr/>
        </p:nvSpPr>
        <p:spPr>
          <a:xfrm>
            <a:off x="3460249" y="4041068"/>
            <a:ext cx="1807277" cy="1938992"/>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ja-JP" altLang="en-US" sz="2000" dirty="0">
                <a:latin typeface="MS UI Gothic" panose="020B0600070205080204" pitchFamily="50" charset="-128"/>
                <a:ea typeface="MS UI Gothic" panose="020B0600070205080204" pitchFamily="50" charset="-128"/>
              </a:rPr>
              <a:t>振動のない</a:t>
            </a:r>
            <a:r>
              <a:rPr lang="en-US" altLang="ja-JP" sz="2000" dirty="0">
                <a:latin typeface="MS UI Gothic" panose="020B0600070205080204" pitchFamily="50" charset="-128"/>
                <a:ea typeface="MS UI Gothic" panose="020B0600070205080204" pitchFamily="50" charset="-128"/>
              </a:rPr>
              <a:t>Mises</a:t>
            </a:r>
            <a:r>
              <a:rPr lang="ja-JP" altLang="en-US" sz="2000" dirty="0">
                <a:latin typeface="MS UI Gothic" panose="020B0600070205080204" pitchFamily="50" charset="-128"/>
                <a:ea typeface="MS UI Gothic" panose="020B0600070205080204" pitchFamily="50" charset="-128"/>
              </a:rPr>
              <a:t>応力分布が得られており，体積ロッキングも回避できている．</a:t>
            </a:r>
          </a:p>
        </p:txBody>
      </p:sp>
      <p:sp>
        <p:nvSpPr>
          <p:cNvPr id="5" name="テキスト ボックス 4">
            <a:extLst>
              <a:ext uri="{FF2B5EF4-FFF2-40B4-BE49-F238E27FC236}">
                <a16:creationId xmlns:a16="http://schemas.microsoft.com/office/drawing/2014/main" id="{2A10D0B5-5E5B-7F59-F949-AA776E488944}"/>
              </a:ext>
            </a:extLst>
          </p:cNvPr>
          <p:cNvSpPr txBox="1"/>
          <p:nvPr/>
        </p:nvSpPr>
        <p:spPr>
          <a:xfrm>
            <a:off x="136699" y="5373216"/>
            <a:ext cx="1685077" cy="923330"/>
          </a:xfrm>
          <a:prstGeom prst="rect">
            <a:avLst/>
          </a:prstGeom>
          <a:noFill/>
          <a:ln>
            <a:solidFill>
              <a:schemeClr val="tx1"/>
            </a:solidFill>
          </a:ln>
        </p:spPr>
        <p:txBody>
          <a:bodyPr wrap="none" rtlCol="0">
            <a:spAutoFit/>
          </a:bodyPr>
          <a:lstStyle/>
          <a:p>
            <a:pPr algn="ctr"/>
            <a:r>
              <a:rPr lang="ja-JP" altLang="en-US" dirty="0">
                <a:ea typeface="MS UI Gothic" panose="020B0600070205080204" pitchFamily="50" charset="-128"/>
              </a:rPr>
              <a:t>節点変位・</a:t>
            </a:r>
            <a:r>
              <a:rPr kumimoji="1" lang="ja-JP" altLang="en-US" dirty="0">
                <a:ea typeface="MS UI Gothic" panose="020B0600070205080204" pitchFamily="50" charset="-128"/>
              </a:rPr>
              <a:t>反力</a:t>
            </a:r>
            <a:br>
              <a:rPr kumimoji="1" lang="en-US" altLang="ja-JP" dirty="0">
                <a:ea typeface="MS UI Gothic" panose="020B0600070205080204" pitchFamily="50" charset="-128"/>
              </a:rPr>
            </a:br>
            <a:r>
              <a:rPr lang="ja-JP" altLang="en-US" dirty="0">
                <a:ea typeface="MS UI Gothic" panose="020B0600070205080204" pitchFamily="50" charset="-128"/>
              </a:rPr>
              <a:t>にも</a:t>
            </a:r>
            <a:r>
              <a:rPr kumimoji="1" lang="ja-JP" altLang="en-US" dirty="0">
                <a:ea typeface="MS UI Gothic" panose="020B0600070205080204" pitchFamily="50" charset="-128"/>
              </a:rPr>
              <a:t>問題なし</a:t>
            </a:r>
            <a:br>
              <a:rPr kumimoji="1" lang="en-US" altLang="ja-JP" dirty="0">
                <a:ea typeface="MS UI Gothic" panose="020B0600070205080204" pitchFamily="50" charset="-128"/>
              </a:rPr>
            </a:br>
            <a:r>
              <a:rPr kumimoji="1" lang="ja-JP" altLang="en-US" dirty="0">
                <a:ea typeface="MS UI Gothic" panose="020B0600070205080204" pitchFamily="50" charset="-128"/>
              </a:rPr>
              <a:t>（詳細略）</a:t>
            </a:r>
          </a:p>
        </p:txBody>
      </p:sp>
    </p:spTree>
    <p:extLst>
      <p:ext uri="{BB962C8B-B14F-4D97-AF65-F5344CB8AC3E}">
        <p14:creationId xmlns:p14="http://schemas.microsoft.com/office/powerpoint/2010/main" val="2296043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b="1" i="1" u="sng" dirty="0">
                    <a:effectLst>
                      <a:outerShdw blurRad="38100" dist="38100" dir="2700000" algn="tl">
                        <a:srgbClr val="000000">
                          <a:alpha val="43137"/>
                        </a:srgbClr>
                      </a:outerShdw>
                    </a:effectLst>
                  </a:rPr>
                  <a:t>概要</a:t>
                </a: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4800" dirty="0"/>
              </a:p>
              <a:p>
                <a:r>
                  <a:rPr lang="en-US" altLang="ja-JP" dirty="0"/>
                  <a:t>1/4</a:t>
                </a:r>
                <a:r>
                  <a:rPr lang="ja-JP" altLang="en-US" dirty="0"/>
                  <a:t>モデル．</a:t>
                </a:r>
                <a:endParaRPr lang="en-US" altLang="ja-JP" dirty="0"/>
              </a:p>
              <a:p>
                <a:r>
                  <a:rPr lang="en-US" altLang="ja-JP" dirty="0"/>
                  <a:t>Arruda-Boyce</a:t>
                </a:r>
                <a:r>
                  <a:rPr lang="ja-JP" altLang="en-US" dirty="0"/>
                  <a:t>超弾性体</a:t>
                </a:r>
                <a:r>
                  <a:rPr lang="en-US" altLang="ja-JP" dirty="0"/>
                  <a:t> (</a:t>
                </a:r>
                <a14:m>
                  <m:oMath xmlns:m="http://schemas.openxmlformats.org/officeDocument/2006/math">
                    <m:sSub>
                      <m:sSubPr>
                        <m:ctrlPr>
                          <a:rPr lang="en-US" altLang="ja-JP" i="1">
                            <a:solidFill>
                              <a:srgbClr val="C00000"/>
                            </a:solidFill>
                            <a:latin typeface="Cambria Math" panose="02040503050406030204" pitchFamily="18" charset="0"/>
                          </a:rPr>
                        </m:ctrlPr>
                      </m:sSubPr>
                      <m:e>
                        <m:r>
                          <a:rPr lang="en-US" altLang="ja-JP" i="1">
                            <a:solidFill>
                              <a:srgbClr val="C00000"/>
                            </a:solidFill>
                            <a:latin typeface="Cambria Math" panose="02040503050406030204" pitchFamily="18" charset="0"/>
                          </a:rPr>
                          <m:t>𝜈</m:t>
                        </m:r>
                      </m:e>
                      <m:sub>
                        <m:r>
                          <m:rPr>
                            <m:sty m:val="p"/>
                          </m:rPr>
                          <a:rPr lang="en-US" altLang="ja-JP">
                            <a:solidFill>
                              <a:srgbClr val="C00000"/>
                            </a:solidFill>
                            <a:latin typeface="Cambria Math" panose="02040503050406030204" pitchFamily="18" charset="0"/>
                          </a:rPr>
                          <m:t>ini</m:t>
                        </m:r>
                      </m:sub>
                    </m:sSub>
                    <m:r>
                      <a:rPr lang="en-US" altLang="ja-JP" i="1">
                        <a:solidFill>
                          <a:srgbClr val="C00000"/>
                        </a:solidFill>
                        <a:latin typeface="Cambria Math" panose="02040503050406030204" pitchFamily="18" charset="0"/>
                      </a:rPr>
                      <m:t>=</m:t>
                    </m:r>
                    <m:r>
                      <a:rPr lang="en-US" altLang="ja-JP">
                        <a:solidFill>
                          <a:srgbClr val="C00000"/>
                        </a:solidFill>
                        <a:latin typeface="Cambria Math" panose="02040503050406030204" pitchFamily="18" charset="0"/>
                      </a:rPr>
                      <m:t>0.499</m:t>
                    </m:r>
                  </m:oMath>
                </a14:m>
                <a:r>
                  <a:rPr lang="en-US" altLang="ja-JP" dirty="0"/>
                  <a:t>).</a:t>
                </a:r>
              </a:p>
              <a:p>
                <a:r>
                  <a:rPr lang="ja-JP" altLang="en-US" dirty="0"/>
                  <a:t>上面の</a:t>
                </a:r>
                <a:r>
                  <a:rPr lang="en-US" altLang="ja-JP" dirty="0"/>
                  <a:t>1/4</a:t>
                </a:r>
                <a:r>
                  <a:rPr lang="ja-JP" altLang="en-US" dirty="0"/>
                  <a:t>の領域に圧力を加えて押し込む．</a:t>
                </a:r>
                <a:endParaRPr lang="en-US" altLang="ja-JP" dirty="0"/>
              </a:p>
              <a:p>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r>
              <a:rPr lang="ja-JP" altLang="en-US" dirty="0"/>
              <a:t>      ブロックの圧力押込解析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p:grpSp>
        <p:nvGrpSpPr>
          <p:cNvPr id="7" name="グループ化 6"/>
          <p:cNvGrpSpPr/>
          <p:nvPr/>
        </p:nvGrpSpPr>
        <p:grpSpPr>
          <a:xfrm>
            <a:off x="3791743" y="657227"/>
            <a:ext cx="5184577" cy="3527858"/>
            <a:chOff x="2113145" y="664575"/>
            <a:chExt cx="4906598" cy="3671875"/>
          </a:xfrm>
        </p:grpSpPr>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3145" y="664575"/>
              <a:ext cx="4906598" cy="3671875"/>
            </a:xfrm>
            <a:prstGeom prst="rect">
              <a:avLst/>
            </a:prstGeom>
          </p:spPr>
        </p:pic>
        <p:sp>
          <p:nvSpPr>
            <p:cNvPr id="9" name="テキスト ボックス 8"/>
            <p:cNvSpPr txBox="1"/>
            <p:nvPr/>
          </p:nvSpPr>
          <p:spPr>
            <a:xfrm>
              <a:off x="5652119" y="1187460"/>
              <a:ext cx="1116125" cy="339382"/>
            </a:xfrm>
            <a:prstGeom prst="rect">
              <a:avLst/>
            </a:prstGeom>
            <a:solidFill>
              <a:schemeClr val="bg1"/>
            </a:solidFill>
          </p:spPr>
          <p:txBody>
            <a:bodyPr wrap="square" rtlCol="0">
              <a:spAutoFit/>
            </a:bodyPr>
            <a:lstStyle/>
            <a:p>
              <a:pPr algn="ctr"/>
              <a:r>
                <a:rPr kumimoji="1" lang="en-US" altLang="ja-JP" dirty="0">
                  <a:solidFill>
                    <a:srgbClr val="FF0000"/>
                  </a:solidFill>
                </a:rPr>
                <a:t>Load</a:t>
              </a:r>
              <a:endParaRPr kumimoji="1" lang="ja-JP" altLang="en-US" dirty="0">
                <a:solidFill>
                  <a:srgbClr val="FF0000"/>
                </a:solidFill>
              </a:endParaRPr>
            </a:p>
          </p:txBody>
        </p:sp>
      </p:grpSp>
      <p:sp>
        <p:nvSpPr>
          <p:cNvPr id="5" name="テキスト ボックス 4">
            <a:extLst>
              <a:ext uri="{FF2B5EF4-FFF2-40B4-BE49-F238E27FC236}">
                <a16:creationId xmlns:a16="http://schemas.microsoft.com/office/drawing/2014/main" id="{DD7A3106-653E-5E69-32DA-B5E05C37F6D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2499643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chor="t"/>
          <a:lstStyle/>
          <a:p>
            <a:pPr marL="0" indent="0">
              <a:buNone/>
            </a:pPr>
            <a:r>
              <a:rPr lang="en-US" altLang="ja-JP" sz="2800" b="1" i="1" u="sng" dirty="0">
                <a:solidFill>
                  <a:srgbClr val="7030A0"/>
                </a:solidFill>
                <a:effectLst>
                  <a:outerShdw blurRad="38100" dist="38100" dir="2700000" algn="tl">
                    <a:srgbClr val="000000">
                      <a:alpha val="43137"/>
                    </a:srgbClr>
                  </a:outerShdw>
                </a:effectLst>
              </a:rPr>
              <a:t>ES-FEM-T10-SRI</a:t>
            </a:r>
            <a:r>
              <a:rPr lang="ja-JP" altLang="en-US" sz="2800" b="1" i="1" u="sng" dirty="0">
                <a:effectLst>
                  <a:outerShdw blurRad="38100" dist="38100" dir="2700000" algn="tl">
                    <a:srgbClr val="000000">
                      <a:alpha val="43137"/>
                    </a:srgbClr>
                  </a:outerShdw>
                </a:effectLst>
              </a:rPr>
              <a:t>の解析結果</a:t>
            </a:r>
            <a:endParaRPr lang="en-US" altLang="ja-JP" dirty="0"/>
          </a:p>
        </p:txBody>
      </p:sp>
      <p:sp>
        <p:nvSpPr>
          <p:cNvPr id="2" name="タイトル 1"/>
          <p:cNvSpPr>
            <a:spLocks noGrp="1"/>
          </p:cNvSpPr>
          <p:nvPr>
            <p:ph type="title"/>
          </p:nvPr>
        </p:nvSpPr>
        <p:spPr/>
        <p:txBody>
          <a:bodyPr>
            <a:normAutofit/>
          </a:bodyPr>
          <a:lstStyle/>
          <a:p>
            <a:r>
              <a:rPr lang="ja-JP" altLang="en-US" dirty="0"/>
              <a:t>      ブロックの圧力押込解析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sp>
        <p:nvSpPr>
          <p:cNvPr id="5" name="テキスト ボックス 4">
            <a:extLst>
              <a:ext uri="{FF2B5EF4-FFF2-40B4-BE49-F238E27FC236}">
                <a16:creationId xmlns:a16="http://schemas.microsoft.com/office/drawing/2014/main" id="{DD7A3106-653E-5E69-32DA-B5E05C37F6D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6" name="block_pressure.m">
            <a:hlinkClick r:id="" action="ppaction://media"/>
            <a:extLst>
              <a:ext uri="{FF2B5EF4-FFF2-40B4-BE49-F238E27FC236}">
                <a16:creationId xmlns:a16="http://schemas.microsoft.com/office/drawing/2014/main" id="{7FEE37E5-A887-75A3-B4B6-5BA1343EBE3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052736"/>
            <a:ext cx="6088591" cy="4539760"/>
          </a:xfrm>
          <a:prstGeom prst="rect">
            <a:avLst/>
          </a:prstGeom>
        </p:spPr>
      </p:pic>
      <p:pic>
        <p:nvPicPr>
          <p:cNvPr id="10" name="block_pressure.p">
            <a:hlinkClick r:id="" action="ppaction://media"/>
            <a:extLst>
              <a:ext uri="{FF2B5EF4-FFF2-40B4-BE49-F238E27FC236}">
                <a16:creationId xmlns:a16="http://schemas.microsoft.com/office/drawing/2014/main" id="{B29B9BFB-F90C-31A4-3B5B-6B646A7945DB}"/>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95076" y="1052736"/>
            <a:ext cx="6088590" cy="4539760"/>
          </a:xfrm>
          <a:prstGeom prst="rect">
            <a:avLst/>
          </a:prstGeom>
        </p:spPr>
      </p:pic>
      <p:sp>
        <p:nvSpPr>
          <p:cNvPr id="11" name="テキスト ボックス 10">
            <a:extLst>
              <a:ext uri="{FF2B5EF4-FFF2-40B4-BE49-F238E27FC236}">
                <a16:creationId xmlns:a16="http://schemas.microsoft.com/office/drawing/2014/main" id="{AF0931EA-6B50-7350-A423-48DCC5D2FF21}"/>
              </a:ext>
            </a:extLst>
          </p:cNvPr>
          <p:cNvSpPr txBox="1"/>
          <p:nvPr/>
        </p:nvSpPr>
        <p:spPr>
          <a:xfrm>
            <a:off x="3737738" y="5985284"/>
            <a:ext cx="4716524" cy="400110"/>
          </a:xfrm>
          <a:prstGeom prst="rect">
            <a:avLst/>
          </a:prstGeom>
          <a:solidFill>
            <a:schemeClr val="bg1">
              <a:lumMod val="75000"/>
            </a:schemeClr>
          </a:solidFill>
          <a:scene3d>
            <a:camera prst="orthographicFront"/>
            <a:lightRig rig="threePt" dir="t"/>
          </a:scene3d>
          <a:sp3d>
            <a:bevelT/>
          </a:sp3d>
        </p:spPr>
        <p:txBody>
          <a:bodyPr wrap="square" rtlCol="0">
            <a:spAutoFit/>
          </a:bodyPr>
          <a:lstStyle/>
          <a:p>
            <a:pPr algn="ctr"/>
            <a:r>
              <a:rPr lang="ja-JP" altLang="en-US" sz="2000" dirty="0">
                <a:latin typeface="MS UI Gothic" panose="020B0600070205080204" pitchFamily="50" charset="-128"/>
                <a:ea typeface="MS UI Gothic" panose="020B0600070205080204" pitchFamily="50" charset="-128"/>
              </a:rPr>
              <a:t>しかし，かなり早期に</a:t>
            </a:r>
            <a:r>
              <a:rPr kumimoji="1" lang="ja-JP" altLang="en-US" sz="2000" dirty="0">
                <a:latin typeface="MS UI Gothic" panose="020B0600070205080204" pitchFamily="50" charset="-128"/>
                <a:ea typeface="MS UI Gothic" panose="020B0600070205080204" pitchFamily="50" charset="-128"/>
              </a:rPr>
              <a:t>収束困難に陥った．</a:t>
            </a:r>
          </a:p>
        </p:txBody>
      </p:sp>
      <p:sp>
        <p:nvSpPr>
          <p:cNvPr id="12" name="テキスト ボックス 11">
            <a:extLst>
              <a:ext uri="{FF2B5EF4-FFF2-40B4-BE49-F238E27FC236}">
                <a16:creationId xmlns:a16="http://schemas.microsoft.com/office/drawing/2014/main" id="{1251159A-AC51-C62D-3F4A-A58294B0D762}"/>
              </a:ext>
            </a:extLst>
          </p:cNvPr>
          <p:cNvSpPr txBox="1"/>
          <p:nvPr/>
        </p:nvSpPr>
        <p:spPr>
          <a:xfrm>
            <a:off x="3737738" y="5621178"/>
            <a:ext cx="4716524" cy="400110"/>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2000" dirty="0">
                <a:latin typeface="MS UI Gothic" panose="020B0600070205080204" pitchFamily="50" charset="-128"/>
                <a:ea typeface="MS UI Gothic" panose="020B0600070205080204" pitchFamily="50" charset="-128"/>
              </a:rPr>
              <a:t>Mises</a:t>
            </a:r>
            <a:r>
              <a:rPr lang="ja-JP" altLang="en-US" sz="2000" dirty="0">
                <a:latin typeface="MS UI Gothic" panose="020B0600070205080204" pitchFamily="50" charset="-128"/>
                <a:ea typeface="MS UI Gothic" panose="020B0600070205080204" pitchFamily="50" charset="-128"/>
              </a:rPr>
              <a:t>応力</a:t>
            </a:r>
            <a:r>
              <a:rPr lang="en-US" altLang="ja-JP" sz="2000" dirty="0">
                <a:latin typeface="MS UI Gothic" panose="020B0600070205080204" pitchFamily="50" charset="-128"/>
                <a:ea typeface="MS UI Gothic" panose="020B0600070205080204" pitchFamily="50" charset="-128"/>
              </a:rPr>
              <a:t>/</a:t>
            </a:r>
            <a:r>
              <a:rPr lang="ja-JP" altLang="en-US" sz="2000" dirty="0">
                <a:latin typeface="MS UI Gothic" panose="020B0600070205080204" pitchFamily="50" charset="-128"/>
                <a:ea typeface="MS UI Gothic" panose="020B0600070205080204" pitchFamily="50" charset="-128"/>
              </a:rPr>
              <a:t>圧力分布に大きな問題はない．</a:t>
            </a:r>
          </a:p>
        </p:txBody>
      </p:sp>
    </p:spTree>
    <p:extLst>
      <p:ext uri="{BB962C8B-B14F-4D97-AF65-F5344CB8AC3E}">
        <p14:creationId xmlns:p14="http://schemas.microsoft.com/office/powerpoint/2010/main" val="175237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6"/>
                                        </p:tgtEl>
                                      </p:cBhvr>
                                    </p:cmd>
                                  </p:childTnLst>
                                </p:cTn>
                              </p:par>
                            </p:childTnLst>
                          </p:cTn>
                        </p:par>
                        <p:par>
                          <p:cTn id="7" fill="hold">
                            <p:stCondLst>
                              <p:cond delay="4000"/>
                            </p:stCondLst>
                            <p:childTnLst>
                              <p:par>
                                <p:cTn id="8" presetID="1" presetClass="mediacall" presetSubtype="0" fill="hold" nodeType="afterEffect">
                                  <p:stCondLst>
                                    <p:cond delay="0"/>
                                  </p:stCondLst>
                                  <p:childTnLst>
                                    <p:cmd type="call" cmd="playFrom(0.0)">
                                      <p:cBhvr>
                                        <p:cTn id="9" dur="4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10"/>
                </p:tgtEl>
              </p:cMediaNode>
            </p:video>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b="1" i="1" u="sng" dirty="0">
                    <a:effectLst>
                      <a:outerShdw blurRad="38100" dist="38100" dir="2700000" algn="tl">
                        <a:srgbClr val="000000">
                          <a:alpha val="43137"/>
                        </a:srgbClr>
                      </a:outerShdw>
                    </a:effectLst>
                  </a:rPr>
                  <a:t>概要</a:t>
                </a: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6600" dirty="0"/>
              </a:p>
              <a:p>
                <a:r>
                  <a:rPr lang="ja-JP" altLang="en-US" dirty="0"/>
                  <a:t>上面を面内拘束し軸方向に下向き強制変位．</a:t>
                </a:r>
                <a:endParaRPr lang="en-US" altLang="ja-JP" dirty="0"/>
              </a:p>
              <a:p>
                <a:r>
                  <a:rPr lang="en-US" altLang="ja-JP" dirty="0"/>
                  <a:t>Neo-Hook</a:t>
                </a:r>
                <a:r>
                  <a:rPr lang="ja-JP" altLang="en-US" dirty="0"/>
                  <a:t>超弾性体（</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m:rPr>
                            <m:sty m:val="p"/>
                          </m:rPr>
                          <a:rPr lang="en-US" altLang="ja-JP">
                            <a:latin typeface="Cambria Math" panose="02040503050406030204" pitchFamily="18" charset="0"/>
                          </a:rPr>
                          <m:t>ini</m:t>
                        </m:r>
                      </m:sub>
                    </m:sSub>
                    <m:r>
                      <a:rPr lang="en-US" altLang="ja-JP" i="1">
                        <a:latin typeface="Cambria Math" panose="02040503050406030204" pitchFamily="18" charset="0"/>
                      </a:rPr>
                      <m:t>=6 </m:t>
                    </m:r>
                    <m:r>
                      <m:rPr>
                        <m:sty m:val="p"/>
                      </m:rPr>
                      <a:rPr lang="en-US" altLang="ja-JP">
                        <a:latin typeface="Cambria Math" panose="02040503050406030204" pitchFamily="18" charset="0"/>
                      </a:rPr>
                      <m:t>GPa</m:t>
                    </m:r>
                    <m:r>
                      <a:rPr lang="en-US" altLang="ja-JP" i="1">
                        <a:latin typeface="Cambria Math" panose="02040503050406030204" pitchFamily="18" charset="0"/>
                      </a:rPr>
                      <m:t>, </m:t>
                    </m:r>
                    <m:sSub>
                      <m:sSubPr>
                        <m:ctrlPr>
                          <a:rPr lang="en-US" altLang="ja-JP" b="1" i="1">
                            <a:solidFill>
                              <a:srgbClr val="C00000"/>
                            </a:solidFill>
                            <a:latin typeface="Cambria Math" panose="02040503050406030204" pitchFamily="18" charset="0"/>
                          </a:rPr>
                        </m:ctrlPr>
                      </m:sSubPr>
                      <m:e>
                        <m:r>
                          <a:rPr lang="en-US" altLang="ja-JP" b="1" i="1">
                            <a:solidFill>
                              <a:srgbClr val="C00000"/>
                            </a:solidFill>
                            <a:latin typeface="Cambria Math" panose="02040503050406030204" pitchFamily="18" charset="0"/>
                          </a:rPr>
                          <m:t>𝝂</m:t>
                        </m:r>
                      </m:e>
                      <m:sub>
                        <m:r>
                          <a:rPr lang="en-US" altLang="ja-JP" b="1">
                            <a:solidFill>
                              <a:srgbClr val="C00000"/>
                            </a:solidFill>
                            <a:latin typeface="Cambria Math" panose="02040503050406030204" pitchFamily="18" charset="0"/>
                          </a:rPr>
                          <m:t>𝐢𝐧𝐢</m:t>
                        </m:r>
                      </m:sub>
                    </m:sSub>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𝟎</m:t>
                    </m:r>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𝟒𝟗</m:t>
                    </m:r>
                  </m:oMath>
                </a14:m>
                <a:r>
                  <a:rPr lang="ja-JP" altLang="en-US" dirty="0"/>
                  <a:t>）</a:t>
                </a: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2539"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r>
              <a:rPr lang="ja-JP" altLang="en-US" dirty="0"/>
              <a:t>      円柱の押込解析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t="912" b="1"/>
          <a:stretch/>
        </p:blipFill>
        <p:spPr>
          <a:xfrm>
            <a:off x="4151784" y="656692"/>
            <a:ext cx="4212468" cy="3708876"/>
          </a:xfrm>
          <a:prstGeom prst="rect">
            <a:avLst/>
          </a:prstGeom>
        </p:spPr>
      </p:pic>
      <p:sp>
        <p:nvSpPr>
          <p:cNvPr id="7" name="テキスト ボックス 6">
            <a:extLst>
              <a:ext uri="{FF2B5EF4-FFF2-40B4-BE49-F238E27FC236}">
                <a16:creationId xmlns:a16="http://schemas.microsoft.com/office/drawing/2014/main" id="{007EC000-CC3E-4784-B6FB-3D83E55CF10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2040570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solidFill>
                  <a:srgbClr val="000000"/>
                </a:solidFill>
                <a:effectLst>
                  <a:outerShdw blurRad="38100" dist="38100" dir="2700000" algn="tl">
                    <a:srgbClr val="000000">
                      <a:alpha val="43137"/>
                    </a:srgbClr>
                  </a:outerShdw>
                </a:effectLst>
              </a:rPr>
              <a:t>実現したい内容</a:t>
            </a:r>
            <a:endParaRPr lang="en-US" altLang="ja-JP" b="1" i="1" u="sng" dirty="0">
              <a:solidFill>
                <a:srgbClr val="000000"/>
              </a:solidFill>
              <a:effectLst>
                <a:outerShdw blurRad="38100" dist="38100" dir="2700000" algn="tl">
                  <a:srgbClr val="000000">
                    <a:alpha val="43137"/>
                  </a:srgbClr>
                </a:outerShdw>
              </a:effectLst>
            </a:endParaRPr>
          </a:p>
          <a:p>
            <a:pPr lvl="0">
              <a:lnSpc>
                <a:spcPct val="120000"/>
              </a:lnSpc>
            </a:pPr>
            <a:r>
              <a:rPr lang="ja-JP" altLang="en-US" b="1" dirty="0"/>
              <a:t>「超」大変形問題</a:t>
            </a:r>
            <a:r>
              <a:rPr lang="ja-JP" altLang="en-US" dirty="0">
                <a:solidFill>
                  <a:srgbClr val="000000"/>
                </a:solidFill>
              </a:rPr>
              <a:t>を</a:t>
            </a:r>
            <a:br>
              <a:rPr lang="en-US" altLang="ja-JP" dirty="0">
                <a:solidFill>
                  <a:srgbClr val="000000"/>
                </a:solidFill>
              </a:rPr>
            </a:br>
            <a:r>
              <a:rPr lang="ja-JP" altLang="en-US" dirty="0">
                <a:solidFill>
                  <a:srgbClr val="000000"/>
                </a:solidFill>
              </a:rPr>
              <a:t>高精度かつロバストに解きたい．</a:t>
            </a:r>
            <a:endParaRPr lang="en-US" altLang="ja-JP" dirty="0">
              <a:solidFill>
                <a:srgbClr val="000000"/>
              </a:solidFill>
            </a:endParaRPr>
          </a:p>
          <a:p>
            <a:pPr lvl="0"/>
            <a:r>
              <a:rPr lang="ja-JP" altLang="en-US" b="1" dirty="0"/>
              <a:t>複雑形状</a:t>
            </a:r>
            <a:r>
              <a:rPr lang="ja-JP" altLang="en-US" dirty="0"/>
              <a:t>を</a:t>
            </a:r>
            <a:r>
              <a:rPr lang="ja-JP" altLang="en-US" b="1" dirty="0">
                <a:solidFill>
                  <a:srgbClr val="0000CC"/>
                </a:solidFill>
              </a:rPr>
              <a:t>四面体</a:t>
            </a:r>
            <a:r>
              <a:rPr lang="ja-JP" altLang="en-US" dirty="0"/>
              <a:t>で解きたい．</a:t>
            </a:r>
            <a:endParaRPr lang="en-US" altLang="ja-JP" dirty="0"/>
          </a:p>
          <a:p>
            <a:r>
              <a:rPr lang="ja-JP" altLang="en-US" b="1" dirty="0">
                <a:solidFill>
                  <a:srgbClr val="C00000"/>
                </a:solidFill>
              </a:rPr>
              <a:t>微圧縮性が現れる材料</a:t>
            </a:r>
            <a:r>
              <a:rPr lang="ja-JP" altLang="en-US" dirty="0">
                <a:solidFill>
                  <a:srgbClr val="000000"/>
                </a:solidFill>
              </a:rPr>
              <a:t>も解きたい．</a:t>
            </a:r>
            <a:endParaRPr lang="en-US" altLang="ja-JP" dirty="0"/>
          </a:p>
          <a:p>
            <a:pPr lvl="0"/>
            <a:r>
              <a:rPr lang="ja-JP" altLang="en-US" b="1" dirty="0"/>
              <a:t>自動リメッシング</a:t>
            </a:r>
            <a:r>
              <a:rPr lang="ja-JP" altLang="en-US" dirty="0"/>
              <a:t>も実現したい．</a:t>
            </a:r>
            <a:endParaRPr lang="en-US" altLang="ja-JP" dirty="0"/>
          </a:p>
          <a:p>
            <a:r>
              <a:rPr lang="ja-JP" altLang="en-US" b="1" dirty="0">
                <a:solidFill>
                  <a:srgbClr val="000000"/>
                </a:solidFill>
              </a:rPr>
              <a:t>接触</a:t>
            </a:r>
            <a:r>
              <a:rPr lang="ja-JP" altLang="en-US" dirty="0">
                <a:solidFill>
                  <a:srgbClr val="000000"/>
                </a:solidFill>
              </a:rPr>
              <a:t>も扱いたい．</a:t>
            </a:r>
            <a:endParaRPr lang="en-US" altLang="ja-JP" dirty="0"/>
          </a:p>
        </p:txBody>
      </p:sp>
      <p:sp>
        <p:nvSpPr>
          <p:cNvPr id="2" name="タイトル 1"/>
          <p:cNvSpPr>
            <a:spLocks noGrp="1"/>
          </p:cNvSpPr>
          <p:nvPr>
            <p:ph type="title"/>
          </p:nvPr>
        </p:nvSpPr>
        <p:spPr/>
        <p:txBody>
          <a:bodyPr/>
          <a:lstStyle/>
          <a:p>
            <a:r>
              <a:rPr lang="ja-JP" altLang="en-US" dirty="0"/>
              <a:t>研究背景</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r="10406" b="802"/>
          <a:stretch/>
        </p:blipFill>
        <p:spPr>
          <a:xfrm>
            <a:off x="3310859" y="3789040"/>
            <a:ext cx="4260336" cy="2448272"/>
          </a:xfrm>
          <a:prstGeom prst="rect">
            <a:avLst/>
          </a:prstGeom>
          <a:ln w="25400">
            <a:solidFill>
              <a:schemeClr val="tx1"/>
            </a:solidFill>
          </a:ln>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1774" y="3773752"/>
            <a:ext cx="3392282" cy="2463559"/>
          </a:xfrm>
          <a:prstGeom prst="rect">
            <a:avLst/>
          </a:prstGeom>
          <a:ln w="12700">
            <a:solidFill>
              <a:schemeClr val="tx1"/>
            </a:solidFill>
          </a:ln>
        </p:spPr>
      </p:pic>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9753" y="805001"/>
            <a:ext cx="3870643" cy="2335967"/>
          </a:xfrm>
          <a:prstGeom prst="rect">
            <a:avLst/>
          </a:prstGeom>
          <a:ln w="12700">
            <a:noFill/>
          </a:ln>
        </p:spPr>
      </p:pic>
      <p:sp>
        <p:nvSpPr>
          <p:cNvPr id="14" name="テキスト ボックス 13"/>
          <p:cNvSpPr txBox="1"/>
          <p:nvPr/>
        </p:nvSpPr>
        <p:spPr>
          <a:xfrm>
            <a:off x="8941532" y="2683834"/>
            <a:ext cx="718864" cy="461665"/>
          </a:xfrm>
          <a:prstGeom prst="rect">
            <a:avLst/>
          </a:prstGeom>
          <a:noFill/>
        </p:spPr>
        <p:txBody>
          <a:bodyPr wrap="square" rtlCol="0">
            <a:spAutoFit/>
          </a:bodyPr>
          <a:lstStyle/>
          <a:p>
            <a:r>
              <a:rPr lang="ja-JP" altLang="en-US" sz="2400" b="1" dirty="0">
                <a:solidFill>
                  <a:srgbClr val="C00000"/>
                </a:solidFill>
                <a:effectLst>
                  <a:outerShdw blurRad="38100" dist="38100" dir="2700000" algn="tl">
                    <a:srgbClr val="000000">
                      <a:alpha val="43137"/>
                    </a:srgbClr>
                  </a:outerShdw>
                </a:effectLst>
                <a:ea typeface="MS UI Gothic" panose="020B0600070205080204" pitchFamily="50" charset="-128"/>
              </a:rPr>
              <a:t>ゴム</a:t>
            </a:r>
          </a:p>
        </p:txBody>
      </p:sp>
      <p:sp>
        <p:nvSpPr>
          <p:cNvPr id="15" name="テキスト ボックス 14"/>
          <p:cNvSpPr txBox="1"/>
          <p:nvPr/>
        </p:nvSpPr>
        <p:spPr>
          <a:xfrm>
            <a:off x="8785870" y="5589239"/>
            <a:ext cx="2746734" cy="461665"/>
          </a:xfrm>
          <a:prstGeom prst="rect">
            <a:avLst/>
          </a:prstGeom>
          <a:noFill/>
        </p:spPr>
        <p:txBody>
          <a:bodyPr wrap="square" rtlCol="0">
            <a:spAutoFit/>
          </a:bodyPr>
          <a:lstStyle/>
          <a:p>
            <a:r>
              <a:rPr lang="ja-JP" altLang="en-US" sz="2400" b="1" dirty="0">
                <a:solidFill>
                  <a:srgbClr val="C00000"/>
                </a:solidFill>
                <a:effectLst>
                  <a:outerShdw blurRad="38100" dist="38100" dir="2700000" algn="tl">
                    <a:srgbClr val="000000">
                      <a:alpha val="43137"/>
                    </a:srgbClr>
                  </a:outerShdw>
                </a:effectLst>
                <a:ea typeface="MS UI Gothic" panose="020B0600070205080204" pitchFamily="50" charset="-128"/>
              </a:rPr>
              <a:t>プラスチック／ガラス</a:t>
            </a:r>
          </a:p>
        </p:txBody>
      </p:sp>
      <p:sp>
        <p:nvSpPr>
          <p:cNvPr id="16" name="テキスト ボックス 15"/>
          <p:cNvSpPr txBox="1"/>
          <p:nvPr/>
        </p:nvSpPr>
        <p:spPr>
          <a:xfrm>
            <a:off x="4177358" y="4774698"/>
            <a:ext cx="800219" cy="461665"/>
          </a:xfrm>
          <a:prstGeom prst="rect">
            <a:avLst/>
          </a:prstGeom>
          <a:noFill/>
        </p:spPr>
        <p:txBody>
          <a:bodyPr wrap="none" rtlCol="0">
            <a:spAutoFit/>
          </a:bodyPr>
          <a:lstStyle/>
          <a:p>
            <a:r>
              <a:rPr lang="ja-JP" altLang="en-US" sz="2400" dirty="0">
                <a:solidFill>
                  <a:srgbClr val="C00000"/>
                </a:solidFill>
                <a:effectLst>
                  <a:outerShdw blurRad="38100" dist="38100" dir="2700000" algn="tl">
                    <a:srgbClr val="000000">
                      <a:alpha val="43137"/>
                    </a:srgbClr>
                  </a:outerShdw>
                </a:effectLst>
                <a:ea typeface="MS UI Gothic" panose="020B0600070205080204" pitchFamily="50" charset="-128"/>
              </a:rPr>
              <a:t>金属</a:t>
            </a:r>
          </a:p>
        </p:txBody>
      </p:sp>
    </p:spTree>
    <p:extLst>
      <p:ext uri="{BB962C8B-B14F-4D97-AF65-F5344CB8AC3E}">
        <p14:creationId xmlns:p14="http://schemas.microsoft.com/office/powerpoint/2010/main" val="1172851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b="1" i="1" u="sng" dirty="0">
                <a:solidFill>
                  <a:srgbClr val="7030A0"/>
                </a:solidFill>
                <a:effectLst>
                  <a:outerShdw blurRad="38100" dist="38100" dir="2700000" algn="tl">
                    <a:srgbClr val="000000">
                      <a:alpha val="43137"/>
                    </a:srgbClr>
                  </a:outerShdw>
                </a:effectLst>
              </a:rPr>
              <a:t>ES-FEM-T10-SRI</a:t>
            </a:r>
            <a:r>
              <a:rPr lang="ja-JP" altLang="en-US" b="1" i="1" u="sng" dirty="0">
                <a:effectLst>
                  <a:outerShdw blurRad="38100" dist="38100" dir="2700000" algn="tl">
                    <a:srgbClr val="000000">
                      <a:alpha val="43137"/>
                    </a:srgbClr>
                  </a:outerShdw>
                </a:effectLst>
              </a:rPr>
              <a:t>の解析結果</a:t>
            </a:r>
            <a:br>
              <a:rPr lang="en-US" altLang="ja-JP" b="1" i="1" u="sng" dirty="0">
                <a:effectLst>
                  <a:outerShdw blurRad="38100" dist="38100" dir="2700000" algn="tl">
                    <a:srgbClr val="000000">
                      <a:alpha val="43137"/>
                    </a:srgbClr>
                  </a:outerShdw>
                </a:effectLst>
              </a:rPr>
            </a:br>
            <a:endParaRPr lang="en-US" altLang="ja-JP" sz="2400" dirty="0"/>
          </a:p>
        </p:txBody>
      </p:sp>
      <p:sp>
        <p:nvSpPr>
          <p:cNvPr id="2" name="タイトル 1"/>
          <p:cNvSpPr>
            <a:spLocks noGrp="1"/>
          </p:cNvSpPr>
          <p:nvPr>
            <p:ph type="title"/>
          </p:nvPr>
        </p:nvSpPr>
        <p:spPr/>
        <p:txBody>
          <a:bodyPr/>
          <a:lstStyle/>
          <a:p>
            <a:r>
              <a:rPr lang="ja-JP" altLang="en-US" dirty="0"/>
              <a:t>      円柱の押込解析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p:sp>
        <p:nvSpPr>
          <p:cNvPr id="7" name="テキスト ボックス 6">
            <a:extLst>
              <a:ext uri="{FF2B5EF4-FFF2-40B4-BE49-F238E27FC236}">
                <a16:creationId xmlns:a16="http://schemas.microsoft.com/office/drawing/2014/main" id="{233C13C5-7949-D478-5774-CE837034D2D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10" name="cylinder2.p">
            <a:hlinkClick r:id="" action="ppaction://media"/>
            <a:extLst>
              <a:ext uri="{FF2B5EF4-FFF2-40B4-BE49-F238E27FC236}">
                <a16:creationId xmlns:a16="http://schemas.microsoft.com/office/drawing/2014/main" id="{E0E78DD9-BD75-4747-63D1-CAC43CC069F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06481" y="1047471"/>
            <a:ext cx="4886063" cy="4529416"/>
          </a:xfrm>
          <a:prstGeom prst="rect">
            <a:avLst/>
          </a:prstGeom>
        </p:spPr>
      </p:pic>
      <p:sp>
        <p:nvSpPr>
          <p:cNvPr id="11" name="テキスト ボックス 10">
            <a:extLst>
              <a:ext uri="{FF2B5EF4-FFF2-40B4-BE49-F238E27FC236}">
                <a16:creationId xmlns:a16="http://schemas.microsoft.com/office/drawing/2014/main" id="{7A1E260A-1E20-7F51-C067-F6FB5DE950E7}"/>
              </a:ext>
            </a:extLst>
          </p:cNvPr>
          <p:cNvSpPr txBox="1"/>
          <p:nvPr/>
        </p:nvSpPr>
        <p:spPr>
          <a:xfrm>
            <a:off x="3737738" y="5985284"/>
            <a:ext cx="4716524" cy="400110"/>
          </a:xfrm>
          <a:prstGeom prst="rect">
            <a:avLst/>
          </a:prstGeom>
          <a:solidFill>
            <a:schemeClr val="bg1">
              <a:lumMod val="75000"/>
            </a:schemeClr>
          </a:solidFill>
          <a:scene3d>
            <a:camera prst="orthographicFront"/>
            <a:lightRig rig="threePt" dir="t"/>
          </a:scene3d>
          <a:sp3d>
            <a:bevelT/>
          </a:sp3d>
        </p:spPr>
        <p:txBody>
          <a:bodyPr wrap="square" rtlCol="0">
            <a:spAutoFit/>
          </a:bodyPr>
          <a:lstStyle/>
          <a:p>
            <a:pPr algn="ctr"/>
            <a:r>
              <a:rPr lang="ja-JP" altLang="en-US" sz="2000" dirty="0">
                <a:latin typeface="MS UI Gothic" panose="020B0600070205080204" pitchFamily="50" charset="-128"/>
                <a:ea typeface="MS UI Gothic" panose="020B0600070205080204" pitchFamily="50" charset="-128"/>
              </a:rPr>
              <a:t>しかし，わずか</a:t>
            </a:r>
            <a:r>
              <a:rPr lang="en-US" altLang="ja-JP" sz="2000" dirty="0">
                <a:latin typeface="MS UI Gothic" panose="020B0600070205080204" pitchFamily="50" charset="-128"/>
                <a:ea typeface="MS UI Gothic" panose="020B0600070205080204" pitchFamily="50" charset="-128"/>
              </a:rPr>
              <a:t>30</a:t>
            </a:r>
            <a:r>
              <a:rPr lang="ja-JP" altLang="en-US" sz="2000" dirty="0">
                <a:latin typeface="MS UI Gothic" panose="020B0600070205080204" pitchFamily="50" charset="-128"/>
                <a:ea typeface="MS UI Gothic" panose="020B0600070205080204" pitchFamily="50" charset="-128"/>
              </a:rPr>
              <a:t>％圧縮で</a:t>
            </a:r>
            <a:r>
              <a:rPr kumimoji="1" lang="ja-JP" altLang="en-US" sz="2000" dirty="0">
                <a:latin typeface="MS UI Gothic" panose="020B0600070205080204" pitchFamily="50" charset="-128"/>
                <a:ea typeface="MS UI Gothic" panose="020B0600070205080204" pitchFamily="50" charset="-128"/>
              </a:rPr>
              <a:t>収束困難に陥った．</a:t>
            </a:r>
          </a:p>
        </p:txBody>
      </p:sp>
      <p:sp>
        <p:nvSpPr>
          <p:cNvPr id="12" name="テキスト ボックス 11">
            <a:extLst>
              <a:ext uri="{FF2B5EF4-FFF2-40B4-BE49-F238E27FC236}">
                <a16:creationId xmlns:a16="http://schemas.microsoft.com/office/drawing/2014/main" id="{36F5CD72-B364-F3EA-C8A2-4C01D123FDD8}"/>
              </a:ext>
            </a:extLst>
          </p:cNvPr>
          <p:cNvSpPr txBox="1"/>
          <p:nvPr/>
        </p:nvSpPr>
        <p:spPr>
          <a:xfrm>
            <a:off x="3737738" y="5621178"/>
            <a:ext cx="4716524" cy="400110"/>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2000" dirty="0">
                <a:latin typeface="MS UI Gothic" panose="020B0600070205080204" pitchFamily="50" charset="-128"/>
                <a:ea typeface="MS UI Gothic" panose="020B0600070205080204" pitchFamily="50" charset="-128"/>
              </a:rPr>
              <a:t>Mises</a:t>
            </a:r>
            <a:r>
              <a:rPr lang="ja-JP" altLang="en-US" sz="2000" dirty="0">
                <a:latin typeface="MS UI Gothic" panose="020B0600070205080204" pitchFamily="50" charset="-128"/>
                <a:ea typeface="MS UI Gothic" panose="020B0600070205080204" pitchFamily="50" charset="-128"/>
              </a:rPr>
              <a:t>応力</a:t>
            </a:r>
            <a:r>
              <a:rPr lang="en-US" altLang="ja-JP" sz="2000" dirty="0">
                <a:latin typeface="MS UI Gothic" panose="020B0600070205080204" pitchFamily="50" charset="-128"/>
                <a:ea typeface="MS UI Gothic" panose="020B0600070205080204" pitchFamily="50" charset="-128"/>
              </a:rPr>
              <a:t>/</a:t>
            </a:r>
            <a:r>
              <a:rPr lang="ja-JP" altLang="en-US" sz="2000" dirty="0">
                <a:latin typeface="MS UI Gothic" panose="020B0600070205080204" pitchFamily="50" charset="-128"/>
                <a:ea typeface="MS UI Gothic" panose="020B0600070205080204" pitchFamily="50" charset="-128"/>
              </a:rPr>
              <a:t>圧力分布に大きな問題はない．</a:t>
            </a:r>
          </a:p>
        </p:txBody>
      </p:sp>
      <p:pic>
        <p:nvPicPr>
          <p:cNvPr id="8" name="cylinder2.m">
            <a:hlinkClick r:id="" action="ppaction://media"/>
            <a:extLst>
              <a:ext uri="{FF2B5EF4-FFF2-40B4-BE49-F238E27FC236}">
                <a16:creationId xmlns:a16="http://schemas.microsoft.com/office/drawing/2014/main" id="{AE71334E-044B-6D6A-DAF6-E1A0A9D2CACD}"/>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036707" y="1051699"/>
            <a:ext cx="4886063" cy="4529416"/>
          </a:xfrm>
          <a:prstGeom prst="rect">
            <a:avLst/>
          </a:prstGeom>
        </p:spPr>
      </p:pic>
    </p:spTree>
    <p:extLst>
      <p:ext uri="{BB962C8B-B14F-4D97-AF65-F5344CB8AC3E}">
        <p14:creationId xmlns:p14="http://schemas.microsoft.com/office/powerpoint/2010/main" val="99920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0" fill="hold"/>
                                        <p:tgtEl>
                                          <p:spTgt spid="8"/>
                                        </p:tgtEl>
                                      </p:cBhvr>
                                    </p:cmd>
                                  </p:childTnLst>
                                </p:cTn>
                              </p:par>
                              <p:par>
                                <p:cTn id="7" presetID="1" presetClass="mediacall" presetSubtype="0" fill="hold" nodeType="withEffect">
                                  <p:stCondLst>
                                    <p:cond delay="0"/>
                                  </p:stCondLst>
                                  <p:childTnLst>
                                    <p:cmd type="call" cmd="playFrom(0.0)">
                                      <p:cBhvr>
                                        <p:cTn id="8" dur="62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p:cTn id="15"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コンテンツ プレースホルダー 4">
                <a:extLst>
                  <a:ext uri="{FF2B5EF4-FFF2-40B4-BE49-F238E27FC236}">
                    <a16:creationId xmlns:a16="http://schemas.microsoft.com/office/drawing/2014/main" id="{0D9A23B4-B73B-441F-8BAF-02F13DB9BF04}"/>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概要</a:t>
                </a:r>
                <a:endParaRPr kumimoji="1" lang="en-US" altLang="ja-JP" b="1" i="1" u="sng" dirty="0">
                  <a:effectLst>
                    <a:outerShdw blurRad="38100" dist="38100" dir="2700000" algn="tl">
                      <a:srgbClr val="000000">
                        <a:alpha val="43137"/>
                      </a:srgbClr>
                    </a:outerShdw>
                  </a:effectLst>
                </a:endParaRPr>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sz="4400" dirty="0"/>
              </a:p>
              <a:p>
                <a:r>
                  <a:rPr lang="en-US" altLang="ja-JP" sz="2400" dirty="0"/>
                  <a:t>1/8</a:t>
                </a:r>
                <a:r>
                  <a:rPr lang="ja-JP" altLang="en-US" sz="2400" dirty="0"/>
                  <a:t>モデル</a:t>
                </a:r>
                <a:endParaRPr lang="en-US" altLang="ja-JP" sz="2400" dirty="0"/>
              </a:p>
              <a:p>
                <a:r>
                  <a:rPr lang="ja-JP" altLang="en-US" sz="2400" dirty="0"/>
                  <a:t>鉄フィラー：</a:t>
                </a:r>
                <a:r>
                  <a:rPr lang="en-US" altLang="ja-JP" sz="2400" dirty="0"/>
                  <a:t> Neo-Hook</a:t>
                </a:r>
                <a:r>
                  <a:rPr lang="ja-JP" altLang="en-US" sz="2400" dirty="0"/>
                  <a:t>超弾性体（</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𝐸</m:t>
                        </m:r>
                      </m:e>
                      <m:sub>
                        <m:r>
                          <m:rPr>
                            <m:sty m:val="p"/>
                          </m:rPr>
                          <a:rPr lang="en-US" altLang="ja-JP" sz="2400">
                            <a:latin typeface="Cambria Math" panose="02040503050406030204" pitchFamily="18" charset="0"/>
                          </a:rPr>
                          <m:t>ini</m:t>
                        </m:r>
                      </m:sub>
                    </m:sSub>
                    <m:r>
                      <a:rPr lang="en-US" altLang="ja-JP" sz="2400" i="1">
                        <a:latin typeface="Cambria Math" panose="02040503050406030204" pitchFamily="18" charset="0"/>
                      </a:rPr>
                      <m:t>=260 </m:t>
                    </m:r>
                    <m:r>
                      <m:rPr>
                        <m:sty m:val="p"/>
                      </m:rPr>
                      <a:rPr lang="en-US" altLang="ja-JP" sz="2400">
                        <a:latin typeface="Cambria Math" panose="02040503050406030204" pitchFamily="18" charset="0"/>
                      </a:rPr>
                      <m:t>GPa</m:t>
                    </m:r>
                    <m:r>
                      <a:rPr lang="en-US" altLang="ja-JP" sz="2400" i="1">
                        <a:latin typeface="Cambria Math" panose="02040503050406030204" pitchFamily="18" charset="0"/>
                      </a:rPr>
                      <m:t>, </m:t>
                    </m:r>
                    <m:sSub>
                      <m:sSubPr>
                        <m:ctrlPr>
                          <a:rPr lang="en-US" altLang="ja-JP" sz="2400" b="1" i="1">
                            <a:latin typeface="Cambria Math" panose="02040503050406030204" pitchFamily="18" charset="0"/>
                          </a:rPr>
                        </m:ctrlPr>
                      </m:sSubPr>
                      <m:e>
                        <m:r>
                          <a:rPr lang="en-US" altLang="ja-JP" sz="2400" b="1" i="1">
                            <a:latin typeface="Cambria Math" panose="02040503050406030204" pitchFamily="18" charset="0"/>
                          </a:rPr>
                          <m:t>𝝂</m:t>
                        </m:r>
                      </m:e>
                      <m:sub>
                        <m:r>
                          <a:rPr lang="en-US" altLang="ja-JP" sz="2400" b="1">
                            <a:latin typeface="Cambria Math" panose="02040503050406030204" pitchFamily="18" charset="0"/>
                          </a:rPr>
                          <m:t>𝐢𝐧𝐢</m:t>
                        </m:r>
                      </m:sub>
                    </m:sSub>
                    <m:r>
                      <a:rPr lang="en-US" altLang="ja-JP" sz="2400" b="1" i="1">
                        <a:latin typeface="Cambria Math" panose="02040503050406030204" pitchFamily="18" charset="0"/>
                      </a:rPr>
                      <m:t>=</m:t>
                    </m:r>
                    <m:r>
                      <a:rPr lang="en-US" altLang="ja-JP" sz="2400" b="1" i="1">
                        <a:latin typeface="Cambria Math" panose="02040503050406030204" pitchFamily="18" charset="0"/>
                      </a:rPr>
                      <m:t>𝟎</m:t>
                    </m:r>
                    <m:r>
                      <a:rPr lang="en-US" altLang="ja-JP" sz="2400" b="1" i="1">
                        <a:latin typeface="Cambria Math" panose="02040503050406030204" pitchFamily="18" charset="0"/>
                      </a:rPr>
                      <m:t>.</m:t>
                    </m:r>
                    <m:r>
                      <a:rPr lang="en-US" altLang="ja-JP" sz="2400" b="1" i="1">
                        <a:latin typeface="Cambria Math" panose="02040503050406030204" pitchFamily="18" charset="0"/>
                      </a:rPr>
                      <m:t>𝟑</m:t>
                    </m:r>
                  </m:oMath>
                </a14:m>
                <a:r>
                  <a:rPr lang="ja-JP" altLang="en-US" sz="2400" dirty="0"/>
                  <a:t>）</a:t>
                </a:r>
                <a:endParaRPr lang="en-US" altLang="ja-JP" sz="2400" dirty="0"/>
              </a:p>
              <a:p>
                <a:r>
                  <a:rPr lang="ja-JP" altLang="en-US" sz="2400" dirty="0"/>
                  <a:t>ゴム</a:t>
                </a:r>
                <a:r>
                  <a:rPr lang="en-US" altLang="ja-JP" sz="2400" dirty="0"/>
                  <a:t>: Neo-Hook</a:t>
                </a:r>
                <a:r>
                  <a:rPr lang="ja-JP" altLang="en-US" sz="2400" dirty="0"/>
                  <a:t>超弾性体（</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𝐸</m:t>
                        </m:r>
                      </m:e>
                      <m:sub>
                        <m:r>
                          <m:rPr>
                            <m:sty m:val="p"/>
                          </m:rPr>
                          <a:rPr lang="en-US" altLang="ja-JP" sz="2400">
                            <a:latin typeface="Cambria Math" panose="02040503050406030204" pitchFamily="18" charset="0"/>
                          </a:rPr>
                          <m:t>ini</m:t>
                        </m:r>
                      </m:sub>
                    </m:sSub>
                    <m:r>
                      <a:rPr lang="en-US" altLang="ja-JP" sz="2400" i="1">
                        <a:latin typeface="Cambria Math" panose="02040503050406030204" pitchFamily="18" charset="0"/>
                      </a:rPr>
                      <m:t>=6 </m:t>
                    </m:r>
                    <m:r>
                      <m:rPr>
                        <m:sty m:val="p"/>
                      </m:rPr>
                      <a:rPr lang="en-US" altLang="ja-JP" sz="2400">
                        <a:latin typeface="Cambria Math" panose="02040503050406030204" pitchFamily="18" charset="0"/>
                      </a:rPr>
                      <m:t>GPa</m:t>
                    </m:r>
                    <m:r>
                      <a:rPr lang="en-US" altLang="ja-JP" sz="2400" i="1">
                        <a:latin typeface="Cambria Math" panose="02040503050406030204" pitchFamily="18" charset="0"/>
                      </a:rPr>
                      <m:t>, </m:t>
                    </m:r>
                    <m:sSub>
                      <m:sSubPr>
                        <m:ctrlPr>
                          <a:rPr lang="en-US" altLang="ja-JP" sz="2400" b="1" i="1">
                            <a:solidFill>
                              <a:srgbClr val="C00000"/>
                            </a:solidFill>
                            <a:latin typeface="Cambria Math" panose="02040503050406030204" pitchFamily="18" charset="0"/>
                          </a:rPr>
                        </m:ctrlPr>
                      </m:sSubPr>
                      <m:e>
                        <m:r>
                          <a:rPr lang="en-US" altLang="ja-JP" sz="2400" b="1" i="1">
                            <a:solidFill>
                              <a:srgbClr val="C00000"/>
                            </a:solidFill>
                            <a:latin typeface="Cambria Math" panose="02040503050406030204" pitchFamily="18" charset="0"/>
                          </a:rPr>
                          <m:t>𝝂</m:t>
                        </m:r>
                      </m:e>
                      <m:sub>
                        <m:r>
                          <a:rPr lang="en-US" altLang="ja-JP" sz="2400" b="1">
                            <a:solidFill>
                              <a:srgbClr val="C00000"/>
                            </a:solidFill>
                            <a:latin typeface="Cambria Math" panose="02040503050406030204" pitchFamily="18" charset="0"/>
                          </a:rPr>
                          <m:t>𝐢𝐧𝐢</m:t>
                        </m:r>
                      </m:sub>
                    </m:sSub>
                    <m:r>
                      <a:rPr lang="en-US" altLang="ja-JP" sz="2400" b="1" i="1">
                        <a:solidFill>
                          <a:srgbClr val="C00000"/>
                        </a:solidFill>
                        <a:latin typeface="Cambria Math" panose="02040503050406030204" pitchFamily="18" charset="0"/>
                      </a:rPr>
                      <m:t>=</m:t>
                    </m:r>
                    <m:r>
                      <a:rPr lang="en-US" altLang="ja-JP" sz="2400" b="1" i="1">
                        <a:solidFill>
                          <a:srgbClr val="C00000"/>
                        </a:solidFill>
                        <a:latin typeface="Cambria Math" panose="02040503050406030204" pitchFamily="18" charset="0"/>
                      </a:rPr>
                      <m:t>𝟎</m:t>
                    </m:r>
                    <m:r>
                      <a:rPr lang="en-US" altLang="ja-JP" sz="2400" b="1" i="1">
                        <a:solidFill>
                          <a:srgbClr val="C00000"/>
                        </a:solidFill>
                        <a:latin typeface="Cambria Math" panose="02040503050406030204" pitchFamily="18" charset="0"/>
                      </a:rPr>
                      <m:t>.</m:t>
                    </m:r>
                    <m:r>
                      <a:rPr lang="en-US" altLang="ja-JP" sz="2400" b="1" i="1">
                        <a:solidFill>
                          <a:srgbClr val="C00000"/>
                        </a:solidFill>
                        <a:latin typeface="Cambria Math" panose="02040503050406030204" pitchFamily="18" charset="0"/>
                      </a:rPr>
                      <m:t>𝟒𝟗</m:t>
                    </m:r>
                  </m:oMath>
                </a14:m>
                <a:r>
                  <a:rPr lang="ja-JP" altLang="en-US" sz="2400" dirty="0"/>
                  <a:t>）</a:t>
                </a:r>
                <a:endParaRPr lang="en-US" altLang="ja-JP" sz="2400" dirty="0"/>
              </a:p>
            </p:txBody>
          </p:sp>
        </mc:Choice>
        <mc:Fallback xmlns="">
          <p:sp>
            <p:nvSpPr>
              <p:cNvPr id="5" name="コンテンツ プレースホルダー 4">
                <a:extLst>
                  <a:ext uri="{FF2B5EF4-FFF2-40B4-BE49-F238E27FC236}">
                    <a16:creationId xmlns:a16="http://schemas.microsoft.com/office/drawing/2014/main" id="{0D9A23B4-B73B-441F-8BAF-02F13DB9BF04}"/>
                  </a:ext>
                </a:extLst>
              </p:cNvPr>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4" name="タイトル 3">
            <a:extLst>
              <a:ext uri="{FF2B5EF4-FFF2-40B4-BE49-F238E27FC236}">
                <a16:creationId xmlns:a16="http://schemas.microsoft.com/office/drawing/2014/main" id="{147634CE-B0F3-4FFE-ACE6-FBD5FBDCBB11}"/>
              </a:ext>
            </a:extLst>
          </p:cNvPr>
          <p:cNvSpPr>
            <a:spLocks noGrp="1"/>
          </p:cNvSpPr>
          <p:nvPr>
            <p:ph type="title"/>
          </p:nvPr>
        </p:nvSpPr>
        <p:spPr/>
        <p:txBody>
          <a:bodyPr/>
          <a:lstStyle/>
          <a:p>
            <a:r>
              <a:rPr kumimoji="1" lang="en-US" altLang="ja-JP" dirty="0"/>
              <a:t>      </a:t>
            </a:r>
            <a:r>
              <a:rPr kumimoji="1" lang="ja-JP" altLang="en-US" dirty="0"/>
              <a:t>フィラー充填ゴムの引張解析</a:t>
            </a:r>
          </a:p>
        </p:txBody>
      </p:sp>
      <p:sp>
        <p:nvSpPr>
          <p:cNvPr id="3" name="スライド番号プレースホルダー 2">
            <a:extLst>
              <a:ext uri="{FF2B5EF4-FFF2-40B4-BE49-F238E27FC236}">
                <a16:creationId xmlns:a16="http://schemas.microsoft.com/office/drawing/2014/main" id="{DEC978A3-14D0-47EA-975E-937F9BB1D532}"/>
              </a:ext>
            </a:extLst>
          </p:cNvPr>
          <p:cNvSpPr>
            <a:spLocks noGrp="1"/>
          </p:cNvSpPr>
          <p:nvPr>
            <p:ph type="sldNum" sz="quarter" idx="4"/>
          </p:nvPr>
        </p:nvSpPr>
        <p:spPr/>
        <p:txBody>
          <a:bodyPr/>
          <a:lstStyle/>
          <a:p>
            <a:r>
              <a:rPr lang="en-US" altLang="ja-JP"/>
              <a:t>P. </a:t>
            </a:r>
            <a:fld id="{F8FDF831-B0A3-4B44-A20D-7581D5587101}" type="slidenum">
              <a:rPr lang="ja-JP" altLang="en-US" smtClean="0"/>
              <a:pPr/>
              <a:t>21</a:t>
            </a:fld>
            <a:endParaRPr lang="ja-JP" altLang="en-US" dirty="0"/>
          </a:p>
        </p:txBody>
      </p:sp>
      <p:pic>
        <p:nvPicPr>
          <p:cNvPr id="11" name="図 10">
            <a:extLst>
              <a:ext uri="{FF2B5EF4-FFF2-40B4-BE49-F238E27FC236}">
                <a16:creationId xmlns:a16="http://schemas.microsoft.com/office/drawing/2014/main" id="{5EAFCE30-65D1-485C-9403-88F99D8E4E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3712" y="728700"/>
            <a:ext cx="5481126" cy="3924435"/>
          </a:xfrm>
          <a:prstGeom prst="rect">
            <a:avLst/>
          </a:prstGeom>
        </p:spPr>
      </p:pic>
      <p:sp>
        <p:nvSpPr>
          <p:cNvPr id="2" name="テキスト ボックス 1">
            <a:extLst>
              <a:ext uri="{FF2B5EF4-FFF2-40B4-BE49-F238E27FC236}">
                <a16:creationId xmlns:a16="http://schemas.microsoft.com/office/drawing/2014/main" id="{8F09BBFB-A5A3-95BF-96CA-B9DD490F851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876759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b="1" i="1" u="sng" dirty="0">
                <a:solidFill>
                  <a:srgbClr val="7030A0"/>
                </a:solidFill>
                <a:effectLst>
                  <a:outerShdw blurRad="38100" dist="38100" dir="2700000" algn="tl">
                    <a:srgbClr val="000000">
                      <a:alpha val="43137"/>
                    </a:srgbClr>
                  </a:outerShdw>
                </a:effectLst>
              </a:rPr>
              <a:t>ES-FEM-T10-SRI</a:t>
            </a:r>
            <a:r>
              <a:rPr lang="ja-JP" altLang="en-US" b="1" i="1" u="sng" dirty="0">
                <a:effectLst>
                  <a:outerShdw blurRad="38100" dist="38100" dir="2700000" algn="tl">
                    <a:srgbClr val="000000">
                      <a:alpha val="43137"/>
                    </a:srgbClr>
                  </a:outerShdw>
                </a:effectLst>
              </a:rPr>
              <a:t>の解析結果</a:t>
            </a:r>
            <a:endParaRPr lang="en-US" altLang="ja-JP" b="1" i="1" u="sng" dirty="0">
              <a:effectLst>
                <a:outerShdw blurRad="38100" dist="38100" dir="2700000" algn="tl">
                  <a:srgbClr val="000000">
                    <a:alpha val="43137"/>
                  </a:srgbClr>
                </a:outerShdw>
              </a:effectLst>
            </a:endParaRPr>
          </a:p>
          <a:p>
            <a:pPr marL="0" indent="0">
              <a:buNone/>
            </a:pPr>
            <a:endParaRPr lang="en-US" altLang="ja-JP" sz="2400" dirty="0"/>
          </a:p>
        </p:txBody>
      </p:sp>
      <p:sp>
        <p:nvSpPr>
          <p:cNvPr id="2" name="タイトル 1"/>
          <p:cNvSpPr>
            <a:spLocks noGrp="1"/>
          </p:cNvSpPr>
          <p:nvPr>
            <p:ph type="title"/>
          </p:nvPr>
        </p:nvSpPr>
        <p:spPr/>
        <p:txBody>
          <a:bodyPr/>
          <a:lstStyle/>
          <a:p>
            <a:r>
              <a:rPr kumimoji="1" lang="ja-JP" altLang="en-US" dirty="0"/>
              <a:t>      フィラー充填ゴムの引張解析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p:sp>
        <p:nvSpPr>
          <p:cNvPr id="6" name="テキスト ボックス 5">
            <a:extLst>
              <a:ext uri="{FF2B5EF4-FFF2-40B4-BE49-F238E27FC236}">
                <a16:creationId xmlns:a16="http://schemas.microsoft.com/office/drawing/2014/main" id="{940BC502-86F5-F4EC-FB6C-73501F70B1F7}"/>
              </a:ext>
            </a:extLst>
          </p:cNvPr>
          <p:cNvSpPr txBox="1"/>
          <p:nvPr/>
        </p:nvSpPr>
        <p:spPr>
          <a:xfrm>
            <a:off x="395424" y="2417679"/>
            <a:ext cx="1439817" cy="1015663"/>
          </a:xfrm>
          <a:prstGeom prst="rect">
            <a:avLst/>
          </a:prstGeom>
          <a:solidFill>
            <a:schemeClr val="bg1">
              <a:lumMod val="75000"/>
            </a:schemeClr>
          </a:solidFill>
        </p:spPr>
        <p:txBody>
          <a:bodyPr wrap="none" rtlCol="0">
            <a:spAutoFit/>
          </a:bodyPr>
          <a:lstStyle/>
          <a:p>
            <a:pPr algn="ctr"/>
            <a:r>
              <a:rPr kumimoji="1" lang="ja-JP" altLang="en-US" sz="2000" dirty="0">
                <a:latin typeface="MS UI Gothic" panose="020B0600070205080204" pitchFamily="50" charset="-128"/>
                <a:ea typeface="MS UI Gothic" panose="020B0600070205080204" pitchFamily="50" charset="-128"/>
              </a:rPr>
              <a:t>わずか</a:t>
            </a:r>
            <a:br>
              <a:rPr kumimoji="1" lang="en-US" altLang="ja-JP" sz="2000" dirty="0">
                <a:latin typeface="MS UI Gothic" panose="020B0600070205080204" pitchFamily="50" charset="-128"/>
                <a:ea typeface="MS UI Gothic" panose="020B0600070205080204" pitchFamily="50" charset="-128"/>
              </a:rPr>
            </a:br>
            <a:r>
              <a:rPr kumimoji="1" lang="en-US" altLang="ja-JP" sz="2000" dirty="0">
                <a:latin typeface="MS UI Gothic" panose="020B0600070205080204" pitchFamily="50" charset="-128"/>
                <a:ea typeface="MS UI Gothic" panose="020B0600070205080204" pitchFamily="50" charset="-128"/>
              </a:rPr>
              <a:t>68</a:t>
            </a:r>
            <a:r>
              <a:rPr kumimoji="1" lang="ja-JP" altLang="en-US" sz="2000" dirty="0">
                <a:latin typeface="MS UI Gothic" panose="020B0600070205080204" pitchFamily="50" charset="-128"/>
                <a:ea typeface="MS UI Gothic" panose="020B0600070205080204" pitchFamily="50" charset="-128"/>
              </a:rPr>
              <a:t>％</a:t>
            </a:r>
            <a:r>
              <a:rPr lang="ja-JP" altLang="en-US" sz="2000" dirty="0">
                <a:latin typeface="MS UI Gothic" panose="020B0600070205080204" pitchFamily="50" charset="-128"/>
                <a:ea typeface="MS UI Gothic" panose="020B0600070205080204" pitchFamily="50" charset="-128"/>
              </a:rPr>
              <a:t>伸張</a:t>
            </a:r>
            <a:br>
              <a:rPr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で収束困難</a:t>
            </a:r>
          </a:p>
        </p:txBody>
      </p:sp>
      <p:sp>
        <p:nvSpPr>
          <p:cNvPr id="7" name="テキスト ボックス 6">
            <a:extLst>
              <a:ext uri="{FF2B5EF4-FFF2-40B4-BE49-F238E27FC236}">
                <a16:creationId xmlns:a16="http://schemas.microsoft.com/office/drawing/2014/main" id="{BBAE5447-C5F8-2968-9E4F-6D168A777C7D}"/>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8" name="filler_simplest.m">
            <a:hlinkClick r:id="" action="ppaction://media"/>
            <a:extLst>
              <a:ext uri="{FF2B5EF4-FFF2-40B4-BE49-F238E27FC236}">
                <a16:creationId xmlns:a16="http://schemas.microsoft.com/office/drawing/2014/main" id="{900CE093-2257-34CD-8ADC-6B9A77FEEB1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99555" y="1443249"/>
            <a:ext cx="3822957" cy="4012735"/>
          </a:xfrm>
          <a:prstGeom prst="rect">
            <a:avLst/>
          </a:prstGeom>
        </p:spPr>
      </p:pic>
      <p:pic>
        <p:nvPicPr>
          <p:cNvPr id="13" name="filler_simplest.p">
            <a:hlinkClick r:id="" action="ppaction://media"/>
            <a:extLst>
              <a:ext uri="{FF2B5EF4-FFF2-40B4-BE49-F238E27FC236}">
                <a16:creationId xmlns:a16="http://schemas.microsoft.com/office/drawing/2014/main" id="{7CEE9263-2729-D255-73BF-7410E6072E9C}"/>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284131" y="1443248"/>
            <a:ext cx="3822957" cy="4012735"/>
          </a:xfrm>
          <a:prstGeom prst="rect">
            <a:avLst/>
          </a:prstGeom>
        </p:spPr>
      </p:pic>
      <p:sp>
        <p:nvSpPr>
          <p:cNvPr id="9" name="テキスト ボックス 8">
            <a:extLst>
              <a:ext uri="{FF2B5EF4-FFF2-40B4-BE49-F238E27FC236}">
                <a16:creationId xmlns:a16="http://schemas.microsoft.com/office/drawing/2014/main" id="{2ECC9599-865C-4B95-3F99-384B05425430}"/>
              </a:ext>
            </a:extLst>
          </p:cNvPr>
          <p:cNvSpPr txBox="1"/>
          <p:nvPr/>
        </p:nvSpPr>
        <p:spPr>
          <a:xfrm>
            <a:off x="6023992" y="3825044"/>
            <a:ext cx="2124236" cy="1015663"/>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ja-JP" altLang="en-US" sz="2000" dirty="0">
                <a:latin typeface="MS UI Gothic" panose="020B0600070205080204" pitchFamily="50" charset="-128"/>
                <a:ea typeface="MS UI Gothic" panose="020B0600070205080204" pitchFamily="50" charset="-128"/>
              </a:rPr>
              <a:t>圧力チェッカーボーディングは起きていない．</a:t>
            </a:r>
          </a:p>
        </p:txBody>
      </p:sp>
      <p:sp>
        <p:nvSpPr>
          <p:cNvPr id="11" name="テキスト ボックス 10">
            <a:extLst>
              <a:ext uri="{FF2B5EF4-FFF2-40B4-BE49-F238E27FC236}">
                <a16:creationId xmlns:a16="http://schemas.microsoft.com/office/drawing/2014/main" id="{97B2A7FD-0CE0-7609-1F9D-4A93267AED22}"/>
              </a:ext>
            </a:extLst>
          </p:cNvPr>
          <p:cNvSpPr txBox="1"/>
          <p:nvPr/>
        </p:nvSpPr>
        <p:spPr>
          <a:xfrm>
            <a:off x="947428" y="3825044"/>
            <a:ext cx="1980220" cy="1015663"/>
          </a:xfrm>
          <a:prstGeom prst="rect">
            <a:avLst/>
          </a:prstGeom>
          <a:solidFill>
            <a:srgbClr val="FFFF00"/>
          </a:solidFill>
          <a:ln>
            <a:solidFill>
              <a:srgbClr val="FF0000"/>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2000" dirty="0">
                <a:latin typeface="MS UI Gothic" panose="020B0600070205080204" pitchFamily="50" charset="-128"/>
                <a:ea typeface="MS UI Gothic" panose="020B0600070205080204" pitchFamily="50" charset="-128"/>
              </a:rPr>
              <a:t>ゴム部に</a:t>
            </a:r>
            <a:r>
              <a:rPr lang="en-US" altLang="ja-JP" sz="2000" dirty="0">
                <a:latin typeface="MS UI Gothic" panose="020B0600070205080204" pitchFamily="50" charset="-128"/>
                <a:ea typeface="MS UI Gothic" panose="020B0600070205080204" pitchFamily="50" charset="-128"/>
              </a:rPr>
              <a:t>Mises</a:t>
            </a:r>
            <a:r>
              <a:rPr lang="ja-JP" altLang="en-US" sz="2000" dirty="0">
                <a:latin typeface="MS UI Gothic" panose="020B0600070205080204" pitchFamily="50" charset="-128"/>
                <a:ea typeface="MS UI Gothic" panose="020B0600070205080204" pitchFamily="50" charset="-128"/>
              </a:rPr>
              <a:t>応力振動が起きてしまっている．</a:t>
            </a:r>
          </a:p>
        </p:txBody>
      </p:sp>
      <p:sp>
        <p:nvSpPr>
          <p:cNvPr id="14" name="四角形: 角を丸くする 13">
            <a:extLst>
              <a:ext uri="{FF2B5EF4-FFF2-40B4-BE49-F238E27FC236}">
                <a16:creationId xmlns:a16="http://schemas.microsoft.com/office/drawing/2014/main" id="{AB47732B-EF6F-7FCE-A25C-053B6689F202}"/>
              </a:ext>
            </a:extLst>
          </p:cNvPr>
          <p:cNvSpPr/>
          <p:nvPr/>
        </p:nvSpPr>
        <p:spPr>
          <a:xfrm>
            <a:off x="1524129" y="5556106"/>
            <a:ext cx="9143742" cy="645202"/>
          </a:xfrm>
          <a:prstGeom prst="roundRect">
            <a:avLst/>
          </a:prstGeom>
          <a:solidFill>
            <a:schemeClr val="bg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rgbClr val="FF0000"/>
                </a:solidFill>
                <a:latin typeface="MS UI Gothic" panose="020B0600070205080204" pitchFamily="50" charset="-128"/>
                <a:ea typeface="MS UI Gothic" panose="020B0600070205080204" pitchFamily="50" charset="-128"/>
              </a:rPr>
              <a:t>大変形ロバスト性が失われた上に，偏差応力振動が抑制できていない．</a:t>
            </a:r>
          </a:p>
        </p:txBody>
      </p:sp>
    </p:spTree>
    <p:extLst>
      <p:ext uri="{BB962C8B-B14F-4D97-AF65-F5344CB8AC3E}">
        <p14:creationId xmlns:p14="http://schemas.microsoft.com/office/powerpoint/2010/main" val="125346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8"/>
                                        </p:tgtEl>
                                      </p:cBhvr>
                                    </p:cmd>
                                  </p:childTnLst>
                                </p:cTn>
                              </p:par>
                              <p:par>
                                <p:cTn id="7" presetID="1" presetClass="mediacall" presetSubtype="0" fill="hold" nodeType="withEffect">
                                  <p:stCondLst>
                                    <p:cond delay="0"/>
                                  </p:stCondLst>
                                  <p:childTnLst>
                                    <p:cmd type="call" cmd="playFrom(0.0)">
                                      <p:cBhvr>
                                        <p:cTn id="8" dur="7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p:cTn id="15" fill="hold" display="0">
                  <p:stCondLst>
                    <p:cond delay="indefinite"/>
                  </p:stCondLst>
                </p:cTn>
                <p:tgtEl>
                  <p:spTgt spid="13"/>
                </p:tgtEl>
              </p:cMediaNode>
            </p:video>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b="1" i="1" u="sng" dirty="0">
                <a:solidFill>
                  <a:srgbClr val="008000"/>
                </a:solidFill>
                <a:effectLst>
                  <a:outerShdw blurRad="38100" dist="38100" dir="2700000" algn="tl">
                    <a:srgbClr val="000000">
                      <a:alpha val="43137"/>
                    </a:srgbClr>
                  </a:outerShdw>
                </a:effectLst>
              </a:rPr>
              <a:t>EC-SSE</a:t>
            </a:r>
            <a:br>
              <a:rPr lang="en-US" altLang="ja-JP" b="1" i="1" u="sng" dirty="0">
                <a:solidFill>
                  <a:srgbClr val="008000"/>
                </a:solidFill>
                <a:effectLst>
                  <a:outerShdw blurRad="38100" dist="38100" dir="2700000" algn="tl">
                    <a:srgbClr val="000000">
                      <a:alpha val="43137"/>
                    </a:srgbClr>
                  </a:outerShdw>
                </a:effectLst>
              </a:rPr>
            </a:br>
            <a:r>
              <a:rPr lang="en-US" altLang="ja-JP" b="1" i="1" u="sng" dirty="0">
                <a:solidFill>
                  <a:srgbClr val="008000"/>
                </a:solidFill>
                <a:effectLst>
                  <a:outerShdw blurRad="38100" dist="38100" dir="2700000" algn="tl">
                    <a:srgbClr val="000000">
                      <a:alpha val="43137"/>
                    </a:srgbClr>
                  </a:outerShdw>
                </a:effectLst>
              </a:rPr>
              <a:t>-T4-SRI</a:t>
            </a:r>
            <a:br>
              <a:rPr lang="en-US" altLang="ja-JP" b="1" i="1" u="sng" dirty="0">
                <a:solidFill>
                  <a:srgbClr val="0070C0"/>
                </a:solidFill>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の解析結果</a:t>
            </a:r>
            <a:br>
              <a:rPr lang="en-US" altLang="ja-JP" b="1" i="1" u="sng" dirty="0">
                <a:effectLst>
                  <a:outerShdw blurRad="38100" dist="38100" dir="2700000" algn="tl">
                    <a:srgbClr val="000000">
                      <a:alpha val="43137"/>
                    </a:srgbClr>
                  </a:outerShdw>
                </a:effectLst>
              </a:rPr>
            </a:br>
            <a:r>
              <a:rPr lang="en-US" altLang="ja-JP" b="1" i="1" u="sng" dirty="0">
                <a:effectLst>
                  <a:outerShdw blurRad="38100" dist="38100" dir="2700000" algn="tl">
                    <a:srgbClr val="000000">
                      <a:alpha val="43137"/>
                    </a:srgbClr>
                  </a:outerShdw>
                </a:effectLst>
              </a:rPr>
              <a:t>【</a:t>
            </a:r>
            <a:r>
              <a:rPr lang="ja-JP" altLang="en-US" b="1" i="1" u="sng" dirty="0">
                <a:effectLst>
                  <a:outerShdw blurRad="38100" dist="38100" dir="2700000" algn="tl">
                    <a:srgbClr val="000000">
                      <a:alpha val="43137"/>
                    </a:srgbClr>
                  </a:outerShdw>
                </a:effectLst>
              </a:rPr>
              <a:t>参考</a:t>
            </a:r>
            <a:r>
              <a:rPr lang="en-US" altLang="ja-JP" b="1" i="1" u="sng" dirty="0">
                <a:effectLst>
                  <a:outerShdw blurRad="38100" dist="38100" dir="2700000" algn="tl">
                    <a:srgbClr val="000000">
                      <a:alpha val="43137"/>
                    </a:srgbClr>
                  </a:outerShdw>
                </a:effectLst>
              </a:rPr>
              <a:t>】</a:t>
            </a:r>
          </a:p>
          <a:p>
            <a:pPr marL="0" indent="0">
              <a:buNone/>
            </a:pPr>
            <a:endParaRPr lang="en-US" altLang="ja-JP" sz="2400" dirty="0"/>
          </a:p>
        </p:txBody>
      </p:sp>
      <p:sp>
        <p:nvSpPr>
          <p:cNvPr id="2" name="タイトル 1"/>
          <p:cNvSpPr>
            <a:spLocks noGrp="1"/>
          </p:cNvSpPr>
          <p:nvPr>
            <p:ph type="title"/>
          </p:nvPr>
        </p:nvSpPr>
        <p:spPr/>
        <p:txBody>
          <a:bodyPr/>
          <a:lstStyle/>
          <a:p>
            <a:r>
              <a:rPr kumimoji="1" lang="ja-JP" altLang="en-US" dirty="0"/>
              <a:t>      フィラー充填ゴムの引張解析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23</a:t>
            </a:fld>
            <a:endParaRPr lang="ja-JP" altLang="en-US" dirty="0"/>
          </a:p>
        </p:txBody>
      </p:sp>
      <p:pic>
        <p:nvPicPr>
          <p:cNvPr id="5" name="filler_simpest-m-swe">
            <a:hlinkClick r:id="" action="ppaction://media"/>
            <a:extLst>
              <a:ext uri="{FF2B5EF4-FFF2-40B4-BE49-F238E27FC236}">
                <a16:creationId xmlns:a16="http://schemas.microsoft.com/office/drawing/2014/main" id="{4ACDA5DE-6925-6B00-2693-C0EB23AFCC9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23592" y="599848"/>
            <a:ext cx="3310907" cy="5797777"/>
          </a:xfrm>
          <a:prstGeom prst="rect">
            <a:avLst/>
          </a:prstGeom>
        </p:spPr>
      </p:pic>
      <p:sp>
        <p:nvSpPr>
          <p:cNvPr id="6" name="テキスト ボックス 5">
            <a:extLst>
              <a:ext uri="{FF2B5EF4-FFF2-40B4-BE49-F238E27FC236}">
                <a16:creationId xmlns:a16="http://schemas.microsoft.com/office/drawing/2014/main" id="{940BC502-86F5-F4EC-FB6C-73501F70B1F7}"/>
              </a:ext>
            </a:extLst>
          </p:cNvPr>
          <p:cNvSpPr txBox="1"/>
          <p:nvPr/>
        </p:nvSpPr>
        <p:spPr>
          <a:xfrm>
            <a:off x="645479" y="2529535"/>
            <a:ext cx="1467068" cy="707886"/>
          </a:xfrm>
          <a:prstGeom prst="rect">
            <a:avLst/>
          </a:prstGeom>
          <a:noFill/>
          <a:ln>
            <a:solidFill>
              <a:schemeClr val="tx1"/>
            </a:solidFill>
          </a:ln>
        </p:spPr>
        <p:txBody>
          <a:bodyPr wrap="none" rtlCol="0">
            <a:spAutoFit/>
          </a:bodyPr>
          <a:lstStyle/>
          <a:p>
            <a:pPr algn="ctr"/>
            <a:r>
              <a:rPr kumimoji="1" lang="en-US" altLang="ja-JP" sz="2000" dirty="0">
                <a:latin typeface="MS UI Gothic" panose="020B0600070205080204" pitchFamily="50" charset="-128"/>
                <a:ea typeface="MS UI Gothic" panose="020B0600070205080204" pitchFamily="50" charset="-128"/>
              </a:rPr>
              <a:t>256</a:t>
            </a:r>
            <a:r>
              <a:rPr kumimoji="1" lang="ja-JP" altLang="en-US" sz="2000" dirty="0">
                <a:latin typeface="MS UI Gothic" panose="020B0600070205080204" pitchFamily="50" charset="-128"/>
                <a:ea typeface="MS UI Gothic" panose="020B0600070205080204" pitchFamily="50" charset="-128"/>
              </a:rPr>
              <a:t>％</a:t>
            </a:r>
            <a:r>
              <a:rPr lang="ja-JP" altLang="en-US" sz="2000" dirty="0">
                <a:latin typeface="MS UI Gothic" panose="020B0600070205080204" pitchFamily="50" charset="-128"/>
                <a:ea typeface="MS UI Gothic" panose="020B0600070205080204" pitchFamily="50" charset="-128"/>
              </a:rPr>
              <a:t>伸張</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で収束困難</a:t>
            </a:r>
          </a:p>
        </p:txBody>
      </p:sp>
      <p:sp>
        <p:nvSpPr>
          <p:cNvPr id="7" name="テキスト ボックス 6">
            <a:extLst>
              <a:ext uri="{FF2B5EF4-FFF2-40B4-BE49-F238E27FC236}">
                <a16:creationId xmlns:a16="http://schemas.microsoft.com/office/drawing/2014/main" id="{BBAE5447-C5F8-2968-9E4F-6D168A777C7D}"/>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10" name="filler_simpest-p-swe">
            <a:hlinkClick r:id="" action="ppaction://media"/>
            <a:extLst>
              <a:ext uri="{FF2B5EF4-FFF2-40B4-BE49-F238E27FC236}">
                <a16:creationId xmlns:a16="http://schemas.microsoft.com/office/drawing/2014/main" id="{B3A40899-548C-F723-11EB-1A691C5B4D20}"/>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816080" y="599055"/>
            <a:ext cx="3311360" cy="5798570"/>
          </a:xfrm>
          <a:prstGeom prst="rect">
            <a:avLst/>
          </a:prstGeom>
        </p:spPr>
      </p:pic>
      <p:sp>
        <p:nvSpPr>
          <p:cNvPr id="9" name="テキスト ボックス 8">
            <a:extLst>
              <a:ext uri="{FF2B5EF4-FFF2-40B4-BE49-F238E27FC236}">
                <a16:creationId xmlns:a16="http://schemas.microsoft.com/office/drawing/2014/main" id="{2ECC9599-865C-4B95-3F99-384B05425430}"/>
              </a:ext>
            </a:extLst>
          </p:cNvPr>
          <p:cNvSpPr txBox="1"/>
          <p:nvPr/>
        </p:nvSpPr>
        <p:spPr>
          <a:xfrm>
            <a:off x="1091444" y="3429000"/>
            <a:ext cx="2124236" cy="1323439"/>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US" altLang="ja-JP" sz="2000" dirty="0">
                <a:latin typeface="MS UI Gothic" panose="020B0600070205080204" pitchFamily="50" charset="-128"/>
                <a:ea typeface="MS UI Gothic" panose="020B0600070205080204" pitchFamily="50" charset="-128"/>
              </a:rPr>
              <a:t>Mises</a:t>
            </a:r>
            <a:r>
              <a:rPr lang="ja-JP" altLang="en-US" sz="2000" dirty="0">
                <a:latin typeface="MS UI Gothic" panose="020B0600070205080204" pitchFamily="50" charset="-128"/>
                <a:ea typeface="MS UI Gothic" panose="020B0600070205080204" pitchFamily="50" charset="-128"/>
              </a:rPr>
              <a:t>応力分布に問題はなく，実用上充分な大変形ロバスト性がある．</a:t>
            </a:r>
          </a:p>
        </p:txBody>
      </p:sp>
      <p:sp>
        <p:nvSpPr>
          <p:cNvPr id="11" name="テキスト ボックス 10">
            <a:extLst>
              <a:ext uri="{FF2B5EF4-FFF2-40B4-BE49-F238E27FC236}">
                <a16:creationId xmlns:a16="http://schemas.microsoft.com/office/drawing/2014/main" id="{97B2A7FD-0CE0-7609-1F9D-4A93267AED22}"/>
              </a:ext>
            </a:extLst>
          </p:cNvPr>
          <p:cNvSpPr txBox="1"/>
          <p:nvPr/>
        </p:nvSpPr>
        <p:spPr>
          <a:xfrm>
            <a:off x="5734499" y="3428999"/>
            <a:ext cx="1980220" cy="1323439"/>
          </a:xfrm>
          <a:prstGeom prst="rect">
            <a:avLst/>
          </a:prstGeom>
          <a:solidFill>
            <a:srgbClr val="FFFF00"/>
          </a:solidFill>
          <a:ln>
            <a:solidFill>
              <a:srgbClr val="FF0000"/>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ja-JP" altLang="en-US" sz="2000" dirty="0">
                <a:latin typeface="MS UI Gothic" panose="020B0600070205080204" pitchFamily="50" charset="-128"/>
                <a:ea typeface="MS UI Gothic" panose="020B0600070205080204" pitchFamily="50" charset="-128"/>
              </a:rPr>
              <a:t>ゴム部にのみ圧力チェッカーボーディングが起きてしまっている．</a:t>
            </a:r>
          </a:p>
        </p:txBody>
      </p:sp>
      <p:sp>
        <p:nvSpPr>
          <p:cNvPr id="12" name="四角形: 角を丸くする 11">
            <a:extLst>
              <a:ext uri="{FF2B5EF4-FFF2-40B4-BE49-F238E27FC236}">
                <a16:creationId xmlns:a16="http://schemas.microsoft.com/office/drawing/2014/main" id="{7C34CFA0-9A73-F571-D835-44499B803CE1}"/>
              </a:ext>
            </a:extLst>
          </p:cNvPr>
          <p:cNvSpPr/>
          <p:nvPr/>
        </p:nvSpPr>
        <p:spPr>
          <a:xfrm>
            <a:off x="10380476" y="5193196"/>
            <a:ext cx="1761648" cy="1148926"/>
          </a:xfrm>
          <a:prstGeom prst="roundRect">
            <a:avLst/>
          </a:prstGeom>
          <a:solidFill>
            <a:schemeClr val="bg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MS UI Gothic" panose="020B0600070205080204" pitchFamily="50" charset="-128"/>
                <a:ea typeface="MS UI Gothic" panose="020B0600070205080204" pitchFamily="50" charset="-128"/>
              </a:rPr>
              <a:t>こっちを改良</a:t>
            </a:r>
            <a:br>
              <a:rPr kumimoji="1" lang="en-US" altLang="ja-JP" sz="2000" dirty="0">
                <a:solidFill>
                  <a:schemeClr val="bg1"/>
                </a:solidFill>
                <a:latin typeface="MS UI Gothic" panose="020B0600070205080204" pitchFamily="50" charset="-128"/>
                <a:ea typeface="MS UI Gothic" panose="020B0600070205080204" pitchFamily="50" charset="-128"/>
              </a:rPr>
            </a:br>
            <a:r>
              <a:rPr kumimoji="1" lang="ja-JP" altLang="en-US" sz="2000" dirty="0">
                <a:solidFill>
                  <a:schemeClr val="bg1"/>
                </a:solidFill>
                <a:latin typeface="MS UI Gothic" panose="020B0600070205080204" pitchFamily="50" charset="-128"/>
                <a:ea typeface="MS UI Gothic" panose="020B0600070205080204" pitchFamily="50" charset="-128"/>
              </a:rPr>
              <a:t>する方が筋が</a:t>
            </a:r>
            <a:br>
              <a:rPr kumimoji="1" lang="en-US" altLang="ja-JP" sz="2000" dirty="0">
                <a:solidFill>
                  <a:schemeClr val="bg1"/>
                </a:solidFill>
                <a:latin typeface="MS UI Gothic" panose="020B0600070205080204" pitchFamily="50" charset="-128"/>
                <a:ea typeface="MS UI Gothic" panose="020B0600070205080204" pitchFamily="50" charset="-128"/>
              </a:rPr>
            </a:br>
            <a:r>
              <a:rPr kumimoji="1" lang="ja-JP" altLang="en-US" sz="2000" dirty="0">
                <a:solidFill>
                  <a:schemeClr val="bg1"/>
                </a:solidFill>
                <a:latin typeface="MS UI Gothic" panose="020B0600070205080204" pitchFamily="50" charset="-128"/>
                <a:ea typeface="MS UI Gothic" panose="020B0600070205080204" pitchFamily="50" charset="-128"/>
              </a:rPr>
              <a:t>良いかも</a:t>
            </a:r>
            <a:r>
              <a:rPr kumimoji="1" lang="en-US" altLang="ja-JP" sz="2000" dirty="0">
                <a:solidFill>
                  <a:schemeClr val="bg1"/>
                </a:solidFill>
                <a:latin typeface="MS UI Gothic" panose="020B0600070205080204" pitchFamily="50" charset="-128"/>
                <a:ea typeface="MS UI Gothic" panose="020B0600070205080204" pitchFamily="50" charset="-128"/>
              </a:rPr>
              <a:t>…</a:t>
            </a:r>
            <a:endParaRPr kumimoji="1" lang="ja-JP" altLang="en-US" sz="2000" dirty="0">
              <a:solidFill>
                <a:schemeClr val="bg1"/>
              </a:solidFill>
              <a:latin typeface="MS UI Gothic" panose="020B0600070205080204" pitchFamily="50" charset="-128"/>
              <a:ea typeface="MS UI Gothic" panose="020B0600070205080204" pitchFamily="50" charset="-128"/>
            </a:endParaRPr>
          </a:p>
        </p:txBody>
      </p:sp>
      <p:sp>
        <p:nvSpPr>
          <p:cNvPr id="8" name="テキスト ボックス 7">
            <a:extLst>
              <a:ext uri="{FF2B5EF4-FFF2-40B4-BE49-F238E27FC236}">
                <a16:creationId xmlns:a16="http://schemas.microsoft.com/office/drawing/2014/main" id="{5242AE69-0B00-4AD5-8709-4847489ADA79}"/>
              </a:ext>
            </a:extLst>
          </p:cNvPr>
          <p:cNvSpPr txBox="1"/>
          <p:nvPr/>
        </p:nvSpPr>
        <p:spPr>
          <a:xfrm>
            <a:off x="10903735" y="623890"/>
            <a:ext cx="1210588" cy="1323439"/>
          </a:xfrm>
          <a:prstGeom prst="rect">
            <a:avLst/>
          </a:prstGeom>
          <a:noFill/>
          <a:ln>
            <a:solidFill>
              <a:schemeClr val="tx1"/>
            </a:solidFill>
          </a:ln>
        </p:spPr>
        <p:txBody>
          <a:bodyPr wrap="none" rtlCol="0">
            <a:spAutoFit/>
          </a:bodyPr>
          <a:lstStyle/>
          <a:p>
            <a:pPr algn="ctr" defTabSz="180000"/>
            <a:r>
              <a:rPr kumimoji="1" lang="ja-JP" altLang="en-US" sz="2000" dirty="0">
                <a:latin typeface="Yu Gothic UI" panose="020B0500000000000000" pitchFamily="50" charset="-128"/>
                <a:ea typeface="Yu Gothic UI" panose="020B0500000000000000" pitchFamily="50" charset="-128"/>
              </a:rPr>
              <a:t>計算力学</a:t>
            </a:r>
            <a:br>
              <a:rPr kumimoji="1" lang="en-US" altLang="ja-JP" sz="2000" dirty="0">
                <a:latin typeface="Yu Gothic UI" panose="020B0500000000000000" pitchFamily="50" charset="-128"/>
                <a:ea typeface="Yu Gothic UI" panose="020B0500000000000000" pitchFamily="50" charset="-128"/>
              </a:rPr>
            </a:br>
            <a:r>
              <a:rPr kumimoji="1" lang="ja-JP" altLang="en-US" sz="2000" dirty="0">
                <a:latin typeface="Yu Gothic UI" panose="020B0500000000000000" pitchFamily="50" charset="-128"/>
                <a:ea typeface="Yu Gothic UI" panose="020B0500000000000000" pitchFamily="50" charset="-128"/>
              </a:rPr>
              <a:t>講演会</a:t>
            </a:r>
            <a:br>
              <a:rPr kumimoji="1" lang="en-US" altLang="ja-JP" sz="2000" dirty="0">
                <a:latin typeface="Yu Gothic UI" panose="020B0500000000000000" pitchFamily="50" charset="-128"/>
                <a:ea typeface="Yu Gothic UI" panose="020B0500000000000000" pitchFamily="50" charset="-128"/>
              </a:rPr>
            </a:br>
            <a:r>
              <a:rPr kumimoji="1" lang="en-US" altLang="ja-JP" sz="2000" dirty="0">
                <a:latin typeface="Yu Gothic UI" panose="020B0500000000000000" pitchFamily="50" charset="-128"/>
                <a:ea typeface="Yu Gothic UI" panose="020B0500000000000000" pitchFamily="50" charset="-128"/>
              </a:rPr>
              <a:t>2022</a:t>
            </a:r>
            <a:br>
              <a:rPr kumimoji="1" lang="en-US" altLang="ja-JP" sz="2000" dirty="0">
                <a:latin typeface="Yu Gothic UI" panose="020B0500000000000000" pitchFamily="50" charset="-128"/>
                <a:ea typeface="Yu Gothic UI" panose="020B0500000000000000" pitchFamily="50" charset="-128"/>
              </a:rPr>
            </a:br>
            <a:r>
              <a:rPr kumimoji="1" lang="ja-JP" altLang="en-US" sz="2000" dirty="0">
                <a:latin typeface="Yu Gothic UI" panose="020B0500000000000000" pitchFamily="50" charset="-128"/>
                <a:ea typeface="Yu Gothic UI" panose="020B0500000000000000" pitchFamily="50" charset="-128"/>
              </a:rPr>
              <a:t>より抜粋</a:t>
            </a:r>
          </a:p>
        </p:txBody>
      </p:sp>
    </p:spTree>
    <p:extLst>
      <p:ext uri="{BB962C8B-B14F-4D97-AF65-F5344CB8AC3E}">
        <p14:creationId xmlns:p14="http://schemas.microsoft.com/office/powerpoint/2010/main" val="290788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66" fill="hold"/>
                                        <p:tgtEl>
                                          <p:spTgt spid="5"/>
                                        </p:tgtEl>
                                      </p:cBhvr>
                                    </p:cmd>
                                  </p:childTnLst>
                                </p:cTn>
                              </p:par>
                              <p:par>
                                <p:cTn id="7" presetID="1" presetClass="mediacall" presetSubtype="0" fill="hold" nodeType="withEffect">
                                  <p:stCondLst>
                                    <p:cond delay="0"/>
                                  </p:stCondLst>
                                  <p:childTnLst>
                                    <p:cmd type="call" cmd="playFrom(0.0)">
                                      <p:cBhvr>
                                        <p:cTn id="8" dur="221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10"/>
                                        </p:tgtEl>
                                      </p:cBhvr>
                                    </p:cmd>
                                  </p:childTnLst>
                                </p:cTn>
                              </p:par>
                            </p:childTnLst>
                          </p:cTn>
                        </p:par>
                      </p:childTnLst>
                    </p:cTn>
                  </p:par>
                </p:childTnLst>
              </p:cTn>
              <p:nextCondLst>
                <p:cond evt="onClick" delay="0">
                  <p:tgtEl>
                    <p:spTgt spid="10"/>
                  </p:tgtEl>
                </p:cond>
              </p:nextCondLst>
            </p:seq>
            <p:video>
              <p:cMediaNode vol="80000">
                <p:cTn id="20" fill="hold" display="0">
                  <p:stCondLst>
                    <p:cond delay="indefinite"/>
                  </p:stCondLst>
                </p:cTn>
                <p:tgtEl>
                  <p:spTgt spid="10"/>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title"/>
          </p:nvPr>
        </p:nvSpPr>
        <p:spPr/>
        <p:txBody>
          <a:bodyPr/>
          <a:lstStyle/>
          <a:p>
            <a:r>
              <a:rPr kumimoji="1" lang="ja-JP" altLang="en-US" dirty="0"/>
              <a:t>まとめ</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24</a:t>
            </a:fld>
            <a:endParaRPr lang="ja-JP" altLang="en-US" dirty="0"/>
          </a:p>
        </p:txBody>
      </p:sp>
    </p:spTree>
    <p:extLst>
      <p:ext uri="{BB962C8B-B14F-4D97-AF65-F5344CB8AC3E}">
        <p14:creationId xmlns:p14="http://schemas.microsoft.com/office/powerpoint/2010/main" val="1246687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dirty="0"/>
              <a:t>ES-FEM-T10-SRI</a:t>
            </a:r>
            <a:r>
              <a:rPr lang="ja-JP" altLang="en-US" dirty="0"/>
              <a:t>のまとめ</a:t>
            </a:r>
          </a:p>
        </p:txBody>
      </p:sp>
      <p:sp>
        <p:nvSpPr>
          <p:cNvPr id="3" name="コンテンツ プレースホルダー 2"/>
          <p:cNvSpPr>
            <a:spLocks noGrp="1"/>
          </p:cNvSpPr>
          <p:nvPr>
            <p:ph idx="1"/>
          </p:nvPr>
        </p:nvSpPr>
        <p:spPr/>
        <p:txBody>
          <a:bodyPr/>
          <a:lstStyle/>
          <a:p>
            <a:r>
              <a:rPr lang="ja-JP" altLang="en-US" dirty="0"/>
              <a:t>パッチ法を用いた新たな</a:t>
            </a:r>
            <a:r>
              <a:rPr lang="en-US" altLang="ja-JP" dirty="0"/>
              <a:t>S-FEM</a:t>
            </a:r>
            <a:r>
              <a:rPr lang="ja-JP" altLang="en-US" dirty="0"/>
              <a:t>定式化「</a:t>
            </a:r>
            <a:r>
              <a:rPr lang="en-US" altLang="ja-JP" dirty="0">
                <a:solidFill>
                  <a:srgbClr val="7030A0"/>
                </a:solidFill>
              </a:rPr>
              <a:t>ES-FEM-T10-SRI</a:t>
            </a:r>
            <a:r>
              <a:rPr lang="ja-JP" altLang="en-US" dirty="0"/>
              <a:t>」を開発した．</a:t>
            </a:r>
            <a:endParaRPr lang="en-US" altLang="ja-JP" dirty="0"/>
          </a:p>
          <a:p>
            <a:r>
              <a:rPr lang="ja-JP" altLang="en-US" dirty="0"/>
              <a:t>目論見通り</a:t>
            </a:r>
            <a:r>
              <a:rPr lang="ja-JP" altLang="en-US" dirty="0">
                <a:solidFill>
                  <a:srgbClr val="0000CC"/>
                </a:solidFill>
              </a:rPr>
              <a:t>せん断</a:t>
            </a:r>
            <a:r>
              <a:rPr lang="en-US" altLang="ja-JP" dirty="0">
                <a:solidFill>
                  <a:srgbClr val="0000CC"/>
                </a:solidFill>
              </a:rPr>
              <a:t>/</a:t>
            </a:r>
            <a:r>
              <a:rPr lang="ja-JP" altLang="en-US" dirty="0">
                <a:solidFill>
                  <a:srgbClr val="0000CC"/>
                </a:solidFill>
              </a:rPr>
              <a:t>体積ロッキングと圧力チェッカーボーディングを回避</a:t>
            </a:r>
            <a:r>
              <a:rPr lang="ja-JP" altLang="en-US" dirty="0"/>
              <a:t>出来たが，</a:t>
            </a:r>
            <a:br>
              <a:rPr lang="en-US" altLang="ja-JP" dirty="0"/>
            </a:br>
            <a:r>
              <a:rPr lang="ja-JP" altLang="en-US" dirty="0">
                <a:solidFill>
                  <a:srgbClr val="FF0000"/>
                </a:solidFill>
              </a:rPr>
              <a:t>偏差応力振動は抑え切れなかった</a:t>
            </a:r>
            <a:r>
              <a:rPr lang="ja-JP" altLang="en-US" dirty="0"/>
              <a:t>．</a:t>
            </a:r>
            <a:endParaRPr lang="en-US" altLang="ja-JP" dirty="0"/>
          </a:p>
          <a:p>
            <a:r>
              <a:rPr lang="ja-JP" altLang="en-US" dirty="0"/>
              <a:t>加えて，我々の従来手法より</a:t>
            </a:r>
            <a:r>
              <a:rPr lang="ja-JP" altLang="en-US" dirty="0">
                <a:solidFill>
                  <a:srgbClr val="FF0000"/>
                </a:solidFill>
              </a:rPr>
              <a:t>大変形ロバスト性が大幅に低下</a:t>
            </a:r>
            <a:r>
              <a:rPr lang="ja-JP" altLang="en-US" dirty="0"/>
              <a:t>してしまった．</a:t>
            </a:r>
            <a:endParaRPr lang="en-US" altLang="ja-JP" dirty="0"/>
          </a:p>
          <a:p>
            <a:r>
              <a:rPr lang="en-US" altLang="ja-JP" dirty="0"/>
              <a:t>T10</a:t>
            </a:r>
            <a:r>
              <a:rPr lang="ja-JP" altLang="en-US" dirty="0"/>
              <a:t>メッシュでこれ以上の偏差ひずみ平滑化を行うと剛性行列のバンド幅が激増する（</a:t>
            </a:r>
            <a:r>
              <a:rPr lang="ja-JP" altLang="en-US" dirty="0">
                <a:solidFill>
                  <a:srgbClr val="FF00FF"/>
                </a:solidFill>
              </a:rPr>
              <a:t>３次関数的にバンド幅が増える</a:t>
            </a:r>
            <a:r>
              <a:rPr lang="ja-JP" altLang="en-US" dirty="0"/>
              <a:t>）ため，現実的ではない．</a:t>
            </a:r>
            <a:br>
              <a:rPr lang="en-US" altLang="ja-JP" dirty="0"/>
            </a:br>
            <a:endParaRPr lang="en-US" altLang="ja-JP" dirty="0"/>
          </a:p>
          <a:p>
            <a:r>
              <a:rPr lang="en-US" altLang="ja-JP" dirty="0">
                <a:solidFill>
                  <a:srgbClr val="008000"/>
                </a:solidFill>
              </a:rPr>
              <a:t>T4</a:t>
            </a:r>
            <a:r>
              <a:rPr lang="ja-JP" altLang="en-US" dirty="0">
                <a:solidFill>
                  <a:srgbClr val="008000"/>
                </a:solidFill>
              </a:rPr>
              <a:t>メッシュで最新の</a:t>
            </a:r>
            <a:r>
              <a:rPr lang="en-US" altLang="ja-JP" dirty="0">
                <a:solidFill>
                  <a:srgbClr val="008000"/>
                </a:solidFill>
              </a:rPr>
              <a:t>EC-SSE</a:t>
            </a:r>
            <a:r>
              <a:rPr lang="ja-JP" altLang="en-US" dirty="0">
                <a:solidFill>
                  <a:srgbClr val="008000"/>
                </a:solidFill>
              </a:rPr>
              <a:t>と</a:t>
            </a:r>
            <a:r>
              <a:rPr lang="en-US" altLang="ja-JP" dirty="0">
                <a:solidFill>
                  <a:srgbClr val="008000"/>
                </a:solidFill>
              </a:rPr>
              <a:t>SRI</a:t>
            </a:r>
            <a:r>
              <a:rPr lang="ja-JP" altLang="en-US" dirty="0">
                <a:solidFill>
                  <a:srgbClr val="008000"/>
                </a:solidFill>
              </a:rPr>
              <a:t>を組み合わせる方が筋が良さそう</a:t>
            </a:r>
            <a:r>
              <a:rPr lang="ja-JP" altLang="en-US" dirty="0"/>
              <a:t>に思われる．</a:t>
            </a:r>
            <a:br>
              <a:rPr lang="en-US" altLang="ja-JP" dirty="0"/>
            </a:br>
            <a:r>
              <a:rPr lang="ja-JP" altLang="en-US" dirty="0"/>
              <a:t>（</a:t>
            </a:r>
            <a:r>
              <a:rPr lang="en-US" altLang="ja-JP" dirty="0"/>
              <a:t>FEM-T4</a:t>
            </a:r>
            <a:r>
              <a:rPr lang="ja-JP" altLang="en-US" dirty="0"/>
              <a:t>の</a:t>
            </a:r>
            <a:r>
              <a:rPr lang="en-US" altLang="ja-JP" dirty="0"/>
              <a:t>10</a:t>
            </a:r>
            <a:r>
              <a:rPr lang="ja-JP" altLang="en-US" dirty="0"/>
              <a:t>倍以内のバンド幅で抑えられる可能性はある．）</a:t>
            </a:r>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25</a:t>
            </a:fld>
            <a:endParaRPr lang="ja-JP" altLang="en-US" dirty="0"/>
          </a:p>
        </p:txBody>
      </p:sp>
      <p:sp>
        <p:nvSpPr>
          <p:cNvPr id="7" name="テキスト ボックス 6"/>
          <p:cNvSpPr txBox="1"/>
          <p:nvPr/>
        </p:nvSpPr>
        <p:spPr>
          <a:xfrm>
            <a:off x="4151849" y="5373216"/>
            <a:ext cx="3887603" cy="461665"/>
          </a:xfrm>
          <a:prstGeom prst="rect">
            <a:avLst/>
          </a:prstGeom>
          <a:solidFill>
            <a:schemeClr val="bg1">
              <a:lumMod val="85000"/>
            </a:schemeClr>
          </a:solidFill>
          <a:ln>
            <a:noFill/>
          </a:ln>
          <a:scene3d>
            <a:camera prst="orthographicFront"/>
            <a:lightRig rig="threePt" dir="t"/>
          </a:scene3d>
          <a:sp3d>
            <a:bevelT/>
          </a:sp3d>
        </p:spPr>
        <p:txBody>
          <a:bodyPr wrap="none" rtlCol="0">
            <a:spAutoFit/>
          </a:bodyPr>
          <a:lstStyle/>
          <a:p>
            <a:pPr algn="ctr"/>
            <a:r>
              <a:rPr lang="ja-JP" altLang="en-US" sz="2400" dirty="0">
                <a:latin typeface="+mj-lt"/>
                <a:ea typeface="MS UI Gothic" panose="020B0600070205080204" pitchFamily="50" charset="-128"/>
              </a:rPr>
              <a:t>ご清聴ありがとう御座いました．</a:t>
            </a:r>
            <a:endParaRPr lang="ja-JP" altLang="en-US" sz="2400" dirty="0">
              <a:solidFill>
                <a:srgbClr val="FF0000"/>
              </a:solidFill>
              <a:latin typeface="+mj-lt"/>
              <a:ea typeface="MS UI Gothic" panose="020B0600070205080204" pitchFamily="50" charset="-128"/>
            </a:endParaRPr>
          </a:p>
        </p:txBody>
      </p:sp>
    </p:spTree>
    <p:extLst>
      <p:ext uri="{BB962C8B-B14F-4D97-AF65-F5344CB8AC3E}">
        <p14:creationId xmlns:p14="http://schemas.microsoft.com/office/powerpoint/2010/main" val="957745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dirty="0"/>
              <a:t>既存手法の問題点（</a:t>
            </a:r>
            <a:r>
              <a:rPr kumimoji="1" lang="en-US" altLang="ja-JP" dirty="0"/>
              <a:t>ABAQUS</a:t>
            </a:r>
            <a:r>
              <a:rPr kumimoji="1" lang="ja-JP" altLang="en-US" dirty="0"/>
              <a:t>の要素）</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dirty="0">
                    <a:solidFill>
                      <a:srgbClr val="0000CC"/>
                    </a:solidFill>
                  </a:rPr>
                  <a:t>四面体</a:t>
                </a:r>
                <a:r>
                  <a:rPr lang="ja-JP" altLang="en-US" dirty="0"/>
                  <a:t>解析例</a:t>
                </a:r>
                <a:r>
                  <a:rPr lang="en-US" altLang="ja-JP" dirty="0"/>
                  <a:t> </a:t>
                </a:r>
                <a:r>
                  <a:rPr lang="ja-JP" altLang="en-US" dirty="0"/>
                  <a:t>材料</a:t>
                </a:r>
                <a:r>
                  <a:rPr lang="en-US" altLang="ja-JP" dirty="0"/>
                  <a:t>: neo-</a:t>
                </a:r>
                <a:r>
                  <a:rPr lang="en-US" altLang="ja-JP" dirty="0" err="1"/>
                  <a:t>Hookean</a:t>
                </a:r>
                <a:r>
                  <a:rPr lang="ja-JP" altLang="en-US" u="sng" dirty="0">
                    <a:solidFill>
                      <a:srgbClr val="008000"/>
                    </a:solidFill>
                  </a:rPr>
                  <a:t>超弾性体</a:t>
                </a:r>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𝜈</m:t>
                        </m:r>
                      </m:e>
                      <m:sub>
                        <m:r>
                          <m:rPr>
                            <m:sty m:val="p"/>
                          </m:rPr>
                          <a:rPr lang="en-US" altLang="ja-JP">
                            <a:latin typeface="Cambria Math" panose="02040503050406030204" pitchFamily="18" charset="0"/>
                          </a:rPr>
                          <m:t>ini</m:t>
                        </m:r>
                      </m:sub>
                    </m:sSub>
                    <m:r>
                      <a:rPr lang="en-US" altLang="ja-JP" i="1">
                        <a:latin typeface="Cambria Math" panose="02040503050406030204" pitchFamily="18" charset="0"/>
                      </a:rPr>
                      <m:t>=</m:t>
                    </m:r>
                    <m:r>
                      <a:rPr lang="en-US" altLang="ja-JP" i="1">
                        <a:solidFill>
                          <a:srgbClr val="C00000"/>
                        </a:solidFill>
                        <a:latin typeface="Cambria Math" panose="02040503050406030204" pitchFamily="18" charset="0"/>
                      </a:rPr>
                      <m:t>0.49</m:t>
                    </m:r>
                  </m:oMath>
                </a14:m>
                <a:endParaRPr lang="ja-JP" altLang="en-US" dirty="0">
                  <a:solidFill>
                    <a:srgbClr val="C00000"/>
                  </a:solidFill>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7"/>
                <a:stretch>
                  <a:fillRect l="-1905" t="-190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sp>
        <p:nvSpPr>
          <p:cNvPr id="5" name="テキスト ボックス 4"/>
          <p:cNvSpPr txBox="1"/>
          <p:nvPr/>
        </p:nvSpPr>
        <p:spPr>
          <a:xfrm>
            <a:off x="1786162" y="5143679"/>
            <a:ext cx="3787896" cy="1231106"/>
          </a:xfrm>
          <a:prstGeom prst="rect">
            <a:avLst/>
          </a:prstGeom>
          <a:noFill/>
        </p:spPr>
        <p:txBody>
          <a:bodyPr wrap="none" lIns="0" tIns="0" rIns="0" bIns="0" rtlCol="0">
            <a:spAutoFit/>
          </a:bodyPr>
          <a:lstStyle/>
          <a:p>
            <a:r>
              <a:rPr lang="ja-JP" altLang="en-US" sz="2000" b="1" u="sng" dirty="0">
                <a:latin typeface="Arial" panose="020B0604020202020204" pitchFamily="34" charset="0"/>
                <a:ea typeface="MS UI Gothic" panose="020B0600070205080204" pitchFamily="50" charset="-128"/>
                <a:cs typeface="Arial" panose="020B0604020202020204" pitchFamily="34" charset="0"/>
              </a:rPr>
              <a:t>四面体</a:t>
            </a:r>
            <a:r>
              <a:rPr lang="en-US" altLang="ja-JP" sz="2000" b="1" u="sng" dirty="0">
                <a:latin typeface="Arial" panose="020B0604020202020204" pitchFamily="34" charset="0"/>
                <a:ea typeface="MS UI Gothic" panose="020B0600070205080204" pitchFamily="50" charset="-128"/>
                <a:cs typeface="Arial" panose="020B0604020202020204" pitchFamily="34" charset="0"/>
              </a:rPr>
              <a:t>1</a:t>
            </a:r>
            <a:r>
              <a:rPr lang="ja-JP" altLang="en-US" sz="2000" b="1" u="sng" dirty="0">
                <a:latin typeface="Arial" panose="020B0604020202020204" pitchFamily="34" charset="0"/>
                <a:ea typeface="MS UI Gothic" panose="020B0600070205080204" pitchFamily="50" charset="-128"/>
                <a:cs typeface="Arial" panose="020B0604020202020204" pitchFamily="34" charset="0"/>
              </a:rPr>
              <a:t>次ハイブリッド要素</a:t>
            </a:r>
            <a:r>
              <a:rPr lang="en-US" altLang="ja-JP" sz="2000" b="1" u="sng" dirty="0">
                <a:latin typeface="Arial" panose="020B0604020202020204" pitchFamily="34" charset="0"/>
                <a:ea typeface="MS UI Gothic" panose="020B0600070205080204" pitchFamily="50" charset="-128"/>
                <a:cs typeface="Arial" panose="020B0604020202020204" pitchFamily="34" charset="0"/>
              </a:rPr>
              <a:t>(C3D4H)</a:t>
            </a:r>
            <a:br>
              <a:rPr lang="en-US" altLang="ja-JP" sz="2000" b="1" u="sng" dirty="0">
                <a:latin typeface="Arial" panose="020B0604020202020204" pitchFamily="34" charset="0"/>
                <a:ea typeface="MS UI Gothic" panose="020B0600070205080204" pitchFamily="50" charset="-128"/>
                <a:cs typeface="Arial" panose="020B0604020202020204" pitchFamily="34" charset="0"/>
              </a:rPr>
            </a:br>
            <a:r>
              <a:rPr lang="ja-JP" altLang="en-US" sz="2000"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sz="2000"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sz="2000"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体積ロッキングなし．</a:t>
            </a:r>
            <a:endParaRPr lang="en-US" altLang="ja-JP" sz="2000" b="1" dirty="0">
              <a:solidFill>
                <a:srgbClr val="FF0000"/>
              </a:solidFill>
              <a:latin typeface="Arial" panose="020B0604020202020204" pitchFamily="34" charset="0"/>
              <a:ea typeface="MS UI Gothic" panose="020B0600070205080204" pitchFamily="50" charset="-128"/>
              <a:cs typeface="Arial" panose="020B0604020202020204" pitchFamily="34" charset="0"/>
            </a:endParaRPr>
          </a:p>
          <a:p>
            <a:r>
              <a:rPr lang="en-US" altLang="ja-JP" sz="2000" b="1" dirty="0">
                <a:solidFill>
                  <a:srgbClr val="FF0000"/>
                </a:solidFill>
                <a:latin typeface="Arial" panose="020B0604020202020204" pitchFamily="34" charset="0"/>
                <a:ea typeface="MS UI Gothic" panose="020B0600070205080204" pitchFamily="50" charset="-128"/>
                <a:cs typeface="Arial" panose="020B0604020202020204" pitchFamily="34" charset="0"/>
              </a:rPr>
              <a:t>✗ </a:t>
            </a:r>
            <a:r>
              <a:rPr lang="ja-JP" altLang="en-US" sz="2000" b="1" dirty="0">
                <a:latin typeface="Arial" panose="020B0604020202020204" pitchFamily="34" charset="0"/>
                <a:ea typeface="MS UI Gothic" panose="020B0600070205080204" pitchFamily="50" charset="-128"/>
                <a:cs typeface="Arial" panose="020B0604020202020204" pitchFamily="34" charset="0"/>
              </a:rPr>
              <a:t>圧力振動（チェッカーボード）あり．</a:t>
            </a:r>
            <a:endParaRPr lang="en-US" altLang="ja-JP" sz="2000" dirty="0">
              <a:latin typeface="Arial" panose="020B0604020202020204" pitchFamily="34" charset="0"/>
              <a:ea typeface="MS UI Gothic" panose="020B0600070205080204" pitchFamily="50" charset="-128"/>
              <a:cs typeface="Arial" panose="020B0604020202020204" pitchFamily="34" charset="0"/>
            </a:endParaRPr>
          </a:p>
          <a:p>
            <a:r>
              <a:rPr lang="en-US" altLang="ja-JP" sz="2000" b="1" dirty="0">
                <a:solidFill>
                  <a:srgbClr val="FF0000"/>
                </a:solidFill>
                <a:latin typeface="Arial" panose="020B0604020202020204" pitchFamily="34" charset="0"/>
                <a:ea typeface="MS UI Gothic" panose="020B0600070205080204" pitchFamily="50" charset="-128"/>
                <a:cs typeface="Arial" panose="020B0604020202020204" pitchFamily="34" charset="0"/>
              </a:rPr>
              <a:t>✗ </a:t>
            </a:r>
            <a:r>
              <a:rPr lang="ja-JP" altLang="en-US" sz="2000" dirty="0">
                <a:latin typeface="Arial" panose="020B0604020202020204" pitchFamily="34" charset="0"/>
                <a:ea typeface="MS UI Gothic" panose="020B0600070205080204" pitchFamily="50" charset="-128"/>
                <a:cs typeface="Arial" panose="020B0604020202020204" pitchFamily="34" charset="0"/>
              </a:rPr>
              <a:t>せん断／コーナーロッキングあり．</a:t>
            </a:r>
          </a:p>
        </p:txBody>
      </p:sp>
      <p:sp>
        <p:nvSpPr>
          <p:cNvPr id="6" name="テキスト ボックス 5"/>
          <p:cNvSpPr txBox="1"/>
          <p:nvPr/>
        </p:nvSpPr>
        <p:spPr>
          <a:xfrm>
            <a:off x="5807969" y="5143679"/>
            <a:ext cx="4818627" cy="1231106"/>
          </a:xfrm>
          <a:prstGeom prst="rect">
            <a:avLst/>
          </a:prstGeom>
          <a:noFill/>
        </p:spPr>
        <p:txBody>
          <a:bodyPr wrap="none" lIns="0" tIns="0" rIns="0" bIns="0" rtlCol="0">
            <a:spAutoFit/>
          </a:bodyPr>
          <a:lstStyle/>
          <a:p>
            <a:r>
              <a:rPr lang="ja-JP" altLang="en-US" sz="2000" b="1" u="sng" dirty="0">
                <a:ea typeface="MS UI Gothic" panose="020B0600070205080204" pitchFamily="50" charset="-128"/>
              </a:rPr>
              <a:t>四面体</a:t>
            </a:r>
            <a:r>
              <a:rPr lang="en-US" altLang="ja-JP" sz="2000" b="1" u="sng" dirty="0">
                <a:ea typeface="MS UI Gothic" panose="020B0600070205080204" pitchFamily="50" charset="-128"/>
              </a:rPr>
              <a:t>2</a:t>
            </a:r>
            <a:r>
              <a:rPr lang="ja-JP" altLang="en-US" sz="2000" b="1" u="sng" dirty="0">
                <a:ea typeface="MS UI Gothic" panose="020B0600070205080204" pitchFamily="50" charset="-128"/>
              </a:rPr>
              <a:t>次修正ハイブリッド要素</a:t>
            </a:r>
            <a:r>
              <a:rPr lang="en-US" altLang="ja-JP" sz="2000" b="1" u="sng" dirty="0">
                <a:ea typeface="MS UI Gothic" panose="020B0600070205080204" pitchFamily="50" charset="-128"/>
              </a:rPr>
              <a:t>(C3D10MH)</a:t>
            </a:r>
          </a:p>
          <a:p>
            <a:r>
              <a:rPr lang="ja-JP" altLang="en-US" sz="2000"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sz="2000"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せん断／体積ロッキングなし．</a:t>
            </a:r>
            <a:endParaRPr lang="en-US" altLang="ja-JP" sz="2000" b="1" dirty="0">
              <a:solidFill>
                <a:srgbClr val="FF0000"/>
              </a:solidFill>
              <a:latin typeface="Arial" panose="020B0604020202020204" pitchFamily="34" charset="0"/>
              <a:ea typeface="MS UI Gothic" panose="020B0600070205080204" pitchFamily="50" charset="-128"/>
              <a:cs typeface="Arial" panose="020B0604020202020204" pitchFamily="34" charset="0"/>
            </a:endParaRPr>
          </a:p>
          <a:p>
            <a:r>
              <a:rPr lang="en-US" altLang="ja-JP" sz="2000" b="1" dirty="0">
                <a:solidFill>
                  <a:srgbClr val="FF0000"/>
                </a:solidFill>
                <a:ea typeface="MS UI Gothic" panose="020B0600070205080204" pitchFamily="50" charset="-128"/>
              </a:rPr>
              <a:t>✗ </a:t>
            </a:r>
            <a:r>
              <a:rPr lang="ja-JP" altLang="en-US" sz="2000" dirty="0">
                <a:ea typeface="MS UI Gothic" panose="020B0600070205080204" pitchFamily="50" charset="-128"/>
              </a:rPr>
              <a:t>内挿の精度低下あり．</a:t>
            </a:r>
            <a:br>
              <a:rPr lang="en-US" altLang="ja-JP" sz="2000" dirty="0">
                <a:ea typeface="MS UI Gothic" panose="020B0600070205080204" pitchFamily="50" charset="-128"/>
              </a:rPr>
            </a:br>
            <a:r>
              <a:rPr lang="en-US" altLang="ja-JP" sz="2000" b="1" dirty="0">
                <a:solidFill>
                  <a:srgbClr val="FF0000"/>
                </a:solidFill>
                <a:ea typeface="MS UI Gothic" panose="020B0600070205080204" pitchFamily="50" charset="-128"/>
              </a:rPr>
              <a:t>✗ </a:t>
            </a:r>
            <a:r>
              <a:rPr lang="ja-JP" altLang="en-US" sz="2000" b="1" dirty="0">
                <a:ea typeface="MS UI Gothic" panose="020B0600070205080204" pitchFamily="50" charset="-128"/>
              </a:rPr>
              <a:t>大変形で早期の収束困難あり．</a:t>
            </a:r>
          </a:p>
        </p:txBody>
      </p:sp>
      <p:pic>
        <p:nvPicPr>
          <p:cNvPr id="7" name="c3d4h-press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12480" y="1068450"/>
            <a:ext cx="3931493" cy="4016734"/>
          </a:xfrm>
          <a:prstGeom prst="rect">
            <a:avLst/>
          </a:prstGeom>
        </p:spPr>
      </p:pic>
      <p:pic>
        <p:nvPicPr>
          <p:cNvPr id="8" name="c3d10mh-pressur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384033" y="1055213"/>
            <a:ext cx="3969857" cy="4055930"/>
          </a:xfrm>
          <a:prstGeom prst="rect">
            <a:avLst/>
          </a:prstGeom>
        </p:spPr>
      </p:pic>
      <p:sp>
        <p:nvSpPr>
          <p:cNvPr id="9" name="テキスト ボックス 8"/>
          <p:cNvSpPr txBox="1"/>
          <p:nvPr/>
        </p:nvSpPr>
        <p:spPr>
          <a:xfrm>
            <a:off x="5795691" y="4365645"/>
            <a:ext cx="1107996" cy="646331"/>
          </a:xfrm>
          <a:prstGeom prst="rect">
            <a:avLst/>
          </a:prstGeom>
          <a:noFill/>
        </p:spPr>
        <p:txBody>
          <a:bodyPr wrap="none" rtlCol="0">
            <a:spAutoFit/>
          </a:bodyPr>
          <a:lstStyle/>
          <a:p>
            <a:pPr algn="ctr"/>
            <a:r>
              <a:rPr kumimoji="1" lang="ja-JP" altLang="en-US" dirty="0">
                <a:ea typeface="MS UI Gothic" panose="020B0600070205080204" pitchFamily="50" charset="-128"/>
              </a:rPr>
              <a:t>節点数は</a:t>
            </a:r>
            <a:br>
              <a:rPr kumimoji="1" lang="en-US" altLang="ja-JP" dirty="0">
                <a:ea typeface="MS UI Gothic" panose="020B0600070205080204" pitchFamily="50" charset="-128"/>
              </a:rPr>
            </a:br>
            <a:r>
              <a:rPr kumimoji="1" lang="ja-JP" altLang="en-US" dirty="0">
                <a:ea typeface="MS UI Gothic" panose="020B0600070205080204" pitchFamily="50" charset="-128"/>
              </a:rPr>
              <a:t>ほぼ同じ</a:t>
            </a:r>
          </a:p>
        </p:txBody>
      </p:sp>
      <p:sp>
        <p:nvSpPr>
          <p:cNvPr id="10" name="テキスト ボックス 9"/>
          <p:cNvSpPr txBox="1"/>
          <p:nvPr/>
        </p:nvSpPr>
        <p:spPr>
          <a:xfrm>
            <a:off x="4441690" y="1043444"/>
            <a:ext cx="1366279" cy="369332"/>
          </a:xfrm>
          <a:prstGeom prst="rect">
            <a:avLst/>
          </a:prstGeom>
          <a:solidFill>
            <a:schemeClr val="bg1"/>
          </a:solidFill>
        </p:spPr>
        <p:txBody>
          <a:bodyPr wrap="square" rtlCol="0">
            <a:spAutoFit/>
          </a:bodyPr>
          <a:lstStyle/>
          <a:p>
            <a:pPr algn="r"/>
            <a:r>
              <a:rPr kumimoji="1" lang="ja-JP" altLang="en-US" dirty="0">
                <a:ea typeface="MS UI Gothic" panose="020B0600070205080204" pitchFamily="50" charset="-128"/>
              </a:rPr>
              <a:t>圧力</a:t>
            </a:r>
          </a:p>
        </p:txBody>
      </p:sp>
      <p:sp>
        <p:nvSpPr>
          <p:cNvPr id="11" name="テキスト ボックス 10"/>
          <p:cNvSpPr txBox="1"/>
          <p:nvPr/>
        </p:nvSpPr>
        <p:spPr>
          <a:xfrm>
            <a:off x="8906186" y="1042767"/>
            <a:ext cx="1366279" cy="369332"/>
          </a:xfrm>
          <a:prstGeom prst="rect">
            <a:avLst/>
          </a:prstGeom>
          <a:solidFill>
            <a:schemeClr val="bg1"/>
          </a:solidFill>
        </p:spPr>
        <p:txBody>
          <a:bodyPr wrap="square" rtlCol="0">
            <a:spAutoFit/>
          </a:bodyPr>
          <a:lstStyle/>
          <a:p>
            <a:pPr algn="r"/>
            <a:r>
              <a:rPr kumimoji="1" lang="ja-JP" altLang="en-US" dirty="0">
                <a:ea typeface="MS UI Gothic" panose="020B0600070205080204" pitchFamily="50" charset="-128"/>
              </a:rPr>
              <a:t>圧力</a:t>
            </a:r>
          </a:p>
        </p:txBody>
      </p:sp>
      <p:grpSp>
        <p:nvGrpSpPr>
          <p:cNvPr id="35" name="グループ化 34">
            <a:extLst>
              <a:ext uri="{FF2B5EF4-FFF2-40B4-BE49-F238E27FC236}">
                <a16:creationId xmlns:a16="http://schemas.microsoft.com/office/drawing/2014/main" id="{E28C2FAD-5004-4B41-925A-FBBC327939A8}"/>
              </a:ext>
            </a:extLst>
          </p:cNvPr>
          <p:cNvGrpSpPr>
            <a:grpSpLocks noChangeAspect="1"/>
          </p:cNvGrpSpPr>
          <p:nvPr/>
        </p:nvGrpSpPr>
        <p:grpSpPr>
          <a:xfrm>
            <a:off x="10470499" y="1922443"/>
            <a:ext cx="1391448" cy="1078919"/>
            <a:chOff x="7033157" y="4150041"/>
            <a:chExt cx="1113158" cy="863135"/>
          </a:xfrm>
        </p:grpSpPr>
        <p:grpSp>
          <p:nvGrpSpPr>
            <p:cNvPr id="36" name="グループ化 35">
              <a:extLst>
                <a:ext uri="{FF2B5EF4-FFF2-40B4-BE49-F238E27FC236}">
                  <a16:creationId xmlns:a16="http://schemas.microsoft.com/office/drawing/2014/main" id="{5554C868-2B2E-40EA-AE6B-C7FA28DF47D8}"/>
                </a:ext>
              </a:extLst>
            </p:cNvPr>
            <p:cNvGrpSpPr/>
            <p:nvPr/>
          </p:nvGrpSpPr>
          <p:grpSpPr>
            <a:xfrm>
              <a:off x="7033157" y="4150041"/>
              <a:ext cx="1113158" cy="862902"/>
              <a:chOff x="7896806" y="3359140"/>
              <a:chExt cx="1113158" cy="862902"/>
            </a:xfrm>
          </p:grpSpPr>
          <p:cxnSp>
            <p:nvCxnSpPr>
              <p:cNvPr id="43" name="直線コネクタ 42">
                <a:extLst>
                  <a:ext uri="{FF2B5EF4-FFF2-40B4-BE49-F238E27FC236}">
                    <a16:creationId xmlns:a16="http://schemas.microsoft.com/office/drawing/2014/main" id="{224B437A-BD6D-4FAF-8458-1EE012E9BFD7}"/>
                  </a:ext>
                </a:extLst>
              </p:cNvPr>
              <p:cNvCxnSpPr>
                <a:stCxn id="44" idx="2"/>
                <a:endCxn id="49"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二等辺三角形 43">
                <a:extLst>
                  <a:ext uri="{FF2B5EF4-FFF2-40B4-BE49-F238E27FC236}">
                    <a16:creationId xmlns:a16="http://schemas.microsoft.com/office/drawing/2014/main" id="{F4AFD44B-3267-4D40-83E2-40DC701F281B}"/>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二等辺三角形 44">
                <a:extLst>
                  <a:ext uri="{FF2B5EF4-FFF2-40B4-BE49-F238E27FC236}">
                    <a16:creationId xmlns:a16="http://schemas.microsoft.com/office/drawing/2014/main" id="{3994E165-DD58-47FD-9A09-D19C3FB0961D}"/>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34">
                <a:extLst>
                  <a:ext uri="{FF2B5EF4-FFF2-40B4-BE49-F238E27FC236}">
                    <a16:creationId xmlns:a16="http://schemas.microsoft.com/office/drawing/2014/main" id="{8992D70F-B4A9-4106-82AC-FC36363D1A5E}"/>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35">
                <a:extLst>
                  <a:ext uri="{FF2B5EF4-FFF2-40B4-BE49-F238E27FC236}">
                    <a16:creationId xmlns:a16="http://schemas.microsoft.com/office/drawing/2014/main" id="{C4F38086-EAA4-4D08-856D-C437F6EE7617}"/>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36">
                <a:extLst>
                  <a:ext uri="{FF2B5EF4-FFF2-40B4-BE49-F238E27FC236}">
                    <a16:creationId xmlns:a16="http://schemas.microsoft.com/office/drawing/2014/main" id="{0625A60C-CC02-41DB-B122-1B8B1CF6CEC4}"/>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37">
                <a:extLst>
                  <a:ext uri="{FF2B5EF4-FFF2-40B4-BE49-F238E27FC236}">
                    <a16:creationId xmlns:a16="http://schemas.microsoft.com/office/drawing/2014/main" id="{CD9D02A0-0AAB-40D5-B915-EAC7AF98DD8A}"/>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円/楕円 36">
              <a:extLst>
                <a:ext uri="{FF2B5EF4-FFF2-40B4-BE49-F238E27FC236}">
                  <a16:creationId xmlns:a16="http://schemas.microsoft.com/office/drawing/2014/main" id="{99E69023-6A16-4373-893B-F0F6F3D3A86E}"/>
                </a:ext>
              </a:extLst>
            </p:cNvPr>
            <p:cNvSpPr/>
            <p:nvPr/>
          </p:nvSpPr>
          <p:spPr>
            <a:xfrm>
              <a:off x="7769837" y="440110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6">
              <a:extLst>
                <a:ext uri="{FF2B5EF4-FFF2-40B4-BE49-F238E27FC236}">
                  <a16:creationId xmlns:a16="http://schemas.microsoft.com/office/drawing/2014/main" id="{CC190566-3FEE-4BDC-A416-502956AEB3D3}"/>
                </a:ext>
              </a:extLst>
            </p:cNvPr>
            <p:cNvSpPr/>
            <p:nvPr/>
          </p:nvSpPr>
          <p:spPr>
            <a:xfrm>
              <a:off x="7884368" y="47537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6">
              <a:extLst>
                <a:ext uri="{FF2B5EF4-FFF2-40B4-BE49-F238E27FC236}">
                  <a16:creationId xmlns:a16="http://schemas.microsoft.com/office/drawing/2014/main" id="{B2B7670B-485F-44B2-A290-BA085226E49A}"/>
                </a:ext>
              </a:extLst>
            </p:cNvPr>
            <p:cNvSpPr/>
            <p:nvPr/>
          </p:nvSpPr>
          <p:spPr>
            <a:xfrm>
              <a:off x="7409797" y="489776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6">
              <a:extLst>
                <a:ext uri="{FF2B5EF4-FFF2-40B4-BE49-F238E27FC236}">
                  <a16:creationId xmlns:a16="http://schemas.microsoft.com/office/drawing/2014/main" id="{E15E347E-DB67-4A9B-B5D8-7E2FBB214598}"/>
                </a:ext>
              </a:extLst>
            </p:cNvPr>
            <p:cNvSpPr/>
            <p:nvPr/>
          </p:nvSpPr>
          <p:spPr>
            <a:xfrm>
              <a:off x="7236296" y="453772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36">
              <a:extLst>
                <a:ext uri="{FF2B5EF4-FFF2-40B4-BE49-F238E27FC236}">
                  <a16:creationId xmlns:a16="http://schemas.microsoft.com/office/drawing/2014/main" id="{DBED2EC6-D691-4C9C-9630-3255E33C75CE}"/>
                </a:ext>
              </a:extLst>
            </p:cNvPr>
            <p:cNvSpPr/>
            <p:nvPr/>
          </p:nvSpPr>
          <p:spPr>
            <a:xfrm>
              <a:off x="7625821" y="458112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36">
              <a:extLst>
                <a:ext uri="{FF2B5EF4-FFF2-40B4-BE49-F238E27FC236}">
                  <a16:creationId xmlns:a16="http://schemas.microsoft.com/office/drawing/2014/main" id="{B9C4190B-3951-4895-86A6-BC03EB5D489E}"/>
                </a:ext>
              </a:extLst>
            </p:cNvPr>
            <p:cNvSpPr/>
            <p:nvPr/>
          </p:nvSpPr>
          <p:spPr>
            <a:xfrm>
              <a:off x="7517809" y="4733528"/>
              <a:ext cx="114531" cy="115415"/>
            </a:xfrm>
            <a:prstGeom prst="ellipse">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a:extLst>
              <a:ext uri="{FF2B5EF4-FFF2-40B4-BE49-F238E27FC236}">
                <a16:creationId xmlns:a16="http://schemas.microsoft.com/office/drawing/2014/main" id="{0D592E67-6C4F-4AA1-A894-5A5EFCF3F5C0}"/>
              </a:ext>
            </a:extLst>
          </p:cNvPr>
          <p:cNvGrpSpPr>
            <a:grpSpLocks noChangeAspect="1"/>
          </p:cNvGrpSpPr>
          <p:nvPr/>
        </p:nvGrpSpPr>
        <p:grpSpPr>
          <a:xfrm>
            <a:off x="199743" y="2007072"/>
            <a:ext cx="1358034" cy="1052727"/>
            <a:chOff x="7896806" y="3359140"/>
            <a:chExt cx="1113158" cy="862902"/>
          </a:xfrm>
        </p:grpSpPr>
        <p:cxnSp>
          <p:nvCxnSpPr>
            <p:cNvPr id="51" name="直線コネクタ 50">
              <a:extLst>
                <a:ext uri="{FF2B5EF4-FFF2-40B4-BE49-F238E27FC236}">
                  <a16:creationId xmlns:a16="http://schemas.microsoft.com/office/drawing/2014/main" id="{F50AB8F3-8039-442F-A6AE-45A8EF8807A7}"/>
                </a:ext>
              </a:extLst>
            </p:cNvPr>
            <p:cNvCxnSpPr>
              <a:stCxn id="52" idx="2"/>
              <a:endCxn id="57"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二等辺三角形 51">
              <a:extLst>
                <a:ext uri="{FF2B5EF4-FFF2-40B4-BE49-F238E27FC236}">
                  <a16:creationId xmlns:a16="http://schemas.microsoft.com/office/drawing/2014/main" id="{6E67A521-F3C5-4360-8C95-E88F0230D6F0}"/>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二等辺三角形 52">
              <a:extLst>
                <a:ext uri="{FF2B5EF4-FFF2-40B4-BE49-F238E27FC236}">
                  <a16:creationId xmlns:a16="http://schemas.microsoft.com/office/drawing/2014/main" id="{FD46029F-2EC3-452F-8F37-A9C030F4A617}"/>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34">
              <a:extLst>
                <a:ext uri="{FF2B5EF4-FFF2-40B4-BE49-F238E27FC236}">
                  <a16:creationId xmlns:a16="http://schemas.microsoft.com/office/drawing/2014/main" id="{DA2F5B15-173E-41B9-8B2E-AC06DACD2E99}"/>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35">
              <a:extLst>
                <a:ext uri="{FF2B5EF4-FFF2-40B4-BE49-F238E27FC236}">
                  <a16:creationId xmlns:a16="http://schemas.microsoft.com/office/drawing/2014/main" id="{A29A50A3-4A22-4D81-9CA8-6DFC008DD058}"/>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36">
              <a:extLst>
                <a:ext uri="{FF2B5EF4-FFF2-40B4-BE49-F238E27FC236}">
                  <a16:creationId xmlns:a16="http://schemas.microsoft.com/office/drawing/2014/main" id="{E3A68734-E935-4E7E-A03C-AD6D7738203F}"/>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37">
              <a:extLst>
                <a:ext uri="{FF2B5EF4-FFF2-40B4-BE49-F238E27FC236}">
                  <a16:creationId xmlns:a16="http://schemas.microsoft.com/office/drawing/2014/main" id="{30339E1B-C936-468D-95E8-D29FF0582409}"/>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5609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0" fill="hold"/>
                                        <p:tgtEl>
                                          <p:spTgt spid="7"/>
                                        </p:tgtEl>
                                      </p:cBhvr>
                                    </p:cmd>
                                  </p:childTnLst>
                                </p:cTn>
                              </p:par>
                              <p:par>
                                <p:cTn id="7" presetID="1" presetClass="mediacall" presetSubtype="0" fill="hold" nodeType="withEffect">
                                  <p:stCondLst>
                                    <p:cond delay="0"/>
                                  </p:stCondLst>
                                  <p:childTnLst>
                                    <p:cmd type="call" cmd="playFrom(0.0)">
                                      <p:cBhvr>
                                        <p:cTn id="8" dur="4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dirty="0">
                    <a:solidFill>
                      <a:srgbClr val="0000CC"/>
                    </a:solidFill>
                  </a:rPr>
                  <a:t>四面体</a:t>
                </a:r>
                <a:r>
                  <a:rPr lang="ja-JP" altLang="en-US" dirty="0"/>
                  <a:t>解析例</a:t>
                </a:r>
                <a:r>
                  <a:rPr lang="en-US" altLang="ja-JP" dirty="0"/>
                  <a:t> </a:t>
                </a:r>
                <a:r>
                  <a:rPr lang="ja-JP" altLang="en-US" dirty="0"/>
                  <a:t>材料</a:t>
                </a:r>
                <a:r>
                  <a:rPr lang="en-US" altLang="ja-JP" dirty="0"/>
                  <a:t>: neo-</a:t>
                </a:r>
                <a:r>
                  <a:rPr lang="en-US" altLang="ja-JP" dirty="0" err="1"/>
                  <a:t>Hookean</a:t>
                </a:r>
                <a:r>
                  <a:rPr lang="ja-JP" altLang="en-US" u="sng" dirty="0">
                    <a:solidFill>
                      <a:srgbClr val="008000"/>
                    </a:solidFill>
                  </a:rPr>
                  <a:t>超弾性体</a:t>
                </a:r>
                <a:r>
                  <a:rPr lang="en-US" altLang="ja-JP" dirty="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𝜈</m:t>
                        </m:r>
                      </m:e>
                      <m:sub>
                        <m:r>
                          <m:rPr>
                            <m:sty m:val="p"/>
                          </m:rPr>
                          <a:rPr lang="en-US" altLang="ja-JP">
                            <a:latin typeface="Cambria Math" panose="02040503050406030204" pitchFamily="18" charset="0"/>
                          </a:rPr>
                          <m:t>ini</m:t>
                        </m:r>
                      </m:sub>
                    </m:sSub>
                    <m:r>
                      <a:rPr lang="en-US" altLang="ja-JP" i="1">
                        <a:latin typeface="Cambria Math" panose="02040503050406030204" pitchFamily="18" charset="0"/>
                      </a:rPr>
                      <m:t>=</m:t>
                    </m:r>
                    <m:r>
                      <a:rPr lang="en-US" altLang="ja-JP" i="1">
                        <a:solidFill>
                          <a:srgbClr val="C00000"/>
                        </a:solidFill>
                        <a:latin typeface="Cambria Math" panose="02040503050406030204" pitchFamily="18" charset="0"/>
                      </a:rPr>
                      <m:t>0.49</m:t>
                    </m:r>
                  </m:oMath>
                </a14:m>
                <a:endParaRPr lang="ja-JP" altLang="en-US" dirty="0">
                  <a:solidFill>
                    <a:srgbClr val="C00000"/>
                  </a:solidFill>
                </a:endParaRPr>
              </a:p>
              <a:p>
                <a:pPr marL="0" indent="0" algn="ctr">
                  <a:buNone/>
                </a:pPr>
                <a:endParaRPr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7"/>
                <a:stretch>
                  <a:fillRect l="-1905" t="-1901"/>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Autofit/>
          </a:bodyPr>
          <a:lstStyle/>
          <a:p>
            <a:r>
              <a:rPr lang="ja-JP" altLang="en-US" dirty="0"/>
              <a:t>我々の手法（平滑化有限要素法：</a:t>
            </a:r>
            <a:r>
              <a:rPr lang="en-US" altLang="ja-JP" dirty="0"/>
              <a:t>S-FEM</a:t>
            </a:r>
            <a:r>
              <a:rPr lang="ja-JP" altLang="en-US" dirty="0"/>
              <a:t>）</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p:pic>
        <p:nvPicPr>
          <p:cNvPr id="11" name="msmpeg4v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37749" y="1007028"/>
            <a:ext cx="3870478" cy="3578867"/>
          </a:xfrm>
          <a:prstGeom prst="rect">
            <a:avLst/>
          </a:prstGeom>
        </p:spPr>
      </p:pic>
      <p:sp>
        <p:nvSpPr>
          <p:cNvPr id="12" name="テキスト ボックス 11"/>
          <p:cNvSpPr txBox="1"/>
          <p:nvPr/>
        </p:nvSpPr>
        <p:spPr>
          <a:xfrm>
            <a:off x="2079228" y="4660764"/>
            <a:ext cx="3829575" cy="1661993"/>
          </a:xfrm>
          <a:prstGeom prst="rect">
            <a:avLst/>
          </a:prstGeom>
          <a:noFill/>
        </p:spPr>
        <p:txBody>
          <a:bodyPr wrap="none" lIns="0" tIns="0" rIns="0" bIns="0" rtlCol="0">
            <a:spAutoFit/>
          </a:bodyPr>
          <a:lstStyle/>
          <a:p>
            <a:r>
              <a:rPr lang="en-US" altLang="ja-JP" b="1" u="sng" dirty="0">
                <a:latin typeface="Arial" panose="020B0604020202020204" pitchFamily="34" charset="0"/>
                <a:ea typeface="MS UI Gothic" panose="020B0600070205080204" pitchFamily="50" charset="-128"/>
                <a:cs typeface="Arial" panose="020B0604020202020204" pitchFamily="34" charset="0"/>
              </a:rPr>
              <a:t>F-barES-FEM-T4</a:t>
            </a:r>
          </a:p>
          <a:p>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kumimoji="1" lang="ja-JP" altLang="en-US" dirty="0">
                <a:latin typeface="Arial" panose="020B0604020202020204" pitchFamily="34" charset="0"/>
                <a:ea typeface="MS UI Gothic" panose="020B0600070205080204" pitchFamily="50" charset="-128"/>
                <a:cs typeface="Arial" panose="020B0604020202020204" pitchFamily="34" charset="0"/>
              </a:rPr>
              <a:t>せん断・体積ロッキングなし</a:t>
            </a:r>
            <a:r>
              <a:rPr lang="ja-JP" altLang="en-US" dirty="0">
                <a:latin typeface="Arial" panose="020B0604020202020204" pitchFamily="34" charset="0"/>
                <a:ea typeface="MS UI Gothic" panose="020B0600070205080204" pitchFamily="50" charset="-128"/>
                <a:cs typeface="Arial" panose="020B0604020202020204" pitchFamily="34" charset="0"/>
              </a:rPr>
              <a:t>．</a:t>
            </a:r>
            <a:br>
              <a:rPr lang="en-US" altLang="ja-JP" dirty="0">
                <a:latin typeface="Arial" panose="020B0604020202020204" pitchFamily="34" charset="0"/>
                <a:ea typeface="MS UI Gothic" panose="020B0600070205080204" pitchFamily="50" charset="-128"/>
                <a:cs typeface="Arial" panose="020B0604020202020204" pitchFamily="34" charset="0"/>
              </a:rPr>
            </a:br>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コーナーロッキングも充分小さい．</a:t>
            </a:r>
            <a:endParaRPr lang="en-US" altLang="ja-JP" b="1" dirty="0">
              <a:solidFill>
                <a:srgbClr val="FF0000"/>
              </a:solidFill>
              <a:latin typeface="Arial" panose="020B0604020202020204" pitchFamily="34" charset="0"/>
              <a:ea typeface="MS UI Gothic" panose="020B0600070205080204" pitchFamily="50" charset="-128"/>
              <a:cs typeface="Arial" panose="020B0604020202020204" pitchFamily="34" charset="0"/>
            </a:endParaRPr>
          </a:p>
          <a:p>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圧力振動は充分小さい．</a:t>
            </a:r>
            <a:r>
              <a:rPr lang="en-US" altLang="ja-JP" dirty="0">
                <a:latin typeface="Arial" panose="020B0604020202020204" pitchFamily="34" charset="0"/>
                <a:ea typeface="MS UI Gothic" panose="020B0600070205080204" pitchFamily="50" charset="-128"/>
                <a:cs typeface="Arial" panose="020B0604020202020204" pitchFamily="34" charset="0"/>
              </a:rPr>
              <a:t> </a:t>
            </a:r>
            <a:br>
              <a:rPr lang="en-US" altLang="ja-JP" dirty="0">
                <a:latin typeface="Arial" panose="020B0604020202020204" pitchFamily="34" charset="0"/>
                <a:ea typeface="MS UI Gothic" panose="020B0600070205080204" pitchFamily="50" charset="-128"/>
                <a:cs typeface="Arial" panose="020B0604020202020204" pitchFamily="34" charset="0"/>
              </a:rPr>
            </a:br>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偏差応力の精度も良好．</a:t>
            </a:r>
            <a:br>
              <a:rPr lang="en-US" altLang="ja-JP" dirty="0">
                <a:latin typeface="Arial" panose="020B0604020202020204" pitchFamily="34" charset="0"/>
                <a:ea typeface="MS UI Gothic" panose="020B0600070205080204" pitchFamily="50" charset="-128"/>
                <a:cs typeface="Arial" panose="020B0604020202020204" pitchFamily="34" charset="0"/>
              </a:rPr>
            </a:br>
            <a:r>
              <a:rPr lang="en-US" altLang="ja-JP" b="1" dirty="0">
                <a:solidFill>
                  <a:srgbClr val="FF0000"/>
                </a:solidFill>
                <a:latin typeface="Arial" panose="020B0604020202020204" pitchFamily="34" charset="0"/>
                <a:ea typeface="MS UI Gothic" panose="020B0600070205080204" pitchFamily="50" charset="-128"/>
                <a:cs typeface="Arial" panose="020B0604020202020204" pitchFamily="34" charset="0"/>
              </a:rPr>
              <a:t>✗ </a:t>
            </a:r>
            <a:r>
              <a:rPr lang="ja-JP" altLang="en-US" dirty="0">
                <a:latin typeface="Arial" panose="020B0604020202020204" pitchFamily="34" charset="0"/>
                <a:ea typeface="MS UI Gothic" panose="020B0600070205080204" pitchFamily="50" charset="-128"/>
                <a:cs typeface="Arial" panose="020B0604020202020204" pitchFamily="34" charset="0"/>
              </a:rPr>
              <a:t>計算時間が長い．</a:t>
            </a:r>
            <a:r>
              <a:rPr lang="en-US" altLang="ja-JP" dirty="0">
                <a:latin typeface="Arial" panose="020B0604020202020204" pitchFamily="34" charset="0"/>
                <a:ea typeface="MS UI Gothic" panose="020B0600070205080204" pitchFamily="50" charset="-128"/>
                <a:cs typeface="Arial" panose="020B0604020202020204" pitchFamily="34" charset="0"/>
              </a:rPr>
              <a:t>FEM</a:t>
            </a:r>
            <a:r>
              <a:rPr lang="ja-JP" altLang="en-US" dirty="0">
                <a:latin typeface="Arial" panose="020B0604020202020204" pitchFamily="34" charset="0"/>
                <a:ea typeface="MS UI Gothic" panose="020B0600070205080204" pitchFamily="50" charset="-128"/>
                <a:cs typeface="Arial" panose="020B0604020202020204" pitchFamily="34" charset="0"/>
              </a:rPr>
              <a:t>と親和性なし．</a:t>
            </a:r>
            <a:endParaRPr kumimoji="1" lang="ja-JP" altLang="en-US" dirty="0">
              <a:latin typeface="Arial" panose="020B0604020202020204" pitchFamily="34" charset="0"/>
              <a:ea typeface="MS UI Gothic" panose="020B0600070205080204" pitchFamily="50" charset="-128"/>
              <a:cs typeface="Arial" panose="020B0604020202020204" pitchFamily="34" charset="0"/>
            </a:endParaRPr>
          </a:p>
        </p:txBody>
      </p:sp>
      <p:sp>
        <p:nvSpPr>
          <p:cNvPr id="8" name="テキスト ボックス 7"/>
          <p:cNvSpPr txBox="1"/>
          <p:nvPr/>
        </p:nvSpPr>
        <p:spPr>
          <a:xfrm>
            <a:off x="12978" y="1047980"/>
            <a:ext cx="1731564" cy="646331"/>
          </a:xfrm>
          <a:prstGeom prst="rect">
            <a:avLst/>
          </a:prstGeom>
          <a:noFill/>
        </p:spPr>
        <p:txBody>
          <a:bodyPr wrap="none" rtlCol="0">
            <a:spAutoFit/>
          </a:bodyPr>
          <a:lstStyle/>
          <a:p>
            <a:r>
              <a:rPr lang="ja-JP" altLang="en-US" dirty="0">
                <a:ea typeface="MS UI Gothic" panose="020B0600070205080204" pitchFamily="50" charset="-128"/>
              </a:rPr>
              <a:t>メッシュ</a:t>
            </a:r>
            <a:r>
              <a:rPr kumimoji="1" lang="ja-JP" altLang="en-US" dirty="0">
                <a:ea typeface="MS UI Gothic" panose="020B0600070205080204" pitchFamily="50" charset="-128"/>
              </a:rPr>
              <a:t>は先程の</a:t>
            </a:r>
            <a:br>
              <a:rPr kumimoji="1" lang="en-US" altLang="ja-JP" dirty="0">
                <a:ea typeface="MS UI Gothic" panose="020B0600070205080204" pitchFamily="50" charset="-128"/>
              </a:rPr>
            </a:br>
            <a:r>
              <a:rPr kumimoji="1" lang="en-US" altLang="ja-JP" dirty="0">
                <a:ea typeface="MS UI Gothic" panose="020B0600070205080204" pitchFamily="50" charset="-128"/>
              </a:rPr>
              <a:t>C3D4H</a:t>
            </a:r>
            <a:r>
              <a:rPr kumimoji="1" lang="ja-JP" altLang="en-US" dirty="0">
                <a:ea typeface="MS UI Gothic" panose="020B0600070205080204" pitchFamily="50" charset="-128"/>
              </a:rPr>
              <a:t>と同じ</a:t>
            </a:r>
            <a:r>
              <a:rPr lang="ja-JP" altLang="en-US" dirty="0">
                <a:ea typeface="MS UI Gothic" panose="020B0600070205080204" pitchFamily="50" charset="-128"/>
              </a:rPr>
              <a:t>．</a:t>
            </a:r>
            <a:endParaRPr kumimoji="1" lang="en-US" altLang="ja-JP" dirty="0">
              <a:ea typeface="MS UI Gothic" panose="020B0600070205080204" pitchFamily="50" charset="-128"/>
            </a:endParaRPr>
          </a:p>
        </p:txBody>
      </p:sp>
      <p:pic>
        <p:nvPicPr>
          <p:cNvPr id="13" name="cylinder2-0.2m.v50.p">
            <a:hlinkClick r:id="" action="ppaction://media"/>
            <a:extLst>
              <a:ext uri="{FF2B5EF4-FFF2-40B4-BE49-F238E27FC236}">
                <a16:creationId xmlns:a16="http://schemas.microsoft.com/office/drawing/2014/main" id="{281D0B2B-C54D-42F1-A4C2-C3AB2E591325}"/>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271562" y="1048076"/>
            <a:ext cx="3791017" cy="3857088"/>
          </a:xfrm>
          <a:prstGeom prst="rect">
            <a:avLst/>
          </a:prstGeom>
        </p:spPr>
      </p:pic>
      <p:sp>
        <p:nvSpPr>
          <p:cNvPr id="10" name="テキスト ボックス 9">
            <a:extLst>
              <a:ext uri="{FF2B5EF4-FFF2-40B4-BE49-F238E27FC236}">
                <a16:creationId xmlns:a16="http://schemas.microsoft.com/office/drawing/2014/main" id="{E0439644-5D58-428A-9EA8-5A39419BA9AB}"/>
              </a:ext>
            </a:extLst>
          </p:cNvPr>
          <p:cNvSpPr txBox="1"/>
          <p:nvPr/>
        </p:nvSpPr>
        <p:spPr>
          <a:xfrm>
            <a:off x="10401271" y="1052195"/>
            <a:ext cx="1959191" cy="646331"/>
          </a:xfrm>
          <a:prstGeom prst="rect">
            <a:avLst/>
          </a:prstGeom>
          <a:noFill/>
        </p:spPr>
        <p:txBody>
          <a:bodyPr wrap="none" rtlCol="0">
            <a:spAutoFit/>
          </a:bodyPr>
          <a:lstStyle/>
          <a:p>
            <a:r>
              <a:rPr lang="ja-JP" altLang="en-US" dirty="0">
                <a:ea typeface="MS UI Gothic" panose="020B0600070205080204" pitchFamily="50" charset="-128"/>
              </a:rPr>
              <a:t>メッシュ</a:t>
            </a:r>
            <a:r>
              <a:rPr kumimoji="1" lang="ja-JP" altLang="en-US" dirty="0">
                <a:ea typeface="MS UI Gothic" panose="020B0600070205080204" pitchFamily="50" charset="-128"/>
              </a:rPr>
              <a:t>は先程の</a:t>
            </a:r>
            <a:br>
              <a:rPr kumimoji="1" lang="en-US" altLang="ja-JP" dirty="0">
                <a:ea typeface="MS UI Gothic" panose="020B0600070205080204" pitchFamily="50" charset="-128"/>
              </a:rPr>
            </a:br>
            <a:r>
              <a:rPr kumimoji="1" lang="en-US" altLang="ja-JP" dirty="0">
                <a:ea typeface="MS UI Gothic" panose="020B0600070205080204" pitchFamily="50" charset="-128"/>
              </a:rPr>
              <a:t>C3D10MH</a:t>
            </a:r>
            <a:r>
              <a:rPr kumimoji="1" lang="ja-JP" altLang="en-US" dirty="0">
                <a:ea typeface="MS UI Gothic" panose="020B0600070205080204" pitchFamily="50" charset="-128"/>
              </a:rPr>
              <a:t>と同じ</a:t>
            </a:r>
            <a:r>
              <a:rPr lang="ja-JP" altLang="en-US" dirty="0">
                <a:ea typeface="MS UI Gothic" panose="020B0600070205080204" pitchFamily="50" charset="-128"/>
              </a:rPr>
              <a:t>．</a:t>
            </a:r>
            <a:endParaRPr kumimoji="1" lang="en-US" altLang="ja-JP" dirty="0">
              <a:ea typeface="MS UI Gothic" panose="020B0600070205080204" pitchFamily="50" charset="-128"/>
            </a:endParaRPr>
          </a:p>
        </p:txBody>
      </p:sp>
      <p:sp>
        <p:nvSpPr>
          <p:cNvPr id="9" name="テキスト ボックス 8">
            <a:extLst>
              <a:ext uri="{FF2B5EF4-FFF2-40B4-BE49-F238E27FC236}">
                <a16:creationId xmlns:a16="http://schemas.microsoft.com/office/drawing/2014/main" id="{FC2644CE-0E0A-4C9A-81A1-04A51C7D5184}"/>
              </a:ext>
            </a:extLst>
          </p:cNvPr>
          <p:cNvSpPr txBox="1"/>
          <p:nvPr/>
        </p:nvSpPr>
        <p:spPr>
          <a:xfrm>
            <a:off x="6382563" y="4660763"/>
            <a:ext cx="3813544" cy="1661993"/>
          </a:xfrm>
          <a:prstGeom prst="rect">
            <a:avLst/>
          </a:prstGeom>
          <a:noFill/>
        </p:spPr>
        <p:txBody>
          <a:bodyPr wrap="none" lIns="0" tIns="0" rIns="0" bIns="0" rtlCol="0">
            <a:spAutoFit/>
          </a:bodyPr>
          <a:lstStyle/>
          <a:p>
            <a:r>
              <a:rPr lang="en-US" altLang="ja-JP" b="1" u="sng" dirty="0">
                <a:latin typeface="Arial" panose="020B0604020202020204" pitchFamily="34" charset="0"/>
                <a:ea typeface="MS UI Gothic" panose="020B0600070205080204" pitchFamily="50" charset="-128"/>
                <a:cs typeface="Arial" panose="020B0604020202020204" pitchFamily="34" charset="0"/>
              </a:rPr>
              <a:t>SelectiveCS-FEM-T10</a:t>
            </a:r>
          </a:p>
          <a:p>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kumimoji="1" lang="ja-JP" altLang="en-US" dirty="0">
                <a:latin typeface="Arial" panose="020B0604020202020204" pitchFamily="34" charset="0"/>
                <a:ea typeface="MS UI Gothic" panose="020B0600070205080204" pitchFamily="50" charset="-128"/>
                <a:cs typeface="Arial" panose="020B0604020202020204" pitchFamily="34" charset="0"/>
              </a:rPr>
              <a:t>せん断・体積ロッキングなし</a:t>
            </a:r>
            <a:r>
              <a:rPr lang="ja-JP" altLang="en-US" dirty="0">
                <a:latin typeface="Arial" panose="020B0604020202020204" pitchFamily="34" charset="0"/>
                <a:ea typeface="MS UI Gothic" panose="020B0600070205080204" pitchFamily="50" charset="-128"/>
                <a:cs typeface="Arial" panose="020B0604020202020204" pitchFamily="34" charset="0"/>
              </a:rPr>
              <a:t>．</a:t>
            </a:r>
            <a:endParaRPr lang="en-US" altLang="ja-JP" b="1" dirty="0">
              <a:solidFill>
                <a:srgbClr val="FF0000"/>
              </a:solidFill>
              <a:latin typeface="Arial" panose="020B0604020202020204" pitchFamily="34" charset="0"/>
              <a:ea typeface="MS UI Gothic" panose="020B0600070205080204" pitchFamily="50" charset="-128"/>
              <a:cs typeface="Arial" panose="020B0604020202020204" pitchFamily="34" charset="0"/>
            </a:endParaRPr>
          </a:p>
          <a:p>
            <a:r>
              <a:rPr lang="ja-JP" altLang="en-US" b="1" dirty="0">
                <a:solidFill>
                  <a:srgbClr val="00FF99"/>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圧力振動はある程度小さい．</a:t>
            </a:r>
            <a:r>
              <a:rPr lang="en-US" altLang="ja-JP" dirty="0">
                <a:latin typeface="Arial" panose="020B0604020202020204" pitchFamily="34" charset="0"/>
                <a:ea typeface="MS UI Gothic" panose="020B0600070205080204" pitchFamily="50" charset="-128"/>
                <a:cs typeface="Arial" panose="020B0604020202020204" pitchFamily="34" charset="0"/>
              </a:rPr>
              <a:t> </a:t>
            </a:r>
            <a:br>
              <a:rPr lang="en-US" altLang="ja-JP" dirty="0">
                <a:latin typeface="Arial" panose="020B0604020202020204" pitchFamily="34" charset="0"/>
                <a:ea typeface="MS UI Gothic" panose="020B0600070205080204" pitchFamily="50" charset="-128"/>
                <a:cs typeface="Arial" panose="020B0604020202020204" pitchFamily="34" charset="0"/>
              </a:rPr>
            </a:br>
            <a:r>
              <a:rPr lang="ja-JP" altLang="en-US" b="1" dirty="0">
                <a:solidFill>
                  <a:srgbClr val="00FF99"/>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コーナーロッキングもある程度小さい．</a:t>
            </a:r>
            <a:b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br>
            <a:r>
              <a:rPr lang="en-US" altLang="ja-JP" b="1" dirty="0">
                <a:solidFill>
                  <a:srgbClr val="FF0000"/>
                </a:solidFill>
                <a:latin typeface="Arial" panose="020B0604020202020204" pitchFamily="34" charset="0"/>
                <a:ea typeface="MS UI Gothic" panose="020B0600070205080204" pitchFamily="50" charset="-128"/>
                <a:cs typeface="Arial" panose="020B0604020202020204" pitchFamily="34" charset="0"/>
              </a:rPr>
              <a:t>✗ </a:t>
            </a:r>
            <a:r>
              <a:rPr lang="ja-JP" altLang="en-US" dirty="0">
                <a:latin typeface="Arial" panose="020B0604020202020204" pitchFamily="34" charset="0"/>
                <a:ea typeface="MS UI Gothic" panose="020B0600070205080204" pitchFamily="50" charset="-128"/>
                <a:cs typeface="Arial" panose="020B0604020202020204" pitchFamily="34" charset="0"/>
              </a:rPr>
              <a:t>偏差応力に振動が現れる．</a:t>
            </a:r>
            <a:b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br>
            <a:r>
              <a:rPr lang="ja-JP" altLang="en-US" b="1" dirty="0">
                <a:solidFill>
                  <a:srgbClr val="0000CC"/>
                </a:solidFill>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a:t>
            </a:r>
            <a:r>
              <a:rPr lang="en-US" altLang="ja-JP" dirty="0">
                <a:latin typeface="Arial" panose="020B0604020202020204" pitchFamily="34" charset="0"/>
                <a:ea typeface="MS UI Gothic" panose="020B0600070205080204" pitchFamily="50" charset="-128"/>
                <a:cs typeface="Arial" panose="020B0604020202020204" pitchFamily="34" charset="0"/>
                <a:sym typeface="Wingdings" panose="05000000000000000000" pitchFamily="2" charset="2"/>
              </a:rPr>
              <a:t>  </a:t>
            </a:r>
            <a:r>
              <a:rPr lang="ja-JP" altLang="en-US" dirty="0">
                <a:latin typeface="Arial" panose="020B0604020202020204" pitchFamily="34" charset="0"/>
                <a:ea typeface="MS UI Gothic" panose="020B0600070205080204" pitchFamily="50" charset="-128"/>
                <a:cs typeface="Arial" panose="020B0604020202020204" pitchFamily="34" charset="0"/>
              </a:rPr>
              <a:t>計算時間が短い．</a:t>
            </a:r>
            <a:r>
              <a:rPr lang="en-US" altLang="ja-JP" dirty="0">
                <a:latin typeface="Arial" panose="020B0604020202020204" pitchFamily="34" charset="0"/>
                <a:ea typeface="MS UI Gothic" panose="020B0600070205080204" pitchFamily="50" charset="-128"/>
                <a:cs typeface="Arial" panose="020B0604020202020204" pitchFamily="34" charset="0"/>
              </a:rPr>
              <a:t>FEM</a:t>
            </a:r>
            <a:r>
              <a:rPr lang="ja-JP" altLang="en-US" dirty="0">
                <a:latin typeface="Arial" panose="020B0604020202020204" pitchFamily="34" charset="0"/>
                <a:ea typeface="MS UI Gothic" panose="020B0600070205080204" pitchFamily="50" charset="-128"/>
                <a:cs typeface="Arial" panose="020B0604020202020204" pitchFamily="34" charset="0"/>
              </a:rPr>
              <a:t>と親和性あり．</a:t>
            </a:r>
            <a:endParaRPr kumimoji="1" lang="ja-JP" altLang="en-US" dirty="0">
              <a:latin typeface="Arial" panose="020B0604020202020204" pitchFamily="34" charset="0"/>
              <a:ea typeface="MS UI Gothic" panose="020B0600070205080204" pitchFamily="50"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E498B4AE-F6EE-7BE6-D669-208D34674683}"/>
              </a:ext>
            </a:extLst>
          </p:cNvPr>
          <p:cNvSpPr txBox="1"/>
          <p:nvPr/>
        </p:nvSpPr>
        <p:spPr>
          <a:xfrm>
            <a:off x="56041" y="5125728"/>
            <a:ext cx="1897904" cy="1200329"/>
          </a:xfrm>
          <a:prstGeom prst="rect">
            <a:avLst/>
          </a:prstGeom>
          <a:solidFill>
            <a:schemeClr val="bg1">
              <a:lumMod val="75000"/>
            </a:schemeClr>
          </a:solidFill>
        </p:spPr>
        <p:txBody>
          <a:bodyPr wrap="square" rtlCol="0">
            <a:spAutoFit/>
          </a:bodyPr>
          <a:lstStyle/>
          <a:p>
            <a:pPr algn="l" defTabSz="180000"/>
            <a:r>
              <a:rPr kumimoji="1" lang="en-US" altLang="ja-JP" dirty="0">
                <a:latin typeface="MS UI Gothic" panose="020B0600070205080204" pitchFamily="50" charset="-128"/>
                <a:ea typeface="MS UI Gothic" panose="020B0600070205080204" pitchFamily="50" charset="-128"/>
              </a:rPr>
              <a:t>FEM-T4</a:t>
            </a:r>
            <a:r>
              <a:rPr kumimoji="1" lang="ja-JP" altLang="en-US" dirty="0">
                <a:latin typeface="MS UI Gothic" panose="020B0600070205080204" pitchFamily="50" charset="-128"/>
                <a:ea typeface="MS UI Gothic" panose="020B0600070205080204" pitchFamily="50" charset="-128"/>
              </a:rPr>
              <a:t>の</a:t>
            </a:r>
            <a:r>
              <a:rPr kumimoji="1" lang="en-US" altLang="ja-JP" dirty="0">
                <a:latin typeface="MS UI Gothic" panose="020B0600070205080204" pitchFamily="50" charset="-128"/>
                <a:ea typeface="MS UI Gothic" panose="020B0600070205080204" pitchFamily="50" charset="-128"/>
              </a:rPr>
              <a:t>10</a:t>
            </a:r>
            <a:r>
              <a:rPr kumimoji="1" lang="ja-JP" altLang="en-US" dirty="0">
                <a:latin typeface="MS UI Gothic" panose="020B0600070205080204" pitchFamily="50" charset="-128"/>
                <a:ea typeface="MS UI Gothic" panose="020B0600070205080204" pitchFamily="50" charset="-128"/>
              </a:rPr>
              <a:t>倍超</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の計算時間が掛かるが，高速化のアイデアが無い．</a:t>
            </a:r>
          </a:p>
        </p:txBody>
      </p:sp>
      <p:sp>
        <p:nvSpPr>
          <p:cNvPr id="14" name="テキスト ボックス 13">
            <a:extLst>
              <a:ext uri="{FF2B5EF4-FFF2-40B4-BE49-F238E27FC236}">
                <a16:creationId xmlns:a16="http://schemas.microsoft.com/office/drawing/2014/main" id="{1F206530-26E8-2F81-7BD6-FEEEF2830822}"/>
              </a:ext>
            </a:extLst>
          </p:cNvPr>
          <p:cNvSpPr txBox="1"/>
          <p:nvPr/>
        </p:nvSpPr>
        <p:spPr>
          <a:xfrm>
            <a:off x="10233264" y="5307093"/>
            <a:ext cx="1895827" cy="1015663"/>
          </a:xfrm>
          <a:prstGeom prst="rect">
            <a:avLst/>
          </a:prstGeom>
          <a:solidFill>
            <a:schemeClr val="bg1">
              <a:lumMod val="75000"/>
            </a:schemeClr>
          </a:solidFill>
        </p:spPr>
        <p:txBody>
          <a:bodyPr wrap="square" rtlCol="0">
            <a:spAutoFit/>
          </a:bodyPr>
          <a:lstStyle/>
          <a:p>
            <a:pPr algn="l" defTabSz="180000"/>
            <a:r>
              <a:rPr kumimoji="1" lang="en-US" altLang="ja-JP" sz="2000" dirty="0">
                <a:latin typeface="MS UI Gothic" panose="020B0600070205080204" pitchFamily="50" charset="-128"/>
                <a:ea typeface="MS UI Gothic" panose="020B0600070205080204" pitchFamily="50" charset="-128"/>
              </a:rPr>
              <a:t>FEM</a:t>
            </a:r>
            <a:r>
              <a:rPr kumimoji="1" lang="ja-JP" altLang="en-US" sz="2000" dirty="0">
                <a:latin typeface="MS UI Gothic" panose="020B0600070205080204" pitchFamily="50" charset="-128"/>
                <a:ea typeface="MS UI Gothic" panose="020B0600070205080204" pitchFamily="50" charset="-128"/>
              </a:rPr>
              <a:t>との親和性を保ったまま今以上の改良は困難．</a:t>
            </a:r>
          </a:p>
        </p:txBody>
      </p:sp>
      <p:sp>
        <p:nvSpPr>
          <p:cNvPr id="5" name="テキスト ボックス 4">
            <a:extLst>
              <a:ext uri="{FF2B5EF4-FFF2-40B4-BE49-F238E27FC236}">
                <a16:creationId xmlns:a16="http://schemas.microsoft.com/office/drawing/2014/main" id="{C84AF27A-BAA1-E67E-250E-A351A2E2B11A}"/>
              </a:ext>
            </a:extLst>
          </p:cNvPr>
          <p:cNvSpPr txBox="1"/>
          <p:nvPr/>
        </p:nvSpPr>
        <p:spPr>
          <a:xfrm>
            <a:off x="10275595" y="3492508"/>
            <a:ext cx="1781257" cy="1323439"/>
          </a:xfrm>
          <a:prstGeom prst="rect">
            <a:avLst/>
          </a:prstGeom>
          <a:noFill/>
          <a:ln>
            <a:solidFill>
              <a:schemeClr val="tx1"/>
            </a:solidFill>
          </a:ln>
        </p:spPr>
        <p:txBody>
          <a:bodyPr wrap="none" rtlCol="0">
            <a:spAutoFit/>
          </a:bodyPr>
          <a:lstStyle/>
          <a:p>
            <a:pPr algn="ctr" defTabSz="180000"/>
            <a:r>
              <a:rPr kumimoji="1" lang="en-US" altLang="ja-JP" sz="2000" dirty="0">
                <a:latin typeface="MS UI Gothic" panose="020B0600070205080204" pitchFamily="50" charset="-128"/>
                <a:ea typeface="MS UI Gothic" panose="020B0600070205080204" pitchFamily="50" charset="-128"/>
              </a:rPr>
              <a:t>T4</a:t>
            </a:r>
            <a:r>
              <a:rPr kumimoji="1" lang="ja-JP" altLang="en-US" sz="2000" dirty="0">
                <a:latin typeface="MS UI Gothic" panose="020B0600070205080204" pitchFamily="50" charset="-128"/>
                <a:ea typeface="MS UI Gothic" panose="020B0600070205080204" pitchFamily="50" charset="-128"/>
              </a:rPr>
              <a:t>と</a:t>
            </a:r>
            <a:r>
              <a:rPr kumimoji="1" lang="en-US" altLang="ja-JP" sz="2000" dirty="0">
                <a:latin typeface="MS UI Gothic" panose="020B0600070205080204" pitchFamily="50" charset="-128"/>
                <a:ea typeface="MS UI Gothic" panose="020B0600070205080204" pitchFamily="50" charset="-128"/>
              </a:rPr>
              <a:t>T10</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どちらにすべきか</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悩み中で，</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本発表は</a:t>
            </a:r>
            <a:r>
              <a:rPr kumimoji="1" lang="en-US" altLang="ja-JP" sz="2000" dirty="0">
                <a:latin typeface="MS UI Gothic" panose="020B0600070205080204" pitchFamily="50" charset="-128"/>
                <a:ea typeface="MS UI Gothic" panose="020B0600070205080204" pitchFamily="50" charset="-128"/>
              </a:rPr>
              <a:t>T10.</a:t>
            </a:r>
            <a:endParaRPr kumimoji="1" lang="ja-JP" altLang="en-US" sz="2000" dirty="0">
              <a:latin typeface="MS UI Gothic" panose="020B0600070205080204" pitchFamily="50" charset="-128"/>
              <a:ea typeface="MS UI Gothic" panose="020B0600070205080204" pitchFamily="50" charset="-128"/>
            </a:endParaRPr>
          </a:p>
        </p:txBody>
      </p:sp>
      <p:grpSp>
        <p:nvGrpSpPr>
          <p:cNvPr id="15" name="グループ化 14">
            <a:extLst>
              <a:ext uri="{FF2B5EF4-FFF2-40B4-BE49-F238E27FC236}">
                <a16:creationId xmlns:a16="http://schemas.microsoft.com/office/drawing/2014/main" id="{D572FF39-CAA7-4D34-86A2-FE25E8B843DD}"/>
              </a:ext>
            </a:extLst>
          </p:cNvPr>
          <p:cNvGrpSpPr>
            <a:grpSpLocks noChangeAspect="1"/>
          </p:cNvGrpSpPr>
          <p:nvPr/>
        </p:nvGrpSpPr>
        <p:grpSpPr>
          <a:xfrm>
            <a:off x="10470499" y="1922443"/>
            <a:ext cx="1391448" cy="1078919"/>
            <a:chOff x="7033157" y="4150041"/>
            <a:chExt cx="1113158" cy="863135"/>
          </a:xfrm>
        </p:grpSpPr>
        <p:grpSp>
          <p:nvGrpSpPr>
            <p:cNvPr id="16" name="グループ化 15">
              <a:extLst>
                <a:ext uri="{FF2B5EF4-FFF2-40B4-BE49-F238E27FC236}">
                  <a16:creationId xmlns:a16="http://schemas.microsoft.com/office/drawing/2014/main" id="{28011D54-FEDC-42F1-B3C8-711D1AEE9659}"/>
                </a:ext>
              </a:extLst>
            </p:cNvPr>
            <p:cNvGrpSpPr/>
            <p:nvPr/>
          </p:nvGrpSpPr>
          <p:grpSpPr>
            <a:xfrm>
              <a:off x="7033157" y="4150041"/>
              <a:ext cx="1113158" cy="862902"/>
              <a:chOff x="7896806" y="3359140"/>
              <a:chExt cx="1113158" cy="862902"/>
            </a:xfrm>
          </p:grpSpPr>
          <p:cxnSp>
            <p:nvCxnSpPr>
              <p:cNvPr id="23" name="直線コネクタ 22">
                <a:extLst>
                  <a:ext uri="{FF2B5EF4-FFF2-40B4-BE49-F238E27FC236}">
                    <a16:creationId xmlns:a16="http://schemas.microsoft.com/office/drawing/2014/main" id="{BFC93949-C648-48FA-89FC-19F223CDC145}"/>
                  </a:ext>
                </a:extLst>
              </p:cNvPr>
              <p:cNvCxnSpPr>
                <a:stCxn id="24" idx="2"/>
                <a:endCxn id="29"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二等辺三角形 23">
                <a:extLst>
                  <a:ext uri="{FF2B5EF4-FFF2-40B4-BE49-F238E27FC236}">
                    <a16:creationId xmlns:a16="http://schemas.microsoft.com/office/drawing/2014/main" id="{062B5C6D-C9FD-43CE-B1D5-73FAF7C206A9}"/>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二等辺三角形 24">
                <a:extLst>
                  <a:ext uri="{FF2B5EF4-FFF2-40B4-BE49-F238E27FC236}">
                    <a16:creationId xmlns:a16="http://schemas.microsoft.com/office/drawing/2014/main" id="{E8E86C64-7D4B-4E8B-9214-7D26EDD765A6}"/>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34">
                <a:extLst>
                  <a:ext uri="{FF2B5EF4-FFF2-40B4-BE49-F238E27FC236}">
                    <a16:creationId xmlns:a16="http://schemas.microsoft.com/office/drawing/2014/main" id="{23EE9D88-F083-4468-B89B-A6BC98736AE0}"/>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35">
                <a:extLst>
                  <a:ext uri="{FF2B5EF4-FFF2-40B4-BE49-F238E27FC236}">
                    <a16:creationId xmlns:a16="http://schemas.microsoft.com/office/drawing/2014/main" id="{563B463E-E696-4196-A939-52A958C7ADAF}"/>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36">
                <a:extLst>
                  <a:ext uri="{FF2B5EF4-FFF2-40B4-BE49-F238E27FC236}">
                    <a16:creationId xmlns:a16="http://schemas.microsoft.com/office/drawing/2014/main" id="{F533ACDE-A17B-4096-BF93-B572B6A05DC3}"/>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37">
                <a:extLst>
                  <a:ext uri="{FF2B5EF4-FFF2-40B4-BE49-F238E27FC236}">
                    <a16:creationId xmlns:a16="http://schemas.microsoft.com/office/drawing/2014/main" id="{8362D474-89A8-4111-8F47-DE54B04E6F2D}"/>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円/楕円 36">
              <a:extLst>
                <a:ext uri="{FF2B5EF4-FFF2-40B4-BE49-F238E27FC236}">
                  <a16:creationId xmlns:a16="http://schemas.microsoft.com/office/drawing/2014/main" id="{6643EE9C-600A-47B8-ABFF-33E04F336B83}"/>
                </a:ext>
              </a:extLst>
            </p:cNvPr>
            <p:cNvSpPr/>
            <p:nvPr/>
          </p:nvSpPr>
          <p:spPr>
            <a:xfrm>
              <a:off x="7769837" y="440110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36">
              <a:extLst>
                <a:ext uri="{FF2B5EF4-FFF2-40B4-BE49-F238E27FC236}">
                  <a16:creationId xmlns:a16="http://schemas.microsoft.com/office/drawing/2014/main" id="{E8ADE1E1-2D8C-4809-8DBE-FA0F673A7879}"/>
                </a:ext>
              </a:extLst>
            </p:cNvPr>
            <p:cNvSpPr/>
            <p:nvPr/>
          </p:nvSpPr>
          <p:spPr>
            <a:xfrm>
              <a:off x="7884368" y="47537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36">
              <a:extLst>
                <a:ext uri="{FF2B5EF4-FFF2-40B4-BE49-F238E27FC236}">
                  <a16:creationId xmlns:a16="http://schemas.microsoft.com/office/drawing/2014/main" id="{3E0F4021-3FCF-46CA-8C41-61B5DCABC144}"/>
                </a:ext>
              </a:extLst>
            </p:cNvPr>
            <p:cNvSpPr/>
            <p:nvPr/>
          </p:nvSpPr>
          <p:spPr>
            <a:xfrm>
              <a:off x="7409797" y="489776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36">
              <a:extLst>
                <a:ext uri="{FF2B5EF4-FFF2-40B4-BE49-F238E27FC236}">
                  <a16:creationId xmlns:a16="http://schemas.microsoft.com/office/drawing/2014/main" id="{2591AD2E-EA39-4536-9F60-433781C69281}"/>
                </a:ext>
              </a:extLst>
            </p:cNvPr>
            <p:cNvSpPr/>
            <p:nvPr/>
          </p:nvSpPr>
          <p:spPr>
            <a:xfrm>
              <a:off x="7236296" y="453772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36">
              <a:extLst>
                <a:ext uri="{FF2B5EF4-FFF2-40B4-BE49-F238E27FC236}">
                  <a16:creationId xmlns:a16="http://schemas.microsoft.com/office/drawing/2014/main" id="{5E05A26A-7A5B-45E1-9659-2DC9EE86C0DE}"/>
                </a:ext>
              </a:extLst>
            </p:cNvPr>
            <p:cNvSpPr/>
            <p:nvPr/>
          </p:nvSpPr>
          <p:spPr>
            <a:xfrm>
              <a:off x="7625821" y="458112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36">
              <a:extLst>
                <a:ext uri="{FF2B5EF4-FFF2-40B4-BE49-F238E27FC236}">
                  <a16:creationId xmlns:a16="http://schemas.microsoft.com/office/drawing/2014/main" id="{68758B77-A68D-4287-8129-9DCB4C011150}"/>
                </a:ext>
              </a:extLst>
            </p:cNvPr>
            <p:cNvSpPr/>
            <p:nvPr/>
          </p:nvSpPr>
          <p:spPr>
            <a:xfrm>
              <a:off x="7517809" y="4733528"/>
              <a:ext cx="114531" cy="115415"/>
            </a:xfrm>
            <a:prstGeom prst="ellipse">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a:extLst>
              <a:ext uri="{FF2B5EF4-FFF2-40B4-BE49-F238E27FC236}">
                <a16:creationId xmlns:a16="http://schemas.microsoft.com/office/drawing/2014/main" id="{98A5A7FD-2B44-4887-9748-1D09CB4801B9}"/>
              </a:ext>
            </a:extLst>
          </p:cNvPr>
          <p:cNvGrpSpPr>
            <a:grpSpLocks noChangeAspect="1"/>
          </p:cNvGrpSpPr>
          <p:nvPr/>
        </p:nvGrpSpPr>
        <p:grpSpPr>
          <a:xfrm>
            <a:off x="199743" y="2007072"/>
            <a:ext cx="1358034" cy="1052727"/>
            <a:chOff x="7896806" y="3359140"/>
            <a:chExt cx="1113158" cy="862902"/>
          </a:xfrm>
        </p:grpSpPr>
        <p:cxnSp>
          <p:nvCxnSpPr>
            <p:cNvPr id="31" name="直線コネクタ 30">
              <a:extLst>
                <a:ext uri="{FF2B5EF4-FFF2-40B4-BE49-F238E27FC236}">
                  <a16:creationId xmlns:a16="http://schemas.microsoft.com/office/drawing/2014/main" id="{0395ED77-9C78-4374-81FD-48DABDE91E4E}"/>
                </a:ext>
              </a:extLst>
            </p:cNvPr>
            <p:cNvCxnSpPr>
              <a:stCxn id="32" idx="2"/>
              <a:endCxn id="37"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二等辺三角形 31">
              <a:extLst>
                <a:ext uri="{FF2B5EF4-FFF2-40B4-BE49-F238E27FC236}">
                  <a16:creationId xmlns:a16="http://schemas.microsoft.com/office/drawing/2014/main" id="{A8CCFAB9-204B-4B5A-9519-DC1BECBE1228}"/>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二等辺三角形 32">
              <a:extLst>
                <a:ext uri="{FF2B5EF4-FFF2-40B4-BE49-F238E27FC236}">
                  <a16:creationId xmlns:a16="http://schemas.microsoft.com/office/drawing/2014/main" id="{E0848F41-3F28-477A-833A-90EB50701CD9}"/>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4">
              <a:extLst>
                <a:ext uri="{FF2B5EF4-FFF2-40B4-BE49-F238E27FC236}">
                  <a16:creationId xmlns:a16="http://schemas.microsoft.com/office/drawing/2014/main" id="{F182C33D-8340-4C10-A9A9-A6ED929AEF56}"/>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5">
              <a:extLst>
                <a:ext uri="{FF2B5EF4-FFF2-40B4-BE49-F238E27FC236}">
                  <a16:creationId xmlns:a16="http://schemas.microsoft.com/office/drawing/2014/main" id="{7C4C3124-D179-49EA-9052-4B5C9431A1B1}"/>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6">
              <a:extLst>
                <a:ext uri="{FF2B5EF4-FFF2-40B4-BE49-F238E27FC236}">
                  <a16:creationId xmlns:a16="http://schemas.microsoft.com/office/drawing/2014/main" id="{B925F25B-C1C1-46AB-BA34-5B1077A3F229}"/>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7">
              <a:extLst>
                <a:ext uri="{FF2B5EF4-FFF2-40B4-BE49-F238E27FC236}">
                  <a16:creationId xmlns:a16="http://schemas.microsoft.com/office/drawing/2014/main" id="{F8D73182-B1CD-428B-A5D8-516D35CF0D30}"/>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433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9" fill="hold"/>
                                        <p:tgtEl>
                                          <p:spTgt spid="11"/>
                                        </p:tgtEl>
                                      </p:cBhvr>
                                    </p:cmd>
                                  </p:childTnLst>
                                </p:cTn>
                              </p:par>
                              <p:par>
                                <p:cTn id="7" presetID="1" presetClass="mediacall" presetSubtype="0" fill="hold" nodeType="withEffect">
                                  <p:stCondLst>
                                    <p:cond delay="0"/>
                                  </p:stCondLst>
                                  <p:childTnLst>
                                    <p:cmd type="call" cmd="playFrom(0.0)">
                                      <p:cBhvr>
                                        <p:cTn id="8" dur="912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1"/>
                </p:tgtEl>
              </p:cMediaNode>
            </p:video>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1"/>
                                        </p:tgtEl>
                                      </p:cBhvr>
                                    </p:cmd>
                                  </p:childTnLst>
                                </p:cTn>
                              </p:par>
                            </p:childTnLst>
                          </p:cTn>
                        </p:par>
                      </p:childTnLst>
                    </p:cTn>
                  </p:par>
                </p:childTnLst>
              </p:cTn>
              <p:nextCondLst>
                <p:cond evt="onClick" delay="0">
                  <p:tgtEl>
                    <p:spTgt spid="11"/>
                  </p:tgtEl>
                </p:cond>
              </p:nextCondLst>
            </p:seq>
            <p:video>
              <p:cMediaNode vol="80000">
                <p:cTn id="15" fill="hold" display="0">
                  <p:stCondLst>
                    <p:cond delay="indefinite"/>
                  </p:stCondLst>
                </p:cTn>
                <p:tgtEl>
                  <p:spTgt spid="13"/>
                </p:tgtEl>
              </p:cMediaNode>
            </p:video>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518B91A-9435-7CD5-B58F-AE989D13D5A8}"/>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フィラー充填ゴムの引張解析</a:t>
            </a:r>
            <a:endParaRPr lang="en-US" altLang="ja-JP" b="1" i="1" u="sng" dirty="0">
              <a:effectLst>
                <a:outerShdw blurRad="38100" dist="38100" dir="2700000" algn="tl">
                  <a:srgbClr val="000000">
                    <a:alpha val="43137"/>
                  </a:srgbClr>
                </a:outerShdw>
              </a:effectLst>
            </a:endParaRPr>
          </a:p>
          <a:p>
            <a:pPr>
              <a:buFont typeface="Arial" panose="020B0604020202020204" pitchFamily="34" charset="0"/>
              <a:buChar char="•"/>
            </a:pPr>
            <a:endParaRPr lang="en-US" altLang="ja-JP" sz="2400" dirty="0"/>
          </a:p>
          <a:p>
            <a:pPr>
              <a:buFont typeface="Arial" panose="020B0604020202020204" pitchFamily="34" charset="0"/>
              <a:buChar char="•"/>
            </a:pPr>
            <a:r>
              <a:rPr lang="ja-JP" altLang="en-US" sz="2400" dirty="0"/>
              <a:t>フィラー（</a:t>
            </a:r>
            <a:r>
              <a:rPr lang="en-US" altLang="ja-JP" sz="2400" dirty="0"/>
              <a:t>1/8</a:t>
            </a:r>
            <a:r>
              <a:rPr lang="ja-JP" altLang="en-US" sz="2400" dirty="0"/>
              <a:t>球体）は鉄製</a:t>
            </a:r>
            <a:endParaRPr lang="en-US" altLang="ja-JP" sz="2400" dirty="0"/>
          </a:p>
          <a:p>
            <a:pPr>
              <a:buFont typeface="Arial" panose="020B0604020202020204" pitchFamily="34" charset="0"/>
              <a:buChar char="•"/>
            </a:pPr>
            <a:r>
              <a:rPr lang="ja-JP" altLang="en-US" sz="2400" dirty="0"/>
              <a:t>ゴムは初期ポアソン比</a:t>
            </a:r>
            <a:r>
              <a:rPr lang="en-US" altLang="ja-JP" sz="2400" dirty="0"/>
              <a:t>0.49</a:t>
            </a:r>
          </a:p>
          <a:p>
            <a:pPr>
              <a:buFont typeface="Arial" panose="020B0604020202020204" pitchFamily="34" charset="0"/>
              <a:buChar char="•"/>
            </a:pPr>
            <a:endParaRPr lang="en-US" altLang="ja-JP" sz="2400" u="sng" dirty="0"/>
          </a:p>
          <a:p>
            <a:r>
              <a:rPr lang="ja-JP" altLang="en-US" sz="2400" dirty="0"/>
              <a:t>伸び約</a:t>
            </a:r>
            <a:r>
              <a:rPr lang="en-US" altLang="ja-JP" sz="2400" dirty="0"/>
              <a:t>200</a:t>
            </a:r>
            <a:r>
              <a:rPr lang="ja-JP" altLang="en-US" sz="2400" dirty="0"/>
              <a:t>％で収束困難．</a:t>
            </a:r>
            <a:endParaRPr lang="en-US" altLang="ja-JP" sz="2400" dirty="0"/>
          </a:p>
          <a:p>
            <a:r>
              <a:rPr lang="ja-JP" altLang="en-US" sz="2400" dirty="0"/>
              <a:t>大変形ロバスト性および変位・</a:t>
            </a:r>
            <a:br>
              <a:rPr lang="en-US" altLang="ja-JP" sz="2400" dirty="0"/>
            </a:br>
            <a:r>
              <a:rPr lang="ja-JP" altLang="en-US" sz="2400" dirty="0"/>
              <a:t>荷重・圧力の精度は優秀．</a:t>
            </a:r>
            <a:endParaRPr lang="en-US" altLang="ja-JP" sz="2400" dirty="0"/>
          </a:p>
          <a:p>
            <a:r>
              <a:rPr lang="ja-JP" altLang="en-US" sz="2400" dirty="0"/>
              <a:t>偏差応力・偏差ひずみ成分の</a:t>
            </a:r>
            <a:br>
              <a:rPr lang="en-US" altLang="ja-JP" sz="2400" dirty="0"/>
            </a:br>
            <a:r>
              <a:rPr lang="ja-JP" altLang="en-US" sz="2400" dirty="0"/>
              <a:t>精度が課題．</a:t>
            </a:r>
            <a:endParaRPr lang="en-US" altLang="ja-JP" sz="2400" dirty="0"/>
          </a:p>
          <a:p>
            <a:pPr marL="0" indent="0">
              <a:buNone/>
            </a:pPr>
            <a:endParaRPr lang="en-US" altLang="ja-JP" sz="1000" dirty="0"/>
          </a:p>
        </p:txBody>
      </p:sp>
      <p:sp>
        <p:nvSpPr>
          <p:cNvPr id="3" name="タイトル 2">
            <a:extLst>
              <a:ext uri="{FF2B5EF4-FFF2-40B4-BE49-F238E27FC236}">
                <a16:creationId xmlns:a16="http://schemas.microsoft.com/office/drawing/2014/main" id="{50891C21-11F6-8DC4-0831-A29147E0D20F}"/>
              </a:ext>
            </a:extLst>
          </p:cNvPr>
          <p:cNvSpPr>
            <a:spLocks noGrp="1"/>
          </p:cNvSpPr>
          <p:nvPr>
            <p:ph type="title"/>
          </p:nvPr>
        </p:nvSpPr>
        <p:spPr/>
        <p:txBody>
          <a:bodyPr/>
          <a:lstStyle/>
          <a:p>
            <a:r>
              <a:rPr kumimoji="1" lang="en-US" altLang="ja-JP" dirty="0"/>
              <a:t>SelectiveCS-FEM-T10</a:t>
            </a:r>
            <a:r>
              <a:rPr kumimoji="1" lang="ja-JP" altLang="en-US" dirty="0"/>
              <a:t>の問題点（偏差応力振動）の実例</a:t>
            </a:r>
          </a:p>
        </p:txBody>
      </p:sp>
      <p:sp>
        <p:nvSpPr>
          <p:cNvPr id="4" name="スライド番号プレースホルダー 3">
            <a:extLst>
              <a:ext uri="{FF2B5EF4-FFF2-40B4-BE49-F238E27FC236}">
                <a16:creationId xmlns:a16="http://schemas.microsoft.com/office/drawing/2014/main" id="{596050EA-94F0-13F0-B55C-7DF1F320A783}"/>
              </a:ext>
            </a:extLst>
          </p:cNvPr>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pic>
        <p:nvPicPr>
          <p:cNvPr id="7" name="m">
            <a:hlinkClick r:id="" action="ppaction://media"/>
            <a:extLst>
              <a:ext uri="{FF2B5EF4-FFF2-40B4-BE49-F238E27FC236}">
                <a16:creationId xmlns:a16="http://schemas.microsoft.com/office/drawing/2014/main" id="{BA6E1CFA-9F3E-1F4B-F7DC-B8D495E1827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44927"/>
          <a:stretch>
            <a:fillRect/>
          </a:stretch>
        </p:blipFill>
        <p:spPr>
          <a:xfrm>
            <a:off x="4385700" y="584684"/>
            <a:ext cx="3654516" cy="5818186"/>
          </a:xfrm>
          <a:prstGeom prst="rect">
            <a:avLst/>
          </a:prstGeom>
        </p:spPr>
      </p:pic>
      <p:sp>
        <p:nvSpPr>
          <p:cNvPr id="5" name="テキスト ボックス 4">
            <a:extLst>
              <a:ext uri="{FF2B5EF4-FFF2-40B4-BE49-F238E27FC236}">
                <a16:creationId xmlns:a16="http://schemas.microsoft.com/office/drawing/2014/main" id="{FCF84D60-0954-24FA-CBAC-7A8D013B2776}"/>
              </a:ext>
            </a:extLst>
          </p:cNvPr>
          <p:cNvSpPr txBox="1"/>
          <p:nvPr/>
        </p:nvSpPr>
        <p:spPr>
          <a:xfrm>
            <a:off x="8022324" y="3667668"/>
            <a:ext cx="4122348" cy="2677656"/>
          </a:xfrm>
          <a:prstGeom prst="rect">
            <a:avLst/>
          </a:prstGeom>
          <a:solidFill>
            <a:schemeClr val="bg1">
              <a:lumMod val="75000"/>
            </a:schemeClr>
          </a:solidFill>
        </p:spPr>
        <p:txBody>
          <a:bodyPr wrap="square" rtlCol="0">
            <a:spAutoFit/>
          </a:bodyPr>
          <a:lstStyle/>
          <a:p>
            <a:pPr marL="342900" indent="-342900" algn="just" defTabSz="180000">
              <a:buFont typeface="Wingdings" panose="05000000000000000000" pitchFamily="2" charset="2"/>
              <a:buChar char="Ø"/>
            </a:pPr>
            <a:r>
              <a:rPr lang="ja-JP" altLang="en-US" sz="2400" dirty="0">
                <a:latin typeface="MS UI Gothic" panose="020B0600070205080204" pitchFamily="50" charset="-128"/>
                <a:ea typeface="MS UI Gothic" panose="020B0600070205080204" pitchFamily="50" charset="-128"/>
              </a:rPr>
              <a:t>最新の</a:t>
            </a:r>
            <a:r>
              <a:rPr lang="en-US" altLang="ja-JP" sz="2400" dirty="0">
                <a:latin typeface="MS UI Gothic" panose="020B0600070205080204" pitchFamily="50" charset="-128"/>
                <a:ea typeface="MS UI Gothic" panose="020B0600070205080204" pitchFamily="50" charset="-128"/>
              </a:rPr>
              <a:t>S-FEM</a:t>
            </a:r>
            <a:r>
              <a:rPr lang="ja-JP" altLang="en-US" sz="2400" dirty="0">
                <a:latin typeface="MS UI Gothic" panose="020B0600070205080204" pitchFamily="50" charset="-128"/>
                <a:ea typeface="MS UI Gothic" panose="020B0600070205080204" pitchFamily="50" charset="-128"/>
              </a:rPr>
              <a:t>定式化である</a:t>
            </a:r>
            <a:r>
              <a:rPr lang="en-US" altLang="ja-JP" sz="2400" dirty="0">
                <a:latin typeface="MS UI Gothic" panose="020B0600070205080204" pitchFamily="50" charset="-128"/>
                <a:ea typeface="MS UI Gothic" panose="020B0600070205080204" pitchFamily="50" charset="-128"/>
              </a:rPr>
              <a:t>EC-SSE</a:t>
            </a:r>
            <a:r>
              <a:rPr lang="ja-JP" altLang="en-US" sz="2400" dirty="0">
                <a:latin typeface="MS UI Gothic" panose="020B0600070205080204" pitchFamily="50" charset="-128"/>
                <a:ea typeface="MS UI Gothic" panose="020B0600070205080204" pitchFamily="50" charset="-128"/>
              </a:rPr>
              <a:t>を含む様々な定式化を</a:t>
            </a:r>
            <a:r>
              <a:rPr lang="en-US" altLang="ja-JP" sz="2400" dirty="0">
                <a:latin typeface="MS UI Gothic" panose="020B0600070205080204" pitchFamily="50" charset="-128"/>
                <a:ea typeface="MS UI Gothic" panose="020B0600070205080204" pitchFamily="50" charset="-128"/>
              </a:rPr>
              <a:t>CS-FEM-T10</a:t>
            </a:r>
            <a:r>
              <a:rPr lang="ja-JP" altLang="en-US" sz="2400" dirty="0">
                <a:latin typeface="MS UI Gothic" panose="020B0600070205080204" pitchFamily="50" charset="-128"/>
                <a:ea typeface="MS UI Gothic" panose="020B0600070205080204" pitchFamily="50" charset="-128"/>
              </a:rPr>
              <a:t>で試したが，解決出来なかった</a:t>
            </a:r>
            <a:r>
              <a:rPr lang="en-US" altLang="ja-JP" sz="2400" dirty="0">
                <a:latin typeface="MS UI Gothic" panose="020B0600070205080204" pitchFamily="50" charset="-128"/>
                <a:ea typeface="MS UI Gothic" panose="020B0600070205080204" pitchFamily="50" charset="-128"/>
              </a:rPr>
              <a:t>…</a:t>
            </a:r>
          </a:p>
          <a:p>
            <a:pPr marL="342900" indent="-342900" algn="just" defTabSz="180000">
              <a:buFont typeface="Wingdings" panose="05000000000000000000" pitchFamily="2" charset="2"/>
              <a:buChar char="Ø"/>
            </a:pPr>
            <a:r>
              <a:rPr lang="en-US" altLang="ja-JP" sz="2400" dirty="0">
                <a:latin typeface="MS UI Gothic" panose="020B0600070205080204" pitchFamily="50" charset="-128"/>
                <a:ea typeface="MS UI Gothic" panose="020B0600070205080204" pitchFamily="50" charset="-128"/>
              </a:rPr>
              <a:t>CS-FEM</a:t>
            </a:r>
            <a:r>
              <a:rPr lang="ja-JP" altLang="en-US" sz="2400" dirty="0">
                <a:latin typeface="MS UI Gothic" panose="020B0600070205080204" pitchFamily="50" charset="-128"/>
                <a:ea typeface="MS UI Gothic" panose="020B0600070205080204" pitchFamily="50" charset="-128"/>
              </a:rPr>
              <a:t>は諦め，</a:t>
            </a:r>
            <a:r>
              <a:rPr lang="ja-JP" altLang="en-US" sz="2400" dirty="0">
                <a:solidFill>
                  <a:srgbClr val="008000"/>
                </a:solidFill>
                <a:latin typeface="MS UI Gothic" panose="020B0600070205080204" pitchFamily="50" charset="-128"/>
                <a:ea typeface="MS UI Gothic" panose="020B0600070205080204" pitchFamily="50" charset="-128"/>
              </a:rPr>
              <a:t>セルをまたぐひずみ平滑化を解禁</a:t>
            </a:r>
            <a:r>
              <a:rPr lang="ja-JP" altLang="en-US" sz="2400" dirty="0">
                <a:latin typeface="MS UI Gothic" panose="020B0600070205080204" pitchFamily="50" charset="-128"/>
                <a:ea typeface="MS UI Gothic" panose="020B0600070205080204" pitchFamily="50" charset="-128"/>
              </a:rPr>
              <a:t>することにした．</a:t>
            </a:r>
            <a:endParaRPr kumimoji="1" lang="ja-JP" altLang="en-US" sz="2400"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396016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A5B4FDB-AD5E-D45C-8DDD-18F6E7E7E655}"/>
              </a:ext>
            </a:extLst>
          </p:cNvPr>
          <p:cNvSpPr>
            <a:spLocks noGrp="1"/>
          </p:cNvSpPr>
          <p:nvPr>
            <p:ph idx="1"/>
          </p:nvPr>
        </p:nvSpPr>
        <p:spPr/>
        <p:txBody>
          <a:bodyPr/>
          <a:lstStyle/>
          <a:p>
            <a:r>
              <a:rPr lang="ja-JP" altLang="en-US" sz="2400" dirty="0"/>
              <a:t>主として定ひずみ要素のメッシュを</a:t>
            </a:r>
            <a:br>
              <a:rPr lang="en-US" altLang="ja-JP" sz="2400" dirty="0"/>
            </a:br>
            <a:r>
              <a:rPr lang="ja-JP" altLang="en-US" sz="2400" dirty="0"/>
              <a:t>数個の重ならないグループ（</a:t>
            </a:r>
            <a:r>
              <a:rPr lang="ja-JP" altLang="en-US" sz="2400" dirty="0">
                <a:solidFill>
                  <a:srgbClr val="FF0000"/>
                </a:solidFill>
              </a:rPr>
              <a:t>パッチ</a:t>
            </a:r>
            <a:r>
              <a:rPr lang="ja-JP" altLang="en-US" sz="2400" dirty="0"/>
              <a:t>）</a:t>
            </a:r>
            <a:br>
              <a:rPr lang="en-US" altLang="ja-JP" sz="2400" dirty="0"/>
            </a:br>
            <a:r>
              <a:rPr lang="ja-JP" altLang="en-US" sz="2400" dirty="0"/>
              <a:t>へとクラスタリングし，パッチ単位で</a:t>
            </a:r>
            <a:br>
              <a:rPr lang="en-US" altLang="ja-JP" sz="2400" dirty="0"/>
            </a:br>
            <a:r>
              <a:rPr lang="ja-JP" altLang="en-US" sz="2400" dirty="0"/>
              <a:t>体積ひずみを評価する方法．</a:t>
            </a:r>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r>
              <a:rPr lang="ja-JP" altLang="en-US" sz="2400" dirty="0"/>
              <a:t>体積成分の評価点数を偏差成分のそれより少なくし，</a:t>
            </a:r>
            <a:r>
              <a:rPr lang="ja-JP" altLang="en-US" sz="2400" dirty="0">
                <a:solidFill>
                  <a:srgbClr val="0000CC"/>
                </a:solidFill>
              </a:rPr>
              <a:t>体積ロッキングを回避</a:t>
            </a:r>
            <a:r>
              <a:rPr lang="ja-JP" altLang="en-US" sz="2400" dirty="0"/>
              <a:t>できる．</a:t>
            </a:r>
            <a:br>
              <a:rPr lang="en-US" altLang="ja-JP" sz="2400" dirty="0"/>
            </a:br>
            <a:r>
              <a:rPr lang="ja-JP" altLang="en-US" sz="2400" dirty="0"/>
              <a:t>加えて，</a:t>
            </a:r>
            <a:r>
              <a:rPr lang="ja-JP" altLang="en-US" sz="2400" dirty="0">
                <a:solidFill>
                  <a:srgbClr val="0000CC"/>
                </a:solidFill>
              </a:rPr>
              <a:t>綺麗なパッチを作れたら圧力チェッカーボーディングも防げる</a:t>
            </a:r>
            <a:r>
              <a:rPr lang="ja-JP" altLang="en-US" sz="2400" dirty="0"/>
              <a:t>．</a:t>
            </a:r>
            <a:endParaRPr lang="en-US" altLang="ja-JP" sz="2400" dirty="0"/>
          </a:p>
          <a:p>
            <a:r>
              <a:rPr lang="en-US" altLang="ja-JP" sz="2400" dirty="0"/>
              <a:t>F-bar</a:t>
            </a:r>
            <a:r>
              <a:rPr lang="ja-JP" altLang="en-US" sz="2400" dirty="0"/>
              <a:t>法だけでなく，</a:t>
            </a:r>
            <a:r>
              <a:rPr lang="ja-JP" altLang="en-US" sz="2400" dirty="0">
                <a:solidFill>
                  <a:srgbClr val="008000"/>
                </a:solidFill>
              </a:rPr>
              <a:t>選択的低減積分</a:t>
            </a:r>
            <a:r>
              <a:rPr lang="en-US" altLang="ja-JP" sz="2400" dirty="0">
                <a:solidFill>
                  <a:srgbClr val="008000"/>
                </a:solidFill>
              </a:rPr>
              <a:t>(SRI)</a:t>
            </a:r>
            <a:r>
              <a:rPr lang="ja-JP" altLang="en-US" sz="2400" dirty="0">
                <a:solidFill>
                  <a:srgbClr val="008000"/>
                </a:solidFill>
              </a:rPr>
              <a:t>でも同様のパッチ法が使える</a:t>
            </a:r>
            <a:r>
              <a:rPr lang="ja-JP" altLang="en-US" sz="2400" dirty="0"/>
              <a:t>．</a:t>
            </a:r>
            <a:br>
              <a:rPr lang="en-US" altLang="ja-JP" sz="2400" dirty="0"/>
            </a:br>
            <a:endParaRPr kumimoji="1" lang="ja-JP" altLang="en-US" sz="2400" dirty="0"/>
          </a:p>
        </p:txBody>
      </p:sp>
      <p:sp>
        <p:nvSpPr>
          <p:cNvPr id="3" name="タイトル 2">
            <a:extLst>
              <a:ext uri="{FF2B5EF4-FFF2-40B4-BE49-F238E27FC236}">
                <a16:creationId xmlns:a16="http://schemas.microsoft.com/office/drawing/2014/main" id="{AC1CDBFD-CBD5-F7EC-869A-807EB1A12ECB}"/>
              </a:ext>
            </a:extLst>
          </p:cNvPr>
          <p:cNvSpPr>
            <a:spLocks noGrp="1"/>
          </p:cNvSpPr>
          <p:nvPr>
            <p:ph type="title"/>
          </p:nvPr>
        </p:nvSpPr>
        <p:spPr/>
        <p:txBody>
          <a:bodyPr/>
          <a:lstStyle/>
          <a:p>
            <a:r>
              <a:rPr kumimoji="1" lang="en-US" altLang="ja-JP" dirty="0"/>
              <a:t>F-bar</a:t>
            </a:r>
            <a:r>
              <a:rPr kumimoji="1" lang="ja-JP" altLang="en-US" dirty="0"/>
              <a:t>パッチ法とは？</a:t>
            </a:r>
          </a:p>
        </p:txBody>
      </p:sp>
      <p:sp>
        <p:nvSpPr>
          <p:cNvPr id="4" name="スライド番号プレースホルダー 3">
            <a:extLst>
              <a:ext uri="{FF2B5EF4-FFF2-40B4-BE49-F238E27FC236}">
                <a16:creationId xmlns:a16="http://schemas.microsoft.com/office/drawing/2014/main" id="{987A4AEB-CA07-5810-4523-98D0DC1C9EB3}"/>
              </a:ext>
            </a:extLst>
          </p:cNvPr>
          <p:cNvSpPr>
            <a:spLocks noGrp="1"/>
          </p:cNvSpPr>
          <p:nvPr>
            <p:ph type="sldNum" sz="quarter" idx="4"/>
          </p:nvPr>
        </p:nvSpPr>
        <p:spPr/>
        <p:txBody>
          <a:bodyPr/>
          <a:lstStyle/>
          <a:p>
            <a:r>
              <a:rPr lang="en-US" altLang="ja-JP"/>
              <a:t>P. </a:t>
            </a:r>
            <a:fld id="{F8FDF831-B0A3-4B44-A20D-7581D5587101}" type="slidenum">
              <a:rPr lang="ja-JP" altLang="en-US" smtClean="0"/>
              <a:pPr/>
              <a:t>6</a:t>
            </a:fld>
            <a:endParaRPr lang="ja-JP" altLang="en-US" dirty="0"/>
          </a:p>
        </p:txBody>
      </p:sp>
      <p:sp>
        <p:nvSpPr>
          <p:cNvPr id="5" name="テキスト ボックス 4">
            <a:extLst>
              <a:ext uri="{FF2B5EF4-FFF2-40B4-BE49-F238E27FC236}">
                <a16:creationId xmlns:a16="http://schemas.microsoft.com/office/drawing/2014/main" id="{5D66DA8E-D4E5-7975-D7D4-5B4B87D13578}"/>
              </a:ext>
            </a:extLst>
          </p:cNvPr>
          <p:cNvSpPr txBox="1"/>
          <p:nvPr/>
        </p:nvSpPr>
        <p:spPr>
          <a:xfrm>
            <a:off x="2315580" y="2816932"/>
            <a:ext cx="2492990" cy="1015663"/>
          </a:xfrm>
          <a:prstGeom prst="rect">
            <a:avLst/>
          </a:prstGeom>
          <a:noFill/>
          <a:ln>
            <a:solidFill>
              <a:schemeClr val="tx1"/>
            </a:solidFill>
          </a:ln>
        </p:spPr>
        <p:txBody>
          <a:bodyPr wrap="none" rtlCol="0">
            <a:spAutoFit/>
          </a:bodyPr>
          <a:lstStyle/>
          <a:p>
            <a:pPr algn="ctr" defTabSz="180000"/>
            <a:r>
              <a:rPr lang="ja-JP" altLang="en-US" sz="2000" dirty="0">
                <a:latin typeface="MS UI Gothic" panose="020B0600070205080204" pitchFamily="50" charset="-128"/>
                <a:ea typeface="MS UI Gothic" panose="020B0600070205080204" pitchFamily="50" charset="-128"/>
              </a:rPr>
              <a:t>寺田賢二郎 監訳</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「非線形有限要素法」</a:t>
            </a:r>
            <a:br>
              <a:rPr lang="en-US" altLang="ja-JP" sz="2000" dirty="0">
                <a:latin typeface="MS UI Gothic" panose="020B0600070205080204" pitchFamily="50" charset="-128"/>
                <a:ea typeface="MS UI Gothic" panose="020B0600070205080204" pitchFamily="50" charset="-128"/>
              </a:rPr>
            </a:br>
            <a:r>
              <a:rPr lang="en-US" altLang="ja-JP" sz="2000" dirty="0">
                <a:latin typeface="MS UI Gothic" panose="020B0600070205080204" pitchFamily="50" charset="-128"/>
                <a:ea typeface="MS UI Gothic" panose="020B0600070205080204" pitchFamily="50" charset="-128"/>
              </a:rPr>
              <a:t>15.1.9</a:t>
            </a:r>
            <a:r>
              <a:rPr lang="ja-JP" altLang="en-US" sz="2000" dirty="0">
                <a:latin typeface="MS UI Gothic" panose="020B0600070205080204" pitchFamily="50" charset="-128"/>
                <a:ea typeface="MS UI Gothic" panose="020B0600070205080204" pitchFamily="50" charset="-128"/>
              </a:rPr>
              <a:t>章より抜粋</a:t>
            </a:r>
            <a:endParaRPr kumimoji="1" lang="ja-JP" altLang="en-US" sz="2000" dirty="0">
              <a:latin typeface="MS UI Gothic" panose="020B0600070205080204" pitchFamily="50" charset="-128"/>
              <a:ea typeface="MS UI Gothic" panose="020B0600070205080204" pitchFamily="50" charset="-128"/>
            </a:endParaRPr>
          </a:p>
        </p:txBody>
      </p:sp>
      <p:pic>
        <p:nvPicPr>
          <p:cNvPr id="7" name="図 6" descr="ダイアグラム&#10;&#10;自動的に生成された説明">
            <a:extLst>
              <a:ext uri="{FF2B5EF4-FFF2-40B4-BE49-F238E27FC236}">
                <a16:creationId xmlns:a16="http://schemas.microsoft.com/office/drawing/2014/main" id="{3CE43A03-7E38-D45B-78A4-849E02EF85B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6375" t="30575" r="25489" b="16926"/>
          <a:stretch/>
        </p:blipFill>
        <p:spPr>
          <a:xfrm>
            <a:off x="5087888" y="620046"/>
            <a:ext cx="6691310" cy="4105098"/>
          </a:xfrm>
          <a:prstGeom prst="rect">
            <a:avLst/>
          </a:prstGeom>
        </p:spPr>
      </p:pic>
    </p:spTree>
    <p:extLst>
      <p:ext uri="{BB962C8B-B14F-4D97-AF65-F5344CB8AC3E}">
        <p14:creationId xmlns:p14="http://schemas.microsoft.com/office/powerpoint/2010/main" val="2456988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80A6534-E5A2-01AA-BE84-484A19158093}"/>
              </a:ext>
            </a:extLst>
          </p:cNvPr>
          <p:cNvSpPr>
            <a:spLocks noGrp="1"/>
          </p:cNvSpPr>
          <p:nvPr>
            <p:ph idx="1"/>
          </p:nvPr>
        </p:nvSpPr>
        <p:spPr/>
        <p:txBody>
          <a:bodyPr/>
          <a:lstStyle/>
          <a:p>
            <a:pPr marL="514350" indent="-514350">
              <a:buFont typeface="+mj-ea"/>
              <a:buAutoNum type="circleNumDbPlain"/>
            </a:pPr>
            <a:r>
              <a:rPr lang="ja-JP" altLang="en-US" sz="2800"/>
              <a:t>２次要素</a:t>
            </a:r>
            <a:r>
              <a:rPr lang="ja-JP" altLang="en-US" sz="2800" dirty="0"/>
              <a:t>を１次要素に再分割</a:t>
            </a:r>
            <a:r>
              <a:rPr lang="ja-JP" altLang="en-US" dirty="0"/>
              <a:t>した</a:t>
            </a:r>
            <a:r>
              <a:rPr lang="ja-JP" altLang="en-US" sz="2800" dirty="0"/>
              <a:t>メッシュなら，</a:t>
            </a:r>
            <a:br>
              <a:rPr lang="en-US" altLang="ja-JP" sz="2800" dirty="0"/>
            </a:br>
            <a:r>
              <a:rPr lang="ja-JP" altLang="en-US" sz="2800" dirty="0"/>
              <a:t>元の２次要素が</a:t>
            </a:r>
            <a:r>
              <a:rPr lang="en-US" altLang="ja-JP" sz="2800" dirty="0"/>
              <a:t>SRI</a:t>
            </a:r>
            <a:r>
              <a:rPr lang="ja-JP" altLang="en-US" sz="2800" dirty="0"/>
              <a:t>パッチ法の綺麗なパッチになり得る．</a:t>
            </a:r>
            <a:br>
              <a:rPr lang="en-US" altLang="ja-JP" sz="2800" dirty="0"/>
            </a:br>
            <a:br>
              <a:rPr lang="en-US" altLang="ja-JP" sz="2800" dirty="0"/>
            </a:br>
            <a:br>
              <a:rPr lang="en-US" altLang="ja-JP" sz="2800" dirty="0"/>
            </a:br>
            <a:br>
              <a:rPr lang="en-US" altLang="ja-JP" sz="2800" dirty="0"/>
            </a:br>
            <a:br>
              <a:rPr lang="en-US" altLang="ja-JP" sz="2800" dirty="0"/>
            </a:br>
            <a:br>
              <a:rPr lang="en-US" altLang="ja-JP" sz="2800" dirty="0"/>
            </a:br>
            <a:r>
              <a:rPr lang="ja-JP" altLang="en-US" sz="2800" dirty="0"/>
              <a:t>→ 体積ロッキングと圧力チェッカーボーディングを回避できそう．</a:t>
            </a:r>
            <a:endParaRPr lang="en-US" altLang="ja-JP" dirty="0"/>
          </a:p>
          <a:p>
            <a:pPr marL="514350" indent="-514350">
              <a:buFont typeface="+mj-ea"/>
              <a:buAutoNum type="circleNumDbPlain"/>
            </a:pPr>
            <a:endParaRPr lang="en-US" altLang="ja-JP" dirty="0"/>
          </a:p>
          <a:p>
            <a:pPr marL="514350" indent="-514350">
              <a:buFont typeface="+mj-ea"/>
              <a:buAutoNum type="circleNumDbPlain"/>
            </a:pPr>
            <a:r>
              <a:rPr lang="ja-JP" altLang="en-US" dirty="0"/>
              <a:t>再分割したメッシュに対し，セルをまたぐ平滑化</a:t>
            </a:r>
            <a:r>
              <a:rPr lang="en-US" altLang="ja-JP" dirty="0"/>
              <a:t>(ES-FEM)</a:t>
            </a:r>
            <a:r>
              <a:rPr lang="ja-JP" altLang="en-US" dirty="0"/>
              <a:t>を施す．</a:t>
            </a:r>
            <a:br>
              <a:rPr lang="en-US" altLang="ja-JP" dirty="0"/>
            </a:br>
            <a:r>
              <a:rPr lang="ja-JP" altLang="en-US" dirty="0"/>
              <a:t>→ せん断ロッキングはもちろん，偏差応力振動も回避できそう．</a:t>
            </a:r>
            <a:endParaRPr kumimoji="1" lang="ja-JP" altLang="en-US" dirty="0"/>
          </a:p>
        </p:txBody>
      </p:sp>
      <p:sp>
        <p:nvSpPr>
          <p:cNvPr id="3" name="タイトル 2">
            <a:extLst>
              <a:ext uri="{FF2B5EF4-FFF2-40B4-BE49-F238E27FC236}">
                <a16:creationId xmlns:a16="http://schemas.microsoft.com/office/drawing/2014/main" id="{773C75E1-A310-EE23-354A-D974D6756DDC}"/>
              </a:ext>
            </a:extLst>
          </p:cNvPr>
          <p:cNvSpPr>
            <a:spLocks noGrp="1"/>
          </p:cNvSpPr>
          <p:nvPr>
            <p:ph type="title"/>
          </p:nvPr>
        </p:nvSpPr>
        <p:spPr/>
        <p:txBody>
          <a:bodyPr/>
          <a:lstStyle/>
          <a:p>
            <a:r>
              <a:rPr lang="ja-JP" altLang="en-US" dirty="0"/>
              <a:t>本研究の着眼点</a:t>
            </a:r>
            <a:endParaRPr kumimoji="1" lang="ja-JP" altLang="en-US" dirty="0"/>
          </a:p>
        </p:txBody>
      </p:sp>
      <p:sp>
        <p:nvSpPr>
          <p:cNvPr id="4" name="スライド番号プレースホルダー 3">
            <a:extLst>
              <a:ext uri="{FF2B5EF4-FFF2-40B4-BE49-F238E27FC236}">
                <a16:creationId xmlns:a16="http://schemas.microsoft.com/office/drawing/2014/main" id="{1D5B5CDE-7E69-C6FE-80DA-11887832008D}"/>
              </a:ext>
            </a:extLst>
          </p:cNvPr>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grpSp>
        <p:nvGrpSpPr>
          <p:cNvPr id="17" name="グループ化 16">
            <a:extLst>
              <a:ext uri="{FF2B5EF4-FFF2-40B4-BE49-F238E27FC236}">
                <a16:creationId xmlns:a16="http://schemas.microsoft.com/office/drawing/2014/main" id="{15458813-C583-799F-C3B5-642E630D2859}"/>
              </a:ext>
            </a:extLst>
          </p:cNvPr>
          <p:cNvGrpSpPr/>
          <p:nvPr/>
        </p:nvGrpSpPr>
        <p:grpSpPr>
          <a:xfrm>
            <a:off x="1595500" y="1696343"/>
            <a:ext cx="3631206" cy="1696653"/>
            <a:chOff x="2406632" y="1340380"/>
            <a:chExt cx="3631206" cy="1696653"/>
          </a:xfrm>
        </p:grpSpPr>
        <p:sp>
          <p:nvSpPr>
            <p:cNvPr id="6" name="フリーフォーム: 図形 5">
              <a:extLst>
                <a:ext uri="{FF2B5EF4-FFF2-40B4-BE49-F238E27FC236}">
                  <a16:creationId xmlns:a16="http://schemas.microsoft.com/office/drawing/2014/main" id="{4DE43921-D0F7-9171-D2DA-4A34A2F7E0BE}"/>
                </a:ext>
              </a:extLst>
            </p:cNvPr>
            <p:cNvSpPr/>
            <p:nvPr/>
          </p:nvSpPr>
          <p:spPr>
            <a:xfrm>
              <a:off x="2459596" y="1421476"/>
              <a:ext cx="1904586" cy="1562793"/>
            </a:xfrm>
            <a:custGeom>
              <a:avLst/>
              <a:gdLst>
                <a:gd name="connsiteX0" fmla="*/ 0 w 2161309"/>
                <a:gd name="connsiteY0" fmla="*/ 1379913 h 1562793"/>
                <a:gd name="connsiteX1" fmla="*/ 1870363 w 2161309"/>
                <a:gd name="connsiteY1" fmla="*/ 0 h 1562793"/>
                <a:gd name="connsiteX2" fmla="*/ 2161309 w 2161309"/>
                <a:gd name="connsiteY2" fmla="*/ 1562793 h 1562793"/>
                <a:gd name="connsiteX3" fmla="*/ 0 w 2161309"/>
                <a:gd name="connsiteY3" fmla="*/ 1379913 h 1562793"/>
              </a:gdLst>
              <a:ahLst/>
              <a:cxnLst>
                <a:cxn ang="0">
                  <a:pos x="connsiteX0" y="connsiteY0"/>
                </a:cxn>
                <a:cxn ang="0">
                  <a:pos x="connsiteX1" y="connsiteY1"/>
                </a:cxn>
                <a:cxn ang="0">
                  <a:pos x="connsiteX2" y="connsiteY2"/>
                </a:cxn>
                <a:cxn ang="0">
                  <a:pos x="connsiteX3" y="connsiteY3"/>
                </a:cxn>
              </a:cxnLst>
              <a:rect l="l" t="t" r="r" b="b"/>
              <a:pathLst>
                <a:path w="2161309" h="1562793">
                  <a:moveTo>
                    <a:pt x="0" y="1379913"/>
                  </a:moveTo>
                  <a:lnTo>
                    <a:pt x="1870363" y="0"/>
                  </a:lnTo>
                  <a:lnTo>
                    <a:pt x="2161309" y="1562793"/>
                  </a:lnTo>
                  <a:lnTo>
                    <a:pt x="0" y="1379913"/>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7" name="フリーフォーム: 図形 6">
              <a:extLst>
                <a:ext uri="{FF2B5EF4-FFF2-40B4-BE49-F238E27FC236}">
                  <a16:creationId xmlns:a16="http://schemas.microsoft.com/office/drawing/2014/main" id="{BBA76D0D-AF8C-71EB-51B4-455233669D71}"/>
                </a:ext>
              </a:extLst>
            </p:cNvPr>
            <p:cNvSpPr/>
            <p:nvPr/>
          </p:nvSpPr>
          <p:spPr>
            <a:xfrm>
              <a:off x="4106487" y="1413164"/>
              <a:ext cx="1870364" cy="1579418"/>
            </a:xfrm>
            <a:custGeom>
              <a:avLst/>
              <a:gdLst>
                <a:gd name="connsiteX0" fmla="*/ 266008 w 1870364"/>
                <a:gd name="connsiteY0" fmla="*/ 1579418 h 1579418"/>
                <a:gd name="connsiteX1" fmla="*/ 1870364 w 1870364"/>
                <a:gd name="connsiteY1" fmla="*/ 723207 h 1579418"/>
                <a:gd name="connsiteX2" fmla="*/ 0 w 1870364"/>
                <a:gd name="connsiteY2" fmla="*/ 0 h 1579418"/>
                <a:gd name="connsiteX3" fmla="*/ 266008 w 1870364"/>
                <a:gd name="connsiteY3" fmla="*/ 1579418 h 1579418"/>
              </a:gdLst>
              <a:ahLst/>
              <a:cxnLst>
                <a:cxn ang="0">
                  <a:pos x="connsiteX0" y="connsiteY0"/>
                </a:cxn>
                <a:cxn ang="0">
                  <a:pos x="connsiteX1" y="connsiteY1"/>
                </a:cxn>
                <a:cxn ang="0">
                  <a:pos x="connsiteX2" y="connsiteY2"/>
                </a:cxn>
                <a:cxn ang="0">
                  <a:pos x="connsiteX3" y="connsiteY3"/>
                </a:cxn>
              </a:cxnLst>
              <a:rect l="l" t="t" r="r" b="b"/>
              <a:pathLst>
                <a:path w="1870364" h="1579418">
                  <a:moveTo>
                    <a:pt x="266008" y="1579418"/>
                  </a:moveTo>
                  <a:lnTo>
                    <a:pt x="1870364" y="723207"/>
                  </a:lnTo>
                  <a:lnTo>
                    <a:pt x="0" y="0"/>
                  </a:lnTo>
                  <a:lnTo>
                    <a:pt x="266008" y="1579418"/>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8" name="楕円 7">
              <a:extLst>
                <a:ext uri="{FF2B5EF4-FFF2-40B4-BE49-F238E27FC236}">
                  <a16:creationId xmlns:a16="http://schemas.microsoft.com/office/drawing/2014/main" id="{68C18519-9033-8966-EF8C-ED6CD92696A8}"/>
                </a:ext>
              </a:extLst>
            </p:cNvPr>
            <p:cNvSpPr/>
            <p:nvPr/>
          </p:nvSpPr>
          <p:spPr>
            <a:xfrm>
              <a:off x="4043384" y="1340380"/>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9" name="楕円 8">
              <a:extLst>
                <a:ext uri="{FF2B5EF4-FFF2-40B4-BE49-F238E27FC236}">
                  <a16:creationId xmlns:a16="http://schemas.microsoft.com/office/drawing/2014/main" id="{66701366-98A4-A59A-8689-7FA0E860D586}"/>
                </a:ext>
              </a:extLst>
            </p:cNvPr>
            <p:cNvSpPr/>
            <p:nvPr/>
          </p:nvSpPr>
          <p:spPr>
            <a:xfrm>
              <a:off x="4282881" y="2892629"/>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10" name="楕円 9">
              <a:extLst>
                <a:ext uri="{FF2B5EF4-FFF2-40B4-BE49-F238E27FC236}">
                  <a16:creationId xmlns:a16="http://schemas.microsoft.com/office/drawing/2014/main" id="{D9798EBD-AEAD-3DCA-5022-509A3A80B564}"/>
                </a:ext>
              </a:extLst>
            </p:cNvPr>
            <p:cNvSpPr/>
            <p:nvPr/>
          </p:nvSpPr>
          <p:spPr>
            <a:xfrm>
              <a:off x="2406632" y="2733394"/>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11" name="楕円 10">
              <a:extLst>
                <a:ext uri="{FF2B5EF4-FFF2-40B4-BE49-F238E27FC236}">
                  <a16:creationId xmlns:a16="http://schemas.microsoft.com/office/drawing/2014/main" id="{C6FAC206-5718-AA0E-C93B-BE73D7CE2ED2}"/>
                </a:ext>
              </a:extLst>
            </p:cNvPr>
            <p:cNvSpPr/>
            <p:nvPr/>
          </p:nvSpPr>
          <p:spPr>
            <a:xfrm>
              <a:off x="5893434" y="2058468"/>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12" name="楕円 11">
              <a:extLst>
                <a:ext uri="{FF2B5EF4-FFF2-40B4-BE49-F238E27FC236}">
                  <a16:creationId xmlns:a16="http://schemas.microsoft.com/office/drawing/2014/main" id="{3929F23E-B323-E30C-6360-BCA67C329150}"/>
                </a:ext>
              </a:extLst>
            </p:cNvPr>
            <p:cNvSpPr/>
            <p:nvPr/>
          </p:nvSpPr>
          <p:spPr>
            <a:xfrm>
              <a:off x="4953910" y="1700808"/>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13" name="楕円 12">
              <a:extLst>
                <a:ext uri="{FF2B5EF4-FFF2-40B4-BE49-F238E27FC236}">
                  <a16:creationId xmlns:a16="http://schemas.microsoft.com/office/drawing/2014/main" id="{A695C4A0-46E8-6D7C-EEDD-4C15F3E4EA8B}"/>
                </a:ext>
              </a:extLst>
            </p:cNvPr>
            <p:cNvSpPr/>
            <p:nvPr/>
          </p:nvSpPr>
          <p:spPr>
            <a:xfrm>
              <a:off x="5056606" y="2516330"/>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14" name="楕円 13">
              <a:extLst>
                <a:ext uri="{FF2B5EF4-FFF2-40B4-BE49-F238E27FC236}">
                  <a16:creationId xmlns:a16="http://schemas.microsoft.com/office/drawing/2014/main" id="{B4D340F5-FADA-F911-06FC-CFF5513BF7BE}"/>
                </a:ext>
              </a:extLst>
            </p:cNvPr>
            <p:cNvSpPr/>
            <p:nvPr/>
          </p:nvSpPr>
          <p:spPr>
            <a:xfrm>
              <a:off x="4178070" y="2186961"/>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15" name="楕円 14">
              <a:extLst>
                <a:ext uri="{FF2B5EF4-FFF2-40B4-BE49-F238E27FC236}">
                  <a16:creationId xmlns:a16="http://schemas.microsoft.com/office/drawing/2014/main" id="{0701EAB9-EA4D-5ED0-E4FD-AF6AA9F98453}"/>
                </a:ext>
              </a:extLst>
            </p:cNvPr>
            <p:cNvSpPr/>
            <p:nvPr/>
          </p:nvSpPr>
          <p:spPr>
            <a:xfrm>
              <a:off x="3411889" y="2820427"/>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16" name="楕円 15">
              <a:extLst>
                <a:ext uri="{FF2B5EF4-FFF2-40B4-BE49-F238E27FC236}">
                  <a16:creationId xmlns:a16="http://schemas.microsoft.com/office/drawing/2014/main" id="{540D25C1-CE59-ABF4-353E-7BE8D83F9B49}"/>
                </a:ext>
              </a:extLst>
            </p:cNvPr>
            <p:cNvSpPr/>
            <p:nvPr/>
          </p:nvSpPr>
          <p:spPr>
            <a:xfrm>
              <a:off x="3256560" y="1996205"/>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grpSp>
      <p:grpSp>
        <p:nvGrpSpPr>
          <p:cNvPr id="18" name="グループ化 17">
            <a:extLst>
              <a:ext uri="{FF2B5EF4-FFF2-40B4-BE49-F238E27FC236}">
                <a16:creationId xmlns:a16="http://schemas.microsoft.com/office/drawing/2014/main" id="{E54757B9-5774-9B41-3F78-FA9A1F8FC27B}"/>
              </a:ext>
            </a:extLst>
          </p:cNvPr>
          <p:cNvGrpSpPr/>
          <p:nvPr/>
        </p:nvGrpSpPr>
        <p:grpSpPr>
          <a:xfrm>
            <a:off x="6861361" y="1696343"/>
            <a:ext cx="3631206" cy="1696653"/>
            <a:chOff x="2406632" y="1340380"/>
            <a:chExt cx="3631206" cy="1696653"/>
          </a:xfrm>
        </p:grpSpPr>
        <p:sp>
          <p:nvSpPr>
            <p:cNvPr id="19" name="フリーフォーム: 図形 18">
              <a:extLst>
                <a:ext uri="{FF2B5EF4-FFF2-40B4-BE49-F238E27FC236}">
                  <a16:creationId xmlns:a16="http://schemas.microsoft.com/office/drawing/2014/main" id="{1F4E5693-9F3D-82D2-E272-BCB79A399968}"/>
                </a:ext>
              </a:extLst>
            </p:cNvPr>
            <p:cNvSpPr/>
            <p:nvPr/>
          </p:nvSpPr>
          <p:spPr>
            <a:xfrm>
              <a:off x="2459596" y="1421476"/>
              <a:ext cx="1904586" cy="1562793"/>
            </a:xfrm>
            <a:custGeom>
              <a:avLst/>
              <a:gdLst>
                <a:gd name="connsiteX0" fmla="*/ 0 w 2161309"/>
                <a:gd name="connsiteY0" fmla="*/ 1379913 h 1562793"/>
                <a:gd name="connsiteX1" fmla="*/ 1870363 w 2161309"/>
                <a:gd name="connsiteY1" fmla="*/ 0 h 1562793"/>
                <a:gd name="connsiteX2" fmla="*/ 2161309 w 2161309"/>
                <a:gd name="connsiteY2" fmla="*/ 1562793 h 1562793"/>
                <a:gd name="connsiteX3" fmla="*/ 0 w 2161309"/>
                <a:gd name="connsiteY3" fmla="*/ 1379913 h 1562793"/>
              </a:gdLst>
              <a:ahLst/>
              <a:cxnLst>
                <a:cxn ang="0">
                  <a:pos x="connsiteX0" y="connsiteY0"/>
                </a:cxn>
                <a:cxn ang="0">
                  <a:pos x="connsiteX1" y="connsiteY1"/>
                </a:cxn>
                <a:cxn ang="0">
                  <a:pos x="connsiteX2" y="connsiteY2"/>
                </a:cxn>
                <a:cxn ang="0">
                  <a:pos x="connsiteX3" y="connsiteY3"/>
                </a:cxn>
              </a:cxnLst>
              <a:rect l="l" t="t" r="r" b="b"/>
              <a:pathLst>
                <a:path w="2161309" h="1562793">
                  <a:moveTo>
                    <a:pt x="0" y="1379913"/>
                  </a:moveTo>
                  <a:lnTo>
                    <a:pt x="1870363" y="0"/>
                  </a:lnTo>
                  <a:lnTo>
                    <a:pt x="2161309" y="1562793"/>
                  </a:lnTo>
                  <a:lnTo>
                    <a:pt x="0" y="1379913"/>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20" name="フリーフォーム: 図形 19">
              <a:extLst>
                <a:ext uri="{FF2B5EF4-FFF2-40B4-BE49-F238E27FC236}">
                  <a16:creationId xmlns:a16="http://schemas.microsoft.com/office/drawing/2014/main" id="{999F7593-8804-6049-9D2E-6B1F3514A466}"/>
                </a:ext>
              </a:extLst>
            </p:cNvPr>
            <p:cNvSpPr/>
            <p:nvPr/>
          </p:nvSpPr>
          <p:spPr>
            <a:xfrm>
              <a:off x="4106487" y="1413164"/>
              <a:ext cx="1870364" cy="1579418"/>
            </a:xfrm>
            <a:custGeom>
              <a:avLst/>
              <a:gdLst>
                <a:gd name="connsiteX0" fmla="*/ 266008 w 1870364"/>
                <a:gd name="connsiteY0" fmla="*/ 1579418 h 1579418"/>
                <a:gd name="connsiteX1" fmla="*/ 1870364 w 1870364"/>
                <a:gd name="connsiteY1" fmla="*/ 723207 h 1579418"/>
                <a:gd name="connsiteX2" fmla="*/ 0 w 1870364"/>
                <a:gd name="connsiteY2" fmla="*/ 0 h 1579418"/>
                <a:gd name="connsiteX3" fmla="*/ 266008 w 1870364"/>
                <a:gd name="connsiteY3" fmla="*/ 1579418 h 1579418"/>
              </a:gdLst>
              <a:ahLst/>
              <a:cxnLst>
                <a:cxn ang="0">
                  <a:pos x="connsiteX0" y="connsiteY0"/>
                </a:cxn>
                <a:cxn ang="0">
                  <a:pos x="connsiteX1" y="connsiteY1"/>
                </a:cxn>
                <a:cxn ang="0">
                  <a:pos x="connsiteX2" y="connsiteY2"/>
                </a:cxn>
                <a:cxn ang="0">
                  <a:pos x="connsiteX3" y="connsiteY3"/>
                </a:cxn>
              </a:cxnLst>
              <a:rect l="l" t="t" r="r" b="b"/>
              <a:pathLst>
                <a:path w="1870364" h="1579418">
                  <a:moveTo>
                    <a:pt x="266008" y="1579418"/>
                  </a:moveTo>
                  <a:lnTo>
                    <a:pt x="1870364" y="723207"/>
                  </a:lnTo>
                  <a:lnTo>
                    <a:pt x="0" y="0"/>
                  </a:lnTo>
                  <a:lnTo>
                    <a:pt x="266008" y="1579418"/>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21" name="楕円 20">
              <a:extLst>
                <a:ext uri="{FF2B5EF4-FFF2-40B4-BE49-F238E27FC236}">
                  <a16:creationId xmlns:a16="http://schemas.microsoft.com/office/drawing/2014/main" id="{CEBD490F-2865-DAFB-7D83-9D8A2E24D2BF}"/>
                </a:ext>
              </a:extLst>
            </p:cNvPr>
            <p:cNvSpPr/>
            <p:nvPr/>
          </p:nvSpPr>
          <p:spPr>
            <a:xfrm>
              <a:off x="4043384" y="1340380"/>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22" name="楕円 21">
              <a:extLst>
                <a:ext uri="{FF2B5EF4-FFF2-40B4-BE49-F238E27FC236}">
                  <a16:creationId xmlns:a16="http://schemas.microsoft.com/office/drawing/2014/main" id="{BE71ACDB-B83E-7967-E328-64DC59C02B46}"/>
                </a:ext>
              </a:extLst>
            </p:cNvPr>
            <p:cNvSpPr/>
            <p:nvPr/>
          </p:nvSpPr>
          <p:spPr>
            <a:xfrm>
              <a:off x="4282881" y="2892629"/>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23" name="楕円 22">
              <a:extLst>
                <a:ext uri="{FF2B5EF4-FFF2-40B4-BE49-F238E27FC236}">
                  <a16:creationId xmlns:a16="http://schemas.microsoft.com/office/drawing/2014/main" id="{52E6830F-7B3D-9641-EF4B-72AC4F1F9E84}"/>
                </a:ext>
              </a:extLst>
            </p:cNvPr>
            <p:cNvSpPr/>
            <p:nvPr/>
          </p:nvSpPr>
          <p:spPr>
            <a:xfrm>
              <a:off x="2406632" y="2733394"/>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24" name="楕円 23">
              <a:extLst>
                <a:ext uri="{FF2B5EF4-FFF2-40B4-BE49-F238E27FC236}">
                  <a16:creationId xmlns:a16="http://schemas.microsoft.com/office/drawing/2014/main" id="{0CE1ED77-AA4E-A672-AB22-5354C6362208}"/>
                </a:ext>
              </a:extLst>
            </p:cNvPr>
            <p:cNvSpPr/>
            <p:nvPr/>
          </p:nvSpPr>
          <p:spPr>
            <a:xfrm>
              <a:off x="5893434" y="2058468"/>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25" name="楕円 24">
              <a:extLst>
                <a:ext uri="{FF2B5EF4-FFF2-40B4-BE49-F238E27FC236}">
                  <a16:creationId xmlns:a16="http://schemas.microsoft.com/office/drawing/2014/main" id="{8FAD1D4C-96C5-E249-5754-B5160B76B8CD}"/>
                </a:ext>
              </a:extLst>
            </p:cNvPr>
            <p:cNvSpPr/>
            <p:nvPr/>
          </p:nvSpPr>
          <p:spPr>
            <a:xfrm>
              <a:off x="4953910" y="1700808"/>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26" name="楕円 25">
              <a:extLst>
                <a:ext uri="{FF2B5EF4-FFF2-40B4-BE49-F238E27FC236}">
                  <a16:creationId xmlns:a16="http://schemas.microsoft.com/office/drawing/2014/main" id="{C61CEBBF-C5B7-919A-E68B-B1BCCFE04070}"/>
                </a:ext>
              </a:extLst>
            </p:cNvPr>
            <p:cNvSpPr/>
            <p:nvPr/>
          </p:nvSpPr>
          <p:spPr>
            <a:xfrm>
              <a:off x="5056606" y="2516330"/>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27" name="楕円 26">
              <a:extLst>
                <a:ext uri="{FF2B5EF4-FFF2-40B4-BE49-F238E27FC236}">
                  <a16:creationId xmlns:a16="http://schemas.microsoft.com/office/drawing/2014/main" id="{55F54C12-B1D6-7733-D404-BA835F95F793}"/>
                </a:ext>
              </a:extLst>
            </p:cNvPr>
            <p:cNvSpPr/>
            <p:nvPr/>
          </p:nvSpPr>
          <p:spPr>
            <a:xfrm>
              <a:off x="4178070" y="2186961"/>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28" name="楕円 27">
              <a:extLst>
                <a:ext uri="{FF2B5EF4-FFF2-40B4-BE49-F238E27FC236}">
                  <a16:creationId xmlns:a16="http://schemas.microsoft.com/office/drawing/2014/main" id="{26B81794-B037-37F6-ABC6-49C2069E9EC0}"/>
                </a:ext>
              </a:extLst>
            </p:cNvPr>
            <p:cNvSpPr/>
            <p:nvPr/>
          </p:nvSpPr>
          <p:spPr>
            <a:xfrm>
              <a:off x="3411889" y="2820427"/>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29" name="楕円 28">
              <a:extLst>
                <a:ext uri="{FF2B5EF4-FFF2-40B4-BE49-F238E27FC236}">
                  <a16:creationId xmlns:a16="http://schemas.microsoft.com/office/drawing/2014/main" id="{384AA42B-0AB3-63E2-1908-4E9C0845B252}"/>
                </a:ext>
              </a:extLst>
            </p:cNvPr>
            <p:cNvSpPr/>
            <p:nvPr/>
          </p:nvSpPr>
          <p:spPr>
            <a:xfrm>
              <a:off x="3256560" y="1996205"/>
              <a:ext cx="144404" cy="1444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grpSp>
      <p:sp>
        <p:nvSpPr>
          <p:cNvPr id="30" name="楕円 29">
            <a:extLst>
              <a:ext uri="{FF2B5EF4-FFF2-40B4-BE49-F238E27FC236}">
                <a16:creationId xmlns:a16="http://schemas.microsoft.com/office/drawing/2014/main" id="{8081C60F-DC09-67A4-B23F-47C8EF252EEF}"/>
              </a:ext>
            </a:extLst>
          </p:cNvPr>
          <p:cNvSpPr/>
          <p:nvPr/>
        </p:nvSpPr>
        <p:spPr>
          <a:xfrm>
            <a:off x="8079959" y="2684799"/>
            <a:ext cx="144404" cy="144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
        <p:nvSpPr>
          <p:cNvPr id="31" name="楕円 30">
            <a:extLst>
              <a:ext uri="{FF2B5EF4-FFF2-40B4-BE49-F238E27FC236}">
                <a16:creationId xmlns:a16="http://schemas.microsoft.com/office/drawing/2014/main" id="{6F6E71C9-4123-642D-1453-24EAE9ACB506}"/>
              </a:ext>
            </a:extLst>
          </p:cNvPr>
          <p:cNvSpPr/>
          <p:nvPr/>
        </p:nvSpPr>
        <p:spPr>
          <a:xfrm>
            <a:off x="9187461" y="2500250"/>
            <a:ext cx="144404" cy="1444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cxnSp>
        <p:nvCxnSpPr>
          <p:cNvPr id="33" name="直線コネクタ 32">
            <a:extLst>
              <a:ext uri="{FF2B5EF4-FFF2-40B4-BE49-F238E27FC236}">
                <a16:creationId xmlns:a16="http://schemas.microsoft.com/office/drawing/2014/main" id="{616C4961-E523-F0E4-7FE5-1CF7F5036AFD}"/>
              </a:ext>
            </a:extLst>
          </p:cNvPr>
          <p:cNvCxnSpPr>
            <a:cxnSpLocks/>
            <a:stCxn id="21" idx="0"/>
            <a:endCxn id="28" idx="4"/>
          </p:cNvCxnSpPr>
          <p:nvPr/>
        </p:nvCxnSpPr>
        <p:spPr>
          <a:xfrm flipH="1">
            <a:off x="7938820" y="1696343"/>
            <a:ext cx="631495" cy="1624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8CEDC41D-8023-AC28-6ED7-BA75329D8B1E}"/>
              </a:ext>
            </a:extLst>
          </p:cNvPr>
          <p:cNvCxnSpPr>
            <a:cxnSpLocks/>
            <a:stCxn id="29" idx="1"/>
            <a:endCxn id="19" idx="2"/>
          </p:cNvCxnSpPr>
          <p:nvPr/>
        </p:nvCxnSpPr>
        <p:spPr>
          <a:xfrm>
            <a:off x="7732436" y="2373315"/>
            <a:ext cx="1086475" cy="966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6CE0BF9-697C-41A3-57D5-4B900B4F6872}"/>
              </a:ext>
            </a:extLst>
          </p:cNvPr>
          <p:cNvCxnSpPr>
            <a:cxnSpLocks/>
            <a:stCxn id="27" idx="7"/>
            <a:endCxn id="23" idx="2"/>
          </p:cNvCxnSpPr>
          <p:nvPr/>
        </p:nvCxnSpPr>
        <p:spPr>
          <a:xfrm flipH="1">
            <a:off x="6861361" y="2564071"/>
            <a:ext cx="1894695" cy="5974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6250955C-292A-568E-D2C8-45274205D962}"/>
              </a:ext>
            </a:extLst>
          </p:cNvPr>
          <p:cNvCxnSpPr>
            <a:cxnSpLocks/>
            <a:stCxn id="21" idx="1"/>
            <a:endCxn id="26" idx="5"/>
          </p:cNvCxnSpPr>
          <p:nvPr/>
        </p:nvCxnSpPr>
        <p:spPr>
          <a:xfrm>
            <a:off x="8519260" y="1717490"/>
            <a:ext cx="1115332" cy="1278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E98F47A6-3030-F629-FA63-D58AA1E4A838}"/>
              </a:ext>
            </a:extLst>
          </p:cNvPr>
          <p:cNvCxnSpPr>
            <a:cxnSpLocks/>
            <a:stCxn id="22" idx="4"/>
            <a:endCxn id="25" idx="7"/>
          </p:cNvCxnSpPr>
          <p:nvPr/>
        </p:nvCxnSpPr>
        <p:spPr>
          <a:xfrm flipV="1">
            <a:off x="8809812" y="2077918"/>
            <a:ext cx="722084" cy="1315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1760AFF5-7B44-C069-A682-08DA5E70D842}"/>
              </a:ext>
            </a:extLst>
          </p:cNvPr>
          <p:cNvCxnSpPr>
            <a:cxnSpLocks/>
            <a:stCxn id="27" idx="2"/>
            <a:endCxn id="24" idx="6"/>
          </p:cNvCxnSpPr>
          <p:nvPr/>
        </p:nvCxnSpPr>
        <p:spPr>
          <a:xfrm flipV="1">
            <a:off x="8632799" y="2486633"/>
            <a:ext cx="1859768" cy="1284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矢印: 右 51">
            <a:extLst>
              <a:ext uri="{FF2B5EF4-FFF2-40B4-BE49-F238E27FC236}">
                <a16:creationId xmlns:a16="http://schemas.microsoft.com/office/drawing/2014/main" id="{907719E4-71B8-49A4-88D6-0BCC3C72DC17}"/>
              </a:ext>
            </a:extLst>
          </p:cNvPr>
          <p:cNvSpPr/>
          <p:nvPr/>
        </p:nvSpPr>
        <p:spPr>
          <a:xfrm>
            <a:off x="5843972" y="2424370"/>
            <a:ext cx="576064" cy="404833"/>
          </a:xfrm>
          <a:prstGeom prst="rightArrow">
            <a:avLst>
              <a:gd name="adj1" fmla="val 50000"/>
              <a:gd name="adj2" fmla="val 7669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err="1">
              <a:solidFill>
                <a:schemeClr val="tx1"/>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2668609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研究目的</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8</a:t>
            </a:fld>
            <a:endParaRPr lang="ja-JP" altLang="en-US" dirty="0"/>
          </a:p>
        </p:txBody>
      </p:sp>
      <p:sp>
        <p:nvSpPr>
          <p:cNvPr id="5" name="角丸四角形 4"/>
          <p:cNvSpPr/>
          <p:nvPr/>
        </p:nvSpPr>
        <p:spPr>
          <a:xfrm>
            <a:off x="1410513" y="1169527"/>
            <a:ext cx="9370041" cy="2259473"/>
          </a:xfrm>
          <a:prstGeom prst="roundRect">
            <a:avLst>
              <a:gd name="adj" fmla="val 13853"/>
            </a:avLst>
          </a:prstGeom>
          <a:noFill/>
          <a:ln w="4762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buClr>
                <a:schemeClr val="tx1"/>
              </a:buClr>
            </a:pPr>
            <a:r>
              <a:rPr lang="en-US" altLang="ja-JP" sz="3200" dirty="0">
                <a:solidFill>
                  <a:schemeClr val="tx1"/>
                </a:solidFill>
                <a:latin typeface="MS UI Gothic" panose="020B0600070205080204" pitchFamily="50" charset="-128"/>
                <a:ea typeface="MS UI Gothic" panose="020B0600070205080204" pitchFamily="50" charset="-128"/>
              </a:rPr>
              <a:t>10</a:t>
            </a:r>
            <a:r>
              <a:rPr lang="ja-JP" altLang="en-US" sz="3200" dirty="0">
                <a:solidFill>
                  <a:schemeClr val="tx1"/>
                </a:solidFill>
                <a:latin typeface="MS UI Gothic" panose="020B0600070205080204" pitchFamily="50" charset="-128"/>
                <a:ea typeface="MS UI Gothic" panose="020B0600070205080204" pitchFamily="50" charset="-128"/>
              </a:rPr>
              <a:t>節点四面体をパッチとみなした</a:t>
            </a:r>
            <a:r>
              <a:rPr lang="en-US" altLang="ja-JP" sz="3200" dirty="0">
                <a:solidFill>
                  <a:srgbClr val="008000"/>
                </a:solidFill>
                <a:latin typeface="MS UI Gothic" panose="020B0600070205080204" pitchFamily="50" charset="-128"/>
                <a:ea typeface="MS UI Gothic" panose="020B0600070205080204" pitchFamily="50" charset="-128"/>
              </a:rPr>
              <a:t>SRI</a:t>
            </a:r>
            <a:r>
              <a:rPr lang="ja-JP" altLang="en-US" sz="3200" dirty="0">
                <a:solidFill>
                  <a:srgbClr val="008000"/>
                </a:solidFill>
                <a:latin typeface="MS UI Gothic" panose="020B0600070205080204" pitchFamily="50" charset="-128"/>
                <a:ea typeface="MS UI Gothic" panose="020B0600070205080204" pitchFamily="50" charset="-128"/>
              </a:rPr>
              <a:t>パッチ法</a:t>
            </a:r>
            <a:r>
              <a:rPr lang="ja-JP" altLang="en-US" sz="3200" dirty="0">
                <a:solidFill>
                  <a:schemeClr val="tx1"/>
                </a:solidFill>
                <a:latin typeface="MS UI Gothic" panose="020B0600070205080204" pitchFamily="50" charset="-128"/>
                <a:ea typeface="MS UI Gothic" panose="020B0600070205080204" pitchFamily="50" charset="-128"/>
              </a:rPr>
              <a:t>と</a:t>
            </a:r>
            <a:br>
              <a:rPr lang="en-US" altLang="ja-JP" sz="3200" dirty="0">
                <a:solidFill>
                  <a:schemeClr val="tx1"/>
                </a:solidFill>
                <a:latin typeface="MS UI Gothic" panose="020B0600070205080204" pitchFamily="50" charset="-128"/>
                <a:ea typeface="MS UI Gothic" panose="020B0600070205080204" pitchFamily="50" charset="-128"/>
              </a:rPr>
            </a:br>
            <a:r>
              <a:rPr lang="ja-JP" altLang="en-US" sz="3200" dirty="0">
                <a:solidFill>
                  <a:schemeClr val="tx1"/>
                </a:solidFill>
                <a:latin typeface="MS UI Gothic" panose="020B0600070205080204" pitchFamily="50" charset="-128"/>
                <a:ea typeface="MS UI Gothic" panose="020B0600070205080204" pitchFamily="50" charset="-128"/>
              </a:rPr>
              <a:t>再分割された</a:t>
            </a:r>
            <a:r>
              <a:rPr lang="en-US" altLang="ja-JP" sz="3200" dirty="0">
                <a:solidFill>
                  <a:schemeClr val="tx1"/>
                </a:solidFill>
                <a:latin typeface="MS UI Gothic" panose="020B0600070205080204" pitchFamily="50" charset="-128"/>
                <a:ea typeface="MS UI Gothic" panose="020B0600070205080204" pitchFamily="50" charset="-128"/>
              </a:rPr>
              <a:t>4</a:t>
            </a:r>
            <a:r>
              <a:rPr lang="ja-JP" altLang="en-US" sz="3200" dirty="0">
                <a:solidFill>
                  <a:schemeClr val="tx1"/>
                </a:solidFill>
                <a:latin typeface="MS UI Gothic" panose="020B0600070205080204" pitchFamily="50" charset="-128"/>
                <a:ea typeface="MS UI Gothic" panose="020B0600070205080204" pitchFamily="50" charset="-128"/>
              </a:rPr>
              <a:t>節点四面体の</a:t>
            </a:r>
            <a:r>
              <a:rPr lang="en-US" altLang="ja-JP" sz="3200" dirty="0">
                <a:solidFill>
                  <a:srgbClr val="FF0000"/>
                </a:solidFill>
                <a:latin typeface="MS UI Gothic" panose="020B0600070205080204" pitchFamily="50" charset="-128"/>
                <a:ea typeface="MS UI Gothic" panose="020B0600070205080204" pitchFamily="50" charset="-128"/>
              </a:rPr>
              <a:t>ES-FEM</a:t>
            </a:r>
            <a:r>
              <a:rPr lang="ja-JP" altLang="en-US" sz="3200" dirty="0">
                <a:solidFill>
                  <a:schemeClr val="tx1"/>
                </a:solidFill>
                <a:latin typeface="MS UI Gothic" panose="020B0600070205080204" pitchFamily="50" charset="-128"/>
                <a:ea typeface="MS UI Gothic" panose="020B0600070205080204" pitchFamily="50" charset="-128"/>
              </a:rPr>
              <a:t>を組み合わせた</a:t>
            </a:r>
            <a:br>
              <a:rPr lang="en-US" altLang="ja-JP" sz="3200" dirty="0">
                <a:solidFill>
                  <a:schemeClr val="tx1"/>
                </a:solidFill>
                <a:latin typeface="MS UI Gothic" panose="020B0600070205080204" pitchFamily="50" charset="-128"/>
                <a:ea typeface="MS UI Gothic" panose="020B0600070205080204" pitchFamily="50" charset="-128"/>
              </a:rPr>
            </a:br>
            <a:r>
              <a:rPr lang="ja-JP" altLang="en-US" sz="3200" dirty="0">
                <a:solidFill>
                  <a:schemeClr val="tx1"/>
                </a:solidFill>
                <a:latin typeface="MS UI Gothic" panose="020B0600070205080204" pitchFamily="50" charset="-128"/>
                <a:ea typeface="MS UI Gothic" panose="020B0600070205080204" pitchFamily="50" charset="-128"/>
              </a:rPr>
              <a:t>新たな</a:t>
            </a:r>
            <a:r>
              <a:rPr lang="en-US" altLang="ja-JP" sz="3200" dirty="0">
                <a:solidFill>
                  <a:schemeClr val="tx1"/>
                </a:solidFill>
                <a:latin typeface="MS UI Gothic" panose="020B0600070205080204" pitchFamily="50" charset="-128"/>
                <a:ea typeface="MS UI Gothic" panose="020B0600070205080204" pitchFamily="50" charset="-128"/>
              </a:rPr>
              <a:t>S-FEM</a:t>
            </a:r>
            <a:r>
              <a:rPr lang="ja-JP" altLang="en-US" sz="3200" dirty="0">
                <a:solidFill>
                  <a:schemeClr val="tx1"/>
                </a:solidFill>
                <a:latin typeface="MS UI Gothic" panose="020B0600070205080204" pitchFamily="50" charset="-128"/>
                <a:ea typeface="MS UI Gothic" panose="020B0600070205080204" pitchFamily="50" charset="-128"/>
              </a:rPr>
              <a:t>定式化</a:t>
            </a:r>
            <a:r>
              <a:rPr lang="en-US" altLang="ja-JP" sz="3200" dirty="0">
                <a:solidFill>
                  <a:schemeClr val="tx1"/>
                </a:solidFill>
                <a:latin typeface="MS UI Gothic" panose="020B0600070205080204" pitchFamily="50" charset="-128"/>
                <a:ea typeface="MS UI Gothic" panose="020B0600070205080204" pitchFamily="50" charset="-128"/>
              </a:rPr>
              <a:t>(</a:t>
            </a:r>
            <a:r>
              <a:rPr lang="en-US" altLang="ja-JP" sz="3200" dirty="0">
                <a:solidFill>
                  <a:srgbClr val="7030A0"/>
                </a:solidFill>
                <a:latin typeface="MS UI Gothic" panose="020B0600070205080204" pitchFamily="50" charset="-128"/>
                <a:ea typeface="MS UI Gothic" panose="020B0600070205080204" pitchFamily="50" charset="-128"/>
              </a:rPr>
              <a:t>ES-FEM-T10-SRI</a:t>
            </a:r>
            <a:r>
              <a:rPr lang="en-US" altLang="ja-JP" sz="3200" dirty="0">
                <a:solidFill>
                  <a:schemeClr val="tx1"/>
                </a:solidFill>
                <a:latin typeface="MS UI Gothic" panose="020B0600070205080204" pitchFamily="50" charset="-128"/>
                <a:ea typeface="MS UI Gothic" panose="020B0600070205080204" pitchFamily="50" charset="-128"/>
              </a:rPr>
              <a:t>)</a:t>
            </a:r>
            <a:r>
              <a:rPr lang="ja-JP" altLang="en-US" sz="3200" dirty="0">
                <a:solidFill>
                  <a:schemeClr val="tx1"/>
                </a:solidFill>
                <a:latin typeface="MS UI Gothic" panose="020B0600070205080204" pitchFamily="50" charset="-128"/>
                <a:ea typeface="MS UI Gothic" panose="020B0600070205080204" pitchFamily="50" charset="-128"/>
              </a:rPr>
              <a:t>を</a:t>
            </a:r>
            <a:br>
              <a:rPr lang="en-US" altLang="ja-JP" sz="3200" dirty="0">
                <a:solidFill>
                  <a:schemeClr val="tx1"/>
                </a:solidFill>
                <a:latin typeface="MS UI Gothic" panose="020B0600070205080204" pitchFamily="50" charset="-128"/>
                <a:ea typeface="MS UI Gothic" panose="020B0600070205080204" pitchFamily="50" charset="-128"/>
              </a:rPr>
            </a:br>
            <a:r>
              <a:rPr lang="ja-JP" altLang="en-US" sz="3200" dirty="0">
                <a:solidFill>
                  <a:schemeClr val="tx1"/>
                </a:solidFill>
                <a:latin typeface="MS UI Gothic" panose="020B0600070205080204" pitchFamily="50" charset="-128"/>
                <a:ea typeface="MS UI Gothic" panose="020B0600070205080204" pitchFamily="50" charset="-128"/>
              </a:rPr>
              <a:t>ゴム大変形で試してみる</a:t>
            </a:r>
            <a:endParaRPr lang="en-US" altLang="ja-JP" sz="3200" dirty="0">
              <a:solidFill>
                <a:schemeClr val="tx1"/>
              </a:solidFill>
              <a:latin typeface="MS UI Gothic" panose="020B0600070205080204" pitchFamily="50" charset="-128"/>
              <a:ea typeface="MS UI Gothic" panose="020B0600070205080204" pitchFamily="50" charset="-128"/>
            </a:endParaRPr>
          </a:p>
        </p:txBody>
      </p:sp>
      <p:sp>
        <p:nvSpPr>
          <p:cNvPr id="3" name="テキスト ボックス 2"/>
          <p:cNvSpPr txBox="1"/>
          <p:nvPr/>
        </p:nvSpPr>
        <p:spPr>
          <a:xfrm>
            <a:off x="2022945" y="3753036"/>
            <a:ext cx="8145178" cy="1815882"/>
          </a:xfrm>
          <a:prstGeom prst="rect">
            <a:avLst/>
          </a:prstGeom>
          <a:noFill/>
        </p:spPr>
        <p:txBody>
          <a:bodyPr wrap="none" rtlCol="0">
            <a:spAutoFit/>
          </a:bodyPr>
          <a:lstStyle/>
          <a:p>
            <a:pPr defTabSz="360000"/>
            <a:r>
              <a:rPr lang="ja-JP" altLang="en-US" sz="2800" b="1" i="1" u="sng" dirty="0">
                <a:effectLst>
                  <a:outerShdw blurRad="38100" dist="38100" dir="2700000" algn="tl">
                    <a:srgbClr val="000000">
                      <a:alpha val="43137"/>
                    </a:srgbClr>
                  </a:outerShdw>
                </a:effectLst>
                <a:latin typeface="MS UI Gothic" panose="020B0600070205080204" pitchFamily="50" charset="-128"/>
                <a:ea typeface="MS UI Gothic" panose="020B0600070205080204" pitchFamily="50" charset="-128"/>
              </a:rPr>
              <a:t>発表目次</a:t>
            </a:r>
            <a:endParaRPr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lang="ja-JP" altLang="en-US" sz="2800" dirty="0">
                <a:latin typeface="MS UI Gothic" panose="020B0600070205080204" pitchFamily="50" charset="-128"/>
                <a:ea typeface="MS UI Gothic" panose="020B0600070205080204" pitchFamily="50" charset="-128"/>
              </a:rPr>
              <a:t>手法：</a:t>
            </a:r>
            <a:r>
              <a:rPr lang="en-US" altLang="ja-JP" sz="2800" dirty="0">
                <a:latin typeface="MS UI Gothic" panose="020B0600070205080204" pitchFamily="50" charset="-128"/>
                <a:ea typeface="MS UI Gothic" panose="020B0600070205080204" pitchFamily="50" charset="-128"/>
              </a:rPr>
              <a:t>ES-FEM</a:t>
            </a:r>
            <a:r>
              <a:rPr lang="ja-JP" altLang="en-US" sz="2800" dirty="0">
                <a:latin typeface="MS UI Gothic" panose="020B0600070205080204" pitchFamily="50" charset="-128"/>
                <a:ea typeface="MS UI Gothic" panose="020B0600070205080204" pitchFamily="50" charset="-128"/>
              </a:rPr>
              <a:t>および提案手法の定式化概要の紹介</a:t>
            </a:r>
            <a:endParaRPr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lang="ja-JP" altLang="en-US" sz="2800" dirty="0">
                <a:latin typeface="MS UI Gothic" panose="020B0600070205080204" pitchFamily="50" charset="-128"/>
                <a:ea typeface="MS UI Gothic" panose="020B0600070205080204" pitchFamily="50" charset="-128"/>
              </a:rPr>
              <a:t>結果と考察：解析例の紹介</a:t>
            </a:r>
            <a:endParaRPr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lang="ja-JP" altLang="en-US" sz="2800" dirty="0">
                <a:latin typeface="MS UI Gothic" panose="020B0600070205080204" pitchFamily="50" charset="-128"/>
                <a:ea typeface="MS UI Gothic" panose="020B0600070205080204" pitchFamily="50" charset="-128"/>
              </a:rPr>
              <a:t>まとめ</a:t>
            </a:r>
          </a:p>
        </p:txBody>
      </p:sp>
    </p:spTree>
    <p:extLst>
      <p:ext uri="{BB962C8B-B14F-4D97-AF65-F5344CB8AC3E}">
        <p14:creationId xmlns:p14="http://schemas.microsoft.com/office/powerpoint/2010/main" val="150429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title"/>
          </p:nvPr>
        </p:nvSpPr>
        <p:spPr/>
        <p:txBody>
          <a:bodyPr/>
          <a:lstStyle/>
          <a:p>
            <a:r>
              <a:rPr lang="ja-JP" altLang="en-US" dirty="0"/>
              <a:t>手法</a:t>
            </a:r>
            <a:br>
              <a:rPr lang="en-US" altLang="ja-JP" sz="2400" dirty="0"/>
            </a:br>
            <a:r>
              <a:rPr lang="en-US" altLang="ja-JP" sz="2400" b="0" dirty="0"/>
              <a:t>ES-FEM</a:t>
            </a:r>
            <a:r>
              <a:rPr lang="ja-JP" altLang="en-US" sz="2400" b="0" dirty="0">
                <a:latin typeface="+mn-ea"/>
                <a:ea typeface="+mn-ea"/>
              </a:rPr>
              <a:t>および提案手法の定式化概要の紹介</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p:spTree>
    <p:extLst>
      <p:ext uri="{BB962C8B-B14F-4D97-AF65-F5344CB8AC3E}">
        <p14:creationId xmlns:p14="http://schemas.microsoft.com/office/powerpoint/2010/main" val="11231267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1"/>
  <p:tag name="ISPRING_LMS_API_VERSION" val="SCORM 1.2"/>
  <p:tag name="ISPRING_ULTRA_SCORM_COURSE_ID" val="3F38C8C8-9BE9-4FF2-99FD-35F8FCC6C998"/>
  <p:tag name="ISPRING_CMI5_LAUNCH_METHOD" val="any window"/>
  <p:tag name="ISPRING_SCORM_RATE_SLIDES" val="1"/>
  <p:tag name="ISPRINGCLOUDFOLDERID" val="1"/>
  <p:tag name="ISPRINGONLINEFOLDERID" val="1"/>
  <p:tag name="ISPRING_FIRST_PUBLISH" val="1"/>
  <p:tag name="ISPRING_ULTRA_SCORM_COURCE_TITLE" val="jsces2023.S-FEM"/>
  <p:tag name="ISPRING_SCORM_ENDPOINT" val="&lt;endpoint&gt;&lt;enable&gt;0&lt;/enable&gt;&lt;lrs&gt;http://&lt;/lrs&gt;&lt;auth&gt;0&lt;/auth&gt;&lt;login&gt;&lt;/login&gt;&lt;password&gt;&lt;/password&gt;&lt;key&gt;&lt;/key&gt;&lt;name&gt;&lt;/name&gt;&lt;email&gt;&lt;/email&gt;&lt;/endpoint&gt;&#10;"/>
  <p:tag name="ISPRING_OUTPUT_FOLDER" val="[[&quot;0\uFFFD\u0016\uFFFD{DEE640B2-8B0E-4298-9AB9-4AB5AACAD798}&quot;,&quot;Z:\\ACHIEVEMENT\\conference\\2023\\jsces2023&quot;],[&quot;\uFFFD\uFFFD&lt;{A673FCB7-976C-4B3E-91BB-80E00AB4F6CF}&quot;,&quot;D:\\share\\ACHIEVEMENT\\conference\\2021\\srij-seminar&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0"/>
  <p:tag name="ISPRING_SCORM_PASSING_SCORE" val="4.000000"/>
  <p:tag name="ISPRING_PRESENTATION_TITLE" val="jsces2023.S-FEM"/>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sz="2000" dirty="0" err="1" smtClean="0">
            <a:solidFill>
              <a:schemeClr val="tx1"/>
            </a:solidFill>
            <a:latin typeface="Yu Gothic UI" panose="020B0500000000000000" pitchFamily="50" charset="-128"/>
            <a:ea typeface="Yu Gothic UI" panose="020B05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solidFill>
            <a:schemeClr val="tx1"/>
          </a:solidFill>
        </a:ln>
      </a:spPr>
      <a:bodyPr wrap="none" rtlCol="0">
        <a:spAutoFit/>
      </a:bodyPr>
      <a:lstStyle>
        <a:defPPr algn="ctr" defTabSz="180000">
          <a:defRPr kumimoji="1" sz="2000" dirty="0" smtClean="0">
            <a:latin typeface="Yu Gothic UI" panose="020B0500000000000000" pitchFamily="50" charset="-128"/>
            <a:ea typeface="Yu Gothic UI" panose="020B0500000000000000" pitchFamily="50" charset="-128"/>
          </a:defRPr>
        </a:defPPr>
      </a:lstStyle>
    </a:txDef>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78763</TotalTime>
  <Words>1776</Words>
  <Application>Microsoft Office PowerPoint</Application>
  <PresentationFormat>ワイド画面</PresentationFormat>
  <Paragraphs>252</Paragraphs>
  <Slides>25</Slides>
  <Notes>25</Notes>
  <HiddenSlides>0</HiddenSlides>
  <MMClips>14</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25</vt:i4>
      </vt:variant>
    </vt:vector>
  </HeadingPairs>
  <TitlesOfParts>
    <vt:vector size="35" baseType="lpstr">
      <vt:lpstr>ＭＳ Ｐゴシック</vt:lpstr>
      <vt:lpstr>ＭＳ Ｐゴシック</vt:lpstr>
      <vt:lpstr>MS UI Gothic</vt:lpstr>
      <vt:lpstr>Yu Gothic UI</vt:lpstr>
      <vt:lpstr>メイリオ</vt:lpstr>
      <vt:lpstr>Arial</vt:lpstr>
      <vt:lpstr>Calibri</vt:lpstr>
      <vt:lpstr>Cambria Math</vt:lpstr>
      <vt:lpstr>Wingdings</vt:lpstr>
      <vt:lpstr>デザインの設定</vt:lpstr>
      <vt:lpstr>10節点四面体パッチを用いた 平滑化有限要素法による微圧縮大変形解析</vt:lpstr>
      <vt:lpstr>研究背景</vt:lpstr>
      <vt:lpstr>既存手法の問題点（ABAQUSの要素）</vt:lpstr>
      <vt:lpstr>我々の手法（平滑化有限要素法：S-FEM）</vt:lpstr>
      <vt:lpstr>SelectiveCS-FEM-T10の問題点（偏差応力振動）の実例</vt:lpstr>
      <vt:lpstr>F-barパッチ法とは？</vt:lpstr>
      <vt:lpstr>本研究の着眼点</vt:lpstr>
      <vt:lpstr>研究目的</vt:lpstr>
      <vt:lpstr>手法 ES-FEMおよび提案手法の定式化概要の紹介</vt:lpstr>
      <vt:lpstr>ES-FEMの定式化概要</vt:lpstr>
      <vt:lpstr>提案手法(ES-FEM-T10-SRI)の定式化概要</vt:lpstr>
      <vt:lpstr>提案手法(ES-FEM-T10-SRI)の定式化概要</vt:lpstr>
      <vt:lpstr>提案手法(ES-FEM-T10-SRI) の計算時間</vt:lpstr>
      <vt:lpstr>結果と考察 解析例の紹介</vt:lpstr>
      <vt:lpstr>      片持ち梁の曲げ解析</vt:lpstr>
      <vt:lpstr>      片持ち梁の曲げ解析</vt:lpstr>
      <vt:lpstr>      ブロックの圧力押込解析</vt:lpstr>
      <vt:lpstr>      ブロックの圧力押込解析</vt:lpstr>
      <vt:lpstr>      円柱の押込解析</vt:lpstr>
      <vt:lpstr>      円柱の押込解析</vt:lpstr>
      <vt:lpstr>      フィラー充填ゴムの引張解析</vt:lpstr>
      <vt:lpstr>      フィラー充填ゴムの引張解析</vt:lpstr>
      <vt:lpstr>      フィラー充填ゴムの引張解析</vt:lpstr>
      <vt:lpstr>まとめ</vt:lpstr>
      <vt:lpstr>ES-FEM-T10-SRIのまとめ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jsces2023.S-FEM</dc:title>
  <dc:creator>Yuki ONISHI</dc:creator>
  <cp:lastModifiedBy>T20190041572</cp:lastModifiedBy>
  <cp:revision>3107</cp:revision>
  <cp:lastPrinted>2012-03-06T10:21:50Z</cp:lastPrinted>
  <dcterms:created xsi:type="dcterms:W3CDTF">2007-11-22T18:02:40Z</dcterms:created>
  <dcterms:modified xsi:type="dcterms:W3CDTF">2023-06-02T11:04:45Z</dcterms:modified>
</cp:coreProperties>
</file>