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961" r:id="rId2"/>
    <p:sldId id="987" r:id="rId3"/>
    <p:sldId id="843" r:id="rId4"/>
    <p:sldId id="994" r:id="rId5"/>
    <p:sldId id="998" r:id="rId6"/>
    <p:sldId id="1000" r:id="rId7"/>
    <p:sldId id="903" r:id="rId8"/>
    <p:sldId id="997" r:id="rId9"/>
    <p:sldId id="845" r:id="rId10"/>
    <p:sldId id="846" r:id="rId11"/>
    <p:sldId id="995" r:id="rId12"/>
    <p:sldId id="765" r:id="rId13"/>
    <p:sldId id="890" r:id="rId14"/>
    <p:sldId id="891" r:id="rId15"/>
    <p:sldId id="877" r:id="rId16"/>
    <p:sldId id="953" r:id="rId17"/>
    <p:sldId id="603" r:id="rId18"/>
    <p:sldId id="892" r:id="rId19"/>
    <p:sldId id="731" r:id="rId20"/>
    <p:sldId id="1004" r:id="rId21"/>
    <p:sldId id="957" r:id="rId22"/>
    <p:sldId id="958" r:id="rId23"/>
    <p:sldId id="993" r:id="rId24"/>
    <p:sldId id="897" r:id="rId25"/>
    <p:sldId id="750" r:id="rId26"/>
    <p:sldId id="1005" r:id="rId27"/>
    <p:sldId id="979" r:id="rId28"/>
    <p:sldId id="999" r:id="rId29"/>
    <p:sldId id="776" r:id="rId30"/>
    <p:sldId id="976" r:id="rId31"/>
    <p:sldId id="933" r:id="rId32"/>
    <p:sldId id="964" r:id="rId33"/>
    <p:sldId id="924" r:id="rId34"/>
    <p:sldId id="974" r:id="rId35"/>
    <p:sldId id="971" r:id="rId36"/>
    <p:sldId id="978" r:id="rId37"/>
    <p:sldId id="968" r:id="rId38"/>
    <p:sldId id="682" r:id="rId39"/>
    <p:sldId id="996" r:id="rId40"/>
    <p:sldId id="942" r:id="rId41"/>
    <p:sldId id="956" r:id="rId42"/>
  </p:sldIdLst>
  <p:sldSz cx="12192000" cy="6858000"/>
  <p:notesSz cx="9971088" cy="6823075"/>
  <p:custDataLst>
    <p:tags r:id="rId45"/>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00CC"/>
    <a:srgbClr val="4DFFC4"/>
    <a:srgbClr val="E89049"/>
    <a:srgbClr val="00CC88"/>
    <a:srgbClr val="66A9B1"/>
    <a:srgbClr val="008000"/>
    <a:srgbClr val="FF9900"/>
    <a:srgbClr val="FF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8252" autoAdjust="0"/>
  </p:normalViewPr>
  <p:slideViewPr>
    <p:cSldViewPr>
      <p:cViewPr varScale="1">
        <p:scale>
          <a:sx n="95" d="100"/>
          <a:sy n="95" d="100"/>
        </p:scale>
        <p:origin x="67"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2024/6/11</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2024/6/11</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286854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51589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20424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211502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1254738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275545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2309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9606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dirty="0"/>
          </a:p>
        </p:txBody>
      </p:sp>
    </p:spTree>
    <p:extLst>
      <p:ext uri="{BB962C8B-B14F-4D97-AF65-F5344CB8AC3E}">
        <p14:creationId xmlns:p14="http://schemas.microsoft.com/office/powerpoint/2010/main" val="1343534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dirty="0"/>
          </a:p>
        </p:txBody>
      </p:sp>
    </p:spTree>
    <p:extLst>
      <p:ext uri="{BB962C8B-B14F-4D97-AF65-F5344CB8AC3E}">
        <p14:creationId xmlns:p14="http://schemas.microsoft.com/office/powerpoint/2010/main" val="100785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358422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218654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025013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008884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311877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79889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423095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4166941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35</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36</a:t>
            </a:fld>
            <a:endParaRPr lang="ja-JP" altLang="en-US" dirty="0"/>
          </a:p>
        </p:txBody>
      </p:sp>
    </p:spTree>
    <p:extLst>
      <p:ext uri="{BB962C8B-B14F-4D97-AF65-F5344CB8AC3E}">
        <p14:creationId xmlns:p14="http://schemas.microsoft.com/office/powerpoint/2010/main" val="161926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37</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38</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40</a:t>
            </a:fld>
            <a:endParaRPr lang="ja-JP" altLang="en-US"/>
          </a:p>
        </p:txBody>
      </p:sp>
    </p:spTree>
    <p:extLst>
      <p:ext uri="{BB962C8B-B14F-4D97-AF65-F5344CB8AC3E}">
        <p14:creationId xmlns:p14="http://schemas.microsoft.com/office/powerpoint/2010/main" val="2767051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41</a:t>
            </a:fld>
            <a:endParaRPr lang="ja-JP" altLang="en-US"/>
          </a:p>
        </p:txBody>
      </p:sp>
    </p:spTree>
    <p:extLst>
      <p:ext uri="{BB962C8B-B14F-4D97-AF65-F5344CB8AC3E}">
        <p14:creationId xmlns:p14="http://schemas.microsoft.com/office/powerpoint/2010/main" val="100241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370165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dirty="0"/>
          </a:p>
        </p:txBody>
      </p:sp>
    </p:spTree>
    <p:extLst>
      <p:ext uri="{BB962C8B-B14F-4D97-AF65-F5344CB8AC3E}">
        <p14:creationId xmlns:p14="http://schemas.microsoft.com/office/powerpoint/2010/main" val="226741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3438261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dirty="0"/>
          </a:p>
        </p:txBody>
      </p:sp>
    </p:spTree>
    <p:extLst>
      <p:ext uri="{BB962C8B-B14F-4D97-AF65-F5344CB8AC3E}">
        <p14:creationId xmlns:p14="http://schemas.microsoft.com/office/powerpoint/2010/main" val="171675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dirty="0"/>
          </a:p>
        </p:txBody>
      </p:sp>
    </p:spTree>
    <p:extLst>
      <p:ext uri="{BB962C8B-B14F-4D97-AF65-F5344CB8AC3E}">
        <p14:creationId xmlns:p14="http://schemas.microsoft.com/office/powerpoint/2010/main" val="472320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3932061" y="6659529"/>
              <a:ext cx="1279196"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計算工学講演会</a:t>
              </a:r>
              <a:r>
                <a:rPr kumimoji="0" lang="en-US" altLang="ja-JP" sz="1400" kern="1200" baseline="0" dirty="0">
                  <a:solidFill>
                    <a:schemeClr val="bg1"/>
                  </a:solidFill>
                  <a:latin typeface="+mn-ea"/>
                  <a:ea typeface="+mn-ea"/>
                  <a:cs typeface="Arial" pitchFamily="34" charset="0"/>
                </a:rPr>
                <a:t>2024</a:t>
              </a:r>
            </a:p>
          </p:txBody>
        </p:sp>
      </p:grpSp>
      <p:sp>
        <p:nvSpPr>
          <p:cNvPr id="5" name="スライド番号プレースホルダー 4"/>
          <p:cNvSpPr>
            <a:spLocks noGrp="1"/>
          </p:cNvSpPr>
          <p:nvPr userDrawn="1">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 name="図 1">
            <a:extLst>
              <a:ext uri="{FF2B5EF4-FFF2-40B4-BE49-F238E27FC236}">
                <a16:creationId xmlns:a16="http://schemas.microsoft.com/office/drawing/2014/main" id="{31E80055-5CB3-9FAC-0932-6F4E104662D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329817" y="6442078"/>
            <a:ext cx="1840238" cy="396000"/>
          </a:xfrm>
          <a:prstGeom prst="rect">
            <a:avLst/>
          </a:prstGeom>
        </p:spPr>
      </p:pic>
      <p:pic>
        <p:nvPicPr>
          <p:cNvPr id="4" name="図 3">
            <a:extLst>
              <a:ext uri="{FF2B5EF4-FFF2-40B4-BE49-F238E27FC236}">
                <a16:creationId xmlns:a16="http://schemas.microsoft.com/office/drawing/2014/main" id="{AFD8B09A-878C-B95E-2516-C1309A8E1C5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10114241" y="6429815"/>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6.png"/><Relationship Id="rId18" Type="http://schemas.openxmlformats.org/officeDocument/2006/relationships/image" Target="../media/image2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notesSlide" Target="../notesSlides/notesSlide8.xml"/><Relationship Id="rId17" Type="http://schemas.openxmlformats.org/officeDocument/2006/relationships/image" Target="../media/image180.png"/><Relationship Id="rId2" Type="http://schemas.openxmlformats.org/officeDocument/2006/relationships/video" Target="../media/media1.mp4"/><Relationship Id="rId16" Type="http://schemas.openxmlformats.org/officeDocument/2006/relationships/image" Target="../media/image19.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3.xml"/><Relationship Id="rId5" Type="http://schemas.microsoft.com/office/2007/relationships/media" Target="../media/media3.mp4"/><Relationship Id="rId15" Type="http://schemas.openxmlformats.org/officeDocument/2006/relationships/image" Target="../media/image18.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7.mp4"/><Relationship Id="rId7" Type="http://schemas.openxmlformats.org/officeDocument/2006/relationships/image" Target="../media/image6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video" Target="../media/media7.mp4"/><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9.mp4"/><Relationship Id="rId7" Type="http://schemas.openxmlformats.org/officeDocument/2006/relationships/image" Target="../media/image6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video" Target="../media/media9.mp4"/><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12" Type="http://schemas.openxmlformats.org/officeDocument/2006/relationships/image" Target="../media/image292.png"/><Relationship Id="rId2" Type="http://schemas.openxmlformats.org/officeDocument/2006/relationships/notesSlide" Target="../notesSlides/notesSlide16.xml"/><Relationship Id="rId1" Type="http://schemas.openxmlformats.org/officeDocument/2006/relationships/slideLayout" Target="../slideLayouts/slideLayout3.xml"/><Relationship Id="rId11" Type="http://schemas.openxmlformats.org/officeDocument/2006/relationships/image" Target="../media/image260.png"/><Relationship Id="rId5" Type="http://schemas.openxmlformats.org/officeDocument/2006/relationships/image" Target="../media/image30.png"/><Relationship Id="rId10" Type="http://schemas.openxmlformats.org/officeDocument/2006/relationships/image" Target="../media/image251.png"/><Relationship Id="rId4" Type="http://schemas.openxmlformats.org/officeDocument/2006/relationships/image" Target="../media/image29.png"/><Relationship Id="rId9" Type="http://schemas.openxmlformats.org/officeDocument/2006/relationships/image" Target="../media/image2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291.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0.png"/><Relationship Id="rId11"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0.png"/><Relationship Id="rId5" Type="http://schemas.openxmlformats.org/officeDocument/2006/relationships/image" Target="../media/image39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6.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8.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6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6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0.png"/><Relationship Id="rId4" Type="http://schemas.openxmlformats.org/officeDocument/2006/relationships/image" Target="../media/image4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微圧縮大変形解析における</a:t>
            </a:r>
            <a:br>
              <a:rPr lang="en-US" altLang="ja-JP" dirty="0">
                <a:cs typeface="Microsoft Tai Le" panose="020B0502040204020203" pitchFamily="34" charset="0"/>
              </a:rPr>
            </a:br>
            <a:r>
              <a:rPr lang="ja-JP" altLang="en-US" dirty="0">
                <a:cs typeface="Microsoft Tai Le" panose="020B0502040204020203" pitchFamily="34" charset="0"/>
              </a:rPr>
              <a:t>次世代平滑化有限要素法</a:t>
            </a:r>
            <a:r>
              <a:rPr lang="en-US" altLang="ja-JP" dirty="0">
                <a:cs typeface="Microsoft Tai Le" panose="020B0502040204020203" pitchFamily="34" charset="0"/>
              </a:rPr>
              <a:t>(</a:t>
            </a:r>
            <a:r>
              <a:rPr lang="en-US" altLang="ja-JP" dirty="0">
                <a:solidFill>
                  <a:schemeClr val="accent6">
                    <a:lumMod val="40000"/>
                    <a:lumOff val="60000"/>
                  </a:schemeClr>
                </a:solidFill>
                <a:cs typeface="Microsoft Tai Le" panose="020B0502040204020203" pitchFamily="34" charset="0"/>
              </a:rPr>
              <a:t>EC-SSE-SRI-T4</a:t>
            </a:r>
            <a:r>
              <a:rPr lang="en-US" altLang="ja-JP" dirty="0">
                <a:cs typeface="Microsoft Tai Le" panose="020B0502040204020203" pitchFamily="34" charset="0"/>
              </a:rPr>
              <a:t>)</a:t>
            </a:r>
            <a:r>
              <a:rPr lang="ja-JP" altLang="en-US" dirty="0">
                <a:cs typeface="Microsoft Tai Le" panose="020B0502040204020203" pitchFamily="34" charset="0"/>
              </a:rPr>
              <a:t>の性能評価</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a:t>
            </a:r>
            <a:r>
              <a:rPr lang="zh-TW" altLang="en-US" dirty="0"/>
              <a:t>東京工業大学</a:t>
            </a:r>
            <a:r>
              <a:rPr lang="ja-JP" altLang="en-US" dirty="0"/>
              <a:t>）</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6D19FA-1156-4E9C-8B86-14C631385427}"/>
              </a:ext>
            </a:extLst>
          </p:cNvPr>
          <p:cNvSpPr>
            <a:spLocks noGrp="1"/>
          </p:cNvSpPr>
          <p:nvPr>
            <p:ph type="title"/>
          </p:nvPr>
        </p:nvSpPr>
        <p:spPr/>
        <p:txBody>
          <a:bodyPr/>
          <a:lstStyle/>
          <a:p>
            <a:r>
              <a:rPr kumimoji="1" lang="ja-JP" altLang="en-US" dirty="0"/>
              <a:t>我々のグループの</a:t>
            </a:r>
            <a:r>
              <a:rPr kumimoji="1" lang="en-US" altLang="ja-JP" dirty="0"/>
              <a:t>S-FEM-T4</a:t>
            </a:r>
            <a:r>
              <a:rPr kumimoji="1" lang="ja-JP" altLang="en-US" dirty="0"/>
              <a:t>適用事例</a:t>
            </a:r>
          </a:p>
        </p:txBody>
      </p:sp>
      <p:sp>
        <p:nvSpPr>
          <p:cNvPr id="3" name="コンテンツ プレースホルダー 2">
            <a:extLst>
              <a:ext uri="{FF2B5EF4-FFF2-40B4-BE49-F238E27FC236}">
                <a16:creationId xmlns:a16="http://schemas.microsoft.com/office/drawing/2014/main" id="{8BC64A5E-14D3-44A2-A7C8-691323410033}"/>
              </a:ext>
            </a:extLst>
          </p:cNvPr>
          <p:cNvSpPr>
            <a:spLocks noGrp="1"/>
          </p:cNvSpPr>
          <p:nvPr>
            <p:ph idx="1"/>
          </p:nvPr>
        </p:nvSpPr>
        <p:spPr/>
        <p:txBody>
          <a:bodyPr/>
          <a:lstStyle/>
          <a:p>
            <a:r>
              <a:rPr lang="ja-JP" altLang="en-US" sz="2400" b="1" u="sng" dirty="0">
                <a:effectLst>
                  <a:outerShdw blurRad="38100" dist="38100" dir="2700000" algn="tl">
                    <a:srgbClr val="000000">
                      <a:alpha val="43137"/>
                    </a:srgbClr>
                  </a:outerShdw>
                </a:effectLst>
              </a:rPr>
              <a:t>大変形固体解析（実用化はまだ）</a:t>
            </a:r>
            <a:endParaRPr lang="en-US" altLang="ja-JP" sz="2000" b="1" u="sng" dirty="0">
              <a:effectLst>
                <a:outerShdw blurRad="38100" dist="38100" dir="2700000" algn="tl">
                  <a:srgbClr val="000000">
                    <a:alpha val="43137"/>
                  </a:srgbClr>
                </a:outerShdw>
              </a:effectLst>
            </a:endParaRPr>
          </a:p>
          <a:p>
            <a:pPr marL="0" indent="0">
              <a:buNone/>
            </a:pPr>
            <a:r>
              <a:rPr lang="en-US" altLang="ja-JP" sz="2000" dirty="0"/>
              <a:t>             </a:t>
            </a:r>
            <a:r>
              <a:rPr lang="ja-JP" altLang="en-US" sz="2000" dirty="0"/>
              <a:t>動的陽解法</a:t>
            </a:r>
            <a:r>
              <a:rPr lang="en-US" altLang="ja-JP" sz="2000" dirty="0"/>
              <a:t>                                           </a:t>
            </a:r>
            <a:r>
              <a:rPr lang="ja-JP" altLang="en-US" sz="2000" b="1" u="sng" dirty="0">
                <a:effectLst>
                  <a:outerShdw blurRad="38100" dist="38100" dir="2700000" algn="tl">
                    <a:srgbClr val="000000">
                      <a:alpha val="43137"/>
                    </a:srgbClr>
                  </a:outerShdw>
                </a:effectLst>
              </a:rPr>
              <a:t>静的陰解法</a:t>
            </a:r>
            <a:r>
              <a:rPr lang="en-US" altLang="ja-JP" sz="2000" dirty="0"/>
              <a:t>                                       </a:t>
            </a:r>
            <a:r>
              <a:rPr lang="ja-JP" altLang="en-US" sz="2000" dirty="0"/>
              <a:t>準静的陰解法</a:t>
            </a: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900" dirty="0"/>
          </a:p>
          <a:p>
            <a:r>
              <a:rPr lang="ja-JP" altLang="en-US" sz="2400" b="1" u="sng" dirty="0">
                <a:effectLst>
                  <a:outerShdw blurRad="38100" dist="38100" dir="2700000" algn="tl">
                    <a:srgbClr val="000000">
                      <a:alpha val="43137"/>
                    </a:srgbClr>
                  </a:outerShdw>
                </a:effectLst>
              </a:rPr>
              <a:t>静電場解析（実用化済）</a:t>
            </a:r>
            <a:endParaRPr lang="en-US" altLang="ja-JP" b="1" u="sng" dirty="0">
              <a:effectLst>
                <a:outerShdw blurRad="38100" dist="38100" dir="2700000" algn="tl">
                  <a:srgbClr val="000000">
                    <a:alpha val="43137"/>
                  </a:srgbClr>
                </a:outerShdw>
              </a:effectLst>
            </a:endParaRPr>
          </a:p>
        </p:txBody>
      </p:sp>
      <p:pic>
        <p:nvPicPr>
          <p:cNvPr id="7" name="msmpeg4v2">
            <a:hlinkClick r:id="" action="ppaction://media"/>
            <a:extLst>
              <a:ext uri="{FF2B5EF4-FFF2-40B4-BE49-F238E27FC236}">
                <a16:creationId xmlns:a16="http://schemas.microsoft.com/office/drawing/2014/main" id="{10E70216-A129-4570-A365-D03146B67AE3}"/>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791744" y="1324608"/>
            <a:ext cx="3045479" cy="2816025"/>
          </a:xfrm>
          <a:prstGeom prst="rect">
            <a:avLst/>
          </a:prstGeom>
          <a:ln w="19050">
            <a:noFill/>
          </a:ln>
        </p:spPr>
      </p:pic>
      <p:pic>
        <p:nvPicPr>
          <p:cNvPr id="6" name="bunny">
            <a:hlinkClick r:id="" action="ppaction://media"/>
            <a:extLst>
              <a:ext uri="{FF2B5EF4-FFF2-40B4-BE49-F238E27FC236}">
                <a16:creationId xmlns:a16="http://schemas.microsoft.com/office/drawing/2014/main" id="{67690CBF-7D52-4D0C-9024-AF123D88EC5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5576" r="3425" b="16106"/>
          <a:stretch/>
        </p:blipFill>
        <p:spPr>
          <a:xfrm>
            <a:off x="119336" y="1609366"/>
            <a:ext cx="3560908" cy="1935552"/>
          </a:xfrm>
          <a:prstGeom prst="rect">
            <a:avLst/>
          </a:prstGeom>
        </p:spPr>
      </p:pic>
      <p:sp>
        <p:nvSpPr>
          <p:cNvPr id="10" name="スライド番号プレースホルダー 9">
            <a:extLst>
              <a:ext uri="{FF2B5EF4-FFF2-40B4-BE49-F238E27FC236}">
                <a16:creationId xmlns:a16="http://schemas.microsoft.com/office/drawing/2014/main" id="{ADF61669-B7DC-4134-B21C-B5C333C99A50}"/>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9" name="テキスト ボックス 8">
            <a:extLst>
              <a:ext uri="{FF2B5EF4-FFF2-40B4-BE49-F238E27FC236}">
                <a16:creationId xmlns:a16="http://schemas.microsoft.com/office/drawing/2014/main" id="{5C05A278-00A1-4491-9F04-B79ABAB84CC4}"/>
              </a:ext>
            </a:extLst>
          </p:cNvPr>
          <p:cNvSpPr txBox="1"/>
          <p:nvPr/>
        </p:nvSpPr>
        <p:spPr>
          <a:xfrm>
            <a:off x="2396684" y="4185084"/>
            <a:ext cx="1467068" cy="1015663"/>
          </a:xfrm>
          <a:prstGeom prst="rect">
            <a:avLst/>
          </a:prstGeom>
          <a:noFill/>
        </p:spPr>
        <p:txBody>
          <a:bodyPr wrap="none" rtlCol="0">
            <a:spAutoFit/>
          </a:bodyPr>
          <a:lstStyle/>
          <a:p>
            <a:pPr algn="r"/>
            <a:r>
              <a:rPr lang="ja-JP" altLang="en-US" sz="2000" dirty="0">
                <a:latin typeface="Calibri" panose="020F0502020204030204" pitchFamily="34" charset="0"/>
                <a:cs typeface="Calibri" panose="020F0502020204030204" pitchFamily="34" charset="0"/>
              </a:rPr>
              <a:t>自動車製造</a:t>
            </a:r>
            <a:br>
              <a:rPr lang="en-US" altLang="ja-JP" sz="2000" dirty="0">
                <a:latin typeface="Calibri" panose="020F0502020204030204" pitchFamily="34" charset="0"/>
                <a:cs typeface="Calibri" panose="020F0502020204030204" pitchFamily="34" charset="0"/>
              </a:rPr>
            </a:br>
            <a:r>
              <a:rPr lang="ja-JP" altLang="en-US" sz="2000" dirty="0">
                <a:latin typeface="Calibri" panose="020F0502020204030204" pitchFamily="34" charset="0"/>
                <a:cs typeface="Calibri" panose="020F0502020204030204" pitchFamily="34" charset="0"/>
              </a:rPr>
              <a:t>実ラインの</a:t>
            </a:r>
            <a:br>
              <a:rPr lang="en-US" altLang="ja-JP" sz="2000" dirty="0">
                <a:latin typeface="Calibri" panose="020F0502020204030204" pitchFamily="34" charset="0"/>
                <a:cs typeface="Calibri" panose="020F0502020204030204" pitchFamily="34" charset="0"/>
              </a:rPr>
            </a:br>
            <a:r>
              <a:rPr lang="ja-JP" altLang="en-US" sz="2000" dirty="0">
                <a:latin typeface="Calibri" panose="020F0502020204030204" pitchFamily="34" charset="0"/>
                <a:cs typeface="Calibri" panose="020F0502020204030204" pitchFamily="34" charset="0"/>
              </a:rPr>
              <a:t>電着塗装</a:t>
            </a:r>
          </a:p>
        </p:txBody>
      </p:sp>
      <p:sp>
        <p:nvSpPr>
          <p:cNvPr id="5" name="テキスト ボックス 4">
            <a:extLst>
              <a:ext uri="{FF2B5EF4-FFF2-40B4-BE49-F238E27FC236}">
                <a16:creationId xmlns:a16="http://schemas.microsoft.com/office/drawing/2014/main" id="{3E4FD9B5-08A1-F706-066C-D9A99AE61E1F}"/>
              </a:ext>
            </a:extLst>
          </p:cNvPr>
          <p:cNvSpPr txBox="1"/>
          <p:nvPr/>
        </p:nvSpPr>
        <p:spPr>
          <a:xfrm>
            <a:off x="115056" y="5068608"/>
            <a:ext cx="2501006" cy="1200329"/>
          </a:xfrm>
          <a:prstGeom prst="rect">
            <a:avLst/>
          </a:prstGeom>
          <a:solidFill>
            <a:schemeClr val="bg1">
              <a:lumMod val="75000"/>
            </a:schemeClr>
          </a:solidFill>
          <a:scene3d>
            <a:camera prst="orthographicFront"/>
            <a:lightRig rig="threePt" dir="t"/>
          </a:scene3d>
          <a:sp3d>
            <a:bevelT/>
          </a:sp3d>
        </p:spPr>
        <p:txBody>
          <a:bodyPr wrap="none" rtlCol="0">
            <a:spAutoFit/>
          </a:bodyPr>
          <a:lstStyle/>
          <a:p>
            <a:r>
              <a:rPr kumimoji="1" lang="ja-JP" altLang="en-US" dirty="0"/>
              <a:t>本日の講演は，</a:t>
            </a:r>
            <a:br>
              <a:rPr kumimoji="1" lang="en-US" altLang="ja-JP" dirty="0"/>
            </a:br>
            <a:r>
              <a:rPr kumimoji="1" lang="en-US" altLang="ja-JP" dirty="0"/>
              <a:t>S-FEM-T4</a:t>
            </a:r>
            <a:r>
              <a:rPr kumimoji="1" lang="ja-JP" altLang="en-US" dirty="0"/>
              <a:t>を用いた</a:t>
            </a:r>
            <a:br>
              <a:rPr kumimoji="1" lang="en-US" altLang="ja-JP" dirty="0"/>
            </a:br>
            <a:r>
              <a:rPr kumimoji="1" lang="ja-JP" altLang="en-US" b="1" u="sng" dirty="0">
                <a:effectLst>
                  <a:outerShdw blurRad="38100" dist="38100" dir="2700000" algn="tl">
                    <a:srgbClr val="000000">
                      <a:alpha val="43137"/>
                    </a:srgbClr>
                  </a:outerShdw>
                </a:effectLst>
              </a:rPr>
              <a:t>静的陰解法</a:t>
            </a:r>
            <a:r>
              <a:rPr kumimoji="1" lang="ja-JP" altLang="en-US" dirty="0"/>
              <a:t>の最新手法</a:t>
            </a:r>
            <a:br>
              <a:rPr kumimoji="1" lang="en-US" altLang="ja-JP" dirty="0"/>
            </a:br>
            <a:r>
              <a:rPr kumimoji="1" lang="ja-JP" altLang="en-US" dirty="0"/>
              <a:t>を紹介します．</a:t>
            </a:r>
          </a:p>
        </p:txBody>
      </p:sp>
      <p:pic>
        <p:nvPicPr>
          <p:cNvPr id="4" name="output2">
            <a:hlinkClick r:id="" action="ppaction://media"/>
            <a:extLst>
              <a:ext uri="{FF2B5EF4-FFF2-40B4-BE49-F238E27FC236}">
                <a16:creationId xmlns:a16="http://schemas.microsoft.com/office/drawing/2014/main" id="{107A7E01-C755-4107-82D4-D81448EA12E7}"/>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l="14600" r="27405"/>
          <a:stretch>
            <a:fillRect/>
          </a:stretch>
        </p:blipFill>
        <p:spPr>
          <a:xfrm>
            <a:off x="9984432" y="1324605"/>
            <a:ext cx="2180566" cy="5056855"/>
          </a:xfrm>
          <a:prstGeom prst="rect">
            <a:avLst/>
          </a:prstGeom>
        </p:spPr>
      </p:pic>
      <p:pic>
        <p:nvPicPr>
          <p:cNvPr id="8" name="shear_necking">
            <a:hlinkClick r:id="" action="ppaction://media"/>
            <a:extLst>
              <a:ext uri="{FF2B5EF4-FFF2-40B4-BE49-F238E27FC236}">
                <a16:creationId xmlns:a16="http://schemas.microsoft.com/office/drawing/2014/main" id="{7134B67D-5D9B-8F9D-487F-C1570A9C6007}"/>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l="1307" r="40102"/>
          <a:stretch/>
        </p:blipFill>
        <p:spPr>
          <a:xfrm>
            <a:off x="6864560" y="1330375"/>
            <a:ext cx="3108749" cy="4536504"/>
          </a:xfrm>
          <a:prstGeom prst="rect">
            <a:avLst/>
          </a:prstGeom>
        </p:spPr>
      </p:pic>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844DF41F-A089-1B66-D256-4FD0747B9352}"/>
                  </a:ext>
                </a:extLst>
              </p:cNvPr>
              <p:cNvSpPr/>
              <p:nvPr/>
            </p:nvSpPr>
            <p:spPr>
              <a:xfrm>
                <a:off x="8677165" y="1330375"/>
                <a:ext cx="1296118" cy="216023"/>
              </a:xfrm>
              <a:prstGeom prst="rect">
                <a:avLst/>
              </a:prstGeom>
              <a:solidFill>
                <a:schemeClr val="bg1"/>
              </a:solidFill>
              <a:ln w="3175">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kumimoji="1" lang="en-US" altLang="ja-JP" sz="1600" b="0" i="1" smtClean="0">
                              <a:latin typeface="Cambria Math" panose="02040503050406030204" pitchFamily="18" charset="0"/>
                              <a:ea typeface="ＭＳ Ｐゴシック" panose="020B0600070205080204" pitchFamily="50" charset="-128"/>
                            </a:rPr>
                          </m:ctrlPr>
                        </m:accPr>
                        <m:e>
                          <m:sSup>
                            <m:sSupPr>
                              <m:ctrlPr>
                                <a:rPr kumimoji="1" lang="en-US" altLang="ja-JP" sz="1600" b="0" i="1" smtClean="0">
                                  <a:latin typeface="Cambria Math" panose="02040503050406030204" pitchFamily="18" charset="0"/>
                                  <a:ea typeface="ＭＳ Ｐゴシック" panose="020B0600070205080204" pitchFamily="50" charset="-128"/>
                                </a:rPr>
                              </m:ctrlPr>
                            </m:sSupPr>
                            <m:e>
                              <m:r>
                                <a:rPr kumimoji="1" lang="en-US" altLang="ja-JP" sz="1600" b="0" i="1" smtClean="0">
                                  <a:latin typeface="Cambria Math" panose="02040503050406030204" pitchFamily="18" charset="0"/>
                                  <a:ea typeface="ＭＳ Ｐゴシック" panose="020B0600070205080204" pitchFamily="50" charset="-128"/>
                                </a:rPr>
                                <m:t>𝜀</m:t>
                              </m:r>
                            </m:e>
                            <m:sup>
                              <m:r>
                                <m:rPr>
                                  <m:sty m:val="p"/>
                                </m:rPr>
                                <a:rPr kumimoji="1" lang="en-US" altLang="ja-JP" sz="1600" b="0" i="0" smtClean="0">
                                  <a:latin typeface="Cambria Math" panose="02040503050406030204" pitchFamily="18" charset="0"/>
                                  <a:ea typeface="ＭＳ Ｐゴシック" panose="020B0600070205080204" pitchFamily="50" charset="-128"/>
                                </a:rPr>
                                <m:t>pl</m:t>
                              </m:r>
                            </m:sup>
                          </m:sSup>
                        </m:e>
                      </m:acc>
                    </m:oMath>
                  </m:oMathPara>
                </a14:m>
                <a:endParaRPr kumimoji="1" lang="ja-JP" altLang="en-US" sz="1600" dirty="0">
                  <a:latin typeface="ＭＳ Ｐゴシック" panose="020B0600070205080204" pitchFamily="50" charset="-128"/>
                  <a:ea typeface="ＭＳ Ｐゴシック" panose="020B0600070205080204" pitchFamily="50" charset="-128"/>
                </a:endParaRPr>
              </a:p>
            </p:txBody>
          </p:sp>
        </mc:Choice>
        <mc:Fallback xmlns="">
          <p:sp>
            <p:nvSpPr>
              <p:cNvPr id="13" name="正方形/長方形 12">
                <a:extLst>
                  <a:ext uri="{FF2B5EF4-FFF2-40B4-BE49-F238E27FC236}">
                    <a16:creationId xmlns:a16="http://schemas.microsoft.com/office/drawing/2014/main" id="{844DF41F-A089-1B66-D256-4FD0747B9352}"/>
                  </a:ext>
                </a:extLst>
              </p:cNvPr>
              <p:cNvSpPr>
                <a:spLocks noRot="1" noChangeAspect="1" noMove="1" noResize="1" noEditPoints="1" noAdjustHandles="1" noChangeArrowheads="1" noChangeShapeType="1" noTextEdit="1"/>
              </p:cNvSpPr>
              <p:nvPr/>
            </p:nvSpPr>
            <p:spPr>
              <a:xfrm>
                <a:off x="8677165" y="1330375"/>
                <a:ext cx="1296118" cy="216023"/>
              </a:xfrm>
              <a:prstGeom prst="rect">
                <a:avLst/>
              </a:prstGeom>
              <a:blipFill>
                <a:blip r:embed="rId17"/>
                <a:stretch>
                  <a:fillRect b="-16667"/>
                </a:stretch>
              </a:blipFill>
              <a:ln w="3175">
                <a:noFill/>
              </a:ln>
              <a:effectLst/>
            </p:spPr>
            <p:txBody>
              <a:bodyPr/>
              <a:lstStyle/>
              <a:p>
                <a:r>
                  <a:rPr lang="ja-JP" altLang="en-US">
                    <a:noFill/>
                  </a:rPr>
                  <a:t> </a:t>
                </a:r>
              </a:p>
            </p:txBody>
          </p:sp>
        </mc:Fallback>
      </mc:AlternateContent>
      <p:sp>
        <p:nvSpPr>
          <p:cNvPr id="12" name="正方形/長方形 11">
            <a:extLst>
              <a:ext uri="{FF2B5EF4-FFF2-40B4-BE49-F238E27FC236}">
                <a16:creationId xmlns:a16="http://schemas.microsoft.com/office/drawing/2014/main" id="{58110635-D353-2706-F9D7-2CDD239E16E9}"/>
              </a:ext>
            </a:extLst>
          </p:cNvPr>
          <p:cNvSpPr/>
          <p:nvPr/>
        </p:nvSpPr>
        <p:spPr>
          <a:xfrm>
            <a:off x="9471032" y="1546398"/>
            <a:ext cx="656430" cy="1836204"/>
          </a:xfrm>
          <a:prstGeom prst="rect">
            <a:avLst/>
          </a:prstGeom>
          <a:solidFill>
            <a:schemeClr val="bg1"/>
          </a:solidFill>
          <a:ln w="3175">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600" dirty="0">
              <a:latin typeface="ＭＳ Ｐゴシック" panose="020B0600070205080204" pitchFamily="50" charset="-128"/>
              <a:ea typeface="ＭＳ Ｐゴシック" panose="020B0600070205080204" pitchFamily="50" charset="-128"/>
            </a:endParaRPr>
          </a:p>
        </p:txBody>
      </p:sp>
      <p:pic>
        <p:nvPicPr>
          <p:cNvPr id="11" name="j">
            <a:hlinkClick r:id="" action="ppaction://media"/>
            <a:extLst>
              <a:ext uri="{FF2B5EF4-FFF2-40B4-BE49-F238E27FC236}">
                <a16:creationId xmlns:a16="http://schemas.microsoft.com/office/drawing/2014/main" id="{96C986EA-81DA-4C41-A245-9B7B5B61DB7A}"/>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18"/>
          <a:srcRect l="51181" t="51087"/>
          <a:stretch>
            <a:fillRect/>
          </a:stretch>
        </p:blipFill>
        <p:spPr>
          <a:xfrm>
            <a:off x="3815294" y="4164433"/>
            <a:ext cx="4044902" cy="2233191"/>
          </a:xfrm>
          <a:prstGeom prst="rect">
            <a:avLst/>
          </a:prstGeom>
        </p:spPr>
      </p:pic>
    </p:spTree>
    <p:extLst>
      <p:ext uri="{BB962C8B-B14F-4D97-AF65-F5344CB8AC3E}">
        <p14:creationId xmlns:p14="http://schemas.microsoft.com/office/powerpoint/2010/main" val="739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79" fill="hold"/>
                                        <p:tgtEl>
                                          <p:spTgt spid="6"/>
                                        </p:tgtEl>
                                      </p:cBhvr>
                                    </p:cmd>
                                  </p:childTnLst>
                                </p:cTn>
                              </p:par>
                              <p:par>
                                <p:cTn id="7" presetID="1" presetClass="mediacall" presetSubtype="0" fill="hold" nodeType="withEffect">
                                  <p:stCondLst>
                                    <p:cond delay="0"/>
                                  </p:stCondLst>
                                  <p:childTnLst>
                                    <p:cmd type="call" cmd="playFrom(0.0)">
                                      <p:cBhvr>
                                        <p:cTn id="8" dur="5916" fill="hold"/>
                                        <p:tgtEl>
                                          <p:spTgt spid="7"/>
                                        </p:tgtEl>
                                      </p:cBhvr>
                                    </p:cmd>
                                  </p:childTnLst>
                                </p:cTn>
                              </p:par>
                              <p:par>
                                <p:cTn id="9" presetID="1" presetClass="mediacall" presetSubtype="0" fill="hold" nodeType="withEffect">
                                  <p:stCondLst>
                                    <p:cond delay="0"/>
                                  </p:stCondLst>
                                  <p:childTnLst>
                                    <p:cmd type="call" cmd="playFrom(0.0)">
                                      <p:cBhvr>
                                        <p:cTn id="10" dur="10367" fill="hold"/>
                                        <p:tgtEl>
                                          <p:spTgt spid="4"/>
                                        </p:tgtEl>
                                      </p:cBhvr>
                                    </p:cmd>
                                  </p:childTnLst>
                                </p:cTn>
                              </p:par>
                              <p:par>
                                <p:cTn id="11" presetID="1" presetClass="mediacall" presetSubtype="0" fill="hold" nodeType="withEffect">
                                  <p:stCondLst>
                                    <p:cond delay="0"/>
                                  </p:stCondLst>
                                  <p:childTnLst>
                                    <p:cmd type="call" cmd="playFrom(0.0)">
                                      <p:cBhvr>
                                        <p:cTn id="12" dur="13380" fill="hold"/>
                                        <p:tgtEl>
                                          <p:spTgt spid="8"/>
                                        </p:tgtEl>
                                      </p:cBhvr>
                                    </p:cmd>
                                  </p:childTnLst>
                                </p:cTn>
                              </p:par>
                              <p:par>
                                <p:cTn id="13" presetID="1" presetClass="mediacall" presetSubtype="0" fill="hold" nodeType="withEffect">
                                  <p:stCondLst>
                                    <p:cond delay="0"/>
                                  </p:stCondLst>
                                  <p:childTnLst>
                                    <p:cmd type="call" cmd="playFrom(0.0)">
                                      <p:cBhvr>
                                        <p:cTn id="14" dur="12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repeatCount="indefinite"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video>
              <p:cMediaNode vol="80000">
                <p:cTn id="33" repeatCount="indefinite"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repeatCount="indefinite"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9A5E035-7D79-0C7D-136B-E7EFECA1CE0C}"/>
              </a:ext>
            </a:extLst>
          </p:cNvPr>
          <p:cNvSpPr>
            <a:spLocks noGrp="1"/>
          </p:cNvSpPr>
          <p:nvPr>
            <p:ph type="ctrTitle"/>
          </p:nvPr>
        </p:nvSpPr>
        <p:spPr/>
        <p:txBody>
          <a:bodyPr/>
          <a:lstStyle/>
          <a:p>
            <a:r>
              <a:rPr lang="ja-JP" altLang="en-US" dirty="0"/>
              <a:t>本題</a:t>
            </a:r>
          </a:p>
        </p:txBody>
      </p:sp>
      <p:sp>
        <p:nvSpPr>
          <p:cNvPr id="4" name="スライド番号プレースホルダー 3">
            <a:extLst>
              <a:ext uri="{FF2B5EF4-FFF2-40B4-BE49-F238E27FC236}">
                <a16:creationId xmlns:a16="http://schemas.microsoft.com/office/drawing/2014/main" id="{53E68681-3E59-C0E5-C6B1-D0B3032B3E0F}"/>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Tree>
    <p:extLst>
      <p:ext uri="{BB962C8B-B14F-4D97-AF65-F5344CB8AC3E}">
        <p14:creationId xmlns:p14="http://schemas.microsoft.com/office/powerpoint/2010/main" val="229627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br>
              <a:rPr lang="en-US" altLang="ja-JP" dirty="0">
                <a:solidFill>
                  <a:srgbClr val="000000"/>
                </a:solidFill>
              </a:rPr>
            </a:br>
            <a:r>
              <a:rPr lang="ja-JP" altLang="en-US" dirty="0">
                <a:solidFill>
                  <a:srgbClr val="000000"/>
                </a:solidFill>
              </a:rPr>
              <a:t>高精度かつロバストに解きたい．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grpSp>
        <p:nvGrpSpPr>
          <p:cNvPr id="7" name="グループ化 6">
            <a:extLst>
              <a:ext uri="{FF2B5EF4-FFF2-40B4-BE49-F238E27FC236}">
                <a16:creationId xmlns:a16="http://schemas.microsoft.com/office/drawing/2014/main" id="{F16E9341-82E1-FB6D-90C4-B5C9FEF2FB33}"/>
              </a:ext>
            </a:extLst>
          </p:cNvPr>
          <p:cNvGrpSpPr/>
          <p:nvPr/>
        </p:nvGrpSpPr>
        <p:grpSpPr>
          <a:xfrm>
            <a:off x="5789753" y="805001"/>
            <a:ext cx="3870643" cy="2340498"/>
            <a:chOff x="5789753" y="805001"/>
            <a:chExt cx="3870643" cy="2340498"/>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753" y="805001"/>
              <a:ext cx="3870643" cy="2335967"/>
            </a:xfrm>
            <a:prstGeom prst="rect">
              <a:avLst/>
            </a:prstGeom>
            <a:ln w="12700">
              <a:noFill/>
            </a:ln>
          </p:spPr>
        </p:pic>
        <p:sp>
          <p:nvSpPr>
            <p:cNvPr id="14" name="テキスト ボックス 13"/>
            <p:cNvSpPr txBox="1"/>
            <p:nvPr/>
          </p:nvSpPr>
          <p:spPr>
            <a:xfrm>
              <a:off x="8941532" y="2683834"/>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grpSp>
      <p:grpSp>
        <p:nvGrpSpPr>
          <p:cNvPr id="8" name="グループ化 7">
            <a:extLst>
              <a:ext uri="{FF2B5EF4-FFF2-40B4-BE49-F238E27FC236}">
                <a16:creationId xmlns:a16="http://schemas.microsoft.com/office/drawing/2014/main" id="{092A722F-1AE9-16B4-B543-CE474A3D64A2}"/>
              </a:ext>
            </a:extLst>
          </p:cNvPr>
          <p:cNvGrpSpPr/>
          <p:nvPr/>
        </p:nvGrpSpPr>
        <p:grpSpPr>
          <a:xfrm>
            <a:off x="7921774" y="3773752"/>
            <a:ext cx="3392282" cy="2463559"/>
            <a:chOff x="7921774" y="3773752"/>
            <a:chExt cx="3392282" cy="2463559"/>
          </a:xfrm>
        </p:grpSpPr>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sp>
          <p:nvSpPr>
            <p:cNvPr id="15" name="テキスト ボックス 14"/>
            <p:cNvSpPr txBox="1"/>
            <p:nvPr/>
          </p:nvSpPr>
          <p:spPr>
            <a:xfrm>
              <a:off x="8785870" y="5589239"/>
              <a:ext cx="2528186"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grpSp>
      <p:grpSp>
        <p:nvGrpSpPr>
          <p:cNvPr id="5" name="グループ化 4">
            <a:extLst>
              <a:ext uri="{FF2B5EF4-FFF2-40B4-BE49-F238E27FC236}">
                <a16:creationId xmlns:a16="http://schemas.microsoft.com/office/drawing/2014/main" id="{DA2B3F8C-96EC-F16D-4CE9-68763CC49089}"/>
              </a:ext>
            </a:extLst>
          </p:cNvPr>
          <p:cNvGrpSpPr/>
          <p:nvPr/>
        </p:nvGrpSpPr>
        <p:grpSpPr>
          <a:xfrm>
            <a:off x="4943872" y="3789040"/>
            <a:ext cx="2641125" cy="2448272"/>
            <a:chOff x="3287688" y="3789040"/>
            <a:chExt cx="2641125" cy="2448272"/>
          </a:xfrm>
        </p:grpSpPr>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 r="44457" b="802"/>
            <a:stretch/>
          </p:blipFill>
          <p:spPr>
            <a:xfrm>
              <a:off x="3287688" y="3789040"/>
              <a:ext cx="2641125" cy="2448272"/>
            </a:xfrm>
            <a:prstGeom prst="rect">
              <a:avLst/>
            </a:prstGeom>
            <a:ln w="25400">
              <a:solidFill>
                <a:schemeClr val="tx1"/>
              </a:solidFill>
            </a:ln>
          </p:spPr>
        </p:pic>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grpSp>
    </p:spTree>
    <p:extLst>
      <p:ext uri="{BB962C8B-B14F-4D97-AF65-F5344CB8AC3E}">
        <p14:creationId xmlns:p14="http://schemas.microsoft.com/office/powerpoint/2010/main" val="117285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既存手法の問題点（</a:t>
            </a:r>
            <a:r>
              <a:rPr kumimoji="1" lang="en-US" altLang="ja-JP" dirty="0"/>
              <a:t>ABAQUS</a:t>
            </a:r>
            <a:r>
              <a:rPr kumimoji="1" lang="ja-JP" altLang="en-US" dirty="0"/>
              <a:t>の要素）</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
        <p:nvSpPr>
          <p:cNvPr id="5" name="テキスト ボックス 4"/>
          <p:cNvSpPr txBox="1"/>
          <p:nvPr/>
        </p:nvSpPr>
        <p:spPr>
          <a:xfrm>
            <a:off x="1786162" y="5143679"/>
            <a:ext cx="3787896" cy="1231106"/>
          </a:xfrm>
          <a:prstGeom prst="rect">
            <a:avLst/>
          </a:prstGeom>
          <a:noFill/>
        </p:spPr>
        <p:txBody>
          <a:bodyPr wrap="none" lIns="0" tIns="0" rIns="0" bIns="0" rtlCol="0">
            <a:spAutoFit/>
          </a:bodyPr>
          <a:lstStyle/>
          <a:p>
            <a:r>
              <a:rPr lang="ja-JP" altLang="en-US" sz="2000" b="1" u="sng" dirty="0">
                <a:latin typeface="Arial" panose="020B0604020202020204" pitchFamily="34" charset="0"/>
                <a:ea typeface="MS UI Gothic" panose="020B0600070205080204" pitchFamily="50" charset="-128"/>
                <a:cs typeface="Arial" panose="020B0604020202020204" pitchFamily="34" charset="0"/>
              </a:rPr>
              <a:t>四面体</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1</a:t>
            </a:r>
            <a:r>
              <a:rPr lang="ja-JP" altLang="en-US" sz="2000" b="1" u="sng" dirty="0">
                <a:latin typeface="Arial" panose="020B0604020202020204" pitchFamily="34" charset="0"/>
                <a:ea typeface="MS UI Gothic" panose="020B0600070205080204" pitchFamily="50" charset="-128"/>
                <a:cs typeface="Arial" panose="020B0604020202020204" pitchFamily="34" charset="0"/>
              </a:rPr>
              <a:t>次ハイブリッド要素</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(C3D4H)</a:t>
            </a:r>
            <a:br>
              <a:rPr lang="en-US" altLang="ja-JP" sz="2000" b="1" u="sng" dirty="0">
                <a:latin typeface="Arial" panose="020B0604020202020204" pitchFamily="34" charset="0"/>
                <a:ea typeface="MS UI Gothic" panose="020B0600070205080204" pitchFamily="50" charset="-128"/>
                <a:cs typeface="Arial" panose="020B0604020202020204" pitchFamily="34" charset="0"/>
              </a:rPr>
            </a:br>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b="1" dirty="0">
                <a:latin typeface="Arial" panose="020B0604020202020204" pitchFamily="34" charset="0"/>
                <a:ea typeface="MS UI Gothic" panose="020B0600070205080204" pitchFamily="50" charset="-128"/>
                <a:cs typeface="Arial" panose="020B0604020202020204" pitchFamily="34" charset="0"/>
              </a:rPr>
              <a:t>圧力振動（チェッカーボード）あり．</a:t>
            </a:r>
            <a:endParaRPr lang="en-US" altLang="ja-JP" sz="2000" dirty="0">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dirty="0">
                <a:latin typeface="Arial" panose="020B0604020202020204" pitchFamily="34" charset="0"/>
                <a:ea typeface="MS UI Gothic" panose="020B0600070205080204" pitchFamily="50" charset="-128"/>
                <a:cs typeface="Arial" panose="020B0604020202020204" pitchFamily="34" charset="0"/>
              </a:rPr>
              <a:t>せん断／コーナーロッキングあり．</a:t>
            </a:r>
          </a:p>
        </p:txBody>
      </p:sp>
      <p:sp>
        <p:nvSpPr>
          <p:cNvPr id="6" name="テキスト ボックス 5"/>
          <p:cNvSpPr txBox="1"/>
          <p:nvPr/>
        </p:nvSpPr>
        <p:spPr>
          <a:xfrm>
            <a:off x="5807969" y="5143679"/>
            <a:ext cx="4818627" cy="1231106"/>
          </a:xfrm>
          <a:prstGeom prst="rect">
            <a:avLst/>
          </a:prstGeom>
          <a:noFill/>
        </p:spPr>
        <p:txBody>
          <a:bodyPr wrap="none" lIns="0" tIns="0" rIns="0" bIns="0" rtlCol="0">
            <a:spAutoFit/>
          </a:bodyPr>
          <a:lstStyle/>
          <a:p>
            <a:r>
              <a:rPr lang="ja-JP" altLang="en-US" sz="2000" b="1" u="sng" dirty="0">
                <a:ea typeface="MS UI Gothic" panose="020B0600070205080204" pitchFamily="50" charset="-128"/>
              </a:rPr>
              <a:t>四面体</a:t>
            </a:r>
            <a:r>
              <a:rPr lang="en-US" altLang="ja-JP" sz="2000" b="1" u="sng" dirty="0">
                <a:ea typeface="MS UI Gothic" panose="020B0600070205080204" pitchFamily="50" charset="-128"/>
              </a:rPr>
              <a:t>2</a:t>
            </a:r>
            <a:r>
              <a:rPr lang="ja-JP" altLang="en-US" sz="2000" b="1" u="sng" dirty="0">
                <a:ea typeface="MS UI Gothic" panose="020B0600070205080204" pitchFamily="50" charset="-128"/>
              </a:rPr>
              <a:t>次修正ハイブリッド要素</a:t>
            </a:r>
            <a:r>
              <a:rPr lang="en-US" altLang="ja-JP" sz="2000" b="1" u="sng" dirty="0">
                <a:ea typeface="MS UI Gothic" panose="020B0600070205080204" pitchFamily="50" charset="-128"/>
              </a:rPr>
              <a:t>(C3D10MH)</a:t>
            </a:r>
          </a:p>
          <a:p>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せん断／体積ロッキングなし．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ea typeface="MS UI Gothic" panose="020B0600070205080204" pitchFamily="50" charset="-128"/>
              </a:rPr>
              <a:t>✗ </a:t>
            </a:r>
            <a:r>
              <a:rPr lang="ja-JP" altLang="en-US" sz="2000" dirty="0">
                <a:ea typeface="MS UI Gothic" panose="020B0600070205080204" pitchFamily="50" charset="-128"/>
              </a:rPr>
              <a:t>内挿の精度低下あり．</a:t>
            </a:r>
            <a:br>
              <a:rPr lang="en-US" altLang="ja-JP" sz="2000" dirty="0">
                <a:ea typeface="MS UI Gothic" panose="020B0600070205080204" pitchFamily="50" charset="-128"/>
              </a:rPr>
            </a:br>
            <a:r>
              <a:rPr lang="en-US" altLang="ja-JP" sz="2000" b="1" dirty="0">
                <a:solidFill>
                  <a:srgbClr val="FF0000"/>
                </a:solidFill>
                <a:ea typeface="MS UI Gothic" panose="020B0600070205080204" pitchFamily="50" charset="-128"/>
              </a:rPr>
              <a:t>✗ </a:t>
            </a:r>
            <a:r>
              <a:rPr lang="ja-JP" altLang="en-US" sz="2000" b="1" dirty="0">
                <a:ea typeface="MS UI Gothic" panose="020B0600070205080204" pitchFamily="50" charset="-128"/>
              </a:rPr>
              <a:t>大変形で早期の収束困難あり．</a:t>
            </a:r>
          </a:p>
        </p:txBody>
      </p:sp>
      <p:pic>
        <p:nvPicPr>
          <p:cNvPr id="7" name="c3d4h-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12480" y="1068450"/>
            <a:ext cx="3931493" cy="4016734"/>
          </a:xfrm>
          <a:prstGeom prst="rect">
            <a:avLst/>
          </a:prstGeom>
        </p:spPr>
      </p:pic>
      <p:pic>
        <p:nvPicPr>
          <p:cNvPr id="8" name="c3d10mh-pressu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84033" y="1055213"/>
            <a:ext cx="3969857" cy="4055930"/>
          </a:xfrm>
          <a:prstGeom prst="rect">
            <a:avLst/>
          </a:prstGeom>
        </p:spPr>
      </p:pic>
      <p:sp>
        <p:nvSpPr>
          <p:cNvPr id="9" name="テキスト ボックス 8"/>
          <p:cNvSpPr txBox="1"/>
          <p:nvPr/>
        </p:nvSpPr>
        <p:spPr>
          <a:xfrm>
            <a:off x="5795691" y="4365645"/>
            <a:ext cx="1107996" cy="646331"/>
          </a:xfrm>
          <a:prstGeom prst="rect">
            <a:avLst/>
          </a:prstGeom>
          <a:noFill/>
        </p:spPr>
        <p:txBody>
          <a:bodyPr wrap="none" rtlCol="0">
            <a:spAutoFit/>
          </a:bodyPr>
          <a:lstStyle/>
          <a:p>
            <a:pPr algn="ctr"/>
            <a:r>
              <a:rPr kumimoji="1" lang="ja-JP" altLang="en-US" dirty="0">
                <a:ea typeface="MS UI Gothic" panose="020B0600070205080204" pitchFamily="50" charset="-128"/>
              </a:rPr>
              <a:t>節点数は</a:t>
            </a:r>
            <a:br>
              <a:rPr kumimoji="1" lang="en-US" altLang="ja-JP" dirty="0">
                <a:ea typeface="MS UI Gothic" panose="020B0600070205080204" pitchFamily="50" charset="-128"/>
              </a:rPr>
            </a:br>
            <a:r>
              <a:rPr kumimoji="1" lang="ja-JP" altLang="en-US" dirty="0">
                <a:ea typeface="MS UI Gothic" panose="020B0600070205080204" pitchFamily="50" charset="-128"/>
              </a:rPr>
              <a:t>ほぼ同じ</a:t>
            </a:r>
          </a:p>
        </p:txBody>
      </p:sp>
      <p:sp>
        <p:nvSpPr>
          <p:cNvPr id="10" name="テキスト ボックス 9"/>
          <p:cNvSpPr txBox="1"/>
          <p:nvPr/>
        </p:nvSpPr>
        <p:spPr>
          <a:xfrm>
            <a:off x="4441690" y="1043444"/>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sp>
        <p:nvSpPr>
          <p:cNvPr id="11" name="テキスト ボックス 10"/>
          <p:cNvSpPr txBox="1"/>
          <p:nvPr/>
        </p:nvSpPr>
        <p:spPr>
          <a:xfrm>
            <a:off x="8906186" y="1042767"/>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grpSp>
        <p:nvGrpSpPr>
          <p:cNvPr id="14" name="グループ化 13">
            <a:extLst>
              <a:ext uri="{FF2B5EF4-FFF2-40B4-BE49-F238E27FC236}">
                <a16:creationId xmlns:a16="http://schemas.microsoft.com/office/drawing/2014/main" id="{F61437A0-802B-1448-0BFD-B7DDA2406F12}"/>
              </a:ext>
            </a:extLst>
          </p:cNvPr>
          <p:cNvGrpSpPr/>
          <p:nvPr/>
        </p:nvGrpSpPr>
        <p:grpSpPr>
          <a:xfrm>
            <a:off x="199743" y="2007072"/>
            <a:ext cx="1358034" cy="1537771"/>
            <a:chOff x="199743" y="2007072"/>
            <a:chExt cx="1358034" cy="1537771"/>
          </a:xfrm>
        </p:grpSpPr>
        <p:grpSp>
          <p:nvGrpSpPr>
            <p:cNvPr id="50" name="グループ化 49">
              <a:extLst>
                <a:ext uri="{FF2B5EF4-FFF2-40B4-BE49-F238E27FC236}">
                  <a16:creationId xmlns:a16="http://schemas.microsoft.com/office/drawing/2014/main" id="{0D592E67-6C4F-4AA1-A894-5A5EFCF3F5C0}"/>
                </a:ext>
              </a:extLst>
            </p:cNvPr>
            <p:cNvGrpSpPr>
              <a:grpSpLocks noChangeAspect="1"/>
            </p:cNvGrpSpPr>
            <p:nvPr/>
          </p:nvGrpSpPr>
          <p:grpSpPr>
            <a:xfrm>
              <a:off x="199743" y="2007072"/>
              <a:ext cx="1358034" cy="1052727"/>
              <a:chOff x="7896806" y="3359140"/>
              <a:chExt cx="1113158" cy="862902"/>
            </a:xfrm>
          </p:grpSpPr>
          <p:cxnSp>
            <p:nvCxnSpPr>
              <p:cNvPr id="51" name="直線コネクタ 50">
                <a:extLst>
                  <a:ext uri="{FF2B5EF4-FFF2-40B4-BE49-F238E27FC236}">
                    <a16:creationId xmlns:a16="http://schemas.microsoft.com/office/drawing/2014/main" id="{F50AB8F3-8039-442F-A6AE-45A8EF8807A7}"/>
                  </a:ext>
                </a:extLst>
              </p:cNvPr>
              <p:cNvCxnSpPr>
                <a:stCxn id="52" idx="2"/>
                <a:endCxn id="5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二等辺三角形 51">
                <a:extLst>
                  <a:ext uri="{FF2B5EF4-FFF2-40B4-BE49-F238E27FC236}">
                    <a16:creationId xmlns:a16="http://schemas.microsoft.com/office/drawing/2014/main" id="{6E67A521-F3C5-4360-8C95-E88F0230D6F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二等辺三角形 52">
                <a:extLst>
                  <a:ext uri="{FF2B5EF4-FFF2-40B4-BE49-F238E27FC236}">
                    <a16:creationId xmlns:a16="http://schemas.microsoft.com/office/drawing/2014/main" id="{FD46029F-2EC3-452F-8F37-A9C030F4A617}"/>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34">
                <a:extLst>
                  <a:ext uri="{FF2B5EF4-FFF2-40B4-BE49-F238E27FC236}">
                    <a16:creationId xmlns:a16="http://schemas.microsoft.com/office/drawing/2014/main" id="{DA2F5B15-173E-41B9-8B2E-AC06DACD2E99}"/>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35">
                <a:extLst>
                  <a:ext uri="{FF2B5EF4-FFF2-40B4-BE49-F238E27FC236}">
                    <a16:creationId xmlns:a16="http://schemas.microsoft.com/office/drawing/2014/main" id="{A29A50A3-4A22-4D81-9CA8-6DFC008DD058}"/>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36">
                <a:extLst>
                  <a:ext uri="{FF2B5EF4-FFF2-40B4-BE49-F238E27FC236}">
                    <a16:creationId xmlns:a16="http://schemas.microsoft.com/office/drawing/2014/main" id="{E3A68734-E935-4E7E-A03C-AD6D7738203F}"/>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37">
                <a:extLst>
                  <a:ext uri="{FF2B5EF4-FFF2-40B4-BE49-F238E27FC236}">
                    <a16:creationId xmlns:a16="http://schemas.microsoft.com/office/drawing/2014/main" id="{30339E1B-C936-468D-95E8-D29FF0582409}"/>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2DB5C782-FCF2-87E0-5CCB-CD272E77EBFD}"/>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grpSp>
      <p:grpSp>
        <p:nvGrpSpPr>
          <p:cNvPr id="15" name="グループ化 14">
            <a:extLst>
              <a:ext uri="{FF2B5EF4-FFF2-40B4-BE49-F238E27FC236}">
                <a16:creationId xmlns:a16="http://schemas.microsoft.com/office/drawing/2014/main" id="{0FB161B8-CEAF-342B-6773-D20BF07FCABF}"/>
              </a:ext>
            </a:extLst>
          </p:cNvPr>
          <p:cNvGrpSpPr/>
          <p:nvPr/>
        </p:nvGrpSpPr>
        <p:grpSpPr>
          <a:xfrm>
            <a:off x="10470499" y="1922443"/>
            <a:ext cx="1391448" cy="1589092"/>
            <a:chOff x="10470499" y="1922443"/>
            <a:chExt cx="1391448" cy="1589092"/>
          </a:xfrm>
        </p:grpSpPr>
        <p:grpSp>
          <p:nvGrpSpPr>
            <p:cNvPr id="35" name="グループ化 34">
              <a:extLst>
                <a:ext uri="{FF2B5EF4-FFF2-40B4-BE49-F238E27FC236}">
                  <a16:creationId xmlns:a16="http://schemas.microsoft.com/office/drawing/2014/main" id="{E28C2FAD-5004-4B41-925A-FBBC327939A8}"/>
                </a:ext>
              </a:extLst>
            </p:cNvPr>
            <p:cNvGrpSpPr>
              <a:grpSpLocks noChangeAspect="1"/>
            </p:cNvGrpSpPr>
            <p:nvPr/>
          </p:nvGrpSpPr>
          <p:grpSpPr>
            <a:xfrm>
              <a:off x="10470499" y="1922443"/>
              <a:ext cx="1391448" cy="1078919"/>
              <a:chOff x="7033157" y="4150041"/>
              <a:chExt cx="1113158" cy="863135"/>
            </a:xfrm>
          </p:grpSpPr>
          <p:grpSp>
            <p:nvGrpSpPr>
              <p:cNvPr id="36" name="グループ化 35">
                <a:extLst>
                  <a:ext uri="{FF2B5EF4-FFF2-40B4-BE49-F238E27FC236}">
                    <a16:creationId xmlns:a16="http://schemas.microsoft.com/office/drawing/2014/main" id="{5554C868-2B2E-40EA-AE6B-C7FA28DF47D8}"/>
                  </a:ext>
                </a:extLst>
              </p:cNvPr>
              <p:cNvGrpSpPr/>
              <p:nvPr/>
            </p:nvGrpSpPr>
            <p:grpSpPr>
              <a:xfrm>
                <a:off x="7033157" y="4150041"/>
                <a:ext cx="1113158" cy="862902"/>
                <a:chOff x="7896806" y="3359140"/>
                <a:chExt cx="1113158" cy="862902"/>
              </a:xfrm>
            </p:grpSpPr>
            <p:cxnSp>
              <p:nvCxnSpPr>
                <p:cNvPr id="43" name="直線コネクタ 42">
                  <a:extLst>
                    <a:ext uri="{FF2B5EF4-FFF2-40B4-BE49-F238E27FC236}">
                      <a16:creationId xmlns:a16="http://schemas.microsoft.com/office/drawing/2014/main" id="{224B437A-BD6D-4FAF-8458-1EE012E9BFD7}"/>
                    </a:ext>
                  </a:extLst>
                </p:cNvPr>
                <p:cNvCxnSpPr>
                  <a:stCxn id="44" idx="2"/>
                  <a:endCxn id="4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二等辺三角形 43">
                  <a:extLst>
                    <a:ext uri="{FF2B5EF4-FFF2-40B4-BE49-F238E27FC236}">
                      <a16:creationId xmlns:a16="http://schemas.microsoft.com/office/drawing/2014/main" id="{F4AFD44B-3267-4D40-83E2-40DC701F281B}"/>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二等辺三角形 44">
                  <a:extLst>
                    <a:ext uri="{FF2B5EF4-FFF2-40B4-BE49-F238E27FC236}">
                      <a16:creationId xmlns:a16="http://schemas.microsoft.com/office/drawing/2014/main" id="{3994E165-DD58-47FD-9A09-D19C3FB0961D}"/>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34">
                  <a:extLst>
                    <a:ext uri="{FF2B5EF4-FFF2-40B4-BE49-F238E27FC236}">
                      <a16:creationId xmlns:a16="http://schemas.microsoft.com/office/drawing/2014/main" id="{8992D70F-B4A9-4106-82AC-FC36363D1A5E}"/>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35">
                  <a:extLst>
                    <a:ext uri="{FF2B5EF4-FFF2-40B4-BE49-F238E27FC236}">
                      <a16:creationId xmlns:a16="http://schemas.microsoft.com/office/drawing/2014/main" id="{C4F38086-EAA4-4D08-856D-C437F6EE7617}"/>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36">
                  <a:extLst>
                    <a:ext uri="{FF2B5EF4-FFF2-40B4-BE49-F238E27FC236}">
                      <a16:creationId xmlns:a16="http://schemas.microsoft.com/office/drawing/2014/main" id="{0625A60C-CC02-41DB-B122-1B8B1CF6CEC4}"/>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37">
                  <a:extLst>
                    <a:ext uri="{FF2B5EF4-FFF2-40B4-BE49-F238E27FC236}">
                      <a16:creationId xmlns:a16="http://schemas.microsoft.com/office/drawing/2014/main" id="{CD9D02A0-0AAB-40D5-B915-EAC7AF98DD8A}"/>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円/楕円 36">
                <a:extLst>
                  <a:ext uri="{FF2B5EF4-FFF2-40B4-BE49-F238E27FC236}">
                    <a16:creationId xmlns:a16="http://schemas.microsoft.com/office/drawing/2014/main" id="{99E69023-6A16-4373-893B-F0F6F3D3A86E}"/>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6">
                <a:extLst>
                  <a:ext uri="{FF2B5EF4-FFF2-40B4-BE49-F238E27FC236}">
                    <a16:creationId xmlns:a16="http://schemas.microsoft.com/office/drawing/2014/main" id="{CC190566-3FEE-4BDC-A416-502956AEB3D3}"/>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6">
                <a:extLst>
                  <a:ext uri="{FF2B5EF4-FFF2-40B4-BE49-F238E27FC236}">
                    <a16:creationId xmlns:a16="http://schemas.microsoft.com/office/drawing/2014/main" id="{B2B7670B-485F-44B2-A290-BA085226E49A}"/>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6">
                <a:extLst>
                  <a:ext uri="{FF2B5EF4-FFF2-40B4-BE49-F238E27FC236}">
                    <a16:creationId xmlns:a16="http://schemas.microsoft.com/office/drawing/2014/main" id="{E15E347E-DB67-4A9B-B5D8-7E2FBB214598}"/>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36">
                <a:extLst>
                  <a:ext uri="{FF2B5EF4-FFF2-40B4-BE49-F238E27FC236}">
                    <a16:creationId xmlns:a16="http://schemas.microsoft.com/office/drawing/2014/main" id="{DBED2EC6-D691-4C9C-9630-3255E33C75C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36">
                <a:extLst>
                  <a:ext uri="{FF2B5EF4-FFF2-40B4-BE49-F238E27FC236}">
                    <a16:creationId xmlns:a16="http://schemas.microsoft.com/office/drawing/2014/main" id="{B9C4190B-3951-4895-86A6-BC03EB5D489E}"/>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08335FA6-2A23-CDF2-101A-66497ECF5D41}"/>
                </a:ext>
              </a:extLst>
            </p:cNvPr>
            <p:cNvSpPr txBox="1"/>
            <p:nvPr/>
          </p:nvSpPr>
          <p:spPr>
            <a:xfrm>
              <a:off x="10754180"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grpSp>
    </p:spTree>
    <p:extLst>
      <p:ext uri="{BB962C8B-B14F-4D97-AF65-F5344CB8AC3E}">
        <p14:creationId xmlns:p14="http://schemas.microsoft.com/office/powerpoint/2010/main" val="36560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7"/>
                                        </p:tgtEl>
                                      </p:cBhvr>
                                    </p:cmd>
                                  </p:childTnLst>
                                </p:cTn>
                              </p:par>
                              <p:par>
                                <p:cTn id="7" presetID="1" presetClass="mediacall" presetSubtype="0" fill="hold" nodeType="withEffect">
                                  <p:stCondLst>
                                    <p:cond delay="0"/>
                                  </p:stCondLst>
                                  <p:childTnLst>
                                    <p:cmd type="call" cmd="playFrom(0.0)">
                                      <p:cBhvr>
                                        <p:cTn id="8"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a:p>
                <a:pPr marL="0" indent="0" algn="ctr">
                  <a:buNone/>
                </a:pP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lang="ja-JP" altLang="en-US" dirty="0"/>
              <a:t>我々の従来手法（平滑化有限要素法：</a:t>
            </a:r>
            <a:r>
              <a:rPr lang="en-US" altLang="ja-JP" dirty="0"/>
              <a:t>S-FEM</a:t>
            </a:r>
            <a:r>
              <a:rPr lang="ja-JP" altLang="en-US" dirty="0"/>
              <a:t>）</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
        <p:nvSpPr>
          <p:cNvPr id="12" name="テキスト ボックス 11"/>
          <p:cNvSpPr txBox="1"/>
          <p:nvPr/>
        </p:nvSpPr>
        <p:spPr>
          <a:xfrm>
            <a:off x="2079228" y="4660764"/>
            <a:ext cx="3829575"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F-barES-FEM-T4</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コーナーロッキングも充分小さい．</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圧力振動は充分小さい．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偏差応力の精度も良好．</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計算時間が長い．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と親和性なし．</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8" name="テキスト ボックス 7"/>
          <p:cNvSpPr txBox="1"/>
          <p:nvPr/>
        </p:nvSpPr>
        <p:spPr>
          <a:xfrm>
            <a:off x="12978" y="1047980"/>
            <a:ext cx="1731564"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C3D4H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pic>
        <p:nvPicPr>
          <p:cNvPr id="13" name="cylinder2-0.2m.v50.p">
            <a:hlinkClick r:id="" action="ppaction://media"/>
            <a:extLst>
              <a:ext uri="{FF2B5EF4-FFF2-40B4-BE49-F238E27FC236}">
                <a16:creationId xmlns:a16="http://schemas.microsoft.com/office/drawing/2014/main" id="{281D0B2B-C54D-42F1-A4C2-C3AB2E591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71562" y="1048076"/>
            <a:ext cx="3791017" cy="3857088"/>
          </a:xfrm>
          <a:prstGeom prst="rect">
            <a:avLst/>
          </a:prstGeom>
        </p:spPr>
      </p:pic>
      <p:sp>
        <p:nvSpPr>
          <p:cNvPr id="10" name="テキスト ボックス 9">
            <a:extLst>
              <a:ext uri="{FF2B5EF4-FFF2-40B4-BE49-F238E27FC236}">
                <a16:creationId xmlns:a16="http://schemas.microsoft.com/office/drawing/2014/main" id="{E0439644-5D58-428A-9EA8-5A39419BA9AB}"/>
              </a:ext>
            </a:extLst>
          </p:cNvPr>
          <p:cNvSpPr txBox="1"/>
          <p:nvPr/>
        </p:nvSpPr>
        <p:spPr>
          <a:xfrm>
            <a:off x="10401271" y="1052195"/>
            <a:ext cx="1959191"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C3D10MH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sp>
        <p:nvSpPr>
          <p:cNvPr id="9" name="テキスト ボックス 8">
            <a:extLst>
              <a:ext uri="{FF2B5EF4-FFF2-40B4-BE49-F238E27FC236}">
                <a16:creationId xmlns:a16="http://schemas.microsoft.com/office/drawing/2014/main" id="{FC2644CE-0E0A-4C9A-81A1-04A51C7D5184}"/>
              </a:ext>
            </a:extLst>
          </p:cNvPr>
          <p:cNvSpPr txBox="1"/>
          <p:nvPr/>
        </p:nvSpPr>
        <p:spPr>
          <a:xfrm>
            <a:off x="6382563" y="4660763"/>
            <a:ext cx="3813544"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SelectiveCS-FEM-T10</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圧力振動はある程度小さい．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コーナーロッキングもある程度小さい．</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偏差応力に振動が現れる．</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計算時間が短い．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と親和性あり．</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E498B4AE-F6EE-7BE6-D669-208D34674683}"/>
              </a:ext>
            </a:extLst>
          </p:cNvPr>
          <p:cNvSpPr txBox="1"/>
          <p:nvPr/>
        </p:nvSpPr>
        <p:spPr>
          <a:xfrm>
            <a:off x="56041" y="5125728"/>
            <a:ext cx="1897904" cy="1200329"/>
          </a:xfrm>
          <a:prstGeom prst="rect">
            <a:avLst/>
          </a:prstGeom>
          <a:solidFill>
            <a:schemeClr val="bg1">
              <a:lumMod val="75000"/>
            </a:schemeClr>
          </a:solidFill>
        </p:spPr>
        <p:txBody>
          <a:bodyPr wrap="square" rtlCol="0">
            <a:spAutoFit/>
          </a:bodyPr>
          <a:lstStyle/>
          <a:p>
            <a:pPr algn="l" defTabSz="180000"/>
            <a:r>
              <a:rPr kumimoji="1" lang="en-US" altLang="ja-JP" dirty="0">
                <a:latin typeface="MS UI Gothic" panose="020B0600070205080204" pitchFamily="50" charset="-128"/>
                <a:ea typeface="MS UI Gothic" panose="020B0600070205080204" pitchFamily="50" charset="-128"/>
              </a:rPr>
              <a:t>FEM-T4</a:t>
            </a:r>
            <a:r>
              <a:rPr kumimoji="1" lang="ja-JP" altLang="en-US" dirty="0">
                <a:latin typeface="MS UI Gothic" panose="020B0600070205080204" pitchFamily="50" charset="-128"/>
                <a:ea typeface="MS UI Gothic" panose="020B0600070205080204" pitchFamily="50" charset="-128"/>
              </a:rPr>
              <a:t>の</a:t>
            </a:r>
            <a:r>
              <a:rPr kumimoji="1" lang="en-US" altLang="ja-JP" dirty="0">
                <a:latin typeface="MS UI Gothic" panose="020B0600070205080204" pitchFamily="50" charset="-128"/>
                <a:ea typeface="MS UI Gothic" panose="020B0600070205080204" pitchFamily="50" charset="-128"/>
              </a:rPr>
              <a:t>10</a:t>
            </a:r>
            <a:r>
              <a:rPr kumimoji="1" lang="ja-JP" altLang="en-US" dirty="0">
                <a:latin typeface="MS UI Gothic" panose="020B0600070205080204" pitchFamily="50" charset="-128"/>
                <a:ea typeface="MS UI Gothic" panose="020B0600070205080204" pitchFamily="50" charset="-128"/>
              </a:rPr>
              <a:t>倍超</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の計算時間が掛かるが，高速化のアイデアが無かった．</a:t>
            </a:r>
          </a:p>
        </p:txBody>
      </p:sp>
      <p:sp>
        <p:nvSpPr>
          <p:cNvPr id="14" name="テキスト ボックス 13">
            <a:extLst>
              <a:ext uri="{FF2B5EF4-FFF2-40B4-BE49-F238E27FC236}">
                <a16:creationId xmlns:a16="http://schemas.microsoft.com/office/drawing/2014/main" id="{1F206530-26E8-2F81-7BD6-FEEEF2830822}"/>
              </a:ext>
            </a:extLst>
          </p:cNvPr>
          <p:cNvSpPr txBox="1"/>
          <p:nvPr/>
        </p:nvSpPr>
        <p:spPr>
          <a:xfrm>
            <a:off x="10230854" y="5122427"/>
            <a:ext cx="1895827" cy="1200329"/>
          </a:xfrm>
          <a:prstGeom prst="rect">
            <a:avLst/>
          </a:prstGeom>
          <a:solidFill>
            <a:schemeClr val="bg1">
              <a:lumMod val="75000"/>
            </a:schemeClr>
          </a:solidFill>
        </p:spPr>
        <p:txBody>
          <a:bodyPr wrap="square" rtlCol="0">
            <a:spAutoFit/>
          </a:bodyPr>
          <a:lstStyle/>
          <a:p>
            <a:pPr algn="l" defTabSz="180000"/>
            <a:r>
              <a:rPr kumimoji="1" lang="en-US" altLang="ja-JP" dirty="0">
                <a:latin typeface="MS UI Gothic" panose="020B0600070205080204" pitchFamily="50" charset="-128"/>
                <a:ea typeface="MS UI Gothic" panose="020B0600070205080204" pitchFamily="50" charset="-128"/>
              </a:rPr>
              <a:t>FEM</a:t>
            </a:r>
            <a:r>
              <a:rPr kumimoji="1" lang="ja-JP" altLang="en-US" dirty="0">
                <a:latin typeface="MS UI Gothic" panose="020B0600070205080204" pitchFamily="50" charset="-128"/>
                <a:ea typeface="MS UI Gothic" panose="020B0600070205080204" pitchFamily="50" charset="-128"/>
              </a:rPr>
              <a:t>との親和性を保ったまま今以上の改良のアイデアが無い．</a:t>
            </a:r>
          </a:p>
        </p:txBody>
      </p:sp>
      <p:grpSp>
        <p:nvGrpSpPr>
          <p:cNvPr id="11" name="グループ化 10">
            <a:extLst>
              <a:ext uri="{FF2B5EF4-FFF2-40B4-BE49-F238E27FC236}">
                <a16:creationId xmlns:a16="http://schemas.microsoft.com/office/drawing/2014/main" id="{717E0916-8285-BB2B-63D9-EB9F6FA0F067}"/>
              </a:ext>
            </a:extLst>
          </p:cNvPr>
          <p:cNvGrpSpPr/>
          <p:nvPr/>
        </p:nvGrpSpPr>
        <p:grpSpPr>
          <a:xfrm>
            <a:off x="199743" y="2007072"/>
            <a:ext cx="1358034" cy="1537771"/>
            <a:chOff x="199743" y="2007072"/>
            <a:chExt cx="1358034" cy="1537771"/>
          </a:xfrm>
        </p:grpSpPr>
        <p:grpSp>
          <p:nvGrpSpPr>
            <p:cNvPr id="30" name="グループ化 29">
              <a:extLst>
                <a:ext uri="{FF2B5EF4-FFF2-40B4-BE49-F238E27FC236}">
                  <a16:creationId xmlns:a16="http://schemas.microsoft.com/office/drawing/2014/main" id="{98A5A7FD-2B44-4887-9748-1D09CB4801B9}"/>
                </a:ext>
              </a:extLst>
            </p:cNvPr>
            <p:cNvGrpSpPr>
              <a:grpSpLocks noChangeAspect="1"/>
            </p:cNvGrpSpPr>
            <p:nvPr/>
          </p:nvGrpSpPr>
          <p:grpSpPr>
            <a:xfrm>
              <a:off x="199743" y="2007072"/>
              <a:ext cx="1358034" cy="1052727"/>
              <a:chOff x="7896806" y="3359140"/>
              <a:chExt cx="1113158" cy="862902"/>
            </a:xfrm>
          </p:grpSpPr>
          <p:cxnSp>
            <p:nvCxnSpPr>
              <p:cNvPr id="31" name="直線コネクタ 30">
                <a:extLst>
                  <a:ext uri="{FF2B5EF4-FFF2-40B4-BE49-F238E27FC236}">
                    <a16:creationId xmlns:a16="http://schemas.microsoft.com/office/drawing/2014/main" id="{0395ED77-9C78-4374-81FD-48DABDE91E4E}"/>
                  </a:ext>
                </a:extLst>
              </p:cNvPr>
              <p:cNvCxnSpPr>
                <a:stCxn id="32" idx="2"/>
                <a:endCxn id="3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A8CCFAB9-204B-4B5A-9519-DC1BECBE1228}"/>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二等辺三角形 32">
                <a:extLst>
                  <a:ext uri="{FF2B5EF4-FFF2-40B4-BE49-F238E27FC236}">
                    <a16:creationId xmlns:a16="http://schemas.microsoft.com/office/drawing/2014/main" id="{E0848F41-3F28-477A-833A-90EB50701CD9}"/>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4">
                <a:extLst>
                  <a:ext uri="{FF2B5EF4-FFF2-40B4-BE49-F238E27FC236}">
                    <a16:creationId xmlns:a16="http://schemas.microsoft.com/office/drawing/2014/main" id="{F182C33D-8340-4C10-A9A9-A6ED929AEF56}"/>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5">
                <a:extLst>
                  <a:ext uri="{FF2B5EF4-FFF2-40B4-BE49-F238E27FC236}">
                    <a16:creationId xmlns:a16="http://schemas.microsoft.com/office/drawing/2014/main" id="{7C4C3124-D179-49EA-9052-4B5C9431A1B1}"/>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6">
                <a:extLst>
                  <a:ext uri="{FF2B5EF4-FFF2-40B4-BE49-F238E27FC236}">
                    <a16:creationId xmlns:a16="http://schemas.microsoft.com/office/drawing/2014/main" id="{B925F25B-C1C1-46AB-BA34-5B1077A3F229}"/>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7">
                <a:extLst>
                  <a:ext uri="{FF2B5EF4-FFF2-40B4-BE49-F238E27FC236}">
                    <a16:creationId xmlns:a16="http://schemas.microsoft.com/office/drawing/2014/main" id="{F8D73182-B1CD-428B-A5D8-516D35CF0D30}"/>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7CA972E2-367D-AB5A-E8C4-03D950DBB2FE}"/>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grpSp>
      <p:grpSp>
        <p:nvGrpSpPr>
          <p:cNvPr id="39" name="グループ化 38">
            <a:extLst>
              <a:ext uri="{FF2B5EF4-FFF2-40B4-BE49-F238E27FC236}">
                <a16:creationId xmlns:a16="http://schemas.microsoft.com/office/drawing/2014/main" id="{1EE9B3D9-E9EC-BB3D-D600-C40C719C7B7A}"/>
              </a:ext>
            </a:extLst>
          </p:cNvPr>
          <p:cNvGrpSpPr/>
          <p:nvPr/>
        </p:nvGrpSpPr>
        <p:grpSpPr>
          <a:xfrm>
            <a:off x="10470499" y="1922443"/>
            <a:ext cx="1391448" cy="1589092"/>
            <a:chOff x="10470499" y="1922443"/>
            <a:chExt cx="1391448" cy="1589092"/>
          </a:xfrm>
        </p:grpSpPr>
        <p:grpSp>
          <p:nvGrpSpPr>
            <p:cNvPr id="15" name="グループ化 14">
              <a:extLst>
                <a:ext uri="{FF2B5EF4-FFF2-40B4-BE49-F238E27FC236}">
                  <a16:creationId xmlns:a16="http://schemas.microsoft.com/office/drawing/2014/main" id="{D572FF39-CAA7-4D34-86A2-FE25E8B843DD}"/>
                </a:ext>
              </a:extLst>
            </p:cNvPr>
            <p:cNvGrpSpPr>
              <a:grpSpLocks noChangeAspect="1"/>
            </p:cNvGrpSpPr>
            <p:nvPr/>
          </p:nvGrpSpPr>
          <p:grpSpPr>
            <a:xfrm>
              <a:off x="10470499" y="1922443"/>
              <a:ext cx="1391448" cy="1078919"/>
              <a:chOff x="7033157" y="4150041"/>
              <a:chExt cx="1113158" cy="863135"/>
            </a:xfrm>
          </p:grpSpPr>
          <p:grpSp>
            <p:nvGrpSpPr>
              <p:cNvPr id="16" name="グループ化 15">
                <a:extLst>
                  <a:ext uri="{FF2B5EF4-FFF2-40B4-BE49-F238E27FC236}">
                    <a16:creationId xmlns:a16="http://schemas.microsoft.com/office/drawing/2014/main" id="{28011D54-FEDC-42F1-B3C8-711D1AEE9659}"/>
                  </a:ext>
                </a:extLst>
              </p:cNvPr>
              <p:cNvGrpSpPr/>
              <p:nvPr/>
            </p:nvGrpSpPr>
            <p:grpSpPr>
              <a:xfrm>
                <a:off x="7033157" y="4150041"/>
                <a:ext cx="1113158" cy="862902"/>
                <a:chOff x="7896806" y="3359140"/>
                <a:chExt cx="1113158" cy="862902"/>
              </a:xfrm>
            </p:grpSpPr>
            <p:cxnSp>
              <p:nvCxnSpPr>
                <p:cNvPr id="23" name="直線コネクタ 22">
                  <a:extLst>
                    <a:ext uri="{FF2B5EF4-FFF2-40B4-BE49-F238E27FC236}">
                      <a16:creationId xmlns:a16="http://schemas.microsoft.com/office/drawing/2014/main" id="{BFC93949-C648-48FA-89FC-19F223CDC145}"/>
                    </a:ext>
                  </a:extLst>
                </p:cNvPr>
                <p:cNvCxnSpPr>
                  <a:stCxn id="24" idx="2"/>
                  <a:endCxn id="2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二等辺三角形 23">
                  <a:extLst>
                    <a:ext uri="{FF2B5EF4-FFF2-40B4-BE49-F238E27FC236}">
                      <a16:creationId xmlns:a16="http://schemas.microsoft.com/office/drawing/2014/main" id="{062B5C6D-C9FD-43CE-B1D5-73FAF7C206A9}"/>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4">
                  <a:extLst>
                    <a:ext uri="{FF2B5EF4-FFF2-40B4-BE49-F238E27FC236}">
                      <a16:creationId xmlns:a16="http://schemas.microsoft.com/office/drawing/2014/main" id="{E8E86C64-7D4B-4E8B-9214-7D26EDD765A6}"/>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4">
                  <a:extLst>
                    <a:ext uri="{FF2B5EF4-FFF2-40B4-BE49-F238E27FC236}">
                      <a16:creationId xmlns:a16="http://schemas.microsoft.com/office/drawing/2014/main" id="{23EE9D88-F083-4468-B89B-A6BC98736AE0}"/>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35">
                  <a:extLst>
                    <a:ext uri="{FF2B5EF4-FFF2-40B4-BE49-F238E27FC236}">
                      <a16:creationId xmlns:a16="http://schemas.microsoft.com/office/drawing/2014/main" id="{563B463E-E696-4196-A939-52A958C7ADAF}"/>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36">
                  <a:extLst>
                    <a:ext uri="{FF2B5EF4-FFF2-40B4-BE49-F238E27FC236}">
                      <a16:creationId xmlns:a16="http://schemas.microsoft.com/office/drawing/2014/main" id="{F533ACDE-A17B-4096-BF93-B572B6A05DC3}"/>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37">
                  <a:extLst>
                    <a:ext uri="{FF2B5EF4-FFF2-40B4-BE49-F238E27FC236}">
                      <a16:creationId xmlns:a16="http://schemas.microsoft.com/office/drawing/2014/main" id="{8362D474-89A8-4111-8F47-DE54B04E6F2D}"/>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円/楕円 36">
                <a:extLst>
                  <a:ext uri="{FF2B5EF4-FFF2-40B4-BE49-F238E27FC236}">
                    <a16:creationId xmlns:a16="http://schemas.microsoft.com/office/drawing/2014/main" id="{6643EE9C-600A-47B8-ABFF-33E04F336B83}"/>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6">
                <a:extLst>
                  <a:ext uri="{FF2B5EF4-FFF2-40B4-BE49-F238E27FC236}">
                    <a16:creationId xmlns:a16="http://schemas.microsoft.com/office/drawing/2014/main" id="{E8ADE1E1-2D8C-4809-8DBE-FA0F673A7879}"/>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6">
                <a:extLst>
                  <a:ext uri="{FF2B5EF4-FFF2-40B4-BE49-F238E27FC236}">
                    <a16:creationId xmlns:a16="http://schemas.microsoft.com/office/drawing/2014/main" id="{3E0F4021-3FCF-46CA-8C41-61B5DCABC144}"/>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6">
                <a:extLst>
                  <a:ext uri="{FF2B5EF4-FFF2-40B4-BE49-F238E27FC236}">
                    <a16:creationId xmlns:a16="http://schemas.microsoft.com/office/drawing/2014/main" id="{2591AD2E-EA39-4536-9F60-433781C69281}"/>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5E05A26A-7A5B-45E1-9659-2DC9EE86C0D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6">
                <a:extLst>
                  <a:ext uri="{FF2B5EF4-FFF2-40B4-BE49-F238E27FC236}">
                    <a16:creationId xmlns:a16="http://schemas.microsoft.com/office/drawing/2014/main" id="{68758B77-A68D-4287-8129-9DCB4C011150}"/>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0DE967BC-3104-39BC-5740-5FF3CEEA87F1}"/>
                </a:ext>
              </a:extLst>
            </p:cNvPr>
            <p:cNvSpPr txBox="1"/>
            <p:nvPr/>
          </p:nvSpPr>
          <p:spPr>
            <a:xfrm>
              <a:off x="10754180"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grpSp>
      <p:pic>
        <p:nvPicPr>
          <p:cNvPr id="38" name="msmpeg4v2">
            <a:hlinkClick r:id="" action="ppaction://media"/>
            <a:extLst>
              <a:ext uri="{FF2B5EF4-FFF2-40B4-BE49-F238E27FC236}">
                <a16:creationId xmlns:a16="http://schemas.microsoft.com/office/drawing/2014/main" id="{EB336694-A10F-4159-9D6E-46595DE25A1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864080" y="1085376"/>
            <a:ext cx="3870478" cy="3578867"/>
          </a:xfrm>
          <a:prstGeom prst="rect">
            <a:avLst/>
          </a:prstGeom>
        </p:spPr>
      </p:pic>
    </p:spTree>
    <p:extLst>
      <p:ext uri="{BB962C8B-B14F-4D97-AF65-F5344CB8AC3E}">
        <p14:creationId xmlns:p14="http://schemas.microsoft.com/office/powerpoint/2010/main" val="3643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25" fill="hold"/>
                                        <p:tgtEl>
                                          <p:spTgt spid="13"/>
                                        </p:tgtEl>
                                      </p:cBhvr>
                                    </p:cmd>
                                  </p:childTnLst>
                                </p:cTn>
                              </p:par>
                              <p:par>
                                <p:cTn id="7" presetID="1" presetClass="mediacall" presetSubtype="0" fill="hold" nodeType="withEffect">
                                  <p:stCondLst>
                                    <p:cond delay="0"/>
                                  </p:stCondLst>
                                  <p:childTnLst>
                                    <p:cmd type="call" cmd="playFrom(0.0)">
                                      <p:cBhvr>
                                        <p:cTn id="8" dur="591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8"/>
                                        </p:tgtEl>
                                      </p:cBhvr>
                                    </p:cmd>
                                  </p:childTnLst>
                                </p:cTn>
                              </p:par>
                            </p:childTnLst>
                          </p:cTn>
                        </p:par>
                      </p:childTnLst>
                    </p:cTn>
                  </p:par>
                </p:childTnLst>
              </p:cTn>
              <p:nextCondLst>
                <p:cond evt="onClick" delay="0">
                  <p:tgtEl>
                    <p:spTgt spid="38"/>
                  </p:tgtEl>
                </p:cond>
              </p:nextCondLst>
            </p:seq>
            <p:video>
              <p:cMediaNode vol="80000">
                <p:cTn id="20" fill="hold" display="0">
                  <p:stCondLst>
                    <p:cond delay="indefinite"/>
                  </p:stCondLst>
                </p:cTn>
                <p:tgtEl>
                  <p:spTgt spid="3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D85AE5-DC4E-42D5-9376-B960EBE8FA2B}"/>
              </a:ext>
            </a:extLst>
          </p:cNvPr>
          <p:cNvSpPr>
            <a:spLocks noGrp="1"/>
          </p:cNvSpPr>
          <p:nvPr>
            <p:ph type="title"/>
          </p:nvPr>
        </p:nvSpPr>
        <p:spPr/>
        <p:txBody>
          <a:bodyPr/>
          <a:lstStyle/>
          <a:p>
            <a:r>
              <a:rPr lang="en-US" altLang="ja-JP" dirty="0"/>
              <a:t>T4</a:t>
            </a:r>
            <a:r>
              <a:rPr lang="ja-JP" altLang="en-US" dirty="0"/>
              <a:t>と</a:t>
            </a:r>
            <a:r>
              <a:rPr lang="en-US" altLang="ja-JP" dirty="0"/>
              <a:t>T10</a:t>
            </a:r>
            <a:r>
              <a:rPr lang="ja-JP" altLang="en-US" dirty="0"/>
              <a:t>のどちらが良いか？</a:t>
            </a:r>
            <a:endParaRPr kumimoji="1" lang="ja-JP" altLang="en-US" dirty="0"/>
          </a:p>
        </p:txBody>
      </p:sp>
      <p:sp>
        <p:nvSpPr>
          <p:cNvPr id="3" name="コンテンツ プレースホルダー 2">
            <a:extLst>
              <a:ext uri="{FF2B5EF4-FFF2-40B4-BE49-F238E27FC236}">
                <a16:creationId xmlns:a16="http://schemas.microsoft.com/office/drawing/2014/main" id="{7F8A4A60-817C-404E-9B22-D7C419FE425B}"/>
              </a:ext>
            </a:extLst>
          </p:cNvPr>
          <p:cNvSpPr>
            <a:spLocks noGrp="1"/>
          </p:cNvSpPr>
          <p:nvPr>
            <p:ph idx="1"/>
          </p:nvPr>
        </p:nvSpPr>
        <p:spPr/>
        <p:txBody>
          <a:bodyPr/>
          <a:lstStyle/>
          <a:p>
            <a:pPr marL="0" indent="0">
              <a:buNone/>
            </a:pPr>
            <a:r>
              <a:rPr lang="ja-JP" altLang="en-US" sz="2400" dirty="0"/>
              <a:t>メッシュ生成の観点のみで考えると，</a:t>
            </a:r>
            <a:r>
              <a:rPr lang="en-US" altLang="ja-JP" sz="2400" dirty="0"/>
              <a:t>T10</a:t>
            </a:r>
            <a:r>
              <a:rPr lang="ja-JP" altLang="en-US" sz="2400" dirty="0"/>
              <a:t>は</a:t>
            </a:r>
            <a:r>
              <a:rPr lang="en-US" altLang="ja-JP" sz="2400" dirty="0"/>
              <a:t>T4</a:t>
            </a:r>
            <a:r>
              <a:rPr lang="ja-JP" altLang="en-US" sz="2400" dirty="0"/>
              <a:t>より複雑形状の表現に明らかな難がある．</a:t>
            </a:r>
            <a:br>
              <a:rPr lang="en-US" altLang="ja-JP" sz="2400" dirty="0"/>
            </a:br>
            <a:r>
              <a:rPr lang="ja-JP" altLang="en-US" sz="2400" dirty="0"/>
              <a:t>例えば，小さい穴が空いた部品を考えると，穴周辺の表面メッシュは下図の様になる．</a:t>
            </a: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22B79091-FF92-40D6-BE60-C78451956D81}"/>
              </a:ext>
            </a:extLst>
          </p:cNvPr>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cxnSp>
        <p:nvCxnSpPr>
          <p:cNvPr id="238" name="直線コネクタ 237">
            <a:extLst>
              <a:ext uri="{FF2B5EF4-FFF2-40B4-BE49-F238E27FC236}">
                <a16:creationId xmlns:a16="http://schemas.microsoft.com/office/drawing/2014/main" id="{80F93301-219D-9EDE-2E41-E3180E69FDA3}"/>
              </a:ext>
            </a:extLst>
          </p:cNvPr>
          <p:cNvCxnSpPr>
            <a:cxnSpLocks/>
          </p:cNvCxnSpPr>
          <p:nvPr/>
        </p:nvCxnSpPr>
        <p:spPr>
          <a:xfrm>
            <a:off x="4547828" y="1556877"/>
            <a:ext cx="0" cy="32527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9" name="グループ化 238">
            <a:extLst>
              <a:ext uri="{FF2B5EF4-FFF2-40B4-BE49-F238E27FC236}">
                <a16:creationId xmlns:a16="http://schemas.microsoft.com/office/drawing/2014/main" id="{437FF417-3E77-3BE3-9624-B9BAC33C3FF9}"/>
              </a:ext>
            </a:extLst>
          </p:cNvPr>
          <p:cNvGrpSpPr/>
          <p:nvPr/>
        </p:nvGrpSpPr>
        <p:grpSpPr>
          <a:xfrm>
            <a:off x="7500156" y="1558543"/>
            <a:ext cx="3042820" cy="3274613"/>
            <a:chOff x="7644172" y="1558543"/>
            <a:chExt cx="3042820" cy="3274613"/>
          </a:xfrm>
        </p:grpSpPr>
        <p:sp>
          <p:nvSpPr>
            <p:cNvPr id="240" name="正方形/長方形 239">
              <a:extLst>
                <a:ext uri="{FF2B5EF4-FFF2-40B4-BE49-F238E27FC236}">
                  <a16:creationId xmlns:a16="http://schemas.microsoft.com/office/drawing/2014/main" id="{B3FFACCA-22B5-BDC3-AE9F-E648D1D66795}"/>
                </a:ext>
              </a:extLst>
            </p:cNvPr>
            <p:cNvSpPr/>
            <p:nvPr/>
          </p:nvSpPr>
          <p:spPr>
            <a:xfrm>
              <a:off x="7717301" y="1558543"/>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p>
          </p:txBody>
        </p:sp>
        <p:sp>
          <p:nvSpPr>
            <p:cNvPr id="241" name="楕円 240">
              <a:extLst>
                <a:ext uri="{FF2B5EF4-FFF2-40B4-BE49-F238E27FC236}">
                  <a16:creationId xmlns:a16="http://schemas.microsoft.com/office/drawing/2014/main" id="{A460049D-5145-449E-8940-02F8E158D02A}"/>
                </a:ext>
              </a:extLst>
            </p:cNvPr>
            <p:cNvSpPr/>
            <p:nvPr/>
          </p:nvSpPr>
          <p:spPr>
            <a:xfrm>
              <a:off x="8520076" y="2335561"/>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テキスト ボックス 241">
              <a:extLst>
                <a:ext uri="{FF2B5EF4-FFF2-40B4-BE49-F238E27FC236}">
                  <a16:creationId xmlns:a16="http://schemas.microsoft.com/office/drawing/2014/main" id="{95D702A6-F244-3053-47BA-95C8CF9DCF33}"/>
                </a:ext>
              </a:extLst>
            </p:cNvPr>
            <p:cNvSpPr txBox="1"/>
            <p:nvPr/>
          </p:nvSpPr>
          <p:spPr>
            <a:xfrm>
              <a:off x="8743110" y="2822506"/>
              <a:ext cx="841136" cy="338554"/>
            </a:xfrm>
            <a:prstGeom prst="rect">
              <a:avLst/>
            </a:prstGeom>
            <a:noFill/>
          </p:spPr>
          <p:txBody>
            <a:bodyPr wrap="square" lIns="0" tIns="0" rIns="0" bIns="0" rtlCol="0">
              <a:spAutoFit/>
            </a:bodyPr>
            <a:lstStyle/>
            <a:p>
              <a:pPr algn="ctr"/>
              <a:r>
                <a:rPr lang="ja-JP" altLang="en-US" sz="2200" dirty="0"/>
                <a:t>穴</a:t>
              </a:r>
            </a:p>
          </p:txBody>
        </p:sp>
        <p:grpSp>
          <p:nvGrpSpPr>
            <p:cNvPr id="243" name="グループ化 242">
              <a:extLst>
                <a:ext uri="{FF2B5EF4-FFF2-40B4-BE49-F238E27FC236}">
                  <a16:creationId xmlns:a16="http://schemas.microsoft.com/office/drawing/2014/main" id="{2BD1B009-0A87-9927-B0E2-A6E4887948BE}"/>
                </a:ext>
              </a:extLst>
            </p:cNvPr>
            <p:cNvGrpSpPr/>
            <p:nvPr/>
          </p:nvGrpSpPr>
          <p:grpSpPr>
            <a:xfrm>
              <a:off x="8144117" y="1961677"/>
              <a:ext cx="2047919" cy="2043769"/>
              <a:chOff x="5709049" y="2698461"/>
              <a:chExt cx="2047919" cy="2043769"/>
            </a:xfrm>
          </p:grpSpPr>
          <p:cxnSp>
            <p:nvCxnSpPr>
              <p:cNvPr id="246" name="直線コネクタ 245">
                <a:extLst>
                  <a:ext uri="{FF2B5EF4-FFF2-40B4-BE49-F238E27FC236}">
                    <a16:creationId xmlns:a16="http://schemas.microsoft.com/office/drawing/2014/main" id="{322525E8-DAF2-18BE-61CC-0E57195FDBB6}"/>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086DA336-5304-19F7-DA42-67110632AD06}"/>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1D87C514-0340-0AE2-154E-B516F4A51D8C}"/>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6C5ECEC3-7AF4-D5B1-EA42-F250231F30B9}"/>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円/楕円 34">
                <a:extLst>
                  <a:ext uri="{FF2B5EF4-FFF2-40B4-BE49-F238E27FC236}">
                    <a16:creationId xmlns:a16="http://schemas.microsoft.com/office/drawing/2014/main" id="{5A363657-225F-9D3E-80CE-9F8924171BC1}"/>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楕円 34">
                <a:extLst>
                  <a:ext uri="{FF2B5EF4-FFF2-40B4-BE49-F238E27FC236}">
                    <a16:creationId xmlns:a16="http://schemas.microsoft.com/office/drawing/2014/main" id="{232D670E-5D44-3B30-CA94-68B11E619889}"/>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円/楕円 34">
                <a:extLst>
                  <a:ext uri="{FF2B5EF4-FFF2-40B4-BE49-F238E27FC236}">
                    <a16:creationId xmlns:a16="http://schemas.microsoft.com/office/drawing/2014/main" id="{66EC748A-7BF8-37AE-21E6-A074159C4B7A}"/>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円/楕円 34">
                <a:extLst>
                  <a:ext uri="{FF2B5EF4-FFF2-40B4-BE49-F238E27FC236}">
                    <a16:creationId xmlns:a16="http://schemas.microsoft.com/office/drawing/2014/main" id="{17527F0A-943D-3CDD-675A-E0ADE73D0DFB}"/>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34">
                <a:extLst>
                  <a:ext uri="{FF2B5EF4-FFF2-40B4-BE49-F238E27FC236}">
                    <a16:creationId xmlns:a16="http://schemas.microsoft.com/office/drawing/2014/main" id="{1EC9A101-C423-7A30-D3B5-906B1DFDB94E}"/>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34">
                <a:extLst>
                  <a:ext uri="{FF2B5EF4-FFF2-40B4-BE49-F238E27FC236}">
                    <a16:creationId xmlns:a16="http://schemas.microsoft.com/office/drawing/2014/main" id="{BB863012-BCC4-F853-316F-1838768B6C11}"/>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34">
                <a:extLst>
                  <a:ext uri="{FF2B5EF4-FFF2-40B4-BE49-F238E27FC236}">
                    <a16:creationId xmlns:a16="http://schemas.microsoft.com/office/drawing/2014/main" id="{2BF19462-9BD2-C17A-7993-5AA4060501F5}"/>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34">
                <a:extLst>
                  <a:ext uri="{FF2B5EF4-FFF2-40B4-BE49-F238E27FC236}">
                    <a16:creationId xmlns:a16="http://schemas.microsoft.com/office/drawing/2014/main" id="{9D36B4BF-7C06-33E6-BED9-EDFE0F86D865}"/>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8" name="直線コネクタ 257">
                <a:extLst>
                  <a:ext uri="{FF2B5EF4-FFF2-40B4-BE49-F238E27FC236}">
                    <a16:creationId xmlns:a16="http://schemas.microsoft.com/office/drawing/2014/main" id="{D1400425-3136-2539-9301-0A863523F892}"/>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DAD69072-D786-950B-C105-75EBC5472EFE}"/>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4672411F-183C-B197-6E68-F0D914FF59E8}"/>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49B84256-523D-BA7C-FE21-5FA6DF52CC69}"/>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2" name="グループ化 261">
                <a:extLst>
                  <a:ext uri="{FF2B5EF4-FFF2-40B4-BE49-F238E27FC236}">
                    <a16:creationId xmlns:a16="http://schemas.microsoft.com/office/drawing/2014/main" id="{E7371714-B0EA-E788-E79D-F3404BAEF472}"/>
                  </a:ext>
                </a:extLst>
              </p:cNvPr>
              <p:cNvGrpSpPr/>
              <p:nvPr/>
            </p:nvGrpSpPr>
            <p:grpSpPr>
              <a:xfrm>
                <a:off x="5709049" y="2698461"/>
                <a:ext cx="2047919" cy="2043769"/>
                <a:chOff x="5709049" y="2698461"/>
                <a:chExt cx="2047919" cy="2043769"/>
              </a:xfrm>
            </p:grpSpPr>
            <p:sp>
              <p:nvSpPr>
                <p:cNvPr id="263" name="円/楕円 34">
                  <a:extLst>
                    <a:ext uri="{FF2B5EF4-FFF2-40B4-BE49-F238E27FC236}">
                      <a16:creationId xmlns:a16="http://schemas.microsoft.com/office/drawing/2014/main" id="{9C96D495-42E5-2FFC-FB35-DF39DC12C60D}"/>
                    </a:ext>
                  </a:extLst>
                </p:cNvPr>
                <p:cNvSpPr/>
                <p:nvPr/>
              </p:nvSpPr>
              <p:spPr>
                <a:xfrm rot="4020000" flipH="1">
                  <a:off x="5820486"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4" name="直線コネクタ 263">
                  <a:extLst>
                    <a:ext uri="{FF2B5EF4-FFF2-40B4-BE49-F238E27FC236}">
                      <a16:creationId xmlns:a16="http://schemas.microsoft.com/office/drawing/2014/main" id="{89BFF1E8-4AB7-FF9E-17D7-43FE3098F842}"/>
                    </a:ext>
                  </a:extLst>
                </p:cNvPr>
                <p:cNvCxnSpPr/>
                <p:nvPr/>
              </p:nvCxnSpPr>
              <p:spPr>
                <a:xfrm rot="3600000" flipV="1">
                  <a:off x="602234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直線コネクタ 264">
                  <a:extLst>
                    <a:ext uri="{FF2B5EF4-FFF2-40B4-BE49-F238E27FC236}">
                      <a16:creationId xmlns:a16="http://schemas.microsoft.com/office/drawing/2014/main" id="{B7B17591-DA31-B812-3C95-6167AD61330E}"/>
                    </a:ext>
                  </a:extLst>
                </p:cNvPr>
                <p:cNvCxnSpPr/>
                <p:nvPr/>
              </p:nvCxnSpPr>
              <p:spPr>
                <a:xfrm rot="7200000" flipV="1">
                  <a:off x="5710180"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6" name="円/楕円 34">
                  <a:extLst>
                    <a:ext uri="{FF2B5EF4-FFF2-40B4-BE49-F238E27FC236}">
                      <a16:creationId xmlns:a16="http://schemas.microsoft.com/office/drawing/2014/main" id="{EBE091FF-A37A-D003-4091-B109D1F8D1C2}"/>
                    </a:ext>
                  </a:extLst>
                </p:cNvPr>
                <p:cNvSpPr/>
                <p:nvPr/>
              </p:nvSpPr>
              <p:spPr>
                <a:xfrm rot="4020000" flipH="1">
                  <a:off x="5944684"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34">
                  <a:extLst>
                    <a:ext uri="{FF2B5EF4-FFF2-40B4-BE49-F238E27FC236}">
                      <a16:creationId xmlns:a16="http://schemas.microsoft.com/office/drawing/2014/main" id="{7EDAA1AC-E229-41AE-B13F-23E6E14A70D9}"/>
                    </a:ext>
                  </a:extLst>
                </p:cNvPr>
                <p:cNvSpPr/>
                <p:nvPr/>
              </p:nvSpPr>
              <p:spPr>
                <a:xfrm rot="4020000" flipH="1">
                  <a:off x="624823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楕円 34">
                  <a:extLst>
                    <a:ext uri="{FF2B5EF4-FFF2-40B4-BE49-F238E27FC236}">
                      <a16:creationId xmlns:a16="http://schemas.microsoft.com/office/drawing/2014/main" id="{07E2E4AD-6280-5B8C-37CD-61B6E2701CB8}"/>
                    </a:ext>
                  </a:extLst>
                </p:cNvPr>
                <p:cNvSpPr/>
                <p:nvPr/>
              </p:nvSpPr>
              <p:spPr>
                <a:xfrm rot="17580000">
                  <a:off x="7543714"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9" name="直線コネクタ 268">
                  <a:extLst>
                    <a:ext uri="{FF2B5EF4-FFF2-40B4-BE49-F238E27FC236}">
                      <a16:creationId xmlns:a16="http://schemas.microsoft.com/office/drawing/2014/main" id="{434314BE-FEC3-624B-9375-7CEF860EFD8A}"/>
                    </a:ext>
                  </a:extLst>
                </p:cNvPr>
                <p:cNvCxnSpPr/>
                <p:nvPr/>
              </p:nvCxnSpPr>
              <p:spPr>
                <a:xfrm rot="18000000" flipH="1" flipV="1">
                  <a:off x="689007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直線コネクタ 269">
                  <a:extLst>
                    <a:ext uri="{FF2B5EF4-FFF2-40B4-BE49-F238E27FC236}">
                      <a16:creationId xmlns:a16="http://schemas.microsoft.com/office/drawing/2014/main" id="{6B203B48-8FC4-6DAF-6360-11187482FB36}"/>
                    </a:ext>
                  </a:extLst>
                </p:cNvPr>
                <p:cNvCxnSpPr/>
                <p:nvPr/>
              </p:nvCxnSpPr>
              <p:spPr>
                <a:xfrm rot="14400000" flipH="1" flipV="1">
                  <a:off x="7202242"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1" name="円/楕円 34">
                  <a:extLst>
                    <a:ext uri="{FF2B5EF4-FFF2-40B4-BE49-F238E27FC236}">
                      <a16:creationId xmlns:a16="http://schemas.microsoft.com/office/drawing/2014/main" id="{BA0DCDFA-BDE4-CD81-69A0-E26F0A39728B}"/>
                    </a:ext>
                  </a:extLst>
                </p:cNvPr>
                <p:cNvSpPr/>
                <p:nvPr/>
              </p:nvSpPr>
              <p:spPr>
                <a:xfrm rot="17580000">
                  <a:off x="7419516"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円/楕円 34">
                  <a:extLst>
                    <a:ext uri="{FF2B5EF4-FFF2-40B4-BE49-F238E27FC236}">
                      <a16:creationId xmlns:a16="http://schemas.microsoft.com/office/drawing/2014/main" id="{2DE552DB-1B1C-4E71-B9EB-5BE91ABD1B7C}"/>
                    </a:ext>
                  </a:extLst>
                </p:cNvPr>
                <p:cNvSpPr/>
                <p:nvPr/>
              </p:nvSpPr>
              <p:spPr>
                <a:xfrm rot="17580000">
                  <a:off x="711596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円/楕円 34">
                  <a:extLst>
                    <a:ext uri="{FF2B5EF4-FFF2-40B4-BE49-F238E27FC236}">
                      <a16:creationId xmlns:a16="http://schemas.microsoft.com/office/drawing/2014/main" id="{390515BD-3530-698D-9CF0-27CA3CF72547}"/>
                    </a:ext>
                  </a:extLst>
                </p:cNvPr>
                <p:cNvSpPr/>
                <p:nvPr/>
              </p:nvSpPr>
              <p:spPr>
                <a:xfrm rot="17580000" flipH="1" flipV="1">
                  <a:off x="5820486"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4" name="直線コネクタ 273">
                  <a:extLst>
                    <a:ext uri="{FF2B5EF4-FFF2-40B4-BE49-F238E27FC236}">
                      <a16:creationId xmlns:a16="http://schemas.microsoft.com/office/drawing/2014/main" id="{986339D4-C4A2-987F-4B8C-8960962159AE}"/>
                    </a:ext>
                  </a:extLst>
                </p:cNvPr>
                <p:cNvCxnSpPr/>
                <p:nvPr/>
              </p:nvCxnSpPr>
              <p:spPr>
                <a:xfrm rot="18000000">
                  <a:off x="602234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55B35957-DE36-7F2A-4313-97B27219CAEA}"/>
                    </a:ext>
                  </a:extLst>
                </p:cNvPr>
                <p:cNvCxnSpPr/>
                <p:nvPr/>
              </p:nvCxnSpPr>
              <p:spPr>
                <a:xfrm rot="14400000">
                  <a:off x="5710180"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6" name="円/楕円 34">
                  <a:extLst>
                    <a:ext uri="{FF2B5EF4-FFF2-40B4-BE49-F238E27FC236}">
                      <a16:creationId xmlns:a16="http://schemas.microsoft.com/office/drawing/2014/main" id="{E7C4ACC3-F7CF-EBDA-0D0E-494D2A37B968}"/>
                    </a:ext>
                  </a:extLst>
                </p:cNvPr>
                <p:cNvSpPr/>
                <p:nvPr/>
              </p:nvSpPr>
              <p:spPr>
                <a:xfrm rot="17580000" flipH="1" flipV="1">
                  <a:off x="5944684"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円/楕円 34">
                  <a:extLst>
                    <a:ext uri="{FF2B5EF4-FFF2-40B4-BE49-F238E27FC236}">
                      <a16:creationId xmlns:a16="http://schemas.microsoft.com/office/drawing/2014/main" id="{8D231665-F8DF-F0A2-E44F-D7E141A9E21F}"/>
                    </a:ext>
                  </a:extLst>
                </p:cNvPr>
                <p:cNvSpPr/>
                <p:nvPr/>
              </p:nvSpPr>
              <p:spPr>
                <a:xfrm rot="17580000" flipH="1" flipV="1">
                  <a:off x="624823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円/楕円 34">
                  <a:extLst>
                    <a:ext uri="{FF2B5EF4-FFF2-40B4-BE49-F238E27FC236}">
                      <a16:creationId xmlns:a16="http://schemas.microsoft.com/office/drawing/2014/main" id="{CDDDBB89-8850-346B-6A74-085FB63CA821}"/>
                    </a:ext>
                  </a:extLst>
                </p:cNvPr>
                <p:cNvSpPr/>
                <p:nvPr/>
              </p:nvSpPr>
              <p:spPr>
                <a:xfrm rot="4020000" flipV="1">
                  <a:off x="7543714"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9" name="直線コネクタ 278">
                  <a:extLst>
                    <a:ext uri="{FF2B5EF4-FFF2-40B4-BE49-F238E27FC236}">
                      <a16:creationId xmlns:a16="http://schemas.microsoft.com/office/drawing/2014/main" id="{BCDB6255-5F17-06AE-83C4-4E9D79E8CA4D}"/>
                    </a:ext>
                  </a:extLst>
                </p:cNvPr>
                <p:cNvCxnSpPr/>
                <p:nvPr/>
              </p:nvCxnSpPr>
              <p:spPr>
                <a:xfrm rot="3600000" flipH="1">
                  <a:off x="689007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直線コネクタ 279">
                  <a:extLst>
                    <a:ext uri="{FF2B5EF4-FFF2-40B4-BE49-F238E27FC236}">
                      <a16:creationId xmlns:a16="http://schemas.microsoft.com/office/drawing/2014/main" id="{1E9DDC20-6047-30BA-C71D-4AEEA3DFED8E}"/>
                    </a:ext>
                  </a:extLst>
                </p:cNvPr>
                <p:cNvCxnSpPr/>
                <p:nvPr/>
              </p:nvCxnSpPr>
              <p:spPr>
                <a:xfrm rot="7200000" flipH="1">
                  <a:off x="7202242"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1" name="円/楕円 34">
                  <a:extLst>
                    <a:ext uri="{FF2B5EF4-FFF2-40B4-BE49-F238E27FC236}">
                      <a16:creationId xmlns:a16="http://schemas.microsoft.com/office/drawing/2014/main" id="{FA145EA3-8669-329B-3425-DB5392DB2704}"/>
                    </a:ext>
                  </a:extLst>
                </p:cNvPr>
                <p:cNvSpPr/>
                <p:nvPr/>
              </p:nvSpPr>
              <p:spPr>
                <a:xfrm rot="4020000" flipV="1">
                  <a:off x="7419516"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円/楕円 34">
                  <a:extLst>
                    <a:ext uri="{FF2B5EF4-FFF2-40B4-BE49-F238E27FC236}">
                      <a16:creationId xmlns:a16="http://schemas.microsoft.com/office/drawing/2014/main" id="{DFFDD770-37E3-9D2F-852A-C8B79489EA77}"/>
                    </a:ext>
                  </a:extLst>
                </p:cNvPr>
                <p:cNvSpPr/>
                <p:nvPr/>
              </p:nvSpPr>
              <p:spPr>
                <a:xfrm rot="4020000" flipV="1">
                  <a:off x="711596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4" name="テキスト ボックス 243">
              <a:extLst>
                <a:ext uri="{FF2B5EF4-FFF2-40B4-BE49-F238E27FC236}">
                  <a16:creationId xmlns:a16="http://schemas.microsoft.com/office/drawing/2014/main" id="{EE122E89-0A2E-7872-6CFA-4A2956D6B044}"/>
                </a:ext>
              </a:extLst>
            </p:cNvPr>
            <p:cNvSpPr txBox="1"/>
            <p:nvPr/>
          </p:nvSpPr>
          <p:spPr>
            <a:xfrm>
              <a:off x="7644172" y="3971469"/>
              <a:ext cx="3042820" cy="461665"/>
            </a:xfrm>
            <a:prstGeom prst="rect">
              <a:avLst/>
            </a:prstGeom>
            <a:noFill/>
          </p:spPr>
          <p:txBody>
            <a:bodyPr wrap="none" rtlCol="0">
              <a:spAutoFit/>
            </a:bodyPr>
            <a:lstStyle/>
            <a:p>
              <a:pPr algn="ctr"/>
              <a:r>
                <a:rPr lang="ja-JP" altLang="en-US" sz="2400" dirty="0">
                  <a:solidFill>
                    <a:srgbClr val="008000"/>
                  </a:solidFill>
                </a:rPr>
                <a:t>折れ曲がった</a:t>
              </a:r>
              <a:r>
                <a:rPr lang="en-US" altLang="ja-JP" sz="2400" dirty="0">
                  <a:solidFill>
                    <a:srgbClr val="008000"/>
                  </a:solidFill>
                </a:rPr>
                <a:t>2</a:t>
              </a:r>
              <a:r>
                <a:rPr lang="ja-JP" altLang="en-US" sz="2400" dirty="0">
                  <a:solidFill>
                    <a:srgbClr val="008000"/>
                  </a:solidFill>
                </a:rPr>
                <a:t>次要素</a:t>
              </a:r>
            </a:p>
          </p:txBody>
        </p:sp>
        <p:sp>
          <p:nvSpPr>
            <p:cNvPr id="245" name="テキスト ボックス 244">
              <a:extLst>
                <a:ext uri="{FF2B5EF4-FFF2-40B4-BE49-F238E27FC236}">
                  <a16:creationId xmlns:a16="http://schemas.microsoft.com/office/drawing/2014/main" id="{3FBED095-7BC3-D5F2-1E61-606BC297B48F}"/>
                </a:ext>
              </a:extLst>
            </p:cNvPr>
            <p:cNvSpPr txBox="1"/>
            <p:nvPr/>
          </p:nvSpPr>
          <p:spPr>
            <a:xfrm>
              <a:off x="7717301" y="4463824"/>
              <a:ext cx="2880000" cy="369332"/>
            </a:xfrm>
            <a:prstGeom prst="rect">
              <a:avLst/>
            </a:prstGeom>
            <a:noFill/>
          </p:spPr>
          <p:txBody>
            <a:bodyPr wrap="square" rtlCol="0">
              <a:spAutoFit/>
            </a:bodyPr>
            <a:lstStyle/>
            <a:p>
              <a:r>
                <a:rPr lang="en-US" altLang="ja-JP" b="1" dirty="0">
                  <a:solidFill>
                    <a:srgbClr val="FF0000"/>
                  </a:solidFill>
                </a:rPr>
                <a:t>✗ </a:t>
              </a:r>
              <a:r>
                <a:rPr lang="ja-JP" altLang="en-US" dirty="0"/>
                <a:t>内挿精度が犠牲になる．</a:t>
              </a:r>
              <a:endParaRPr lang="en-US" altLang="ja-JP" dirty="0"/>
            </a:p>
          </p:txBody>
        </p:sp>
      </p:grpSp>
      <p:grpSp>
        <p:nvGrpSpPr>
          <p:cNvPr id="283" name="グループ化 282">
            <a:extLst>
              <a:ext uri="{FF2B5EF4-FFF2-40B4-BE49-F238E27FC236}">
                <a16:creationId xmlns:a16="http://schemas.microsoft.com/office/drawing/2014/main" id="{9B68987C-7D2A-451D-9EAB-744AE09BA581}"/>
              </a:ext>
            </a:extLst>
          </p:cNvPr>
          <p:cNvGrpSpPr/>
          <p:nvPr/>
        </p:nvGrpSpPr>
        <p:grpSpPr>
          <a:xfrm>
            <a:off x="4645095" y="1556792"/>
            <a:ext cx="2880000" cy="3250765"/>
            <a:chOff x="6192180" y="1821925"/>
            <a:chExt cx="2880000" cy="3250765"/>
          </a:xfrm>
        </p:grpSpPr>
        <p:sp>
          <p:nvSpPr>
            <p:cNvPr id="284" name="正方形/長方形 283">
              <a:extLst>
                <a:ext uri="{FF2B5EF4-FFF2-40B4-BE49-F238E27FC236}">
                  <a16:creationId xmlns:a16="http://schemas.microsoft.com/office/drawing/2014/main" id="{91A324AE-BA6C-7501-2875-0D4C035EE296}"/>
                </a:ext>
              </a:extLst>
            </p:cNvPr>
            <p:cNvSpPr/>
            <p:nvPr/>
          </p:nvSpPr>
          <p:spPr>
            <a:xfrm>
              <a:off x="6192180" y="1821925"/>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p>
          </p:txBody>
        </p:sp>
        <p:sp>
          <p:nvSpPr>
            <p:cNvPr id="285" name="楕円 284">
              <a:extLst>
                <a:ext uri="{FF2B5EF4-FFF2-40B4-BE49-F238E27FC236}">
                  <a16:creationId xmlns:a16="http://schemas.microsoft.com/office/drawing/2014/main" id="{E8B2F4FB-C29B-2109-52C3-D2D2DE556AF8}"/>
                </a:ext>
              </a:extLst>
            </p:cNvPr>
            <p:cNvSpPr/>
            <p:nvPr/>
          </p:nvSpPr>
          <p:spPr>
            <a:xfrm>
              <a:off x="6994955" y="2598943"/>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6" name="グループ化 285">
              <a:extLst>
                <a:ext uri="{FF2B5EF4-FFF2-40B4-BE49-F238E27FC236}">
                  <a16:creationId xmlns:a16="http://schemas.microsoft.com/office/drawing/2014/main" id="{9D0DA0C8-4201-D14D-F0D3-68E076A88865}"/>
                </a:ext>
              </a:extLst>
            </p:cNvPr>
            <p:cNvGrpSpPr/>
            <p:nvPr/>
          </p:nvGrpSpPr>
          <p:grpSpPr>
            <a:xfrm>
              <a:off x="6669221" y="2286433"/>
              <a:ext cx="1918242" cy="1931014"/>
              <a:chOff x="5767150" y="2755115"/>
              <a:chExt cx="1918242" cy="1931014"/>
            </a:xfrm>
          </p:grpSpPr>
          <p:cxnSp>
            <p:nvCxnSpPr>
              <p:cNvPr id="290" name="直線コネクタ 289">
                <a:extLst>
                  <a:ext uri="{FF2B5EF4-FFF2-40B4-BE49-F238E27FC236}">
                    <a16:creationId xmlns:a16="http://schemas.microsoft.com/office/drawing/2014/main" id="{EBDEA446-E05D-F508-00C7-753297BA2440}"/>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EB4BFC23-E978-EC2D-4355-3B491C2B3A88}"/>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F1A573F4-A325-61CE-B64B-F68FFDCC5EE5}"/>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a:extLst>
                  <a:ext uri="{FF2B5EF4-FFF2-40B4-BE49-F238E27FC236}">
                    <a16:creationId xmlns:a16="http://schemas.microsoft.com/office/drawing/2014/main" id="{189A13BB-535A-1B9D-28C6-2FA6BFB1B47B}"/>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4" name="円/楕円 34">
                <a:extLst>
                  <a:ext uri="{FF2B5EF4-FFF2-40B4-BE49-F238E27FC236}">
                    <a16:creationId xmlns:a16="http://schemas.microsoft.com/office/drawing/2014/main" id="{E82067A7-162E-BE7B-1EAB-25F5CD5FF175}"/>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円/楕円 34">
                <a:extLst>
                  <a:ext uri="{FF2B5EF4-FFF2-40B4-BE49-F238E27FC236}">
                    <a16:creationId xmlns:a16="http://schemas.microsoft.com/office/drawing/2014/main" id="{727B899B-A06E-1E5C-6FEA-3821086E2511}"/>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円/楕円 34">
                <a:extLst>
                  <a:ext uri="{FF2B5EF4-FFF2-40B4-BE49-F238E27FC236}">
                    <a16:creationId xmlns:a16="http://schemas.microsoft.com/office/drawing/2014/main" id="{CEE2A43D-DC6C-86BE-2FF7-E0AB049EB6AF}"/>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円/楕円 34">
                <a:extLst>
                  <a:ext uri="{FF2B5EF4-FFF2-40B4-BE49-F238E27FC236}">
                    <a16:creationId xmlns:a16="http://schemas.microsoft.com/office/drawing/2014/main" id="{E536C675-4B6B-E3A6-039F-3806446F7A3B}"/>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円/楕円 34">
                <a:extLst>
                  <a:ext uri="{FF2B5EF4-FFF2-40B4-BE49-F238E27FC236}">
                    <a16:creationId xmlns:a16="http://schemas.microsoft.com/office/drawing/2014/main" id="{18AA1036-0760-2624-B8B3-2B70F1EB9F7B}"/>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円/楕円 34">
                <a:extLst>
                  <a:ext uri="{FF2B5EF4-FFF2-40B4-BE49-F238E27FC236}">
                    <a16:creationId xmlns:a16="http://schemas.microsoft.com/office/drawing/2014/main" id="{9CF2C1C1-D2E5-14AF-8394-4B70B174B472}"/>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円/楕円 34">
                <a:extLst>
                  <a:ext uri="{FF2B5EF4-FFF2-40B4-BE49-F238E27FC236}">
                    <a16:creationId xmlns:a16="http://schemas.microsoft.com/office/drawing/2014/main" id="{6168BEE7-D8F0-7246-1694-CDDD112E969B}"/>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円/楕円 34">
                <a:extLst>
                  <a:ext uri="{FF2B5EF4-FFF2-40B4-BE49-F238E27FC236}">
                    <a16:creationId xmlns:a16="http://schemas.microsoft.com/office/drawing/2014/main" id="{C3406182-5EBC-6DAC-8C2A-1B1FD1D24BFC}"/>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2" name="直線コネクタ 301">
                <a:extLst>
                  <a:ext uri="{FF2B5EF4-FFF2-40B4-BE49-F238E27FC236}">
                    <a16:creationId xmlns:a16="http://schemas.microsoft.com/office/drawing/2014/main" id="{920B951C-2781-7ED9-C462-F6C7B7096903}"/>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4F7C2460-41F1-3B76-ED2F-A451EDA9ED74}"/>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2BFCC675-2945-01EF-F90A-B1E81A148EEF}"/>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92F44A44-F5B6-FF37-2827-1076DE0C0804}"/>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642F5C07-C0AD-5B51-9696-C125034C8A82}"/>
                  </a:ext>
                </a:extLst>
              </p:cNvPr>
              <p:cNvCxnSpPr/>
              <p:nvPr/>
            </p:nvCxnSpPr>
            <p:spPr>
              <a:xfrm rot="3600000" flipH="1">
                <a:off x="597961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9C6E31F2-0B36-5BBA-BF22-4A4B82526090}"/>
                  </a:ext>
                </a:extLst>
              </p:cNvPr>
              <p:cNvCxnSpPr/>
              <p:nvPr/>
            </p:nvCxnSpPr>
            <p:spPr>
              <a:xfrm rot="7200000" flipH="1">
                <a:off x="587857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8" name="円/楕円 34">
                <a:extLst>
                  <a:ext uri="{FF2B5EF4-FFF2-40B4-BE49-F238E27FC236}">
                    <a16:creationId xmlns:a16="http://schemas.microsoft.com/office/drawing/2014/main" id="{FEDA5088-D6A1-B8E8-606F-FA40A69BA264}"/>
                  </a:ext>
                </a:extLst>
              </p:cNvPr>
              <p:cNvSpPr/>
              <p:nvPr/>
            </p:nvSpPr>
            <p:spPr>
              <a:xfrm rot="18900000">
                <a:off x="576715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9" name="直線コネクタ 308">
                <a:extLst>
                  <a:ext uri="{FF2B5EF4-FFF2-40B4-BE49-F238E27FC236}">
                    <a16:creationId xmlns:a16="http://schemas.microsoft.com/office/drawing/2014/main" id="{D4424010-84E1-9930-AA3B-10A803625F81}"/>
                  </a:ext>
                </a:extLst>
              </p:cNvPr>
              <p:cNvCxnSpPr/>
              <p:nvPr/>
            </p:nvCxnSpPr>
            <p:spPr>
              <a:xfrm rot="6300000" flipH="1">
                <a:off x="647276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DAE971EF-A519-DB7B-C75E-719D54D35052}"/>
                  </a:ext>
                </a:extLst>
              </p:cNvPr>
              <p:cNvCxnSpPr/>
              <p:nvPr/>
            </p:nvCxnSpPr>
            <p:spPr>
              <a:xfrm rot="9900000" flipH="1">
                <a:off x="623403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1" name="円/楕円 34">
                <a:extLst>
                  <a:ext uri="{FF2B5EF4-FFF2-40B4-BE49-F238E27FC236}">
                    <a16:creationId xmlns:a16="http://schemas.microsoft.com/office/drawing/2014/main" id="{F02E0676-2B97-11A3-C57F-B657DF6EC641}"/>
                  </a:ext>
                </a:extLst>
              </p:cNvPr>
              <p:cNvSpPr/>
              <p:nvPr/>
            </p:nvSpPr>
            <p:spPr>
              <a:xfrm>
                <a:off x="629924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2" name="直線コネクタ 311">
                <a:extLst>
                  <a:ext uri="{FF2B5EF4-FFF2-40B4-BE49-F238E27FC236}">
                    <a16:creationId xmlns:a16="http://schemas.microsoft.com/office/drawing/2014/main" id="{16B87098-80F9-43D9-43A4-088EF3D500C2}"/>
                  </a:ext>
                </a:extLst>
              </p:cNvPr>
              <p:cNvCxnSpPr/>
              <p:nvPr/>
            </p:nvCxnSpPr>
            <p:spPr>
              <a:xfrm rot="18000000">
                <a:off x="732794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6EDA32D4-629A-6B6C-E834-59060F58CFCB}"/>
                  </a:ext>
                </a:extLst>
              </p:cNvPr>
              <p:cNvCxnSpPr/>
              <p:nvPr/>
            </p:nvCxnSpPr>
            <p:spPr>
              <a:xfrm rot="14400000">
                <a:off x="742898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4" name="円/楕円 34">
                <a:extLst>
                  <a:ext uri="{FF2B5EF4-FFF2-40B4-BE49-F238E27FC236}">
                    <a16:creationId xmlns:a16="http://schemas.microsoft.com/office/drawing/2014/main" id="{D46A3E65-16EC-6947-5915-D4492FD81805}"/>
                  </a:ext>
                </a:extLst>
              </p:cNvPr>
              <p:cNvSpPr/>
              <p:nvPr/>
            </p:nvSpPr>
            <p:spPr>
              <a:xfrm rot="2700000" flipH="1">
                <a:off x="758318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5" name="直線コネクタ 314">
                <a:extLst>
                  <a:ext uri="{FF2B5EF4-FFF2-40B4-BE49-F238E27FC236}">
                    <a16:creationId xmlns:a16="http://schemas.microsoft.com/office/drawing/2014/main" id="{78FBD690-0EEF-13A5-1915-AAE9B9380520}"/>
                  </a:ext>
                </a:extLst>
              </p:cNvPr>
              <p:cNvCxnSpPr/>
              <p:nvPr/>
            </p:nvCxnSpPr>
            <p:spPr>
              <a:xfrm rot="18000000" flipH="1" flipV="1">
                <a:off x="598425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11F4A015-D83B-1E8C-A4A1-6167328757A0}"/>
                  </a:ext>
                </a:extLst>
              </p:cNvPr>
              <p:cNvCxnSpPr/>
              <p:nvPr/>
            </p:nvCxnSpPr>
            <p:spPr>
              <a:xfrm rot="14400000" flipH="1" flipV="1">
                <a:off x="588321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 name="円/楕円 34">
                <a:extLst>
                  <a:ext uri="{FF2B5EF4-FFF2-40B4-BE49-F238E27FC236}">
                    <a16:creationId xmlns:a16="http://schemas.microsoft.com/office/drawing/2014/main" id="{8579C793-460B-3E77-E34D-9623E1376B65}"/>
                  </a:ext>
                </a:extLst>
              </p:cNvPr>
              <p:cNvSpPr/>
              <p:nvPr/>
            </p:nvSpPr>
            <p:spPr>
              <a:xfrm rot="2700000" flipV="1">
                <a:off x="577179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8" name="直線コネクタ 317">
                <a:extLst>
                  <a:ext uri="{FF2B5EF4-FFF2-40B4-BE49-F238E27FC236}">
                    <a16:creationId xmlns:a16="http://schemas.microsoft.com/office/drawing/2014/main" id="{E7811868-3483-2470-A023-458E1F795EAB}"/>
                  </a:ext>
                </a:extLst>
              </p:cNvPr>
              <p:cNvCxnSpPr/>
              <p:nvPr/>
            </p:nvCxnSpPr>
            <p:spPr>
              <a:xfrm rot="15300000">
                <a:off x="684821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0B24BD40-03A8-7D73-A16F-802F3CE039D7}"/>
                  </a:ext>
                </a:extLst>
              </p:cNvPr>
              <p:cNvCxnSpPr/>
              <p:nvPr/>
            </p:nvCxnSpPr>
            <p:spPr>
              <a:xfrm rot="11700000">
                <a:off x="708695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0" name="円/楕円 34">
                <a:extLst>
                  <a:ext uri="{FF2B5EF4-FFF2-40B4-BE49-F238E27FC236}">
                    <a16:creationId xmlns:a16="http://schemas.microsoft.com/office/drawing/2014/main" id="{C68C81E0-3381-3DC9-08DD-6ECDD292B6DC}"/>
                  </a:ext>
                </a:extLst>
              </p:cNvPr>
              <p:cNvSpPr/>
              <p:nvPr/>
            </p:nvSpPr>
            <p:spPr>
              <a:xfrm flipH="1">
                <a:off x="706450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1" name="直線コネクタ 320">
                <a:extLst>
                  <a:ext uri="{FF2B5EF4-FFF2-40B4-BE49-F238E27FC236}">
                    <a16:creationId xmlns:a16="http://schemas.microsoft.com/office/drawing/2014/main" id="{10EE8846-0047-3649-E08B-39D56A17F48C}"/>
                  </a:ext>
                </a:extLst>
              </p:cNvPr>
              <p:cNvCxnSpPr/>
              <p:nvPr/>
            </p:nvCxnSpPr>
            <p:spPr>
              <a:xfrm rot="3600000" flipV="1">
                <a:off x="732794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9E79C08F-D8B3-A78F-A38C-1FC27236DA4B}"/>
                  </a:ext>
                </a:extLst>
              </p:cNvPr>
              <p:cNvCxnSpPr/>
              <p:nvPr/>
            </p:nvCxnSpPr>
            <p:spPr>
              <a:xfrm rot="7200000" flipV="1">
                <a:off x="742898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3" name="円/楕円 34">
                <a:extLst>
                  <a:ext uri="{FF2B5EF4-FFF2-40B4-BE49-F238E27FC236}">
                    <a16:creationId xmlns:a16="http://schemas.microsoft.com/office/drawing/2014/main" id="{83AA6E49-96C7-A2EF-18FB-7DDAAF532CFB}"/>
                  </a:ext>
                </a:extLst>
              </p:cNvPr>
              <p:cNvSpPr/>
              <p:nvPr/>
            </p:nvSpPr>
            <p:spPr>
              <a:xfrm rot="18900000" flipH="1" flipV="1">
                <a:off x="758318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4" name="直線コネクタ 323">
                <a:extLst>
                  <a:ext uri="{FF2B5EF4-FFF2-40B4-BE49-F238E27FC236}">
                    <a16:creationId xmlns:a16="http://schemas.microsoft.com/office/drawing/2014/main" id="{EDE78F0B-7D59-F6AD-AA09-453184E62E38}"/>
                  </a:ext>
                </a:extLst>
              </p:cNvPr>
              <p:cNvCxnSpPr/>
              <p:nvPr/>
            </p:nvCxnSpPr>
            <p:spPr>
              <a:xfrm rot="15300000" flipH="1" flipV="1">
                <a:off x="647276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EB04BFB6-BC0F-078C-A155-93643992D821}"/>
                  </a:ext>
                </a:extLst>
              </p:cNvPr>
              <p:cNvCxnSpPr/>
              <p:nvPr/>
            </p:nvCxnSpPr>
            <p:spPr>
              <a:xfrm rot="11700000" flipH="1" flipV="1">
                <a:off x="623403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6" name="円/楕円 34">
                <a:extLst>
                  <a:ext uri="{FF2B5EF4-FFF2-40B4-BE49-F238E27FC236}">
                    <a16:creationId xmlns:a16="http://schemas.microsoft.com/office/drawing/2014/main" id="{305106CD-B1AB-F0FD-7552-4CF6EA037BA3}"/>
                  </a:ext>
                </a:extLst>
              </p:cNvPr>
              <p:cNvSpPr/>
              <p:nvPr/>
            </p:nvSpPr>
            <p:spPr>
              <a:xfrm flipV="1">
                <a:off x="629924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7" name="直線コネクタ 326">
                <a:extLst>
                  <a:ext uri="{FF2B5EF4-FFF2-40B4-BE49-F238E27FC236}">
                    <a16:creationId xmlns:a16="http://schemas.microsoft.com/office/drawing/2014/main" id="{07EB6E7B-7D7A-85FE-3ABC-11CDC873D91B}"/>
                  </a:ext>
                </a:extLst>
              </p:cNvPr>
              <p:cNvCxnSpPr/>
              <p:nvPr/>
            </p:nvCxnSpPr>
            <p:spPr>
              <a:xfrm rot="6300000" flipV="1">
                <a:off x="684821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9CE7783-09FD-15B9-C671-431B201ADD87}"/>
                  </a:ext>
                </a:extLst>
              </p:cNvPr>
              <p:cNvCxnSpPr/>
              <p:nvPr/>
            </p:nvCxnSpPr>
            <p:spPr>
              <a:xfrm rot="9900000" flipV="1">
                <a:off x="708695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9" name="円/楕円 34">
                <a:extLst>
                  <a:ext uri="{FF2B5EF4-FFF2-40B4-BE49-F238E27FC236}">
                    <a16:creationId xmlns:a16="http://schemas.microsoft.com/office/drawing/2014/main" id="{026CCCA7-2508-6A8B-3D9D-E0D2F9C444F0}"/>
                  </a:ext>
                </a:extLst>
              </p:cNvPr>
              <p:cNvSpPr/>
              <p:nvPr/>
            </p:nvSpPr>
            <p:spPr>
              <a:xfrm flipH="1" flipV="1">
                <a:off x="706450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円/楕円 34">
                <a:extLst>
                  <a:ext uri="{FF2B5EF4-FFF2-40B4-BE49-F238E27FC236}">
                    <a16:creationId xmlns:a16="http://schemas.microsoft.com/office/drawing/2014/main" id="{B0F92C6A-FF42-1F8D-5503-CB66CF045A6E}"/>
                  </a:ext>
                </a:extLst>
              </p:cNvPr>
              <p:cNvSpPr/>
              <p:nvPr/>
            </p:nvSpPr>
            <p:spPr>
              <a:xfrm rot="1320000">
                <a:off x="6902944" y="313104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円/楕円 34">
                <a:extLst>
                  <a:ext uri="{FF2B5EF4-FFF2-40B4-BE49-F238E27FC236}">
                    <a16:creationId xmlns:a16="http://schemas.microsoft.com/office/drawing/2014/main" id="{864E0F7F-A64D-C4B4-CC0B-FC704DB41D79}"/>
                  </a:ext>
                </a:extLst>
              </p:cNvPr>
              <p:cNvSpPr/>
              <p:nvPr/>
            </p:nvSpPr>
            <p:spPr>
              <a:xfrm rot="1320000">
                <a:off x="6459719" y="421116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円/楕円 34">
                <a:extLst>
                  <a:ext uri="{FF2B5EF4-FFF2-40B4-BE49-F238E27FC236}">
                    <a16:creationId xmlns:a16="http://schemas.microsoft.com/office/drawing/2014/main" id="{1AF50039-66F3-A925-DBDB-3520F08DD28E}"/>
                  </a:ext>
                </a:extLst>
              </p:cNvPr>
              <p:cNvSpPr/>
              <p:nvPr/>
            </p:nvSpPr>
            <p:spPr>
              <a:xfrm rot="17520000">
                <a:off x="6146642" y="3444118"/>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円/楕円 34">
                <a:extLst>
                  <a:ext uri="{FF2B5EF4-FFF2-40B4-BE49-F238E27FC236}">
                    <a16:creationId xmlns:a16="http://schemas.microsoft.com/office/drawing/2014/main" id="{B4CF5877-72B2-4B41-626A-D39B2D9F5867}"/>
                  </a:ext>
                </a:extLst>
              </p:cNvPr>
              <p:cNvSpPr/>
              <p:nvPr/>
            </p:nvSpPr>
            <p:spPr>
              <a:xfrm rot="17520000">
                <a:off x="7216021" y="388734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円/楕円 34">
                <a:extLst>
                  <a:ext uri="{FF2B5EF4-FFF2-40B4-BE49-F238E27FC236}">
                    <a16:creationId xmlns:a16="http://schemas.microsoft.com/office/drawing/2014/main" id="{EAFCB3BD-2D5A-4CA3-B13B-D3A4552E1EA5}"/>
                  </a:ext>
                </a:extLst>
              </p:cNvPr>
              <p:cNvSpPr/>
              <p:nvPr/>
            </p:nvSpPr>
            <p:spPr>
              <a:xfrm rot="20220000">
                <a:off x="6460207" y="313056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円/楕円 34">
                <a:extLst>
                  <a:ext uri="{FF2B5EF4-FFF2-40B4-BE49-F238E27FC236}">
                    <a16:creationId xmlns:a16="http://schemas.microsoft.com/office/drawing/2014/main" id="{6EC3D6D0-A038-08FD-00FD-47735D3427D1}"/>
                  </a:ext>
                </a:extLst>
              </p:cNvPr>
              <p:cNvSpPr/>
              <p:nvPr/>
            </p:nvSpPr>
            <p:spPr>
              <a:xfrm rot="20220000">
                <a:off x="6902456" y="421068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円/楕円 34">
                <a:extLst>
                  <a:ext uri="{FF2B5EF4-FFF2-40B4-BE49-F238E27FC236}">
                    <a16:creationId xmlns:a16="http://schemas.microsoft.com/office/drawing/2014/main" id="{AD8437D5-F938-233F-1943-7519B932146D}"/>
                  </a:ext>
                </a:extLst>
              </p:cNvPr>
              <p:cNvSpPr/>
              <p:nvPr/>
            </p:nvSpPr>
            <p:spPr>
              <a:xfrm rot="4020000" flipH="1">
                <a:off x="7216499" y="3444606"/>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円/楕円 34">
                <a:extLst>
                  <a:ext uri="{FF2B5EF4-FFF2-40B4-BE49-F238E27FC236}">
                    <a16:creationId xmlns:a16="http://schemas.microsoft.com/office/drawing/2014/main" id="{2558CC25-FD43-556F-B4C2-19D6E699BFD1}"/>
                  </a:ext>
                </a:extLst>
              </p:cNvPr>
              <p:cNvSpPr/>
              <p:nvPr/>
            </p:nvSpPr>
            <p:spPr>
              <a:xfrm rot="4020000" flipH="1">
                <a:off x="6146164" y="3886855"/>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円/楕円 34">
                <a:extLst>
                  <a:ext uri="{FF2B5EF4-FFF2-40B4-BE49-F238E27FC236}">
                    <a16:creationId xmlns:a16="http://schemas.microsoft.com/office/drawing/2014/main" id="{52375BCC-2A8D-EF46-A994-7A615852D05F}"/>
                  </a:ext>
                </a:extLst>
              </p:cNvPr>
              <p:cNvSpPr/>
              <p:nvPr/>
            </p:nvSpPr>
            <p:spPr>
              <a:xfrm>
                <a:off x="625541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円/楕円 34">
                <a:extLst>
                  <a:ext uri="{FF2B5EF4-FFF2-40B4-BE49-F238E27FC236}">
                    <a16:creationId xmlns:a16="http://schemas.microsoft.com/office/drawing/2014/main" id="{86D6328C-764C-936F-D1C0-60247ED8748C}"/>
                  </a:ext>
                </a:extLst>
              </p:cNvPr>
              <p:cNvSpPr/>
              <p:nvPr/>
            </p:nvSpPr>
            <p:spPr>
              <a:xfrm>
                <a:off x="710966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円/楕円 34">
                <a:extLst>
                  <a:ext uri="{FF2B5EF4-FFF2-40B4-BE49-F238E27FC236}">
                    <a16:creationId xmlns:a16="http://schemas.microsoft.com/office/drawing/2014/main" id="{6DDBA9E1-93BE-4BD4-D401-44769A503CF1}"/>
                  </a:ext>
                </a:extLst>
              </p:cNvPr>
              <p:cNvSpPr/>
              <p:nvPr/>
            </p:nvSpPr>
            <p:spPr>
              <a:xfrm>
                <a:off x="625541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円/楕円 34">
                <a:extLst>
                  <a:ext uri="{FF2B5EF4-FFF2-40B4-BE49-F238E27FC236}">
                    <a16:creationId xmlns:a16="http://schemas.microsoft.com/office/drawing/2014/main" id="{FFBB610C-81AC-34A5-ECA6-C270C55FC689}"/>
                  </a:ext>
                </a:extLst>
              </p:cNvPr>
              <p:cNvSpPr/>
              <p:nvPr/>
            </p:nvSpPr>
            <p:spPr>
              <a:xfrm>
                <a:off x="710966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円/楕円 34">
                <a:extLst>
                  <a:ext uri="{FF2B5EF4-FFF2-40B4-BE49-F238E27FC236}">
                    <a16:creationId xmlns:a16="http://schemas.microsoft.com/office/drawing/2014/main" id="{32AFC48D-ACD4-5863-F202-A4CC8C4DBD5D}"/>
                  </a:ext>
                </a:extLst>
              </p:cNvPr>
              <p:cNvSpPr/>
              <p:nvPr/>
            </p:nvSpPr>
            <p:spPr>
              <a:xfrm>
                <a:off x="6488267"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円/楕円 34">
                <a:extLst>
                  <a:ext uri="{FF2B5EF4-FFF2-40B4-BE49-F238E27FC236}">
                    <a16:creationId xmlns:a16="http://schemas.microsoft.com/office/drawing/2014/main" id="{2E4C714D-37B4-5A36-F049-2FB32748A3A9}"/>
                  </a:ext>
                </a:extLst>
              </p:cNvPr>
              <p:cNvSpPr/>
              <p:nvPr/>
            </p:nvSpPr>
            <p:spPr>
              <a:xfrm>
                <a:off x="6869256"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円/楕円 34">
                <a:extLst>
                  <a:ext uri="{FF2B5EF4-FFF2-40B4-BE49-F238E27FC236}">
                    <a16:creationId xmlns:a16="http://schemas.microsoft.com/office/drawing/2014/main" id="{3697D7EF-60B3-3667-3016-4A763786AB07}"/>
                  </a:ext>
                </a:extLst>
              </p:cNvPr>
              <p:cNvSpPr/>
              <p:nvPr/>
            </p:nvSpPr>
            <p:spPr>
              <a:xfrm>
                <a:off x="6488267"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円/楕円 34">
                <a:extLst>
                  <a:ext uri="{FF2B5EF4-FFF2-40B4-BE49-F238E27FC236}">
                    <a16:creationId xmlns:a16="http://schemas.microsoft.com/office/drawing/2014/main" id="{9BBC6EA2-9C31-2048-7D90-1A88BCECB6C7}"/>
                  </a:ext>
                </a:extLst>
              </p:cNvPr>
              <p:cNvSpPr/>
              <p:nvPr/>
            </p:nvSpPr>
            <p:spPr>
              <a:xfrm>
                <a:off x="6869256"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円/楕円 34">
                <a:extLst>
                  <a:ext uri="{FF2B5EF4-FFF2-40B4-BE49-F238E27FC236}">
                    <a16:creationId xmlns:a16="http://schemas.microsoft.com/office/drawing/2014/main" id="{85BC18E4-0087-BCD9-1004-54DC18BC6730}"/>
                  </a:ext>
                </a:extLst>
              </p:cNvPr>
              <p:cNvSpPr/>
              <p:nvPr/>
            </p:nvSpPr>
            <p:spPr>
              <a:xfrm>
                <a:off x="598831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円/楕円 34">
                <a:extLst>
                  <a:ext uri="{FF2B5EF4-FFF2-40B4-BE49-F238E27FC236}">
                    <a16:creationId xmlns:a16="http://schemas.microsoft.com/office/drawing/2014/main" id="{97668A63-1830-BE3D-CB3A-DE90DF5B0F7E}"/>
                  </a:ext>
                </a:extLst>
              </p:cNvPr>
              <p:cNvSpPr/>
              <p:nvPr/>
            </p:nvSpPr>
            <p:spPr>
              <a:xfrm>
                <a:off x="5988319" y="40879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円/楕円 34">
                <a:extLst>
                  <a:ext uri="{FF2B5EF4-FFF2-40B4-BE49-F238E27FC236}">
                    <a16:creationId xmlns:a16="http://schemas.microsoft.com/office/drawing/2014/main" id="{023BF21F-6961-1AC5-FA47-8EB8FE167730}"/>
                  </a:ext>
                </a:extLst>
              </p:cNvPr>
              <p:cNvSpPr/>
              <p:nvPr/>
            </p:nvSpPr>
            <p:spPr>
              <a:xfrm>
                <a:off x="5911125" y="349071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円/楕円 34">
                <a:extLst>
                  <a:ext uri="{FF2B5EF4-FFF2-40B4-BE49-F238E27FC236}">
                    <a16:creationId xmlns:a16="http://schemas.microsoft.com/office/drawing/2014/main" id="{E5340AF8-A266-85EA-AE1C-1219B3A6241C}"/>
                  </a:ext>
                </a:extLst>
              </p:cNvPr>
              <p:cNvSpPr/>
              <p:nvPr/>
            </p:nvSpPr>
            <p:spPr>
              <a:xfrm>
                <a:off x="5911125" y="383925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円/楕円 34">
                <a:extLst>
                  <a:ext uri="{FF2B5EF4-FFF2-40B4-BE49-F238E27FC236}">
                    <a16:creationId xmlns:a16="http://schemas.microsoft.com/office/drawing/2014/main" id="{A65AFEA4-9627-674E-20BA-65F8D2446C59}"/>
                  </a:ext>
                </a:extLst>
              </p:cNvPr>
              <p:cNvSpPr/>
              <p:nvPr/>
            </p:nvSpPr>
            <p:spPr>
              <a:xfrm>
                <a:off x="7447881" y="34864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円/楕円 34">
                <a:extLst>
                  <a:ext uri="{FF2B5EF4-FFF2-40B4-BE49-F238E27FC236}">
                    <a16:creationId xmlns:a16="http://schemas.microsoft.com/office/drawing/2014/main" id="{E14002F6-2B61-77B8-8F10-B5BF15025DAF}"/>
                  </a:ext>
                </a:extLst>
              </p:cNvPr>
              <p:cNvSpPr/>
              <p:nvPr/>
            </p:nvSpPr>
            <p:spPr>
              <a:xfrm>
                <a:off x="7447881" y="383500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円/楕円 34">
                <a:extLst>
                  <a:ext uri="{FF2B5EF4-FFF2-40B4-BE49-F238E27FC236}">
                    <a16:creationId xmlns:a16="http://schemas.microsoft.com/office/drawing/2014/main" id="{10F76BA2-CCB4-1482-1602-85DEC9469775}"/>
                  </a:ext>
                </a:extLst>
              </p:cNvPr>
              <p:cNvSpPr/>
              <p:nvPr/>
            </p:nvSpPr>
            <p:spPr>
              <a:xfrm>
                <a:off x="735185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円/楕円 34">
                <a:extLst>
                  <a:ext uri="{FF2B5EF4-FFF2-40B4-BE49-F238E27FC236}">
                    <a16:creationId xmlns:a16="http://schemas.microsoft.com/office/drawing/2014/main" id="{B220F70F-5E16-293B-1D6C-F2CCCC116CC8}"/>
                  </a:ext>
                </a:extLst>
              </p:cNvPr>
              <p:cNvSpPr/>
              <p:nvPr/>
            </p:nvSpPr>
            <p:spPr>
              <a:xfrm>
                <a:off x="7353806" y="407829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7" name="テキスト ボックス 286">
              <a:extLst>
                <a:ext uri="{FF2B5EF4-FFF2-40B4-BE49-F238E27FC236}">
                  <a16:creationId xmlns:a16="http://schemas.microsoft.com/office/drawing/2014/main" id="{E6874D2A-3124-CE52-C8F8-2EE6C36E2182}"/>
                </a:ext>
              </a:extLst>
            </p:cNvPr>
            <p:cNvSpPr txBox="1"/>
            <p:nvPr/>
          </p:nvSpPr>
          <p:spPr>
            <a:xfrm>
              <a:off x="7223252" y="3087867"/>
              <a:ext cx="841136" cy="338554"/>
            </a:xfrm>
            <a:prstGeom prst="rect">
              <a:avLst/>
            </a:prstGeom>
            <a:noFill/>
          </p:spPr>
          <p:txBody>
            <a:bodyPr wrap="square" lIns="0" tIns="0" rIns="0" bIns="0" rtlCol="0">
              <a:spAutoFit/>
            </a:bodyPr>
            <a:lstStyle/>
            <a:p>
              <a:pPr algn="ctr"/>
              <a:r>
                <a:rPr lang="ja-JP" altLang="en-US" sz="2200" dirty="0"/>
                <a:t>穴</a:t>
              </a:r>
            </a:p>
          </p:txBody>
        </p:sp>
        <p:sp>
          <p:nvSpPr>
            <p:cNvPr id="288" name="テキスト ボックス 287">
              <a:extLst>
                <a:ext uri="{FF2B5EF4-FFF2-40B4-BE49-F238E27FC236}">
                  <a16:creationId xmlns:a16="http://schemas.microsoft.com/office/drawing/2014/main" id="{F0457D33-AA9E-B5AB-596B-EB4DBBBF8023}"/>
                </a:ext>
              </a:extLst>
            </p:cNvPr>
            <p:cNvSpPr txBox="1"/>
            <p:nvPr/>
          </p:nvSpPr>
          <p:spPr>
            <a:xfrm>
              <a:off x="6284771" y="4234530"/>
              <a:ext cx="2710999" cy="461665"/>
            </a:xfrm>
            <a:prstGeom prst="rect">
              <a:avLst/>
            </a:prstGeom>
            <a:noFill/>
          </p:spPr>
          <p:txBody>
            <a:bodyPr wrap="none" rtlCol="0">
              <a:spAutoFit/>
            </a:bodyPr>
            <a:lstStyle/>
            <a:p>
              <a:pPr algn="ctr"/>
              <a:r>
                <a:rPr lang="ja-JP" altLang="en-US" sz="2400" dirty="0">
                  <a:solidFill>
                    <a:srgbClr val="0000CC"/>
                  </a:solidFill>
                </a:rPr>
                <a:t>真っ直ぐな２次要素</a:t>
              </a:r>
            </a:p>
          </p:txBody>
        </p:sp>
        <p:sp>
          <p:nvSpPr>
            <p:cNvPr id="289" name="テキスト ボックス 288">
              <a:extLst>
                <a:ext uri="{FF2B5EF4-FFF2-40B4-BE49-F238E27FC236}">
                  <a16:creationId xmlns:a16="http://schemas.microsoft.com/office/drawing/2014/main" id="{BDEAAF7C-2730-BB9F-0CF2-CF816955E8C4}"/>
                </a:ext>
              </a:extLst>
            </p:cNvPr>
            <p:cNvSpPr txBox="1"/>
            <p:nvPr/>
          </p:nvSpPr>
          <p:spPr>
            <a:xfrm>
              <a:off x="6192180" y="4703358"/>
              <a:ext cx="2880000" cy="369332"/>
            </a:xfrm>
            <a:prstGeom prst="rect">
              <a:avLst/>
            </a:prstGeom>
            <a:noFill/>
          </p:spPr>
          <p:txBody>
            <a:bodyPr wrap="square">
              <a:spAutoFit/>
            </a:bodyPr>
            <a:lstStyle/>
            <a:p>
              <a:r>
                <a:rPr lang="en-US" altLang="ja-JP" b="1" dirty="0">
                  <a:solidFill>
                    <a:srgbClr val="FF0000"/>
                  </a:solidFill>
                </a:rPr>
                <a:t>✗ </a:t>
              </a:r>
              <a:r>
                <a:rPr lang="ja-JP" altLang="en-US" dirty="0"/>
                <a:t>節点数が猛烈に増える．</a:t>
              </a:r>
              <a:endParaRPr lang="en-US" altLang="ja-JP" dirty="0"/>
            </a:p>
          </p:txBody>
        </p:sp>
      </p:grpSp>
      <p:grpSp>
        <p:nvGrpSpPr>
          <p:cNvPr id="362" name="グループ化 361">
            <a:extLst>
              <a:ext uri="{FF2B5EF4-FFF2-40B4-BE49-F238E27FC236}">
                <a16:creationId xmlns:a16="http://schemas.microsoft.com/office/drawing/2014/main" id="{85218F8A-78E2-7A47-E55B-ABCBF16A2AFE}"/>
              </a:ext>
            </a:extLst>
          </p:cNvPr>
          <p:cNvGrpSpPr/>
          <p:nvPr/>
        </p:nvGrpSpPr>
        <p:grpSpPr>
          <a:xfrm>
            <a:off x="199743" y="2007072"/>
            <a:ext cx="1358034" cy="1537771"/>
            <a:chOff x="199743" y="2007072"/>
            <a:chExt cx="1358034" cy="1537771"/>
          </a:xfrm>
        </p:grpSpPr>
        <p:grpSp>
          <p:nvGrpSpPr>
            <p:cNvPr id="363" name="グループ化 362">
              <a:extLst>
                <a:ext uri="{FF2B5EF4-FFF2-40B4-BE49-F238E27FC236}">
                  <a16:creationId xmlns:a16="http://schemas.microsoft.com/office/drawing/2014/main" id="{13F30641-8D7D-950B-7DE4-9AAC4116076D}"/>
                </a:ext>
              </a:extLst>
            </p:cNvPr>
            <p:cNvGrpSpPr>
              <a:grpSpLocks noChangeAspect="1"/>
            </p:cNvGrpSpPr>
            <p:nvPr/>
          </p:nvGrpSpPr>
          <p:grpSpPr>
            <a:xfrm>
              <a:off x="199743" y="2007072"/>
              <a:ext cx="1358034" cy="1052727"/>
              <a:chOff x="7896806" y="3359140"/>
              <a:chExt cx="1113158" cy="862902"/>
            </a:xfrm>
          </p:grpSpPr>
          <p:cxnSp>
            <p:nvCxnSpPr>
              <p:cNvPr id="365" name="直線コネクタ 364">
                <a:extLst>
                  <a:ext uri="{FF2B5EF4-FFF2-40B4-BE49-F238E27FC236}">
                    <a16:creationId xmlns:a16="http://schemas.microsoft.com/office/drawing/2014/main" id="{13D5BB1B-8B20-2FEF-3BC7-861B3E4D6934}"/>
                  </a:ext>
                </a:extLst>
              </p:cNvPr>
              <p:cNvCxnSpPr>
                <a:stCxn id="366" idx="2"/>
                <a:endCxn id="371"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6" name="二等辺三角形 365">
                <a:extLst>
                  <a:ext uri="{FF2B5EF4-FFF2-40B4-BE49-F238E27FC236}">
                    <a16:creationId xmlns:a16="http://schemas.microsoft.com/office/drawing/2014/main" id="{57C390BB-2018-67A4-95D8-F85AC18449C4}"/>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7" name="二等辺三角形 366">
                <a:extLst>
                  <a:ext uri="{FF2B5EF4-FFF2-40B4-BE49-F238E27FC236}">
                    <a16:creationId xmlns:a16="http://schemas.microsoft.com/office/drawing/2014/main" id="{F47F0DA1-2B9C-AE60-70FB-70A86CD472E1}"/>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円/楕円 34">
                <a:extLst>
                  <a:ext uri="{FF2B5EF4-FFF2-40B4-BE49-F238E27FC236}">
                    <a16:creationId xmlns:a16="http://schemas.microsoft.com/office/drawing/2014/main" id="{CC5A2AD1-7153-F7D3-7C27-0173D310C2B8}"/>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円/楕円 35">
                <a:extLst>
                  <a:ext uri="{FF2B5EF4-FFF2-40B4-BE49-F238E27FC236}">
                    <a16:creationId xmlns:a16="http://schemas.microsoft.com/office/drawing/2014/main" id="{A2F8B6BC-11BE-A6B1-620E-D22D68A06A73}"/>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円/楕円 36">
                <a:extLst>
                  <a:ext uri="{FF2B5EF4-FFF2-40B4-BE49-F238E27FC236}">
                    <a16:creationId xmlns:a16="http://schemas.microsoft.com/office/drawing/2014/main" id="{45FCBFA9-8118-654A-0CDE-3A04DF35580D}"/>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円/楕円 37">
                <a:extLst>
                  <a:ext uri="{FF2B5EF4-FFF2-40B4-BE49-F238E27FC236}">
                    <a16:creationId xmlns:a16="http://schemas.microsoft.com/office/drawing/2014/main" id="{45127C7F-5C28-2DA0-23EC-6CC94DCBE555}"/>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4" name="テキスト ボックス 363">
              <a:extLst>
                <a:ext uri="{FF2B5EF4-FFF2-40B4-BE49-F238E27FC236}">
                  <a16:creationId xmlns:a16="http://schemas.microsoft.com/office/drawing/2014/main" id="{610DECF0-DD60-990E-3632-44DE6988DEDB}"/>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grpSp>
      <p:grpSp>
        <p:nvGrpSpPr>
          <p:cNvPr id="372" name="グループ化 371">
            <a:extLst>
              <a:ext uri="{FF2B5EF4-FFF2-40B4-BE49-F238E27FC236}">
                <a16:creationId xmlns:a16="http://schemas.microsoft.com/office/drawing/2014/main" id="{B4A36861-B6BA-85E4-0DE4-7BC3D532CABA}"/>
              </a:ext>
            </a:extLst>
          </p:cNvPr>
          <p:cNvGrpSpPr/>
          <p:nvPr/>
        </p:nvGrpSpPr>
        <p:grpSpPr>
          <a:xfrm>
            <a:off x="10470499" y="1922443"/>
            <a:ext cx="1391448" cy="1589092"/>
            <a:chOff x="10470499" y="1922443"/>
            <a:chExt cx="1391448" cy="1589092"/>
          </a:xfrm>
        </p:grpSpPr>
        <p:grpSp>
          <p:nvGrpSpPr>
            <p:cNvPr id="373" name="グループ化 372">
              <a:extLst>
                <a:ext uri="{FF2B5EF4-FFF2-40B4-BE49-F238E27FC236}">
                  <a16:creationId xmlns:a16="http://schemas.microsoft.com/office/drawing/2014/main" id="{40798461-9169-D24F-CB92-C556DEAECF35}"/>
                </a:ext>
              </a:extLst>
            </p:cNvPr>
            <p:cNvGrpSpPr>
              <a:grpSpLocks noChangeAspect="1"/>
            </p:cNvGrpSpPr>
            <p:nvPr/>
          </p:nvGrpSpPr>
          <p:grpSpPr>
            <a:xfrm>
              <a:off x="10470499" y="1922443"/>
              <a:ext cx="1391448" cy="1078919"/>
              <a:chOff x="7033157" y="4150041"/>
              <a:chExt cx="1113158" cy="863135"/>
            </a:xfrm>
          </p:grpSpPr>
          <p:grpSp>
            <p:nvGrpSpPr>
              <p:cNvPr id="375" name="グループ化 374">
                <a:extLst>
                  <a:ext uri="{FF2B5EF4-FFF2-40B4-BE49-F238E27FC236}">
                    <a16:creationId xmlns:a16="http://schemas.microsoft.com/office/drawing/2014/main" id="{294491AD-067C-C4FC-D6AD-9F776350379C}"/>
                  </a:ext>
                </a:extLst>
              </p:cNvPr>
              <p:cNvGrpSpPr/>
              <p:nvPr/>
            </p:nvGrpSpPr>
            <p:grpSpPr>
              <a:xfrm>
                <a:off x="7033157" y="4150041"/>
                <a:ext cx="1113158" cy="862902"/>
                <a:chOff x="7896806" y="3359140"/>
                <a:chExt cx="1113158" cy="862902"/>
              </a:xfrm>
            </p:grpSpPr>
            <p:cxnSp>
              <p:nvCxnSpPr>
                <p:cNvPr id="382" name="直線コネクタ 381">
                  <a:extLst>
                    <a:ext uri="{FF2B5EF4-FFF2-40B4-BE49-F238E27FC236}">
                      <a16:creationId xmlns:a16="http://schemas.microsoft.com/office/drawing/2014/main" id="{048A3A6F-9507-44F8-34A9-B3AEEA4BA054}"/>
                    </a:ext>
                  </a:extLst>
                </p:cNvPr>
                <p:cNvCxnSpPr>
                  <a:stCxn id="383" idx="2"/>
                  <a:endCxn id="388"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3" name="二等辺三角形 382">
                  <a:extLst>
                    <a:ext uri="{FF2B5EF4-FFF2-40B4-BE49-F238E27FC236}">
                      <a16:creationId xmlns:a16="http://schemas.microsoft.com/office/drawing/2014/main" id="{EA6D008E-739B-3D84-B93F-523179106C35}"/>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4" name="二等辺三角形 383">
                  <a:extLst>
                    <a:ext uri="{FF2B5EF4-FFF2-40B4-BE49-F238E27FC236}">
                      <a16:creationId xmlns:a16="http://schemas.microsoft.com/office/drawing/2014/main" id="{93C9B5A1-F1D5-1867-86E0-5CE438819437}"/>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円/楕円 34">
                  <a:extLst>
                    <a:ext uri="{FF2B5EF4-FFF2-40B4-BE49-F238E27FC236}">
                      <a16:creationId xmlns:a16="http://schemas.microsoft.com/office/drawing/2014/main" id="{061691AB-30FC-651C-4958-222683557B5D}"/>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円/楕円 35">
                  <a:extLst>
                    <a:ext uri="{FF2B5EF4-FFF2-40B4-BE49-F238E27FC236}">
                      <a16:creationId xmlns:a16="http://schemas.microsoft.com/office/drawing/2014/main" id="{74BC1C0F-0A82-2A9D-63EB-6B6244E8622D}"/>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円/楕円 36">
                  <a:extLst>
                    <a:ext uri="{FF2B5EF4-FFF2-40B4-BE49-F238E27FC236}">
                      <a16:creationId xmlns:a16="http://schemas.microsoft.com/office/drawing/2014/main" id="{13709F69-39B3-3C7D-97B7-6662678C705F}"/>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円/楕円 37">
                  <a:extLst>
                    <a:ext uri="{FF2B5EF4-FFF2-40B4-BE49-F238E27FC236}">
                      <a16:creationId xmlns:a16="http://schemas.microsoft.com/office/drawing/2014/main" id="{3C185938-706B-FA13-F2E8-F782B235CBE0}"/>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6" name="円/楕円 36">
                <a:extLst>
                  <a:ext uri="{FF2B5EF4-FFF2-40B4-BE49-F238E27FC236}">
                    <a16:creationId xmlns:a16="http://schemas.microsoft.com/office/drawing/2014/main" id="{DA26CA02-4BD9-5355-FD2A-7134E819E6E9}"/>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円/楕円 36">
                <a:extLst>
                  <a:ext uri="{FF2B5EF4-FFF2-40B4-BE49-F238E27FC236}">
                    <a16:creationId xmlns:a16="http://schemas.microsoft.com/office/drawing/2014/main" id="{F469DC42-4C37-7205-56A3-845BA5DDE4DC}"/>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円/楕円 36">
                <a:extLst>
                  <a:ext uri="{FF2B5EF4-FFF2-40B4-BE49-F238E27FC236}">
                    <a16:creationId xmlns:a16="http://schemas.microsoft.com/office/drawing/2014/main" id="{865BC303-E5E0-B82A-466C-626775444C7E}"/>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円/楕円 36">
                <a:extLst>
                  <a:ext uri="{FF2B5EF4-FFF2-40B4-BE49-F238E27FC236}">
                    <a16:creationId xmlns:a16="http://schemas.microsoft.com/office/drawing/2014/main" id="{C7938CAE-47A9-6870-5B77-984DDFE8505C}"/>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円/楕円 36">
                <a:extLst>
                  <a:ext uri="{FF2B5EF4-FFF2-40B4-BE49-F238E27FC236}">
                    <a16:creationId xmlns:a16="http://schemas.microsoft.com/office/drawing/2014/main" id="{D4BEA224-5B86-1FDF-6657-6CBE07537CBF}"/>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円/楕円 36">
                <a:extLst>
                  <a:ext uri="{FF2B5EF4-FFF2-40B4-BE49-F238E27FC236}">
                    <a16:creationId xmlns:a16="http://schemas.microsoft.com/office/drawing/2014/main" id="{6817AFA2-4C40-734C-A08A-4CA753CCA155}"/>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4" name="テキスト ボックス 373">
              <a:extLst>
                <a:ext uri="{FF2B5EF4-FFF2-40B4-BE49-F238E27FC236}">
                  <a16:creationId xmlns:a16="http://schemas.microsoft.com/office/drawing/2014/main" id="{69D70C5C-1C92-38C8-D433-F2F43590D667}"/>
                </a:ext>
              </a:extLst>
            </p:cNvPr>
            <p:cNvSpPr txBox="1"/>
            <p:nvPr/>
          </p:nvSpPr>
          <p:spPr>
            <a:xfrm>
              <a:off x="10754180"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grpSp>
      <p:sp>
        <p:nvSpPr>
          <p:cNvPr id="389" name="四角形: 角を丸くする 388">
            <a:extLst>
              <a:ext uri="{FF2B5EF4-FFF2-40B4-BE49-F238E27FC236}">
                <a16:creationId xmlns:a16="http://schemas.microsoft.com/office/drawing/2014/main" id="{6CB65AB6-708A-4F06-9FB2-0F07C6D67AF2}"/>
              </a:ext>
            </a:extLst>
          </p:cNvPr>
          <p:cNvSpPr/>
          <p:nvPr/>
        </p:nvSpPr>
        <p:spPr>
          <a:xfrm>
            <a:off x="2279478" y="5388886"/>
            <a:ext cx="7627413" cy="602569"/>
          </a:xfrm>
          <a:prstGeom prst="roundRect">
            <a:avLst>
              <a:gd name="adj" fmla="val 2314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複雑形状を持つ実問題を扱うなら，やはり</a:t>
            </a:r>
            <a:r>
              <a:rPr kumimoji="1" lang="en-US" altLang="ja-JP" sz="2400" dirty="0">
                <a:solidFill>
                  <a:schemeClr val="tx1"/>
                </a:solidFill>
                <a:latin typeface="MS UI Gothic" panose="020B0600070205080204" pitchFamily="50" charset="-128"/>
                <a:ea typeface="MS UI Gothic" panose="020B0600070205080204" pitchFamily="50" charset="-128"/>
              </a:rPr>
              <a:t>T4</a:t>
            </a:r>
            <a:r>
              <a:rPr kumimoji="1" lang="ja-JP" altLang="en-US" sz="2400" dirty="0">
                <a:solidFill>
                  <a:schemeClr val="tx1"/>
                </a:solidFill>
                <a:latin typeface="MS UI Gothic" panose="020B0600070205080204" pitchFamily="50" charset="-128"/>
                <a:ea typeface="MS UI Gothic" panose="020B0600070205080204" pitchFamily="50" charset="-128"/>
              </a:rPr>
              <a:t>の方が便利．</a:t>
            </a:r>
          </a:p>
        </p:txBody>
      </p:sp>
      <p:grpSp>
        <p:nvGrpSpPr>
          <p:cNvPr id="391" name="グループ化 390">
            <a:extLst>
              <a:ext uri="{FF2B5EF4-FFF2-40B4-BE49-F238E27FC236}">
                <a16:creationId xmlns:a16="http://schemas.microsoft.com/office/drawing/2014/main" id="{012903A8-2996-5026-21F8-AB7307342FFC}"/>
              </a:ext>
            </a:extLst>
          </p:cNvPr>
          <p:cNvGrpSpPr/>
          <p:nvPr/>
        </p:nvGrpSpPr>
        <p:grpSpPr>
          <a:xfrm>
            <a:off x="1595820" y="1564348"/>
            <a:ext cx="2923336" cy="3249332"/>
            <a:chOff x="1595820" y="1564348"/>
            <a:chExt cx="2923336" cy="3249332"/>
          </a:xfrm>
        </p:grpSpPr>
        <p:grpSp>
          <p:nvGrpSpPr>
            <p:cNvPr id="178" name="グループ化 177">
              <a:extLst>
                <a:ext uri="{FF2B5EF4-FFF2-40B4-BE49-F238E27FC236}">
                  <a16:creationId xmlns:a16="http://schemas.microsoft.com/office/drawing/2014/main" id="{1E47C22E-9718-AB13-DF38-B9C2CCDE3498}"/>
                </a:ext>
              </a:extLst>
            </p:cNvPr>
            <p:cNvGrpSpPr/>
            <p:nvPr/>
          </p:nvGrpSpPr>
          <p:grpSpPr>
            <a:xfrm>
              <a:off x="1595820" y="1564348"/>
              <a:ext cx="2880000" cy="2880000"/>
              <a:chOff x="35496" y="1821605"/>
              <a:chExt cx="2880000" cy="2880000"/>
            </a:xfrm>
          </p:grpSpPr>
          <p:sp>
            <p:nvSpPr>
              <p:cNvPr id="193" name="正方形/長方形 192">
                <a:extLst>
                  <a:ext uri="{FF2B5EF4-FFF2-40B4-BE49-F238E27FC236}">
                    <a16:creationId xmlns:a16="http://schemas.microsoft.com/office/drawing/2014/main" id="{F2D132BF-70AD-DA6C-1401-BAE2FEF73175}"/>
                  </a:ext>
                </a:extLst>
              </p:cNvPr>
              <p:cNvSpPr/>
              <p:nvPr/>
            </p:nvSpPr>
            <p:spPr>
              <a:xfrm>
                <a:off x="35496" y="1821605"/>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endParaRPr lang="en-US" altLang="ja-JP" sz="2400" dirty="0">
                  <a:solidFill>
                    <a:schemeClr val="tx1"/>
                  </a:solidFill>
                  <a:latin typeface="MS UI Gothic" panose="020B0600070205080204" pitchFamily="50" charset="-128"/>
                  <a:ea typeface="MS UI Gothic" panose="020B0600070205080204" pitchFamily="50" charset="-128"/>
                </a:endParaRPr>
              </a:p>
              <a:p>
                <a:endParaRPr kumimoji="1" lang="ja-JP" altLang="en-US" dirty="0"/>
              </a:p>
            </p:txBody>
          </p:sp>
          <p:sp>
            <p:nvSpPr>
              <p:cNvPr id="194" name="楕円 193">
                <a:extLst>
                  <a:ext uri="{FF2B5EF4-FFF2-40B4-BE49-F238E27FC236}">
                    <a16:creationId xmlns:a16="http://schemas.microsoft.com/office/drawing/2014/main" id="{87597435-DCF7-E644-B397-0857C448B180}"/>
                  </a:ext>
                </a:extLst>
              </p:cNvPr>
              <p:cNvSpPr/>
              <p:nvPr/>
            </p:nvSpPr>
            <p:spPr>
              <a:xfrm>
                <a:off x="836944" y="2598623"/>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a:extLst>
                  <a:ext uri="{FF2B5EF4-FFF2-40B4-BE49-F238E27FC236}">
                    <a16:creationId xmlns:a16="http://schemas.microsoft.com/office/drawing/2014/main" id="{4371E213-34D8-4E12-6AFB-509F535B1CD4}"/>
                  </a:ext>
                </a:extLst>
              </p:cNvPr>
              <p:cNvSpPr txBox="1"/>
              <p:nvPr/>
            </p:nvSpPr>
            <p:spPr>
              <a:xfrm>
                <a:off x="1056695" y="3085573"/>
                <a:ext cx="841136" cy="338554"/>
              </a:xfrm>
              <a:prstGeom prst="rect">
                <a:avLst/>
              </a:prstGeom>
              <a:noFill/>
            </p:spPr>
            <p:txBody>
              <a:bodyPr wrap="square" lIns="0" tIns="0" rIns="0" bIns="0" rtlCol="0">
                <a:spAutoFit/>
              </a:bodyPr>
              <a:lstStyle/>
              <a:p>
                <a:pPr algn="ctr"/>
                <a:r>
                  <a:rPr lang="ja-JP" altLang="en-US" sz="2200" dirty="0"/>
                  <a:t>穴</a:t>
                </a:r>
              </a:p>
            </p:txBody>
          </p:sp>
          <p:grpSp>
            <p:nvGrpSpPr>
              <p:cNvPr id="196" name="グループ化 195">
                <a:extLst>
                  <a:ext uri="{FF2B5EF4-FFF2-40B4-BE49-F238E27FC236}">
                    <a16:creationId xmlns:a16="http://schemas.microsoft.com/office/drawing/2014/main" id="{87E9AE69-3856-1E9E-4ECA-22BD097AF719}"/>
                  </a:ext>
                </a:extLst>
              </p:cNvPr>
              <p:cNvGrpSpPr/>
              <p:nvPr/>
            </p:nvGrpSpPr>
            <p:grpSpPr>
              <a:xfrm>
                <a:off x="516375" y="2281116"/>
                <a:ext cx="1918242" cy="1931014"/>
                <a:chOff x="1446670" y="2755115"/>
                <a:chExt cx="1918242" cy="1931014"/>
              </a:xfrm>
            </p:grpSpPr>
            <p:cxnSp>
              <p:nvCxnSpPr>
                <p:cNvPr id="198" name="直線コネクタ 197">
                  <a:extLst>
                    <a:ext uri="{FF2B5EF4-FFF2-40B4-BE49-F238E27FC236}">
                      <a16:creationId xmlns:a16="http://schemas.microsoft.com/office/drawing/2014/main" id="{4BDA94AC-8C7E-C8C5-2488-A810A0A8D307}"/>
                    </a:ext>
                  </a:extLst>
                </p:cNvPr>
                <p:cNvCxnSpPr/>
                <p:nvPr/>
              </p:nvCxnSpPr>
              <p:spPr>
                <a:xfrm rot="16200000" flipH="1" flipV="1">
                  <a:off x="255943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2E1BBC1A-9472-04F9-96C0-20A0C014587B}"/>
                    </a:ext>
                  </a:extLst>
                </p:cNvPr>
                <p:cNvCxnSpPr/>
                <p:nvPr/>
              </p:nvCxnSpPr>
              <p:spPr>
                <a:xfrm rot="16200000" flipV="1">
                  <a:off x="255938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DA209E0-AE63-8150-FED5-47264D0D8631}"/>
                    </a:ext>
                  </a:extLst>
                </p:cNvPr>
                <p:cNvCxnSpPr/>
                <p:nvPr/>
              </p:nvCxnSpPr>
              <p:spPr>
                <a:xfrm rot="16200000" flipH="1">
                  <a:off x="211744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B3B057AD-C21C-5DC2-9A86-57398D3E0534}"/>
                    </a:ext>
                  </a:extLst>
                </p:cNvPr>
                <p:cNvCxnSpPr/>
                <p:nvPr/>
              </p:nvCxnSpPr>
              <p:spPr>
                <a:xfrm rot="16200000">
                  <a:off x="211749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円/楕円 34">
                  <a:extLst>
                    <a:ext uri="{FF2B5EF4-FFF2-40B4-BE49-F238E27FC236}">
                      <a16:creationId xmlns:a16="http://schemas.microsoft.com/office/drawing/2014/main" id="{77B46C8D-117C-28D3-6979-289BC04A521F}"/>
                    </a:ext>
                  </a:extLst>
                </p:cNvPr>
                <p:cNvSpPr/>
                <p:nvPr/>
              </p:nvSpPr>
              <p:spPr>
                <a:xfrm>
                  <a:off x="235913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34">
                  <a:extLst>
                    <a:ext uri="{FF2B5EF4-FFF2-40B4-BE49-F238E27FC236}">
                      <a16:creationId xmlns:a16="http://schemas.microsoft.com/office/drawing/2014/main" id="{B9B8DCEB-54A5-8DBF-C62B-497841067246}"/>
                    </a:ext>
                  </a:extLst>
                </p:cNvPr>
                <p:cNvSpPr/>
                <p:nvPr/>
              </p:nvSpPr>
              <p:spPr>
                <a:xfrm>
                  <a:off x="236085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34">
                  <a:extLst>
                    <a:ext uri="{FF2B5EF4-FFF2-40B4-BE49-F238E27FC236}">
                      <a16:creationId xmlns:a16="http://schemas.microsoft.com/office/drawing/2014/main" id="{85AF534A-B8AD-3275-DFB0-E1E65986F574}"/>
                    </a:ext>
                  </a:extLst>
                </p:cNvPr>
                <p:cNvSpPr/>
                <p:nvPr/>
              </p:nvSpPr>
              <p:spPr>
                <a:xfrm rot="16200000">
                  <a:off x="173326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34">
                  <a:extLst>
                    <a:ext uri="{FF2B5EF4-FFF2-40B4-BE49-F238E27FC236}">
                      <a16:creationId xmlns:a16="http://schemas.microsoft.com/office/drawing/2014/main" id="{CA794EA1-C5E6-6555-614C-52CC0E732007}"/>
                    </a:ext>
                  </a:extLst>
                </p:cNvPr>
                <p:cNvSpPr/>
                <p:nvPr/>
              </p:nvSpPr>
              <p:spPr>
                <a:xfrm rot="16200000">
                  <a:off x="298812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34">
                  <a:extLst>
                    <a:ext uri="{FF2B5EF4-FFF2-40B4-BE49-F238E27FC236}">
                      <a16:creationId xmlns:a16="http://schemas.microsoft.com/office/drawing/2014/main" id="{16044ECB-60AE-356C-175A-C3DE65240CD7}"/>
                    </a:ext>
                  </a:extLst>
                </p:cNvPr>
                <p:cNvSpPr/>
                <p:nvPr/>
              </p:nvSpPr>
              <p:spPr>
                <a:xfrm rot="18900000">
                  <a:off x="192085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34">
                  <a:extLst>
                    <a:ext uri="{FF2B5EF4-FFF2-40B4-BE49-F238E27FC236}">
                      <a16:creationId xmlns:a16="http://schemas.microsoft.com/office/drawing/2014/main" id="{1A275284-B61F-62B0-B97D-B81647D84908}"/>
                    </a:ext>
                  </a:extLst>
                </p:cNvPr>
                <p:cNvSpPr/>
                <p:nvPr/>
              </p:nvSpPr>
              <p:spPr>
                <a:xfrm rot="18900000">
                  <a:off x="280053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34">
                  <a:extLst>
                    <a:ext uri="{FF2B5EF4-FFF2-40B4-BE49-F238E27FC236}">
                      <a16:creationId xmlns:a16="http://schemas.microsoft.com/office/drawing/2014/main" id="{4EEB0D5D-F5BE-4A82-A071-C2CFBE9D7066}"/>
                    </a:ext>
                  </a:extLst>
                </p:cNvPr>
                <p:cNvSpPr/>
                <p:nvPr/>
              </p:nvSpPr>
              <p:spPr>
                <a:xfrm rot="2700000" flipH="1">
                  <a:off x="280053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34">
                  <a:extLst>
                    <a:ext uri="{FF2B5EF4-FFF2-40B4-BE49-F238E27FC236}">
                      <a16:creationId xmlns:a16="http://schemas.microsoft.com/office/drawing/2014/main" id="{480858B5-9CCC-E990-2A63-16B3FEB611D7}"/>
                    </a:ext>
                  </a:extLst>
                </p:cNvPr>
                <p:cNvSpPr/>
                <p:nvPr/>
              </p:nvSpPr>
              <p:spPr>
                <a:xfrm rot="2700000" flipH="1">
                  <a:off x="192085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0" name="直線コネクタ 209">
                  <a:extLst>
                    <a:ext uri="{FF2B5EF4-FFF2-40B4-BE49-F238E27FC236}">
                      <a16:creationId xmlns:a16="http://schemas.microsoft.com/office/drawing/2014/main" id="{D85B9DF0-9539-683B-D4FB-B8175809C795}"/>
                    </a:ext>
                  </a:extLst>
                </p:cNvPr>
                <p:cNvCxnSpPr/>
                <p:nvPr/>
              </p:nvCxnSpPr>
              <p:spPr>
                <a:xfrm flipH="1" flipV="1">
                  <a:off x="180346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F26190F-9E80-AE4C-F18C-0E00A34BE681}"/>
                    </a:ext>
                  </a:extLst>
                </p:cNvPr>
                <p:cNvCxnSpPr/>
                <p:nvPr/>
              </p:nvCxnSpPr>
              <p:spPr>
                <a:xfrm flipV="1">
                  <a:off x="287341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E7BC28C6-A15A-32D0-45E3-D83D88AF3853}"/>
                    </a:ext>
                  </a:extLst>
                </p:cNvPr>
                <p:cNvCxnSpPr/>
                <p:nvPr/>
              </p:nvCxnSpPr>
              <p:spPr>
                <a:xfrm flipH="1">
                  <a:off x="180346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BC93E274-E27F-1D86-44EF-6DC057E47C59}"/>
                    </a:ext>
                  </a:extLst>
                </p:cNvPr>
                <p:cNvCxnSpPr/>
                <p:nvPr/>
              </p:nvCxnSpPr>
              <p:spPr>
                <a:xfrm>
                  <a:off x="287341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BC611EAD-8143-52BD-1905-B44F3D5DFC90}"/>
                    </a:ext>
                  </a:extLst>
                </p:cNvPr>
                <p:cNvCxnSpPr/>
                <p:nvPr/>
              </p:nvCxnSpPr>
              <p:spPr>
                <a:xfrm rot="3600000" flipH="1">
                  <a:off x="165913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DA33CE47-B1D4-4439-071B-400F3465340E}"/>
                    </a:ext>
                  </a:extLst>
                </p:cNvPr>
                <p:cNvCxnSpPr/>
                <p:nvPr/>
              </p:nvCxnSpPr>
              <p:spPr>
                <a:xfrm rot="7200000" flipH="1">
                  <a:off x="155809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6" name="円/楕円 34">
                  <a:extLst>
                    <a:ext uri="{FF2B5EF4-FFF2-40B4-BE49-F238E27FC236}">
                      <a16:creationId xmlns:a16="http://schemas.microsoft.com/office/drawing/2014/main" id="{A3B216B5-D12F-3A91-EFE5-9B9EB11A68A9}"/>
                    </a:ext>
                  </a:extLst>
                </p:cNvPr>
                <p:cNvSpPr/>
                <p:nvPr/>
              </p:nvSpPr>
              <p:spPr>
                <a:xfrm rot="18900000">
                  <a:off x="144667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 name="直線コネクタ 216">
                  <a:extLst>
                    <a:ext uri="{FF2B5EF4-FFF2-40B4-BE49-F238E27FC236}">
                      <a16:creationId xmlns:a16="http://schemas.microsoft.com/office/drawing/2014/main" id="{F4265ED4-1A6F-E44B-6074-7396E20F09C8}"/>
                    </a:ext>
                  </a:extLst>
                </p:cNvPr>
                <p:cNvCxnSpPr/>
                <p:nvPr/>
              </p:nvCxnSpPr>
              <p:spPr>
                <a:xfrm rot="6300000" flipH="1">
                  <a:off x="215228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FF59EA7D-F7E2-F856-CD3A-5BB8526A297F}"/>
                    </a:ext>
                  </a:extLst>
                </p:cNvPr>
                <p:cNvCxnSpPr/>
                <p:nvPr/>
              </p:nvCxnSpPr>
              <p:spPr>
                <a:xfrm rot="9900000" flipH="1">
                  <a:off x="191355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9" name="円/楕円 34">
                  <a:extLst>
                    <a:ext uri="{FF2B5EF4-FFF2-40B4-BE49-F238E27FC236}">
                      <a16:creationId xmlns:a16="http://schemas.microsoft.com/office/drawing/2014/main" id="{FD51FA0D-FA38-22E5-A19E-34072F6E45AF}"/>
                    </a:ext>
                  </a:extLst>
                </p:cNvPr>
                <p:cNvSpPr/>
                <p:nvPr/>
              </p:nvSpPr>
              <p:spPr>
                <a:xfrm>
                  <a:off x="197876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 name="直線コネクタ 219">
                  <a:extLst>
                    <a:ext uri="{FF2B5EF4-FFF2-40B4-BE49-F238E27FC236}">
                      <a16:creationId xmlns:a16="http://schemas.microsoft.com/office/drawing/2014/main" id="{E7B8E70F-37FF-BE0B-265A-DD2CD3F41764}"/>
                    </a:ext>
                  </a:extLst>
                </p:cNvPr>
                <p:cNvCxnSpPr/>
                <p:nvPr/>
              </p:nvCxnSpPr>
              <p:spPr>
                <a:xfrm rot="18000000">
                  <a:off x="300746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718E5DAE-E302-BA28-7966-EAA1EB5DFEAC}"/>
                    </a:ext>
                  </a:extLst>
                </p:cNvPr>
                <p:cNvCxnSpPr/>
                <p:nvPr/>
              </p:nvCxnSpPr>
              <p:spPr>
                <a:xfrm rot="14400000">
                  <a:off x="310850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2" name="円/楕円 34">
                  <a:extLst>
                    <a:ext uri="{FF2B5EF4-FFF2-40B4-BE49-F238E27FC236}">
                      <a16:creationId xmlns:a16="http://schemas.microsoft.com/office/drawing/2014/main" id="{10503FE5-FECA-2F00-E7AF-AB0D74C49224}"/>
                    </a:ext>
                  </a:extLst>
                </p:cNvPr>
                <p:cNvSpPr/>
                <p:nvPr/>
              </p:nvSpPr>
              <p:spPr>
                <a:xfrm rot="2700000" flipH="1">
                  <a:off x="326270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 name="直線コネクタ 222">
                  <a:extLst>
                    <a:ext uri="{FF2B5EF4-FFF2-40B4-BE49-F238E27FC236}">
                      <a16:creationId xmlns:a16="http://schemas.microsoft.com/office/drawing/2014/main" id="{259DC083-CE1E-D751-4834-8F7252BDF315}"/>
                    </a:ext>
                  </a:extLst>
                </p:cNvPr>
                <p:cNvCxnSpPr/>
                <p:nvPr/>
              </p:nvCxnSpPr>
              <p:spPr>
                <a:xfrm rot="18000000" flipH="1" flipV="1">
                  <a:off x="166377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28536F8B-F378-65D6-C472-2E22FB22EC63}"/>
                    </a:ext>
                  </a:extLst>
                </p:cNvPr>
                <p:cNvCxnSpPr/>
                <p:nvPr/>
              </p:nvCxnSpPr>
              <p:spPr>
                <a:xfrm rot="14400000" flipH="1" flipV="1">
                  <a:off x="156273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5" name="円/楕円 34">
                  <a:extLst>
                    <a:ext uri="{FF2B5EF4-FFF2-40B4-BE49-F238E27FC236}">
                      <a16:creationId xmlns:a16="http://schemas.microsoft.com/office/drawing/2014/main" id="{4D054A47-CF70-9395-8F9C-D835ECD1209E}"/>
                    </a:ext>
                  </a:extLst>
                </p:cNvPr>
                <p:cNvSpPr/>
                <p:nvPr/>
              </p:nvSpPr>
              <p:spPr>
                <a:xfrm rot="2700000" flipV="1">
                  <a:off x="145131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 name="直線コネクタ 225">
                  <a:extLst>
                    <a:ext uri="{FF2B5EF4-FFF2-40B4-BE49-F238E27FC236}">
                      <a16:creationId xmlns:a16="http://schemas.microsoft.com/office/drawing/2014/main" id="{D193CB8D-810C-8BCE-C34A-AC55576611EB}"/>
                    </a:ext>
                  </a:extLst>
                </p:cNvPr>
                <p:cNvCxnSpPr/>
                <p:nvPr/>
              </p:nvCxnSpPr>
              <p:spPr>
                <a:xfrm rot="15300000">
                  <a:off x="252773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E5AEC7DB-5C07-C0A1-1716-A16F5E47766C}"/>
                    </a:ext>
                  </a:extLst>
                </p:cNvPr>
                <p:cNvCxnSpPr/>
                <p:nvPr/>
              </p:nvCxnSpPr>
              <p:spPr>
                <a:xfrm rot="11700000">
                  <a:off x="276647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8" name="円/楕円 34">
                  <a:extLst>
                    <a:ext uri="{FF2B5EF4-FFF2-40B4-BE49-F238E27FC236}">
                      <a16:creationId xmlns:a16="http://schemas.microsoft.com/office/drawing/2014/main" id="{12B9CE02-975F-A3B3-DD91-1725FADE5399}"/>
                    </a:ext>
                  </a:extLst>
                </p:cNvPr>
                <p:cNvSpPr/>
                <p:nvPr/>
              </p:nvSpPr>
              <p:spPr>
                <a:xfrm flipH="1">
                  <a:off x="274402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9" name="直線コネクタ 228">
                  <a:extLst>
                    <a:ext uri="{FF2B5EF4-FFF2-40B4-BE49-F238E27FC236}">
                      <a16:creationId xmlns:a16="http://schemas.microsoft.com/office/drawing/2014/main" id="{AE113F0E-68E8-1D2C-207D-529DAEB4E62B}"/>
                    </a:ext>
                  </a:extLst>
                </p:cNvPr>
                <p:cNvCxnSpPr/>
                <p:nvPr/>
              </p:nvCxnSpPr>
              <p:spPr>
                <a:xfrm rot="3600000" flipV="1">
                  <a:off x="300746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直線コネクタ 229">
                  <a:extLst>
                    <a:ext uri="{FF2B5EF4-FFF2-40B4-BE49-F238E27FC236}">
                      <a16:creationId xmlns:a16="http://schemas.microsoft.com/office/drawing/2014/main" id="{A9AA1CB0-198A-3935-D46D-5A0BDC79936A}"/>
                    </a:ext>
                  </a:extLst>
                </p:cNvPr>
                <p:cNvCxnSpPr/>
                <p:nvPr/>
              </p:nvCxnSpPr>
              <p:spPr>
                <a:xfrm rot="7200000" flipV="1">
                  <a:off x="310850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1" name="円/楕円 34">
                  <a:extLst>
                    <a:ext uri="{FF2B5EF4-FFF2-40B4-BE49-F238E27FC236}">
                      <a16:creationId xmlns:a16="http://schemas.microsoft.com/office/drawing/2014/main" id="{B4132D7C-E384-0EC7-5F11-6A3D50848BD9}"/>
                    </a:ext>
                  </a:extLst>
                </p:cNvPr>
                <p:cNvSpPr/>
                <p:nvPr/>
              </p:nvSpPr>
              <p:spPr>
                <a:xfrm rot="18900000" flipH="1" flipV="1">
                  <a:off x="326270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2" name="直線コネクタ 231">
                  <a:extLst>
                    <a:ext uri="{FF2B5EF4-FFF2-40B4-BE49-F238E27FC236}">
                      <a16:creationId xmlns:a16="http://schemas.microsoft.com/office/drawing/2014/main" id="{7DF687B4-BB00-2555-426C-D5E9FF4EF4EB}"/>
                    </a:ext>
                  </a:extLst>
                </p:cNvPr>
                <p:cNvCxnSpPr/>
                <p:nvPr/>
              </p:nvCxnSpPr>
              <p:spPr>
                <a:xfrm rot="15300000" flipH="1" flipV="1">
                  <a:off x="215228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直線コネクタ 232">
                  <a:extLst>
                    <a:ext uri="{FF2B5EF4-FFF2-40B4-BE49-F238E27FC236}">
                      <a16:creationId xmlns:a16="http://schemas.microsoft.com/office/drawing/2014/main" id="{53F6D9B3-5B46-D090-ACD3-8FF3709FD452}"/>
                    </a:ext>
                  </a:extLst>
                </p:cNvPr>
                <p:cNvCxnSpPr/>
                <p:nvPr/>
              </p:nvCxnSpPr>
              <p:spPr>
                <a:xfrm rot="11700000" flipH="1" flipV="1">
                  <a:off x="191355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4" name="円/楕円 34">
                  <a:extLst>
                    <a:ext uri="{FF2B5EF4-FFF2-40B4-BE49-F238E27FC236}">
                      <a16:creationId xmlns:a16="http://schemas.microsoft.com/office/drawing/2014/main" id="{89758A82-7A9B-99C8-5BE4-9B7211EA68E8}"/>
                    </a:ext>
                  </a:extLst>
                </p:cNvPr>
                <p:cNvSpPr/>
                <p:nvPr/>
              </p:nvSpPr>
              <p:spPr>
                <a:xfrm flipV="1">
                  <a:off x="197876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5" name="直線コネクタ 234">
                  <a:extLst>
                    <a:ext uri="{FF2B5EF4-FFF2-40B4-BE49-F238E27FC236}">
                      <a16:creationId xmlns:a16="http://schemas.microsoft.com/office/drawing/2014/main" id="{B801523D-8962-606C-5381-68F5D6AF6C58}"/>
                    </a:ext>
                  </a:extLst>
                </p:cNvPr>
                <p:cNvCxnSpPr/>
                <p:nvPr/>
              </p:nvCxnSpPr>
              <p:spPr>
                <a:xfrm rot="6300000" flipV="1">
                  <a:off x="252773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直線コネクタ 235">
                  <a:extLst>
                    <a:ext uri="{FF2B5EF4-FFF2-40B4-BE49-F238E27FC236}">
                      <a16:creationId xmlns:a16="http://schemas.microsoft.com/office/drawing/2014/main" id="{DEE573BA-D6DD-A797-034C-66AA601B590F}"/>
                    </a:ext>
                  </a:extLst>
                </p:cNvPr>
                <p:cNvCxnSpPr/>
                <p:nvPr/>
              </p:nvCxnSpPr>
              <p:spPr>
                <a:xfrm rot="9900000" flipV="1">
                  <a:off x="276647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7" name="円/楕円 34">
                  <a:extLst>
                    <a:ext uri="{FF2B5EF4-FFF2-40B4-BE49-F238E27FC236}">
                      <a16:creationId xmlns:a16="http://schemas.microsoft.com/office/drawing/2014/main" id="{2F0A1535-8CCC-E898-485F-9E74DDB5B565}"/>
                    </a:ext>
                  </a:extLst>
                </p:cNvPr>
                <p:cNvSpPr/>
                <p:nvPr/>
              </p:nvSpPr>
              <p:spPr>
                <a:xfrm flipH="1" flipV="1">
                  <a:off x="274402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7" name="テキスト ボックス 196">
                <a:extLst>
                  <a:ext uri="{FF2B5EF4-FFF2-40B4-BE49-F238E27FC236}">
                    <a16:creationId xmlns:a16="http://schemas.microsoft.com/office/drawing/2014/main" id="{E9235127-B0E3-2BFA-8DC5-AC4A4454FBA4}"/>
                  </a:ext>
                </a:extLst>
              </p:cNvPr>
              <p:cNvSpPr txBox="1"/>
              <p:nvPr/>
            </p:nvSpPr>
            <p:spPr>
              <a:xfrm>
                <a:off x="769817" y="4234806"/>
                <a:ext cx="1317990" cy="461665"/>
              </a:xfrm>
              <a:prstGeom prst="rect">
                <a:avLst/>
              </a:prstGeom>
              <a:noFill/>
            </p:spPr>
            <p:txBody>
              <a:bodyPr wrap="none" rtlCol="0">
                <a:spAutoFit/>
              </a:bodyPr>
              <a:lstStyle/>
              <a:p>
                <a:pPr algn="ctr"/>
                <a:r>
                  <a:rPr lang="ja-JP" altLang="en-US" sz="2400" dirty="0">
                    <a:solidFill>
                      <a:srgbClr val="FF0000"/>
                    </a:solidFill>
                  </a:rPr>
                  <a:t>１次要素</a:t>
                </a:r>
              </a:p>
            </p:txBody>
          </p:sp>
        </p:grpSp>
        <p:sp>
          <p:nvSpPr>
            <p:cNvPr id="390" name="テキスト ボックス 389">
              <a:extLst>
                <a:ext uri="{FF2B5EF4-FFF2-40B4-BE49-F238E27FC236}">
                  <a16:creationId xmlns:a16="http://schemas.microsoft.com/office/drawing/2014/main" id="{D5921B68-D8FE-2D71-C785-0B29E6B19326}"/>
                </a:ext>
              </a:extLst>
            </p:cNvPr>
            <p:cNvSpPr txBox="1"/>
            <p:nvPr/>
          </p:nvSpPr>
          <p:spPr>
            <a:xfrm>
              <a:off x="1639156" y="4444348"/>
              <a:ext cx="2880000" cy="369332"/>
            </a:xfrm>
            <a:prstGeom prst="rect">
              <a:avLst/>
            </a:prstGeom>
            <a:noFill/>
          </p:spPr>
          <p:txBody>
            <a:bodyPr wrap="square">
              <a:spAutoFit/>
            </a:bodyPr>
            <a:lstStyle/>
            <a:p>
              <a:pPr algn="ct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何の問題もない．</a:t>
              </a:r>
              <a:endParaRPr lang="en-US" altLang="ja-JP" dirty="0"/>
            </a:p>
          </p:txBody>
        </p:sp>
      </p:grpSp>
    </p:spTree>
    <p:extLst>
      <p:ext uri="{BB962C8B-B14F-4D97-AF65-F5344CB8AC3E}">
        <p14:creationId xmlns:p14="http://schemas.microsoft.com/office/powerpoint/2010/main" val="130039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a:extLst>
              <a:ext uri="{FF2B5EF4-FFF2-40B4-BE49-F238E27FC236}">
                <a16:creationId xmlns:a16="http://schemas.microsoft.com/office/drawing/2014/main" id="{C77105FE-BDBD-F298-4D8C-B550DF13934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片持ち梁の曲げの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応力分布比較 </a:t>
            </a:r>
            <a:r>
              <a:rPr lang="en-US" altLang="ja-JP" b="1" i="1" u="sng" dirty="0">
                <a:effectLst>
                  <a:outerShdw blurRad="38100" dist="38100" dir="2700000" algn="tl">
                    <a:srgbClr val="000000">
                      <a:alpha val="43137"/>
                    </a:srgbClr>
                  </a:outerShdw>
                </a:effectLst>
              </a:rPr>
              <a:t>(3</a:t>
            </a:r>
            <a:r>
              <a:rPr lang="ja-JP" altLang="en-US" b="1" i="1" u="sng" dirty="0">
                <a:effectLst>
                  <a:outerShdw blurRad="38100" dist="38100" dir="2700000" algn="tl">
                    <a:srgbClr val="000000">
                      <a:alpha val="43137"/>
                    </a:srgbClr>
                  </a:outerShdw>
                </a:effectLst>
              </a:rPr>
              <a:t>節点三角形メッシュ</a:t>
            </a:r>
            <a:r>
              <a:rPr lang="en-US" altLang="ja-JP" b="1" i="1" u="sng" dirty="0">
                <a:effectLst>
                  <a:outerShdw blurRad="38100" dist="38100" dir="2700000" algn="tl">
                    <a:srgbClr val="000000">
                      <a:alpha val="43137"/>
                    </a:srgbClr>
                  </a:outerShdw>
                </a:effectLst>
              </a:rPr>
              <a:t>)</a:t>
            </a:r>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エッジ中心ひずみ平滑要素</a:t>
            </a:r>
            <a:r>
              <a:rPr lang="ja-JP" altLang="en-US" dirty="0"/>
              <a:t>（</a:t>
            </a:r>
            <a:r>
              <a:rPr lang="en-US" altLang="ja-JP" dirty="0"/>
              <a:t>EC-</a:t>
            </a:r>
            <a:r>
              <a:rPr kumimoji="1" lang="en-US" altLang="ja-JP" dirty="0"/>
              <a:t>SSE</a:t>
            </a:r>
            <a:r>
              <a:rPr lang="ja-JP" altLang="en-US" dirty="0"/>
              <a:t>）の登場</a:t>
            </a:r>
            <a:endParaRPr kumimoji="1" lang="ja-JP" altLang="en-US" dirty="0"/>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a:xfrm>
            <a:off x="4601110" y="6453336"/>
            <a:ext cx="1406525" cy="196968"/>
          </a:xfrm>
        </p:spPr>
        <p:txBody>
          <a:bodyPr/>
          <a:lstStyle/>
          <a:p>
            <a:r>
              <a:rPr lang="en-US" altLang="ja-JP"/>
              <a:t>P. </a:t>
            </a:r>
            <a:fld id="{F8FDF831-B0A3-4B44-A20D-7581D5587101}" type="slidenum">
              <a:rPr lang="ja-JP" altLang="en-US" smtClean="0"/>
              <a:pPr/>
              <a:t>16</a:t>
            </a:fld>
            <a:endParaRPr lang="ja-JP" altLang="en-US" dirty="0"/>
          </a:p>
        </p:txBody>
      </p:sp>
      <p:pic>
        <p:nvPicPr>
          <p:cNvPr id="12" name="図 11">
            <a:extLst>
              <a:ext uri="{FF2B5EF4-FFF2-40B4-BE49-F238E27FC236}">
                <a16:creationId xmlns:a16="http://schemas.microsoft.com/office/drawing/2014/main" id="{A1AF83DC-95A7-29F5-4037-C41806C05A04}"/>
              </a:ext>
            </a:extLst>
          </p:cNvPr>
          <p:cNvPicPr>
            <a:picLocks noChangeAspect="1"/>
          </p:cNvPicPr>
          <p:nvPr/>
        </p:nvPicPr>
        <p:blipFill rotWithShape="1">
          <a:blip r:embed="rId3"/>
          <a:srcRect t="38925" r="18764" b="5776"/>
          <a:stretch/>
        </p:blipFill>
        <p:spPr>
          <a:xfrm>
            <a:off x="811684" y="2588914"/>
            <a:ext cx="5760640" cy="3792415"/>
          </a:xfrm>
          <a:prstGeom prst="rect">
            <a:avLst/>
          </a:prstGeom>
        </p:spPr>
      </p:pic>
      <p:pic>
        <p:nvPicPr>
          <p:cNvPr id="10" name="図 9">
            <a:extLst>
              <a:ext uri="{FF2B5EF4-FFF2-40B4-BE49-F238E27FC236}">
                <a16:creationId xmlns:a16="http://schemas.microsoft.com/office/drawing/2014/main" id="{0236678F-D1D4-4A1C-995F-FC014E713217}"/>
              </a:ext>
            </a:extLst>
          </p:cNvPr>
          <p:cNvPicPr>
            <a:picLocks noChangeAspect="1"/>
          </p:cNvPicPr>
          <p:nvPr/>
        </p:nvPicPr>
        <p:blipFill rotWithShape="1">
          <a:blip r:embed="rId3"/>
          <a:srcRect t="-1" r="19811" b="82151"/>
          <a:stretch/>
        </p:blipFill>
        <p:spPr>
          <a:xfrm>
            <a:off x="840343" y="1268760"/>
            <a:ext cx="5686413" cy="1224136"/>
          </a:xfrm>
          <a:prstGeom prst="rect">
            <a:avLst/>
          </a:prstGeom>
        </p:spPr>
      </p:pic>
      <p:sp>
        <p:nvSpPr>
          <p:cNvPr id="8" name="テキスト ボックス 7">
            <a:extLst>
              <a:ext uri="{FF2B5EF4-FFF2-40B4-BE49-F238E27FC236}">
                <a16:creationId xmlns:a16="http://schemas.microsoft.com/office/drawing/2014/main" id="{4C0D5DE8-1F83-B19A-E268-962C9C232B0F}"/>
              </a:ext>
            </a:extLst>
          </p:cNvPr>
          <p:cNvSpPr txBox="1"/>
          <p:nvPr/>
        </p:nvSpPr>
        <p:spPr>
          <a:xfrm>
            <a:off x="797320" y="980728"/>
            <a:ext cx="4435510" cy="338554"/>
          </a:xfrm>
          <a:prstGeom prst="rect">
            <a:avLst/>
          </a:prstGeom>
          <a:noFill/>
        </p:spPr>
        <p:txBody>
          <a:bodyPr wrap="none" rtlCol="0">
            <a:spAutoFit/>
          </a:bodyPr>
          <a:lstStyle/>
          <a:p>
            <a:r>
              <a:rPr lang="en-US" altLang="ja-JP" sz="1600" dirty="0"/>
              <a:t>T. </a:t>
            </a:r>
            <a:r>
              <a:rPr lang="en-US" altLang="ja-JP" sz="1600" dirty="0" err="1"/>
              <a:t>Jinsong</a:t>
            </a:r>
            <a:r>
              <a:rPr lang="en-US" altLang="ja-JP" sz="1600" dirty="0"/>
              <a:t> </a:t>
            </a:r>
            <a:r>
              <a:rPr lang="en-US" altLang="ja-JP" sz="1600" i="1" dirty="0"/>
              <a:t>et al</a:t>
            </a:r>
            <a:r>
              <a:rPr lang="en-US" altLang="ja-JP" sz="1600" dirty="0"/>
              <a:t>., Euro. J. Mech. /A, v95, </a:t>
            </a:r>
            <a:r>
              <a:rPr lang="en-US" altLang="ja-JP" sz="1600" dirty="0">
                <a:solidFill>
                  <a:srgbClr val="FF00FF"/>
                </a:solidFill>
              </a:rPr>
              <a:t>2022</a:t>
            </a:r>
            <a:r>
              <a:rPr lang="en-US" altLang="ja-JP" sz="1600" dirty="0"/>
              <a:t>.</a:t>
            </a:r>
            <a:endParaRPr lang="ja-JP" altLang="en-US" sz="1600" dirty="0"/>
          </a:p>
        </p:txBody>
      </p:sp>
      <p:sp>
        <p:nvSpPr>
          <p:cNvPr id="16" name="正方形/長方形 15">
            <a:extLst>
              <a:ext uri="{FF2B5EF4-FFF2-40B4-BE49-F238E27FC236}">
                <a16:creationId xmlns:a16="http://schemas.microsoft.com/office/drawing/2014/main" id="{D8892568-BD5D-4E95-667E-982EB16C486A}"/>
              </a:ext>
            </a:extLst>
          </p:cNvPr>
          <p:cNvSpPr/>
          <p:nvPr/>
        </p:nvSpPr>
        <p:spPr>
          <a:xfrm>
            <a:off x="846992" y="4365104"/>
            <a:ext cx="857446" cy="288032"/>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DFA7845-A984-94CA-08CF-AB861DFF6C4E}"/>
              </a:ext>
            </a:extLst>
          </p:cNvPr>
          <p:cNvSpPr txBox="1"/>
          <p:nvPr/>
        </p:nvSpPr>
        <p:spPr>
          <a:xfrm>
            <a:off x="6617812" y="1419163"/>
            <a:ext cx="3086101" cy="923330"/>
          </a:xfrm>
          <a:prstGeom prst="rect">
            <a:avLst/>
          </a:prstGeom>
          <a:solidFill>
            <a:schemeClr val="bg1">
              <a:lumMod val="85000"/>
            </a:schemeClr>
          </a:solidFill>
        </p:spPr>
        <p:txBody>
          <a:bodyPr wrap="none" rtlCol="0">
            <a:spAutoFit/>
          </a:bodyPr>
          <a:lstStyle/>
          <a:p>
            <a:r>
              <a:rPr kumimoji="1" lang="ja-JP" altLang="en-US" dirty="0"/>
              <a:t>応力分布が階段状で低精度．</a:t>
            </a:r>
            <a:br>
              <a:rPr kumimoji="1" lang="en-US" altLang="ja-JP" dirty="0"/>
            </a:br>
            <a:r>
              <a:rPr kumimoji="1" lang="ja-JP" altLang="en-US" dirty="0"/>
              <a:t>実は，せん断ロッキングも</a:t>
            </a:r>
            <a:br>
              <a:rPr kumimoji="1" lang="en-US" altLang="ja-JP" dirty="0"/>
            </a:br>
            <a:r>
              <a:rPr kumimoji="1" lang="ja-JP" altLang="en-US" dirty="0"/>
              <a:t>起こしている．</a:t>
            </a:r>
          </a:p>
        </p:txBody>
      </p:sp>
      <p:sp>
        <p:nvSpPr>
          <p:cNvPr id="2" name="右中かっこ 1">
            <a:extLst>
              <a:ext uri="{FF2B5EF4-FFF2-40B4-BE49-F238E27FC236}">
                <a16:creationId xmlns:a16="http://schemas.microsoft.com/office/drawing/2014/main" id="{BA40B289-5D05-DEEC-50A7-6193C9E67FEC}"/>
              </a:ext>
            </a:extLst>
          </p:cNvPr>
          <p:cNvSpPr/>
          <p:nvPr/>
        </p:nvSpPr>
        <p:spPr>
          <a:xfrm>
            <a:off x="6526756" y="2600908"/>
            <a:ext cx="325405" cy="2520280"/>
          </a:xfrm>
          <a:prstGeom prst="rightBrace">
            <a:avLst>
              <a:gd name="adj1" fmla="val 48798"/>
              <a:gd name="adj2" fmla="val 50000"/>
            </a:avLst>
          </a:prstGeom>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102058-5D08-561F-B22F-DF843C43ECEF}"/>
              </a:ext>
            </a:extLst>
          </p:cNvPr>
          <p:cNvSpPr txBox="1"/>
          <p:nvPr/>
        </p:nvSpPr>
        <p:spPr>
          <a:xfrm>
            <a:off x="6869147" y="2706886"/>
            <a:ext cx="2851752" cy="2308324"/>
          </a:xfrm>
          <a:prstGeom prst="rect">
            <a:avLst/>
          </a:prstGeom>
          <a:noFill/>
          <a:ln w="12700">
            <a:solidFill>
              <a:srgbClr val="FF00FF"/>
            </a:solidFill>
          </a:ln>
        </p:spPr>
        <p:txBody>
          <a:bodyPr wrap="square" rtlCol="0">
            <a:spAutoFit/>
          </a:bodyPr>
          <a:lstStyle/>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応力が要素内で</a:t>
            </a:r>
            <a:br>
              <a:rPr lang="en-US" altLang="ja-JP" dirty="0">
                <a:solidFill>
                  <a:srgbClr val="0000CC"/>
                </a:solidFill>
                <a:latin typeface="ＭＳ Ｐゴシック" panose="020B0600070205080204" pitchFamily="50" charset="-128"/>
                <a:ea typeface="ＭＳ Ｐゴシック" panose="020B0600070205080204" pitchFamily="50" charset="-128"/>
              </a:rPr>
            </a:br>
            <a:r>
              <a:rPr lang="ja-JP" altLang="en-US" dirty="0">
                <a:solidFill>
                  <a:srgbClr val="0000CC"/>
                </a:solidFill>
                <a:latin typeface="ＭＳ Ｐゴシック" panose="020B0600070205080204" pitchFamily="50" charset="-128"/>
                <a:ea typeface="ＭＳ Ｐゴシック" panose="020B0600070205080204" pitchFamily="50" charset="-128"/>
              </a:rPr>
              <a:t>線形分布なので高精度．</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更に</a:t>
            </a:r>
            <a:r>
              <a:rPr lang="en-US" altLang="ja-JP" dirty="0">
                <a:solidFill>
                  <a:srgbClr val="FF00FF"/>
                </a:solidFill>
                <a:latin typeface="ＭＳ Ｐゴシック" panose="020B0600070205080204" pitchFamily="50" charset="-128"/>
                <a:ea typeface="ＭＳ Ｐゴシック" panose="020B0600070205080204" pitchFamily="50" charset="-128"/>
              </a:rPr>
              <a:t>EC-SSE</a:t>
            </a:r>
            <a:r>
              <a:rPr lang="ja-JP" altLang="en-US" dirty="0">
                <a:solidFill>
                  <a:srgbClr val="0000CC"/>
                </a:solidFill>
                <a:latin typeface="ＭＳ Ｐゴシック" panose="020B0600070205080204" pitchFamily="50" charset="-128"/>
                <a:ea typeface="ＭＳ Ｐゴシック" panose="020B0600070205080204" pitchFamily="50" charset="-128"/>
              </a:rPr>
              <a:t>ではひずみ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応力の連続性もある．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せん断ロッキングなし．</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ただし，</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en-US" altLang="ja-JP" dirty="0">
                <a:solidFill>
                  <a:srgbClr val="FF0000"/>
                </a:solidFill>
                <a:latin typeface="ＭＳ Ｐゴシック" panose="020B0600070205080204" pitchFamily="50" charset="-128"/>
                <a:ea typeface="ＭＳ Ｐゴシック" panose="020B0600070205080204" pitchFamily="50" charset="-128"/>
              </a:rPr>
              <a:t>F</a:t>
            </a:r>
            <a:r>
              <a:rPr kumimoji="1" lang="en-US" altLang="ja-JP" dirty="0">
                <a:solidFill>
                  <a:srgbClr val="FF0000"/>
                </a:solidFill>
                <a:latin typeface="ＭＳ Ｐゴシック" panose="020B0600070205080204" pitchFamily="50" charset="-128"/>
                <a:ea typeface="ＭＳ Ｐゴシック" panose="020B0600070205080204" pitchFamily="50" charset="-128"/>
              </a:rPr>
              <a:t>EM</a:t>
            </a:r>
            <a:r>
              <a:rPr kumimoji="1" lang="ja-JP" altLang="en-US" dirty="0">
                <a:solidFill>
                  <a:srgbClr val="FF0000"/>
                </a:solidFill>
                <a:latin typeface="ＭＳ Ｐゴシック" panose="020B0600070205080204" pitchFamily="50" charset="-128"/>
                <a:ea typeface="ＭＳ Ｐゴシック" panose="020B0600070205080204" pitchFamily="50" charset="-128"/>
              </a:rPr>
              <a:t>との親和性なし．</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dirty="0">
                <a:solidFill>
                  <a:srgbClr val="FF0000"/>
                </a:solidFill>
                <a:latin typeface="ＭＳ Ｐゴシック" panose="020B0600070205080204" pitchFamily="50" charset="-128"/>
                <a:ea typeface="ＭＳ Ｐゴシック" panose="020B0600070205080204" pitchFamily="50" charset="-128"/>
              </a:rPr>
              <a:t>体積ロッキング</a:t>
            </a:r>
            <a:r>
              <a:rPr lang="ja-JP" altLang="en-US" dirty="0">
                <a:solidFill>
                  <a:srgbClr val="FF0000"/>
                </a:solidFill>
                <a:latin typeface="ＭＳ Ｐゴシック" panose="020B0600070205080204" pitchFamily="50" charset="-128"/>
                <a:ea typeface="ＭＳ Ｐゴシック" panose="020B0600070205080204" pitchFamily="50" charset="-128"/>
              </a:rPr>
              <a:t>あり．</a:t>
            </a:r>
            <a:endParaRPr kumimoji="1" lang="ja-JP" altLang="en-US" dirty="0"/>
          </a:p>
        </p:txBody>
      </p:sp>
      <p:sp>
        <p:nvSpPr>
          <p:cNvPr id="11" name="矢印: 下 10">
            <a:extLst>
              <a:ext uri="{FF2B5EF4-FFF2-40B4-BE49-F238E27FC236}">
                <a16:creationId xmlns:a16="http://schemas.microsoft.com/office/drawing/2014/main" id="{27463ABA-4AF1-656A-AB62-B6319F527B1C}"/>
              </a:ext>
            </a:extLst>
          </p:cNvPr>
          <p:cNvSpPr/>
          <p:nvPr/>
        </p:nvSpPr>
        <p:spPr>
          <a:xfrm>
            <a:off x="8005138" y="5078797"/>
            <a:ext cx="432048" cy="4024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C865537-EDBA-0354-EA09-393F3E1FD59E}"/>
              </a:ext>
            </a:extLst>
          </p:cNvPr>
          <p:cNvSpPr txBox="1"/>
          <p:nvPr/>
        </p:nvSpPr>
        <p:spPr>
          <a:xfrm>
            <a:off x="6869147" y="5426415"/>
            <a:ext cx="2656496" cy="1015663"/>
          </a:xfrm>
          <a:prstGeom prst="rect">
            <a:avLst/>
          </a:prstGeom>
          <a:noFill/>
        </p:spPr>
        <p:txBody>
          <a:bodyPr wrap="none" rtlCol="0">
            <a:spAutoFit/>
          </a:bodyPr>
          <a:lstStyle/>
          <a:p>
            <a:pPr algn="ctr"/>
            <a:r>
              <a:rPr kumimoji="1" lang="ja-JP" altLang="en-US" sz="2000" dirty="0"/>
              <a:t>ポアソン比</a:t>
            </a:r>
            <a:r>
              <a:rPr kumimoji="1" lang="en-US" altLang="ja-JP" sz="2000" b="1" dirty="0">
                <a:solidFill>
                  <a:srgbClr val="C00000"/>
                </a:solidFill>
              </a:rPr>
              <a:t>0.49</a:t>
            </a:r>
            <a:r>
              <a:rPr kumimoji="1" lang="ja-JP" altLang="en-US" sz="2000" dirty="0"/>
              <a:t>まで</a:t>
            </a:r>
            <a:r>
              <a:rPr lang="ja-JP" altLang="en-US" sz="2000" dirty="0"/>
              <a:t>の</a:t>
            </a:r>
            <a:br>
              <a:rPr kumimoji="1" lang="en-US" altLang="ja-JP" sz="2000" dirty="0"/>
            </a:br>
            <a:r>
              <a:rPr kumimoji="1" lang="ja-JP" altLang="en-US" sz="2000" dirty="0"/>
              <a:t>ゴム大変形に拡張する</a:t>
            </a:r>
            <a:br>
              <a:rPr kumimoji="1" lang="en-US" altLang="ja-JP" sz="2000" dirty="0"/>
            </a:br>
            <a:r>
              <a:rPr kumimoji="1" lang="ja-JP" altLang="en-US" sz="2000" dirty="0"/>
              <a:t>手法を開発しよう！</a:t>
            </a:r>
          </a:p>
        </p:txBody>
      </p:sp>
      <p:sp>
        <p:nvSpPr>
          <p:cNvPr id="6" name="テキスト ボックス 5">
            <a:extLst>
              <a:ext uri="{FF2B5EF4-FFF2-40B4-BE49-F238E27FC236}">
                <a16:creationId xmlns:a16="http://schemas.microsoft.com/office/drawing/2014/main" id="{9486AFC7-696B-414F-0DD7-693DA2A40B34}"/>
              </a:ext>
            </a:extLst>
          </p:cNvPr>
          <p:cNvSpPr txBox="1"/>
          <p:nvPr/>
        </p:nvSpPr>
        <p:spPr>
          <a:xfrm>
            <a:off x="786446" y="3263806"/>
            <a:ext cx="1040670" cy="738664"/>
          </a:xfrm>
          <a:prstGeom prst="rect">
            <a:avLst/>
          </a:prstGeom>
          <a:noFill/>
        </p:spPr>
        <p:txBody>
          <a:bodyPr wrap="none" rtlCol="0">
            <a:spAutoFit/>
          </a:bodyPr>
          <a:lstStyle/>
          <a:p>
            <a:r>
              <a:rPr lang="en-US" altLang="ja-JP" sz="1400" dirty="0"/>
              <a:t>Strain</a:t>
            </a:r>
            <a:br>
              <a:rPr lang="en-US" altLang="ja-JP" sz="1400" dirty="0"/>
            </a:br>
            <a:r>
              <a:rPr lang="en-US" altLang="ja-JP" sz="1400" dirty="0"/>
              <a:t>Smoothing</a:t>
            </a:r>
            <a:br>
              <a:rPr lang="en-US" altLang="ja-JP" sz="1400" dirty="0"/>
            </a:br>
            <a:r>
              <a:rPr lang="en-US" altLang="ja-JP" sz="1400" dirty="0"/>
              <a:t>Element</a:t>
            </a:r>
            <a:endParaRPr lang="ja-JP" altLang="en-US" sz="1400" dirty="0"/>
          </a:p>
        </p:txBody>
      </p:sp>
      <p:sp>
        <p:nvSpPr>
          <p:cNvPr id="7" name="テキスト ボックス 6">
            <a:extLst>
              <a:ext uri="{FF2B5EF4-FFF2-40B4-BE49-F238E27FC236}">
                <a16:creationId xmlns:a16="http://schemas.microsoft.com/office/drawing/2014/main" id="{2FBB3648-C632-A02B-489B-D5FFFC55405A}"/>
              </a:ext>
            </a:extLst>
          </p:cNvPr>
          <p:cNvSpPr txBox="1"/>
          <p:nvPr/>
        </p:nvSpPr>
        <p:spPr>
          <a:xfrm>
            <a:off x="861756" y="4615651"/>
            <a:ext cx="920445" cy="738664"/>
          </a:xfrm>
          <a:prstGeom prst="rect">
            <a:avLst/>
          </a:prstGeom>
          <a:noFill/>
        </p:spPr>
        <p:txBody>
          <a:bodyPr wrap="none" rtlCol="0">
            <a:spAutoFit/>
          </a:bodyPr>
          <a:lstStyle/>
          <a:p>
            <a:r>
              <a:rPr lang="en-US" altLang="ja-JP" sz="1400" dirty="0"/>
              <a:t>Edge</a:t>
            </a:r>
            <a:br>
              <a:rPr lang="en-US" altLang="ja-JP" sz="1400" dirty="0"/>
            </a:br>
            <a:r>
              <a:rPr lang="en-US" altLang="ja-JP" sz="1400" dirty="0"/>
              <a:t>Centered</a:t>
            </a:r>
            <a:br>
              <a:rPr lang="en-US" altLang="ja-JP" sz="1400" dirty="0"/>
            </a:br>
            <a:r>
              <a:rPr lang="en-US" altLang="ja-JP" sz="1400" dirty="0"/>
              <a:t>SSE</a:t>
            </a:r>
            <a:endParaRPr lang="ja-JP" altLang="en-US" sz="1400" dirty="0"/>
          </a:p>
        </p:txBody>
      </p:sp>
      <p:sp>
        <p:nvSpPr>
          <p:cNvPr id="9" name="テキスト ボックス 8">
            <a:extLst>
              <a:ext uri="{FF2B5EF4-FFF2-40B4-BE49-F238E27FC236}">
                <a16:creationId xmlns:a16="http://schemas.microsoft.com/office/drawing/2014/main" id="{46B4F0CC-51BD-1D93-FDC0-87DB7A6874DF}"/>
              </a:ext>
            </a:extLst>
          </p:cNvPr>
          <p:cNvSpPr txBox="1"/>
          <p:nvPr/>
        </p:nvSpPr>
        <p:spPr>
          <a:xfrm>
            <a:off x="155340" y="3045440"/>
            <a:ext cx="516426" cy="163121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詳細は後述</a:t>
            </a:r>
          </a:p>
        </p:txBody>
      </p:sp>
      <p:grpSp>
        <p:nvGrpSpPr>
          <p:cNvPr id="15" name="グループ化 14">
            <a:extLst>
              <a:ext uri="{FF2B5EF4-FFF2-40B4-BE49-F238E27FC236}">
                <a16:creationId xmlns:a16="http://schemas.microsoft.com/office/drawing/2014/main" id="{92CAA722-A162-0A9E-EE47-2F04B7888066}"/>
              </a:ext>
            </a:extLst>
          </p:cNvPr>
          <p:cNvGrpSpPr/>
          <p:nvPr/>
        </p:nvGrpSpPr>
        <p:grpSpPr>
          <a:xfrm>
            <a:off x="10244878" y="656692"/>
            <a:ext cx="1107706" cy="1006146"/>
            <a:chOff x="10462602" y="1340768"/>
            <a:chExt cx="1107706" cy="1006146"/>
          </a:xfrm>
        </p:grpSpPr>
        <p:sp>
          <p:nvSpPr>
            <p:cNvPr id="18" name="二等辺三角形 17">
              <a:extLst>
                <a:ext uri="{FF2B5EF4-FFF2-40B4-BE49-F238E27FC236}">
                  <a16:creationId xmlns:a16="http://schemas.microsoft.com/office/drawing/2014/main" id="{FD969BA2-B2B7-0A0A-153B-0876B6935A53}"/>
                </a:ext>
              </a:extLst>
            </p:cNvPr>
            <p:cNvSpPr/>
            <p:nvPr/>
          </p:nvSpPr>
          <p:spPr>
            <a:xfrm>
              <a:off x="10553957" y="1423831"/>
              <a:ext cx="942643" cy="8526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34">
              <a:extLst>
                <a:ext uri="{FF2B5EF4-FFF2-40B4-BE49-F238E27FC236}">
                  <a16:creationId xmlns:a16="http://schemas.microsoft.com/office/drawing/2014/main" id="{EC900783-734A-147C-401E-E7733EBE4967}"/>
                </a:ext>
              </a:extLst>
            </p:cNvPr>
            <p:cNvSpPr/>
            <p:nvPr/>
          </p:nvSpPr>
          <p:spPr>
            <a:xfrm>
              <a:off x="11068842" y="1340768"/>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5">
              <a:extLst>
                <a:ext uri="{FF2B5EF4-FFF2-40B4-BE49-F238E27FC236}">
                  <a16:creationId xmlns:a16="http://schemas.microsoft.com/office/drawing/2014/main" id="{A7ADA491-DF34-8F46-586E-0FF0CE6FA8FA}"/>
                </a:ext>
              </a:extLst>
            </p:cNvPr>
            <p:cNvSpPr/>
            <p:nvPr/>
          </p:nvSpPr>
          <p:spPr>
            <a:xfrm>
              <a:off x="10462602" y="2206109"/>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FBB0962F-6C5C-591F-CD04-D8C07ED6EE94}"/>
                </a:ext>
              </a:extLst>
            </p:cNvPr>
            <p:cNvSpPr/>
            <p:nvPr/>
          </p:nvSpPr>
          <p:spPr>
            <a:xfrm>
              <a:off x="11430582" y="2197585"/>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50BBEAD6-1AB5-BBA0-D860-313A0B5F03A2}"/>
              </a:ext>
            </a:extLst>
          </p:cNvPr>
          <p:cNvSpPr txBox="1"/>
          <p:nvPr/>
        </p:nvSpPr>
        <p:spPr>
          <a:xfrm>
            <a:off x="10560496" y="1590830"/>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T3</a:t>
            </a:r>
            <a:endParaRPr kumimoji="1" lang="ja-JP" altLang="en-US" sz="2400" dirty="0">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AEB7691C-D25D-4B22-370F-B1E108D51143}"/>
              </a:ext>
            </a:extLst>
          </p:cNvPr>
          <p:cNvSpPr/>
          <p:nvPr/>
        </p:nvSpPr>
        <p:spPr>
          <a:xfrm>
            <a:off x="9840416" y="2706886"/>
            <a:ext cx="2222710" cy="152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次世代の</a:t>
            </a:r>
            <a:r>
              <a:rPr kumimoji="1" lang="en-US" altLang="ja-JP" sz="2000" dirty="0">
                <a:solidFill>
                  <a:schemeClr val="tx1"/>
                </a:solidFill>
                <a:latin typeface="MS UI Gothic" panose="020B0600070205080204" pitchFamily="50" charset="-128"/>
                <a:ea typeface="MS UI Gothic" panose="020B0600070205080204" pitchFamily="50" charset="-128"/>
              </a:rPr>
              <a:t>S-FEM</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a:t>
            </a:r>
            <a:r>
              <a:rPr kumimoji="1" lang="en-US" altLang="ja-JP" sz="2000" dirty="0">
                <a:solidFill>
                  <a:srgbClr val="FF00FF"/>
                </a:solidFill>
                <a:latin typeface="MS UI Gothic" panose="020B0600070205080204" pitchFamily="50" charset="-128"/>
                <a:ea typeface="MS UI Gothic" panose="020B0600070205080204" pitchFamily="50" charset="-128"/>
              </a:rPr>
              <a:t>S-FEM 2.0</a:t>
            </a:r>
            <a:r>
              <a:rPr kumimoji="1" lang="ja-JP" altLang="en-US" sz="2000" dirty="0">
                <a:solidFill>
                  <a:schemeClr val="tx1"/>
                </a:solidFill>
                <a:latin typeface="MS UI Gothic" panose="020B0600070205080204" pitchFamily="50" charset="-128"/>
                <a:ea typeface="MS UI Gothic" panose="020B0600070205080204" pitchFamily="50" charset="-128"/>
              </a:rPr>
              <a:t>」</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と呼ぶにふさわしい</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飛躍的進歩</a:t>
            </a:r>
          </a:p>
        </p:txBody>
      </p:sp>
      <p:sp>
        <p:nvSpPr>
          <p:cNvPr id="24" name="テキスト ボックス 23">
            <a:extLst>
              <a:ext uri="{FF2B5EF4-FFF2-40B4-BE49-F238E27FC236}">
                <a16:creationId xmlns:a16="http://schemas.microsoft.com/office/drawing/2014/main" id="{32E3C199-184D-94FC-DA2C-F83D147BFF9E}"/>
              </a:ext>
            </a:extLst>
          </p:cNvPr>
          <p:cNvSpPr txBox="1"/>
          <p:nvPr/>
        </p:nvSpPr>
        <p:spPr>
          <a:xfrm>
            <a:off x="9971710" y="1942383"/>
            <a:ext cx="175881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ポアソン比は</a:t>
            </a:r>
            <a:r>
              <a:rPr kumimoji="1" lang="en-US" altLang="ja-JP" sz="2000" dirty="0">
                <a:latin typeface="MS UI Gothic" panose="020B0600070205080204" pitchFamily="50" charset="-128"/>
                <a:ea typeface="MS UI Gothic" panose="020B0600070205080204" pitchFamily="50" charset="-128"/>
              </a:rPr>
              <a:t>0.3</a:t>
            </a:r>
            <a:endParaRPr kumimoji="1" lang="ja-JP" altLang="en-US" sz="20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2945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5" name="角丸四角形 4"/>
          <p:cNvSpPr/>
          <p:nvPr/>
        </p:nvSpPr>
        <p:spPr>
          <a:xfrm>
            <a:off x="496912" y="1129260"/>
            <a:ext cx="11197243" cy="2583509"/>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ja-JP" altLang="en-US" sz="3200" dirty="0">
                <a:solidFill>
                  <a:schemeClr val="tx1"/>
                </a:solidFill>
                <a:latin typeface="MS UI Gothic" panose="020B0600070205080204" pitchFamily="50" charset="-128"/>
                <a:ea typeface="MS UI Gothic" panose="020B0600070205080204" pitchFamily="50" charset="-128"/>
              </a:rPr>
              <a:t>次世代平滑化有限要素法</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FF00FF"/>
                </a:solidFill>
                <a:latin typeface="MS UI Gothic" panose="020B0600070205080204" pitchFamily="50" charset="-128"/>
                <a:ea typeface="MS UI Gothic" panose="020B0600070205080204" pitchFamily="50" charset="-128"/>
              </a:rPr>
              <a:t>EC-SSE-T4</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を微圧縮用に改良した新たな</a:t>
            </a:r>
            <a:r>
              <a:rPr lang="en-US" altLang="ja-JP" sz="3200" dirty="0">
                <a:solidFill>
                  <a:schemeClr val="tx1"/>
                </a:solidFill>
                <a:latin typeface="MS UI Gothic" panose="020B0600070205080204" pitchFamily="50" charset="-128"/>
                <a:ea typeface="MS UI Gothic" panose="020B0600070205080204" pitchFamily="50" charset="-128"/>
              </a:rPr>
              <a:t>S-FEM</a:t>
            </a:r>
            <a:r>
              <a:rPr lang="ja-JP" altLang="en-US" sz="3200" dirty="0">
                <a:solidFill>
                  <a:schemeClr val="tx1"/>
                </a:solidFill>
                <a:latin typeface="MS UI Gothic" panose="020B0600070205080204" pitchFamily="50" charset="-128"/>
                <a:ea typeface="MS UI Gothic" panose="020B0600070205080204" pitchFamily="50" charset="-128"/>
              </a:rPr>
              <a:t>定式化</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7030A0"/>
                </a:solidFill>
                <a:latin typeface="MS UI Gothic" panose="020B0600070205080204" pitchFamily="50" charset="-128"/>
                <a:ea typeface="MS UI Gothic" panose="020B0600070205080204" pitchFamily="50" charset="-128"/>
              </a:rPr>
              <a:t>EC-SSE-SRI-T4</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を提案し，</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ゴム大変形での性能（精度と大変形ロバスト性）を評価する．</a:t>
            </a:r>
            <a:endParaRPr lang="en-US" altLang="ja-JP" sz="32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CF4174B3-0D2B-B513-9928-14E30BD77B37}"/>
              </a:ext>
            </a:extLst>
          </p:cNvPr>
          <p:cNvSpPr txBox="1"/>
          <p:nvPr/>
        </p:nvSpPr>
        <p:spPr>
          <a:xfrm>
            <a:off x="1811524" y="4169402"/>
            <a:ext cx="8969030" cy="1815882"/>
          </a:xfrm>
          <a:prstGeom prst="rect">
            <a:avLst/>
          </a:prstGeom>
          <a:noFill/>
        </p:spPr>
        <p:txBody>
          <a:bodyPr wrap="square" rtlCol="0">
            <a:spAutoFit/>
          </a:bodyPr>
          <a:lstStyle/>
          <a:p>
            <a:pPr defTabSz="360000"/>
            <a:r>
              <a:rPr kumimoji="1"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r>
              <a:rPr kumimoji="1" lang="ja-JP" altLang="en-US" sz="2800" dirty="0">
                <a:latin typeface="MS UI Gothic" panose="020B0600070205080204" pitchFamily="50" charset="-128"/>
                <a:ea typeface="MS UI Gothic" panose="020B0600070205080204" pitchFamily="50" charset="-128"/>
              </a:rPr>
              <a:t>：</a:t>
            </a:r>
            <a:endParaRPr kumimoji="1"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手法：</a:t>
            </a:r>
            <a:r>
              <a:rPr lang="ja-JP" altLang="en-US" sz="2800" dirty="0">
                <a:latin typeface="MS UI Gothic" panose="020B0600070205080204" pitchFamily="50" charset="-128"/>
                <a:ea typeface="MS UI Gothic" panose="020B0600070205080204" pitchFamily="50" charset="-128"/>
              </a:rPr>
              <a:t>提案手法の定式化概要の紹介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結果と考察：解析例の紹介 と 計算コストの考察</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まとめ</a:t>
            </a:r>
          </a:p>
        </p:txBody>
      </p:sp>
    </p:spTree>
    <p:extLst>
      <p:ext uri="{BB962C8B-B14F-4D97-AF65-F5344CB8AC3E}">
        <p14:creationId xmlns:p14="http://schemas.microsoft.com/office/powerpoint/2010/main" val="150429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dirty="0"/>
              <a:t>手法</a:t>
            </a:r>
            <a:br>
              <a:rPr lang="en-US" altLang="ja-JP" sz="2400" dirty="0"/>
            </a:br>
            <a:r>
              <a:rPr lang="ja-JP" altLang="en-US" sz="2400" b="0" dirty="0">
                <a:latin typeface="+mn-ea"/>
                <a:ea typeface="+mn-ea"/>
              </a:rPr>
              <a:t>提案手法の定式化概要の紹介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各</a:t>
                </a:r>
                <a:r>
                  <a:rPr lang="ja-JP" altLang="en-US" sz="2400" dirty="0">
                    <a:solidFill>
                      <a:srgbClr val="00CC88"/>
                    </a:solidFill>
                  </a:rPr>
                  <a:t>セル</a:t>
                </a:r>
                <a:r>
                  <a:rPr lang="ja-JP" altLang="en-US" sz="2400" dirty="0"/>
                  <a:t>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0000CC"/>
                    </a:solidFill>
                  </a:rPr>
                  <a:t>ノード</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ノード平滑化領域の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Node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smtClean="0">
                        <a:solidFill>
                          <a:srgbClr val="0000CC"/>
                        </a:solidFill>
                        <a:latin typeface="Cambria Math"/>
                      </a:rPr>
                      <m:t>[</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a:rPr>
                          <m:t> </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a:rPr>
                      <m:t>𝐵</m:t>
                    </m:r>
                    <m:r>
                      <a:rPr lang="en-US" altLang="ja-JP" sz="2400" i="1">
                        <a:solidFill>
                          <a:srgbClr val="0000CC"/>
                        </a:solidFill>
                        <a:latin typeface="Cambria Math"/>
                      </a:rPr>
                      <m:t>]</m:t>
                    </m:r>
                  </m:oMath>
                </a14:m>
                <a:r>
                  <a:rPr lang="ja-JP" altLang="en-US" sz="2400" dirty="0"/>
                  <a:t>を用いて各ノードのひずみ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NS-FEM</a:t>
            </a:r>
            <a:r>
              <a:rPr lang="ja-JP" altLang="en-US" dirty="0"/>
              <a:t>の</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10" name="テキスト ボックス 9"/>
          <p:cNvSpPr txBox="1"/>
          <p:nvPr/>
        </p:nvSpPr>
        <p:spPr>
          <a:xfrm>
            <a:off x="2178320" y="2967335"/>
            <a:ext cx="1412566" cy="923330"/>
          </a:xfrm>
          <a:prstGeom prst="rect">
            <a:avLst/>
          </a:prstGeom>
          <a:noFill/>
          <a:ln>
            <a:solidFill>
              <a:schemeClr val="tx1"/>
            </a:solidFill>
          </a:ln>
        </p:spPr>
        <p:txBody>
          <a:bodyPr wrap="none" rtlCol="0">
            <a:spAutoFit/>
          </a:bodyPr>
          <a:lstStyle/>
          <a:p>
            <a:pPr algn="ctr"/>
            <a:r>
              <a:rPr lang="ja-JP" altLang="en-US" dirty="0"/>
              <a:t>ガウス</a:t>
            </a:r>
            <a:r>
              <a:rPr kumimoji="1" lang="ja-JP" altLang="en-US" dirty="0"/>
              <a:t>点が</a:t>
            </a:r>
            <a:br>
              <a:rPr kumimoji="1" lang="en-US" altLang="ja-JP" dirty="0"/>
            </a:br>
            <a:r>
              <a:rPr kumimoji="1" lang="ja-JP" altLang="en-US" dirty="0"/>
              <a:t>各ノード</a:t>
            </a:r>
            <a:r>
              <a:rPr lang="ja-JP" altLang="en-US" dirty="0"/>
              <a:t>に</a:t>
            </a:r>
            <a:br>
              <a:rPr kumimoji="1" lang="en-US" altLang="ja-JP" dirty="0"/>
            </a:br>
            <a:r>
              <a:rPr kumimoji="1" lang="ja-JP" altLang="en-US" dirty="0"/>
              <a:t>あるイメージ</a:t>
            </a:r>
          </a:p>
        </p:txBody>
      </p:sp>
      <p:sp>
        <p:nvSpPr>
          <p:cNvPr id="9" name="テキスト ボックス 8">
            <a:extLst>
              <a:ext uri="{FF2B5EF4-FFF2-40B4-BE49-F238E27FC236}">
                <a16:creationId xmlns:a16="http://schemas.microsoft.com/office/drawing/2014/main" id="{E6A71204-A938-9467-A37D-966EF5BF3AD6}"/>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53EA85CB-49D1-77CD-1A51-456F68B7EC9A}"/>
              </a:ext>
            </a:extLst>
          </p:cNvPr>
          <p:cNvSpPr txBox="1"/>
          <p:nvPr/>
        </p:nvSpPr>
        <p:spPr>
          <a:xfrm>
            <a:off x="1667508" y="4505189"/>
            <a:ext cx="2434190"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0000CC"/>
                </a:solidFill>
                <a:latin typeface="MS UI Gothic" panose="020B0600070205080204" pitchFamily="50" charset="-128"/>
                <a:ea typeface="MS UI Gothic" panose="020B0600070205080204" pitchFamily="50" charset="-128"/>
              </a:rPr>
              <a:t>一定</a:t>
            </a:r>
          </a:p>
        </p:txBody>
      </p:sp>
      <p:sp>
        <p:nvSpPr>
          <p:cNvPr id="13" name="テキスト ボックス 12">
            <a:extLst>
              <a:ext uri="{FF2B5EF4-FFF2-40B4-BE49-F238E27FC236}">
                <a16:creationId xmlns:a16="http://schemas.microsoft.com/office/drawing/2014/main" id="{116841A1-B443-E6F4-3F1D-25A859989375}"/>
              </a:ext>
            </a:extLst>
          </p:cNvPr>
          <p:cNvSpPr txBox="1"/>
          <p:nvPr/>
        </p:nvSpPr>
        <p:spPr>
          <a:xfrm>
            <a:off x="8043553" y="3237578"/>
            <a:ext cx="2768707"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せん断・体積ロッキングを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2375B78E-335F-0F37-5344-5995B7910012}"/>
              </a:ext>
            </a:extLst>
          </p:cNvPr>
          <p:cNvSpPr txBox="1"/>
          <p:nvPr/>
        </p:nvSpPr>
        <p:spPr>
          <a:xfrm>
            <a:off x="8048888" y="4357553"/>
            <a:ext cx="2768706"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疑似低エネルギーモード</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（アワーグラスモードの類）</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が現れてしまう．</a:t>
            </a:r>
            <a:endParaRPr lang="ja-JP" altLang="en-US" sz="2000" dirty="0">
              <a:solidFill>
                <a:srgbClr val="FF0000"/>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927FB826-51DC-3FE2-133C-9FA16324950F}"/>
                  </a:ext>
                </a:extLst>
              </p:cNvPr>
              <p:cNvSpPr txBox="1"/>
              <p:nvPr/>
            </p:nvSpPr>
            <p:spPr>
              <a:xfrm>
                <a:off x="5349677" y="5515806"/>
                <a:ext cx="1276503"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panose="02040503050406030204" pitchFamily="18" charset="0"/>
                        </a:rPr>
                        <m:t>𝐵</m:t>
                      </m:r>
                      <m:r>
                        <a:rPr lang="en-US" altLang="ja-JP" sz="2400" i="1">
                          <a:solidFill>
                            <a:srgbClr val="0000CC"/>
                          </a:solidFill>
                          <a:latin typeface="Cambria Math" panose="02040503050406030204" pitchFamily="18" charset="0"/>
                        </a:rPr>
                        <m:t>]</m:t>
                      </m:r>
                    </m:oMath>
                  </m:oMathPara>
                </a14:m>
                <a:endParaRPr lang="ja-JP" altLang="en-US" sz="2400" dirty="0">
                  <a:solidFill>
                    <a:srgbClr val="0000CC"/>
                  </a:solidFill>
                </a:endParaRPr>
              </a:p>
            </p:txBody>
          </p:sp>
        </mc:Choice>
        <mc:Fallback xmlns="">
          <p:sp>
            <p:nvSpPr>
              <p:cNvPr id="15" name="テキスト ボックス 14">
                <a:extLst>
                  <a:ext uri="{FF2B5EF4-FFF2-40B4-BE49-F238E27FC236}">
                    <a16:creationId xmlns:a16="http://schemas.microsoft.com/office/drawing/2014/main" id="{927FB826-51DC-3FE2-133C-9FA16324950F}"/>
                  </a:ext>
                </a:extLst>
              </p:cNvPr>
              <p:cNvSpPr txBox="1">
                <a:spLocks noRot="1" noChangeAspect="1" noMove="1" noResize="1" noEditPoints="1" noAdjustHandles="1" noChangeArrowheads="1" noChangeShapeType="1" noTextEdit="1"/>
              </p:cNvSpPr>
              <p:nvPr/>
            </p:nvSpPr>
            <p:spPr>
              <a:xfrm>
                <a:off x="5349677" y="5515806"/>
                <a:ext cx="1276503" cy="47859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551A58C-1DEB-F660-EA2A-E5016A25261B}"/>
                  </a:ext>
                </a:extLst>
              </p:cNvPr>
              <p:cNvSpPr txBox="1"/>
              <p:nvPr/>
            </p:nvSpPr>
            <p:spPr>
              <a:xfrm>
                <a:off x="5681482" y="5917164"/>
                <a:ext cx="4927759" cy="536172"/>
              </a:xfrm>
              <a:prstGeom prst="rect">
                <a:avLst/>
              </a:prstGeom>
              <a:noFill/>
            </p:spPr>
            <p:txBody>
              <a:bodyPr wrap="none" rtlCol="0">
                <a:spAutoFit/>
              </a:bodyPr>
              <a:lstStyle/>
              <a:p>
                <a:r>
                  <a:rPr lang="en-US" altLang="ja-JP" sz="2400" dirty="0">
                    <a:solidFill>
                      <a:srgbClr val="0000CC"/>
                    </a:solidFill>
                  </a:rPr>
                  <a:t> </a:t>
                </a:r>
                <a:r>
                  <a:rPr lang="en-US" altLang="ja-JP" sz="2400" b="1" dirty="0">
                    <a:solidFill>
                      <a:srgbClr val="0000CC"/>
                    </a:solidFill>
                  </a:rPr>
                  <a:t> </a:t>
                </a:r>
                <a14:m>
                  <m:oMath xmlns:m="http://schemas.openxmlformats.org/officeDocument/2006/math">
                    <m:r>
                      <a:rPr lang="en-US" altLang="ja-JP" sz="2400" b="1" i="1">
                        <a:solidFill>
                          <a:srgbClr val="0000CC"/>
                        </a:solidFill>
                        <a:latin typeface="Cambria Math" panose="02040503050406030204" pitchFamily="18" charset="0"/>
                        <a:ea typeface="Cambria Math" panose="02040503050406030204" pitchFamily="18" charset="0"/>
                      </a:rPr>
                      <m:t>↳</m:t>
                    </m:r>
                    <m:sSup>
                      <m:sSupPr>
                        <m:ctrlPr>
                          <a:rPr lang="en-US" altLang="ja-JP" sz="2400" b="1" i="1" smtClean="0">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𝜺</m:t>
                    </m:r>
                    <m:r>
                      <a:rPr lang="en-US" altLang="ja-JP" sz="2400">
                        <a:solidFill>
                          <a:srgbClr val="0000CC"/>
                        </a:solidFill>
                        <a:latin typeface="Cambria Math" panose="02040503050406030204" pitchFamily="18" charset="0"/>
                      </a:rPr>
                      <m:t>,</m:t>
                    </m:r>
                    <m:sSup>
                      <m:sSupPr>
                        <m:ctrlPr>
                          <a:rPr lang="en-US" altLang="ja-JP" sz="2400" b="1" i="1">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𝝈</m:t>
                    </m:r>
                    <m:r>
                      <a:rPr lang="en-US" altLang="ja-JP" sz="2400">
                        <a:solidFill>
                          <a:srgbClr val="0000CC"/>
                        </a:solidFill>
                        <a:latin typeface="Cambria Math" panose="02040503050406030204" pitchFamily="18" charset="0"/>
                      </a:rPr>
                      <m:t>,</m:t>
                    </m:r>
                    <m:r>
                      <a:rPr lang="en-US" altLang="ja-JP" sz="2400" i="1">
                        <a:solidFill>
                          <a:srgbClr val="0000CC"/>
                        </a:solidFill>
                        <a:latin typeface="Cambria Math" panose="02040503050406030204" pitchFamily="18" charset="0"/>
                      </a:rPr>
                      <m:t>  </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𝑓</m:t>
                        </m:r>
                      </m:e>
                      <m:sup>
                        <m:r>
                          <m:rPr>
                            <m:sty m:val="p"/>
                          </m:rPr>
                          <a:rPr lang="en-US" altLang="ja-JP" sz="2400">
                            <a:solidFill>
                              <a:srgbClr val="0000CC"/>
                            </a:solidFill>
                            <a:latin typeface="Cambria Math" panose="02040503050406030204" pitchFamily="18" charset="0"/>
                          </a:rPr>
                          <m:t>int</m:t>
                        </m:r>
                      </m:sup>
                    </m:sSup>
                    <m:r>
                      <a:rPr lang="en-US" altLang="ja-JP" sz="2400" i="1">
                        <a:solidFill>
                          <a:srgbClr val="0000CC"/>
                        </a:solidFill>
                        <a:latin typeface="Cambria Math" panose="02040503050406030204" pitchFamily="18" charset="0"/>
                      </a:rPr>
                      <m:t>}</m:t>
                    </m:r>
                  </m:oMath>
                </a14:m>
                <a:r>
                  <a:rPr lang="ja-JP" altLang="en-US" sz="2400" dirty="0">
                    <a:solidFill>
                      <a:srgbClr val="0000CC"/>
                    </a:solidFill>
                  </a:rPr>
                  <a:t> </a:t>
                </a:r>
                <a:r>
                  <a:rPr lang="en-US" altLang="ja-JP" sz="2400" dirty="0">
                    <a:solidFill>
                      <a:srgbClr val="0000CC"/>
                    </a:solidFill>
                  </a:rPr>
                  <a:t>etc.</a:t>
                </a:r>
                <a:endParaRPr lang="ja-JP" altLang="en-US" sz="2400" dirty="0">
                  <a:solidFill>
                    <a:srgbClr val="0000CC"/>
                  </a:solidFill>
                </a:endParaRPr>
              </a:p>
            </p:txBody>
          </p:sp>
        </mc:Choice>
        <mc:Fallback xmlns="">
          <p:sp>
            <p:nvSpPr>
              <p:cNvPr id="16" name="テキスト ボックス 15">
                <a:extLst>
                  <a:ext uri="{FF2B5EF4-FFF2-40B4-BE49-F238E27FC236}">
                    <a16:creationId xmlns:a16="http://schemas.microsoft.com/office/drawing/2014/main" id="{8551A58C-1DEB-F660-EA2A-E5016A25261B}"/>
                  </a:ext>
                </a:extLst>
              </p:cNvPr>
              <p:cNvSpPr txBox="1">
                <a:spLocks noRot="1" noChangeAspect="1" noMove="1" noResize="1" noEditPoints="1" noAdjustHandles="1" noChangeArrowheads="1" noChangeShapeType="1" noTextEdit="1"/>
              </p:cNvSpPr>
              <p:nvPr/>
            </p:nvSpPr>
            <p:spPr>
              <a:xfrm>
                <a:off x="5681482" y="5917164"/>
                <a:ext cx="4927759" cy="536172"/>
              </a:xfrm>
              <a:prstGeom prst="rect">
                <a:avLst/>
              </a:prstGeom>
              <a:blipFill>
                <a:blip r:embed="rId5"/>
                <a:stretch>
                  <a:fillRect r="-1114" b="-26136"/>
                </a:stretch>
              </a:blipFill>
            </p:spPr>
            <p:txBody>
              <a:bodyPr/>
              <a:lstStyle/>
              <a:p>
                <a:r>
                  <a:rPr lang="ja-JP" altLang="en-US">
                    <a:noFill/>
                  </a:rPr>
                  <a:t> </a:t>
                </a:r>
              </a:p>
            </p:txBody>
          </p:sp>
        </mc:Fallback>
      </mc:AlternateContent>
      <p:sp>
        <p:nvSpPr>
          <p:cNvPr id="17" name="フリーフォーム: 図形 16">
            <a:extLst>
              <a:ext uri="{FF2B5EF4-FFF2-40B4-BE49-F238E27FC236}">
                <a16:creationId xmlns:a16="http://schemas.microsoft.com/office/drawing/2014/main" id="{CB152F55-8C53-97EE-02C7-35F9CC8C7EE4}"/>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図形 17">
            <a:extLst>
              <a:ext uri="{FF2B5EF4-FFF2-40B4-BE49-F238E27FC236}">
                <a16:creationId xmlns:a16="http://schemas.microsoft.com/office/drawing/2014/main" id="{F8FE4B47-E646-3399-F48E-3D8F22DC5B41}"/>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12DCFC9A-96E3-8590-E218-96D7141667C8}"/>
              </a:ext>
            </a:extLst>
          </p:cNvPr>
          <p:cNvCxnSpPr>
            <a:cxnSpLocks/>
            <a:stCxn id="17"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B64860-809E-25EF-3297-C95240328BF2}"/>
              </a:ext>
            </a:extLst>
          </p:cNvPr>
          <p:cNvCxnSpPr>
            <a:cxnSpLocks/>
            <a:endCxn id="17"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2F98A25-B7FE-25CB-2391-66AB5140536D}"/>
              </a:ext>
            </a:extLst>
          </p:cNvPr>
          <p:cNvCxnSpPr>
            <a:cxnSpLocks/>
            <a:stCxn id="17"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AF5AA4D-65AC-A8E3-658F-CE731637E313}"/>
              </a:ext>
            </a:extLst>
          </p:cNvPr>
          <p:cNvCxnSpPr>
            <a:cxnSpLocks/>
            <a:stCxn id="17"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B585788-264E-8E48-8822-088266681174}"/>
              </a:ext>
            </a:extLst>
          </p:cNvPr>
          <p:cNvGrpSpPr/>
          <p:nvPr/>
        </p:nvGrpSpPr>
        <p:grpSpPr>
          <a:xfrm>
            <a:off x="4968194" y="3160857"/>
            <a:ext cx="2082015" cy="1982001"/>
            <a:chOff x="4968194" y="3160857"/>
            <a:chExt cx="2082015" cy="1982001"/>
          </a:xfrm>
        </p:grpSpPr>
        <p:sp>
          <p:nvSpPr>
            <p:cNvPr id="24" name="矢印: 右 23">
              <a:extLst>
                <a:ext uri="{FF2B5EF4-FFF2-40B4-BE49-F238E27FC236}">
                  <a16:creationId xmlns:a16="http://schemas.microsoft.com/office/drawing/2014/main" id="{AD8C1D39-EE1B-9251-E334-72FAEC8120B2}"/>
                </a:ext>
              </a:extLst>
            </p:cNvPr>
            <p:cNvSpPr/>
            <p:nvPr/>
          </p:nvSpPr>
          <p:spPr>
            <a:xfrm rot="1266772">
              <a:off x="4968194" y="3862243"/>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B8DD43C9-C019-30E5-232F-646D54D5289F}"/>
                </a:ext>
              </a:extLst>
            </p:cNvPr>
            <p:cNvSpPr/>
            <p:nvPr/>
          </p:nvSpPr>
          <p:spPr>
            <a:xfrm rot="6006688">
              <a:off x="6083877" y="3197669"/>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BEE48404-6F8A-37C3-AB57-A15EEFE03B87}"/>
                </a:ext>
              </a:extLst>
            </p:cNvPr>
            <p:cNvSpPr/>
            <p:nvPr/>
          </p:nvSpPr>
          <p:spPr>
            <a:xfrm rot="16966189">
              <a:off x="5742070" y="4919998"/>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9B8D5A71-C686-CA76-66E2-73F13D3184B5}"/>
                </a:ext>
              </a:extLst>
            </p:cNvPr>
            <p:cNvSpPr/>
            <p:nvPr/>
          </p:nvSpPr>
          <p:spPr>
            <a:xfrm rot="10370677">
              <a:off x="6790537" y="4052272"/>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E08644BC-256B-7166-2455-0569A2934452}"/>
              </a:ext>
            </a:extLst>
          </p:cNvPr>
          <p:cNvGrpSpPr/>
          <p:nvPr/>
        </p:nvGrpSpPr>
        <p:grpSpPr>
          <a:xfrm>
            <a:off x="4996116" y="3006469"/>
            <a:ext cx="2369879" cy="2177015"/>
            <a:chOff x="4996116" y="3006469"/>
            <a:chExt cx="2369879" cy="2177015"/>
          </a:xfrm>
        </p:grpSpPr>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9183198-830D-1206-856C-DE3050FBC1CB}"/>
                    </a:ext>
                  </a:extLst>
                </p:cNvPr>
                <p:cNvSpPr txBox="1"/>
                <p:nvPr/>
              </p:nvSpPr>
              <p:spPr>
                <a:xfrm>
                  <a:off x="5121913" y="4721819"/>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121913" y="4721819"/>
                  <a:ext cx="815480" cy="461665"/>
                </a:xfrm>
                <a:prstGeom prst="rect">
                  <a:avLst/>
                </a:prstGeom>
                <a:blipFill>
                  <a:blip r:embed="rId9"/>
                  <a:stretch>
                    <a:fillRect l="-746" r="-1493" b="-2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5F3C4E8-F72B-F98B-7071-B01B2AF1931E}"/>
                    </a:ext>
                  </a:extLst>
                </p:cNvPr>
                <p:cNvSpPr txBox="1"/>
                <p:nvPr/>
              </p:nvSpPr>
              <p:spPr>
                <a:xfrm>
                  <a:off x="4996116" y="3285251"/>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4996116" y="3285251"/>
                  <a:ext cx="808363" cy="461665"/>
                </a:xfrm>
                <a:prstGeom prst="rect">
                  <a:avLst/>
                </a:prstGeom>
                <a:blipFill>
                  <a:blip r:embed="rId10"/>
                  <a:stretch>
                    <a:fillRect l="-758" r="-1515"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D7C898C-876C-4F28-03C9-B3114CEAB579}"/>
                    </a:ext>
                  </a:extLst>
                </p:cNvPr>
                <p:cNvSpPr txBox="1"/>
                <p:nvPr/>
              </p:nvSpPr>
              <p:spPr>
                <a:xfrm>
                  <a:off x="6550515" y="4224646"/>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3</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3E19513B-8E42-99A5-326A-59DC2FCEE097}"/>
                    </a:ext>
                  </a:extLst>
                </p:cNvPr>
                <p:cNvSpPr txBox="1">
                  <a:spLocks noRot="1" noChangeAspect="1" noMove="1" noResize="1" noEditPoints="1" noAdjustHandles="1" noChangeArrowheads="1" noChangeShapeType="1" noTextEdit="1"/>
                </p:cNvSpPr>
                <p:nvPr/>
              </p:nvSpPr>
              <p:spPr>
                <a:xfrm>
                  <a:off x="6550515" y="4224646"/>
                  <a:ext cx="815480" cy="461665"/>
                </a:xfrm>
                <a:prstGeom prst="rect">
                  <a:avLst/>
                </a:prstGeom>
                <a:blipFill>
                  <a:blip r:embed="rId11"/>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8AF64FB-67F3-3857-38EF-D931FCA31CC0}"/>
                    </a:ext>
                  </a:extLst>
                </p:cNvPr>
                <p:cNvSpPr txBox="1"/>
                <p:nvPr/>
              </p:nvSpPr>
              <p:spPr>
                <a:xfrm>
                  <a:off x="6151687" y="3006469"/>
                  <a:ext cx="8023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4</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4" name="テキスト ボックス 43">
                  <a:extLst>
                    <a:ext uri="{FF2B5EF4-FFF2-40B4-BE49-F238E27FC236}">
                      <a16:creationId xmlns:a16="http://schemas.microsoft.com/office/drawing/2014/main" id="{7A80765C-633C-6D36-BF00-3A270A9F262E}"/>
                    </a:ext>
                  </a:extLst>
                </p:cNvPr>
                <p:cNvSpPr txBox="1">
                  <a:spLocks noRot="1" noChangeAspect="1" noMove="1" noResize="1" noEditPoints="1" noAdjustHandles="1" noChangeArrowheads="1" noChangeShapeType="1" noTextEdit="1"/>
                </p:cNvSpPr>
                <p:nvPr/>
              </p:nvSpPr>
              <p:spPr>
                <a:xfrm>
                  <a:off x="6151687" y="3006469"/>
                  <a:ext cx="802336" cy="461665"/>
                </a:xfrm>
                <a:prstGeom prst="rect">
                  <a:avLst/>
                </a:prstGeom>
                <a:blipFill>
                  <a:blip r:embed="rId12"/>
                  <a:stretch>
                    <a:fillRect r="-1515" b="-19737"/>
                  </a:stretch>
                </a:blipFill>
              </p:spPr>
              <p:txBody>
                <a:bodyPr/>
                <a:lstStyle/>
                <a:p>
                  <a:r>
                    <a:rPr lang="ja-JP" altLang="en-US">
                      <a:noFill/>
                    </a:rPr>
                    <a:t> </a:t>
                  </a:r>
                </a:p>
              </p:txBody>
            </p:sp>
          </mc:Fallback>
        </mc:AlternateContent>
      </p:grpSp>
      <p:sp>
        <p:nvSpPr>
          <p:cNvPr id="33" name="楕円 32">
            <a:extLst>
              <a:ext uri="{FF2B5EF4-FFF2-40B4-BE49-F238E27FC236}">
                <a16:creationId xmlns:a16="http://schemas.microsoft.com/office/drawing/2014/main" id="{CBDA4B39-1D9E-B03E-E7B1-6EA97F9ECEA2}"/>
              </a:ext>
            </a:extLst>
          </p:cNvPr>
          <p:cNvSpPr/>
          <p:nvPr/>
        </p:nvSpPr>
        <p:spPr>
          <a:xfrm>
            <a:off x="5960400" y="4145846"/>
            <a:ext cx="144016" cy="144016"/>
          </a:xfrm>
          <a:prstGeom prst="ellipse">
            <a:avLst/>
          </a:prstGeom>
          <a:no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03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59EB3-A7CA-9D34-2F65-35B5847ACA76}"/>
              </a:ext>
            </a:extLst>
          </p:cNvPr>
          <p:cNvSpPr>
            <a:spLocks noGrp="1"/>
          </p:cNvSpPr>
          <p:nvPr>
            <p:ph type="ctrTitle"/>
          </p:nvPr>
        </p:nvSpPr>
        <p:spPr/>
        <p:txBody>
          <a:bodyPr/>
          <a:lstStyle/>
          <a:p>
            <a:r>
              <a:rPr kumimoji="1" lang="ja-JP" altLang="en-US" dirty="0"/>
              <a:t>平滑化有限要素法</a:t>
            </a:r>
            <a:r>
              <a:rPr kumimoji="1" lang="en-US" altLang="ja-JP" dirty="0"/>
              <a:t>(S-FEM)</a:t>
            </a:r>
            <a:r>
              <a:rPr kumimoji="1" lang="ja-JP" altLang="en-US" dirty="0"/>
              <a:t>の簡単な紹介</a:t>
            </a:r>
          </a:p>
        </p:txBody>
      </p:sp>
      <p:sp>
        <p:nvSpPr>
          <p:cNvPr id="3" name="スライド番号プレースホルダー 2">
            <a:extLst>
              <a:ext uri="{FF2B5EF4-FFF2-40B4-BE49-F238E27FC236}">
                <a16:creationId xmlns:a16="http://schemas.microsoft.com/office/drawing/2014/main" id="{ECF9EF96-BA09-4E14-B19A-6AE39C99F37D}"/>
              </a:ext>
            </a:extLst>
          </p:cNvPr>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Tree>
    <p:extLst>
      <p:ext uri="{BB962C8B-B14F-4D97-AF65-F5344CB8AC3E}">
        <p14:creationId xmlns:p14="http://schemas.microsoft.com/office/powerpoint/2010/main" val="401894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ES-FEM</a:t>
            </a:r>
            <a:r>
              <a:rPr lang="ja-JP" altLang="en-US" dirty="0"/>
              <a:t>の定式化概要</a:t>
            </a:r>
            <a:endParaRPr kumimoji="1" lang="ja-JP" altLang="en-US" dirty="0">
              <a:solidFill>
                <a:srgbClr val="FF9900"/>
              </a:solidFill>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でひずみ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FF0000"/>
                    </a:solidFill>
                  </a:rPr>
                  <a:t>エッジ</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エッジ平滑化領域の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solidFill>
                          <a:srgbClr val="FF0000"/>
                        </a:solidFill>
                        <a:latin typeface="Cambria Math"/>
                      </a:rPr>
                      <m:t>[</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a:rPr>
                          <m:t> </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a:rPr>
                      <m:t>𝐵</m:t>
                    </m:r>
                    <m:r>
                      <a:rPr lang="en-US" altLang="ja-JP" sz="2400" i="1">
                        <a:solidFill>
                          <a:srgbClr val="FF0000"/>
                        </a:solidFill>
                        <a:latin typeface="Cambria Math"/>
                      </a:rPr>
                      <m:t>]</m:t>
                    </m:r>
                  </m:oMath>
                </a14:m>
                <a:r>
                  <a:rPr lang="ja-JP" altLang="en-US" sz="2400" dirty="0"/>
                  <a:t>を用いて各エッジのひずみ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endParaRPr lang="en-US" altLang="ja-JP" sz="2400" dirty="0"/>
              </a:p>
              <a:p>
                <a:pPr marL="0" indent="0">
                  <a:buNone/>
                </a:pPr>
                <a:br>
                  <a:rPr lang="en-US" altLang="ja-JP" sz="2400" dirty="0"/>
                </a:b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
        <p:nvSpPr>
          <p:cNvPr id="19" name="矢印: 右 18">
            <a:extLst>
              <a:ext uri="{FF2B5EF4-FFF2-40B4-BE49-F238E27FC236}">
                <a16:creationId xmlns:a16="http://schemas.microsoft.com/office/drawing/2014/main" id="{D13873AE-BDD3-4BED-9EC6-B274B2A57A89}"/>
              </a:ext>
            </a:extLst>
          </p:cNvPr>
          <p:cNvSpPr/>
          <p:nvPr/>
        </p:nvSpPr>
        <p:spPr>
          <a:xfrm>
            <a:off x="4774472" y="3486151"/>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4007768" y="3090974"/>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DD3591DA-8628-45C9-B532-98BEF26CBEE1}"/>
              </a:ext>
            </a:extLst>
          </p:cNvPr>
          <p:cNvGrpSpPr/>
          <p:nvPr/>
        </p:nvGrpSpPr>
        <p:grpSpPr>
          <a:xfrm>
            <a:off x="4361410" y="3291048"/>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5041966" y="3715569"/>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5429717" y="3273390"/>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pattFill prst="lgGrid">
            <a:fgClr>
              <a:srgbClr val="FF0000"/>
            </a:fgClr>
            <a:bgClr>
              <a:srgbClr val="4DFFC4"/>
            </a:bgClr>
          </a:patt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5349677" y="5515806"/>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panose="02040503050406030204" pitchFamily="18" charset="0"/>
                        </a:rPr>
                        <m:t>𝐵</m:t>
                      </m:r>
                      <m:r>
                        <a:rPr lang="en-US" altLang="ja-JP" sz="2400" i="1">
                          <a:solidFill>
                            <a:srgbClr val="FF0000"/>
                          </a:solidFill>
                          <a:latin typeface="Cambria Math" panose="02040503050406030204" pitchFamily="18" charset="0"/>
                        </a:rPr>
                        <m:t>]</m:t>
                      </m:r>
                    </m:oMath>
                  </m:oMathPara>
                </a14:m>
                <a:endParaRPr lang="ja-JP" altLang="en-US" sz="2400" dirty="0">
                  <a:solidFill>
                    <a:srgbClr val="FF0000"/>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5349677" y="5515806"/>
                <a:ext cx="1241237" cy="47859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5681482" y="5917164"/>
                <a:ext cx="4821961" cy="536172"/>
              </a:xfrm>
              <a:prstGeom prst="rect">
                <a:avLst/>
              </a:prstGeom>
              <a:noFill/>
            </p:spPr>
            <p:txBody>
              <a:bodyPr wrap="none" rtlCol="0">
                <a:spAutoFit/>
              </a:bodyPr>
              <a:lstStyle/>
              <a:p>
                <a:r>
                  <a:rPr lang="en-US" altLang="ja-JP" sz="2400" dirty="0">
                    <a:solidFill>
                      <a:srgbClr val="FF0000"/>
                    </a:solidFill>
                  </a:rPr>
                  <a:t> </a:t>
                </a:r>
                <a:r>
                  <a:rPr lang="en-US" altLang="ja-JP" sz="2400" b="1" dirty="0">
                    <a:solidFill>
                      <a:srgbClr val="FF0000"/>
                    </a:solidFill>
                  </a:rPr>
                  <a:t> </a:t>
                </a:r>
                <a14:m>
                  <m:oMath xmlns:m="http://schemas.openxmlformats.org/officeDocument/2006/math">
                    <m:r>
                      <a:rPr lang="en-US" altLang="ja-JP" sz="2400" b="1" i="1">
                        <a:solidFill>
                          <a:srgbClr val="FF0000"/>
                        </a:solidFill>
                        <a:latin typeface="Cambria Math" panose="02040503050406030204" pitchFamily="18" charset="0"/>
                        <a:ea typeface="Cambria Math" panose="02040503050406030204" pitchFamily="18" charset="0"/>
                      </a:rPr>
                      <m:t>↳</m:t>
                    </m:r>
                    <m:sSup>
                      <m:sSupPr>
                        <m:ctrlPr>
                          <a:rPr lang="en-US" altLang="ja-JP" sz="2400" b="1" i="1" smtClean="0">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𝜺</m:t>
                    </m:r>
                    <m:r>
                      <a:rPr lang="en-US" altLang="ja-JP" sz="2400">
                        <a:solidFill>
                          <a:srgbClr val="FF0000"/>
                        </a:solidFill>
                        <a:latin typeface="Cambria Math" panose="02040503050406030204" pitchFamily="18" charset="0"/>
                      </a:rPr>
                      <m:t>,</m:t>
                    </m:r>
                    <m:sSup>
                      <m:sSupPr>
                        <m:ctrlPr>
                          <a:rPr lang="en-US" altLang="ja-JP" sz="2400" b="1" i="1">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𝝈</m:t>
                    </m:r>
                    <m:r>
                      <a:rPr lang="en-US" altLang="ja-JP" sz="240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  </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𝑓</m:t>
                        </m:r>
                      </m:e>
                      <m:sup>
                        <m:r>
                          <m:rPr>
                            <m:sty m:val="p"/>
                          </m:rPr>
                          <a:rPr lang="en-US" altLang="ja-JP" sz="2400">
                            <a:solidFill>
                              <a:srgbClr val="FF0000"/>
                            </a:solidFill>
                            <a:latin typeface="Cambria Math" panose="02040503050406030204" pitchFamily="18" charset="0"/>
                          </a:rPr>
                          <m:t>int</m:t>
                        </m:r>
                      </m:sup>
                    </m:sSup>
                    <m:r>
                      <a:rPr lang="en-US" altLang="ja-JP" sz="2400" i="1">
                        <a:solidFill>
                          <a:srgbClr val="FF0000"/>
                        </a:solidFill>
                        <a:latin typeface="Cambria Math" panose="02040503050406030204" pitchFamily="18" charset="0"/>
                      </a:rPr>
                      <m:t>}</m:t>
                    </m:r>
                  </m:oMath>
                </a14:m>
                <a:r>
                  <a:rPr lang="ja-JP" altLang="en-US" sz="2400" dirty="0">
                    <a:solidFill>
                      <a:srgbClr val="FF0000"/>
                    </a:solidFill>
                  </a:rPr>
                  <a:t> </a:t>
                </a:r>
                <a:r>
                  <a:rPr lang="en-US" altLang="ja-JP" sz="2400" dirty="0">
                    <a:solidFill>
                      <a:srgbClr val="FF0000"/>
                    </a:solidFill>
                  </a:rPr>
                  <a:t>etc.</a:t>
                </a:r>
                <a:endParaRPr lang="ja-JP" altLang="en-US" sz="2400" dirty="0">
                  <a:solidFill>
                    <a:srgbClr val="FF0000"/>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5681482" y="5917164"/>
                <a:ext cx="4821961" cy="536172"/>
              </a:xfrm>
              <a:prstGeom prst="rect">
                <a:avLst/>
              </a:prstGeom>
              <a:blipFill>
                <a:blip r:embed="rId7"/>
                <a:stretch>
                  <a:fillRect r="-1011" b="-26136"/>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E8930DB-BEC5-49C6-8ADB-3E6830571420}"/>
              </a:ext>
            </a:extLst>
          </p:cNvPr>
          <p:cNvCxnSpPr>
            <a:cxnSpLocks/>
          </p:cNvCxnSpPr>
          <p:nvPr/>
        </p:nvCxnSpPr>
        <p:spPr>
          <a:xfrm flipV="1">
            <a:off x="5531768" y="3283035"/>
            <a:ext cx="1034143" cy="2133600"/>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5531769" y="3276030"/>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D1B9DDD-8EAC-ABB9-C50A-3EE63B017A60}"/>
              </a:ext>
            </a:extLst>
          </p:cNvPr>
          <p:cNvSpPr txBox="1"/>
          <p:nvPr/>
        </p:nvSpPr>
        <p:spPr>
          <a:xfrm>
            <a:off x="10416480" y="619524"/>
            <a:ext cx="1730947" cy="646331"/>
          </a:xfrm>
          <a:prstGeom prst="rect">
            <a:avLst/>
          </a:prstGeom>
          <a:noFill/>
          <a:ln>
            <a:solidFill>
              <a:schemeClr val="tx1"/>
            </a:solidFill>
          </a:ln>
        </p:spPr>
        <p:txBody>
          <a:bodyPr wrap="square" rtlCol="0">
            <a:spAutoFit/>
          </a:bodyPr>
          <a:lstStyle/>
          <a:p>
            <a:pPr algn="ctr" defTabSz="180000"/>
            <a:r>
              <a:rPr kumimoji="1" lang="ja-JP" altLang="en-US" dirty="0">
                <a:latin typeface="Arial" panose="020B0604020202020204" pitchFamily="34" charset="0"/>
                <a:ea typeface="MS UI Gothic" panose="020B0600070205080204" pitchFamily="50" charset="-128"/>
                <a:cs typeface="Arial" panose="020B0604020202020204" pitchFamily="34" charset="0"/>
              </a:rPr>
              <a:t>簡単のため</a:t>
            </a:r>
            <a:br>
              <a:rPr kumimoji="1" lang="en-US" altLang="ja-JP" dirty="0">
                <a:latin typeface="Arial" panose="020B0604020202020204" pitchFamily="34" charset="0"/>
                <a:ea typeface="MS UI Gothic" panose="020B0600070205080204" pitchFamily="50" charset="-128"/>
                <a:cs typeface="Arial" panose="020B0604020202020204" pitchFamily="34" charset="0"/>
              </a:rPr>
            </a:br>
            <a:r>
              <a:rPr kumimoji="1" lang="en-US" altLang="ja-JP" dirty="0">
                <a:latin typeface="Arial" panose="020B0604020202020204" pitchFamily="34" charset="0"/>
                <a:ea typeface="MS UI Gothic" panose="020B0600070205080204" pitchFamily="50" charset="-128"/>
                <a:cs typeface="Arial" panose="020B0604020202020204" pitchFamily="34" charset="0"/>
              </a:rPr>
              <a:t>2D</a:t>
            </a:r>
            <a:r>
              <a:rPr kumimoji="1" lang="ja-JP" altLang="en-US" dirty="0">
                <a:latin typeface="Arial" panose="020B0604020202020204" pitchFamily="34" charset="0"/>
                <a:ea typeface="MS UI Gothic" panose="020B0600070205080204" pitchFamily="50" charset="-128"/>
                <a:cs typeface="Arial" panose="020B0604020202020204" pitchFamily="34" charset="0"/>
              </a:rPr>
              <a:t>で解説します</a:t>
            </a:r>
          </a:p>
        </p:txBody>
      </p:sp>
      <p:sp>
        <p:nvSpPr>
          <p:cNvPr id="6" name="テキスト ボックス 5"/>
          <p:cNvSpPr txBox="1"/>
          <p:nvPr/>
        </p:nvSpPr>
        <p:spPr>
          <a:xfrm>
            <a:off x="1943819" y="3090974"/>
            <a:ext cx="1712328" cy="1015663"/>
          </a:xfrm>
          <a:prstGeom prst="rect">
            <a:avLst/>
          </a:prstGeom>
          <a:noFill/>
          <a:ln>
            <a:solidFill>
              <a:schemeClr val="tx1"/>
            </a:solidFill>
          </a:ln>
        </p:spPr>
        <p:txBody>
          <a:bodyPr wrap="none" rtlCol="0">
            <a:spAutoFit/>
          </a:bodyPr>
          <a:lstStyle/>
          <a:p>
            <a:pPr algn="ctr"/>
            <a:r>
              <a:rPr lang="ja-JP" altLang="en-US" sz="2000" dirty="0">
                <a:ea typeface="MS UI Gothic" panose="020B0600070205080204" pitchFamily="50" charset="-128"/>
              </a:rPr>
              <a:t>ガウス</a:t>
            </a:r>
            <a:r>
              <a:rPr kumimoji="1" lang="ja-JP" altLang="en-US" sz="2000" dirty="0">
                <a:ea typeface="MS UI Gothic" panose="020B0600070205080204" pitchFamily="50" charset="-128"/>
              </a:rPr>
              <a:t>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1485488" y="4519034"/>
            <a:ext cx="2629486"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8" name="テキスト ボックス 7">
            <a:extLst>
              <a:ext uri="{FF2B5EF4-FFF2-40B4-BE49-F238E27FC236}">
                <a16:creationId xmlns:a16="http://schemas.microsoft.com/office/drawing/2014/main" id="{42D4A18B-7506-5420-025D-94E4A0D34130}"/>
              </a:ext>
            </a:extLst>
          </p:cNvPr>
          <p:cNvSpPr txBox="1"/>
          <p:nvPr/>
        </p:nvSpPr>
        <p:spPr>
          <a:xfrm>
            <a:off x="8382671" y="3429000"/>
            <a:ext cx="2768707"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F3BC30AB-2AA6-4636-AFE0-DD971E550D3B}"/>
              </a:ext>
            </a:extLst>
          </p:cNvPr>
          <p:cNvSpPr txBox="1"/>
          <p:nvPr/>
        </p:nvSpPr>
        <p:spPr>
          <a:xfrm>
            <a:off x="8387397" y="4519034"/>
            <a:ext cx="2768706" cy="70788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591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は各エッジ中心の物で，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EC-SSE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
        <p:nvSpPr>
          <p:cNvPr id="29" name="テキスト ボックス 28">
            <a:extLst>
              <a:ext uri="{FF2B5EF4-FFF2-40B4-BE49-F238E27FC236}">
                <a16:creationId xmlns:a16="http://schemas.microsoft.com/office/drawing/2014/main" id="{71AAC917-36EA-8820-0F31-BB42DDBE42B9}"/>
              </a:ext>
            </a:extLst>
          </p:cNvPr>
          <p:cNvSpPr txBox="1"/>
          <p:nvPr/>
        </p:nvSpPr>
        <p:spPr>
          <a:xfrm>
            <a:off x="8134320" y="3328788"/>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メッシュ収束が極めて速い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876566" y="483009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8160FBCD-9DFF-A269-36D4-FFA7FEF33E80}"/>
              </a:ext>
            </a:extLst>
          </p:cNvPr>
          <p:cNvSpPr txBox="1"/>
          <p:nvPr/>
        </p:nvSpPr>
        <p:spPr>
          <a:xfrm>
            <a:off x="1940058" y="310552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9C6AD8FD-ED44-5AB8-10A4-99825670F0DF}"/>
              </a:ext>
            </a:extLst>
          </p:cNvPr>
          <p:cNvSpPr txBox="1"/>
          <p:nvPr/>
        </p:nvSpPr>
        <p:spPr>
          <a:xfrm>
            <a:off x="8134319" y="5061374"/>
            <a:ext cx="3004349" cy="70788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AB96146B-F0DA-0373-6529-0C1F2FF77133}"/>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pic>
        <p:nvPicPr>
          <p:cNvPr id="7" name="図 6" descr="図形, 多角形&#10;&#10;自動的に生成された説明">
            <a:extLst>
              <a:ext uri="{FF2B5EF4-FFF2-40B4-BE49-F238E27FC236}">
                <a16:creationId xmlns:a16="http://schemas.microsoft.com/office/drawing/2014/main" id="{74CB376A-ADD2-506D-EB9C-BFEC6D0BD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109560"/>
            <a:ext cx="3759716" cy="3048006"/>
          </a:xfrm>
          <a:prstGeom prst="rect">
            <a:avLst/>
          </a:prstGeom>
        </p:spPr>
      </p:pic>
      <p:grpSp>
        <p:nvGrpSpPr>
          <p:cNvPr id="9" name="グループ化 8">
            <a:extLst>
              <a:ext uri="{FF2B5EF4-FFF2-40B4-BE49-F238E27FC236}">
                <a16:creationId xmlns:a16="http://schemas.microsoft.com/office/drawing/2014/main" id="{D559E384-2363-EA17-7DE8-EA6962281349}"/>
              </a:ext>
            </a:extLst>
          </p:cNvPr>
          <p:cNvGrpSpPr/>
          <p:nvPr/>
        </p:nvGrpSpPr>
        <p:grpSpPr>
          <a:xfrm>
            <a:off x="4212916" y="3105527"/>
            <a:ext cx="3759716" cy="3048006"/>
            <a:chOff x="4215793" y="3144884"/>
            <a:chExt cx="3759716" cy="3048006"/>
          </a:xfrm>
        </p:grpSpPr>
        <p:grpSp>
          <p:nvGrpSpPr>
            <p:cNvPr id="10" name="グループ化 9">
              <a:extLst>
                <a:ext uri="{FF2B5EF4-FFF2-40B4-BE49-F238E27FC236}">
                  <a16:creationId xmlns:a16="http://schemas.microsoft.com/office/drawing/2014/main" id="{C99C96A6-4D76-0AA1-A5BE-910692BE0029}"/>
                </a:ext>
              </a:extLst>
            </p:cNvPr>
            <p:cNvGrpSpPr/>
            <p:nvPr/>
          </p:nvGrpSpPr>
          <p:grpSpPr>
            <a:xfrm>
              <a:off x="4215793" y="3144884"/>
              <a:ext cx="3759716" cy="3048006"/>
              <a:chOff x="4215793" y="9404296"/>
              <a:chExt cx="3759716" cy="3048006"/>
            </a:xfrm>
          </p:grpSpPr>
          <p:pic>
            <p:nvPicPr>
              <p:cNvPr id="22" name="図 21" descr="グラフ&#10;&#10;自動的に生成された説明">
                <a:extLst>
                  <a:ext uri="{FF2B5EF4-FFF2-40B4-BE49-F238E27FC236}">
                    <a16:creationId xmlns:a16="http://schemas.microsoft.com/office/drawing/2014/main" id="{8B075A01-0D90-6FC4-B1E9-97C393B3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24" name="楕円 23">
                <a:extLst>
                  <a:ext uri="{FF2B5EF4-FFF2-40B4-BE49-F238E27FC236}">
                    <a16:creationId xmlns:a16="http://schemas.microsoft.com/office/drawing/2014/main" id="{0BFC2293-38AC-38BD-DD85-A762AA6D0EFC}"/>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5" name="楕円 24">
                <a:extLst>
                  <a:ext uri="{FF2B5EF4-FFF2-40B4-BE49-F238E27FC236}">
                    <a16:creationId xmlns:a16="http://schemas.microsoft.com/office/drawing/2014/main" id="{E8BDC32E-9DB7-CC13-2A53-A7BCD33D1CD3}"/>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6" name="楕円 25">
                <a:extLst>
                  <a:ext uri="{FF2B5EF4-FFF2-40B4-BE49-F238E27FC236}">
                    <a16:creationId xmlns:a16="http://schemas.microsoft.com/office/drawing/2014/main" id="{8BDE99BA-A1B9-8477-69DB-8D98E7B50C1B}"/>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2669E8ED-95D8-46B1-8A51-5590E1C478B5}"/>
                </a:ext>
              </a:extLst>
            </p:cNvPr>
            <p:cNvGrpSpPr/>
            <p:nvPr/>
          </p:nvGrpSpPr>
          <p:grpSpPr>
            <a:xfrm>
              <a:off x="4383235" y="3705371"/>
              <a:ext cx="3025487" cy="1672445"/>
              <a:chOff x="5208013" y="1856537"/>
              <a:chExt cx="3025487" cy="1672445"/>
            </a:xfrm>
          </p:grpSpPr>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5CC4D16-D64B-4ED9-A7D6-232BB12606C7}"/>
                      </a:ext>
                    </a:extLst>
                  </p:cNvPr>
                  <p:cNvSpPr txBox="1"/>
                  <p:nvPr/>
                </p:nvSpPr>
                <p:spPr>
                  <a:xfrm>
                    <a:off x="5208013" y="1856537"/>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7" name="テキスト ボックス 26">
                    <a:extLst>
                      <a:ext uri="{FF2B5EF4-FFF2-40B4-BE49-F238E27FC236}">
                        <a16:creationId xmlns:a16="http://schemas.microsoft.com/office/drawing/2014/main" id="{1E1CBAAA-0116-3D1E-F1C2-73D0C1D6A5E4}"/>
                      </a:ext>
                    </a:extLst>
                  </p:cNvPr>
                  <p:cNvSpPr txBox="1">
                    <a:spLocks noRot="1" noChangeAspect="1" noMove="1" noResize="1" noEditPoints="1" noAdjustHandles="1" noChangeArrowheads="1" noChangeShapeType="1" noTextEdit="1"/>
                  </p:cNvSpPr>
                  <p:nvPr/>
                </p:nvSpPr>
                <p:spPr>
                  <a:xfrm>
                    <a:off x="5208013" y="1856537"/>
                    <a:ext cx="988686" cy="381964"/>
                  </a:xfrm>
                  <a:prstGeom prst="rect">
                    <a:avLst/>
                  </a:prstGeom>
                  <a:blipFill>
                    <a:blip r:embed="rId6"/>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82C6CAE-F4F0-D45D-CE47-955CCB451358}"/>
                      </a:ext>
                    </a:extLst>
                  </p:cNvPr>
                  <p:cNvSpPr txBox="1"/>
                  <p:nvPr/>
                </p:nvSpPr>
                <p:spPr>
                  <a:xfrm>
                    <a:off x="7244814" y="186819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8" name="テキスト ボックス 27">
                    <a:extLst>
                      <a:ext uri="{FF2B5EF4-FFF2-40B4-BE49-F238E27FC236}">
                        <a16:creationId xmlns:a16="http://schemas.microsoft.com/office/drawing/2014/main" id="{E7BDE3AA-D088-708B-6A57-2C62300CF31C}"/>
                      </a:ext>
                    </a:extLst>
                  </p:cNvPr>
                  <p:cNvSpPr txBox="1">
                    <a:spLocks noRot="1" noChangeAspect="1" noMove="1" noResize="1" noEditPoints="1" noAdjustHandles="1" noChangeArrowheads="1" noChangeShapeType="1" noTextEdit="1"/>
                  </p:cNvSpPr>
                  <p:nvPr/>
                </p:nvSpPr>
                <p:spPr>
                  <a:xfrm>
                    <a:off x="7244814" y="1868198"/>
                    <a:ext cx="988686" cy="381964"/>
                  </a:xfrm>
                  <a:prstGeom prst="rect">
                    <a:avLst/>
                  </a:prstGeom>
                  <a:blipFill>
                    <a:blip r:embed="rId7"/>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F688203D-40B1-3630-BFBD-327F221B28D6}"/>
                      </a:ext>
                    </a:extLst>
                  </p:cNvPr>
                  <p:cNvSpPr txBox="1"/>
                  <p:nvPr/>
                </p:nvSpPr>
                <p:spPr>
                  <a:xfrm>
                    <a:off x="6030004" y="314701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1" name="テキスト ボックス 30">
                    <a:extLst>
                      <a:ext uri="{FF2B5EF4-FFF2-40B4-BE49-F238E27FC236}">
                        <a16:creationId xmlns:a16="http://schemas.microsoft.com/office/drawing/2014/main" id="{081D30C4-9F30-471A-4C05-F1E1934B3D6F}"/>
                      </a:ext>
                    </a:extLst>
                  </p:cNvPr>
                  <p:cNvSpPr txBox="1">
                    <a:spLocks noRot="1" noChangeAspect="1" noMove="1" noResize="1" noEditPoints="1" noAdjustHandles="1" noChangeArrowheads="1" noChangeShapeType="1" noTextEdit="1"/>
                  </p:cNvSpPr>
                  <p:nvPr/>
                </p:nvSpPr>
                <p:spPr>
                  <a:xfrm>
                    <a:off x="6030004" y="3147018"/>
                    <a:ext cx="988686" cy="381964"/>
                  </a:xfrm>
                  <a:prstGeom prst="rect">
                    <a:avLst/>
                  </a:prstGeom>
                  <a:blipFill>
                    <a:blip r:embed="rId8"/>
                    <a:stretch>
                      <a:fillRect l="-1840" r="-7975" b="-17460"/>
                    </a:stretch>
                  </a:blipFill>
                </p:spPr>
                <p:txBody>
                  <a:bodyPr/>
                  <a:lstStyle/>
                  <a:p>
                    <a:r>
                      <a:rPr lang="ja-JP" altLang="en-US">
                        <a:noFill/>
                      </a:rPr>
                      <a:t> </a:t>
                    </a:r>
                  </a:p>
                </p:txBody>
              </p:sp>
            </mc:Fallback>
          </mc:AlternateContent>
        </p:grpSp>
      </p:grpSp>
      <p:grpSp>
        <p:nvGrpSpPr>
          <p:cNvPr id="27" name="グループ化 26">
            <a:extLst>
              <a:ext uri="{FF2B5EF4-FFF2-40B4-BE49-F238E27FC236}">
                <a16:creationId xmlns:a16="http://schemas.microsoft.com/office/drawing/2014/main" id="{4A628D65-51C8-85A6-E869-11056B04BDC4}"/>
              </a:ext>
            </a:extLst>
          </p:cNvPr>
          <p:cNvGrpSpPr/>
          <p:nvPr/>
        </p:nvGrpSpPr>
        <p:grpSpPr>
          <a:xfrm>
            <a:off x="4210039" y="3107251"/>
            <a:ext cx="3759716" cy="3048006"/>
            <a:chOff x="6653246" y="428941"/>
            <a:chExt cx="3759716" cy="3048006"/>
          </a:xfrm>
        </p:grpSpPr>
        <p:pic>
          <p:nvPicPr>
            <p:cNvPr id="28" name="図 27" descr="背景パターン&#10;&#10;自動的に生成された説明">
              <a:extLst>
                <a:ext uri="{FF2B5EF4-FFF2-40B4-BE49-F238E27FC236}">
                  <a16:creationId xmlns:a16="http://schemas.microsoft.com/office/drawing/2014/main" id="{D44B258B-9885-6542-9639-1D1FFD31B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31" name="図 30" descr="図形, 多角形&#10;&#10;自動的に生成された説明">
              <a:extLst>
                <a:ext uri="{FF2B5EF4-FFF2-40B4-BE49-F238E27FC236}">
                  <a16:creationId xmlns:a16="http://schemas.microsoft.com/office/drawing/2014/main" id="{C73AA16A-E076-25A8-D327-2AF0F526E7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32" name="グループ化 31">
            <a:extLst>
              <a:ext uri="{FF2B5EF4-FFF2-40B4-BE49-F238E27FC236}">
                <a16:creationId xmlns:a16="http://schemas.microsoft.com/office/drawing/2014/main" id="{15657901-6761-10B0-AE37-3BDD53A32106}"/>
              </a:ext>
            </a:extLst>
          </p:cNvPr>
          <p:cNvGrpSpPr/>
          <p:nvPr/>
        </p:nvGrpSpPr>
        <p:grpSpPr>
          <a:xfrm>
            <a:off x="4783278" y="3728541"/>
            <a:ext cx="1977372" cy="1283452"/>
            <a:chOff x="1031532" y="3729724"/>
            <a:chExt cx="1977372" cy="1283452"/>
          </a:xfrm>
        </p:grpSpPr>
        <p:sp>
          <p:nvSpPr>
            <p:cNvPr id="33" name="乗算記号 32">
              <a:extLst>
                <a:ext uri="{FF2B5EF4-FFF2-40B4-BE49-F238E27FC236}">
                  <a16:creationId xmlns:a16="http://schemas.microsoft.com/office/drawing/2014/main" id="{13BB06CF-52CF-6354-75CF-27DD4A9FAE74}"/>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乗算記号 33">
              <a:extLst>
                <a:ext uri="{FF2B5EF4-FFF2-40B4-BE49-F238E27FC236}">
                  <a16:creationId xmlns:a16="http://schemas.microsoft.com/office/drawing/2014/main" id="{79F02E3C-A2DB-0115-B8A3-335092264C12}"/>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乗算記号 34">
              <a:extLst>
                <a:ext uri="{FF2B5EF4-FFF2-40B4-BE49-F238E27FC236}">
                  <a16:creationId xmlns:a16="http://schemas.microsoft.com/office/drawing/2014/main" id="{091836E1-C28D-85A7-CC08-D76FEE3426B4}"/>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15627DE7-60BF-B0C6-0361-24EB85A0E36D}"/>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8BEB343C-FA60-10E0-F675-DC89545E6CC8}"/>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1899F2EB-E4D5-1951-58B4-8D88F07BAD77}"/>
                    </a:ext>
                  </a:extLst>
                </p:cNvPr>
                <p:cNvSpPr txBox="1"/>
                <p:nvPr/>
              </p:nvSpPr>
              <p:spPr>
                <a:xfrm>
                  <a:off x="2020218"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5" name="テキスト ボックス 24">
                  <a:extLst>
                    <a:ext uri="{FF2B5EF4-FFF2-40B4-BE49-F238E27FC236}">
                      <a16:creationId xmlns:a16="http://schemas.microsoft.com/office/drawing/2014/main" id="{A058CC39-442C-DC87-6FDB-A049529D3EEC}"/>
                    </a:ext>
                  </a:extLst>
                </p:cNvPr>
                <p:cNvSpPr txBox="1">
                  <a:spLocks noRot="1" noChangeAspect="1" noMove="1" noResize="1" noEditPoints="1" noAdjustHandles="1" noChangeArrowheads="1" noChangeShapeType="1" noTextEdit="1"/>
                </p:cNvSpPr>
                <p:nvPr/>
              </p:nvSpPr>
              <p:spPr>
                <a:xfrm>
                  <a:off x="2020218" y="4636983"/>
                  <a:ext cx="988686" cy="376193"/>
                </a:xfrm>
                <a:prstGeom prst="rect">
                  <a:avLst/>
                </a:prstGeom>
                <a:blipFill>
                  <a:blip r:embed="rId14"/>
                  <a:stretch>
                    <a:fillRect l="-2469" r="-8025"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0248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リーフォーム: 図形 18">
            <a:extLst>
              <a:ext uri="{FF2B5EF4-FFF2-40B4-BE49-F238E27FC236}">
                <a16:creationId xmlns:a16="http://schemas.microsoft.com/office/drawing/2014/main" id="{A80463CB-403F-1B0C-A951-BDA7279352A5}"/>
              </a:ext>
            </a:extLst>
          </p:cNvPr>
          <p:cNvSpPr/>
          <p:nvPr/>
        </p:nvSpPr>
        <p:spPr>
          <a:xfrm>
            <a:off x="7021287" y="2334177"/>
            <a:ext cx="1075406" cy="1233124"/>
          </a:xfrm>
          <a:custGeom>
            <a:avLst/>
            <a:gdLst>
              <a:gd name="connsiteX0" fmla="*/ 0 w 1045028"/>
              <a:gd name="connsiteY0" fmla="*/ 783772 h 1230086"/>
              <a:gd name="connsiteX1" fmla="*/ 674914 w 1045028"/>
              <a:gd name="connsiteY1" fmla="*/ 1230086 h 1230086"/>
              <a:gd name="connsiteX2" fmla="*/ 1045028 w 1045028"/>
              <a:gd name="connsiteY2" fmla="*/ 1055915 h 1230086"/>
              <a:gd name="connsiteX3" fmla="*/ 936171 w 1045028"/>
              <a:gd name="connsiteY3" fmla="*/ 794658 h 1230086"/>
              <a:gd name="connsiteX4" fmla="*/ 1045028 w 1045028"/>
              <a:gd name="connsiteY4" fmla="*/ 326572 h 1230086"/>
              <a:gd name="connsiteX5" fmla="*/ 685800 w 1045028"/>
              <a:gd name="connsiteY5" fmla="*/ 108858 h 1230086"/>
              <a:gd name="connsiteX6" fmla="*/ 533400 w 1045028"/>
              <a:gd name="connsiteY6" fmla="*/ 0 h 1230086"/>
              <a:gd name="connsiteX7" fmla="*/ 87085 w 1045028"/>
              <a:gd name="connsiteY7" fmla="*/ 174172 h 1230086"/>
              <a:gd name="connsiteX0" fmla="*/ 0 w 1066293"/>
              <a:gd name="connsiteY0" fmla="*/ 783772 h 1230086"/>
              <a:gd name="connsiteX1" fmla="*/ 674914 w 1066293"/>
              <a:gd name="connsiteY1" fmla="*/ 1230086 h 1230086"/>
              <a:gd name="connsiteX2" fmla="*/ 1045028 w 1066293"/>
              <a:gd name="connsiteY2" fmla="*/ 1055915 h 1230086"/>
              <a:gd name="connsiteX3" fmla="*/ 936171 w 1066293"/>
              <a:gd name="connsiteY3" fmla="*/ 794658 h 1230086"/>
              <a:gd name="connsiteX4" fmla="*/ 1066293 w 1066293"/>
              <a:gd name="connsiteY4" fmla="*/ 356951 h 1230086"/>
              <a:gd name="connsiteX5" fmla="*/ 685800 w 1066293"/>
              <a:gd name="connsiteY5" fmla="*/ 108858 h 1230086"/>
              <a:gd name="connsiteX6" fmla="*/ 533400 w 1066293"/>
              <a:gd name="connsiteY6" fmla="*/ 0 h 1230086"/>
              <a:gd name="connsiteX7" fmla="*/ 87085 w 1066293"/>
              <a:gd name="connsiteY7" fmla="*/ 174172 h 1230086"/>
              <a:gd name="connsiteX0" fmla="*/ 0 w 1075406"/>
              <a:gd name="connsiteY0" fmla="*/ 783772 h 1230086"/>
              <a:gd name="connsiteX1" fmla="*/ 674914 w 1075406"/>
              <a:gd name="connsiteY1" fmla="*/ 1230086 h 1230086"/>
              <a:gd name="connsiteX2" fmla="*/ 1045028 w 1075406"/>
              <a:gd name="connsiteY2" fmla="*/ 1055915 h 1230086"/>
              <a:gd name="connsiteX3" fmla="*/ 936171 w 1075406"/>
              <a:gd name="connsiteY3" fmla="*/ 794658 h 1230086"/>
              <a:gd name="connsiteX4" fmla="*/ 1075406 w 1075406"/>
              <a:gd name="connsiteY4" fmla="*/ 347837 h 1230086"/>
              <a:gd name="connsiteX5" fmla="*/ 685800 w 1075406"/>
              <a:gd name="connsiteY5" fmla="*/ 108858 h 1230086"/>
              <a:gd name="connsiteX6" fmla="*/ 533400 w 1075406"/>
              <a:gd name="connsiteY6" fmla="*/ 0 h 1230086"/>
              <a:gd name="connsiteX7" fmla="*/ 87085 w 1075406"/>
              <a:gd name="connsiteY7" fmla="*/ 174172 h 1230086"/>
              <a:gd name="connsiteX0" fmla="*/ 0 w 1075406"/>
              <a:gd name="connsiteY0" fmla="*/ 786810 h 1233124"/>
              <a:gd name="connsiteX1" fmla="*/ 674914 w 1075406"/>
              <a:gd name="connsiteY1" fmla="*/ 1233124 h 1233124"/>
              <a:gd name="connsiteX2" fmla="*/ 1045028 w 1075406"/>
              <a:gd name="connsiteY2" fmla="*/ 1058953 h 1233124"/>
              <a:gd name="connsiteX3" fmla="*/ 936171 w 1075406"/>
              <a:gd name="connsiteY3" fmla="*/ 797696 h 1233124"/>
              <a:gd name="connsiteX4" fmla="*/ 1075406 w 1075406"/>
              <a:gd name="connsiteY4" fmla="*/ 350875 h 1233124"/>
              <a:gd name="connsiteX5" fmla="*/ 685800 w 1075406"/>
              <a:gd name="connsiteY5" fmla="*/ 111896 h 1233124"/>
              <a:gd name="connsiteX6" fmla="*/ 548590 w 1075406"/>
              <a:gd name="connsiteY6" fmla="*/ 0 h 1233124"/>
              <a:gd name="connsiteX7" fmla="*/ 87085 w 1075406"/>
              <a:gd name="connsiteY7" fmla="*/ 177210 h 123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406" h="1233124">
                <a:moveTo>
                  <a:pt x="0" y="786810"/>
                </a:moveTo>
                <a:lnTo>
                  <a:pt x="674914" y="1233124"/>
                </a:lnTo>
                <a:lnTo>
                  <a:pt x="1045028" y="1058953"/>
                </a:lnTo>
                <a:lnTo>
                  <a:pt x="936171" y="797696"/>
                </a:lnTo>
                <a:lnTo>
                  <a:pt x="1075406" y="350875"/>
                </a:lnTo>
                <a:lnTo>
                  <a:pt x="685800" y="111896"/>
                </a:lnTo>
                <a:lnTo>
                  <a:pt x="548590" y="0"/>
                </a:lnTo>
                <a:lnTo>
                  <a:pt x="87085" y="177210"/>
                </a:lnTo>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6CA483DB-1BC0-37E6-97A5-32485283593E}"/>
              </a:ext>
            </a:extLst>
          </p:cNvPr>
          <p:cNvSpPr/>
          <p:nvPr/>
        </p:nvSpPr>
        <p:spPr>
          <a:xfrm>
            <a:off x="7696200" y="3393130"/>
            <a:ext cx="794657" cy="511628"/>
          </a:xfrm>
          <a:custGeom>
            <a:avLst/>
            <a:gdLst>
              <a:gd name="connsiteX0" fmla="*/ 522514 w 794657"/>
              <a:gd name="connsiteY0" fmla="*/ 511628 h 511628"/>
              <a:gd name="connsiteX1" fmla="*/ 794657 w 794657"/>
              <a:gd name="connsiteY1" fmla="*/ 141514 h 511628"/>
              <a:gd name="connsiteX2" fmla="*/ 359229 w 794657"/>
              <a:gd name="connsiteY2" fmla="*/ 0 h 511628"/>
              <a:gd name="connsiteX3" fmla="*/ 0 w 794657"/>
              <a:gd name="connsiteY3" fmla="*/ 174171 h 511628"/>
            </a:gdLst>
            <a:ahLst/>
            <a:cxnLst>
              <a:cxn ang="0">
                <a:pos x="connsiteX0" y="connsiteY0"/>
              </a:cxn>
              <a:cxn ang="0">
                <a:pos x="connsiteX1" y="connsiteY1"/>
              </a:cxn>
              <a:cxn ang="0">
                <a:pos x="connsiteX2" y="connsiteY2"/>
              </a:cxn>
              <a:cxn ang="0">
                <a:pos x="connsiteX3" y="connsiteY3"/>
              </a:cxn>
            </a:cxnLst>
            <a:rect l="l" t="t" r="r" b="b"/>
            <a:pathLst>
              <a:path w="794657" h="511628">
                <a:moveTo>
                  <a:pt x="522514" y="511628"/>
                </a:moveTo>
                <a:lnTo>
                  <a:pt x="794657" y="141514"/>
                </a:lnTo>
                <a:lnTo>
                  <a:pt x="359229" y="0"/>
                </a:lnTo>
                <a:lnTo>
                  <a:pt x="0" y="174171"/>
                </a:lnTo>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8BF6D770-7EAC-4E14-624F-49FE1EA45A46}"/>
              </a:ext>
            </a:extLst>
          </p:cNvPr>
          <p:cNvSpPr/>
          <p:nvPr/>
        </p:nvSpPr>
        <p:spPr>
          <a:xfrm>
            <a:off x="7946571" y="2304558"/>
            <a:ext cx="1055915" cy="1240972"/>
          </a:xfrm>
          <a:custGeom>
            <a:avLst/>
            <a:gdLst>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30629 w 1055915"/>
              <a:gd name="connsiteY4" fmla="*/ 391886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108351 w 1055915"/>
              <a:gd name="connsiteY6" fmla="*/ 1086294 h 1240972"/>
              <a:gd name="connsiteX7" fmla="*/ 533400 w 1055915"/>
              <a:gd name="connsiteY7" fmla="*/ 1240972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15" h="1240972">
                <a:moveTo>
                  <a:pt x="849086" y="838200"/>
                </a:moveTo>
                <a:lnTo>
                  <a:pt x="1055915" y="174172"/>
                </a:lnTo>
                <a:lnTo>
                  <a:pt x="849086" y="0"/>
                </a:lnTo>
                <a:lnTo>
                  <a:pt x="631372" y="174172"/>
                </a:lnTo>
                <a:lnTo>
                  <a:pt x="142780" y="382772"/>
                </a:lnTo>
                <a:lnTo>
                  <a:pt x="0" y="838200"/>
                </a:lnTo>
                <a:lnTo>
                  <a:pt x="108351" y="1086294"/>
                </a:lnTo>
                <a:lnTo>
                  <a:pt x="533400" y="1240972"/>
                </a:lnTo>
              </a:path>
            </a:pathLst>
          </a:cu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F4666CFD-813C-393C-68AA-08E0F10412B3}"/>
              </a:ext>
            </a:extLst>
          </p:cNvPr>
          <p:cNvSpPr/>
          <p:nvPr/>
        </p:nvSpPr>
        <p:spPr>
          <a:xfrm>
            <a:off x="8773886" y="1890901"/>
            <a:ext cx="402771" cy="609600"/>
          </a:xfrm>
          <a:custGeom>
            <a:avLst/>
            <a:gdLst>
              <a:gd name="connsiteX0" fmla="*/ 402771 w 402771"/>
              <a:gd name="connsiteY0" fmla="*/ 54429 h 609600"/>
              <a:gd name="connsiteX1" fmla="*/ 21771 w 402771"/>
              <a:gd name="connsiteY1" fmla="*/ 0 h 609600"/>
              <a:gd name="connsiteX2" fmla="*/ 0 w 402771"/>
              <a:gd name="connsiteY2" fmla="*/ 424543 h 609600"/>
              <a:gd name="connsiteX3" fmla="*/ 217714 w 402771"/>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02771" h="609600">
                <a:moveTo>
                  <a:pt x="402771" y="54429"/>
                </a:moveTo>
                <a:lnTo>
                  <a:pt x="21771" y="0"/>
                </a:lnTo>
                <a:lnTo>
                  <a:pt x="0" y="424543"/>
                </a:lnTo>
                <a:lnTo>
                  <a:pt x="217714" y="609600"/>
                </a:lnTo>
              </a:path>
            </a:pathLst>
          </a:cu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DDCA2BFE-009B-B030-06EE-063F1A68CF4D}"/>
              </a:ext>
            </a:extLst>
          </p:cNvPr>
          <p:cNvSpPr/>
          <p:nvPr/>
        </p:nvSpPr>
        <p:spPr>
          <a:xfrm>
            <a:off x="7563039" y="1782044"/>
            <a:ext cx="1243503" cy="903514"/>
          </a:xfrm>
          <a:custGeom>
            <a:avLst/>
            <a:gdLst>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7" fmla="*/ 1077686 w 1219200"/>
              <a:gd name="connsiteY7" fmla="*/ 54429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10343 w 1219200"/>
              <a:gd name="connsiteY6" fmla="*/ 402771 h 903514"/>
              <a:gd name="connsiteX7" fmla="*/ 1219200 w 1219200"/>
              <a:gd name="connsiteY7"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86543 w 1219200"/>
              <a:gd name="connsiteY6" fmla="*/ 511628 h 903514"/>
              <a:gd name="connsiteX7" fmla="*/ 1219200 w 1219200"/>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10846 w 1243503"/>
              <a:gd name="connsiteY6" fmla="*/ 511628 h 903514"/>
              <a:gd name="connsiteX7" fmla="*/ 1243503 w 1243503"/>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07808 w 1243503"/>
              <a:gd name="connsiteY6" fmla="*/ 538969 h 903514"/>
              <a:gd name="connsiteX7" fmla="*/ 1243503 w 1243503"/>
              <a:gd name="connsiteY7" fmla="*/ 108857 h 9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503" h="903514">
                <a:moveTo>
                  <a:pt x="775417" y="0"/>
                </a:moveTo>
                <a:lnTo>
                  <a:pt x="144046" y="130629"/>
                </a:lnTo>
                <a:lnTo>
                  <a:pt x="0" y="556944"/>
                </a:lnTo>
                <a:lnTo>
                  <a:pt x="133160" y="664029"/>
                </a:lnTo>
                <a:lnTo>
                  <a:pt x="525046" y="903514"/>
                </a:lnTo>
                <a:lnTo>
                  <a:pt x="1014903" y="696686"/>
                </a:lnTo>
                <a:lnTo>
                  <a:pt x="1207808" y="538969"/>
                </a:lnTo>
                <a:lnTo>
                  <a:pt x="1243503" y="108857"/>
                </a:lnTo>
              </a:path>
            </a:pathLst>
          </a:custGeom>
          <a:solidFill>
            <a:srgbClr val="66A9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64F9E365-19B7-38C0-E4D4-64B4AA939992}"/>
              </a:ext>
            </a:extLst>
          </p:cNvPr>
          <p:cNvSpPr/>
          <p:nvPr/>
        </p:nvSpPr>
        <p:spPr>
          <a:xfrm>
            <a:off x="7108371" y="1912673"/>
            <a:ext cx="620486" cy="631371"/>
          </a:xfrm>
          <a:custGeom>
            <a:avLst/>
            <a:gdLst>
              <a:gd name="connsiteX0" fmla="*/ 76200 w 620486"/>
              <a:gd name="connsiteY0" fmla="*/ 108857 h 631371"/>
              <a:gd name="connsiteX1" fmla="*/ 0 w 620486"/>
              <a:gd name="connsiteY1" fmla="*/ 631371 h 631371"/>
              <a:gd name="connsiteX2" fmla="*/ 468086 w 620486"/>
              <a:gd name="connsiteY2" fmla="*/ 413657 h 631371"/>
              <a:gd name="connsiteX3" fmla="*/ 620486 w 620486"/>
              <a:gd name="connsiteY3" fmla="*/ 0 h 631371"/>
              <a:gd name="connsiteX4" fmla="*/ 620486 w 620486"/>
              <a:gd name="connsiteY4" fmla="*/ 0 h 63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86" h="631371">
                <a:moveTo>
                  <a:pt x="76200" y="108857"/>
                </a:moveTo>
                <a:lnTo>
                  <a:pt x="0" y="631371"/>
                </a:lnTo>
                <a:lnTo>
                  <a:pt x="468086" y="413657"/>
                </a:lnTo>
                <a:lnTo>
                  <a:pt x="620486" y="0"/>
                </a:lnTo>
                <a:lnTo>
                  <a:pt x="620486" y="0"/>
                </a:lnTo>
              </a:path>
            </a:pathLst>
          </a:custGeom>
          <a:solidFill>
            <a:srgbClr val="FF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82E6EF4C-BCD8-B679-DC80-8AFEE62D3389}"/>
              </a:ext>
            </a:extLst>
          </p:cNvPr>
          <p:cNvSpPr>
            <a:spLocks noGrp="1"/>
          </p:cNvSpPr>
          <p:nvPr>
            <p:ph idx="1"/>
          </p:nvPr>
        </p:nvSpPr>
        <p:spPr/>
        <p:txBody>
          <a:bodyPr/>
          <a:lstStyle/>
          <a:p>
            <a:pPr marL="0" indent="0" algn="ctr">
              <a:buNone/>
            </a:pPr>
            <a:r>
              <a:rPr lang="ja-JP" altLang="en-US" sz="2400" u="sng" dirty="0">
                <a:solidFill>
                  <a:srgbClr val="C00000"/>
                </a:solidFill>
              </a:rPr>
              <a:t>微圧縮材料</a:t>
            </a:r>
            <a:r>
              <a:rPr lang="ja-JP" altLang="en-US" sz="2400" u="sng" dirty="0"/>
              <a:t>に対応するため，</a:t>
            </a:r>
            <a:r>
              <a:rPr lang="en-US" altLang="ja-JP" sz="2400" u="sng" dirty="0"/>
              <a:t>EC-SSE</a:t>
            </a:r>
            <a:r>
              <a:rPr lang="ja-JP" altLang="en-US" sz="2400" u="sng" dirty="0"/>
              <a:t>に選択的低減積分</a:t>
            </a:r>
            <a:r>
              <a:rPr lang="en-US" altLang="ja-JP" sz="2400" u="sng" dirty="0"/>
              <a:t>(</a:t>
            </a:r>
            <a:r>
              <a:rPr lang="en-US" altLang="ja-JP" sz="2400" u="sng" dirty="0">
                <a:effectLst>
                  <a:outerShdw blurRad="38100" dist="38100" dir="2700000" algn="tl">
                    <a:srgbClr val="000000">
                      <a:alpha val="43137"/>
                    </a:srgbClr>
                  </a:outerShdw>
                </a:effectLst>
              </a:rPr>
              <a:t>SRI</a:t>
            </a:r>
            <a:r>
              <a:rPr lang="en-US" altLang="ja-JP" sz="2400" u="sng" dirty="0"/>
              <a:t>)</a:t>
            </a:r>
            <a:r>
              <a:rPr lang="ja-JP" altLang="en-US" sz="2400" u="sng" dirty="0"/>
              <a:t>を適用．</a:t>
            </a:r>
          </a:p>
        </p:txBody>
      </p:sp>
      <p:sp>
        <p:nvSpPr>
          <p:cNvPr id="3" name="タイトル 2">
            <a:extLst>
              <a:ext uri="{FF2B5EF4-FFF2-40B4-BE49-F238E27FC236}">
                <a16:creationId xmlns:a16="http://schemas.microsoft.com/office/drawing/2014/main" id="{ABE8D894-D9C9-D0C9-EFE1-7F7FB793D12E}"/>
              </a:ext>
            </a:extLst>
          </p:cNvPr>
          <p:cNvSpPr>
            <a:spLocks noGrp="1"/>
          </p:cNvSpPr>
          <p:nvPr>
            <p:ph type="title"/>
          </p:nvPr>
        </p:nvSpPr>
        <p:spPr/>
        <p:txBody>
          <a:bodyPr/>
          <a:lstStyle/>
          <a:p>
            <a:r>
              <a:rPr kumimoji="1" lang="en-US" altLang="ja-JP" dirty="0"/>
              <a:t>EC-SSE-SRI</a:t>
            </a:r>
            <a:r>
              <a:rPr lang="ja-JP" altLang="en-US" dirty="0"/>
              <a:t>（提案手法）の定式化概要</a:t>
            </a:r>
            <a:endParaRPr kumimoji="1" lang="ja-JP" altLang="en-US" dirty="0"/>
          </a:p>
        </p:txBody>
      </p:sp>
      <p:sp>
        <p:nvSpPr>
          <p:cNvPr id="75" name="テキスト ボックス 74">
            <a:extLst>
              <a:ext uri="{FF2B5EF4-FFF2-40B4-BE49-F238E27FC236}">
                <a16:creationId xmlns:a16="http://schemas.microsoft.com/office/drawing/2014/main" id="{BA0209E9-735E-AAD5-C639-BE7795663703}"/>
              </a:ext>
            </a:extLst>
          </p:cNvPr>
          <p:cNvSpPr txBox="1"/>
          <p:nvPr/>
        </p:nvSpPr>
        <p:spPr>
          <a:xfrm>
            <a:off x="2108245" y="1016732"/>
            <a:ext cx="3932487" cy="707886"/>
          </a:xfrm>
          <a:prstGeom prst="rect">
            <a:avLst/>
          </a:prstGeom>
          <a:solidFill>
            <a:schemeClr val="bg1">
              <a:lumMod val="85000"/>
            </a:schemeClr>
          </a:solidFill>
        </p:spPr>
        <p:txBody>
          <a:bodyPr wrap="none" rtlCol="0">
            <a:spAutoFit/>
          </a:bodyPr>
          <a:lstStyle/>
          <a:p>
            <a:r>
              <a:rPr lang="en-US" altLang="ja-JP" sz="2000" dirty="0"/>
              <a:t>(1) EC-SSE</a:t>
            </a:r>
            <a:r>
              <a:rPr lang="ja-JP" altLang="en-US" sz="2000" dirty="0"/>
              <a:t>による</a:t>
            </a:r>
            <a:br>
              <a:rPr lang="en-US" altLang="ja-JP" sz="2000" dirty="0"/>
            </a:br>
            <a:r>
              <a:rPr lang="ja-JP" altLang="en-US" sz="2000" dirty="0"/>
              <a:t>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F475ACBA-9BB2-A293-D937-C6A5DDBC31C3}"/>
              </a:ext>
            </a:extLst>
          </p:cNvPr>
          <p:cNvSpPr txBox="1"/>
          <p:nvPr/>
        </p:nvSpPr>
        <p:spPr>
          <a:xfrm>
            <a:off x="6361579" y="1017712"/>
            <a:ext cx="3478837" cy="707886"/>
          </a:xfrm>
          <a:prstGeom prst="rect">
            <a:avLst/>
          </a:prstGeom>
          <a:solidFill>
            <a:schemeClr val="bg1">
              <a:lumMod val="85000"/>
            </a:schemeClr>
          </a:solidFill>
        </p:spPr>
        <p:txBody>
          <a:bodyPr wrap="none" rtlCol="0">
            <a:spAutoFit/>
          </a:bodyPr>
          <a:lstStyle/>
          <a:p>
            <a:r>
              <a:rPr lang="en-US" altLang="ja-JP" sz="2000" dirty="0"/>
              <a:t>(3) NS-FEM</a:t>
            </a:r>
            <a:r>
              <a:rPr lang="ja-JP" altLang="en-US" sz="2000" dirty="0"/>
              <a:t>による</a:t>
            </a:r>
            <a:br>
              <a:rPr lang="en-US" altLang="ja-JP" sz="2000" dirty="0"/>
            </a:br>
            <a:r>
              <a:rPr lang="ja-JP" altLang="en-US" sz="2000" dirty="0"/>
              <a:t>各節点での体積ひずみの計算</a:t>
            </a: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DAE9B79F-2EB0-18E5-A95A-EAE55657B4F4}"/>
                  </a:ext>
                </a:extLst>
              </p:cNvPr>
              <p:cNvSpPr txBox="1"/>
              <p:nvPr/>
            </p:nvSpPr>
            <p:spPr>
              <a:xfrm>
                <a:off x="4361529" y="5945214"/>
                <a:ext cx="3468257" cy="410497"/>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a:t>
                </a:r>
                <a14:m>
                  <m:oMath xmlns:m="http://schemas.openxmlformats.org/officeDocument/2006/math">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r>
                      <a:rPr lang="en-US" altLang="ja-JP" sz="2000" b="0" i="1" smtClean="0">
                        <a:latin typeface="Cambria Math" panose="02040503050406030204" pitchFamily="18" charset="0"/>
                      </a:rPr>
                      <m:t>}</m:t>
                    </m:r>
                  </m:oMath>
                </a14:m>
                <a:r>
                  <a:rPr lang="ja-JP" altLang="en-US" sz="2000" dirty="0"/>
                  <a:t>の組み立て</a:t>
                </a:r>
              </a:p>
            </p:txBody>
          </p:sp>
        </mc:Choice>
        <mc:Fallback xmlns="">
          <p:sp>
            <p:nvSpPr>
              <p:cNvPr id="78" name="テキスト ボックス 77">
                <a:extLst>
                  <a:ext uri="{FF2B5EF4-FFF2-40B4-BE49-F238E27FC236}">
                    <a16:creationId xmlns:a16="http://schemas.microsoft.com/office/drawing/2014/main" id="{DAE9B79F-2EB0-18E5-A95A-EAE55657B4F4}"/>
                  </a:ext>
                </a:extLst>
              </p:cNvPr>
              <p:cNvSpPr txBox="1">
                <a:spLocks noRot="1" noChangeAspect="1" noMove="1" noResize="1" noEditPoints="1" noAdjustHandles="1" noChangeArrowheads="1" noChangeShapeType="1" noTextEdit="1"/>
              </p:cNvSpPr>
              <p:nvPr/>
            </p:nvSpPr>
            <p:spPr>
              <a:xfrm>
                <a:off x="4361529" y="5945214"/>
                <a:ext cx="3468257" cy="410497"/>
              </a:xfrm>
              <a:prstGeom prst="rect">
                <a:avLst/>
              </a:prstGeom>
              <a:blipFill>
                <a:blip r:embed="rId3"/>
                <a:stretch>
                  <a:fillRect l="-1582" t="-8824" r="-1582" b="-25000"/>
                </a:stretch>
              </a:blipFill>
            </p:spPr>
            <p:txBody>
              <a:bodyPr/>
              <a:lstStyle/>
              <a:p>
                <a:r>
                  <a:rPr lang="ja-JP" altLang="en-US">
                    <a:noFill/>
                  </a:rPr>
                  <a:t> </a:t>
                </a:r>
              </a:p>
            </p:txBody>
          </p:sp>
        </mc:Fallback>
      </mc:AlternateContent>
      <p:sp>
        <p:nvSpPr>
          <p:cNvPr id="81" name="スライド番号プレースホルダー 80">
            <a:extLst>
              <a:ext uri="{FF2B5EF4-FFF2-40B4-BE49-F238E27FC236}">
                <a16:creationId xmlns:a16="http://schemas.microsoft.com/office/drawing/2014/main" id="{638ABE56-A797-B76D-4148-D3EC12019708}"/>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0D2BF84-4582-7DB9-8B97-7D372B625702}"/>
                  </a:ext>
                </a:extLst>
              </p:cNvPr>
              <p:cNvSpPr txBox="1"/>
              <p:nvPr/>
            </p:nvSpPr>
            <p:spPr>
              <a:xfrm>
                <a:off x="2351584" y="4039718"/>
                <a:ext cx="3625736" cy="740844"/>
              </a:xfrm>
              <a:prstGeom prst="rect">
                <a:avLst/>
              </a:prstGeom>
              <a:solidFill>
                <a:schemeClr val="bg1">
                  <a:lumMod val="85000"/>
                </a:schemeClr>
              </a:solidFill>
            </p:spPr>
            <p:txBody>
              <a:bodyPr wrap="none" rtlCol="0">
                <a:spAutoFit/>
              </a:bodyPr>
              <a:lstStyle/>
              <a:p>
                <a:r>
                  <a:rPr lang="en-US" altLang="ja-JP" sz="2000" dirty="0"/>
                  <a:t>(2) </a:t>
                </a:r>
                <a:r>
                  <a:rPr lang="ja-JP" altLang="en-US" sz="2000" dirty="0"/>
                  <a:t>各ガウス点での偏差応力と</a:t>
                </a:r>
                <a:br>
                  <a:rPr lang="en-US" altLang="ja-JP" sz="2000" dirty="0"/>
                </a:br>
                <a:r>
                  <a:rPr lang="ja-JP" altLang="en-US" sz="2000" dirty="0"/>
                  <a:t>その節点内力寄与</a:t>
                </a:r>
                <a14:m>
                  <m:oMath xmlns:m="http://schemas.openxmlformats.org/officeDocument/2006/math">
                    <m:r>
                      <a:rPr lang="en-US" altLang="ja-JP" sz="2000" smtClean="0">
                        <a:latin typeface="Cambria Math" panose="02040503050406030204" pitchFamily="18" charset="0"/>
                      </a:rPr>
                      <m:t>{</m:t>
                    </m:r>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𝑓</m:t>
                        </m:r>
                      </m:e>
                      <m:sub>
                        <m:r>
                          <m:rPr>
                            <m:sty m:val="p"/>
                          </m:rPr>
                          <a:rPr lang="en-US" altLang="ja-JP" sz="2000">
                            <a:latin typeface="Cambria Math" panose="02040503050406030204" pitchFamily="18" charset="0"/>
                          </a:rPr>
                          <m:t>dev</m:t>
                        </m:r>
                      </m:sub>
                      <m:sup>
                        <m:r>
                          <m:rPr>
                            <m:sty m:val="p"/>
                          </m:rPr>
                          <a:rPr lang="en-US" altLang="ja-JP" sz="2000">
                            <a:latin typeface="Cambria Math" panose="02040503050406030204" pitchFamily="18" charset="0"/>
                          </a:rPr>
                          <m:t>int</m:t>
                        </m:r>
                      </m:sup>
                    </m:sSubSup>
                    <m:r>
                      <a:rPr lang="en-US" altLang="ja-JP" sz="2000" i="1">
                        <a:latin typeface="Cambria Math" panose="02040503050406030204" pitchFamily="18" charset="0"/>
                      </a:rPr>
                      <m:t>}</m:t>
                    </m:r>
                  </m:oMath>
                </a14:m>
                <a:r>
                  <a:rPr lang="ja-JP" altLang="en-US" sz="2000" dirty="0"/>
                  <a:t>の計算</a:t>
                </a:r>
              </a:p>
            </p:txBody>
          </p:sp>
        </mc:Choice>
        <mc:Fallback xmlns="">
          <p:sp>
            <p:nvSpPr>
              <p:cNvPr id="6" name="テキスト ボックス 5">
                <a:extLst>
                  <a:ext uri="{FF2B5EF4-FFF2-40B4-BE49-F238E27FC236}">
                    <a16:creationId xmlns:a16="http://schemas.microsoft.com/office/drawing/2014/main" id="{E0D2BF84-4582-7DB9-8B97-7D372B625702}"/>
                  </a:ext>
                </a:extLst>
              </p:cNvPr>
              <p:cNvSpPr txBox="1">
                <a:spLocks noRot="1" noChangeAspect="1" noMove="1" noResize="1" noEditPoints="1" noAdjustHandles="1" noChangeArrowheads="1" noChangeShapeType="1" noTextEdit="1"/>
              </p:cNvSpPr>
              <p:nvPr/>
            </p:nvSpPr>
            <p:spPr>
              <a:xfrm>
                <a:off x="2351584" y="4039718"/>
                <a:ext cx="3625736" cy="740844"/>
              </a:xfrm>
              <a:prstGeom prst="rect">
                <a:avLst/>
              </a:prstGeom>
              <a:blipFill>
                <a:blip r:embed="rId5"/>
                <a:stretch>
                  <a:fillRect l="-1849" t="-6612" r="-1176" b="-10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7FAB005-7B67-2821-929A-F919512F6816}"/>
                  </a:ext>
                </a:extLst>
              </p:cNvPr>
              <p:cNvSpPr txBox="1"/>
              <p:nvPr/>
            </p:nvSpPr>
            <p:spPr>
              <a:xfrm>
                <a:off x="6384032" y="4039495"/>
                <a:ext cx="3604513" cy="740844"/>
              </a:xfrm>
              <a:prstGeom prst="rect">
                <a:avLst/>
              </a:prstGeom>
              <a:solidFill>
                <a:schemeClr val="bg1">
                  <a:lumMod val="85000"/>
                </a:schemeClr>
              </a:solidFill>
            </p:spPr>
            <p:txBody>
              <a:bodyPr wrap="none" rtlCol="0">
                <a:spAutoFit/>
              </a:bodyPr>
              <a:lstStyle/>
              <a:p>
                <a:r>
                  <a:rPr lang="en-US" altLang="ja-JP" sz="2000" dirty="0"/>
                  <a:t>(4) </a:t>
                </a:r>
                <a:r>
                  <a:rPr lang="ja-JP" altLang="en-US" sz="2000" dirty="0"/>
                  <a:t>各節点での静水圧応力と</a:t>
                </a:r>
                <a:br>
                  <a:rPr lang="en-US" altLang="ja-JP" sz="2000" dirty="0"/>
                </a:br>
                <a:r>
                  <a:rPr lang="ja-JP" altLang="en-US" sz="2000" dirty="0"/>
                  <a:t>その節点内力寄与</a:t>
                </a:r>
                <a14:m>
                  <m:oMath xmlns:m="http://schemas.openxmlformats.org/officeDocument/2006/math">
                    <m:r>
                      <a:rPr lang="en-US" altLang="ja-JP" sz="2000" b="0" i="0" smtClean="0">
                        <a:latin typeface="Cambria Math" panose="02040503050406030204" pitchFamily="18" charset="0"/>
                      </a:rPr>
                      <m:t>{</m:t>
                    </m:r>
                    <m:sSubSup>
                      <m:sSubSupPr>
                        <m:ctrlPr>
                          <a:rPr lang="en-US" altLang="ja-JP" sz="2000" b="0" i="1" smtClean="0">
                            <a:latin typeface="Cambria Math" panose="02040503050406030204" pitchFamily="18" charset="0"/>
                          </a:rPr>
                        </m:ctrlPr>
                      </m:sSubSupPr>
                      <m:e>
                        <m:r>
                          <a:rPr lang="en-US" altLang="ja-JP" sz="2000" b="0" i="1" smtClean="0">
                            <a:latin typeface="Cambria Math" panose="02040503050406030204" pitchFamily="18" charset="0"/>
                          </a:rPr>
                          <m:t>𝑓</m:t>
                        </m:r>
                      </m:e>
                      <m:sub>
                        <m:r>
                          <m:rPr>
                            <m:sty m:val="p"/>
                          </m:rPr>
                          <a:rPr lang="en-US" altLang="ja-JP" sz="2000" b="0" i="0" smtClean="0">
                            <a:latin typeface="Cambria Math" panose="02040503050406030204" pitchFamily="18" charset="0"/>
                          </a:rPr>
                          <m:t>vol</m:t>
                        </m:r>
                      </m:sub>
                      <m:sup>
                        <m:r>
                          <m:rPr>
                            <m:sty m:val="p"/>
                          </m:rPr>
                          <a:rPr lang="en-US" altLang="ja-JP" sz="2000" b="0" i="0" smtClean="0">
                            <a:latin typeface="Cambria Math" panose="02040503050406030204" pitchFamily="18" charset="0"/>
                          </a:rPr>
                          <m:t>int</m:t>
                        </m:r>
                      </m:sup>
                    </m:sSubSup>
                    <m:r>
                      <a:rPr lang="en-US" altLang="ja-JP" sz="2000" b="0" i="1" smtClean="0">
                        <a:latin typeface="Cambria Math" panose="02040503050406030204" pitchFamily="18" charset="0"/>
                      </a:rPr>
                      <m:t>}</m:t>
                    </m:r>
                  </m:oMath>
                </a14:m>
                <a:r>
                  <a:rPr lang="ja-JP" altLang="en-US" sz="2000" dirty="0"/>
                  <a:t>の計算</a:t>
                </a:r>
              </a:p>
            </p:txBody>
          </p:sp>
        </mc:Choice>
        <mc:Fallback xmlns="">
          <p:sp>
            <p:nvSpPr>
              <p:cNvPr id="13" name="テキスト ボックス 12">
                <a:extLst>
                  <a:ext uri="{FF2B5EF4-FFF2-40B4-BE49-F238E27FC236}">
                    <a16:creationId xmlns:a16="http://schemas.microsoft.com/office/drawing/2014/main" id="{97FAB005-7B67-2821-929A-F919512F6816}"/>
                  </a:ext>
                </a:extLst>
              </p:cNvPr>
              <p:cNvSpPr txBox="1">
                <a:spLocks noRot="1" noChangeAspect="1" noMove="1" noResize="1" noEditPoints="1" noAdjustHandles="1" noChangeArrowheads="1" noChangeShapeType="1" noTextEdit="1"/>
              </p:cNvSpPr>
              <p:nvPr/>
            </p:nvSpPr>
            <p:spPr>
              <a:xfrm>
                <a:off x="6384032" y="4039495"/>
                <a:ext cx="3604513" cy="740844"/>
              </a:xfrm>
              <a:prstGeom prst="rect">
                <a:avLst/>
              </a:prstGeom>
              <a:blipFill>
                <a:blip r:embed="rId6"/>
                <a:stretch>
                  <a:fillRect l="-1689" t="-6612" r="-1182" b="-10744"/>
                </a:stretch>
              </a:blipFill>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52A65455-D7BE-B664-01C6-60C7910D33C9}"/>
              </a:ext>
            </a:extLst>
          </p:cNvPr>
          <p:cNvGrpSpPr/>
          <p:nvPr/>
        </p:nvGrpSpPr>
        <p:grpSpPr>
          <a:xfrm>
            <a:off x="6960096" y="1750190"/>
            <a:ext cx="2273650" cy="2208147"/>
            <a:chOff x="5436095" y="1873145"/>
            <a:chExt cx="2273650" cy="2208147"/>
          </a:xfrm>
        </p:grpSpPr>
        <p:grpSp>
          <p:nvGrpSpPr>
            <p:cNvPr id="9" name="グループ化 8">
              <a:extLst>
                <a:ext uri="{FF2B5EF4-FFF2-40B4-BE49-F238E27FC236}">
                  <a16:creationId xmlns:a16="http://schemas.microsoft.com/office/drawing/2014/main" id="{ADE21052-BE59-63E9-2E1D-E018347453C3}"/>
                </a:ext>
              </a:extLst>
            </p:cNvPr>
            <p:cNvGrpSpPr/>
            <p:nvPr/>
          </p:nvGrpSpPr>
          <p:grpSpPr>
            <a:xfrm>
              <a:off x="5452264" y="1873145"/>
              <a:ext cx="2257481" cy="2208147"/>
              <a:chOff x="1513470" y="1992161"/>
              <a:chExt cx="3447483" cy="3410207"/>
            </a:xfrm>
          </p:grpSpPr>
          <p:sp>
            <p:nvSpPr>
              <p:cNvPr id="48" name="楕円 47">
                <a:extLst>
                  <a:ext uri="{FF2B5EF4-FFF2-40B4-BE49-F238E27FC236}">
                    <a16:creationId xmlns:a16="http://schemas.microsoft.com/office/drawing/2014/main" id="{54E96B0D-2F90-342B-DF2E-A698663BF70A}"/>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11FA364C-FB04-C1E9-8A03-F428BD6A1427}"/>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フリーフォーム: 図形 51">
                <a:extLst>
                  <a:ext uri="{FF2B5EF4-FFF2-40B4-BE49-F238E27FC236}">
                    <a16:creationId xmlns:a16="http://schemas.microsoft.com/office/drawing/2014/main" id="{145EC386-1AD1-4417-ED0D-CFCE3727100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4119B7C2-2DA5-3A4E-F67F-4951039F928B}"/>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20B243D9-9EA7-F7EC-50FB-289AE73AAB8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B8E8FBAE-A7FC-2608-AA42-4F3FA0E8D3C3}"/>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E523BA6E-0A13-C276-3420-C89101914EE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3377B8D5-6D2A-839B-0B6E-22E42BA2502F}"/>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321DD74D-DD48-20D6-CC5E-F06BEFAE2203}"/>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8F6880AE-1A03-FA72-0D5E-30A5066AF84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乗算記号 19">
              <a:extLst>
                <a:ext uri="{FF2B5EF4-FFF2-40B4-BE49-F238E27FC236}">
                  <a16:creationId xmlns:a16="http://schemas.microsoft.com/office/drawing/2014/main" id="{D5D80895-FC06-2AD2-79E8-E51ED8B1CF3D}"/>
                </a:ext>
              </a:extLst>
            </p:cNvPr>
            <p:cNvSpPr/>
            <p:nvPr/>
          </p:nvSpPr>
          <p:spPr>
            <a:xfrm>
              <a:off x="5436095" y="3176971"/>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3" name="直線コネクタ 22">
            <a:extLst>
              <a:ext uri="{FF2B5EF4-FFF2-40B4-BE49-F238E27FC236}">
                <a16:creationId xmlns:a16="http://schemas.microsoft.com/office/drawing/2014/main" id="{CC5DA95D-3F98-7409-5700-624C3AD4A47B}"/>
              </a:ext>
            </a:extLst>
          </p:cNvPr>
          <p:cNvCxnSpPr>
            <a:cxnSpLocks/>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562582B-B174-2ACE-BD9C-0BE24DF97DEC}"/>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8992392F-9515-8405-249B-7CBC0D9930B7}"/>
              </a:ext>
            </a:extLst>
          </p:cNvPr>
          <p:cNvSpPr txBox="1"/>
          <p:nvPr/>
        </p:nvSpPr>
        <p:spPr>
          <a:xfrm>
            <a:off x="1785411" y="2408552"/>
            <a:ext cx="646331" cy="646331"/>
          </a:xfrm>
          <a:prstGeom prst="rect">
            <a:avLst/>
          </a:prstGeom>
          <a:solidFill>
            <a:schemeClr val="tx1"/>
          </a:solidFill>
          <a:ln>
            <a:noFill/>
          </a:ln>
        </p:spPr>
        <p:txBody>
          <a:bodyPr wrap="none" rtlCol="0">
            <a:spAutoFit/>
          </a:bodyPr>
          <a:lstStyle/>
          <a:p>
            <a:pPr algn="ctr"/>
            <a:r>
              <a:rPr kumimoji="1" lang="ja-JP" altLang="en-US" dirty="0">
                <a:solidFill>
                  <a:schemeClr val="bg1"/>
                </a:solidFill>
              </a:rPr>
              <a:t>偏差</a:t>
            </a:r>
            <a:br>
              <a:rPr kumimoji="1" lang="en-US" altLang="ja-JP" dirty="0">
                <a:solidFill>
                  <a:schemeClr val="bg1"/>
                </a:solidFill>
              </a:rPr>
            </a:br>
            <a:r>
              <a:rPr kumimoji="1" lang="ja-JP" altLang="en-US" dirty="0">
                <a:solidFill>
                  <a:schemeClr val="bg1"/>
                </a:solidFill>
              </a:rPr>
              <a:t>成分</a:t>
            </a:r>
          </a:p>
        </p:txBody>
      </p:sp>
      <p:grpSp>
        <p:nvGrpSpPr>
          <p:cNvPr id="24" name="グループ化 23">
            <a:extLst>
              <a:ext uri="{FF2B5EF4-FFF2-40B4-BE49-F238E27FC236}">
                <a16:creationId xmlns:a16="http://schemas.microsoft.com/office/drawing/2014/main" id="{66FFA820-362E-00CB-EF62-15AFA6AA0BA2}"/>
              </a:ext>
            </a:extLst>
          </p:cNvPr>
          <p:cNvGrpSpPr/>
          <p:nvPr/>
        </p:nvGrpSpPr>
        <p:grpSpPr>
          <a:xfrm>
            <a:off x="2988431" y="1750190"/>
            <a:ext cx="2257481" cy="2208147"/>
            <a:chOff x="5522563" y="3803367"/>
            <a:chExt cx="2257481" cy="2208147"/>
          </a:xfrm>
        </p:grpSpPr>
        <p:pic>
          <p:nvPicPr>
            <p:cNvPr id="25" name="図 24" descr="背景パターン&#10;&#10;自動的に生成された説明">
              <a:extLst>
                <a:ext uri="{FF2B5EF4-FFF2-40B4-BE49-F238E27FC236}">
                  <a16:creationId xmlns:a16="http://schemas.microsoft.com/office/drawing/2014/main" id="{6AAF1B82-7700-160D-2DD3-D5BB18C8A24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26" name="グループ化 25">
              <a:extLst>
                <a:ext uri="{FF2B5EF4-FFF2-40B4-BE49-F238E27FC236}">
                  <a16:creationId xmlns:a16="http://schemas.microsoft.com/office/drawing/2014/main" id="{2D39D727-B43D-AAEB-153D-A9F09F8E43FB}"/>
                </a:ext>
              </a:extLst>
            </p:cNvPr>
            <p:cNvGrpSpPr/>
            <p:nvPr/>
          </p:nvGrpSpPr>
          <p:grpSpPr>
            <a:xfrm>
              <a:off x="5522563" y="3803367"/>
              <a:ext cx="2257481" cy="2208147"/>
              <a:chOff x="1513470" y="1992161"/>
              <a:chExt cx="3447483" cy="3410207"/>
            </a:xfrm>
          </p:grpSpPr>
          <p:sp>
            <p:nvSpPr>
              <p:cNvPr id="30" name="楕円 29">
                <a:extLst>
                  <a:ext uri="{FF2B5EF4-FFF2-40B4-BE49-F238E27FC236}">
                    <a16:creationId xmlns:a16="http://schemas.microsoft.com/office/drawing/2014/main" id="{7FAD89D0-8C5E-7C3D-604D-1E0C6C722DE7}"/>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21191F8E-C3DF-AC15-1783-60810DF8A96A}"/>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0A1E9112-9E08-8AA0-0CEC-5FCA93C98419}"/>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89B7C4C9-A34D-DE05-CD70-21D560A30989}"/>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図形 33">
                <a:extLst>
                  <a:ext uri="{FF2B5EF4-FFF2-40B4-BE49-F238E27FC236}">
                    <a16:creationId xmlns:a16="http://schemas.microsoft.com/office/drawing/2014/main" id="{979B4DFD-CE58-0EDF-49AC-3B9E759E33F2}"/>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CACBB96-BEE5-9A27-6BFA-6DDAC9C82545}"/>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212B9247-4793-AB65-3238-7D44A904F5BE}"/>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0FA68AA8-6F96-4D1A-6C0E-73C061A2B168}"/>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0A593873-6D4E-0C13-35A5-93DFC9530B0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61CEC567-CB92-6389-81D7-80784B8F17B1}"/>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乗算記号 26">
              <a:extLst>
                <a:ext uri="{FF2B5EF4-FFF2-40B4-BE49-F238E27FC236}">
                  <a16:creationId xmlns:a16="http://schemas.microsoft.com/office/drawing/2014/main" id="{7593A025-D4AB-680D-CA97-DE2DE7EE6CE2}"/>
                </a:ext>
              </a:extLst>
            </p:cNvPr>
            <p:cNvSpPr/>
            <p:nvPr/>
          </p:nvSpPr>
          <p:spPr>
            <a:xfrm>
              <a:off x="6687580" y="4248500"/>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BBD13A96-1CDF-52BF-0856-387C00565068}"/>
                </a:ext>
              </a:extLst>
            </p:cNvPr>
            <p:cNvSpPr/>
            <p:nvPr/>
          </p:nvSpPr>
          <p:spPr>
            <a:xfrm>
              <a:off x="6891460"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乗算記号 28">
              <a:extLst>
                <a:ext uri="{FF2B5EF4-FFF2-40B4-BE49-F238E27FC236}">
                  <a16:creationId xmlns:a16="http://schemas.microsoft.com/office/drawing/2014/main" id="{A8E0A9AD-3463-A3F4-CB0B-C0F2754A069D}"/>
                </a:ext>
              </a:extLst>
            </p:cNvPr>
            <p:cNvSpPr/>
            <p:nvPr/>
          </p:nvSpPr>
          <p:spPr>
            <a:xfrm>
              <a:off x="6050514"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401F83DB-4906-2068-2C0C-A5821A07761E}"/>
              </a:ext>
            </a:extLst>
          </p:cNvPr>
          <p:cNvSpPr txBox="1"/>
          <p:nvPr/>
        </p:nvSpPr>
        <p:spPr>
          <a:xfrm>
            <a:off x="9772054" y="2362276"/>
            <a:ext cx="646331" cy="646331"/>
          </a:xfrm>
          <a:prstGeom prst="rect">
            <a:avLst/>
          </a:prstGeom>
          <a:solidFill>
            <a:schemeClr val="tx1"/>
          </a:solidFill>
          <a:ln>
            <a:noFill/>
          </a:ln>
        </p:spPr>
        <p:txBody>
          <a:bodyPr wrap="none" rtlCol="0">
            <a:spAutoFit/>
          </a:bodyPr>
          <a:lstStyle/>
          <a:p>
            <a:pPr algn="ctr"/>
            <a:r>
              <a:rPr lang="ja-JP" altLang="en-US" dirty="0">
                <a:solidFill>
                  <a:schemeClr val="bg1"/>
                </a:solidFill>
              </a:rPr>
              <a:t>体積</a:t>
            </a:r>
            <a:br>
              <a:rPr lang="en-US" altLang="ja-JP" dirty="0">
                <a:solidFill>
                  <a:schemeClr val="bg1"/>
                </a:solidFill>
              </a:rPr>
            </a:br>
            <a:r>
              <a:rPr lang="ja-JP" altLang="en-US" dirty="0">
                <a:solidFill>
                  <a:schemeClr val="bg1"/>
                </a:solidFill>
              </a:rPr>
              <a:t>成分</a:t>
            </a:r>
            <a:endParaRPr kumimoji="1" lang="ja-JP" altLang="en-US" dirty="0">
              <a:solidFill>
                <a:schemeClr val="bg1"/>
              </a:solidFill>
            </a:endParaRPr>
          </a:p>
        </p:txBody>
      </p:sp>
      <p:cxnSp>
        <p:nvCxnSpPr>
          <p:cNvPr id="42" name="直線矢印コネクタ 41">
            <a:extLst>
              <a:ext uri="{FF2B5EF4-FFF2-40B4-BE49-F238E27FC236}">
                <a16:creationId xmlns:a16="http://schemas.microsoft.com/office/drawing/2014/main" id="{472C1B4E-8613-E4A9-5A1B-7512410F225F}"/>
              </a:ext>
            </a:extLst>
          </p:cNvPr>
          <p:cNvCxnSpPr>
            <a:cxnSpLocks/>
          </p:cNvCxnSpPr>
          <p:nvPr/>
        </p:nvCxnSpPr>
        <p:spPr>
          <a:xfrm>
            <a:off x="6094145" y="5302758"/>
            <a:ext cx="1855" cy="682526"/>
          </a:xfrm>
          <a:prstGeom prst="straightConnector1">
            <a:avLst/>
          </a:prstGeom>
          <a:ln w="1270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6D3195B3-E3EB-9C6E-397E-6848EA82748C}"/>
              </a:ext>
            </a:extLst>
          </p:cNvPr>
          <p:cNvSpPr/>
          <p:nvPr/>
        </p:nvSpPr>
        <p:spPr>
          <a:xfrm rot="795572">
            <a:off x="4145794"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80BB4111-9D2E-F31A-D734-6BEEB5AC904B}"/>
              </a:ext>
            </a:extLst>
          </p:cNvPr>
          <p:cNvSpPr/>
          <p:nvPr/>
        </p:nvSpPr>
        <p:spPr>
          <a:xfrm rot="20804428" flipH="1">
            <a:off x="6066049"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1D8BEA79-355B-294C-BED8-B6095BF8CF32}"/>
              </a:ext>
            </a:extLst>
          </p:cNvPr>
          <p:cNvSpPr txBox="1"/>
          <p:nvPr/>
        </p:nvSpPr>
        <p:spPr>
          <a:xfrm>
            <a:off x="5189799" y="4906905"/>
            <a:ext cx="1811713" cy="646331"/>
          </a:xfrm>
          <a:prstGeom prst="rect">
            <a:avLst/>
          </a:prstGeom>
          <a:solidFill>
            <a:schemeClr val="tx1"/>
          </a:solidFill>
        </p:spPr>
        <p:txBody>
          <a:bodyPr wrap="none" rtlCol="0">
            <a:spAutoFit/>
          </a:bodyPr>
          <a:lstStyle/>
          <a:p>
            <a:pPr algn="ctr"/>
            <a:r>
              <a:rPr lang="ja-JP" altLang="en-US" b="1" dirty="0">
                <a:ln w="3175">
                  <a:noFill/>
                </a:ln>
                <a:solidFill>
                  <a:schemeClr val="bg1"/>
                </a:solidFill>
              </a:rPr>
              <a:t>選択的低減積分</a:t>
            </a:r>
            <a:br>
              <a:rPr lang="en-US" altLang="ja-JP" b="1" dirty="0">
                <a:ln w="3175">
                  <a:noFill/>
                </a:ln>
                <a:solidFill>
                  <a:schemeClr val="bg1"/>
                </a:solidFill>
              </a:rPr>
            </a:br>
            <a:r>
              <a:rPr lang="en-US" altLang="ja-JP" b="1" dirty="0">
                <a:ln w="3175">
                  <a:noFill/>
                </a:ln>
                <a:solidFill>
                  <a:schemeClr val="bg1"/>
                </a:solidFill>
              </a:rPr>
              <a:t>(SRI)</a:t>
            </a:r>
            <a:endParaRPr kumimoji="1" lang="ja-JP" altLang="en-US" b="1" dirty="0">
              <a:ln w="3175">
                <a:noFill/>
              </a:ln>
              <a:solidFill>
                <a:schemeClr val="bg1"/>
              </a:solidFill>
            </a:endParaRPr>
          </a:p>
        </p:txBody>
      </p:sp>
      <p:sp>
        <p:nvSpPr>
          <p:cNvPr id="45" name="テキスト ボックス 44">
            <a:extLst>
              <a:ext uri="{FF2B5EF4-FFF2-40B4-BE49-F238E27FC236}">
                <a16:creationId xmlns:a16="http://schemas.microsoft.com/office/drawing/2014/main" id="{D538C889-2AF5-B8AE-30BC-403D4C731DDE}"/>
              </a:ext>
            </a:extLst>
          </p:cNvPr>
          <p:cNvSpPr txBox="1"/>
          <p:nvPr/>
        </p:nvSpPr>
        <p:spPr>
          <a:xfrm>
            <a:off x="8140370" y="5301837"/>
            <a:ext cx="3871573" cy="707886"/>
          </a:xfrm>
          <a:prstGeom prst="rect">
            <a:avLst/>
          </a:prstGeom>
          <a:solidFill>
            <a:schemeClr val="accent1"/>
          </a:solidFill>
        </p:spPr>
        <p:txBody>
          <a:bodyPr wrap="none" rtlCol="0">
            <a:spAutoFit/>
          </a:bodyPr>
          <a:lstStyle/>
          <a:p>
            <a:pPr algn="ctr"/>
            <a:r>
              <a:rPr lang="ja-JP" altLang="en-US" sz="2000" dirty="0"/>
              <a:t>せん断</a:t>
            </a:r>
            <a:r>
              <a:rPr lang="en-US" altLang="ja-JP" sz="2000" dirty="0"/>
              <a:t>/</a:t>
            </a:r>
            <a:r>
              <a:rPr lang="ja-JP" altLang="en-US" sz="2000" dirty="0"/>
              <a:t>体積ロッキングを回避し</a:t>
            </a:r>
            <a:br>
              <a:rPr lang="en-US" altLang="ja-JP" sz="2000" dirty="0"/>
            </a:br>
            <a:r>
              <a:rPr lang="ja-JP" altLang="en-US" sz="2000" dirty="0"/>
              <a:t>圧力チェッカーボーディングを低減</a:t>
            </a:r>
          </a:p>
        </p:txBody>
      </p:sp>
    </p:spTree>
    <p:extLst>
      <p:ext uri="{BB962C8B-B14F-4D97-AF65-F5344CB8AC3E}">
        <p14:creationId xmlns:p14="http://schemas.microsoft.com/office/powerpoint/2010/main" val="3582359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03E33094-3815-A368-AAF3-A25BF0B9ED35}"/>
                  </a:ext>
                </a:extLst>
              </p:cNvPr>
              <p:cNvSpPr>
                <a:spLocks noGrp="1"/>
              </p:cNvSpPr>
              <p:nvPr>
                <p:ph idx="1"/>
              </p:nvPr>
            </p:nvSpPr>
            <p:spPr/>
            <p:txBody>
              <a:bodyPr/>
              <a:lstStyle/>
              <a:p>
                <a:pPr marL="0" indent="0">
                  <a:buNone/>
                </a:pPr>
                <a:r>
                  <a:rPr lang="en-US" altLang="ja-JP" sz="2400" dirty="0">
                    <a:solidFill>
                      <a:schemeClr val="bg1"/>
                    </a:solidFill>
                    <a:highlight>
                      <a:srgbClr val="000000"/>
                    </a:highlight>
                  </a:rPr>
                  <a:t>[</a:t>
                </a:r>
                <a:r>
                  <a:rPr lang="ja-JP" altLang="en-US" sz="2400" dirty="0">
                    <a:solidFill>
                      <a:schemeClr val="bg1"/>
                    </a:solidFill>
                    <a:highlight>
                      <a:srgbClr val="000000"/>
                    </a:highlight>
                  </a:rPr>
                  <a:t>偏差成分</a:t>
                </a:r>
                <a:r>
                  <a:rPr lang="en-US" altLang="ja-JP" sz="2400" dirty="0">
                    <a:solidFill>
                      <a:schemeClr val="bg1"/>
                    </a:solidFill>
                    <a:highlight>
                      <a:srgbClr val="000000"/>
                    </a:highlight>
                  </a:rPr>
                  <a:t>]</a:t>
                </a:r>
              </a:p>
              <a:p>
                <a:r>
                  <a:rPr lang="ja-JP" altLang="en-US" sz="2400" dirty="0"/>
                  <a:t>各エッジの </a:t>
                </a:r>
                <a14:m>
                  <m:oMath xmlns:m="http://schemas.openxmlformats.org/officeDocument/2006/math">
                    <m:d>
                      <m:dPr>
                        <m:begChr m:val="["/>
                        <m:endChr m:val="]"/>
                        <m:ctrlPr>
                          <a:rPr lang="en-US" altLang="ja-JP" sz="2400" i="1" smtClean="0">
                            <a:latin typeface="Cambria Math" panose="02040503050406030204" pitchFamily="18" charset="0"/>
                          </a:rPr>
                        </m:ctrlPr>
                      </m:dPr>
                      <m:e>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 </m:t>
                            </m:r>
                          </m:e>
                          <m:sup>
                            <m:r>
                              <m:rPr>
                                <m:sty m:val="p"/>
                              </m:rPr>
                              <a:rPr lang="en-US" altLang="ja-JP" sz="2400">
                                <a:latin typeface="Cambria Math" panose="02040503050406030204" pitchFamily="18" charset="0"/>
                              </a:rPr>
                              <m:t>Edge</m:t>
                            </m:r>
                          </m:sup>
                        </m:sSup>
                        <m:r>
                          <a:rPr lang="en-US" altLang="ja-JP" sz="2400" i="1">
                            <a:latin typeface="Cambria Math" panose="02040503050406030204" pitchFamily="18" charset="0"/>
                          </a:rPr>
                          <m:t>𝐵</m:t>
                        </m:r>
                      </m:e>
                    </m:d>
                  </m:oMath>
                </a14:m>
                <a:r>
                  <a:rPr lang="ja-JP" altLang="en-US" sz="2400" dirty="0"/>
                  <a:t> を</a:t>
                </a:r>
                <a:r>
                  <a:rPr lang="en-US" altLang="ja-JP" sz="2400" dirty="0"/>
                  <a:t>ES-FEM</a:t>
                </a:r>
                <a:r>
                  <a:rPr lang="ja-JP" altLang="en-US" sz="2400" dirty="0"/>
                  <a:t>と同様に作る．</a:t>
                </a:r>
                <a:endParaRPr lang="en-US" altLang="ja-JP" sz="2400" dirty="0"/>
              </a:p>
              <a:p>
                <a:r>
                  <a:rPr lang="ja-JP" altLang="en-US" sz="2400" b="1" dirty="0"/>
                  <a:t>各</a:t>
                </a:r>
                <a:r>
                  <a:rPr lang="ja-JP" altLang="en-US" sz="2400" b="1" dirty="0">
                    <a:solidFill>
                      <a:srgbClr val="FF00FF"/>
                    </a:solidFill>
                  </a:rPr>
                  <a:t>フェイス</a:t>
                </a:r>
                <a:r>
                  <a:rPr lang="ja-JP" altLang="en-US" sz="2400" b="1" dirty="0"/>
                  <a:t>にて周辺３エッジの </a:t>
                </a:r>
                <a14:m>
                  <m:oMath xmlns:m="http://schemas.openxmlformats.org/officeDocument/2006/math">
                    <m:d>
                      <m:dPr>
                        <m:begChr m:val="["/>
                        <m:endChr m:val="]"/>
                        <m:ctrlPr>
                          <a:rPr lang="en-US" altLang="ja-JP" sz="2400" b="1" i="1">
                            <a:latin typeface="Cambria Math" panose="02040503050406030204" pitchFamily="18" charset="0"/>
                          </a:rPr>
                        </m:ctrlPr>
                      </m:dPr>
                      <m:e>
                        <m:sSup>
                          <m:sSupPr>
                            <m:ctrlPr>
                              <a:rPr lang="en-US" altLang="ja-JP" sz="2400" b="1" i="1">
                                <a:latin typeface="Cambria Math" panose="02040503050406030204" pitchFamily="18" charset="0"/>
                              </a:rPr>
                            </m:ctrlPr>
                          </m:sSupPr>
                          <m:e>
                            <m:r>
                              <a:rPr lang="en-US" altLang="ja-JP" sz="2400" b="1" i="1">
                                <a:latin typeface="Cambria Math" panose="02040503050406030204" pitchFamily="18" charset="0"/>
                              </a:rPr>
                              <m:t> </m:t>
                            </m:r>
                          </m:e>
                          <m:sup>
                            <m:r>
                              <a:rPr lang="en-US" altLang="ja-JP" sz="2400" b="1" i="0">
                                <a:latin typeface="Cambria Math" panose="02040503050406030204" pitchFamily="18" charset="0"/>
                              </a:rPr>
                              <m:t>𝐄𝐝𝐠𝐞</m:t>
                            </m:r>
                          </m:sup>
                        </m:sSup>
                        <m:r>
                          <a:rPr lang="en-US" altLang="ja-JP" sz="2400" b="1" i="1">
                            <a:latin typeface="Cambria Math" panose="02040503050406030204" pitchFamily="18" charset="0"/>
                          </a:rPr>
                          <m:t>𝑩</m:t>
                        </m:r>
                      </m:e>
                    </m:d>
                  </m:oMath>
                </a14:m>
                <a:r>
                  <a:rPr lang="ja-JP" altLang="en-US" sz="2400" b="1" dirty="0"/>
                  <a:t> を集め，平均化して</a:t>
                </a:r>
                <a:r>
                  <a:rPr lang="en-US" altLang="ja-JP" sz="2400" b="1" dirty="0"/>
                  <a:t> </a:t>
                </a:r>
                <a14:m>
                  <m:oMath xmlns:m="http://schemas.openxmlformats.org/officeDocument/2006/math">
                    <m:d>
                      <m:dPr>
                        <m:begChr m:val="["/>
                        <m:endChr m:val="]"/>
                        <m:ctrlPr>
                          <a:rPr lang="en-US" altLang="ja-JP" sz="2400" b="1" i="1" smtClean="0">
                            <a:latin typeface="Cambria Math" panose="02040503050406030204" pitchFamily="18" charset="0"/>
                          </a:rPr>
                        </m:ctrlPr>
                      </m:dPr>
                      <m:e>
                        <m:sSup>
                          <m:sSupPr>
                            <m:ctrlPr>
                              <a:rPr lang="en-US" altLang="ja-JP" sz="2400" b="1" i="1">
                                <a:latin typeface="Cambria Math" panose="02040503050406030204" pitchFamily="18" charset="0"/>
                              </a:rPr>
                            </m:ctrlPr>
                          </m:sSupPr>
                          <m:e>
                            <m:r>
                              <a:rPr lang="en-US" altLang="ja-JP" sz="2400" b="1" i="0">
                                <a:latin typeface="Cambria Math" panose="02040503050406030204" pitchFamily="18" charset="0"/>
                              </a:rPr>
                              <m:t> </m:t>
                            </m:r>
                          </m:e>
                          <m:sup>
                            <m:r>
                              <a:rPr lang="en-US" altLang="ja-JP" sz="2400" b="1" i="0" smtClean="0">
                                <a:latin typeface="Cambria Math" panose="02040503050406030204" pitchFamily="18" charset="0"/>
                              </a:rPr>
                              <m:t>𝐅𝐚𝐜𝐞</m:t>
                            </m:r>
                          </m:sup>
                        </m:sSup>
                        <m:r>
                          <a:rPr lang="en-US" altLang="ja-JP" sz="2400" b="1" i="1">
                            <a:latin typeface="Cambria Math" panose="02040503050406030204" pitchFamily="18" charset="0"/>
                          </a:rPr>
                          <m:t>𝑩</m:t>
                        </m:r>
                      </m:e>
                    </m:d>
                  </m:oMath>
                </a14:m>
                <a:r>
                  <a:rPr lang="en-US" altLang="ja-JP" sz="2400" b="1" dirty="0"/>
                  <a:t> </a:t>
                </a:r>
                <a:r>
                  <a:rPr lang="ja-JP" altLang="en-US" sz="2400" b="1" dirty="0"/>
                  <a:t>を作る．</a:t>
                </a:r>
                <a:endParaRPr lang="en-US" altLang="ja-JP" sz="2400" b="1"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は各フェイス中心の物で，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solidFill>
                      <a:srgbClr val="FF00FF"/>
                    </a:solidFill>
                  </a:rPr>
                  <a:t>４ガウス点</a:t>
                </a:r>
                <a:r>
                  <a:rPr lang="ja-JP" altLang="en-US" sz="2400" b="1" u="sng" dirty="0"/>
                  <a:t>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を用いて各ガウス点の偏差ひずみ・偏差応力を計算し，四面体２次要素と</a:t>
                </a:r>
                <a:br>
                  <a:rPr lang="en-US" altLang="ja-JP" sz="2400" dirty="0"/>
                </a:br>
                <a:r>
                  <a:rPr lang="ja-JP" altLang="en-US" sz="2400" dirty="0"/>
                  <a:t>同様にガウスの４点積分で節点内力</a:t>
                </a:r>
                <a14:m>
                  <m:oMath xmlns:m="http://schemas.openxmlformats.org/officeDocument/2006/math">
                    <m:r>
                      <a:rPr lang="en-US" altLang="ja-JP" sz="2400">
                        <a:latin typeface="Cambria Math" panose="02040503050406030204" pitchFamily="18" charset="0"/>
                      </a:rPr>
                      <m:t>{</m:t>
                    </m:r>
                    <m:sSubSup>
                      <m:sSubSupPr>
                        <m:ctrlPr>
                          <a:rPr lang="en-US" altLang="ja-JP" sz="2400" i="1">
                            <a:latin typeface="Cambria Math" panose="02040503050406030204" pitchFamily="18" charset="0"/>
                          </a:rPr>
                        </m:ctrlPr>
                      </m:sSubSupPr>
                      <m:e>
                        <m:r>
                          <a:rPr lang="en-US" altLang="ja-JP" sz="2400" i="1">
                            <a:latin typeface="Cambria Math" panose="02040503050406030204" pitchFamily="18" charset="0"/>
                          </a:rPr>
                          <m:t>𝑓</m:t>
                        </m:r>
                      </m:e>
                      <m:sub>
                        <m:r>
                          <m:rPr>
                            <m:sty m:val="p"/>
                          </m:rPr>
                          <a:rPr lang="en-US" altLang="ja-JP" sz="2400">
                            <a:latin typeface="Cambria Math" panose="02040503050406030204" pitchFamily="18" charset="0"/>
                          </a:rPr>
                          <m:t>dev</m:t>
                        </m:r>
                      </m:sub>
                      <m:sup>
                        <m:r>
                          <m:rPr>
                            <m:sty m:val="p"/>
                          </m:rPr>
                          <a:rPr lang="en-US" altLang="ja-JP" sz="2400">
                            <a:latin typeface="Cambria Math" panose="02040503050406030204" pitchFamily="18" charset="0"/>
                          </a:rPr>
                          <m:t>int</m:t>
                        </m:r>
                      </m:sup>
                    </m:sSubSup>
                    <m:r>
                      <a:rPr lang="en-US" altLang="ja-JP" sz="2400" i="1">
                        <a:latin typeface="Cambria Math" panose="02040503050406030204" pitchFamily="18" charset="0"/>
                      </a:rPr>
                      <m:t>}</m:t>
                    </m:r>
                  </m:oMath>
                </a14:m>
                <a:r>
                  <a:rPr lang="ja-JP" altLang="en-US" sz="2400" dirty="0"/>
                  <a:t>を計算する．</a:t>
                </a:r>
                <a:endParaRPr lang="ja-JP" altLang="en-US" sz="2400" u="sng" dirty="0"/>
              </a:p>
              <a:p>
                <a:pPr marL="0" indent="0">
                  <a:buNone/>
                </a:pPr>
                <a:endParaRPr lang="en-US" altLang="ja-JP" sz="600" dirty="0"/>
              </a:p>
              <a:p>
                <a:pPr marL="0" indent="0">
                  <a:buNone/>
                </a:pPr>
                <a:r>
                  <a:rPr lang="en-US" altLang="ja-JP" sz="2400" dirty="0">
                    <a:solidFill>
                      <a:schemeClr val="bg1"/>
                    </a:solidFill>
                    <a:highlight>
                      <a:srgbClr val="000000"/>
                    </a:highlight>
                  </a:rPr>
                  <a:t>[</a:t>
                </a:r>
                <a:r>
                  <a:rPr lang="ja-JP" altLang="en-US" sz="2400" dirty="0">
                    <a:solidFill>
                      <a:schemeClr val="bg1"/>
                    </a:solidFill>
                    <a:highlight>
                      <a:srgbClr val="000000"/>
                    </a:highlight>
                  </a:rPr>
                  <a:t>体積成分</a:t>
                </a:r>
                <a:r>
                  <a:rPr lang="en-US" altLang="ja-JP" sz="2400" dirty="0">
                    <a:solidFill>
                      <a:schemeClr val="bg1"/>
                    </a:solidFill>
                    <a:highlight>
                      <a:srgbClr val="000000"/>
                    </a:highlight>
                  </a:rPr>
                  <a:t>]</a:t>
                </a:r>
              </a:p>
              <a:p>
                <a:r>
                  <a:rPr lang="ja-JP" altLang="en-US" sz="2400" dirty="0"/>
                  <a:t>各ノードの</a:t>
                </a:r>
                <a:r>
                  <a:rPr lang="en-US" altLang="ja-JP" sz="2400" dirty="0"/>
                  <a:t> </a:t>
                </a:r>
                <a14:m>
                  <m:oMath xmlns:m="http://schemas.openxmlformats.org/officeDocument/2006/math">
                    <m:d>
                      <m:dPr>
                        <m:begChr m:val="["/>
                        <m:endChr m:val="]"/>
                        <m:ctrlPr>
                          <a:rPr lang="en-US" altLang="ja-JP" sz="2400" i="1" smtClean="0">
                            <a:latin typeface="Cambria Math" panose="02040503050406030204" pitchFamily="18" charset="0"/>
                          </a:rPr>
                        </m:ctrlPr>
                      </m:dPr>
                      <m:e>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 </m:t>
                            </m:r>
                          </m:e>
                          <m:sup>
                            <m:r>
                              <m:rPr>
                                <m:sty m:val="p"/>
                              </m:rPr>
                              <a:rPr lang="en-US" altLang="ja-JP" sz="2400" b="0" i="0" smtClean="0">
                                <a:latin typeface="Cambria Math" panose="02040503050406030204" pitchFamily="18" charset="0"/>
                              </a:rPr>
                              <m:t>Node</m:t>
                            </m:r>
                          </m:sup>
                        </m:sSup>
                        <m:r>
                          <a:rPr lang="en-US" altLang="ja-JP" sz="2400" i="1">
                            <a:latin typeface="Cambria Math" panose="02040503050406030204" pitchFamily="18" charset="0"/>
                          </a:rPr>
                          <m:t>𝐵</m:t>
                        </m:r>
                      </m:e>
                    </m:d>
                  </m:oMath>
                </a14:m>
                <a:r>
                  <a:rPr lang="en-US" altLang="ja-JP" sz="2400" dirty="0"/>
                  <a:t> </a:t>
                </a:r>
                <a:r>
                  <a:rPr lang="ja-JP" altLang="en-US" sz="2400" dirty="0"/>
                  <a:t>を</a:t>
                </a:r>
                <a:r>
                  <a:rPr lang="en-US" altLang="ja-JP" sz="2400" dirty="0"/>
                  <a:t>NS-FEM</a:t>
                </a:r>
                <a:r>
                  <a:rPr lang="ja-JP" altLang="en-US" sz="2400" dirty="0"/>
                  <a:t>と同様に作る．</a:t>
                </a:r>
                <a:endParaRPr lang="en-US" altLang="ja-JP" sz="2400" dirty="0"/>
              </a:p>
              <a:p>
                <a14:m>
                  <m:oMath xmlns:m="http://schemas.openxmlformats.org/officeDocument/2006/math">
                    <m:d>
                      <m:dPr>
                        <m:begChr m:val="["/>
                        <m:endChr m:val="]"/>
                        <m:ctrlPr>
                          <a:rPr lang="en-US" altLang="ja-JP" sz="2400" i="1">
                            <a:latin typeface="Cambria Math" panose="02040503050406030204" pitchFamily="18" charset="0"/>
                          </a:rPr>
                        </m:ctrlPr>
                      </m:dPr>
                      <m:e>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 </m:t>
                            </m:r>
                          </m:e>
                          <m:sup>
                            <m:r>
                              <m:rPr>
                                <m:sty m:val="p"/>
                              </m:rPr>
                              <a:rPr lang="en-US" altLang="ja-JP" sz="2400">
                                <a:latin typeface="Cambria Math" panose="02040503050406030204" pitchFamily="18" charset="0"/>
                              </a:rPr>
                              <m:t>Node</m:t>
                            </m:r>
                          </m:sup>
                        </m:sSup>
                        <m:r>
                          <a:rPr lang="en-US" altLang="ja-JP" sz="2400" i="1">
                            <a:latin typeface="Cambria Math" panose="02040503050406030204" pitchFamily="18" charset="0"/>
                          </a:rPr>
                          <m:t>𝐵</m:t>
                        </m:r>
                      </m:e>
                    </m:d>
                  </m:oMath>
                </a14:m>
                <a:r>
                  <a:rPr lang="ja-JP" altLang="en-US" sz="2400" dirty="0"/>
                  <a:t>を用いて各ノードの体積ひずみ・静水圧応力・節点内力</a:t>
                </a:r>
                <a:r>
                  <a:rPr lang="en-US" altLang="ja-JP" sz="2400" dirty="0"/>
                  <a:t> </a:t>
                </a:r>
                <a14:m>
                  <m:oMath xmlns:m="http://schemas.openxmlformats.org/officeDocument/2006/math">
                    <m:r>
                      <a:rPr lang="en-US" altLang="ja-JP" sz="2400" b="0" i="0" smtClean="0">
                        <a:latin typeface="Cambria Math" panose="02040503050406030204" pitchFamily="18" charset="0"/>
                      </a:rPr>
                      <m:t>{</m:t>
                    </m:r>
                    <m:sSubSup>
                      <m:sSubSupPr>
                        <m:ctrlPr>
                          <a:rPr lang="en-US" altLang="ja-JP" sz="2400" b="0" i="1" smtClean="0">
                            <a:latin typeface="Cambria Math" panose="02040503050406030204" pitchFamily="18" charset="0"/>
                          </a:rPr>
                        </m:ctrlPr>
                      </m:sSubSupPr>
                      <m:e>
                        <m:r>
                          <a:rPr lang="en-US" altLang="ja-JP" sz="2400" b="0" i="1" smtClean="0">
                            <a:latin typeface="Cambria Math" panose="02040503050406030204" pitchFamily="18" charset="0"/>
                          </a:rPr>
                          <m:t>𝑓</m:t>
                        </m:r>
                      </m:e>
                      <m:sub>
                        <m:r>
                          <m:rPr>
                            <m:sty m:val="p"/>
                          </m:rPr>
                          <a:rPr lang="en-US" altLang="ja-JP" sz="2400" b="0" i="0" smtClean="0">
                            <a:latin typeface="Cambria Math" panose="02040503050406030204" pitchFamily="18" charset="0"/>
                          </a:rPr>
                          <m:t>vol</m:t>
                        </m:r>
                      </m:sub>
                      <m:sup>
                        <m:r>
                          <m:rPr>
                            <m:sty m:val="p"/>
                          </m:rPr>
                          <a:rPr lang="en-US" altLang="ja-JP" sz="2400" b="0" i="0" smtClean="0">
                            <a:latin typeface="Cambria Math" panose="02040503050406030204" pitchFamily="18" charset="0"/>
                          </a:rPr>
                          <m:t>int</m:t>
                        </m:r>
                      </m:sup>
                    </m:sSubSup>
                    <m:r>
                      <a:rPr lang="en-US" altLang="ja-JP" sz="2400" b="0" i="1" smtClean="0">
                        <a:latin typeface="Cambria Math" panose="02040503050406030204" pitchFamily="18" charset="0"/>
                      </a:rPr>
                      <m:t>}</m:t>
                    </m:r>
                  </m:oMath>
                </a14:m>
                <a:r>
                  <a:rPr lang="en-US" altLang="ja-JP" sz="2400" dirty="0"/>
                  <a:t> </a:t>
                </a:r>
                <a:r>
                  <a:rPr lang="ja-JP" altLang="en-US" sz="2400" dirty="0"/>
                  <a:t>を計算する．</a:t>
                </a:r>
                <a:endParaRPr lang="en-US" altLang="ja-JP" sz="2400" dirty="0"/>
              </a:p>
              <a:p>
                <a:pPr marL="0" indent="0">
                  <a:buNone/>
                </a:pPr>
                <a:endParaRPr lang="en-US" altLang="ja-JP" sz="600" dirty="0"/>
              </a:p>
              <a:p>
                <a:pPr marL="0" indent="0">
                  <a:buNone/>
                </a:pPr>
                <a:r>
                  <a:rPr lang="en-US" altLang="ja-JP" sz="2400" dirty="0">
                    <a:solidFill>
                      <a:schemeClr val="bg1"/>
                    </a:solidFill>
                    <a:highlight>
                      <a:srgbClr val="000000"/>
                    </a:highlight>
                  </a:rPr>
                  <a:t>[SRI]</a:t>
                </a:r>
              </a:p>
              <a:p>
                <a:r>
                  <a:rPr lang="ja-JP" altLang="en-US" sz="2400" b="0" dirty="0"/>
                  <a:t>偏差成分と体積成分を合わせた節点内力</a:t>
                </a:r>
                <a:r>
                  <a:rPr lang="en-US" altLang="ja-JP" sz="2400" b="0" dirty="0"/>
                  <a:t> </a:t>
                </a:r>
                <a14:m>
                  <m:oMath xmlns:m="http://schemas.openxmlformats.org/officeDocument/2006/math">
                    <m:d>
                      <m:dPr>
                        <m:begChr m:val="{"/>
                        <m:endChr m:val="}"/>
                        <m:ctrlPr>
                          <a:rPr lang="en-US" altLang="ja-JP" sz="2400" b="0" i="1" smtClean="0">
                            <a:latin typeface="Cambria Math" panose="02040503050406030204" pitchFamily="18" charset="0"/>
                          </a:rPr>
                        </m:ctrlPr>
                      </m:dPr>
                      <m:e>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𝑓</m:t>
                            </m:r>
                          </m:e>
                          <m:sup>
                            <m:r>
                              <m:rPr>
                                <m:sty m:val="p"/>
                              </m:rPr>
                              <a:rPr lang="en-US" altLang="ja-JP" sz="2400" b="0" i="0" smtClean="0">
                                <a:latin typeface="Cambria Math" panose="02040503050406030204" pitchFamily="18" charset="0"/>
                              </a:rPr>
                              <m:t>int</m:t>
                            </m:r>
                          </m:sup>
                        </m:sSup>
                      </m:e>
                    </m:d>
                    <m:r>
                      <a:rPr lang="en-US" altLang="ja-JP" sz="2400" b="0" i="1" smtClean="0">
                        <a:latin typeface="Cambria Math" panose="02040503050406030204" pitchFamily="18" charset="0"/>
                      </a:rPr>
                      <m:t>=</m:t>
                    </m:r>
                    <m:d>
                      <m:dPr>
                        <m:begChr m:val="{"/>
                        <m:endChr m:val="}"/>
                        <m:ctrlPr>
                          <a:rPr lang="en-US" altLang="ja-JP" sz="2400" i="1">
                            <a:latin typeface="Cambria Math" panose="02040503050406030204" pitchFamily="18" charset="0"/>
                          </a:rPr>
                        </m:ctrlPr>
                      </m:dPr>
                      <m:e>
                        <m:sSubSup>
                          <m:sSubSupPr>
                            <m:ctrlPr>
                              <a:rPr lang="en-US" altLang="ja-JP" sz="2400" b="0" i="1" smtClean="0">
                                <a:latin typeface="Cambria Math" panose="02040503050406030204" pitchFamily="18" charset="0"/>
                              </a:rPr>
                            </m:ctrlPr>
                          </m:sSubSupPr>
                          <m:e>
                            <m:r>
                              <a:rPr lang="en-US" altLang="ja-JP" sz="2400" i="1">
                                <a:latin typeface="Cambria Math" panose="02040503050406030204" pitchFamily="18" charset="0"/>
                              </a:rPr>
                              <m:t>𝑓</m:t>
                            </m:r>
                          </m:e>
                          <m:sub>
                            <m:r>
                              <m:rPr>
                                <m:sty m:val="p"/>
                              </m:rPr>
                              <a:rPr lang="en-US" altLang="ja-JP" sz="2400" b="0" i="0" smtClean="0">
                                <a:latin typeface="Cambria Math" panose="02040503050406030204" pitchFamily="18" charset="0"/>
                              </a:rPr>
                              <m:t>dev</m:t>
                            </m:r>
                          </m:sub>
                          <m:sup>
                            <m:r>
                              <m:rPr>
                                <m:sty m:val="p"/>
                              </m:rPr>
                              <a:rPr lang="en-US" altLang="ja-JP" sz="2400">
                                <a:latin typeface="Cambria Math" panose="02040503050406030204" pitchFamily="18" charset="0"/>
                              </a:rPr>
                              <m:t>int</m:t>
                            </m:r>
                          </m:sup>
                        </m:sSubSup>
                      </m:e>
                    </m:d>
                    <m:r>
                      <a:rPr lang="en-US" altLang="ja-JP" sz="2400" b="0" i="1" smtClean="0">
                        <a:latin typeface="Cambria Math" panose="02040503050406030204" pitchFamily="18" charset="0"/>
                      </a:rPr>
                      <m:t>+</m:t>
                    </m:r>
                    <m:d>
                      <m:dPr>
                        <m:begChr m:val="{"/>
                        <m:endChr m:val="}"/>
                        <m:ctrlPr>
                          <a:rPr lang="en-US" altLang="ja-JP" sz="2400" i="1">
                            <a:latin typeface="Cambria Math" panose="02040503050406030204" pitchFamily="18" charset="0"/>
                          </a:rPr>
                        </m:ctrlPr>
                      </m:dPr>
                      <m:e>
                        <m:sSubSup>
                          <m:sSubSupPr>
                            <m:ctrlPr>
                              <a:rPr lang="en-US" altLang="ja-JP" sz="2400" b="0" i="1" smtClean="0">
                                <a:latin typeface="Cambria Math" panose="02040503050406030204" pitchFamily="18" charset="0"/>
                              </a:rPr>
                            </m:ctrlPr>
                          </m:sSubSupPr>
                          <m:e>
                            <m:r>
                              <a:rPr lang="en-US" altLang="ja-JP" sz="2400" i="1">
                                <a:latin typeface="Cambria Math" panose="02040503050406030204" pitchFamily="18" charset="0"/>
                              </a:rPr>
                              <m:t>𝑓</m:t>
                            </m:r>
                          </m:e>
                          <m:sub>
                            <m:r>
                              <m:rPr>
                                <m:sty m:val="p"/>
                              </m:rPr>
                              <a:rPr lang="en-US" altLang="ja-JP" sz="2400" b="0" i="0" smtClean="0">
                                <a:latin typeface="Cambria Math" panose="02040503050406030204" pitchFamily="18" charset="0"/>
                              </a:rPr>
                              <m:t>vol</m:t>
                            </m:r>
                          </m:sub>
                          <m:sup>
                            <m:r>
                              <m:rPr>
                                <m:sty m:val="p"/>
                              </m:rPr>
                              <a:rPr lang="en-US" altLang="ja-JP" sz="2400">
                                <a:latin typeface="Cambria Math" panose="02040503050406030204" pitchFamily="18" charset="0"/>
                              </a:rPr>
                              <m:t>int</m:t>
                            </m:r>
                          </m:sup>
                        </m:sSubSup>
                      </m:e>
                    </m:d>
                  </m:oMath>
                </a14:m>
                <a:r>
                  <a:rPr lang="en-US" altLang="ja-JP" sz="2400" dirty="0"/>
                  <a:t> </a:t>
                </a:r>
                <a:r>
                  <a:rPr lang="ja-JP" altLang="en-US" sz="2400" dirty="0"/>
                  <a:t>を計算する．</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ja-JP" altLang="en-US" sz="2400" dirty="0"/>
              </a:p>
              <a:p>
                <a:endParaRPr kumimoji="1" lang="ja-JP" altLang="en-US" sz="2400" dirty="0"/>
              </a:p>
            </p:txBody>
          </p:sp>
        </mc:Choice>
        <mc:Fallback xmlns="">
          <p:sp>
            <p:nvSpPr>
              <p:cNvPr id="2" name="コンテンツ プレースホルダー 1">
                <a:extLst>
                  <a:ext uri="{FF2B5EF4-FFF2-40B4-BE49-F238E27FC236}">
                    <a16:creationId xmlns:a16="http://schemas.microsoft.com/office/drawing/2014/main" id="{03E33094-3815-A368-AAF3-A25BF0B9ED35}"/>
                  </a:ext>
                </a:extLst>
              </p:cNvPr>
              <p:cNvSpPr>
                <a:spLocks noGrp="1" noRot="1" noChangeAspect="1" noMove="1" noResize="1" noEditPoints="1" noAdjustHandles="1" noChangeArrowheads="1" noChangeShapeType="1" noTextEdit="1"/>
              </p:cNvSpPr>
              <p:nvPr>
                <p:ph idx="1"/>
              </p:nvPr>
            </p:nvSpPr>
            <p:spPr>
              <a:blipFill>
                <a:blip r:embed="rId3"/>
                <a:stretch>
                  <a:fillRect l="-1640" t="-1584" b="-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A7E79BAA-413A-7CF2-50D4-E06751829633}"/>
              </a:ext>
            </a:extLst>
          </p:cNvPr>
          <p:cNvSpPr>
            <a:spLocks noGrp="1"/>
          </p:cNvSpPr>
          <p:nvPr>
            <p:ph type="title"/>
          </p:nvPr>
        </p:nvSpPr>
        <p:spPr/>
        <p:txBody>
          <a:bodyPr/>
          <a:lstStyle/>
          <a:p>
            <a:r>
              <a:rPr kumimoji="1" lang="ja-JP" altLang="en-US" dirty="0"/>
              <a:t>３次元の</a:t>
            </a:r>
            <a:r>
              <a:rPr lang="ja-JP" altLang="en-US" dirty="0"/>
              <a:t>場合（</a:t>
            </a:r>
            <a:r>
              <a:rPr lang="en-US" altLang="ja-JP" dirty="0"/>
              <a:t>EC-SSE-SRI-T4</a:t>
            </a:r>
            <a:r>
              <a:rPr lang="ja-JP" altLang="en-US" dirty="0"/>
              <a:t>）の定式化概要</a:t>
            </a:r>
            <a:endParaRPr kumimoji="1" lang="ja-JP" altLang="en-US" dirty="0"/>
          </a:p>
        </p:txBody>
      </p:sp>
      <p:sp>
        <p:nvSpPr>
          <p:cNvPr id="4" name="スライド番号プレースホルダー 3">
            <a:extLst>
              <a:ext uri="{FF2B5EF4-FFF2-40B4-BE49-F238E27FC236}">
                <a16:creationId xmlns:a16="http://schemas.microsoft.com/office/drawing/2014/main" id="{72DFA2CA-D413-BF92-2D31-F336D4A1E9DB}"/>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
        <p:nvSpPr>
          <p:cNvPr id="15" name="テキスト ボックス 14">
            <a:extLst>
              <a:ext uri="{FF2B5EF4-FFF2-40B4-BE49-F238E27FC236}">
                <a16:creationId xmlns:a16="http://schemas.microsoft.com/office/drawing/2014/main" id="{0A6AB9DC-255E-87F9-7C43-966DBFB572F2}"/>
              </a:ext>
            </a:extLst>
          </p:cNvPr>
          <p:cNvSpPr txBox="1"/>
          <p:nvPr/>
        </p:nvSpPr>
        <p:spPr>
          <a:xfrm>
            <a:off x="10620990" y="619524"/>
            <a:ext cx="1526437" cy="1200329"/>
          </a:xfrm>
          <a:prstGeom prst="rect">
            <a:avLst/>
          </a:prstGeom>
          <a:noFill/>
          <a:ln>
            <a:solidFill>
              <a:schemeClr val="tx1"/>
            </a:solidFill>
          </a:ln>
        </p:spPr>
        <p:txBody>
          <a:bodyPr wrap="square" rtlCol="0">
            <a:spAutoFit/>
          </a:bodyPr>
          <a:lstStyle/>
          <a:p>
            <a:pPr algn="ctr" defTabSz="180000"/>
            <a:r>
              <a:rPr lang="ja-JP" altLang="en-US" dirty="0">
                <a:latin typeface="Arial" panose="020B0604020202020204" pitchFamily="34" charset="0"/>
                <a:ea typeface="MS UI Gothic" panose="020B0600070205080204" pitchFamily="50" charset="-128"/>
                <a:cs typeface="Arial" panose="020B0604020202020204" pitchFamily="34" charset="0"/>
              </a:rPr>
              <a:t>図示が難しいので，文章</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dirty="0">
                <a:latin typeface="Arial" panose="020B0604020202020204" pitchFamily="34" charset="0"/>
                <a:ea typeface="MS UI Gothic" panose="020B0600070205080204" pitchFamily="50" charset="-128"/>
                <a:cs typeface="Arial" panose="020B0604020202020204" pitchFamily="34" charset="0"/>
              </a:rPr>
              <a:t>のみで説明</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dirty="0">
                <a:latin typeface="Arial" panose="020B0604020202020204" pitchFamily="34" charset="0"/>
                <a:ea typeface="MS UI Gothic" panose="020B0600070205080204" pitchFamily="50" charset="-128"/>
                <a:cs typeface="Arial" panose="020B0604020202020204" pitchFamily="34" charset="0"/>
              </a:rPr>
              <a:t>します．</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grpSp>
        <p:nvGrpSpPr>
          <p:cNvPr id="5" name="グループ化 4">
            <a:extLst>
              <a:ext uri="{FF2B5EF4-FFF2-40B4-BE49-F238E27FC236}">
                <a16:creationId xmlns:a16="http://schemas.microsoft.com/office/drawing/2014/main" id="{12CBEE6F-969C-2229-F820-4BF0BF35FE19}"/>
              </a:ext>
            </a:extLst>
          </p:cNvPr>
          <p:cNvGrpSpPr/>
          <p:nvPr/>
        </p:nvGrpSpPr>
        <p:grpSpPr>
          <a:xfrm>
            <a:off x="10705191" y="1799119"/>
            <a:ext cx="1358034" cy="1537771"/>
            <a:chOff x="199743" y="2007072"/>
            <a:chExt cx="1358034" cy="1537771"/>
          </a:xfrm>
        </p:grpSpPr>
        <p:grpSp>
          <p:nvGrpSpPr>
            <p:cNvPr id="14" name="グループ化 13">
              <a:extLst>
                <a:ext uri="{FF2B5EF4-FFF2-40B4-BE49-F238E27FC236}">
                  <a16:creationId xmlns:a16="http://schemas.microsoft.com/office/drawing/2014/main" id="{D40EC48A-2B34-97C2-2F12-4D63D3797FAF}"/>
                </a:ext>
              </a:extLst>
            </p:cNvPr>
            <p:cNvGrpSpPr>
              <a:grpSpLocks noChangeAspect="1"/>
            </p:cNvGrpSpPr>
            <p:nvPr/>
          </p:nvGrpSpPr>
          <p:grpSpPr>
            <a:xfrm>
              <a:off x="199743" y="2007072"/>
              <a:ext cx="1358034" cy="1052727"/>
              <a:chOff x="7896806" y="3359140"/>
              <a:chExt cx="1113158" cy="862902"/>
            </a:xfrm>
          </p:grpSpPr>
          <p:cxnSp>
            <p:nvCxnSpPr>
              <p:cNvPr id="17" name="直線コネクタ 16">
                <a:extLst>
                  <a:ext uri="{FF2B5EF4-FFF2-40B4-BE49-F238E27FC236}">
                    <a16:creationId xmlns:a16="http://schemas.microsoft.com/office/drawing/2014/main" id="{C09316F8-7D94-9D4D-C7D0-6FE3166800E4}"/>
                  </a:ext>
                </a:extLst>
              </p:cNvPr>
              <p:cNvCxnSpPr>
                <a:stCxn id="18" idx="2"/>
                <a:endCxn id="23"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二等辺三角形 17">
                <a:extLst>
                  <a:ext uri="{FF2B5EF4-FFF2-40B4-BE49-F238E27FC236}">
                    <a16:creationId xmlns:a16="http://schemas.microsoft.com/office/drawing/2014/main" id="{B4549933-0B86-2788-C1FA-F869D2B634A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二等辺三角形 18">
                <a:extLst>
                  <a:ext uri="{FF2B5EF4-FFF2-40B4-BE49-F238E27FC236}">
                    <a16:creationId xmlns:a16="http://schemas.microsoft.com/office/drawing/2014/main" id="{56925A46-AE15-9006-8291-58AEF4E8C104}"/>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4">
                <a:extLst>
                  <a:ext uri="{FF2B5EF4-FFF2-40B4-BE49-F238E27FC236}">
                    <a16:creationId xmlns:a16="http://schemas.microsoft.com/office/drawing/2014/main" id="{42E78CAA-0431-055C-9ED2-E809932684C2}"/>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5">
                <a:extLst>
                  <a:ext uri="{FF2B5EF4-FFF2-40B4-BE49-F238E27FC236}">
                    <a16:creationId xmlns:a16="http://schemas.microsoft.com/office/drawing/2014/main" id="{B1585171-DCD9-4CBC-BF87-C0BCD4B5E6F6}"/>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6">
                <a:extLst>
                  <a:ext uri="{FF2B5EF4-FFF2-40B4-BE49-F238E27FC236}">
                    <a16:creationId xmlns:a16="http://schemas.microsoft.com/office/drawing/2014/main" id="{C7A7DA9D-0110-20F5-7CF4-56EFB3055573}"/>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37">
                <a:extLst>
                  <a:ext uri="{FF2B5EF4-FFF2-40B4-BE49-F238E27FC236}">
                    <a16:creationId xmlns:a16="http://schemas.microsoft.com/office/drawing/2014/main" id="{B75449E9-F439-1C3B-6A0D-BBB3552803AC}"/>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A16D226-4041-883E-F23C-4BCB3659A3E1}"/>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grpSp>
    </p:spTree>
    <p:extLst>
      <p:ext uri="{BB962C8B-B14F-4D97-AF65-F5344CB8AC3E}">
        <p14:creationId xmlns:p14="http://schemas.microsoft.com/office/powerpoint/2010/main" val="106452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結果と考察</a:t>
            </a:r>
            <a:br>
              <a:rPr kumimoji="1" lang="en-US" altLang="ja-JP" dirty="0"/>
            </a:br>
            <a:r>
              <a:rPr lang="ja-JP" altLang="en-US" sz="2400" b="0" dirty="0"/>
              <a:t>解析例の紹介 と 計算コストの考察</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smtClean="0">
                        <a:solidFill>
                          <a:srgbClr val="C00000"/>
                        </a:solidFill>
                        <a:latin typeface="Cambria Math" panose="02040503050406030204" pitchFamily="18" charset="0"/>
                      </a:rPr>
                      <m:t>𝟎</m:t>
                    </m:r>
                    <m:r>
                      <a:rPr lang="en-US" altLang="ja-JP" b="1" i="1" smtClean="0">
                        <a:solidFill>
                          <a:srgbClr val="C00000"/>
                        </a:solidFill>
                        <a:latin typeface="Cambria Math" panose="02040503050406030204" pitchFamily="18" charset="0"/>
                      </a:rPr>
                      <m:t>.</m:t>
                    </m:r>
                    <m:r>
                      <a:rPr lang="en-US" altLang="ja-JP" b="1" i="1" smtClean="0">
                        <a:solidFill>
                          <a:srgbClr val="C00000"/>
                        </a:solidFill>
                        <a:latin typeface="Cambria Math" panose="02040503050406030204" pitchFamily="18" charset="0"/>
                      </a:rPr>
                      <m:t>𝟒𝟖</m:t>
                    </m:r>
                    <m:r>
                      <a:rPr lang="en-US" altLang="ja-JP" b="1" i="1" smtClean="0">
                        <a:solidFill>
                          <a:schemeClr val="tx1"/>
                        </a:solidFill>
                        <a:latin typeface="Cambria Math" panose="02040503050406030204" pitchFamily="18" charset="0"/>
                      </a:rPr>
                      <m:t>,</m:t>
                    </m:r>
                    <m:r>
                      <a:rPr lang="en-US" altLang="ja-JP" b="1" i="1" smtClean="0">
                        <a:solidFill>
                          <a:srgbClr val="C00000"/>
                        </a:solidFill>
                        <a:latin typeface="Cambria Math" panose="02040503050406030204" pitchFamily="18" charset="0"/>
                      </a:rPr>
                      <m:t>  </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および</a:t>
                </a:r>
                <a14:m>
                  <m:oMath xmlns:m="http://schemas.openxmlformats.org/officeDocument/2006/math">
                    <m:r>
                      <a:rPr lang="en-US" altLang="ja-JP" b="1" i="1" dirty="0" smtClean="0">
                        <a:solidFill>
                          <a:srgbClr val="C00000"/>
                        </a:solidFill>
                        <a:latin typeface="Cambria Math" panose="02040503050406030204" pitchFamily="18" charset="0"/>
                      </a:rPr>
                      <m:t>𝟎</m:t>
                    </m:r>
                    <m:r>
                      <a:rPr lang="en-US" altLang="ja-JP" b="1" i="1" dirty="0" smtClean="0">
                        <a:solidFill>
                          <a:srgbClr val="C00000"/>
                        </a:solidFill>
                        <a:latin typeface="Cambria Math" panose="02040503050406030204" pitchFamily="18" charset="0"/>
                      </a:rPr>
                      <m:t>.</m:t>
                    </m:r>
                    <m:r>
                      <a:rPr lang="en-US" altLang="ja-JP" b="1" i="1" dirty="0" smtClean="0">
                        <a:solidFill>
                          <a:srgbClr val="C00000"/>
                        </a:solidFill>
                        <a:latin typeface="Cambria Math" panose="02040503050406030204" pitchFamily="18" charset="0"/>
                      </a:rPr>
                      <m:t>𝟒𝟗𝟗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effectLst>
                  <a:outerShdw blurRad="38100" dist="38100" dir="2700000" algn="tl">
                    <a:srgbClr val="000000">
                      <a:alpha val="43137"/>
                    </a:srgbClr>
                  </a:outerShdw>
                </a:effectLst>
              </a:rPr>
              <a:t>ABAQUS</a:t>
            </a:r>
            <a:br>
              <a:rPr lang="en-US" altLang="ja-JP" b="1" i="1" u="sng" dirty="0">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C3D4</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a:xfrm>
            <a:off x="5409988" y="6453336"/>
            <a:ext cx="1406525" cy="196968"/>
          </a:xfrm>
        </p:spPr>
        <p:txBody>
          <a:bodyPr/>
          <a:lstStyle/>
          <a:p>
            <a:r>
              <a:rPr lang="en-US" altLang="ja-JP"/>
              <a:t>P. </a:t>
            </a:r>
            <a:fld id="{F8FDF831-B0A3-4B44-A20D-7581D5587101}" type="slidenum">
              <a:rPr lang="ja-JP" altLang="en-US" smtClean="0"/>
              <a:pPr/>
              <a:t>26</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0" name="テキスト ボックス 9">
            <a:extLst>
              <a:ext uri="{FF2B5EF4-FFF2-40B4-BE49-F238E27FC236}">
                <a16:creationId xmlns:a16="http://schemas.microsoft.com/office/drawing/2014/main" id="{828DE742-6A8D-4E3D-8BC0-9F3213935656}"/>
              </a:ext>
            </a:extLst>
          </p:cNvPr>
          <p:cNvSpPr txBox="1"/>
          <p:nvPr/>
        </p:nvSpPr>
        <p:spPr>
          <a:xfrm>
            <a:off x="334434" y="2819475"/>
            <a:ext cx="1770162" cy="707886"/>
          </a:xfrm>
          <a:prstGeom prst="rect">
            <a:avLst/>
          </a:prstGeom>
          <a:solidFill>
            <a:schemeClr val="bg1">
              <a:lumMod val="7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初期ポアソン比</a:t>
            </a:r>
            <a:br>
              <a:rPr lang="en-US" altLang="ja-JP" sz="2000" dirty="0">
                <a:solidFill>
                  <a:schemeClr val="tx1"/>
                </a:solidFill>
                <a:latin typeface="MS UI Gothic" panose="020B0600070205080204" pitchFamily="50" charset="-128"/>
                <a:ea typeface="MS UI Gothic" panose="020B0600070205080204" pitchFamily="50" charset="-128"/>
              </a:rPr>
            </a:br>
            <a:r>
              <a:rPr lang="en-US" altLang="ja-JP" sz="2000" dirty="0">
                <a:solidFill>
                  <a:srgbClr val="C00000"/>
                </a:solidFill>
                <a:latin typeface="MS UI Gothic" panose="020B0600070205080204" pitchFamily="50" charset="-128"/>
                <a:ea typeface="MS UI Gothic" panose="020B0600070205080204" pitchFamily="50" charset="-128"/>
              </a:rPr>
              <a:t>0.49</a:t>
            </a:r>
            <a:endParaRPr lang="ja-JP" altLang="en-US" sz="2000" dirty="0">
              <a:solidFill>
                <a:srgbClr val="C00000"/>
              </a:solidFill>
            </a:endParaRPr>
          </a:p>
        </p:txBody>
      </p:sp>
      <p:pic>
        <p:nvPicPr>
          <p:cNvPr id="8" name="図 7" descr="黒い背景に白い文字がある&#10;&#10;低い精度で自動的に生成された説明">
            <a:extLst>
              <a:ext uri="{FF2B5EF4-FFF2-40B4-BE49-F238E27FC236}">
                <a16:creationId xmlns:a16="http://schemas.microsoft.com/office/drawing/2014/main" id="{511EF796-4CA0-9439-9CBD-2FA00389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785" y="604900"/>
            <a:ext cx="5307215" cy="5479484"/>
          </a:xfrm>
          <a:prstGeom prst="rect">
            <a:avLst/>
          </a:prstGeom>
        </p:spPr>
      </p:pic>
      <p:pic>
        <p:nvPicPr>
          <p:cNvPr id="11" name="図 10" descr="光 が含まれている画像&#10;&#10;自動的に生成された説明">
            <a:extLst>
              <a:ext uri="{FF2B5EF4-FFF2-40B4-BE49-F238E27FC236}">
                <a16:creationId xmlns:a16="http://schemas.microsoft.com/office/drawing/2014/main" id="{3B65CAC2-13B7-7D8B-87FD-B0B65CCDC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066" y="598428"/>
            <a:ext cx="5307214" cy="5479483"/>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2423592" y="3537012"/>
            <a:ext cx="2805788"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不連続な応力分布</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体積ロッキング</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（たわみ変位が</a:t>
            </a:r>
            <a:r>
              <a:rPr lang="en-US" altLang="ja-JP" sz="2000" dirty="0">
                <a:latin typeface="MS UI Gothic" panose="020B0600070205080204" pitchFamily="50" charset="-128"/>
                <a:ea typeface="MS UI Gothic" panose="020B0600070205080204" pitchFamily="50" charset="-128"/>
              </a:rPr>
              <a:t>-15</a:t>
            </a:r>
            <a:r>
              <a:rPr lang="ja-JP" altLang="en-US" sz="2000" dirty="0">
                <a:latin typeface="MS UI Gothic" panose="020B0600070205080204" pitchFamily="50" charset="-128"/>
                <a:ea typeface="MS UI Gothic" panose="020B0600070205080204" pitchFamily="50" charset="-128"/>
              </a:rPr>
              <a:t>％）</a:t>
            </a:r>
          </a:p>
        </p:txBody>
      </p:sp>
      <p:sp>
        <p:nvSpPr>
          <p:cNvPr id="7" name="テキスト ボックス 6">
            <a:extLst>
              <a:ext uri="{FF2B5EF4-FFF2-40B4-BE49-F238E27FC236}">
                <a16:creationId xmlns:a16="http://schemas.microsoft.com/office/drawing/2014/main" id="{14BE35A7-E831-C725-F774-1F056DDE64F7}"/>
              </a:ext>
            </a:extLst>
          </p:cNvPr>
          <p:cNvSpPr txBox="1"/>
          <p:nvPr/>
        </p:nvSpPr>
        <p:spPr>
          <a:xfrm>
            <a:off x="8292244" y="3493457"/>
            <a:ext cx="1807277"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激しい圧力</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チェッカーボーディング</a:t>
            </a:r>
          </a:p>
        </p:txBody>
      </p:sp>
      <p:sp>
        <p:nvSpPr>
          <p:cNvPr id="5" name="テキスト ボックス 4">
            <a:extLst>
              <a:ext uri="{FF2B5EF4-FFF2-40B4-BE49-F238E27FC236}">
                <a16:creationId xmlns:a16="http://schemas.microsoft.com/office/drawing/2014/main" id="{E2769387-8AC3-90FC-4B2D-4474465A4D93}"/>
              </a:ext>
            </a:extLst>
          </p:cNvPr>
          <p:cNvSpPr txBox="1"/>
          <p:nvPr/>
        </p:nvSpPr>
        <p:spPr>
          <a:xfrm>
            <a:off x="501698" y="4677185"/>
            <a:ext cx="11187678" cy="1631216"/>
          </a:xfrm>
          <a:prstGeom prst="rect">
            <a:avLst/>
          </a:prstGeom>
          <a:solidFill>
            <a:schemeClr val="tx1"/>
          </a:solidFill>
        </p:spPr>
        <p:txBody>
          <a:bodyPr wrap="none" rtlCol="0">
            <a:spAutoFit/>
          </a:bodyPr>
          <a:lstStyle/>
          <a:p>
            <a:r>
              <a:rPr kumimoji="1" lang="en-US" altLang="ja-JP" sz="2000" dirty="0">
                <a:solidFill>
                  <a:schemeClr val="bg1"/>
                </a:solidFill>
                <a:latin typeface="Consolas" panose="020B0609020204030204" pitchFamily="49" charset="0"/>
              </a:rPr>
              <a:t> ***WARNING: THE INITIAL BULK MODULUS OF 9.93333E+10 EXCEEDS 25 TIMES THE </a:t>
            </a:r>
          </a:p>
          <a:p>
            <a:r>
              <a:rPr kumimoji="1" lang="en-US" altLang="ja-JP" sz="2000" dirty="0">
                <a:solidFill>
                  <a:schemeClr val="bg1"/>
                </a:solidFill>
                <a:latin typeface="Consolas" panose="020B0609020204030204" pitchFamily="49" charset="0"/>
              </a:rPr>
              <a:t>             INITIAL SHEAR MODULUS OF 2.00000E+09 (SO THE INITIAL POISSONS </a:t>
            </a:r>
          </a:p>
          <a:p>
            <a:r>
              <a:rPr kumimoji="1" lang="en-US" altLang="ja-JP" sz="2000" dirty="0">
                <a:solidFill>
                  <a:schemeClr val="bg1"/>
                </a:solidFill>
                <a:latin typeface="Consolas" panose="020B0609020204030204" pitchFamily="49" charset="0"/>
              </a:rPr>
              <a:t>             RATIO 0.49000 </a:t>
            </a:r>
            <a:r>
              <a:rPr kumimoji="1" lang="en-US" altLang="ja-JP" sz="2000" dirty="0">
                <a:solidFill>
                  <a:srgbClr val="FF0000"/>
                </a:solidFill>
                <a:latin typeface="Consolas" panose="020B0609020204030204" pitchFamily="49" charset="0"/>
              </a:rPr>
              <a:t>EXCEEDS 0.48</a:t>
            </a:r>
            <a:r>
              <a:rPr kumimoji="1" lang="en-US" altLang="ja-JP" sz="2000" dirty="0">
                <a:solidFill>
                  <a:schemeClr val="bg1"/>
                </a:solidFill>
                <a:latin typeface="Consolas" panose="020B0609020204030204" pitchFamily="49" charset="0"/>
              </a:rPr>
              <a:t>) FOR THE HYPERELASTIC MATERIAL NAMED </a:t>
            </a:r>
          </a:p>
          <a:p>
            <a:r>
              <a:rPr kumimoji="1" lang="en-US" altLang="ja-JP" sz="2000" dirty="0">
                <a:solidFill>
                  <a:schemeClr val="bg1"/>
                </a:solidFill>
                <a:latin typeface="Consolas" panose="020B0609020204030204" pitchFamily="49" charset="0"/>
              </a:rPr>
              <a:t>             MATERIAL-1. HOWEVER, A HYBRID TYPE ELEMENT IS NOT USED. THIS MAY </a:t>
            </a:r>
          </a:p>
          <a:p>
            <a:r>
              <a:rPr kumimoji="1" lang="en-US" altLang="ja-JP" sz="2000" dirty="0">
                <a:solidFill>
                  <a:schemeClr val="bg1"/>
                </a:solidFill>
                <a:latin typeface="Consolas" panose="020B0609020204030204" pitchFamily="49" charset="0"/>
              </a:rPr>
              <a:t>             CAUSE CONVERGENCE PROBLEMS.</a:t>
            </a:r>
            <a:endParaRPr kumimoji="1" lang="ja-JP" altLang="en-US" sz="2000" dirty="0">
              <a:solidFill>
                <a:schemeClr val="bg1"/>
              </a:solidFill>
              <a:latin typeface="Consolas" panose="020B0609020204030204" pitchFamily="49" charset="0"/>
            </a:endParaRPr>
          </a:p>
        </p:txBody>
      </p:sp>
      <p:sp>
        <p:nvSpPr>
          <p:cNvPr id="12" name="テキスト ボックス 11">
            <a:extLst>
              <a:ext uri="{FF2B5EF4-FFF2-40B4-BE49-F238E27FC236}">
                <a16:creationId xmlns:a16="http://schemas.microsoft.com/office/drawing/2014/main" id="{E2D0AC46-F42A-8CD6-79B0-1969F3977C63}"/>
              </a:ext>
            </a:extLst>
          </p:cNvPr>
          <p:cNvSpPr txBox="1"/>
          <p:nvPr/>
        </p:nvSpPr>
        <p:spPr>
          <a:xfrm>
            <a:off x="662" y="4258085"/>
            <a:ext cx="2151551" cy="400110"/>
          </a:xfrm>
          <a:prstGeom prst="rect">
            <a:avLst/>
          </a:prstGeom>
          <a:noFill/>
        </p:spPr>
        <p:txBody>
          <a:bodyPr wrap="none" rtlCol="0">
            <a:spAutoFit/>
          </a:bodyPr>
          <a:lstStyle/>
          <a:p>
            <a:r>
              <a:rPr kumimoji="1" lang="en-US" altLang="ja-JP" sz="2000" dirty="0"/>
              <a:t>ABAQUS </a:t>
            </a:r>
            <a:r>
              <a:rPr kumimoji="1" lang="en-US" altLang="ja-JP" sz="2000" dirty="0" err="1"/>
              <a:t>dat</a:t>
            </a:r>
            <a:r>
              <a:rPr kumimoji="1" lang="en-US" altLang="ja-JP" sz="2000" dirty="0"/>
              <a:t> file:</a:t>
            </a:r>
            <a:endParaRPr kumimoji="1" lang="ja-JP" altLang="en-US" sz="2000" dirty="0"/>
          </a:p>
        </p:txBody>
      </p:sp>
    </p:spTree>
    <p:extLst>
      <p:ext uri="{BB962C8B-B14F-4D97-AF65-F5344CB8AC3E}">
        <p14:creationId xmlns:p14="http://schemas.microsoft.com/office/powerpoint/2010/main" val="33475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solidFill>
                  <a:srgbClr val="7030A0"/>
                </a:solidFill>
                <a:effectLst>
                  <a:outerShdw blurRad="38100" dist="38100" dir="2700000" algn="tl">
                    <a:srgbClr val="000000">
                      <a:alpha val="43137"/>
                    </a:srgbClr>
                  </a:outerShdw>
                </a:effectLst>
              </a:rPr>
              <a:t>-SRI-T4</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a:xfrm>
            <a:off x="5409988" y="6453336"/>
            <a:ext cx="1406525" cy="196968"/>
          </a:xfrm>
        </p:spPr>
        <p:txBody>
          <a:bodyPr/>
          <a:lstStyle/>
          <a:p>
            <a:r>
              <a:rPr lang="en-US" altLang="ja-JP"/>
              <a:t>P. </a:t>
            </a:r>
            <a:fld id="{F8FDF831-B0A3-4B44-A20D-7581D5587101}" type="slidenum">
              <a:rPr lang="ja-JP" altLang="en-US" smtClean="0"/>
              <a:pPr/>
              <a:t>27</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136699" y="5373216"/>
            <a:ext cx="1685077" cy="923330"/>
          </a:xfrm>
          <a:prstGeom prst="rect">
            <a:avLst/>
          </a:prstGeom>
          <a:noFill/>
          <a:ln>
            <a:solidFill>
              <a:schemeClr val="tx1"/>
            </a:solidFill>
          </a:ln>
        </p:spPr>
        <p:txBody>
          <a:bodyPr wrap="none" rtlCol="0">
            <a:spAutoFit/>
          </a:bodyPr>
          <a:lstStyle/>
          <a:p>
            <a:pPr algn="ctr"/>
            <a:r>
              <a:rPr lang="ja-JP" altLang="en-US" dirty="0">
                <a:ea typeface="MS UI Gothic" panose="020B0600070205080204" pitchFamily="50" charset="-128"/>
              </a:rPr>
              <a:t>節点変位・</a:t>
            </a:r>
            <a:r>
              <a:rPr kumimoji="1" lang="ja-JP" altLang="en-US" dirty="0">
                <a:ea typeface="MS UI Gothic" panose="020B0600070205080204" pitchFamily="50" charset="-128"/>
              </a:rPr>
              <a:t>反力</a:t>
            </a:r>
            <a:br>
              <a:rPr kumimoji="1" lang="en-US" altLang="ja-JP" dirty="0">
                <a:ea typeface="MS UI Gothic" panose="020B0600070205080204" pitchFamily="50" charset="-128"/>
              </a:rPr>
            </a:br>
            <a:r>
              <a:rPr lang="ja-JP" altLang="en-US" dirty="0">
                <a:ea typeface="MS UI Gothic" panose="020B0600070205080204" pitchFamily="50" charset="-128"/>
              </a:rPr>
              <a:t>にも</a:t>
            </a:r>
            <a:r>
              <a:rPr kumimoji="1" lang="ja-JP" altLang="en-US" dirty="0">
                <a:ea typeface="MS UI Gothic" panose="020B0600070205080204" pitchFamily="50" charset="-128"/>
              </a:rPr>
              <a:t>問題なし</a:t>
            </a:r>
            <a:br>
              <a:rPr kumimoji="1" lang="en-US" altLang="ja-JP" dirty="0">
                <a:ea typeface="MS UI Gothic" panose="020B0600070205080204" pitchFamily="50" charset="-128"/>
              </a:rPr>
            </a:br>
            <a:r>
              <a:rPr kumimoji="1" lang="ja-JP" altLang="en-US" dirty="0">
                <a:ea typeface="MS UI Gothic" panose="020B0600070205080204" pitchFamily="50" charset="-128"/>
              </a:rPr>
              <a:t>（詳細略）</a:t>
            </a:r>
          </a:p>
        </p:txBody>
      </p:sp>
      <p:pic>
        <p:nvPicPr>
          <p:cNvPr id="14" name="図 13" descr="光の線&#10;&#10;自動的に生成された説明">
            <a:extLst>
              <a:ext uri="{FF2B5EF4-FFF2-40B4-BE49-F238E27FC236}">
                <a16:creationId xmlns:a16="http://schemas.microsoft.com/office/drawing/2014/main" id="{CEF1C23E-4152-CC55-3BEA-AEE8F03F0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092" y="575140"/>
            <a:ext cx="5215369" cy="5822487"/>
          </a:xfrm>
          <a:prstGeom prst="rect">
            <a:avLst/>
          </a:prstGeom>
        </p:spPr>
      </p:pic>
      <p:pic>
        <p:nvPicPr>
          <p:cNvPr id="16" name="図 15" descr="光 が含まれている画像&#10;&#10;自動的に生成された説明">
            <a:extLst>
              <a:ext uri="{FF2B5EF4-FFF2-40B4-BE49-F238E27FC236}">
                <a16:creationId xmlns:a16="http://schemas.microsoft.com/office/drawing/2014/main" id="{9C255478-69F8-D728-693C-D2E79FA74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775" y="575140"/>
            <a:ext cx="5215369" cy="5822487"/>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3501935" y="3645024"/>
            <a:ext cx="1807277" cy="1938992"/>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充分滑らかな</a:t>
            </a: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応力分布が得られており，体積ロッキングも回避できている．</a:t>
            </a:r>
          </a:p>
        </p:txBody>
      </p:sp>
      <p:sp>
        <p:nvSpPr>
          <p:cNvPr id="7" name="テキスト ボックス 6">
            <a:extLst>
              <a:ext uri="{FF2B5EF4-FFF2-40B4-BE49-F238E27FC236}">
                <a16:creationId xmlns:a16="http://schemas.microsoft.com/office/drawing/2014/main" id="{14BE35A7-E831-C725-F774-1F056DDE64F7}"/>
              </a:ext>
            </a:extLst>
          </p:cNvPr>
          <p:cNvSpPr txBox="1"/>
          <p:nvPr/>
        </p:nvSpPr>
        <p:spPr>
          <a:xfrm>
            <a:off x="8249252" y="3645024"/>
            <a:ext cx="1807277" cy="163121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微妙なチラつきは見られるが，全体的には滑らかな圧力分布が得られている．</a:t>
            </a:r>
          </a:p>
        </p:txBody>
      </p:sp>
      <p:sp>
        <p:nvSpPr>
          <p:cNvPr id="10" name="テキスト ボックス 9">
            <a:extLst>
              <a:ext uri="{FF2B5EF4-FFF2-40B4-BE49-F238E27FC236}">
                <a16:creationId xmlns:a16="http://schemas.microsoft.com/office/drawing/2014/main" id="{828DE742-6A8D-4E3D-8BC0-9F3213935656}"/>
              </a:ext>
            </a:extLst>
          </p:cNvPr>
          <p:cNvSpPr txBox="1"/>
          <p:nvPr/>
        </p:nvSpPr>
        <p:spPr>
          <a:xfrm>
            <a:off x="334434" y="2819475"/>
            <a:ext cx="1770162" cy="707886"/>
          </a:xfrm>
          <a:prstGeom prst="rect">
            <a:avLst/>
          </a:prstGeom>
          <a:solidFill>
            <a:schemeClr val="bg1">
              <a:lumMod val="75000"/>
            </a:schemeClr>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初期ポアソン比</a:t>
            </a:r>
            <a:br>
              <a:rPr lang="en-US" altLang="ja-JP" sz="2000" dirty="0">
                <a:solidFill>
                  <a:schemeClr val="tx1"/>
                </a:solidFill>
                <a:latin typeface="MS UI Gothic" panose="020B0600070205080204" pitchFamily="50" charset="-128"/>
                <a:ea typeface="MS UI Gothic" panose="020B0600070205080204" pitchFamily="50" charset="-128"/>
              </a:rPr>
            </a:br>
            <a:r>
              <a:rPr lang="en-US" altLang="ja-JP" sz="2000" dirty="0">
                <a:solidFill>
                  <a:srgbClr val="C00000"/>
                </a:solidFill>
                <a:latin typeface="MS UI Gothic" panose="020B0600070205080204" pitchFamily="50" charset="-128"/>
                <a:ea typeface="MS UI Gothic" panose="020B0600070205080204" pitchFamily="50" charset="-128"/>
              </a:rPr>
              <a:t>0.49</a:t>
            </a:r>
            <a:endParaRPr lang="ja-JP" altLang="en-US" sz="2000" dirty="0">
              <a:solidFill>
                <a:srgbClr val="C00000"/>
              </a:solidFill>
            </a:endParaRPr>
          </a:p>
        </p:txBody>
      </p:sp>
    </p:spTree>
    <p:extLst>
      <p:ext uri="{BB962C8B-B14F-4D97-AF65-F5344CB8AC3E}">
        <p14:creationId xmlns:p14="http://schemas.microsoft.com/office/powerpoint/2010/main" val="3526150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C00000"/>
                </a:solidFill>
                <a:effectLst>
                  <a:outerShdw blurRad="38100" dist="38100" dir="2700000" algn="tl">
                    <a:srgbClr val="000000">
                      <a:alpha val="43137"/>
                    </a:srgbClr>
                  </a:outerShdw>
                </a:effectLst>
              </a:rPr>
              <a:t>初期ポアソン比</a:t>
            </a:r>
            <a:r>
              <a:rPr lang="ja-JP" altLang="en-US" b="1" i="1" u="sng" dirty="0">
                <a:effectLst>
                  <a:outerShdw blurRad="38100" dist="38100" dir="2700000" algn="tl">
                    <a:srgbClr val="000000">
                      <a:alpha val="43137"/>
                    </a:srgbClr>
                  </a:outerShdw>
                </a:effectLst>
              </a:rPr>
              <a:t>を変えた場合の</a:t>
            </a:r>
            <a:r>
              <a:rPr lang="en-US" altLang="ja-JP" b="1" i="1" u="sng" dirty="0">
                <a:solidFill>
                  <a:srgbClr val="7030A0"/>
                </a:solidFill>
                <a:effectLst>
                  <a:outerShdw blurRad="38100" dist="38100" dir="2700000" algn="tl">
                    <a:srgbClr val="000000">
                      <a:alpha val="43137"/>
                    </a:srgbClr>
                  </a:outerShdw>
                </a:effectLst>
              </a:rPr>
              <a:t>EC-SSE-SRI-T4</a:t>
            </a:r>
            <a:r>
              <a:rPr lang="ja-JP" altLang="en-US" b="1" i="1" u="sng" dirty="0">
                <a:effectLst>
                  <a:outerShdw blurRad="38100" dist="38100" dir="2700000" algn="tl">
                    <a:srgbClr val="000000">
                      <a:alpha val="43137"/>
                    </a:srgbClr>
                  </a:outerShdw>
                </a:effectLst>
              </a:rPr>
              <a:t>の解析結果（最終状態）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a:xfrm>
            <a:off x="5409988" y="6453336"/>
            <a:ext cx="1406525" cy="196968"/>
          </a:xfrm>
        </p:spPr>
        <p:txBody>
          <a:bodyPr/>
          <a:lstStyle/>
          <a:p>
            <a:r>
              <a:rPr lang="en-US" altLang="ja-JP"/>
              <a:t>P. </a:t>
            </a:r>
            <a:fld id="{F8FDF831-B0A3-4B44-A20D-7581D5587101}" type="slidenum">
              <a:rPr lang="ja-JP" altLang="en-US" smtClean="0"/>
              <a:pPr/>
              <a:t>28</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8" name="図 7" descr="カラフルな光のcg&#10;&#10;中程度の精度で自動的に生成された説明">
            <a:extLst>
              <a:ext uri="{FF2B5EF4-FFF2-40B4-BE49-F238E27FC236}">
                <a16:creationId xmlns:a16="http://schemas.microsoft.com/office/drawing/2014/main" id="{7FB1B06F-17E6-BD28-FB30-65633C14E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052736"/>
            <a:ext cx="5904445" cy="5344891"/>
          </a:xfrm>
          <a:prstGeom prst="rect">
            <a:avLst/>
          </a:prstGeom>
        </p:spPr>
      </p:pic>
      <p:pic>
        <p:nvPicPr>
          <p:cNvPr id="13" name="図 12" descr="光の線&#10;&#10;中程度の精度で自動的に生成された説明">
            <a:extLst>
              <a:ext uri="{FF2B5EF4-FFF2-40B4-BE49-F238E27FC236}">
                <a16:creationId xmlns:a16="http://schemas.microsoft.com/office/drawing/2014/main" id="{5C8756A4-ACA8-A3E4-687F-E6FB752E2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972" y="1049787"/>
            <a:ext cx="5904445" cy="5344892"/>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624676" y="4926750"/>
            <a:ext cx="1807277"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応力分布に大きな違いはない．</a:t>
            </a:r>
          </a:p>
        </p:txBody>
      </p:sp>
      <p:sp>
        <p:nvSpPr>
          <p:cNvPr id="7" name="テキスト ボックス 6">
            <a:extLst>
              <a:ext uri="{FF2B5EF4-FFF2-40B4-BE49-F238E27FC236}">
                <a16:creationId xmlns:a16="http://schemas.microsoft.com/office/drawing/2014/main" id="{14BE35A7-E831-C725-F774-1F056DDE64F7}"/>
              </a:ext>
            </a:extLst>
          </p:cNvPr>
          <p:cNvSpPr txBox="1"/>
          <p:nvPr/>
        </p:nvSpPr>
        <p:spPr>
          <a:xfrm>
            <a:off x="6046838" y="4581128"/>
            <a:ext cx="2250551" cy="1323439"/>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latin typeface="MS UI Gothic" panose="020B0600070205080204" pitchFamily="50" charset="-128"/>
                <a:ea typeface="MS UI Gothic" panose="020B0600070205080204" pitchFamily="50" charset="-128"/>
              </a:rPr>
              <a:t>ポアソン比</a:t>
            </a:r>
            <a:r>
              <a:rPr lang="en-US" altLang="ja-JP" sz="2000" dirty="0">
                <a:latin typeface="MS UI Gothic" panose="020B0600070205080204" pitchFamily="50" charset="-128"/>
                <a:ea typeface="MS UI Gothic" panose="020B0600070205080204" pitchFamily="50" charset="-128"/>
              </a:rPr>
              <a:t>0.499</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になると，圧力</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チェッカーボーディング</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が明らかに顕著．</a:t>
            </a: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79575081-D65C-3609-9DB6-F75689BA8C70}"/>
                  </a:ext>
                </a:extLst>
              </p:cNvPr>
              <p:cNvSpPr txBox="1"/>
              <p:nvPr/>
            </p:nvSpPr>
            <p:spPr>
              <a:xfrm rot="19794943">
                <a:off x="881384" y="1139249"/>
                <a:ext cx="2634054"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kumimoji="1" lang="en-US" altLang="ja-JP" sz="2000" b="0" i="1" smtClean="0">
                              <a:solidFill>
                                <a:srgbClr val="C00000"/>
                              </a:solidFill>
                              <a:latin typeface="Cambria Math" panose="02040503050406030204" pitchFamily="18" charset="0"/>
                              <a:ea typeface="MS UI Gothic" panose="020B0600070205080204" pitchFamily="50" charset="-128"/>
                            </a:rPr>
                          </m:ctrlPr>
                        </m:sSubPr>
                        <m:e>
                          <m:r>
                            <a:rPr kumimoji="1" lang="en-US" altLang="ja-JP" sz="2000" b="0" i="1" smtClean="0">
                              <a:solidFill>
                                <a:srgbClr val="C00000"/>
                              </a:solidFill>
                              <a:latin typeface="Cambria Math" panose="02040503050406030204" pitchFamily="18" charset="0"/>
                              <a:ea typeface="MS UI Gothic" panose="020B0600070205080204" pitchFamily="50" charset="-128"/>
                            </a:rPr>
                            <m:t>𝜈</m:t>
                          </m:r>
                        </m:e>
                        <m:sub>
                          <m:r>
                            <m:rPr>
                              <m:sty m:val="p"/>
                            </m:rPr>
                            <a:rPr kumimoji="1" lang="en-US" altLang="ja-JP" sz="2000" b="0" i="0" smtClean="0">
                              <a:solidFill>
                                <a:srgbClr val="C00000"/>
                              </a:solidFill>
                              <a:latin typeface="Cambria Math" panose="02040503050406030204" pitchFamily="18" charset="0"/>
                              <a:ea typeface="MS UI Gothic" panose="020B0600070205080204" pitchFamily="50" charset="-128"/>
                            </a:rPr>
                            <m:t>ini</m:t>
                          </m:r>
                        </m:sub>
                      </m:sSub>
                      <m:r>
                        <a:rPr kumimoji="1" lang="en-US" altLang="ja-JP" sz="2000" b="0" i="1" smtClean="0">
                          <a:solidFill>
                            <a:srgbClr val="C00000"/>
                          </a:solidFill>
                          <a:latin typeface="Cambria Math" panose="02040503050406030204" pitchFamily="18" charset="0"/>
                          <a:ea typeface="MS UI Gothic" panose="020B0600070205080204" pitchFamily="50" charset="-128"/>
                        </a:rPr>
                        <m:t>=</m:t>
                      </m:r>
                    </m:oMath>
                    <m:oMath xmlns:m="http://schemas.openxmlformats.org/officeDocument/2006/math">
                      <m:r>
                        <a:rPr kumimoji="1" lang="en-US" altLang="ja-JP" sz="2000" b="0" i="1" smtClean="0">
                          <a:solidFill>
                            <a:srgbClr val="C00000"/>
                          </a:solidFill>
                          <a:latin typeface="Cambria Math" panose="02040503050406030204" pitchFamily="18" charset="0"/>
                          <a:ea typeface="MS UI Gothic" panose="020B0600070205080204" pitchFamily="50" charset="-128"/>
                        </a:rPr>
                        <m:t>0.48        0.49     0.499</m:t>
                      </m:r>
                    </m:oMath>
                  </m:oMathPara>
                </a14:m>
                <a:endParaRPr kumimoji="1" lang="ja-JP" altLang="en-US" sz="2000" dirty="0">
                  <a:solidFill>
                    <a:srgbClr val="C00000"/>
                  </a:solidFill>
                  <a:latin typeface="MS UI Gothic" panose="020B0600070205080204" pitchFamily="50" charset="-128"/>
                  <a:ea typeface="MS UI Gothic" panose="020B0600070205080204" pitchFamily="50" charset="-128"/>
                </a:endParaRPr>
              </a:p>
            </p:txBody>
          </p:sp>
        </mc:Choice>
        <mc:Fallback xmlns="">
          <p:sp>
            <p:nvSpPr>
              <p:cNvPr id="14" name="テキスト ボックス 13">
                <a:extLst>
                  <a:ext uri="{FF2B5EF4-FFF2-40B4-BE49-F238E27FC236}">
                    <a16:creationId xmlns:a16="http://schemas.microsoft.com/office/drawing/2014/main" id="{79575081-D65C-3609-9DB6-F75689BA8C70}"/>
                  </a:ext>
                </a:extLst>
              </p:cNvPr>
              <p:cNvSpPr txBox="1">
                <a:spLocks noRot="1" noChangeAspect="1" noMove="1" noResize="1" noEditPoints="1" noAdjustHandles="1" noChangeArrowheads="1" noChangeShapeType="1" noTextEdit="1"/>
              </p:cNvSpPr>
              <p:nvPr/>
            </p:nvSpPr>
            <p:spPr>
              <a:xfrm rot="19794943">
                <a:off x="881384" y="1139249"/>
                <a:ext cx="2634054" cy="707886"/>
              </a:xfrm>
              <a:prstGeom prst="rect">
                <a:avLst/>
              </a:prstGeom>
              <a:blipFill>
                <a:blip r:embed="rId5"/>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0DC71562-05A8-8C96-9A09-75C8CB8D1ABB}"/>
                  </a:ext>
                </a:extLst>
              </p:cNvPr>
              <p:cNvSpPr txBox="1"/>
              <p:nvPr/>
            </p:nvSpPr>
            <p:spPr>
              <a:xfrm rot="19794943">
                <a:off x="6636064" y="1139248"/>
                <a:ext cx="2634054"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kumimoji="1" lang="en-US" altLang="ja-JP" sz="2000" b="0" i="1" smtClean="0">
                              <a:solidFill>
                                <a:srgbClr val="C00000"/>
                              </a:solidFill>
                              <a:latin typeface="Cambria Math" panose="02040503050406030204" pitchFamily="18" charset="0"/>
                              <a:ea typeface="MS UI Gothic" panose="020B0600070205080204" pitchFamily="50" charset="-128"/>
                            </a:rPr>
                          </m:ctrlPr>
                        </m:sSubPr>
                        <m:e>
                          <m:r>
                            <a:rPr kumimoji="1" lang="en-US" altLang="ja-JP" sz="2000" b="0" i="1" smtClean="0">
                              <a:solidFill>
                                <a:srgbClr val="C00000"/>
                              </a:solidFill>
                              <a:latin typeface="Cambria Math" panose="02040503050406030204" pitchFamily="18" charset="0"/>
                              <a:ea typeface="MS UI Gothic" panose="020B0600070205080204" pitchFamily="50" charset="-128"/>
                            </a:rPr>
                            <m:t>𝜈</m:t>
                          </m:r>
                        </m:e>
                        <m:sub>
                          <m:r>
                            <m:rPr>
                              <m:sty m:val="p"/>
                            </m:rPr>
                            <a:rPr kumimoji="1" lang="en-US" altLang="ja-JP" sz="2000" b="0" i="0" smtClean="0">
                              <a:solidFill>
                                <a:srgbClr val="C00000"/>
                              </a:solidFill>
                              <a:latin typeface="Cambria Math" panose="02040503050406030204" pitchFamily="18" charset="0"/>
                              <a:ea typeface="MS UI Gothic" panose="020B0600070205080204" pitchFamily="50" charset="-128"/>
                            </a:rPr>
                            <m:t>ini</m:t>
                          </m:r>
                        </m:sub>
                      </m:sSub>
                      <m:r>
                        <a:rPr kumimoji="1" lang="en-US" altLang="ja-JP" sz="2000" b="0" i="1" smtClean="0">
                          <a:solidFill>
                            <a:srgbClr val="C00000"/>
                          </a:solidFill>
                          <a:latin typeface="Cambria Math" panose="02040503050406030204" pitchFamily="18" charset="0"/>
                          <a:ea typeface="MS UI Gothic" panose="020B0600070205080204" pitchFamily="50" charset="-128"/>
                        </a:rPr>
                        <m:t>=</m:t>
                      </m:r>
                    </m:oMath>
                    <m:oMath xmlns:m="http://schemas.openxmlformats.org/officeDocument/2006/math">
                      <m:r>
                        <a:rPr kumimoji="1" lang="en-US" altLang="ja-JP" sz="2000" b="0" i="1" smtClean="0">
                          <a:solidFill>
                            <a:srgbClr val="C00000"/>
                          </a:solidFill>
                          <a:latin typeface="Cambria Math" panose="02040503050406030204" pitchFamily="18" charset="0"/>
                          <a:ea typeface="MS UI Gothic" panose="020B0600070205080204" pitchFamily="50" charset="-128"/>
                        </a:rPr>
                        <m:t>0.48        0.49     0.499</m:t>
                      </m:r>
                    </m:oMath>
                  </m:oMathPara>
                </a14:m>
                <a:endParaRPr kumimoji="1" lang="ja-JP" altLang="en-US" sz="2000" dirty="0">
                  <a:solidFill>
                    <a:srgbClr val="C00000"/>
                  </a:solidFill>
                  <a:latin typeface="MS UI Gothic" panose="020B0600070205080204" pitchFamily="50" charset="-128"/>
                  <a:ea typeface="MS UI Gothic" panose="020B0600070205080204" pitchFamily="50" charset="-128"/>
                </a:endParaRPr>
              </a:p>
            </p:txBody>
          </p:sp>
        </mc:Choice>
        <mc:Fallback xmlns="">
          <p:sp>
            <p:nvSpPr>
              <p:cNvPr id="15" name="テキスト ボックス 14">
                <a:extLst>
                  <a:ext uri="{FF2B5EF4-FFF2-40B4-BE49-F238E27FC236}">
                    <a16:creationId xmlns:a16="http://schemas.microsoft.com/office/drawing/2014/main" id="{0DC71562-05A8-8C96-9A09-75C8CB8D1ABB}"/>
                  </a:ext>
                </a:extLst>
              </p:cNvPr>
              <p:cNvSpPr txBox="1">
                <a:spLocks noRot="1" noChangeAspect="1" noMove="1" noResize="1" noEditPoints="1" noAdjustHandles="1" noChangeArrowheads="1" noChangeShapeType="1" noTextEdit="1"/>
              </p:cNvSpPr>
              <p:nvPr/>
            </p:nvSpPr>
            <p:spPr>
              <a:xfrm rot="19794943">
                <a:off x="6636064" y="1139248"/>
                <a:ext cx="2634054" cy="707886"/>
              </a:xfrm>
              <a:prstGeom prst="rect">
                <a:avLst/>
              </a:prstGeom>
              <a:blipFill>
                <a:blip r:embed="rId6"/>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E17B7289-5FC5-16AA-C077-38C2843B82AC}"/>
                  </a:ext>
                </a:extLst>
              </p:cNvPr>
              <p:cNvSpPr txBox="1"/>
              <p:nvPr/>
            </p:nvSpPr>
            <p:spPr>
              <a:xfrm>
                <a:off x="5592545" y="5945214"/>
                <a:ext cx="3159135" cy="40011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latin typeface="MS UI Gothic" panose="020B0600070205080204" pitchFamily="50" charset="-128"/>
                    <a:ea typeface="MS UI Gothic" panose="020B0600070205080204" pitchFamily="50" charset="-128"/>
                  </a:rPr>
                  <a:t>提案手法の限界は</a:t>
                </a:r>
                <a14:m>
                  <m:oMath xmlns:m="http://schemas.openxmlformats.org/officeDocument/2006/math">
                    <m:r>
                      <a:rPr lang="en-US" altLang="ja-JP" sz="2000" b="0" i="1" smtClean="0">
                        <a:solidFill>
                          <a:srgbClr val="C00000"/>
                        </a:solidFill>
                        <a:latin typeface="Cambria Math" panose="02040503050406030204" pitchFamily="18" charset="0"/>
                        <a:ea typeface="MS UI Gothic" panose="020B0600070205080204" pitchFamily="50" charset="-128"/>
                      </a:rPr>
                      <m:t>𝜈</m:t>
                    </m:r>
                    <m:r>
                      <a:rPr lang="en-US" altLang="ja-JP" sz="2000" b="0" i="1" smtClean="0">
                        <a:solidFill>
                          <a:srgbClr val="C00000"/>
                        </a:solidFill>
                        <a:latin typeface="Cambria Math" panose="02040503050406030204" pitchFamily="18" charset="0"/>
                        <a:ea typeface="MS UI Gothic" panose="020B0600070205080204" pitchFamily="50" charset="-128"/>
                      </a:rPr>
                      <m:t>=0.49</m:t>
                    </m:r>
                  </m:oMath>
                </a14:m>
                <a:r>
                  <a:rPr kumimoji="1" lang="en-US" altLang="ja-JP" sz="2000" dirty="0">
                    <a:latin typeface="MS UI Gothic" panose="020B0600070205080204" pitchFamily="50" charset="-128"/>
                    <a:ea typeface="MS UI Gothic" panose="020B0600070205080204" pitchFamily="50" charset="-128"/>
                  </a:rPr>
                  <a:t>.</a:t>
                </a:r>
                <a:endParaRPr kumimoji="1" lang="ja-JP" altLang="en-US" sz="2000" dirty="0">
                  <a:latin typeface="MS UI Gothic" panose="020B0600070205080204" pitchFamily="50" charset="-128"/>
                  <a:ea typeface="MS UI Gothic" panose="020B0600070205080204" pitchFamily="50" charset="-128"/>
                </a:endParaRPr>
              </a:p>
            </p:txBody>
          </p:sp>
        </mc:Choice>
        <mc:Fallback xmlns="">
          <p:sp>
            <p:nvSpPr>
              <p:cNvPr id="16" name="テキスト ボックス 15">
                <a:extLst>
                  <a:ext uri="{FF2B5EF4-FFF2-40B4-BE49-F238E27FC236}">
                    <a16:creationId xmlns:a16="http://schemas.microsoft.com/office/drawing/2014/main" id="{E17B7289-5FC5-16AA-C077-38C2843B82AC}"/>
                  </a:ext>
                </a:extLst>
              </p:cNvPr>
              <p:cNvSpPr txBox="1">
                <a:spLocks noRot="1" noChangeAspect="1" noMove="1" noResize="1" noEditPoints="1" noAdjustHandles="1" noChangeArrowheads="1" noChangeShapeType="1" noTextEdit="1"/>
              </p:cNvSpPr>
              <p:nvPr/>
            </p:nvSpPr>
            <p:spPr>
              <a:xfrm>
                <a:off x="5592545" y="5945214"/>
                <a:ext cx="3159135" cy="400110"/>
              </a:xfrm>
              <a:prstGeom prst="rect">
                <a:avLst/>
              </a:prstGeom>
              <a:blipFill>
                <a:blip r:embed="rId7"/>
                <a:stretch>
                  <a:fillRect l="-1143" t="-5556" r="-1143" b="-16667"/>
                </a:stretch>
              </a:blipFill>
              <a:ln>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301642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49964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平滑化有限要素法</a:t>
            </a:r>
            <a:r>
              <a:rPr lang="en-US" altLang="ja-JP" dirty="0"/>
              <a:t>(S-FEM)</a:t>
            </a:r>
            <a:r>
              <a:rPr lang="ja-JP" altLang="en-US" dirty="0"/>
              <a:t>とは？</a:t>
            </a:r>
            <a:endParaRPr kumimoji="1" lang="ja-JP" altLang="en-US" dirty="0"/>
          </a:p>
        </p:txBody>
      </p:sp>
      <p:sp>
        <p:nvSpPr>
          <p:cNvPr id="3" name="コンテンツ プレースホルダー 2"/>
          <p:cNvSpPr>
            <a:spLocks noGrp="1"/>
          </p:cNvSpPr>
          <p:nvPr>
            <p:ph idx="1"/>
          </p:nvPr>
        </p:nvSpPr>
        <p:spPr/>
        <p:txBody>
          <a:bodyPr/>
          <a:lstStyle/>
          <a:p>
            <a:r>
              <a:rPr lang="en-US" altLang="ja-JP" b="1" i="1" dirty="0">
                <a:solidFill>
                  <a:srgbClr val="0000CC"/>
                </a:solidFill>
              </a:rPr>
              <a:t>Smoothed</a:t>
            </a:r>
            <a:r>
              <a:rPr lang="en-US" altLang="ja-JP" dirty="0"/>
              <a:t> Finite Element Method</a:t>
            </a:r>
            <a:r>
              <a:rPr lang="ja-JP" altLang="en-US" dirty="0"/>
              <a:t>，略して</a:t>
            </a:r>
            <a:r>
              <a:rPr lang="en-US" altLang="ja-JP" b="1" dirty="0">
                <a:solidFill>
                  <a:srgbClr val="0000CC"/>
                </a:solidFill>
              </a:rPr>
              <a:t>S-FEM</a:t>
            </a:r>
            <a:r>
              <a:rPr lang="ja-JP" altLang="en-US" dirty="0"/>
              <a:t>．</a:t>
            </a:r>
            <a:endParaRPr lang="en-US" altLang="ja-JP" dirty="0"/>
          </a:p>
          <a:p>
            <a:r>
              <a:rPr lang="en-US" altLang="ja-JP" dirty="0"/>
              <a:t>2006</a:t>
            </a:r>
            <a:r>
              <a:rPr lang="ja-JP" altLang="en-US" dirty="0"/>
              <a:t>年に提唱された比較的新しい</a:t>
            </a:r>
            <a:r>
              <a:rPr lang="en-US" altLang="ja-JP" dirty="0"/>
              <a:t>FEM</a:t>
            </a:r>
            <a:r>
              <a:rPr lang="ja-JP" altLang="en-US" dirty="0"/>
              <a:t>の定式化手法．</a:t>
            </a:r>
            <a:endParaRPr lang="en-US" altLang="ja-JP" dirty="0"/>
          </a:p>
          <a:p>
            <a:pPr algn="just"/>
            <a:r>
              <a:rPr lang="ja-JP" altLang="en-US" dirty="0"/>
              <a:t>いわゆる「</a:t>
            </a:r>
            <a:r>
              <a:rPr lang="ja-JP" altLang="en-US" dirty="0">
                <a:solidFill>
                  <a:srgbClr val="FF0000"/>
                </a:solidFill>
              </a:rPr>
              <a:t>ひずみ平滑化</a:t>
            </a:r>
            <a:r>
              <a:rPr lang="ja-JP" altLang="en-US" dirty="0"/>
              <a:t>」手法の１つ．</a:t>
            </a:r>
            <a:endParaRPr lang="en-US" altLang="ja-JP" dirty="0"/>
          </a:p>
          <a:p>
            <a:pPr algn="just"/>
            <a:r>
              <a:rPr lang="ja-JP" altLang="en-US" dirty="0"/>
              <a:t>ひずみの平滑化スキームに依り，</a:t>
            </a:r>
            <a:r>
              <a:rPr lang="ja-JP" altLang="en-US" dirty="0">
                <a:solidFill>
                  <a:srgbClr val="FF00FF"/>
                </a:solidFill>
              </a:rPr>
              <a:t>多種多様な</a:t>
            </a:r>
            <a:r>
              <a:rPr lang="en-US" altLang="ja-JP" b="1" dirty="0">
                <a:solidFill>
                  <a:srgbClr val="FF00FF"/>
                </a:solidFill>
              </a:rPr>
              <a:t>S-FEM</a:t>
            </a:r>
            <a:r>
              <a:rPr lang="ja-JP" altLang="en-US" dirty="0"/>
              <a:t>がある．</a:t>
            </a:r>
            <a:endParaRPr lang="en-US" altLang="ja-JP" dirty="0"/>
          </a:p>
          <a:p>
            <a:pPr algn="just"/>
            <a:r>
              <a:rPr lang="ja-JP" altLang="en-US" dirty="0"/>
              <a:t>古典的な</a:t>
            </a:r>
            <a:r>
              <a:rPr lang="en-US" altLang="ja-JP" dirty="0"/>
              <a:t>S-FEM</a:t>
            </a:r>
            <a:r>
              <a:rPr lang="ja-JP" altLang="en-US" dirty="0"/>
              <a:t>が数種あり，それぞれひずみ平滑化領域が異なる．</a:t>
            </a:r>
            <a:endParaRPr lang="en-US" altLang="ja-JP" sz="800" dirty="0"/>
          </a:p>
          <a:p>
            <a:pPr marL="0" indent="0" algn="just">
              <a:buNone/>
            </a:pPr>
            <a:r>
              <a:rPr lang="ja-JP" altLang="en-US" dirty="0">
                <a:effectLst>
                  <a:outerShdw blurRad="38100" dist="38100" dir="2700000" algn="tl">
                    <a:srgbClr val="000000">
                      <a:alpha val="43137"/>
                    </a:srgbClr>
                  </a:outerShdw>
                </a:effectLst>
              </a:rPr>
              <a:t>例えば，</a:t>
            </a:r>
            <a:r>
              <a:rPr lang="en-US" altLang="ja-JP" dirty="0">
                <a:effectLst>
                  <a:outerShdw blurRad="38100" dist="38100" dir="2700000" algn="tl">
                    <a:srgbClr val="000000">
                      <a:alpha val="43137"/>
                    </a:srgbClr>
                  </a:outerShdw>
                </a:effectLst>
              </a:rPr>
              <a:t>2</a:t>
            </a:r>
            <a:r>
              <a:rPr lang="ja-JP" altLang="en-US" dirty="0">
                <a:effectLst>
                  <a:outerShdw blurRad="38100" dist="38100" dir="2700000" algn="tl">
                    <a:srgbClr val="000000">
                      <a:alpha val="43137"/>
                    </a:srgbClr>
                  </a:outerShdw>
                </a:effectLst>
              </a:rPr>
              <a:t>次元</a:t>
            </a:r>
            <a:r>
              <a:rPr lang="en-US" altLang="ja-JP" dirty="0">
                <a:effectLst>
                  <a:outerShdw blurRad="38100" dist="38100" dir="2700000" algn="tl">
                    <a:srgbClr val="000000">
                      <a:alpha val="43137"/>
                    </a:srgbClr>
                  </a:outerShdw>
                </a:effectLst>
              </a:rPr>
              <a:t>3</a:t>
            </a:r>
            <a:r>
              <a:rPr lang="ja-JP" altLang="en-US" dirty="0">
                <a:effectLst>
                  <a:outerShdw blurRad="38100" dist="38100" dir="2700000" algn="tl">
                    <a:srgbClr val="000000">
                      <a:alpha val="43137"/>
                    </a:srgbClr>
                  </a:outerShdw>
                </a:effectLst>
              </a:rPr>
              <a:t>節点三角形メッシュを用いる場合：</a:t>
            </a:r>
            <a:r>
              <a:rPr lang="en-US" altLang="ja-JP" dirty="0">
                <a:effectLst>
                  <a:outerShdw blurRad="38100" dist="38100" dir="2700000" algn="tl">
                    <a:srgbClr val="000000">
                      <a:alpha val="43137"/>
                    </a:srgbClr>
                  </a:outerShdw>
                </a:effectLst>
              </a:rPr>
              <a:t> </a:t>
            </a:r>
          </a:p>
          <a:p>
            <a:endParaRPr lang="en-US" altLang="ja-JP" sz="2400" dirty="0"/>
          </a:p>
        </p:txBody>
      </p:sp>
      <p:grpSp>
        <p:nvGrpSpPr>
          <p:cNvPr id="5" name="グループ化 4">
            <a:extLst>
              <a:ext uri="{FF2B5EF4-FFF2-40B4-BE49-F238E27FC236}">
                <a16:creationId xmlns:a16="http://schemas.microsoft.com/office/drawing/2014/main" id="{641C4A17-EAA3-4B93-9ABE-F10FC319C1AC}"/>
              </a:ext>
            </a:extLst>
          </p:cNvPr>
          <p:cNvGrpSpPr/>
          <p:nvPr/>
        </p:nvGrpSpPr>
        <p:grpSpPr>
          <a:xfrm>
            <a:off x="8084006" y="4327449"/>
            <a:ext cx="1784495" cy="1693839"/>
            <a:chOff x="5136741" y="3494762"/>
            <a:chExt cx="2499155" cy="2096858"/>
          </a:xfrm>
        </p:grpSpPr>
        <p:sp>
          <p:nvSpPr>
            <p:cNvPr id="6" name="二等辺三角形 5">
              <a:extLst>
                <a:ext uri="{FF2B5EF4-FFF2-40B4-BE49-F238E27FC236}">
                  <a16:creationId xmlns:a16="http://schemas.microsoft.com/office/drawing/2014/main" id="{A3443C86-55C3-4FA8-AC49-C0B411659C84}"/>
                </a:ext>
              </a:extLst>
            </p:cNvPr>
            <p:cNvSpPr/>
            <p:nvPr/>
          </p:nvSpPr>
          <p:spPr>
            <a:xfrm rot="17663715" flipH="1">
              <a:off x="5872283" y="4647816"/>
              <a:ext cx="563877" cy="238062"/>
            </a:xfrm>
            <a:prstGeom prst="triangle">
              <a:avLst>
                <a:gd name="adj" fmla="val 8945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7" name="二等辺三角形 6">
              <a:extLst>
                <a:ext uri="{FF2B5EF4-FFF2-40B4-BE49-F238E27FC236}">
                  <a16:creationId xmlns:a16="http://schemas.microsoft.com/office/drawing/2014/main" id="{37CFFAAB-F012-4D00-86FC-E1567D885E39}"/>
                </a:ext>
              </a:extLst>
            </p:cNvPr>
            <p:cNvSpPr/>
            <p:nvPr/>
          </p:nvSpPr>
          <p:spPr>
            <a:xfrm rot="9601713" flipH="1">
              <a:off x="5682934" y="4682452"/>
              <a:ext cx="759311" cy="214969"/>
            </a:xfrm>
            <a:prstGeom prst="triangle">
              <a:avLst>
                <a:gd name="adj" fmla="val 32791"/>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8" name="二等辺三角形 7">
              <a:extLst>
                <a:ext uri="{FF2B5EF4-FFF2-40B4-BE49-F238E27FC236}">
                  <a16:creationId xmlns:a16="http://schemas.microsoft.com/office/drawing/2014/main" id="{1869A301-8778-4B45-A90F-57798A843573}"/>
                </a:ext>
              </a:extLst>
            </p:cNvPr>
            <p:cNvSpPr/>
            <p:nvPr/>
          </p:nvSpPr>
          <p:spPr>
            <a:xfrm rot="20401713" flipH="1">
              <a:off x="5594640" y="4411400"/>
              <a:ext cx="759311" cy="279320"/>
            </a:xfrm>
            <a:prstGeom prst="triangle">
              <a:avLst>
                <a:gd name="adj" fmla="val 82198"/>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 name="二等辺三角形 8">
              <a:extLst>
                <a:ext uri="{FF2B5EF4-FFF2-40B4-BE49-F238E27FC236}">
                  <a16:creationId xmlns:a16="http://schemas.microsoft.com/office/drawing/2014/main" id="{EE241C46-B09F-4613-9D71-4A6C6B122A5F}"/>
                </a:ext>
              </a:extLst>
            </p:cNvPr>
            <p:cNvSpPr/>
            <p:nvPr/>
          </p:nvSpPr>
          <p:spPr>
            <a:xfrm rot="6819059" flipH="1">
              <a:off x="6117062" y="4715520"/>
              <a:ext cx="623674" cy="297732"/>
            </a:xfrm>
            <a:prstGeom prst="triangle">
              <a:avLst>
                <a:gd name="adj" fmla="val 10604"/>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 name="二等辺三角形 9">
              <a:extLst>
                <a:ext uri="{FF2B5EF4-FFF2-40B4-BE49-F238E27FC236}">
                  <a16:creationId xmlns:a16="http://schemas.microsoft.com/office/drawing/2014/main" id="{982EFCCD-BFE7-43C5-83CF-C3E56556705D}"/>
                </a:ext>
              </a:extLst>
            </p:cNvPr>
            <p:cNvSpPr/>
            <p:nvPr/>
          </p:nvSpPr>
          <p:spPr>
            <a:xfrm rot="13520069" flipH="1">
              <a:off x="6158803" y="4662594"/>
              <a:ext cx="475703" cy="432933"/>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 name="二等辺三角形 10">
              <a:extLst>
                <a:ext uri="{FF2B5EF4-FFF2-40B4-BE49-F238E27FC236}">
                  <a16:creationId xmlns:a16="http://schemas.microsoft.com/office/drawing/2014/main" id="{CC286AE9-38E2-4F4D-A418-2DB6F7A78F3B}"/>
                </a:ext>
              </a:extLst>
            </p:cNvPr>
            <p:cNvSpPr/>
            <p:nvPr/>
          </p:nvSpPr>
          <p:spPr>
            <a:xfrm rot="2720069" flipH="1">
              <a:off x="6430440" y="4441067"/>
              <a:ext cx="475703" cy="322266"/>
            </a:xfrm>
            <a:prstGeom prst="triangle">
              <a:avLst>
                <a:gd name="adj" fmla="val 1642"/>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2" name="二等辺三角形 11">
              <a:extLst>
                <a:ext uri="{FF2B5EF4-FFF2-40B4-BE49-F238E27FC236}">
                  <a16:creationId xmlns:a16="http://schemas.microsoft.com/office/drawing/2014/main" id="{83A00140-1684-4751-ACAB-3EE669758C05}"/>
                </a:ext>
              </a:extLst>
            </p:cNvPr>
            <p:cNvSpPr/>
            <p:nvPr/>
          </p:nvSpPr>
          <p:spPr>
            <a:xfrm rot="9613620" flipH="1">
              <a:off x="6433634" y="4444318"/>
              <a:ext cx="637046" cy="271280"/>
            </a:xfrm>
            <a:prstGeom prst="triangle">
              <a:avLst>
                <a:gd name="adj" fmla="val 7501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3" name="二等辺三角形 12">
              <a:extLst>
                <a:ext uri="{FF2B5EF4-FFF2-40B4-BE49-F238E27FC236}">
                  <a16:creationId xmlns:a16="http://schemas.microsoft.com/office/drawing/2014/main" id="{D4D55E4F-9F80-49E0-9DAA-0E9A615E0FB0}"/>
                </a:ext>
              </a:extLst>
            </p:cNvPr>
            <p:cNvSpPr/>
            <p:nvPr/>
          </p:nvSpPr>
          <p:spPr>
            <a:xfrm rot="20344918" flipH="1">
              <a:off x="6341891" y="4237837"/>
              <a:ext cx="637046" cy="201604"/>
            </a:xfrm>
            <a:prstGeom prst="triangle">
              <a:avLst>
                <a:gd name="adj" fmla="val 140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4" name="二等辺三角形 13">
              <a:extLst>
                <a:ext uri="{FF2B5EF4-FFF2-40B4-BE49-F238E27FC236}">
                  <a16:creationId xmlns:a16="http://schemas.microsoft.com/office/drawing/2014/main" id="{3C53D403-CB3C-4E46-9B7F-F83C8105A256}"/>
                </a:ext>
              </a:extLst>
            </p:cNvPr>
            <p:cNvSpPr/>
            <p:nvPr/>
          </p:nvSpPr>
          <p:spPr>
            <a:xfrm rot="6852943" flipH="1">
              <a:off x="6362848" y="4192118"/>
              <a:ext cx="590555" cy="308431"/>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5" name="二等辺三角形 14">
              <a:extLst>
                <a:ext uri="{FF2B5EF4-FFF2-40B4-BE49-F238E27FC236}">
                  <a16:creationId xmlns:a16="http://schemas.microsoft.com/office/drawing/2014/main" id="{75FDC198-9697-4058-B6DD-141007D83ED6}"/>
                </a:ext>
              </a:extLst>
            </p:cNvPr>
            <p:cNvSpPr/>
            <p:nvPr/>
          </p:nvSpPr>
          <p:spPr>
            <a:xfrm rot="17652943" flipH="1">
              <a:off x="6046300" y="4005171"/>
              <a:ext cx="597081" cy="415747"/>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6" name="二等辺三角形 15">
              <a:extLst>
                <a:ext uri="{FF2B5EF4-FFF2-40B4-BE49-F238E27FC236}">
                  <a16:creationId xmlns:a16="http://schemas.microsoft.com/office/drawing/2014/main" id="{28F28C38-141F-4117-AAB0-C54BF74C1ABE}"/>
                </a:ext>
              </a:extLst>
            </p:cNvPr>
            <p:cNvSpPr/>
            <p:nvPr/>
          </p:nvSpPr>
          <p:spPr>
            <a:xfrm rot="13532799">
              <a:off x="5798789" y="4309940"/>
              <a:ext cx="535076" cy="487148"/>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7" name="二等辺三角形 16">
              <a:extLst>
                <a:ext uri="{FF2B5EF4-FFF2-40B4-BE49-F238E27FC236}">
                  <a16:creationId xmlns:a16="http://schemas.microsoft.com/office/drawing/2014/main" id="{217697EC-226E-49A7-8283-BFB936795503}"/>
                </a:ext>
              </a:extLst>
            </p:cNvPr>
            <p:cNvSpPr/>
            <p:nvPr/>
          </p:nvSpPr>
          <p:spPr>
            <a:xfrm rot="2732799">
              <a:off x="6093515" y="3994746"/>
              <a:ext cx="515478" cy="447581"/>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grpSp>
          <p:nvGrpSpPr>
            <p:cNvPr id="18" name="グループ化 17">
              <a:extLst>
                <a:ext uri="{FF2B5EF4-FFF2-40B4-BE49-F238E27FC236}">
                  <a16:creationId xmlns:a16="http://schemas.microsoft.com/office/drawing/2014/main" id="{FC9B2158-7556-466A-9614-E058787B133C}"/>
                </a:ext>
              </a:extLst>
            </p:cNvPr>
            <p:cNvGrpSpPr/>
            <p:nvPr/>
          </p:nvGrpSpPr>
          <p:grpSpPr>
            <a:xfrm>
              <a:off x="5136741" y="3494762"/>
              <a:ext cx="2499155" cy="2096858"/>
              <a:chOff x="5124552" y="3490538"/>
              <a:chExt cx="2499155" cy="2096858"/>
            </a:xfrm>
          </p:grpSpPr>
          <p:grpSp>
            <p:nvGrpSpPr>
              <p:cNvPr id="31" name="グループ化 30">
                <a:extLst>
                  <a:ext uri="{FF2B5EF4-FFF2-40B4-BE49-F238E27FC236}">
                    <a16:creationId xmlns:a16="http://schemas.microsoft.com/office/drawing/2014/main" id="{FFBDABB5-EA7F-408E-97C1-80AFCEDFB181}"/>
                  </a:ext>
                </a:extLst>
              </p:cNvPr>
              <p:cNvGrpSpPr/>
              <p:nvPr/>
            </p:nvGrpSpPr>
            <p:grpSpPr>
              <a:xfrm>
                <a:off x="5124552" y="3577882"/>
                <a:ext cx="2499155" cy="1951912"/>
                <a:chOff x="5124552" y="3577882"/>
                <a:chExt cx="2499155" cy="1951912"/>
              </a:xfrm>
            </p:grpSpPr>
            <p:grpSp>
              <p:nvGrpSpPr>
                <p:cNvPr id="39" name="グループ化 38">
                  <a:extLst>
                    <a:ext uri="{FF2B5EF4-FFF2-40B4-BE49-F238E27FC236}">
                      <a16:creationId xmlns:a16="http://schemas.microsoft.com/office/drawing/2014/main" id="{FA6F93ED-1232-4BA6-9405-E0A9E69536A0}"/>
                    </a:ext>
                  </a:extLst>
                </p:cNvPr>
                <p:cNvGrpSpPr/>
                <p:nvPr/>
              </p:nvGrpSpPr>
              <p:grpSpPr>
                <a:xfrm>
                  <a:off x="5848102" y="3577882"/>
                  <a:ext cx="1775605" cy="1556855"/>
                  <a:chOff x="1106569" y="3201088"/>
                  <a:chExt cx="2365555" cy="2074125"/>
                </a:xfrm>
              </p:grpSpPr>
              <p:sp>
                <p:nvSpPr>
                  <p:cNvPr id="44" name="二等辺三角形 43">
                    <a:extLst>
                      <a:ext uri="{FF2B5EF4-FFF2-40B4-BE49-F238E27FC236}">
                        <a16:creationId xmlns:a16="http://schemas.microsoft.com/office/drawing/2014/main" id="{88715837-DF07-4BBF-8826-A81A82E6D89F}"/>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45" name="二等辺三角形 44">
                    <a:extLst>
                      <a:ext uri="{FF2B5EF4-FFF2-40B4-BE49-F238E27FC236}">
                        <a16:creationId xmlns:a16="http://schemas.microsoft.com/office/drawing/2014/main" id="{14CE35F4-0DA9-4F63-8112-304312BB4AC2}"/>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46" name="二等辺三角形 45">
                    <a:extLst>
                      <a:ext uri="{FF2B5EF4-FFF2-40B4-BE49-F238E27FC236}">
                        <a16:creationId xmlns:a16="http://schemas.microsoft.com/office/drawing/2014/main" id="{2D5A43DF-6565-4568-AC0F-5C33898441C9}"/>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nvGrpSpPr>
                <p:cNvPr id="40" name="グループ化 39">
                  <a:extLst>
                    <a:ext uri="{FF2B5EF4-FFF2-40B4-BE49-F238E27FC236}">
                      <a16:creationId xmlns:a16="http://schemas.microsoft.com/office/drawing/2014/main" id="{D0F235A2-8BDE-4742-A89A-185726AA59A5}"/>
                    </a:ext>
                  </a:extLst>
                </p:cNvPr>
                <p:cNvGrpSpPr/>
                <p:nvPr/>
              </p:nvGrpSpPr>
              <p:grpSpPr>
                <a:xfrm rot="10800000">
                  <a:off x="5124552" y="3972939"/>
                  <a:ext cx="1775605" cy="1556855"/>
                  <a:chOff x="1106569" y="3201088"/>
                  <a:chExt cx="2365555" cy="2074125"/>
                </a:xfrm>
              </p:grpSpPr>
              <p:sp>
                <p:nvSpPr>
                  <p:cNvPr id="41" name="二等辺三角形 40">
                    <a:extLst>
                      <a:ext uri="{FF2B5EF4-FFF2-40B4-BE49-F238E27FC236}">
                        <a16:creationId xmlns:a16="http://schemas.microsoft.com/office/drawing/2014/main" id="{A30025F5-2CC6-4C06-AAE1-2FD7F1E0197C}"/>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42" name="二等辺三角形 41">
                    <a:extLst>
                      <a:ext uri="{FF2B5EF4-FFF2-40B4-BE49-F238E27FC236}">
                        <a16:creationId xmlns:a16="http://schemas.microsoft.com/office/drawing/2014/main" id="{926D1DFD-1303-4B84-9371-63A273F42E0F}"/>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43" name="二等辺三角形 42">
                    <a:extLst>
                      <a:ext uri="{FF2B5EF4-FFF2-40B4-BE49-F238E27FC236}">
                        <a16:creationId xmlns:a16="http://schemas.microsoft.com/office/drawing/2014/main" id="{A8D56930-6366-428A-B08D-D6FA504083CA}"/>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sp>
            <p:nvSpPr>
              <p:cNvPr id="32" name="円/楕円 129">
                <a:extLst>
                  <a:ext uri="{FF2B5EF4-FFF2-40B4-BE49-F238E27FC236}">
                    <a16:creationId xmlns:a16="http://schemas.microsoft.com/office/drawing/2014/main" id="{DD5A9092-15DD-401F-8E40-D5B34DDD4635}"/>
                  </a:ext>
                </a:extLst>
              </p:cNvPr>
              <p:cNvSpPr/>
              <p:nvPr/>
            </p:nvSpPr>
            <p:spPr>
              <a:xfrm>
                <a:off x="5693330" y="3857570"/>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3" name="円/楕円 130">
                <a:extLst>
                  <a:ext uri="{FF2B5EF4-FFF2-40B4-BE49-F238E27FC236}">
                    <a16:creationId xmlns:a16="http://schemas.microsoft.com/office/drawing/2014/main" id="{8FBB7BD9-BF53-45F2-ACE4-F67DB217D1ED}"/>
                  </a:ext>
                </a:extLst>
              </p:cNvPr>
              <p:cNvSpPr/>
              <p:nvPr/>
            </p:nvSpPr>
            <p:spPr>
              <a:xfrm>
                <a:off x="6761020" y="349053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4" name="円/楕円 131">
                <a:extLst>
                  <a:ext uri="{FF2B5EF4-FFF2-40B4-BE49-F238E27FC236}">
                    <a16:creationId xmlns:a16="http://schemas.microsoft.com/office/drawing/2014/main" id="{0C32CD6B-8ECC-4ED4-955C-735B7CE73508}"/>
                  </a:ext>
                </a:extLst>
              </p:cNvPr>
              <p:cNvSpPr/>
              <p:nvPr/>
            </p:nvSpPr>
            <p:spPr>
              <a:xfrm>
                <a:off x="6322023" y="449439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5" name="円/楕円 132">
                <a:extLst>
                  <a:ext uri="{FF2B5EF4-FFF2-40B4-BE49-F238E27FC236}">
                    <a16:creationId xmlns:a16="http://schemas.microsoft.com/office/drawing/2014/main" id="{099A1AA9-8B0E-49FC-B68B-7916154452EA}"/>
                  </a:ext>
                </a:extLst>
              </p:cNvPr>
              <p:cNvSpPr/>
              <p:nvPr/>
            </p:nvSpPr>
            <p:spPr>
              <a:xfrm>
                <a:off x="5242347" y="4890219"/>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6" name="円/楕円 133">
                <a:extLst>
                  <a:ext uri="{FF2B5EF4-FFF2-40B4-BE49-F238E27FC236}">
                    <a16:creationId xmlns:a16="http://schemas.microsoft.com/office/drawing/2014/main" id="{3FCB4051-CFAB-4582-8206-207F4CE2BF49}"/>
                  </a:ext>
                </a:extLst>
              </p:cNvPr>
              <p:cNvSpPr/>
              <p:nvPr/>
            </p:nvSpPr>
            <p:spPr>
              <a:xfrm>
                <a:off x="5870542" y="548732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7" name="円/楕円 134">
                <a:extLst>
                  <a:ext uri="{FF2B5EF4-FFF2-40B4-BE49-F238E27FC236}">
                    <a16:creationId xmlns:a16="http://schemas.microsoft.com/office/drawing/2014/main" id="{93C8464D-C07B-4AF3-86DC-BC2DC1CA6DE0}"/>
                  </a:ext>
                </a:extLst>
              </p:cNvPr>
              <p:cNvSpPr/>
              <p:nvPr/>
            </p:nvSpPr>
            <p:spPr>
              <a:xfrm>
                <a:off x="6937087" y="5128553"/>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38" name="円/楕円 135">
                <a:extLst>
                  <a:ext uri="{FF2B5EF4-FFF2-40B4-BE49-F238E27FC236}">
                    <a16:creationId xmlns:a16="http://schemas.microsoft.com/office/drawing/2014/main" id="{369A79D0-5685-401E-93B8-5B9B58CEE509}"/>
                  </a:ext>
                </a:extLst>
              </p:cNvPr>
              <p:cNvSpPr/>
              <p:nvPr/>
            </p:nvSpPr>
            <p:spPr>
              <a:xfrm>
                <a:off x="7389714" y="411119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cxnSp>
          <p:nvCxnSpPr>
            <p:cNvPr id="19" name="直線コネクタ 18">
              <a:extLst>
                <a:ext uri="{FF2B5EF4-FFF2-40B4-BE49-F238E27FC236}">
                  <a16:creationId xmlns:a16="http://schemas.microsoft.com/office/drawing/2014/main" id="{25EF2BB0-E773-431B-A674-77FD7B1E4F6C}"/>
                </a:ext>
              </a:extLst>
            </p:cNvPr>
            <p:cNvCxnSpPr>
              <a:stCxn id="17" idx="0"/>
              <a:endCxn id="17" idx="2"/>
            </p:cNvCxnSpPr>
            <p:nvPr/>
          </p:nvCxnSpPr>
          <p:spPr>
            <a:xfrm flipH="1">
              <a:off x="6011006" y="3877830"/>
              <a:ext cx="319492" cy="3134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F87269A-6B65-455E-AB73-192BDB7184CB}"/>
                </a:ext>
              </a:extLst>
            </p:cNvPr>
            <p:cNvCxnSpPr>
              <a:cxnSpLocks/>
              <a:stCxn id="17" idx="0"/>
              <a:endCxn id="15" idx="2"/>
            </p:cNvCxnSpPr>
            <p:nvPr/>
          </p:nvCxnSpPr>
          <p:spPr>
            <a:xfrm>
              <a:off x="6306797" y="3896022"/>
              <a:ext cx="366158" cy="12012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DCBE8EB-144C-4861-BFA4-22E57223C0C5}"/>
                </a:ext>
              </a:extLst>
            </p:cNvPr>
            <p:cNvCxnSpPr>
              <a:stCxn id="14" idx="3"/>
              <a:endCxn id="13" idx="0"/>
            </p:cNvCxnSpPr>
            <p:nvPr/>
          </p:nvCxnSpPr>
          <p:spPr>
            <a:xfrm>
              <a:off x="6638595" y="4013783"/>
              <a:ext cx="274993" cy="1201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5481529-6904-42C8-A667-C53AFAC25F39}"/>
                </a:ext>
              </a:extLst>
            </p:cNvPr>
            <p:cNvCxnSpPr>
              <a:stCxn id="13" idx="0"/>
              <a:endCxn id="13" idx="2"/>
            </p:cNvCxnSpPr>
            <p:nvPr/>
          </p:nvCxnSpPr>
          <p:spPr>
            <a:xfrm>
              <a:off x="6913588" y="4133956"/>
              <a:ext cx="80345" cy="18511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CA9F82F-88EC-4255-BDB1-B184B95D893B}"/>
                </a:ext>
              </a:extLst>
            </p:cNvPr>
            <p:cNvCxnSpPr>
              <a:stCxn id="12" idx="4"/>
              <a:endCxn id="11" idx="0"/>
            </p:cNvCxnSpPr>
            <p:nvPr/>
          </p:nvCxnSpPr>
          <p:spPr>
            <a:xfrm flipH="1">
              <a:off x="6944604" y="4344561"/>
              <a:ext cx="61410" cy="30797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EEF7F02-472F-4E30-9C08-056E7D39868A}"/>
                </a:ext>
              </a:extLst>
            </p:cNvPr>
            <p:cNvCxnSpPr>
              <a:stCxn id="11" idx="0"/>
              <a:endCxn id="11" idx="2"/>
            </p:cNvCxnSpPr>
            <p:nvPr/>
          </p:nvCxnSpPr>
          <p:spPr>
            <a:xfrm flipH="1">
              <a:off x="6720892" y="4652539"/>
              <a:ext cx="223712" cy="23209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8678298-3D83-45B4-BDDF-0319FAA63E75}"/>
                </a:ext>
              </a:extLst>
            </p:cNvPr>
            <p:cNvCxnSpPr>
              <a:cxnSpLocks/>
              <a:stCxn id="10" idx="3"/>
              <a:endCxn id="9" idx="0"/>
            </p:cNvCxnSpPr>
            <p:nvPr/>
          </p:nvCxnSpPr>
          <p:spPr>
            <a:xfrm flipH="1">
              <a:off x="6453751" y="4913720"/>
              <a:ext cx="286016" cy="22852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64944AD8-DC4A-468A-9A0C-BF12304A3813}"/>
                </a:ext>
              </a:extLst>
            </p:cNvPr>
            <p:cNvCxnSpPr>
              <a:stCxn id="9" idx="0"/>
              <a:endCxn id="9" idx="2"/>
            </p:cNvCxnSpPr>
            <p:nvPr/>
          </p:nvCxnSpPr>
          <p:spPr>
            <a:xfrm flipH="1" flipV="1">
              <a:off x="6167439" y="5090311"/>
              <a:ext cx="299255" cy="588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D6CA9A0-999E-4A11-88EC-01B828E7F96C}"/>
                </a:ext>
              </a:extLst>
            </p:cNvPr>
            <p:cNvCxnSpPr>
              <a:stCxn id="6" idx="4"/>
              <a:endCxn id="6" idx="0"/>
            </p:cNvCxnSpPr>
            <p:nvPr/>
          </p:nvCxnSpPr>
          <p:spPr>
            <a:xfrm flipH="1" flipV="1">
              <a:off x="5953926" y="4920303"/>
              <a:ext cx="192251" cy="152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589D460-DE00-4665-90D6-1212F87B910E}"/>
                </a:ext>
              </a:extLst>
            </p:cNvPr>
            <p:cNvCxnSpPr>
              <a:stCxn id="7" idx="0"/>
            </p:cNvCxnSpPr>
            <p:nvPr/>
          </p:nvCxnSpPr>
          <p:spPr>
            <a:xfrm flipH="1" flipV="1">
              <a:off x="5692097" y="4823904"/>
              <a:ext cx="284393" cy="1116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9C2ACC1-DBD6-4328-93EC-32109CF42931}"/>
                </a:ext>
              </a:extLst>
            </p:cNvPr>
            <p:cNvCxnSpPr>
              <a:cxnSpLocks/>
              <a:stCxn id="8" idx="4"/>
              <a:endCxn id="16" idx="0"/>
            </p:cNvCxnSpPr>
            <p:nvPr/>
          </p:nvCxnSpPr>
          <p:spPr>
            <a:xfrm flipV="1">
              <a:off x="5671436" y="4513323"/>
              <a:ext cx="9056" cy="2836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CF5A0F9-9821-4464-A075-7824A7DB61C3}"/>
                </a:ext>
              </a:extLst>
            </p:cNvPr>
            <p:cNvCxnSpPr>
              <a:cxnSpLocks/>
              <a:stCxn id="8" idx="0"/>
              <a:endCxn id="16" idx="3"/>
            </p:cNvCxnSpPr>
            <p:nvPr/>
          </p:nvCxnSpPr>
          <p:spPr>
            <a:xfrm flipV="1">
              <a:off x="5690551" y="4211758"/>
              <a:ext cx="337677" cy="28185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グループ化 93">
            <a:extLst>
              <a:ext uri="{FF2B5EF4-FFF2-40B4-BE49-F238E27FC236}">
                <a16:creationId xmlns:a16="http://schemas.microsoft.com/office/drawing/2014/main" id="{7AB07AA8-C550-4D7E-9715-C961A252B7CC}"/>
              </a:ext>
            </a:extLst>
          </p:cNvPr>
          <p:cNvGrpSpPr/>
          <p:nvPr/>
        </p:nvGrpSpPr>
        <p:grpSpPr>
          <a:xfrm>
            <a:off x="2243572" y="4329099"/>
            <a:ext cx="1987200" cy="1670400"/>
            <a:chOff x="529796" y="2656356"/>
            <a:chExt cx="3329508" cy="2793546"/>
          </a:xfrm>
        </p:grpSpPr>
        <p:sp>
          <p:nvSpPr>
            <p:cNvPr id="95" name="二等辺三角形 94">
              <a:extLst>
                <a:ext uri="{FF2B5EF4-FFF2-40B4-BE49-F238E27FC236}">
                  <a16:creationId xmlns:a16="http://schemas.microsoft.com/office/drawing/2014/main" id="{5459FD84-B21F-43F0-8230-9BE16960EC31}"/>
                </a:ext>
              </a:extLst>
            </p:cNvPr>
            <p:cNvSpPr/>
            <p:nvPr/>
          </p:nvSpPr>
          <p:spPr>
            <a:xfrm rot="9609393">
              <a:off x="1490263" y="2948138"/>
              <a:ext cx="1529415" cy="1069108"/>
            </a:xfrm>
            <a:prstGeom prst="triangle">
              <a:avLst>
                <a:gd name="adj" fmla="val 67308"/>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96" name="グループ化 95">
              <a:extLst>
                <a:ext uri="{FF2B5EF4-FFF2-40B4-BE49-F238E27FC236}">
                  <a16:creationId xmlns:a16="http://schemas.microsoft.com/office/drawing/2014/main" id="{72F93979-049E-4680-A558-FDD075B8B953}"/>
                </a:ext>
              </a:extLst>
            </p:cNvPr>
            <p:cNvGrpSpPr/>
            <p:nvPr/>
          </p:nvGrpSpPr>
          <p:grpSpPr>
            <a:xfrm>
              <a:off x="1493748" y="2772720"/>
              <a:ext cx="2365556" cy="2074126"/>
              <a:chOff x="1106569" y="3201088"/>
              <a:chExt cx="2365556" cy="2074126"/>
            </a:xfrm>
          </p:grpSpPr>
          <p:sp>
            <p:nvSpPr>
              <p:cNvPr id="108" name="二等辺三角形 107">
                <a:extLst>
                  <a:ext uri="{FF2B5EF4-FFF2-40B4-BE49-F238E27FC236}">
                    <a16:creationId xmlns:a16="http://schemas.microsoft.com/office/drawing/2014/main" id="{28FB5375-F8A8-4FF0-96E9-8F81C1010352}"/>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9" name="二等辺三角形 108">
                <a:extLst>
                  <a:ext uri="{FF2B5EF4-FFF2-40B4-BE49-F238E27FC236}">
                    <a16:creationId xmlns:a16="http://schemas.microsoft.com/office/drawing/2014/main" id="{54E5E787-1594-4029-8F6B-F3913DE7CBE1}"/>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10" name="二等辺三角形 109">
                <a:extLst>
                  <a:ext uri="{FF2B5EF4-FFF2-40B4-BE49-F238E27FC236}">
                    <a16:creationId xmlns:a16="http://schemas.microsoft.com/office/drawing/2014/main" id="{F9BC5810-9D10-432B-B6DB-FA3C03AB4971}"/>
                  </a:ext>
                </a:extLst>
              </p:cNvPr>
              <p:cNvSpPr/>
              <p:nvPr/>
            </p:nvSpPr>
            <p:spPr>
              <a:xfrm rot="9609393">
                <a:off x="1942709" y="4206105"/>
                <a:ext cx="1529416" cy="1069109"/>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97" name="グループ化 96">
              <a:extLst>
                <a:ext uri="{FF2B5EF4-FFF2-40B4-BE49-F238E27FC236}">
                  <a16:creationId xmlns:a16="http://schemas.microsoft.com/office/drawing/2014/main" id="{FD9F0002-662E-44B4-AFFF-77BDA49177C3}"/>
                </a:ext>
              </a:extLst>
            </p:cNvPr>
            <p:cNvGrpSpPr/>
            <p:nvPr/>
          </p:nvGrpSpPr>
          <p:grpSpPr>
            <a:xfrm rot="10800000">
              <a:off x="529796" y="3299036"/>
              <a:ext cx="2365555" cy="2074125"/>
              <a:chOff x="1106569" y="3201088"/>
              <a:chExt cx="2365555" cy="2074125"/>
            </a:xfrm>
          </p:grpSpPr>
          <p:sp>
            <p:nvSpPr>
              <p:cNvPr id="105" name="二等辺三角形 104">
                <a:extLst>
                  <a:ext uri="{FF2B5EF4-FFF2-40B4-BE49-F238E27FC236}">
                    <a16:creationId xmlns:a16="http://schemas.microsoft.com/office/drawing/2014/main" id="{7DBF518F-DCD8-4866-B2A9-32134F395578}"/>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6" name="二等辺三角形 105">
                <a:extLst>
                  <a:ext uri="{FF2B5EF4-FFF2-40B4-BE49-F238E27FC236}">
                    <a16:creationId xmlns:a16="http://schemas.microsoft.com/office/drawing/2014/main" id="{06F4216E-E3CC-4F11-988E-FA4C096CE06C}"/>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7" name="二等辺三角形 106">
                <a:extLst>
                  <a:ext uri="{FF2B5EF4-FFF2-40B4-BE49-F238E27FC236}">
                    <a16:creationId xmlns:a16="http://schemas.microsoft.com/office/drawing/2014/main" id="{C9C7E167-A51B-4033-9A82-0C4B919C85F6}"/>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98" name="円/楕円 10">
              <a:extLst>
                <a:ext uri="{FF2B5EF4-FFF2-40B4-BE49-F238E27FC236}">
                  <a16:creationId xmlns:a16="http://schemas.microsoft.com/office/drawing/2014/main" id="{AE8E765A-6042-4982-B3B9-2372BAB0E81E}"/>
                </a:ext>
              </a:extLst>
            </p:cNvPr>
            <p:cNvSpPr/>
            <p:nvPr/>
          </p:nvSpPr>
          <p:spPr>
            <a:xfrm>
              <a:off x="1287552" y="314533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99" name="円/楕円 11">
              <a:extLst>
                <a:ext uri="{FF2B5EF4-FFF2-40B4-BE49-F238E27FC236}">
                  <a16:creationId xmlns:a16="http://schemas.microsoft.com/office/drawing/2014/main" id="{99EF4CDB-A790-4FC9-B446-435B42E209B3}"/>
                </a:ext>
              </a:extLst>
            </p:cNvPr>
            <p:cNvSpPr/>
            <p:nvPr/>
          </p:nvSpPr>
          <p:spPr>
            <a:xfrm>
              <a:off x="2709986" y="26563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0" name="円/楕円 12">
              <a:extLst>
                <a:ext uri="{FF2B5EF4-FFF2-40B4-BE49-F238E27FC236}">
                  <a16:creationId xmlns:a16="http://schemas.microsoft.com/office/drawing/2014/main" id="{6BE96271-E9A9-43A1-A1DA-67EE74AEFC92}"/>
                </a:ext>
              </a:extLst>
            </p:cNvPr>
            <p:cNvSpPr/>
            <p:nvPr/>
          </p:nvSpPr>
          <p:spPr>
            <a:xfrm>
              <a:off x="2125130" y="399374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1" name="円/楕円 13">
              <a:extLst>
                <a:ext uri="{FF2B5EF4-FFF2-40B4-BE49-F238E27FC236}">
                  <a16:creationId xmlns:a16="http://schemas.microsoft.com/office/drawing/2014/main" id="{CF08833E-FCAD-4218-9C96-8BFDD4745C7B}"/>
                </a:ext>
              </a:extLst>
            </p:cNvPr>
            <p:cNvSpPr/>
            <p:nvPr/>
          </p:nvSpPr>
          <p:spPr>
            <a:xfrm>
              <a:off x="703929" y="4503884"/>
              <a:ext cx="133326" cy="1333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2" name="円/楕円 14">
              <a:extLst>
                <a:ext uri="{FF2B5EF4-FFF2-40B4-BE49-F238E27FC236}">
                  <a16:creationId xmlns:a16="http://schemas.microsoft.com/office/drawing/2014/main" id="{CD87BA15-3AF7-4445-90B0-A707B970E7DA}"/>
                </a:ext>
              </a:extLst>
            </p:cNvPr>
            <p:cNvSpPr/>
            <p:nvPr/>
          </p:nvSpPr>
          <p:spPr>
            <a:xfrm>
              <a:off x="1523644" y="531657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3" name="円/楕円 15">
              <a:extLst>
                <a:ext uri="{FF2B5EF4-FFF2-40B4-BE49-F238E27FC236}">
                  <a16:creationId xmlns:a16="http://schemas.microsoft.com/office/drawing/2014/main" id="{1114B39F-23AB-46DA-BD27-8E4386EAEFE0}"/>
                </a:ext>
              </a:extLst>
            </p:cNvPr>
            <p:cNvSpPr/>
            <p:nvPr/>
          </p:nvSpPr>
          <p:spPr>
            <a:xfrm>
              <a:off x="2944551" y="48386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04" name="円/楕円 16">
              <a:extLst>
                <a:ext uri="{FF2B5EF4-FFF2-40B4-BE49-F238E27FC236}">
                  <a16:creationId xmlns:a16="http://schemas.microsoft.com/office/drawing/2014/main" id="{92966A69-D72B-43E3-82DD-06112C4FDA67}"/>
                </a:ext>
              </a:extLst>
            </p:cNvPr>
            <p:cNvSpPr/>
            <p:nvPr/>
          </p:nvSpPr>
          <p:spPr>
            <a:xfrm>
              <a:off x="3547566" y="3483233"/>
              <a:ext cx="133324" cy="1333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11" name="グループ化 110">
            <a:extLst>
              <a:ext uri="{FF2B5EF4-FFF2-40B4-BE49-F238E27FC236}">
                <a16:creationId xmlns:a16="http://schemas.microsoft.com/office/drawing/2014/main" id="{63A536B8-E562-469E-890A-7EC77BA77A62}"/>
              </a:ext>
            </a:extLst>
          </p:cNvPr>
          <p:cNvGrpSpPr/>
          <p:nvPr/>
        </p:nvGrpSpPr>
        <p:grpSpPr>
          <a:xfrm>
            <a:off x="5096043" y="4329100"/>
            <a:ext cx="1988801" cy="1668657"/>
            <a:chOff x="4860075" y="1560327"/>
            <a:chExt cx="3329507" cy="2793546"/>
          </a:xfrm>
        </p:grpSpPr>
        <p:sp>
          <p:nvSpPr>
            <p:cNvPr id="112" name="二等辺三角形 111">
              <a:extLst>
                <a:ext uri="{FF2B5EF4-FFF2-40B4-BE49-F238E27FC236}">
                  <a16:creationId xmlns:a16="http://schemas.microsoft.com/office/drawing/2014/main" id="{6B87FF46-4FD9-4D40-AACB-757605A67160}"/>
                </a:ext>
              </a:extLst>
            </p:cNvPr>
            <p:cNvSpPr/>
            <p:nvPr/>
          </p:nvSpPr>
          <p:spPr>
            <a:xfrm rot="13532799">
              <a:off x="5295916" y="2480967"/>
              <a:ext cx="1216226" cy="600952"/>
            </a:xfrm>
            <a:prstGeom prst="triangle">
              <a:avLst>
                <a:gd name="adj" fmla="val 52895"/>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13" name="二等辺三角形 112">
              <a:extLst>
                <a:ext uri="{FF2B5EF4-FFF2-40B4-BE49-F238E27FC236}">
                  <a16:creationId xmlns:a16="http://schemas.microsoft.com/office/drawing/2014/main" id="{B73A4617-AA45-4178-BEFC-16B5087F573B}"/>
                </a:ext>
              </a:extLst>
            </p:cNvPr>
            <p:cNvSpPr/>
            <p:nvPr/>
          </p:nvSpPr>
          <p:spPr>
            <a:xfrm rot="2732799">
              <a:off x="5702498" y="2039122"/>
              <a:ext cx="1216226" cy="600952"/>
            </a:xfrm>
            <a:prstGeom prst="triangle">
              <a:avLst>
                <a:gd name="adj" fmla="val 57584"/>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114" name="グループ化 113">
              <a:extLst>
                <a:ext uri="{FF2B5EF4-FFF2-40B4-BE49-F238E27FC236}">
                  <a16:creationId xmlns:a16="http://schemas.microsoft.com/office/drawing/2014/main" id="{B098E77D-259A-4DC5-8AA3-984C14FCB5AB}"/>
                </a:ext>
              </a:extLst>
            </p:cNvPr>
            <p:cNvGrpSpPr/>
            <p:nvPr/>
          </p:nvGrpSpPr>
          <p:grpSpPr>
            <a:xfrm>
              <a:off x="5824027" y="1676691"/>
              <a:ext cx="2365555" cy="2074125"/>
              <a:chOff x="1106569" y="3201088"/>
              <a:chExt cx="2365555" cy="2074125"/>
            </a:xfrm>
          </p:grpSpPr>
          <p:sp>
            <p:nvSpPr>
              <p:cNvPr id="126" name="二等辺三角形 125">
                <a:extLst>
                  <a:ext uri="{FF2B5EF4-FFF2-40B4-BE49-F238E27FC236}">
                    <a16:creationId xmlns:a16="http://schemas.microsoft.com/office/drawing/2014/main" id="{16D80470-BBCA-4CB9-9DE6-188AA3A2B91A}"/>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7" name="二等辺三角形 126">
                <a:extLst>
                  <a:ext uri="{FF2B5EF4-FFF2-40B4-BE49-F238E27FC236}">
                    <a16:creationId xmlns:a16="http://schemas.microsoft.com/office/drawing/2014/main" id="{D9880BFB-103E-476C-9D44-8FDC35074ADD}"/>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8" name="二等辺三角形 127">
                <a:extLst>
                  <a:ext uri="{FF2B5EF4-FFF2-40B4-BE49-F238E27FC236}">
                    <a16:creationId xmlns:a16="http://schemas.microsoft.com/office/drawing/2014/main" id="{5BF1A824-65F1-46D3-9DFA-75177284942E}"/>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15" name="グループ化 114">
              <a:extLst>
                <a:ext uri="{FF2B5EF4-FFF2-40B4-BE49-F238E27FC236}">
                  <a16:creationId xmlns:a16="http://schemas.microsoft.com/office/drawing/2014/main" id="{02122EF6-ABCE-45C6-83C3-6A2264131ED6}"/>
                </a:ext>
              </a:extLst>
            </p:cNvPr>
            <p:cNvGrpSpPr/>
            <p:nvPr/>
          </p:nvGrpSpPr>
          <p:grpSpPr>
            <a:xfrm rot="10800000">
              <a:off x="4860075" y="2203007"/>
              <a:ext cx="2365555" cy="2074125"/>
              <a:chOff x="1106569" y="3201088"/>
              <a:chExt cx="2365555" cy="2074125"/>
            </a:xfrm>
          </p:grpSpPr>
          <p:sp>
            <p:nvSpPr>
              <p:cNvPr id="123" name="二等辺三角形 122">
                <a:extLst>
                  <a:ext uri="{FF2B5EF4-FFF2-40B4-BE49-F238E27FC236}">
                    <a16:creationId xmlns:a16="http://schemas.microsoft.com/office/drawing/2014/main" id="{7C9C7536-B3F3-46B0-A424-AD07DBBEAC25}"/>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4" name="二等辺三角形 123">
                <a:extLst>
                  <a:ext uri="{FF2B5EF4-FFF2-40B4-BE49-F238E27FC236}">
                    <a16:creationId xmlns:a16="http://schemas.microsoft.com/office/drawing/2014/main" id="{93746A66-0829-4F38-86AF-0A1462EAE31B}"/>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5" name="二等辺三角形 124">
                <a:extLst>
                  <a:ext uri="{FF2B5EF4-FFF2-40B4-BE49-F238E27FC236}">
                    <a16:creationId xmlns:a16="http://schemas.microsoft.com/office/drawing/2014/main" id="{2277265C-A556-4AE2-BCB5-F782BDCF6D63}"/>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16" name="円/楕円 34">
              <a:extLst>
                <a:ext uri="{FF2B5EF4-FFF2-40B4-BE49-F238E27FC236}">
                  <a16:creationId xmlns:a16="http://schemas.microsoft.com/office/drawing/2014/main" id="{DFB23F46-F6FF-45C4-81B6-A4FB8BA678D6}"/>
                </a:ext>
              </a:extLst>
            </p:cNvPr>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17" name="円/楕円 35">
              <a:extLst>
                <a:ext uri="{FF2B5EF4-FFF2-40B4-BE49-F238E27FC236}">
                  <a16:creationId xmlns:a16="http://schemas.microsoft.com/office/drawing/2014/main" id="{F6D4F30E-F64D-4546-877E-A2D7B111971A}"/>
                </a:ext>
              </a:extLst>
            </p:cNvPr>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18" name="円/楕円 36">
              <a:extLst>
                <a:ext uri="{FF2B5EF4-FFF2-40B4-BE49-F238E27FC236}">
                  <a16:creationId xmlns:a16="http://schemas.microsoft.com/office/drawing/2014/main" id="{07015276-9CF5-4213-8A1F-7AB7A94D246D}"/>
                </a:ext>
              </a:extLst>
            </p:cNvPr>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19" name="円/楕円 37">
              <a:extLst>
                <a:ext uri="{FF2B5EF4-FFF2-40B4-BE49-F238E27FC236}">
                  <a16:creationId xmlns:a16="http://schemas.microsoft.com/office/drawing/2014/main" id="{F7E31B85-30E1-4B62-B642-CFADD18DE1F5}"/>
                </a:ext>
              </a:extLst>
            </p:cNvPr>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0" name="円/楕円 38">
              <a:extLst>
                <a:ext uri="{FF2B5EF4-FFF2-40B4-BE49-F238E27FC236}">
                  <a16:creationId xmlns:a16="http://schemas.microsoft.com/office/drawing/2014/main" id="{53373F98-6F53-46EA-AD65-CD6428008171}"/>
                </a:ext>
              </a:extLst>
            </p:cNvPr>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1" name="円/楕円 39">
              <a:extLst>
                <a:ext uri="{FF2B5EF4-FFF2-40B4-BE49-F238E27FC236}">
                  <a16:creationId xmlns:a16="http://schemas.microsoft.com/office/drawing/2014/main" id="{2E6017F6-F118-48F0-A05E-B4D1B93518A9}"/>
                </a:ext>
              </a:extLst>
            </p:cNvPr>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2" name="円/楕円 40">
              <a:extLst>
                <a:ext uri="{FF2B5EF4-FFF2-40B4-BE49-F238E27FC236}">
                  <a16:creationId xmlns:a16="http://schemas.microsoft.com/office/drawing/2014/main" id="{131AF2D3-74F1-4827-A49B-F98FBBCFA1BC}"/>
                </a:ext>
              </a:extLst>
            </p:cNvPr>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38" name="テキスト ボックス 137">
            <a:extLst>
              <a:ext uri="{FF2B5EF4-FFF2-40B4-BE49-F238E27FC236}">
                <a16:creationId xmlns:a16="http://schemas.microsoft.com/office/drawing/2014/main" id="{701C1D34-FA52-45E0-9CF7-91E28D24097F}"/>
              </a:ext>
            </a:extLst>
          </p:cNvPr>
          <p:cNvSpPr txBox="1"/>
          <p:nvPr/>
        </p:nvSpPr>
        <p:spPr>
          <a:xfrm>
            <a:off x="2190236" y="3733434"/>
            <a:ext cx="2165996" cy="461665"/>
          </a:xfrm>
          <a:prstGeom prst="rect">
            <a:avLst/>
          </a:prstGeom>
          <a:noFill/>
        </p:spPr>
        <p:txBody>
          <a:bodyPr wrap="square" rtlCol="0">
            <a:spAutoFit/>
          </a:bodyPr>
          <a:lstStyle/>
          <a:p>
            <a:pPr algn="ctr"/>
            <a:r>
              <a:rPr lang="ja-JP" altLang="en-US" sz="2400" u="sng" dirty="0"/>
              <a:t>標準的</a:t>
            </a:r>
            <a:r>
              <a:rPr lang="en-US" altLang="ja-JP" sz="2400" u="sng" dirty="0"/>
              <a:t>FEM</a:t>
            </a:r>
            <a:endParaRPr lang="ja-JP" altLang="en-US" sz="2400" u="sng" dirty="0"/>
          </a:p>
        </p:txBody>
      </p:sp>
      <p:sp>
        <p:nvSpPr>
          <p:cNvPr id="139" name="テキスト ボックス 138">
            <a:extLst>
              <a:ext uri="{FF2B5EF4-FFF2-40B4-BE49-F238E27FC236}">
                <a16:creationId xmlns:a16="http://schemas.microsoft.com/office/drawing/2014/main" id="{904C9593-1D14-4233-B883-7E8616347D91}"/>
              </a:ext>
            </a:extLst>
          </p:cNvPr>
          <p:cNvSpPr txBox="1"/>
          <p:nvPr/>
        </p:nvSpPr>
        <p:spPr>
          <a:xfrm>
            <a:off x="4623003" y="3550567"/>
            <a:ext cx="2961554" cy="830997"/>
          </a:xfrm>
          <a:prstGeom prst="rect">
            <a:avLst/>
          </a:prstGeom>
          <a:noFill/>
        </p:spPr>
        <p:txBody>
          <a:bodyPr wrap="square" rtlCol="0">
            <a:spAutoFit/>
          </a:bodyPr>
          <a:lstStyle/>
          <a:p>
            <a:pPr algn="ctr"/>
            <a:r>
              <a:rPr lang="en-US" altLang="ja-JP" sz="2400" u="sng" dirty="0"/>
              <a:t>Edge-based S-FEM</a:t>
            </a:r>
            <a:br>
              <a:rPr lang="en-US" altLang="ja-JP" sz="2400" u="sng" dirty="0"/>
            </a:br>
            <a:r>
              <a:rPr lang="en-US" altLang="ja-JP" sz="2400" u="sng" dirty="0"/>
              <a:t>(ES-FEM)</a:t>
            </a:r>
            <a:endParaRPr lang="ja-JP" altLang="en-US" sz="2400" u="sng" dirty="0"/>
          </a:p>
        </p:txBody>
      </p:sp>
      <p:sp>
        <p:nvSpPr>
          <p:cNvPr id="141" name="テキスト ボックス 140">
            <a:extLst>
              <a:ext uri="{FF2B5EF4-FFF2-40B4-BE49-F238E27FC236}">
                <a16:creationId xmlns:a16="http://schemas.microsoft.com/office/drawing/2014/main" id="{F2A9F759-84C8-41BD-A946-657430EC4146}"/>
              </a:ext>
            </a:extLst>
          </p:cNvPr>
          <p:cNvSpPr txBox="1"/>
          <p:nvPr/>
        </p:nvSpPr>
        <p:spPr>
          <a:xfrm>
            <a:off x="7557788" y="3555876"/>
            <a:ext cx="2961554" cy="830997"/>
          </a:xfrm>
          <a:prstGeom prst="rect">
            <a:avLst/>
          </a:prstGeom>
          <a:noFill/>
        </p:spPr>
        <p:txBody>
          <a:bodyPr wrap="square" rtlCol="0">
            <a:spAutoFit/>
          </a:bodyPr>
          <a:lstStyle/>
          <a:p>
            <a:pPr algn="ctr"/>
            <a:r>
              <a:rPr lang="en-US" altLang="ja-JP" sz="2400" u="sng" dirty="0"/>
              <a:t>Node-based S-FEM</a:t>
            </a:r>
            <a:br>
              <a:rPr lang="en-US" altLang="ja-JP" sz="2400" u="sng" dirty="0"/>
            </a:br>
            <a:r>
              <a:rPr lang="en-US" altLang="ja-JP" sz="2400" u="sng" dirty="0"/>
              <a:t>(NS-FEM)</a:t>
            </a:r>
            <a:endParaRPr lang="ja-JP" altLang="en-US" sz="2400" u="sng" dirty="0"/>
          </a:p>
        </p:txBody>
      </p:sp>
      <p:sp>
        <p:nvSpPr>
          <p:cNvPr id="47" name="スライド番号プレースホルダー 46">
            <a:extLst>
              <a:ext uri="{FF2B5EF4-FFF2-40B4-BE49-F238E27FC236}">
                <a16:creationId xmlns:a16="http://schemas.microsoft.com/office/drawing/2014/main" id="{14785F0A-F098-4149-99C5-5FCE4D3FEB10}"/>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4" name="テキスト ボックス 3">
            <a:extLst>
              <a:ext uri="{FF2B5EF4-FFF2-40B4-BE49-F238E27FC236}">
                <a16:creationId xmlns:a16="http://schemas.microsoft.com/office/drawing/2014/main" id="{8641A46D-A058-D14A-A764-8A5AF8E77C14}"/>
              </a:ext>
            </a:extLst>
          </p:cNvPr>
          <p:cNvSpPr txBox="1"/>
          <p:nvPr/>
        </p:nvSpPr>
        <p:spPr>
          <a:xfrm>
            <a:off x="4824593" y="6011996"/>
            <a:ext cx="5694749" cy="369332"/>
          </a:xfrm>
          <a:prstGeom prst="rect">
            <a:avLst/>
          </a:prstGeom>
          <a:noFill/>
        </p:spPr>
        <p:txBody>
          <a:bodyPr wrap="square" rtlCol="0">
            <a:spAutoFit/>
          </a:bodyPr>
          <a:lstStyle/>
          <a:p>
            <a:pPr algn="ctr"/>
            <a:r>
              <a:rPr lang="ja-JP" altLang="en-US" dirty="0"/>
              <a:t>色の付いた領域がひずみ平滑化領域を表す．</a:t>
            </a:r>
            <a:endParaRPr kumimoji="1" lang="ja-JP" altLang="en-US" dirty="0"/>
          </a:p>
        </p:txBody>
      </p:sp>
    </p:spTree>
    <p:extLst>
      <p:ext uri="{BB962C8B-B14F-4D97-AF65-F5344CB8AC3E}">
        <p14:creationId xmlns:p14="http://schemas.microsoft.com/office/powerpoint/2010/main" val="1233582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en-US" altLang="ja-JP" sz="2800" b="1" i="1" u="sng" dirty="0">
                <a:solidFill>
                  <a:srgbClr val="7030A0"/>
                </a:solidFill>
                <a:effectLst>
                  <a:outerShdw blurRad="38100" dist="38100" dir="2700000" algn="tl">
                    <a:srgbClr val="000000">
                      <a:alpha val="43137"/>
                    </a:srgbClr>
                  </a:outerShdw>
                </a:effectLst>
              </a:rPr>
              <a:t>EC-SSE-SRI-T4</a:t>
            </a:r>
            <a:r>
              <a:rPr lang="ja-JP" altLang="en-US" sz="2800" b="1" i="1" u="sng" dirty="0">
                <a:effectLst>
                  <a:outerShdw blurRad="38100" dist="38100" dir="2700000" algn="tl">
                    <a:srgbClr val="000000">
                      <a:alpha val="43137"/>
                    </a:srgbClr>
                  </a:outerShdw>
                </a:effectLst>
              </a:rPr>
              <a:t>の解析結果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3737738" y="5621178"/>
            <a:ext cx="4716524" cy="70788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a:t>
            </a:r>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圧力分布に大きな問題はなく</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大変形ロバスト性も充分．</a:t>
            </a:r>
          </a:p>
        </p:txBody>
      </p:sp>
      <p:pic>
        <p:nvPicPr>
          <p:cNvPr id="7" name="block-mp">
            <a:hlinkClick r:id="" action="ppaction://media"/>
            <a:extLst>
              <a:ext uri="{FF2B5EF4-FFF2-40B4-BE49-F238E27FC236}">
                <a16:creationId xmlns:a16="http://schemas.microsoft.com/office/drawing/2014/main" id="{0B0DE8B3-5329-F0A3-3CDB-53CDB02201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0449"/>
            <a:ext cx="12192000" cy="4522787"/>
          </a:xfrm>
          <a:prstGeom prst="rect">
            <a:avLst/>
          </a:prstGeom>
        </p:spPr>
      </p:pic>
    </p:spTree>
    <p:extLst>
      <p:ext uri="{BB962C8B-B14F-4D97-AF65-F5344CB8AC3E}">
        <p14:creationId xmlns:p14="http://schemas.microsoft.com/office/powerpoint/2010/main" val="17523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6600" dirty="0"/>
              </a:p>
              <a:p>
                <a:r>
                  <a:rPr lang="ja-JP" altLang="en-US" dirty="0"/>
                  <a:t>上面を面内拘束し軸方向に下向き強制変位．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4151784" y="656692"/>
            <a:ext cx="4212468" cy="3708876"/>
          </a:xfrm>
          <a:prstGeom prst="rect">
            <a:avLst/>
          </a:prstGeom>
        </p:spPr>
      </p:pic>
      <p:sp>
        <p:nvSpPr>
          <p:cNvPr id="7" name="テキスト ボックス 6">
            <a:extLst>
              <a:ext uri="{FF2B5EF4-FFF2-40B4-BE49-F238E27FC236}">
                <a16:creationId xmlns:a16="http://schemas.microsoft.com/office/drawing/2014/main" id="{007EC000-CC3E-4784-B6FB-3D83E55CF10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04057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EC-SSE-SRI-T4</a:t>
            </a: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cylinder2-mp">
            <a:hlinkClick r:id="" action="ppaction://media"/>
            <a:extLst>
              <a:ext uri="{FF2B5EF4-FFF2-40B4-BE49-F238E27FC236}">
                <a16:creationId xmlns:a16="http://schemas.microsoft.com/office/drawing/2014/main" id="{C659885A-B687-12A9-C8F1-8488C31764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421" y="1038601"/>
            <a:ext cx="11522207" cy="5359026"/>
          </a:xfrm>
          <a:prstGeom prst="rect">
            <a:avLst/>
          </a:prstGeom>
        </p:spPr>
      </p:pic>
      <p:sp>
        <p:nvSpPr>
          <p:cNvPr id="12" name="テキスト ボックス 11">
            <a:extLst>
              <a:ext uri="{FF2B5EF4-FFF2-40B4-BE49-F238E27FC236}">
                <a16:creationId xmlns:a16="http://schemas.microsoft.com/office/drawing/2014/main" id="{36F5CD72-B364-F3EA-C8A2-4C01D123FDD8}"/>
              </a:ext>
            </a:extLst>
          </p:cNvPr>
          <p:cNvSpPr txBox="1"/>
          <p:nvPr/>
        </p:nvSpPr>
        <p:spPr>
          <a:xfrm>
            <a:off x="0" y="4941168"/>
            <a:ext cx="1271464" cy="1457698"/>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en-US" altLang="ja-JP" dirty="0">
                <a:latin typeface="MS UI Gothic" panose="020B0600070205080204" pitchFamily="50" charset="-128"/>
                <a:ea typeface="MS UI Gothic" panose="020B0600070205080204" pitchFamily="50" charset="-128"/>
              </a:rPr>
              <a:t>Mises</a:t>
            </a:r>
            <a:r>
              <a:rPr lang="ja-JP" altLang="en-US" dirty="0">
                <a:latin typeface="MS UI Gothic" panose="020B0600070205080204" pitchFamily="50" charset="-128"/>
                <a:ea typeface="MS UI Gothic" panose="020B0600070205080204" pitchFamily="50" charset="-128"/>
              </a:rPr>
              <a:t>応力分布に問題はなく大変形ロバスト性も程々</a:t>
            </a:r>
          </a:p>
        </p:txBody>
      </p:sp>
      <p:sp>
        <p:nvSpPr>
          <p:cNvPr id="6" name="テキスト ボックス 5">
            <a:extLst>
              <a:ext uri="{FF2B5EF4-FFF2-40B4-BE49-F238E27FC236}">
                <a16:creationId xmlns:a16="http://schemas.microsoft.com/office/drawing/2014/main" id="{7CBF7DFD-7B99-3983-7B84-A733CE02D254}"/>
              </a:ext>
            </a:extLst>
          </p:cNvPr>
          <p:cNvSpPr txBox="1"/>
          <p:nvPr/>
        </p:nvSpPr>
        <p:spPr>
          <a:xfrm>
            <a:off x="10920536" y="575809"/>
            <a:ext cx="1271464" cy="1457698"/>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ja-JP" altLang="en-US" dirty="0">
                <a:latin typeface="MS UI Gothic" panose="020B0600070205080204" pitchFamily="50" charset="-128"/>
                <a:ea typeface="MS UI Gothic" panose="020B0600070205080204" pitchFamily="50" charset="-128"/>
              </a:rPr>
              <a:t>圧力分布は上面にややチラつきが多く見られるが許容範囲</a:t>
            </a:r>
          </a:p>
        </p:txBody>
      </p:sp>
      <p:sp>
        <p:nvSpPr>
          <p:cNvPr id="8" name="テキスト ボックス 7">
            <a:extLst>
              <a:ext uri="{FF2B5EF4-FFF2-40B4-BE49-F238E27FC236}">
                <a16:creationId xmlns:a16="http://schemas.microsoft.com/office/drawing/2014/main" id="{729B32FB-16A4-277C-3E92-7BB2F8471356}"/>
              </a:ext>
            </a:extLst>
          </p:cNvPr>
          <p:cNvSpPr txBox="1"/>
          <p:nvPr/>
        </p:nvSpPr>
        <p:spPr>
          <a:xfrm>
            <a:off x="79706" y="3909826"/>
            <a:ext cx="1119750" cy="92333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latin typeface="MS UI Gothic" panose="020B0600070205080204" pitchFamily="50" charset="-128"/>
                <a:ea typeface="MS UI Gothic" panose="020B0600070205080204" pitchFamily="50" charset="-128"/>
              </a:rPr>
              <a:t>37</a:t>
            </a:r>
            <a:r>
              <a:rPr kumimoji="1" lang="ja-JP" altLang="en-US" dirty="0">
                <a:latin typeface="MS UI Gothic" panose="020B0600070205080204" pitchFamily="50" charset="-128"/>
                <a:ea typeface="MS UI Gothic" panose="020B0600070205080204" pitchFamily="50" charset="-128"/>
              </a:rPr>
              <a:t>％公称圧縮で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収束困難</a:t>
            </a:r>
          </a:p>
        </p:txBody>
      </p:sp>
    </p:spTree>
    <p:extLst>
      <p:ext uri="{BB962C8B-B14F-4D97-AF65-F5344CB8AC3E}">
        <p14:creationId xmlns:p14="http://schemas.microsoft.com/office/powerpoint/2010/main" val="9992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solidFill>
                  <a:srgbClr val="7030A0"/>
                </a:solidFill>
                <a:effectLst>
                  <a:outerShdw blurRad="38100" dist="38100" dir="2700000" algn="tl">
                    <a:srgbClr val="000000">
                      <a:alpha val="43137"/>
                    </a:srgbClr>
                  </a:outerShdw>
                </a:effectLst>
              </a:rPr>
              <a:t>-SRI-T4</a:t>
            </a:r>
            <a:br>
              <a:rPr lang="en-US" altLang="ja-JP" b="1" i="1" u="sng" dirty="0">
                <a:solidFill>
                  <a:srgbClr val="0070C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filler_simplest-mp">
            <a:hlinkClick r:id="" action="ppaction://media"/>
            <a:extLst>
              <a:ext uri="{FF2B5EF4-FFF2-40B4-BE49-F238E27FC236}">
                <a16:creationId xmlns:a16="http://schemas.microsoft.com/office/drawing/2014/main" id="{EE38329B-B2F0-DD86-2759-B228313A34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6523" y="574732"/>
            <a:ext cx="7295881" cy="5806596"/>
          </a:xfrm>
          <a:prstGeom prst="rect">
            <a:avLst/>
          </a:prstGeom>
        </p:spPr>
      </p:pic>
      <p:sp>
        <p:nvSpPr>
          <p:cNvPr id="11" name="テキスト ボックス 10">
            <a:extLst>
              <a:ext uri="{FF2B5EF4-FFF2-40B4-BE49-F238E27FC236}">
                <a16:creationId xmlns:a16="http://schemas.microsoft.com/office/drawing/2014/main" id="{97B2A7FD-0CE0-7609-1F9D-4A93267AED22}"/>
              </a:ext>
            </a:extLst>
          </p:cNvPr>
          <p:cNvSpPr txBox="1"/>
          <p:nvPr/>
        </p:nvSpPr>
        <p:spPr>
          <a:xfrm>
            <a:off x="10074478" y="4627405"/>
            <a:ext cx="1980220"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圧力分布はゴム部の上面にややチラつきが多く見られるが許容範囲．</a:t>
            </a:r>
          </a:p>
        </p:txBody>
      </p:sp>
      <p:sp>
        <p:nvSpPr>
          <p:cNvPr id="9" name="テキスト ボックス 8">
            <a:extLst>
              <a:ext uri="{FF2B5EF4-FFF2-40B4-BE49-F238E27FC236}">
                <a16:creationId xmlns:a16="http://schemas.microsoft.com/office/drawing/2014/main" id="{2ECC9599-865C-4B95-3F99-384B05425430}"/>
              </a:ext>
            </a:extLst>
          </p:cNvPr>
          <p:cNvSpPr txBox="1"/>
          <p:nvPr/>
        </p:nvSpPr>
        <p:spPr>
          <a:xfrm>
            <a:off x="227348" y="4627405"/>
            <a:ext cx="2124236"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応力分布に問題はなく，実用上充分な大変形ロバスト性がある．</a:t>
            </a:r>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564635" y="2744924"/>
            <a:ext cx="1338828" cy="1015663"/>
          </a:xfrm>
          <a:prstGeom prst="rect">
            <a:avLst/>
          </a:prstGeom>
          <a:noFill/>
          <a:ln>
            <a:solidFill>
              <a:schemeClr val="tx1"/>
            </a:solidFill>
          </a:ln>
        </p:spPr>
        <p:txBody>
          <a:bodyPr wrap="none" rtlCol="0">
            <a:spAutoFit/>
          </a:bodyPr>
          <a:lstStyle/>
          <a:p>
            <a:pPr algn="ctr"/>
            <a:r>
              <a:rPr lang="en-US" altLang="ja-JP" sz="2000" dirty="0">
                <a:latin typeface="MS UI Gothic" panose="020B0600070205080204" pitchFamily="50" charset="-128"/>
                <a:ea typeface="MS UI Gothic" panose="020B0600070205080204" pitchFamily="50" charset="-128"/>
              </a:rPr>
              <a:t>221</a:t>
            </a:r>
            <a:r>
              <a:rPr kumimoji="1" lang="ja-JP" altLang="en-US" sz="2000" dirty="0">
                <a:latin typeface="MS UI Gothic" panose="020B0600070205080204" pitchFamily="50" charset="-128"/>
                <a:ea typeface="MS UI Gothic" panose="020B0600070205080204" pitchFamily="50" charset="-128"/>
              </a:rPr>
              <a:t>％公称</a:t>
            </a:r>
            <a:br>
              <a:rPr kumimoji="1"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引張</a:t>
            </a:r>
            <a:r>
              <a:rPr kumimoji="1" lang="ja-JP" altLang="en-US" sz="2000" dirty="0">
                <a:latin typeface="MS UI Gothic" panose="020B0600070205080204" pitchFamily="50" charset="-128"/>
                <a:ea typeface="MS UI Gothic" panose="020B0600070205080204" pitchFamily="50" charset="-128"/>
              </a:rPr>
              <a:t>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収束困難</a:t>
            </a:r>
          </a:p>
        </p:txBody>
      </p:sp>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sz="2400" dirty="0"/>
                  <a:t>陰解法の計算時間の大部分は剛性方程式を解くことに費やされるため，</a:t>
                </a:r>
                <a:br>
                  <a:rPr kumimoji="1"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のサイズが計算時間に直結する．</a:t>
                </a:r>
                <a:endParaRPr kumimoji="1" lang="en-US" altLang="ja-JP" sz="2400" dirty="0"/>
              </a:p>
              <a:p>
                <a:r>
                  <a:rPr lang="en-US" altLang="ja-JP" sz="2400" dirty="0">
                    <a:solidFill>
                      <a:srgbClr val="7030A0"/>
                    </a:solidFill>
                  </a:rPr>
                  <a:t>EC-SSE-SRI-T4</a:t>
                </a:r>
                <a:r>
                  <a:rPr lang="ja-JP" altLang="en-US" sz="2400" dirty="0"/>
                  <a:t>は純粋な変位型の定式化なので，</a:t>
                </a:r>
                <a:br>
                  <a:rPr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kumimoji="1" lang="ja-JP" altLang="en-US" sz="2400" dirty="0">
                    <a:solidFill>
                      <a:srgbClr val="0000CC"/>
                    </a:solidFill>
                  </a:rPr>
                  <a:t>行数</a:t>
                </a:r>
                <a:r>
                  <a:rPr kumimoji="1" lang="en-US" altLang="ja-JP" sz="2400" dirty="0">
                    <a:solidFill>
                      <a:srgbClr val="0000CC"/>
                    </a:solidFill>
                  </a:rPr>
                  <a:t>/</a:t>
                </a:r>
                <a:r>
                  <a:rPr kumimoji="1" lang="ja-JP" altLang="en-US" sz="2400" dirty="0">
                    <a:solidFill>
                      <a:srgbClr val="0000CC"/>
                    </a:solidFill>
                  </a:rPr>
                  <a:t>列数（</a:t>
                </a:r>
                <a:r>
                  <a:rPr lang="ja-JP" altLang="en-US" sz="2400" dirty="0">
                    <a:solidFill>
                      <a:srgbClr val="0000CC"/>
                    </a:solidFill>
                  </a:rPr>
                  <a:t>自由度の数</a:t>
                </a:r>
                <a14:m>
                  <m:oMath xmlns:m="http://schemas.openxmlformats.org/officeDocument/2006/math">
                    <m:r>
                      <a:rPr lang="en-US" altLang="ja-JP" sz="2400" b="0" i="1" smtClean="0">
                        <a:solidFill>
                          <a:srgbClr val="0000CC"/>
                        </a:solidFill>
                        <a:latin typeface="Cambria Math" panose="02040503050406030204" pitchFamily="18" charset="0"/>
                      </a:rPr>
                      <m:t>𝑁</m:t>
                    </m:r>
                  </m:oMath>
                </a14:m>
                <a:r>
                  <a:rPr lang="ja-JP" altLang="en-US" sz="2400" dirty="0">
                    <a:solidFill>
                      <a:srgbClr val="0000CC"/>
                    </a:solidFill>
                  </a:rPr>
                  <a:t>）は</a:t>
                </a:r>
                <a:r>
                  <a:rPr lang="en-US" altLang="ja-JP" sz="2400" dirty="0">
                    <a:solidFill>
                      <a:srgbClr val="0000CC"/>
                    </a:solidFill>
                  </a:rPr>
                  <a:t>FEM-T4</a:t>
                </a:r>
                <a:r>
                  <a:rPr lang="ja-JP" altLang="en-US" sz="2400" dirty="0">
                    <a:solidFill>
                      <a:srgbClr val="0000CC"/>
                    </a:solidFill>
                  </a:rPr>
                  <a:t>と全く同じ</a:t>
                </a:r>
                <a:r>
                  <a:rPr lang="ja-JP" altLang="en-US" sz="2400" dirty="0"/>
                  <a:t>．</a:t>
                </a:r>
                <a:endParaRPr lang="en-US" altLang="ja-JP" sz="2400" dirty="0"/>
              </a:p>
              <a:p>
                <a:r>
                  <a:rPr lang="en-US" altLang="ja-JP" sz="2400" dirty="0">
                    <a:solidFill>
                      <a:srgbClr val="7030A0"/>
                    </a:solidFill>
                  </a:rPr>
                  <a:t>EC-SSE-SRI-T4</a:t>
                </a:r>
                <a:r>
                  <a:rPr lang="ja-JP" altLang="en-US" sz="2400" dirty="0"/>
                  <a:t>は要素をまたぐ歪み平滑化を行うため，</a:t>
                </a:r>
                <a:br>
                  <a:rPr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lang="ja-JP" altLang="en-US" sz="2400" dirty="0">
                    <a:solidFill>
                      <a:srgbClr val="FF0000"/>
                    </a:solidFill>
                  </a:rPr>
                  <a:t>バンド幅は</a:t>
                </a:r>
                <a:r>
                  <a:rPr lang="en-US" altLang="ja-JP" sz="2400" dirty="0">
                    <a:solidFill>
                      <a:srgbClr val="FF0000"/>
                    </a:solidFill>
                  </a:rPr>
                  <a:t>FEM-T4</a:t>
                </a:r>
                <a:r>
                  <a:rPr lang="ja-JP" altLang="en-US" sz="2400" dirty="0">
                    <a:solidFill>
                      <a:srgbClr val="FF0000"/>
                    </a:solidFill>
                  </a:rPr>
                  <a:t>の約</a:t>
                </a:r>
                <a:r>
                  <a:rPr lang="en-US" altLang="ja-JP" sz="2400" dirty="0">
                    <a:solidFill>
                      <a:srgbClr val="FF0000"/>
                    </a:solidFill>
                  </a:rPr>
                  <a:t>6.7</a:t>
                </a:r>
                <a:r>
                  <a:rPr lang="ja-JP" altLang="en-US" sz="2400" dirty="0">
                    <a:solidFill>
                      <a:srgbClr val="FF0000"/>
                    </a:solidFill>
                  </a:rPr>
                  <a:t>倍</a:t>
                </a:r>
                <a:r>
                  <a:rPr lang="ja-JP" altLang="en-US" sz="2400" dirty="0"/>
                  <a:t>になる．</a:t>
                </a:r>
                <a:br>
                  <a:rPr lang="en-US" altLang="ja-JP" sz="2400" dirty="0"/>
                </a:br>
                <a:br>
                  <a:rPr lang="en-US" altLang="ja-JP" dirty="0"/>
                </a:br>
                <a:br>
                  <a:rPr lang="en-US" altLang="ja-JP" dirty="0"/>
                </a:br>
                <a:br>
                  <a:rPr lang="en-US" altLang="ja-JP" dirty="0"/>
                </a:br>
                <a:br>
                  <a:rPr lang="en-US" altLang="ja-JP" dirty="0"/>
                </a:br>
                <a:br>
                  <a:rPr lang="en-US" altLang="ja-JP" dirty="0"/>
                </a:br>
                <a:br>
                  <a:rPr lang="en-US" altLang="ja-JP" dirty="0"/>
                </a:br>
                <a:endParaRPr lang="en-US" altLang="ja-JP" dirty="0"/>
              </a:p>
              <a:p>
                <a:r>
                  <a:rPr kumimoji="1" lang="ja-JP" altLang="en-US" sz="2400" dirty="0"/>
                  <a:t>従って，</a:t>
                </a:r>
                <a:r>
                  <a:rPr lang="en-US" altLang="ja-JP" sz="2400" dirty="0">
                    <a:solidFill>
                      <a:srgbClr val="7030A0"/>
                    </a:solidFill>
                  </a:rPr>
                  <a:t>EC-SSE-SRI-T4</a:t>
                </a:r>
                <a:r>
                  <a:rPr kumimoji="1" lang="ja-JP" altLang="en-US" sz="2400" dirty="0"/>
                  <a:t>の計算時間は同メッシュの</a:t>
                </a:r>
                <a:r>
                  <a:rPr lang="en-US" altLang="ja-JP" sz="2400" dirty="0">
                    <a:solidFill>
                      <a:srgbClr val="FF0000"/>
                    </a:solidFill>
                  </a:rPr>
                  <a:t>FEM-T4</a:t>
                </a:r>
                <a:r>
                  <a:rPr lang="ja-JP" altLang="en-US" sz="2400" dirty="0">
                    <a:solidFill>
                      <a:srgbClr val="FF0000"/>
                    </a:solidFill>
                  </a:rPr>
                  <a:t>の約</a:t>
                </a:r>
                <a:r>
                  <a:rPr lang="en-US" altLang="ja-JP" sz="2400" dirty="0">
                    <a:solidFill>
                      <a:srgbClr val="FF0000"/>
                    </a:solidFill>
                  </a:rPr>
                  <a:t>6.7</a:t>
                </a:r>
                <a:r>
                  <a:rPr lang="ja-JP" altLang="en-US" sz="2400" dirty="0">
                    <a:solidFill>
                      <a:srgbClr val="FF0000"/>
                    </a:solidFill>
                  </a:rPr>
                  <a:t>倍</a:t>
                </a:r>
                <a:r>
                  <a:rPr lang="ja-JP" altLang="en-US" sz="2400" dirty="0"/>
                  <a:t>になる．</a:t>
                </a:r>
                <a:endParaRPr kumimoji="1" lang="en-US" altLang="ja-JP" sz="2400"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534" t="-1584" b="-316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提案手法</a:t>
            </a:r>
            <a:r>
              <a:rPr kumimoji="1" lang="en-US" altLang="ja-JP" dirty="0"/>
              <a:t>(EC-SSE-SRI-T4) </a:t>
            </a:r>
            <a:r>
              <a:rPr lang="ja-JP" altLang="en-US" dirty="0"/>
              <a:t>の</a:t>
            </a:r>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3780336374"/>
                  </p:ext>
                </p:extLst>
              </p:nvPr>
            </p:nvGraphicFramePr>
            <p:xfrm>
              <a:off x="3094470" y="3051056"/>
              <a:ext cx="6002127" cy="2861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02529">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14:m>
                            <m:oMath xmlns:m="http://schemas.openxmlformats.org/officeDocument/2006/math">
                              <m:r>
                                <a:rPr kumimoji="1" lang="en-US" altLang="ja-JP" sz="2000" b="1" i="1" smtClean="0">
                                  <a:latin typeface="Cambria Math" panose="02040503050406030204" pitchFamily="18" charset="0"/>
                                </a:rPr>
                                <m:t>[</m:t>
                              </m:r>
                              <m:r>
                                <a:rPr kumimoji="1" lang="en-US" altLang="ja-JP" sz="2000" b="1" i="1" smtClean="0">
                                  <a:latin typeface="Cambria Math" panose="02040503050406030204" pitchFamily="18" charset="0"/>
                                </a:rPr>
                                <m:t>𝑲</m:t>
                              </m:r>
                              <m:r>
                                <a:rPr kumimoji="1" lang="en-US" altLang="ja-JP" sz="2000" b="1" i="1" smtClean="0">
                                  <a:latin typeface="Cambria Math" panose="02040503050406030204" pitchFamily="18" charset="0"/>
                                </a:rPr>
                                <m:t>]</m:t>
                              </m:r>
                            </m:oMath>
                          </a14:m>
                          <a:r>
                            <a:rPr kumimoji="1" lang="ja-JP" altLang="en-US" sz="2000" dirty="0">
                              <a:latin typeface="MS UI Gothic" panose="020B0600070205080204" pitchFamily="50" charset="-128"/>
                              <a:ea typeface="MS UI Gothic" panose="020B0600070205080204" pitchFamily="50" charset="-128"/>
                            </a:rPr>
                            <a:t>のバンド幅</a:t>
                          </a: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FEM-T4</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14</a:t>
                          </a:r>
                          <a:r>
                            <a:rPr kumimoji="1"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dirty="0">
                              <a:latin typeface="MS UI Gothic" panose="020B0600070205080204" pitchFamily="50" charset="-128"/>
                              <a:ea typeface="MS UI Gothic" panose="020B0600070205080204" pitchFamily="50" charset="-128"/>
                            </a:rPr>
                            <a:t>1</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lang="ja-JP" altLang="en-US" sz="2000" dirty="0">
                              <a:latin typeface="MS UI Gothic" panose="020B0600070205080204" pitchFamily="50" charset="-128"/>
                              <a:ea typeface="MS UI Gothic" panose="020B0600070205080204" pitchFamily="50" charset="-128"/>
                            </a:rPr>
                            <a:t>約</a:t>
                          </a:r>
                          <a:r>
                            <a:rPr lang="en-US" altLang="ja-JP" sz="2000" dirty="0">
                              <a:latin typeface="MS UI Gothic" panose="020B0600070205080204" pitchFamily="50" charset="-128"/>
                              <a:ea typeface="MS UI Gothic" panose="020B0600070205080204" pitchFamily="50" charset="-128"/>
                            </a:rPr>
                            <a:t>28</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dirty="0">
                              <a:latin typeface="MS UI Gothic" panose="020B0600070205080204" pitchFamily="50" charset="-128"/>
                              <a:ea typeface="MS UI Gothic" panose="020B0600070205080204" pitchFamily="50" charset="-128"/>
                            </a:rPr>
                            <a:t>2.0</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45</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dirty="0">
                              <a:latin typeface="MS UI Gothic" panose="020B0600070205080204" pitchFamily="50" charset="-128"/>
                              <a:ea typeface="MS UI Gothic" panose="020B0600070205080204" pitchFamily="50" charset="-128"/>
                            </a:rPr>
                            <a:t>3.2</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60</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dirty="0">
                              <a:latin typeface="MS UI Gothic" panose="020B0600070205080204" pitchFamily="50" charset="-128"/>
                              <a:ea typeface="MS UI Gothic" panose="020B0600070205080204" pitchFamily="50" charset="-128"/>
                            </a:rPr>
                            <a:t>4.3</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94</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dirty="0">
                              <a:solidFill>
                                <a:srgbClr val="FF0000"/>
                              </a:solidFill>
                              <a:latin typeface="MS UI Gothic" panose="020B0600070205080204" pitchFamily="50" charset="-128"/>
                              <a:ea typeface="MS UI Gothic" panose="020B0600070205080204" pitchFamily="50" charset="-128"/>
                            </a:rPr>
                            <a:t>6.7</a:t>
                          </a:r>
                          <a:endParaRPr kumimoji="1" lang="ja-JP" altLang="en-US" sz="2000" dirty="0">
                            <a:solidFill>
                              <a:srgbClr val="FF0000"/>
                            </a:solidFill>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213412054"/>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3780336374"/>
                  </p:ext>
                </p:extLst>
              </p:nvPr>
            </p:nvGraphicFramePr>
            <p:xfrm>
              <a:off x="3094470" y="3051056"/>
              <a:ext cx="6002127" cy="2861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02529">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endParaRPr lang="ja-JP"/>
                        </a:p>
                      </a:txBody>
                      <a:tcPr anchor="ctr">
                        <a:blipFill>
                          <a:blip r:embed="rId4"/>
                          <a:stretch>
                            <a:fillRect l="-87565" t="-5634" r="-69171" b="-587324"/>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FEM-T4</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565" t="-105634" r="-69171" b="-487324"/>
                          </a:stretch>
                        </a:blipFill>
                      </a:tcPr>
                    </a:tc>
                    <a:tc>
                      <a:txBody>
                        <a:bodyPr/>
                        <a:lstStyle/>
                        <a:p>
                          <a:r>
                            <a:rPr kumimoji="1" lang="en-US" altLang="ja-JP" sz="2000" dirty="0">
                              <a:latin typeface="MS UI Gothic" panose="020B0600070205080204" pitchFamily="50" charset="-128"/>
                              <a:ea typeface="MS UI Gothic" panose="020B0600070205080204" pitchFamily="50" charset="-128"/>
                            </a:rPr>
                            <a:t>1</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565" t="-205634" r="-69171" b="-387324"/>
                          </a:stretch>
                        </a:blipFill>
                      </a:tcPr>
                    </a:tc>
                    <a:tc>
                      <a:txBody>
                        <a:bodyPr/>
                        <a:lstStyle/>
                        <a:p>
                          <a:r>
                            <a:rPr kumimoji="1" lang="en-US" altLang="ja-JP" sz="2000" dirty="0">
                              <a:latin typeface="MS UI Gothic" panose="020B0600070205080204" pitchFamily="50" charset="-128"/>
                              <a:ea typeface="MS UI Gothic" panose="020B0600070205080204" pitchFamily="50" charset="-128"/>
                            </a:rPr>
                            <a:t>2.0</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endParaRPr lang="ja-JP"/>
                        </a:p>
                      </a:txBody>
                      <a:tcPr anchor="ctr">
                        <a:blipFill>
                          <a:blip r:embed="rId4"/>
                          <a:stretch>
                            <a:fillRect l="-87565" t="-305634" r="-69171" b="-287324"/>
                          </a:stretch>
                        </a:blipFill>
                      </a:tcPr>
                    </a:tc>
                    <a:tc>
                      <a:txBody>
                        <a:bodyPr/>
                        <a:lstStyle/>
                        <a:p>
                          <a:r>
                            <a:rPr kumimoji="1" lang="en-US" altLang="ja-JP" sz="2000" dirty="0">
                              <a:latin typeface="MS UI Gothic" panose="020B0600070205080204" pitchFamily="50" charset="-128"/>
                              <a:ea typeface="MS UI Gothic" panose="020B0600070205080204" pitchFamily="50" charset="-128"/>
                            </a:rPr>
                            <a:t>3.2</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endParaRPr lang="ja-JP"/>
                        </a:p>
                      </a:txBody>
                      <a:tcPr anchor="ctr">
                        <a:blipFill>
                          <a:blip r:embed="rId4"/>
                          <a:stretch>
                            <a:fillRect l="-87565" t="-405634" r="-69171" b="-187324"/>
                          </a:stretch>
                        </a:blipFill>
                      </a:tcPr>
                    </a:tc>
                    <a:tc>
                      <a:txBody>
                        <a:bodyPr/>
                        <a:lstStyle/>
                        <a:p>
                          <a:r>
                            <a:rPr kumimoji="1" lang="en-US" altLang="ja-JP" sz="2000" dirty="0">
                              <a:latin typeface="MS UI Gothic" panose="020B0600070205080204" pitchFamily="50" charset="-128"/>
                              <a:ea typeface="MS UI Gothic" panose="020B0600070205080204" pitchFamily="50" charset="-128"/>
                            </a:rPr>
                            <a:t>4.3</a:t>
                          </a:r>
                          <a:endParaRPr kumimoji="1" lang="ja-JP" altLang="en-US" sz="2000" dirty="0">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3270883804"/>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565" t="-312174" r="-69171" b="-15652"/>
                          </a:stretch>
                        </a:blipFill>
                      </a:tcPr>
                    </a:tc>
                    <a:tc>
                      <a:txBody>
                        <a:bodyPr/>
                        <a:lstStyle/>
                        <a:p>
                          <a:r>
                            <a:rPr kumimoji="1" lang="en-US" altLang="ja-JP" sz="2000" dirty="0">
                              <a:solidFill>
                                <a:srgbClr val="FF0000"/>
                              </a:solidFill>
                              <a:latin typeface="MS UI Gothic" panose="020B0600070205080204" pitchFamily="50" charset="-128"/>
                              <a:ea typeface="MS UI Gothic" panose="020B0600070205080204" pitchFamily="50" charset="-128"/>
                            </a:rPr>
                            <a:t>6.7</a:t>
                          </a:r>
                          <a:endParaRPr kumimoji="1" lang="ja-JP" altLang="en-US" sz="2000" dirty="0">
                            <a:solidFill>
                              <a:srgbClr val="FF0000"/>
                            </a:solidFill>
                            <a:latin typeface="MS UI Gothic" panose="020B0600070205080204" pitchFamily="50" charset="-128"/>
                            <a:ea typeface="MS UI Gothic" panose="020B0600070205080204" pitchFamily="50" charset="-128"/>
                          </a:endParaRPr>
                        </a:p>
                      </a:txBody>
                      <a:tcPr anchor="ctr"/>
                    </a:tc>
                    <a:extLst>
                      <a:ext uri="{0D108BD9-81ED-4DB2-BD59-A6C34878D82A}">
                        <a16:rowId xmlns:a16="http://schemas.microsoft.com/office/drawing/2014/main" val="1213412054"/>
                      </a:ext>
                    </a:extLst>
                  </a:tr>
                </a:tbl>
              </a:graphicData>
            </a:graphic>
          </p:graphicFrame>
        </mc:Fallback>
      </mc:AlternateContent>
    </p:spTree>
    <p:extLst>
      <p:ext uri="{BB962C8B-B14F-4D97-AF65-F5344CB8AC3E}">
        <p14:creationId xmlns:p14="http://schemas.microsoft.com/office/powerpoint/2010/main" val="4050213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lang="ja-JP" altLang="en-US" dirty="0"/>
                  <a:t>メッシュを細かくし，</a:t>
                </a:r>
                <a:r>
                  <a:rPr kumimoji="1" lang="en-US" altLang="ja-JP" dirty="0"/>
                  <a:t> FEM-T4</a:t>
                </a:r>
                <a:r>
                  <a:rPr kumimoji="1" lang="ja-JP" altLang="en-US" dirty="0"/>
                  <a:t>で</a:t>
                </a:r>
                <a:r>
                  <a:rPr lang="ja-JP" altLang="en-US" dirty="0"/>
                  <a:t>計算時間を</a:t>
                </a:r>
                <a:r>
                  <a:rPr kumimoji="1" lang="en-US" altLang="ja-JP" dirty="0"/>
                  <a:t>6.7</a:t>
                </a:r>
                <a:r>
                  <a:rPr kumimoji="1" lang="ja-JP" altLang="en-US" dirty="0"/>
                  <a:t>倍に増やして良いなら</a:t>
                </a:r>
                <a:r>
                  <a:rPr kumimoji="1" lang="en-US" altLang="ja-JP" dirty="0"/>
                  <a:t>……</a:t>
                </a:r>
              </a:p>
              <a:p>
                <a:pPr lvl="1">
                  <a:buFont typeface="Wingdings" panose="05000000000000000000" pitchFamily="2" charset="2"/>
                  <a:buChar char="Ø"/>
                </a:pPr>
                <a:r>
                  <a:rPr kumimoji="1" lang="ja-JP" altLang="en-US" dirty="0"/>
                  <a:t>直接法による行列の球解を</a:t>
                </a:r>
                <a14:m>
                  <m:oMath xmlns:m="http://schemas.openxmlformats.org/officeDocument/2006/math">
                    <m:r>
                      <a:rPr kumimoji="1" lang="en-US" altLang="ja-JP" b="0" i="1" smtClean="0">
                        <a:latin typeface="Cambria Math" panose="02040503050406030204" pitchFamily="18" charset="0"/>
                      </a:rPr>
                      <m:t>𝑂</m:t>
                    </m:r>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𝑁</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oMath>
                </a14:m>
                <a:r>
                  <a:rPr kumimoji="1" lang="ja-JP" altLang="en-US" dirty="0"/>
                  <a:t>と考えると，節点数（</a:t>
                </a:r>
                <a14:m>
                  <m:oMath xmlns:m="http://schemas.openxmlformats.org/officeDocument/2006/math">
                    <m:r>
                      <a:rPr kumimoji="1" lang="ja-JP" altLang="en-US" i="1" dirty="0" smtClean="0">
                        <a:latin typeface="Cambria Math" panose="02040503050406030204" pitchFamily="18" charset="0"/>
                      </a:rPr>
                      <m:t>∝</m:t>
                    </m:r>
                    <m:r>
                      <a:rPr kumimoji="1" lang="en-US" altLang="ja-JP" b="0" i="1" dirty="0" smtClean="0">
                        <a:latin typeface="Cambria Math" panose="02040503050406030204" pitchFamily="18" charset="0"/>
                      </a:rPr>
                      <m:t>𝑁</m:t>
                    </m:r>
                  </m:oMath>
                </a14:m>
                <a:r>
                  <a:rPr kumimoji="1" lang="ja-JP" altLang="en-US" dirty="0"/>
                  <a:t>）を</a:t>
                </a:r>
                <a:r>
                  <a:rPr kumimoji="1" lang="en-US" altLang="ja-JP" dirty="0"/>
                  <a:t>2.6</a:t>
                </a:r>
                <a:r>
                  <a:rPr kumimoji="1" lang="ja-JP" altLang="en-US" dirty="0"/>
                  <a:t>倍に増やせる．</a:t>
                </a:r>
                <a:br>
                  <a:rPr kumimoji="1" lang="en-US" altLang="ja-JP" dirty="0"/>
                </a:b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メッシュ長（節点間距離）を</a:t>
                </a:r>
                <a:r>
                  <a:rPr kumimoji="1" lang="en-US" altLang="ja-JP" dirty="0"/>
                  <a:t>0.7</a:t>
                </a:r>
                <a:r>
                  <a:rPr kumimoji="1" lang="ja-JP" altLang="en-US" dirty="0"/>
                  <a:t>倍に小さく出来るだけ．</a:t>
                </a:r>
                <a:br>
                  <a:rPr kumimoji="1" lang="en-US" altLang="ja-JP" dirty="0"/>
                </a:br>
                <a14:m>
                  <m:oMath xmlns:m="http://schemas.openxmlformats.org/officeDocument/2006/math">
                    <m:r>
                      <a:rPr lang="en-US" altLang="ja-JP" i="1">
                        <a:latin typeface="Cambria Math" panose="02040503050406030204" pitchFamily="18" charset="0"/>
                        <a:ea typeface="Cambria Math" panose="02040503050406030204" pitchFamily="18" charset="0"/>
                      </a:rPr>
                      <m:t>⟹</m:t>
                    </m:r>
                  </m:oMath>
                </a14:m>
                <a:r>
                  <a:rPr lang="ja-JP" altLang="en-US" dirty="0"/>
                  <a:t>せん断ロッキングを回避するにも程遠い．</a:t>
                </a:r>
                <a:endParaRPr lang="en-US" altLang="ja-JP" dirty="0"/>
              </a:p>
              <a:p>
                <a:pPr lvl="1">
                  <a:buFont typeface="Wingdings" panose="05000000000000000000" pitchFamily="2" charset="2"/>
                  <a:buChar char="Ø"/>
                </a:pPr>
                <a:r>
                  <a:rPr lang="ja-JP" altLang="en-US" dirty="0"/>
                  <a:t>微圧縮解析の</a:t>
                </a:r>
                <a:r>
                  <a:rPr kumimoji="1" lang="ja-JP" altLang="en-US" dirty="0"/>
                  <a:t>体積ロッキングを回避するには，もっと猛烈に細かいメッシュ分割が必要．</a:t>
                </a:r>
                <a:endParaRPr kumimoji="1" lang="en-US" altLang="ja-JP" dirty="0"/>
              </a:p>
              <a:p>
                <a:pPr lvl="1">
                  <a:buFont typeface="Wingdings" panose="05000000000000000000" pitchFamily="2" charset="2"/>
                  <a:buChar char="Ø"/>
                </a:pPr>
                <a:r>
                  <a:rPr kumimoji="1" lang="ja-JP" altLang="en-US" dirty="0"/>
                  <a:t>メッシュを幾ら細かくしても</a:t>
                </a:r>
                <a:r>
                  <a:rPr lang="ja-JP" altLang="en-US" dirty="0"/>
                  <a:t>，微圧縮解析の圧力チェッカーボーディングはそもそも防げない．</a:t>
                </a:r>
                <a:endParaRPr lang="en-US" altLang="ja-JP" dirty="0"/>
              </a:p>
              <a:p>
                <a:r>
                  <a:rPr kumimoji="1" lang="ja-JP" altLang="en-US" dirty="0"/>
                  <a:t>かと言って，提案手法の計算時間が余りにも遅いと，業務時間内に計算結果が得られないので，</a:t>
                </a:r>
                <a:r>
                  <a:rPr lang="ja-JP" altLang="en-US" dirty="0"/>
                  <a:t>遅いにも</a:t>
                </a:r>
                <a:r>
                  <a:rPr kumimoji="1" lang="ja-JP" altLang="en-US" dirty="0"/>
                  <a:t>限度はある．</a:t>
                </a: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746" t="-1901" r="-476"/>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提案手法</a:t>
            </a:r>
            <a:r>
              <a:rPr kumimoji="1" lang="en-US" altLang="ja-JP" dirty="0"/>
              <a:t>(EC-SSE-SRI-T4) </a:t>
            </a:r>
            <a:r>
              <a:rPr lang="ja-JP" altLang="en-US" dirty="0"/>
              <a:t>の</a:t>
            </a:r>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p:sp>
        <p:nvSpPr>
          <p:cNvPr id="6" name="四角形: 角を丸くする 5">
            <a:extLst>
              <a:ext uri="{FF2B5EF4-FFF2-40B4-BE49-F238E27FC236}">
                <a16:creationId xmlns:a16="http://schemas.microsoft.com/office/drawing/2014/main" id="{76E91CF9-6612-C170-BA5A-DCC3F3EF3CDF}"/>
              </a:ext>
            </a:extLst>
          </p:cNvPr>
          <p:cNvSpPr/>
          <p:nvPr/>
        </p:nvSpPr>
        <p:spPr>
          <a:xfrm>
            <a:off x="2495483" y="4365104"/>
            <a:ext cx="7200101" cy="158417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S UI Gothic" panose="020B0600070205080204" pitchFamily="50" charset="-128"/>
                <a:ea typeface="MS UI Gothic" panose="020B0600070205080204" pitchFamily="50" charset="-128"/>
              </a:rPr>
              <a:t>「</a:t>
            </a:r>
            <a:r>
              <a:rPr kumimoji="1" lang="en-US" altLang="ja-JP" sz="2800" dirty="0">
                <a:solidFill>
                  <a:schemeClr val="tx1"/>
                </a:solidFill>
                <a:latin typeface="MS UI Gothic" panose="020B0600070205080204" pitchFamily="50" charset="-128"/>
                <a:ea typeface="MS UI Gothic" panose="020B0600070205080204" pitchFamily="50" charset="-128"/>
              </a:rPr>
              <a:t>FEM-T4</a:t>
            </a:r>
            <a:r>
              <a:rPr kumimoji="1" lang="ja-JP" altLang="en-US" sz="2800" dirty="0">
                <a:solidFill>
                  <a:schemeClr val="tx1"/>
                </a:solidFill>
                <a:latin typeface="MS UI Gothic" panose="020B0600070205080204" pitchFamily="50" charset="-128"/>
                <a:ea typeface="MS UI Gothic" panose="020B0600070205080204" pitchFamily="50" charset="-128"/>
              </a:rPr>
              <a:t>の</a:t>
            </a:r>
            <a:r>
              <a:rPr kumimoji="1" lang="en-US" altLang="ja-JP" sz="2800" dirty="0">
                <a:solidFill>
                  <a:schemeClr val="tx1"/>
                </a:solidFill>
                <a:latin typeface="MS UI Gothic" panose="020B0600070205080204" pitchFamily="50" charset="-128"/>
                <a:ea typeface="MS UI Gothic" panose="020B0600070205080204" pitchFamily="50" charset="-128"/>
              </a:rPr>
              <a:t>6.7</a:t>
            </a:r>
            <a:r>
              <a:rPr kumimoji="1" lang="ja-JP" altLang="en-US" sz="2800" dirty="0">
                <a:solidFill>
                  <a:schemeClr val="tx1"/>
                </a:solidFill>
                <a:latin typeface="MS UI Gothic" panose="020B0600070205080204" pitchFamily="50" charset="-128"/>
                <a:ea typeface="MS UI Gothic" panose="020B0600070205080204" pitchFamily="50" charset="-128"/>
              </a:rPr>
              <a:t>倍の計算時間」は</a:t>
            </a:r>
            <a:br>
              <a:rPr kumimoji="1" lang="en-US" altLang="ja-JP" sz="2800" dirty="0">
                <a:solidFill>
                  <a:schemeClr val="tx1"/>
                </a:solidFill>
                <a:latin typeface="MS UI Gothic" panose="020B0600070205080204" pitchFamily="50" charset="-128"/>
                <a:ea typeface="MS UI Gothic" panose="020B0600070205080204" pitchFamily="50" charset="-128"/>
              </a:rPr>
            </a:br>
            <a:r>
              <a:rPr kumimoji="1" lang="ja-JP" altLang="en-US" sz="2800" dirty="0">
                <a:solidFill>
                  <a:schemeClr val="tx1"/>
                </a:solidFill>
                <a:latin typeface="MS UI Gothic" panose="020B0600070205080204" pitchFamily="50" charset="-128"/>
                <a:ea typeface="MS UI Gothic" panose="020B0600070205080204" pitchFamily="50" charset="-128"/>
              </a:rPr>
              <a:t>多くの問題で許容範囲内だと思うのですが，</a:t>
            </a:r>
            <a:br>
              <a:rPr kumimoji="1" lang="en-US" altLang="ja-JP" sz="2800" dirty="0">
                <a:solidFill>
                  <a:schemeClr val="tx1"/>
                </a:solidFill>
                <a:latin typeface="MS UI Gothic" panose="020B0600070205080204" pitchFamily="50" charset="-128"/>
                <a:ea typeface="MS UI Gothic" panose="020B0600070205080204" pitchFamily="50" charset="-128"/>
              </a:rPr>
            </a:br>
            <a:r>
              <a:rPr kumimoji="1" lang="ja-JP" altLang="en-US" sz="2800" dirty="0">
                <a:solidFill>
                  <a:schemeClr val="tx1"/>
                </a:solidFill>
                <a:latin typeface="MS UI Gothic" panose="020B0600070205080204" pitchFamily="50" charset="-128"/>
                <a:ea typeface="MS UI Gothic" panose="020B0600070205080204" pitchFamily="50" charset="-128"/>
              </a:rPr>
              <a:t>皆様はどう思われますでしょうか？</a:t>
            </a:r>
          </a:p>
        </p:txBody>
      </p:sp>
    </p:spTree>
    <p:extLst>
      <p:ext uri="{BB962C8B-B14F-4D97-AF65-F5344CB8AC3E}">
        <p14:creationId xmlns:p14="http://schemas.microsoft.com/office/powerpoint/2010/main" val="1755627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EC-SSE-SRI-T4</a:t>
            </a:r>
            <a:r>
              <a:rPr lang="ja-JP" altLang="en-US" dirty="0"/>
              <a:t>のまとめ</a:t>
            </a:r>
          </a:p>
        </p:txBody>
      </p:sp>
      <p:sp>
        <p:nvSpPr>
          <p:cNvPr id="3" name="コンテンツ プレースホルダー 2"/>
          <p:cNvSpPr>
            <a:spLocks noGrp="1"/>
          </p:cNvSpPr>
          <p:nvPr>
            <p:ph idx="1"/>
          </p:nvPr>
        </p:nvSpPr>
        <p:spPr/>
        <p:txBody>
          <a:bodyPr/>
          <a:lstStyle/>
          <a:p>
            <a:r>
              <a:rPr lang="ja-JP" altLang="en-US" dirty="0"/>
              <a:t>次世代平滑化有限要素法である</a:t>
            </a:r>
            <a:r>
              <a:rPr lang="en-US" altLang="ja-JP" dirty="0"/>
              <a:t>EC-SSE-T4</a:t>
            </a:r>
            <a:r>
              <a:rPr lang="ja-JP" altLang="en-US" dirty="0"/>
              <a:t>を改良した新たな</a:t>
            </a:r>
            <a:r>
              <a:rPr lang="en-US" altLang="ja-JP" dirty="0"/>
              <a:t>S-FEM</a:t>
            </a:r>
            <a:r>
              <a:rPr lang="ja-JP" altLang="en-US" dirty="0"/>
              <a:t>定式化</a:t>
            </a:r>
            <a:br>
              <a:rPr lang="en-US" altLang="ja-JP" dirty="0"/>
            </a:br>
            <a:r>
              <a:rPr lang="ja-JP" altLang="en-US" dirty="0"/>
              <a:t>「</a:t>
            </a:r>
            <a:r>
              <a:rPr lang="en-US" altLang="ja-JP" dirty="0">
                <a:solidFill>
                  <a:srgbClr val="7030A0"/>
                </a:solidFill>
              </a:rPr>
              <a:t>EC-SSE-SRI-T4</a:t>
            </a:r>
            <a:r>
              <a:rPr lang="ja-JP" altLang="en-US" dirty="0"/>
              <a:t>」を開発し，その性能を評価した．</a:t>
            </a:r>
            <a:endParaRPr lang="en-US" altLang="ja-JP" dirty="0"/>
          </a:p>
          <a:p>
            <a:r>
              <a:rPr lang="ja-JP" altLang="en-US" dirty="0">
                <a:solidFill>
                  <a:srgbClr val="008000"/>
                </a:solidFill>
              </a:rPr>
              <a:t>せん断</a:t>
            </a:r>
            <a:r>
              <a:rPr lang="en-US" altLang="ja-JP" dirty="0">
                <a:solidFill>
                  <a:srgbClr val="008000"/>
                </a:solidFill>
              </a:rPr>
              <a:t>/</a:t>
            </a:r>
            <a:r>
              <a:rPr lang="ja-JP" altLang="en-US" dirty="0">
                <a:solidFill>
                  <a:srgbClr val="008000"/>
                </a:solidFill>
              </a:rPr>
              <a:t>体積ロッキングを回避</a:t>
            </a:r>
            <a:r>
              <a:rPr lang="ja-JP" altLang="en-US" dirty="0"/>
              <a:t>し，ポアソン比</a:t>
            </a:r>
            <a:r>
              <a:rPr lang="en-US" altLang="ja-JP" b="1" dirty="0">
                <a:solidFill>
                  <a:srgbClr val="C00000"/>
                </a:solidFill>
              </a:rPr>
              <a:t>0.49</a:t>
            </a:r>
            <a:r>
              <a:rPr lang="ja-JP" altLang="en-US" dirty="0"/>
              <a:t>までの微圧縮問題で</a:t>
            </a:r>
            <a:br>
              <a:rPr lang="en-US" altLang="ja-JP" dirty="0"/>
            </a:br>
            <a:r>
              <a:rPr lang="ja-JP" altLang="en-US" dirty="0"/>
              <a:t>実用上問題ないレベルまで</a:t>
            </a:r>
            <a:r>
              <a:rPr lang="ja-JP" altLang="en-US" dirty="0">
                <a:solidFill>
                  <a:srgbClr val="0000CC"/>
                </a:solidFill>
              </a:rPr>
              <a:t>圧力チェッカーボーディングを抑制</a:t>
            </a:r>
            <a:r>
              <a:rPr lang="ja-JP" altLang="en-US" dirty="0"/>
              <a:t>した．</a:t>
            </a:r>
            <a:endParaRPr lang="en-US" altLang="ja-JP" dirty="0"/>
          </a:p>
          <a:p>
            <a:r>
              <a:rPr lang="ja-JP" altLang="en-US" dirty="0"/>
              <a:t>比較的</a:t>
            </a:r>
            <a:r>
              <a:rPr lang="ja-JP" altLang="en-US" dirty="0">
                <a:solidFill>
                  <a:srgbClr val="FF00FF"/>
                </a:solidFill>
              </a:rPr>
              <a:t>優秀な大変形ロバスト性</a:t>
            </a:r>
            <a:r>
              <a:rPr lang="ja-JP" altLang="en-US" dirty="0"/>
              <a:t>も確保された．</a:t>
            </a:r>
            <a:endParaRPr lang="en-US" altLang="ja-JP" dirty="0"/>
          </a:p>
          <a:p>
            <a:r>
              <a:rPr lang="ja-JP" altLang="en-US" dirty="0"/>
              <a:t>同メッシュでの計算時間は</a:t>
            </a:r>
            <a:r>
              <a:rPr lang="en-US" altLang="ja-JP" dirty="0"/>
              <a:t>FEM-T4</a:t>
            </a:r>
            <a:r>
              <a:rPr lang="ja-JP" altLang="en-US" dirty="0"/>
              <a:t>の約</a:t>
            </a:r>
            <a:r>
              <a:rPr lang="en-US" altLang="ja-JP" dirty="0"/>
              <a:t>6.7</a:t>
            </a:r>
            <a:r>
              <a:rPr lang="ja-JP" altLang="en-US" dirty="0"/>
              <a:t>倍に増えるが，</a:t>
            </a:r>
            <a:r>
              <a:rPr lang="ja-JP" altLang="en-US" dirty="0">
                <a:solidFill>
                  <a:srgbClr val="FF0000"/>
                </a:solidFill>
              </a:rPr>
              <a:t>利用価値は充分ある</a:t>
            </a:r>
            <a:r>
              <a:rPr lang="ja-JP" altLang="en-US" dirty="0"/>
              <a:t>と考えられる．</a:t>
            </a:r>
            <a:endParaRPr lang="en-US" altLang="ja-JP" dirty="0"/>
          </a:p>
          <a:p>
            <a:r>
              <a:rPr lang="ja-JP" altLang="en-US" dirty="0"/>
              <a:t>圧力チェッカーボーディングをもう少し抑える方法を目下検討中．その後実用化に向かう予定．</a:t>
            </a:r>
            <a:endParaRPr lang="en-US" altLang="ja-JP" dirty="0"/>
          </a:p>
          <a:p>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sp>
        <p:nvSpPr>
          <p:cNvPr id="7" name="テキスト ボックス 6"/>
          <p:cNvSpPr txBox="1"/>
          <p:nvPr/>
        </p:nvSpPr>
        <p:spPr>
          <a:xfrm>
            <a:off x="4151732" y="5157192"/>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1CE2744-2519-52C4-1CC7-32C0F72C976C}"/>
              </a:ext>
            </a:extLst>
          </p:cNvPr>
          <p:cNvSpPr>
            <a:spLocks noGrp="1"/>
          </p:cNvSpPr>
          <p:nvPr>
            <p:ph idx="1"/>
          </p:nvPr>
        </p:nvSpPr>
        <p:spPr>
          <a:xfrm>
            <a:off x="0" y="579439"/>
            <a:ext cx="12192000" cy="5818189"/>
          </a:xfrm>
          <a:solidFill>
            <a:schemeClr val="bg1">
              <a:lumMod val="75000"/>
            </a:schemeClr>
          </a:solidFill>
        </p:spPr>
        <p:txBody>
          <a:bodyPr/>
          <a:lstStyle/>
          <a:p>
            <a:pPr marL="0" indent="0" algn="ctr">
              <a:buNone/>
            </a:pPr>
            <a:r>
              <a:rPr kumimoji="1" lang="ja-JP" altLang="en-US" sz="41300" dirty="0"/>
              <a:t>付録</a:t>
            </a:r>
          </a:p>
        </p:txBody>
      </p:sp>
      <p:sp>
        <p:nvSpPr>
          <p:cNvPr id="3" name="タイトル 2">
            <a:extLst>
              <a:ext uri="{FF2B5EF4-FFF2-40B4-BE49-F238E27FC236}">
                <a16:creationId xmlns:a16="http://schemas.microsoft.com/office/drawing/2014/main" id="{6483CB28-6ABA-D994-DE64-ECBF3C4DFA64}"/>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605741-58CD-CA4E-BA71-D55ABC666911}"/>
              </a:ext>
            </a:extLst>
          </p:cNvPr>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spTree>
    <p:extLst>
      <p:ext uri="{BB962C8B-B14F-4D97-AF65-F5344CB8AC3E}">
        <p14:creationId xmlns:p14="http://schemas.microsoft.com/office/powerpoint/2010/main" val="334316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ES-FEM</a:t>
            </a:r>
            <a:r>
              <a:rPr lang="ja-JP" altLang="en-US" dirty="0"/>
              <a:t>の定式化概要</a:t>
            </a:r>
            <a:endParaRPr kumimoji="1" lang="ja-JP" altLang="en-US" dirty="0">
              <a:solidFill>
                <a:srgbClr val="FF9900"/>
              </a:solidFill>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でひずみ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FF0000"/>
                    </a:solidFill>
                  </a:rPr>
                  <a:t>エッジ</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エッジ平滑化領域の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solidFill>
                          <a:srgbClr val="FF0000"/>
                        </a:solidFill>
                        <a:latin typeface="Cambria Math"/>
                      </a:rPr>
                      <m:t>[</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a:rPr>
                          <m:t> </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a:rPr>
                      <m:t>𝐵</m:t>
                    </m:r>
                    <m:r>
                      <a:rPr lang="en-US" altLang="ja-JP" sz="2400" i="1">
                        <a:solidFill>
                          <a:srgbClr val="FF0000"/>
                        </a:solidFill>
                        <a:latin typeface="Cambria Math"/>
                      </a:rPr>
                      <m:t>]</m:t>
                    </m:r>
                  </m:oMath>
                </a14:m>
                <a:r>
                  <a:rPr lang="ja-JP" altLang="en-US" sz="2400" dirty="0"/>
                  <a:t>を用いて各エッジのひずみ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endParaRPr lang="en-US" altLang="ja-JP" sz="2400" dirty="0"/>
              </a:p>
              <a:p>
                <a:pPr marL="0" indent="0">
                  <a:buNone/>
                </a:pPr>
                <a:br>
                  <a:rPr lang="en-US" altLang="ja-JP" sz="2400" dirty="0"/>
                </a:b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5" name="テキスト ボックス 4"/>
          <p:cNvSpPr txBox="1"/>
          <p:nvPr/>
        </p:nvSpPr>
        <p:spPr>
          <a:xfrm>
            <a:off x="1827955" y="3934038"/>
            <a:ext cx="1845377" cy="1015663"/>
          </a:xfrm>
          <a:prstGeom prst="rect">
            <a:avLst/>
          </a:prstGeom>
          <a:noFill/>
          <a:ln>
            <a:solidFill>
              <a:schemeClr val="tx1"/>
            </a:solidFill>
          </a:ln>
        </p:spPr>
        <p:txBody>
          <a:bodyPr wrap="none" rtlCol="0">
            <a:spAutoFit/>
          </a:bodyPr>
          <a:lstStyle/>
          <a:p>
            <a:pPr algn="ctr"/>
            <a:r>
              <a:rPr lang="ja-JP" altLang="en-US" sz="2000" dirty="0"/>
              <a:t>ガウス点が</a:t>
            </a:r>
            <a:br>
              <a:rPr lang="en-US" altLang="ja-JP" sz="2000" dirty="0"/>
            </a:br>
            <a:r>
              <a:rPr lang="ja-JP" altLang="en-US" sz="2000" dirty="0"/>
              <a:t>各エッジ中心に</a:t>
            </a:r>
            <a:br>
              <a:rPr lang="en-US" altLang="ja-JP" sz="2000" dirty="0"/>
            </a:br>
            <a:r>
              <a:rPr lang="ja-JP" altLang="en-US" sz="2000" dirty="0"/>
              <a:t>あるイメージ</a:t>
            </a:r>
          </a:p>
        </p:txBody>
      </p:sp>
      <p:sp>
        <p:nvSpPr>
          <p:cNvPr id="19" name="矢印: 右 18">
            <a:extLst>
              <a:ext uri="{FF2B5EF4-FFF2-40B4-BE49-F238E27FC236}">
                <a16:creationId xmlns:a16="http://schemas.microsoft.com/office/drawing/2014/main" id="{D13873AE-BDD3-4BED-9EC6-B274B2A57A89}"/>
              </a:ext>
            </a:extLst>
          </p:cNvPr>
          <p:cNvSpPr/>
          <p:nvPr/>
        </p:nvSpPr>
        <p:spPr>
          <a:xfrm>
            <a:off x="4774472" y="3486151"/>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4007768" y="3090974"/>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DD3591DA-8628-45C9-B532-98BEF26CBEE1}"/>
              </a:ext>
            </a:extLst>
          </p:cNvPr>
          <p:cNvGrpSpPr/>
          <p:nvPr/>
        </p:nvGrpSpPr>
        <p:grpSpPr>
          <a:xfrm>
            <a:off x="4361410" y="3291048"/>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5041966" y="3715569"/>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5429717" y="3273390"/>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pattFill prst="lgGrid">
            <a:fgClr>
              <a:srgbClr val="FF0000"/>
            </a:fgClr>
            <a:bgClr>
              <a:srgbClr val="4DFFC4"/>
            </a:bgClr>
          </a:patt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5349677" y="5515806"/>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panose="02040503050406030204" pitchFamily="18" charset="0"/>
                        </a:rPr>
                        <m:t>𝐵</m:t>
                      </m:r>
                      <m:r>
                        <a:rPr lang="en-US" altLang="ja-JP" sz="2400" i="1">
                          <a:solidFill>
                            <a:srgbClr val="FF0000"/>
                          </a:solidFill>
                          <a:latin typeface="Cambria Math" panose="02040503050406030204" pitchFamily="18" charset="0"/>
                        </a:rPr>
                        <m:t>]</m:t>
                      </m:r>
                    </m:oMath>
                  </m:oMathPara>
                </a14:m>
                <a:endParaRPr lang="ja-JP" altLang="en-US" sz="2400" dirty="0">
                  <a:solidFill>
                    <a:srgbClr val="FF0000"/>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5349677" y="5515806"/>
                <a:ext cx="1241237" cy="47859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5681482" y="5917164"/>
                <a:ext cx="4821961" cy="536172"/>
              </a:xfrm>
              <a:prstGeom prst="rect">
                <a:avLst/>
              </a:prstGeom>
              <a:noFill/>
            </p:spPr>
            <p:txBody>
              <a:bodyPr wrap="none" rtlCol="0">
                <a:spAutoFit/>
              </a:bodyPr>
              <a:lstStyle/>
              <a:p>
                <a:r>
                  <a:rPr lang="en-US" altLang="ja-JP" sz="2400" dirty="0">
                    <a:solidFill>
                      <a:srgbClr val="FF0000"/>
                    </a:solidFill>
                  </a:rPr>
                  <a:t> </a:t>
                </a:r>
                <a:r>
                  <a:rPr lang="en-US" altLang="ja-JP" sz="2400" b="1" dirty="0">
                    <a:solidFill>
                      <a:srgbClr val="FF0000"/>
                    </a:solidFill>
                  </a:rPr>
                  <a:t> </a:t>
                </a:r>
                <a14:m>
                  <m:oMath xmlns:m="http://schemas.openxmlformats.org/officeDocument/2006/math">
                    <m:r>
                      <a:rPr lang="en-US" altLang="ja-JP" sz="2400" b="1" i="1">
                        <a:solidFill>
                          <a:srgbClr val="FF0000"/>
                        </a:solidFill>
                        <a:latin typeface="Cambria Math" panose="02040503050406030204" pitchFamily="18" charset="0"/>
                        <a:ea typeface="Cambria Math" panose="02040503050406030204" pitchFamily="18" charset="0"/>
                      </a:rPr>
                      <m:t>↳</m:t>
                    </m:r>
                    <m:sSup>
                      <m:sSupPr>
                        <m:ctrlPr>
                          <a:rPr lang="en-US" altLang="ja-JP" sz="2400" b="1" i="1" smtClean="0">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𝜺</m:t>
                    </m:r>
                    <m:r>
                      <a:rPr lang="en-US" altLang="ja-JP" sz="2400">
                        <a:solidFill>
                          <a:srgbClr val="FF0000"/>
                        </a:solidFill>
                        <a:latin typeface="Cambria Math" panose="02040503050406030204" pitchFamily="18" charset="0"/>
                      </a:rPr>
                      <m:t>,</m:t>
                    </m:r>
                    <m:sSup>
                      <m:sSupPr>
                        <m:ctrlPr>
                          <a:rPr lang="en-US" altLang="ja-JP" sz="2400" b="1" i="1">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𝝈</m:t>
                    </m:r>
                    <m:r>
                      <a:rPr lang="en-US" altLang="ja-JP" sz="240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  </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𝑓</m:t>
                        </m:r>
                      </m:e>
                      <m:sup>
                        <m:r>
                          <m:rPr>
                            <m:sty m:val="p"/>
                          </m:rPr>
                          <a:rPr lang="en-US" altLang="ja-JP" sz="2400">
                            <a:solidFill>
                              <a:srgbClr val="FF0000"/>
                            </a:solidFill>
                            <a:latin typeface="Cambria Math" panose="02040503050406030204" pitchFamily="18" charset="0"/>
                          </a:rPr>
                          <m:t>int</m:t>
                        </m:r>
                      </m:sup>
                    </m:sSup>
                    <m:r>
                      <a:rPr lang="en-US" altLang="ja-JP" sz="2400" i="1">
                        <a:solidFill>
                          <a:srgbClr val="FF0000"/>
                        </a:solidFill>
                        <a:latin typeface="Cambria Math" panose="02040503050406030204" pitchFamily="18" charset="0"/>
                      </a:rPr>
                      <m:t>}</m:t>
                    </m:r>
                  </m:oMath>
                </a14:m>
                <a:r>
                  <a:rPr lang="ja-JP" altLang="en-US" sz="2400" dirty="0">
                    <a:solidFill>
                      <a:srgbClr val="FF0000"/>
                    </a:solidFill>
                  </a:rPr>
                  <a:t> </a:t>
                </a:r>
                <a:r>
                  <a:rPr lang="en-US" altLang="ja-JP" sz="2400" dirty="0">
                    <a:solidFill>
                      <a:srgbClr val="FF0000"/>
                    </a:solidFill>
                  </a:rPr>
                  <a:t>etc.</a:t>
                </a:r>
                <a:endParaRPr lang="ja-JP" altLang="en-US" sz="2400" dirty="0">
                  <a:solidFill>
                    <a:srgbClr val="FF0000"/>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5681482" y="5917164"/>
                <a:ext cx="4821961" cy="536172"/>
              </a:xfrm>
              <a:prstGeom prst="rect">
                <a:avLst/>
              </a:prstGeom>
              <a:blipFill>
                <a:blip r:embed="rId7"/>
                <a:stretch>
                  <a:fillRect r="-1011" b="-26136"/>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E8930DB-BEC5-49C6-8ADB-3E6830571420}"/>
              </a:ext>
            </a:extLst>
          </p:cNvPr>
          <p:cNvCxnSpPr>
            <a:cxnSpLocks/>
          </p:cNvCxnSpPr>
          <p:nvPr/>
        </p:nvCxnSpPr>
        <p:spPr>
          <a:xfrm flipV="1">
            <a:off x="5531768" y="3283035"/>
            <a:ext cx="1034143" cy="2133600"/>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5531769" y="3276030"/>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D1B9DDD-8EAC-ABB9-C50A-3EE63B017A60}"/>
              </a:ext>
            </a:extLst>
          </p:cNvPr>
          <p:cNvSpPr txBox="1"/>
          <p:nvPr/>
        </p:nvSpPr>
        <p:spPr>
          <a:xfrm>
            <a:off x="10416480" y="619524"/>
            <a:ext cx="1730947" cy="646331"/>
          </a:xfrm>
          <a:prstGeom prst="rect">
            <a:avLst/>
          </a:prstGeom>
          <a:noFill/>
          <a:ln>
            <a:solidFill>
              <a:schemeClr val="tx1"/>
            </a:solidFill>
          </a:ln>
        </p:spPr>
        <p:txBody>
          <a:bodyPr wrap="square" rtlCol="0">
            <a:spAutoFit/>
          </a:bodyPr>
          <a:lstStyle/>
          <a:p>
            <a:pPr algn="ctr" defTabSz="180000"/>
            <a:r>
              <a:rPr kumimoji="1" lang="ja-JP" altLang="en-US" dirty="0">
                <a:latin typeface="Arial" panose="020B0604020202020204" pitchFamily="34" charset="0"/>
                <a:ea typeface="MS UI Gothic" panose="020B0600070205080204" pitchFamily="50" charset="-128"/>
                <a:cs typeface="Arial" panose="020B0604020202020204" pitchFamily="34" charset="0"/>
              </a:rPr>
              <a:t>簡単のため</a:t>
            </a:r>
            <a:br>
              <a:rPr kumimoji="1" lang="en-US" altLang="ja-JP" dirty="0">
                <a:latin typeface="Arial" panose="020B0604020202020204" pitchFamily="34" charset="0"/>
                <a:ea typeface="MS UI Gothic" panose="020B0600070205080204" pitchFamily="50" charset="-128"/>
                <a:cs typeface="Arial" panose="020B0604020202020204" pitchFamily="34" charset="0"/>
              </a:rPr>
            </a:br>
            <a:r>
              <a:rPr kumimoji="1" lang="en-US" altLang="ja-JP" dirty="0">
                <a:latin typeface="Arial" panose="020B0604020202020204" pitchFamily="34" charset="0"/>
                <a:ea typeface="MS UI Gothic" panose="020B0600070205080204" pitchFamily="50" charset="-128"/>
                <a:cs typeface="Arial" panose="020B0604020202020204" pitchFamily="34" charset="0"/>
              </a:rPr>
              <a:t>2D</a:t>
            </a:r>
            <a:r>
              <a:rPr kumimoji="1" lang="ja-JP" altLang="en-US" dirty="0">
                <a:latin typeface="Arial" panose="020B0604020202020204" pitchFamily="34" charset="0"/>
                <a:ea typeface="MS UI Gothic" panose="020B0600070205080204" pitchFamily="50" charset="-128"/>
                <a:cs typeface="Arial" panose="020B0604020202020204" pitchFamily="34" charset="0"/>
              </a:rPr>
              <a:t>で解説します</a:t>
            </a:r>
          </a:p>
        </p:txBody>
      </p:sp>
    </p:spTree>
    <p:extLst>
      <p:ext uri="{BB962C8B-B14F-4D97-AF65-F5344CB8AC3E}">
        <p14:creationId xmlns:p14="http://schemas.microsoft.com/office/powerpoint/2010/main" val="31077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a:t>
                </a:r>
                <a:r>
                  <a:rPr lang="ja-JP" altLang="en-US" sz="2400" b="1" u="sng" dirty="0"/>
                  <a:t>各エッジ平滑化領域内でひと先ずは一定</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３ガウス点で平均化</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sp>
        <p:nvSpPr>
          <p:cNvPr id="26" name="テキスト ボックス 25">
            <a:extLst>
              <a:ext uri="{FF2B5EF4-FFF2-40B4-BE49-F238E27FC236}">
                <a16:creationId xmlns:a16="http://schemas.microsoft.com/office/drawing/2014/main" id="{C0F7DCBC-9BFE-E4A6-B73E-C20FFDF6AF19}"/>
              </a:ext>
            </a:extLst>
          </p:cNvPr>
          <p:cNvSpPr txBox="1"/>
          <p:nvPr/>
        </p:nvSpPr>
        <p:spPr>
          <a:xfrm>
            <a:off x="1703512" y="2877778"/>
            <a:ext cx="1976823"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29" name="テキスト ボックス 28">
            <a:extLst>
              <a:ext uri="{FF2B5EF4-FFF2-40B4-BE49-F238E27FC236}">
                <a16:creationId xmlns:a16="http://schemas.microsoft.com/office/drawing/2014/main" id="{71AAC917-36EA-8820-0F31-BB42DDBE42B9}"/>
              </a:ext>
            </a:extLst>
          </p:cNvPr>
          <p:cNvSpPr txBox="1"/>
          <p:nvPr/>
        </p:nvSpPr>
        <p:spPr>
          <a:xfrm>
            <a:off x="8616280" y="3704548"/>
            <a:ext cx="2895344"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703512" y="5067119"/>
            <a:ext cx="1976824" cy="707886"/>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endParaRPr lang="ja-JP" altLang="en-US" sz="2000" dirty="0"/>
          </a:p>
        </p:txBody>
      </p:sp>
      <p:sp>
        <p:nvSpPr>
          <p:cNvPr id="6" name="テキスト ボックス 5">
            <a:extLst>
              <a:ext uri="{FF2B5EF4-FFF2-40B4-BE49-F238E27FC236}">
                <a16:creationId xmlns:a16="http://schemas.microsoft.com/office/drawing/2014/main" id="{0BF2B59E-60D2-7F48-D44A-0F8C0B58E9B5}"/>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pic>
        <p:nvPicPr>
          <p:cNvPr id="9" name="図 8" descr="図形, 多角形&#10;&#10;自動的に生成された説明">
            <a:extLst>
              <a:ext uri="{FF2B5EF4-FFF2-40B4-BE49-F238E27FC236}">
                <a16:creationId xmlns:a16="http://schemas.microsoft.com/office/drawing/2014/main" id="{878D5306-62AD-DD80-3276-AD52BA56D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676" y="2937278"/>
            <a:ext cx="3759716" cy="3048006"/>
          </a:xfrm>
          <a:prstGeom prst="rect">
            <a:avLst/>
          </a:prstGeom>
        </p:spPr>
      </p:pic>
      <p:pic>
        <p:nvPicPr>
          <p:cNvPr id="7" name="図 6" descr="グラフ&#10;&#10;自動的に生成された説明">
            <a:extLst>
              <a:ext uri="{FF2B5EF4-FFF2-40B4-BE49-F238E27FC236}">
                <a16:creationId xmlns:a16="http://schemas.microsoft.com/office/drawing/2014/main" id="{3B0D18C1-C7A2-8214-C8CF-583C7FDD9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675" y="2937278"/>
            <a:ext cx="3759716" cy="3048006"/>
          </a:xfrm>
          <a:prstGeom prst="rect">
            <a:avLst/>
          </a:prstGeom>
        </p:spPr>
      </p:pic>
      <p:pic>
        <p:nvPicPr>
          <p:cNvPr id="12" name="図 11" descr="グラフ, レーダー チャート&#10;&#10;自動的に生成された説明">
            <a:extLst>
              <a:ext uri="{FF2B5EF4-FFF2-40B4-BE49-F238E27FC236}">
                <a16:creationId xmlns:a16="http://schemas.microsoft.com/office/drawing/2014/main" id="{B3EA0006-42DC-50C6-DB9B-9A11232FB1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674" y="2937278"/>
            <a:ext cx="3759716" cy="3048006"/>
          </a:xfrm>
          <a:prstGeom prst="rect">
            <a:avLst/>
          </a:prstGeom>
        </p:spPr>
      </p:pic>
    </p:spTree>
    <p:extLst>
      <p:ext uri="{BB962C8B-B14F-4D97-AF65-F5344CB8AC3E}">
        <p14:creationId xmlns:p14="http://schemas.microsoft.com/office/powerpoint/2010/main" val="14858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935C1AE-97D3-F53A-5523-5FA0F18B84F2}"/>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各定式化のひずみ分布</a:t>
            </a:r>
            <a:endParaRPr lang="en-US" altLang="ja-JP" sz="2400" b="1" i="1" u="sng" dirty="0">
              <a:effectLst>
                <a:outerShdw blurRad="38100" dist="38100" dir="2700000" algn="tl">
                  <a:srgbClr val="000000">
                    <a:alpha val="43137"/>
                  </a:srgbClr>
                </a:outerShdw>
              </a:effectLst>
            </a:endParaRPr>
          </a:p>
          <a:p>
            <a:pPr marL="285750" indent="-285750" defTabSz="914400" fontAlgn="base">
              <a:spcBef>
                <a:spcPct val="0"/>
              </a:spcBef>
              <a:buClrTx/>
              <a:defRPr/>
            </a:pP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FEM</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と</a:t>
            </a: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ES-FEM</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はひずみが区分一定で，</a:t>
            </a:r>
            <a:br>
              <a:rPr lang="en-US" altLang="ja-JP" sz="2000" dirty="0">
                <a:solidFill>
                  <a:srgbClr val="000000"/>
                </a:solidFill>
                <a:latin typeface="ＭＳ ゴシック" panose="020B0609070205080204" pitchFamily="49" charset="-128"/>
                <a:ea typeface="ＭＳ ゴシック" panose="020B0609070205080204" pitchFamily="49" charset="-128"/>
                <a:cs typeface="+mn-cs"/>
              </a:rPr>
            </a:b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区分が異なる．</a:t>
            </a:r>
            <a:endParaRPr lang="en-US" altLang="ja-JP" sz="2000" dirty="0">
              <a:solidFill>
                <a:srgbClr val="000000"/>
              </a:solidFill>
              <a:latin typeface="ＭＳ ゴシック" panose="020B0609070205080204" pitchFamily="49" charset="-128"/>
              <a:ea typeface="ＭＳ ゴシック" panose="020B0609070205080204" pitchFamily="49" charset="-128"/>
              <a:cs typeface="+mn-cs"/>
            </a:endParaRPr>
          </a:p>
          <a:p>
            <a:pPr marL="285750" indent="-285750" defTabSz="914400" fontAlgn="base">
              <a:spcBef>
                <a:spcPct val="0"/>
              </a:spcBef>
              <a:buClrTx/>
              <a:defRPr/>
            </a:pP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SSE</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と</a:t>
            </a: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EC-SSE</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はひずみが区分線形で，</a:t>
            </a:r>
            <a:br>
              <a:rPr lang="en-US" altLang="ja-JP" sz="2000" dirty="0">
                <a:solidFill>
                  <a:srgbClr val="000000"/>
                </a:solidFill>
                <a:latin typeface="ＭＳ ゴシック" panose="020B0609070205080204" pitchFamily="49" charset="-128"/>
                <a:ea typeface="ＭＳ ゴシック" panose="020B0609070205080204" pitchFamily="49" charset="-128"/>
                <a:cs typeface="+mn-cs"/>
              </a:rPr>
            </a:b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連続性の有無が異なる．</a:t>
            </a:r>
            <a:endParaRPr lang="en-US" altLang="ja-JP" sz="2000" dirty="0">
              <a:solidFill>
                <a:srgbClr val="000000"/>
              </a:solidFill>
              <a:latin typeface="ＭＳ ゴシック" panose="020B0609070205080204" pitchFamily="49" charset="-128"/>
              <a:ea typeface="ＭＳ ゴシック" panose="020B0609070205080204" pitchFamily="49" charset="-128"/>
              <a:cs typeface="+mn-cs"/>
            </a:endParaRPr>
          </a:p>
          <a:p>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BDF67EFC-6958-C9D4-FF79-02A1A01EAE60}"/>
              </a:ext>
            </a:extLst>
          </p:cNvPr>
          <p:cNvSpPr>
            <a:spLocks noGrp="1"/>
          </p:cNvSpPr>
          <p:nvPr>
            <p:ph type="title"/>
          </p:nvPr>
        </p:nvSpPr>
        <p:spPr/>
        <p:txBody>
          <a:bodyPr/>
          <a:lstStyle/>
          <a:p>
            <a:r>
              <a:rPr lang="ja-JP" altLang="en-US" dirty="0"/>
              <a:t>定式化の違い</a:t>
            </a:r>
            <a:endParaRPr kumimoji="1" lang="ja-JP" altLang="en-US" dirty="0"/>
          </a:p>
        </p:txBody>
      </p:sp>
      <p:sp>
        <p:nvSpPr>
          <p:cNvPr id="4" name="スライド番号プレースホルダー 3">
            <a:extLst>
              <a:ext uri="{FF2B5EF4-FFF2-40B4-BE49-F238E27FC236}">
                <a16:creationId xmlns:a16="http://schemas.microsoft.com/office/drawing/2014/main" id="{F812FC9C-293C-6F5E-621C-1F95A109A1A5}"/>
              </a:ext>
            </a:extLst>
          </p:cNvPr>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grpSp>
        <p:nvGrpSpPr>
          <p:cNvPr id="67" name="グループ化 66">
            <a:extLst>
              <a:ext uri="{FF2B5EF4-FFF2-40B4-BE49-F238E27FC236}">
                <a16:creationId xmlns:a16="http://schemas.microsoft.com/office/drawing/2014/main" id="{0750B6CA-2F52-3BE9-6EE9-C6A5DA1E0ADD}"/>
              </a:ext>
            </a:extLst>
          </p:cNvPr>
          <p:cNvGrpSpPr>
            <a:grpSpLocks noChangeAspect="1"/>
          </p:cNvGrpSpPr>
          <p:nvPr/>
        </p:nvGrpSpPr>
        <p:grpSpPr>
          <a:xfrm>
            <a:off x="1879844" y="764704"/>
            <a:ext cx="8500632" cy="5472608"/>
            <a:chOff x="308909" y="-93135"/>
            <a:chExt cx="10974482" cy="7065243"/>
          </a:xfrm>
        </p:grpSpPr>
        <p:sp>
          <p:nvSpPr>
            <p:cNvPr id="68" name="フリーフォーム: 図形 67">
              <a:extLst>
                <a:ext uri="{FF2B5EF4-FFF2-40B4-BE49-F238E27FC236}">
                  <a16:creationId xmlns:a16="http://schemas.microsoft.com/office/drawing/2014/main" id="{29114319-F8B3-D2F8-121B-A8B698BDC7EA}"/>
                </a:ext>
              </a:extLst>
            </p:cNvPr>
            <p:cNvSpPr/>
            <p:nvPr/>
          </p:nvSpPr>
          <p:spPr>
            <a:xfrm>
              <a:off x="4399052" y="3248736"/>
              <a:ext cx="2281434" cy="894280"/>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788408 h 2788408"/>
                <a:gd name="connsiteX1" fmla="*/ 1528877 w 2049631"/>
                <a:gd name="connsiteY1" fmla="*/ 2239767 h 2788408"/>
                <a:gd name="connsiteX2" fmla="*/ 2049631 w 2049631"/>
                <a:gd name="connsiteY2" fmla="*/ 766280 h 2788408"/>
                <a:gd name="connsiteX3" fmla="*/ 1210671 w 2049631"/>
                <a:gd name="connsiteY3" fmla="*/ 0 h 2788408"/>
                <a:gd name="connsiteX4" fmla="*/ 0 w 2049631"/>
                <a:gd name="connsiteY4" fmla="*/ 2788408 h 2788408"/>
                <a:gd name="connsiteX0" fmla="*/ 0 w 2042513"/>
                <a:gd name="connsiteY0" fmla="*/ 777589 h 2239768"/>
                <a:gd name="connsiteX1" fmla="*/ 1521759 w 2042513"/>
                <a:gd name="connsiteY1" fmla="*/ 2239767 h 2239768"/>
                <a:gd name="connsiteX2" fmla="*/ 2042513 w 2042513"/>
                <a:gd name="connsiteY2" fmla="*/ 766280 h 2239768"/>
                <a:gd name="connsiteX3" fmla="*/ 1203553 w 2042513"/>
                <a:gd name="connsiteY3" fmla="*/ 0 h 2239768"/>
                <a:gd name="connsiteX4" fmla="*/ 0 w 2042513"/>
                <a:gd name="connsiteY4" fmla="*/ 777589 h 2239768"/>
                <a:gd name="connsiteX0" fmla="*/ 0 w 2042513"/>
                <a:gd name="connsiteY0" fmla="*/ 777589 h 1322550"/>
                <a:gd name="connsiteX1" fmla="*/ 1286845 w 2042513"/>
                <a:gd name="connsiteY1" fmla="*/ 1322550 h 1322550"/>
                <a:gd name="connsiteX2" fmla="*/ 2042513 w 2042513"/>
                <a:gd name="connsiteY2" fmla="*/ 766280 h 1322550"/>
                <a:gd name="connsiteX3" fmla="*/ 1203553 w 2042513"/>
                <a:gd name="connsiteY3" fmla="*/ 0 h 1322550"/>
                <a:gd name="connsiteX4" fmla="*/ 0 w 2042513"/>
                <a:gd name="connsiteY4" fmla="*/ 777589 h 1322550"/>
                <a:gd name="connsiteX0" fmla="*/ 0 w 2042513"/>
                <a:gd name="connsiteY0" fmla="*/ 777589 h 1322550"/>
                <a:gd name="connsiteX1" fmla="*/ 1286845 w 2042513"/>
                <a:gd name="connsiteY1" fmla="*/ 1322550 h 1322550"/>
                <a:gd name="connsiteX2" fmla="*/ 2042513 w 2042513"/>
                <a:gd name="connsiteY2" fmla="*/ 766280 h 1322550"/>
                <a:gd name="connsiteX3" fmla="*/ 1203553 w 2042513"/>
                <a:gd name="connsiteY3" fmla="*/ 0 h 1322550"/>
                <a:gd name="connsiteX4" fmla="*/ 0 w 2042513"/>
                <a:gd name="connsiteY4" fmla="*/ 777589 h 132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513" h="1322550">
                  <a:moveTo>
                    <a:pt x="0" y="777589"/>
                  </a:moveTo>
                  <a:lnTo>
                    <a:pt x="1286845" y="1322550"/>
                  </a:lnTo>
                  <a:lnTo>
                    <a:pt x="2042513" y="766280"/>
                  </a:lnTo>
                  <a:lnTo>
                    <a:pt x="1203553" y="0"/>
                  </a:lnTo>
                  <a:lnTo>
                    <a:pt x="0" y="777589"/>
                  </a:lnTo>
                  <a:close/>
                </a:path>
              </a:pathLst>
            </a:custGeom>
            <a:solidFill>
              <a:srgbClr val="DD8C8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9" name="図 68" descr="背景パターン&#10;&#10;自動的に生成された説明">
              <a:extLst>
                <a:ext uri="{FF2B5EF4-FFF2-40B4-BE49-F238E27FC236}">
                  <a16:creationId xmlns:a16="http://schemas.microsoft.com/office/drawing/2014/main" id="{F5454865-1A7D-B932-15CF-27C10474099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429813" y="3575922"/>
              <a:ext cx="2286009" cy="1715295"/>
            </a:xfrm>
            <a:prstGeom prst="rect">
              <a:avLst/>
            </a:prstGeom>
          </p:spPr>
        </p:pic>
        <p:grpSp>
          <p:nvGrpSpPr>
            <p:cNvPr id="70" name="グループ化 69">
              <a:extLst>
                <a:ext uri="{FF2B5EF4-FFF2-40B4-BE49-F238E27FC236}">
                  <a16:creationId xmlns:a16="http://schemas.microsoft.com/office/drawing/2014/main" id="{6C3D8489-2407-1756-66CA-5CAE2FA67CA6}"/>
                </a:ext>
              </a:extLst>
            </p:cNvPr>
            <p:cNvGrpSpPr/>
            <p:nvPr/>
          </p:nvGrpSpPr>
          <p:grpSpPr>
            <a:xfrm>
              <a:off x="8368939" y="3509558"/>
              <a:ext cx="2914452" cy="2850760"/>
              <a:chOff x="1513470" y="1992161"/>
              <a:chExt cx="3447483" cy="3410207"/>
            </a:xfrm>
          </p:grpSpPr>
          <p:sp>
            <p:nvSpPr>
              <p:cNvPr id="120" name="楕円 119">
                <a:extLst>
                  <a:ext uri="{FF2B5EF4-FFF2-40B4-BE49-F238E27FC236}">
                    <a16:creationId xmlns:a16="http://schemas.microsoft.com/office/drawing/2014/main" id="{2D2A8FA6-D163-C35F-1A50-89257B8E7AB5}"/>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図形 120">
                <a:extLst>
                  <a:ext uri="{FF2B5EF4-FFF2-40B4-BE49-F238E27FC236}">
                    <a16:creationId xmlns:a16="http://schemas.microsoft.com/office/drawing/2014/main" id="{A6B4A882-4E00-E159-27E6-E0DBF6FBB576}"/>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リーフォーム: 図形 121">
                <a:extLst>
                  <a:ext uri="{FF2B5EF4-FFF2-40B4-BE49-F238E27FC236}">
                    <a16:creationId xmlns:a16="http://schemas.microsoft.com/office/drawing/2014/main" id="{6CA1A6DC-4FB0-F351-ED5C-8ADC54B6AD77}"/>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図形 122">
                <a:extLst>
                  <a:ext uri="{FF2B5EF4-FFF2-40B4-BE49-F238E27FC236}">
                    <a16:creationId xmlns:a16="http://schemas.microsoft.com/office/drawing/2014/main" id="{0D7A3409-8788-0CC1-ED0F-BB19C3A03FF1}"/>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フリーフォーム: 図形 123">
                <a:extLst>
                  <a:ext uri="{FF2B5EF4-FFF2-40B4-BE49-F238E27FC236}">
                    <a16:creationId xmlns:a16="http://schemas.microsoft.com/office/drawing/2014/main" id="{CE3F57AD-AA49-45E7-3AB8-0F2CFF9975A1}"/>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12F55B2F-7631-7A1B-F462-36509D6FAB0C}"/>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E77BEA4E-7990-346A-13E5-114CDEB9B4E0}"/>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729F2F75-94F4-FF29-D69B-E68392C87F92}"/>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a:extLst>
                  <a:ext uri="{FF2B5EF4-FFF2-40B4-BE49-F238E27FC236}">
                    <a16:creationId xmlns:a16="http://schemas.microsoft.com/office/drawing/2014/main" id="{33DF009F-F230-E7AA-B496-6CF0C77DA85F}"/>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a:extLst>
                  <a:ext uri="{FF2B5EF4-FFF2-40B4-BE49-F238E27FC236}">
                    <a16:creationId xmlns:a16="http://schemas.microsoft.com/office/drawing/2014/main" id="{D47CF5D7-ECDB-3680-4ECF-634C5947F527}"/>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a:extLst>
                <a:ext uri="{FF2B5EF4-FFF2-40B4-BE49-F238E27FC236}">
                  <a16:creationId xmlns:a16="http://schemas.microsoft.com/office/drawing/2014/main" id="{E406E838-CF40-DDEF-9691-74F0C171030E}"/>
                </a:ext>
              </a:extLst>
            </p:cNvPr>
            <p:cNvGrpSpPr/>
            <p:nvPr/>
          </p:nvGrpSpPr>
          <p:grpSpPr>
            <a:xfrm>
              <a:off x="308909" y="2003620"/>
              <a:ext cx="2914452" cy="2850760"/>
              <a:chOff x="1513470" y="1992161"/>
              <a:chExt cx="3447483" cy="3410207"/>
            </a:xfrm>
          </p:grpSpPr>
          <p:sp>
            <p:nvSpPr>
              <p:cNvPr id="110" name="楕円 109">
                <a:extLst>
                  <a:ext uri="{FF2B5EF4-FFF2-40B4-BE49-F238E27FC236}">
                    <a16:creationId xmlns:a16="http://schemas.microsoft.com/office/drawing/2014/main" id="{6AEC2F43-BAF1-85C5-7567-B0513F6249B5}"/>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a:extLst>
                  <a:ext uri="{FF2B5EF4-FFF2-40B4-BE49-F238E27FC236}">
                    <a16:creationId xmlns:a16="http://schemas.microsoft.com/office/drawing/2014/main" id="{CDCED10E-4D69-39D9-219C-3B4C47BFFD2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図形 111">
                <a:extLst>
                  <a:ext uri="{FF2B5EF4-FFF2-40B4-BE49-F238E27FC236}">
                    <a16:creationId xmlns:a16="http://schemas.microsoft.com/office/drawing/2014/main" id="{D7B30AB1-71FF-32F2-E132-B7035CBDA715}"/>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図形 112">
                <a:extLst>
                  <a:ext uri="{FF2B5EF4-FFF2-40B4-BE49-F238E27FC236}">
                    <a16:creationId xmlns:a16="http://schemas.microsoft.com/office/drawing/2014/main" id="{D246B1E9-F8A9-1A01-837E-32474EF3D540}"/>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フリーフォーム: 図形 113">
                <a:extLst>
                  <a:ext uri="{FF2B5EF4-FFF2-40B4-BE49-F238E27FC236}">
                    <a16:creationId xmlns:a16="http://schemas.microsoft.com/office/drawing/2014/main" id="{A960757C-0DE6-2031-DC19-B1614F5FFC5B}"/>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C125C6E0-3CD4-4CF2-6F37-320DF05E8032}"/>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FA006B4-21C7-62F8-7239-A46D4DD971BB}"/>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F3244AB1-C452-7E78-6BD4-14E4BB7A0C42}"/>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ABE40666-3B03-B8DA-7FB4-686F713306E7}"/>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8576C777-7D39-560E-98B1-61305EFAE82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乗算記号 71">
              <a:extLst>
                <a:ext uri="{FF2B5EF4-FFF2-40B4-BE49-F238E27FC236}">
                  <a16:creationId xmlns:a16="http://schemas.microsoft.com/office/drawing/2014/main" id="{730D9B09-575C-BB14-54BF-C687EA50DD49}"/>
                </a:ext>
              </a:extLst>
            </p:cNvPr>
            <p:cNvSpPr/>
            <p:nvPr/>
          </p:nvSpPr>
          <p:spPr>
            <a:xfrm>
              <a:off x="9872998" y="4084233"/>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乗算記号 72">
              <a:extLst>
                <a:ext uri="{FF2B5EF4-FFF2-40B4-BE49-F238E27FC236}">
                  <a16:creationId xmlns:a16="http://schemas.microsoft.com/office/drawing/2014/main" id="{097F45BC-46A5-FBAC-4CDB-8B7804DC804F}"/>
                </a:ext>
              </a:extLst>
            </p:cNvPr>
            <p:cNvSpPr/>
            <p:nvPr/>
          </p:nvSpPr>
          <p:spPr>
            <a:xfrm>
              <a:off x="10136212" y="4918175"/>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乗算記号 73">
              <a:extLst>
                <a:ext uri="{FF2B5EF4-FFF2-40B4-BE49-F238E27FC236}">
                  <a16:creationId xmlns:a16="http://schemas.microsoft.com/office/drawing/2014/main" id="{92A5EBAF-E85F-F606-00D1-3C9F34FBBAC5}"/>
                </a:ext>
              </a:extLst>
            </p:cNvPr>
            <p:cNvSpPr/>
            <p:nvPr/>
          </p:nvSpPr>
          <p:spPr>
            <a:xfrm>
              <a:off x="9050534" y="4918175"/>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98E54E65-76DC-6EFF-7C91-1D8F58336319}"/>
                </a:ext>
              </a:extLst>
            </p:cNvPr>
            <p:cNvSpPr/>
            <p:nvPr/>
          </p:nvSpPr>
          <p:spPr>
            <a:xfrm>
              <a:off x="5739853" y="2066007"/>
              <a:ext cx="960337" cy="1729239"/>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4034323 h 4034323"/>
                <a:gd name="connsiteX1" fmla="*/ 1528877 w 2049631"/>
                <a:gd name="connsiteY1" fmla="*/ 3485682 h 4034323"/>
                <a:gd name="connsiteX2" fmla="*/ 2049631 w 2049631"/>
                <a:gd name="connsiteY2" fmla="*/ 2012195 h 4034323"/>
                <a:gd name="connsiteX3" fmla="*/ 807218 w 2049631"/>
                <a:gd name="connsiteY3" fmla="*/ 0 h 4034323"/>
                <a:gd name="connsiteX4" fmla="*/ 0 w 2049631"/>
                <a:gd name="connsiteY4" fmla="*/ 4034323 h 4034323"/>
                <a:gd name="connsiteX0" fmla="*/ 0 w 2230731"/>
                <a:gd name="connsiteY0" fmla="*/ 4034323 h 5900290"/>
                <a:gd name="connsiteX1" fmla="*/ 2230731 w 2230731"/>
                <a:gd name="connsiteY1" fmla="*/ 5900290 h 5900290"/>
                <a:gd name="connsiteX2" fmla="*/ 2049631 w 2230731"/>
                <a:gd name="connsiteY2" fmla="*/ 2012195 h 5900290"/>
                <a:gd name="connsiteX3" fmla="*/ 807218 w 2230731"/>
                <a:gd name="connsiteY3" fmla="*/ 0 h 5900290"/>
                <a:gd name="connsiteX4" fmla="*/ 0 w 2230731"/>
                <a:gd name="connsiteY4" fmla="*/ 4034323 h 590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731" h="5900290">
                  <a:moveTo>
                    <a:pt x="0" y="4034323"/>
                  </a:moveTo>
                  <a:lnTo>
                    <a:pt x="2230731" y="5900290"/>
                  </a:lnTo>
                  <a:lnTo>
                    <a:pt x="2049631" y="2012195"/>
                  </a:lnTo>
                  <a:lnTo>
                    <a:pt x="807218" y="0"/>
                  </a:lnTo>
                  <a:lnTo>
                    <a:pt x="0" y="4034323"/>
                  </a:lnTo>
                  <a:close/>
                </a:path>
              </a:pathLst>
            </a:custGeom>
            <a:solidFill>
              <a:srgbClr val="8ADB84"/>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図形 75">
              <a:extLst>
                <a:ext uri="{FF2B5EF4-FFF2-40B4-BE49-F238E27FC236}">
                  <a16:creationId xmlns:a16="http://schemas.microsoft.com/office/drawing/2014/main" id="{9AB88DC1-58B8-986D-2E98-35E66723A906}"/>
                </a:ext>
              </a:extLst>
            </p:cNvPr>
            <p:cNvSpPr/>
            <p:nvPr/>
          </p:nvSpPr>
          <p:spPr>
            <a:xfrm>
              <a:off x="4392354" y="2061033"/>
              <a:ext cx="1697208" cy="172682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817504 w 2049631"/>
                <a:gd name="connsiteY3" fmla="*/ 736007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769493 w 2049631"/>
                <a:gd name="connsiteY3" fmla="*/ 736007 h 2022128"/>
                <a:gd name="connsiteX4" fmla="*/ 0 w 2049631"/>
                <a:gd name="connsiteY4" fmla="*/ 2022128 h 2022128"/>
                <a:gd name="connsiteX0" fmla="*/ 0 w 2049631"/>
                <a:gd name="connsiteY0" fmla="*/ 2022128 h 2022128"/>
                <a:gd name="connsiteX1" fmla="*/ 1627728 w 2049631"/>
                <a:gd name="connsiteY1" fmla="*/ 1386946 h 2022128"/>
                <a:gd name="connsiteX2" fmla="*/ 2049631 w 2049631"/>
                <a:gd name="connsiteY2" fmla="*/ 0 h 2022128"/>
                <a:gd name="connsiteX3" fmla="*/ 769493 w 2049631"/>
                <a:gd name="connsiteY3" fmla="*/ 736007 h 2022128"/>
                <a:gd name="connsiteX4" fmla="*/ 0 w 2049631"/>
                <a:gd name="connsiteY4" fmla="*/ 2022128 h 2022128"/>
                <a:gd name="connsiteX0" fmla="*/ 0 w 2049631"/>
                <a:gd name="connsiteY0" fmla="*/ 2022128 h 2022128"/>
                <a:gd name="connsiteX1" fmla="*/ 1627728 w 2049631"/>
                <a:gd name="connsiteY1" fmla="*/ 1390230 h 2022128"/>
                <a:gd name="connsiteX2" fmla="*/ 2049631 w 2049631"/>
                <a:gd name="connsiteY2" fmla="*/ 0 h 2022128"/>
                <a:gd name="connsiteX3" fmla="*/ 769493 w 2049631"/>
                <a:gd name="connsiteY3" fmla="*/ 736007 h 2022128"/>
                <a:gd name="connsiteX4" fmla="*/ 0 w 2049631"/>
                <a:gd name="connsiteY4" fmla="*/ 2022128 h 202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631" h="2022128">
                  <a:moveTo>
                    <a:pt x="0" y="2022128"/>
                  </a:moveTo>
                  <a:lnTo>
                    <a:pt x="1627728" y="1390230"/>
                  </a:lnTo>
                  <a:lnTo>
                    <a:pt x="2049631" y="0"/>
                  </a:lnTo>
                  <a:lnTo>
                    <a:pt x="769493" y="736007"/>
                  </a:lnTo>
                  <a:lnTo>
                    <a:pt x="0" y="2022128"/>
                  </a:lnTo>
                  <a:close/>
                </a:path>
              </a:pathLst>
            </a:custGeom>
            <a:solidFill>
              <a:srgbClr val="8987D9"/>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EE2EC6D8-5F40-54E5-7F61-95F76CD5937B}"/>
                </a:ext>
              </a:extLst>
            </p:cNvPr>
            <p:cNvGrpSpPr/>
            <p:nvPr/>
          </p:nvGrpSpPr>
          <p:grpSpPr>
            <a:xfrm>
              <a:off x="4336217" y="2003620"/>
              <a:ext cx="2914452" cy="2850760"/>
              <a:chOff x="1513470" y="1992161"/>
              <a:chExt cx="3447483" cy="3410207"/>
            </a:xfrm>
          </p:grpSpPr>
          <p:sp>
            <p:nvSpPr>
              <p:cNvPr id="100" name="楕円 99">
                <a:extLst>
                  <a:ext uri="{FF2B5EF4-FFF2-40B4-BE49-F238E27FC236}">
                    <a16:creationId xmlns:a16="http://schemas.microsoft.com/office/drawing/2014/main" id="{19A8107F-40EE-4419-4361-58CCD1DDD6C3}"/>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9E85AF4A-15AB-249E-39C8-DEECCCA4CB36}"/>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77099856-6F15-BADC-C6CF-2D15E5272968}"/>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C72E0585-6DAE-DE54-7BE9-32ACA0C4FA48}"/>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フリーフォーム: 図形 103">
                <a:extLst>
                  <a:ext uri="{FF2B5EF4-FFF2-40B4-BE49-F238E27FC236}">
                    <a16:creationId xmlns:a16="http://schemas.microsoft.com/office/drawing/2014/main" id="{DD4D0678-5A4D-374D-BC6D-CBBA9C4AF07E}"/>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68C15A35-7BEB-EB06-BB98-CB7D8CD04FDA}"/>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4ADD537B-462D-501E-7286-4AD74C75F815}"/>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0F2D858F-F1B8-C658-D16F-11774D44207B}"/>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38D273FD-5BDB-69C1-DE6A-7E6AC66F2462}"/>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C7D8C06E-AA90-DDD1-327C-CC29CA5E1921}"/>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テキスト ボックス 77">
              <a:extLst>
                <a:ext uri="{FF2B5EF4-FFF2-40B4-BE49-F238E27FC236}">
                  <a16:creationId xmlns:a16="http://schemas.microsoft.com/office/drawing/2014/main" id="{5B1DFD7D-A0EF-492D-360D-D29D5F0AD2E4}"/>
                </a:ext>
              </a:extLst>
            </p:cNvPr>
            <p:cNvSpPr txBox="1"/>
            <p:nvPr/>
          </p:nvSpPr>
          <p:spPr>
            <a:xfrm>
              <a:off x="1284190" y="4898329"/>
              <a:ext cx="1076559" cy="596018"/>
            </a:xfrm>
            <a:prstGeom prst="rect">
              <a:avLst/>
            </a:prstGeom>
            <a:noFill/>
          </p:spPr>
          <p:txBody>
            <a:bodyPr wrap="none" rtlCol="0">
              <a:spAutoFit/>
            </a:bodyPr>
            <a:lstStyle/>
            <a:p>
              <a:pPr algn="ctr"/>
              <a:r>
                <a:rPr lang="en-US" altLang="ja-JP" sz="2400" dirty="0"/>
                <a:t>FEM</a:t>
              </a:r>
              <a:endParaRPr lang="ja-JP" altLang="en-US" sz="2400" dirty="0"/>
            </a:p>
          </p:txBody>
        </p:sp>
        <p:sp>
          <p:nvSpPr>
            <p:cNvPr id="79" name="テキスト ボックス 78">
              <a:extLst>
                <a:ext uri="{FF2B5EF4-FFF2-40B4-BE49-F238E27FC236}">
                  <a16:creationId xmlns:a16="http://schemas.microsoft.com/office/drawing/2014/main" id="{00D475E9-6109-9C79-8E2F-3130AA2FD47D}"/>
                </a:ext>
              </a:extLst>
            </p:cNvPr>
            <p:cNvSpPr txBox="1"/>
            <p:nvPr/>
          </p:nvSpPr>
          <p:spPr>
            <a:xfrm>
              <a:off x="5016019" y="4898329"/>
              <a:ext cx="1738802" cy="596018"/>
            </a:xfrm>
            <a:prstGeom prst="rect">
              <a:avLst/>
            </a:prstGeom>
            <a:noFill/>
          </p:spPr>
          <p:txBody>
            <a:bodyPr wrap="none" rtlCol="0">
              <a:spAutoFit/>
            </a:bodyPr>
            <a:lstStyle/>
            <a:p>
              <a:pPr algn="ctr"/>
              <a:r>
                <a:rPr lang="en-US" altLang="ja-JP" sz="2400" dirty="0"/>
                <a:t>ES-FEM</a:t>
              </a:r>
              <a:endParaRPr lang="ja-JP" altLang="en-US" sz="2400" dirty="0"/>
            </a:p>
          </p:txBody>
        </p:sp>
        <p:sp>
          <p:nvSpPr>
            <p:cNvPr id="80" name="テキスト ボックス 79">
              <a:extLst>
                <a:ext uri="{FF2B5EF4-FFF2-40B4-BE49-F238E27FC236}">
                  <a16:creationId xmlns:a16="http://schemas.microsoft.com/office/drawing/2014/main" id="{510A1BA3-1638-859D-A7A4-0C77F433471A}"/>
                </a:ext>
              </a:extLst>
            </p:cNvPr>
            <p:cNvSpPr txBox="1"/>
            <p:nvPr/>
          </p:nvSpPr>
          <p:spPr>
            <a:xfrm>
              <a:off x="9060068" y="6376090"/>
              <a:ext cx="1718107" cy="596018"/>
            </a:xfrm>
            <a:prstGeom prst="rect">
              <a:avLst/>
            </a:prstGeom>
            <a:noFill/>
          </p:spPr>
          <p:txBody>
            <a:bodyPr wrap="none" rtlCol="0">
              <a:spAutoFit/>
            </a:bodyPr>
            <a:lstStyle/>
            <a:p>
              <a:pPr algn="ctr"/>
              <a:r>
                <a:rPr lang="en-US" altLang="ja-JP" sz="2400" dirty="0"/>
                <a:t>EC-SSE</a:t>
              </a:r>
              <a:endParaRPr lang="ja-JP" altLang="en-US" sz="2400" dirty="0"/>
            </a:p>
          </p:txBody>
        </p:sp>
        <p:pic>
          <p:nvPicPr>
            <p:cNvPr id="81" name="図 80">
              <a:extLst>
                <a:ext uri="{FF2B5EF4-FFF2-40B4-BE49-F238E27FC236}">
                  <a16:creationId xmlns:a16="http://schemas.microsoft.com/office/drawing/2014/main" id="{F46A5EE3-4C37-062B-05DB-F794E4708CE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54198" y="580138"/>
              <a:ext cx="2249592" cy="1687194"/>
            </a:xfrm>
            <a:prstGeom prst="rect">
              <a:avLst/>
            </a:prstGeom>
          </p:spPr>
        </p:pic>
        <p:sp>
          <p:nvSpPr>
            <p:cNvPr id="82" name="乗算記号 81">
              <a:extLst>
                <a:ext uri="{FF2B5EF4-FFF2-40B4-BE49-F238E27FC236}">
                  <a16:creationId xmlns:a16="http://schemas.microsoft.com/office/drawing/2014/main" id="{8DFEBA5D-A163-09B5-2A44-BCC3FEE32582}"/>
                </a:ext>
              </a:extLst>
            </p:cNvPr>
            <p:cNvSpPr/>
            <p:nvPr/>
          </p:nvSpPr>
          <p:spPr>
            <a:xfrm>
              <a:off x="9880608" y="1046694"/>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乗算記号 82">
              <a:extLst>
                <a:ext uri="{FF2B5EF4-FFF2-40B4-BE49-F238E27FC236}">
                  <a16:creationId xmlns:a16="http://schemas.microsoft.com/office/drawing/2014/main" id="{3E72FE85-7DDC-434D-0739-D1427BDE9FFE}"/>
                </a:ext>
              </a:extLst>
            </p:cNvPr>
            <p:cNvSpPr/>
            <p:nvPr/>
          </p:nvSpPr>
          <p:spPr>
            <a:xfrm>
              <a:off x="10143822" y="1880636"/>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乗算記号 83">
              <a:extLst>
                <a:ext uri="{FF2B5EF4-FFF2-40B4-BE49-F238E27FC236}">
                  <a16:creationId xmlns:a16="http://schemas.microsoft.com/office/drawing/2014/main" id="{0352923D-06C0-F965-BD0B-CC5D6FEEE458}"/>
                </a:ext>
              </a:extLst>
            </p:cNvPr>
            <p:cNvSpPr/>
            <p:nvPr/>
          </p:nvSpPr>
          <p:spPr>
            <a:xfrm>
              <a:off x="9058144" y="1880636"/>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FC6AFA79-84A2-36FF-A59E-34F4F54B0BA2}"/>
                </a:ext>
              </a:extLst>
            </p:cNvPr>
            <p:cNvGrpSpPr/>
            <p:nvPr/>
          </p:nvGrpSpPr>
          <p:grpSpPr>
            <a:xfrm>
              <a:off x="8368939" y="481910"/>
              <a:ext cx="2914452" cy="2850760"/>
              <a:chOff x="1513470" y="1992161"/>
              <a:chExt cx="3447483" cy="3410207"/>
            </a:xfrm>
          </p:grpSpPr>
          <p:sp>
            <p:nvSpPr>
              <p:cNvPr id="90" name="楕円 89">
                <a:extLst>
                  <a:ext uri="{FF2B5EF4-FFF2-40B4-BE49-F238E27FC236}">
                    <a16:creationId xmlns:a16="http://schemas.microsoft.com/office/drawing/2014/main" id="{621C3D53-6C55-B572-A3D5-F7DE84033318}"/>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図形 90">
                <a:extLst>
                  <a:ext uri="{FF2B5EF4-FFF2-40B4-BE49-F238E27FC236}">
                    <a16:creationId xmlns:a16="http://schemas.microsoft.com/office/drawing/2014/main" id="{3702EDFB-8ACF-45D6-FA3E-45363E3BB62A}"/>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9DBB29ED-0E97-43DD-C7EF-11CCBFAAA0BC}"/>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86A4777D-A2CA-244C-180D-EFDF9BB92252}"/>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フリーフォーム: 図形 93">
                <a:extLst>
                  <a:ext uri="{FF2B5EF4-FFF2-40B4-BE49-F238E27FC236}">
                    <a16:creationId xmlns:a16="http://schemas.microsoft.com/office/drawing/2014/main" id="{A3A2E664-F071-80B8-749E-44D993BB948E}"/>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30ADD098-524C-6E33-559B-888B80AAF127}"/>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37373FA2-40D9-FEA3-C99E-55C7FA8C1521}"/>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2E78CA4C-C1EC-0352-6C96-2F0123BBBC19}"/>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4F6BEF11-DB8F-F23A-104F-07F75AF64BA5}"/>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57D4767C-74C5-18AA-59E8-F00F9FAD71F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6" name="テキスト ボックス 85">
              <a:extLst>
                <a:ext uri="{FF2B5EF4-FFF2-40B4-BE49-F238E27FC236}">
                  <a16:creationId xmlns:a16="http://schemas.microsoft.com/office/drawing/2014/main" id="{3B3FB176-0EAC-2909-846F-E4547CED08B9}"/>
                </a:ext>
              </a:extLst>
            </p:cNvPr>
            <p:cNvSpPr txBox="1"/>
            <p:nvPr/>
          </p:nvSpPr>
          <p:spPr>
            <a:xfrm>
              <a:off x="9356449" y="-93135"/>
              <a:ext cx="1033098" cy="596018"/>
            </a:xfrm>
            <a:prstGeom prst="rect">
              <a:avLst/>
            </a:prstGeom>
            <a:noFill/>
          </p:spPr>
          <p:txBody>
            <a:bodyPr wrap="none" rtlCol="0">
              <a:spAutoFit/>
            </a:bodyPr>
            <a:lstStyle/>
            <a:p>
              <a:pPr algn="ctr"/>
              <a:r>
                <a:rPr lang="en-US" altLang="ja-JP" sz="2400" dirty="0"/>
                <a:t>SSE</a:t>
              </a:r>
              <a:endParaRPr lang="ja-JP" altLang="en-US" sz="2400" dirty="0"/>
            </a:p>
          </p:txBody>
        </p:sp>
        <p:sp>
          <p:nvSpPr>
            <p:cNvPr id="87" name="矢印: 右 86">
              <a:extLst>
                <a:ext uri="{FF2B5EF4-FFF2-40B4-BE49-F238E27FC236}">
                  <a16:creationId xmlns:a16="http://schemas.microsoft.com/office/drawing/2014/main" id="{E86D4C0D-6789-44FE-01FF-8F18EEC89AE6}"/>
                </a:ext>
              </a:extLst>
            </p:cNvPr>
            <p:cNvSpPr/>
            <p:nvPr/>
          </p:nvSpPr>
          <p:spPr>
            <a:xfrm>
              <a:off x="3392905" y="3200608"/>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矢印: 右 87">
              <a:extLst>
                <a:ext uri="{FF2B5EF4-FFF2-40B4-BE49-F238E27FC236}">
                  <a16:creationId xmlns:a16="http://schemas.microsoft.com/office/drawing/2014/main" id="{0B4B36C2-82AC-353A-E250-48ED9265BF63}"/>
                </a:ext>
              </a:extLst>
            </p:cNvPr>
            <p:cNvSpPr/>
            <p:nvPr/>
          </p:nvSpPr>
          <p:spPr>
            <a:xfrm rot="19572626">
              <a:off x="7430920" y="2210964"/>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矢印: 右 88">
              <a:extLst>
                <a:ext uri="{FF2B5EF4-FFF2-40B4-BE49-F238E27FC236}">
                  <a16:creationId xmlns:a16="http://schemas.microsoft.com/office/drawing/2014/main" id="{453DDE9C-ECBB-A6AA-4076-B8AC16CBDFDB}"/>
                </a:ext>
              </a:extLst>
            </p:cNvPr>
            <p:cNvSpPr/>
            <p:nvPr/>
          </p:nvSpPr>
          <p:spPr>
            <a:xfrm rot="1887560">
              <a:off x="7429958" y="4178245"/>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49344B80-FF65-0EA2-5556-928FDBF0627D}"/>
              </a:ext>
            </a:extLst>
          </p:cNvPr>
          <p:cNvSpPr txBox="1"/>
          <p:nvPr/>
        </p:nvSpPr>
        <p:spPr>
          <a:xfrm>
            <a:off x="3971188" y="5327896"/>
            <a:ext cx="4248926" cy="1015663"/>
          </a:xfrm>
          <a:prstGeom prst="rect">
            <a:avLst/>
          </a:prstGeom>
          <a:solidFill>
            <a:schemeClr val="accent5"/>
          </a:solidFill>
        </p:spPr>
        <p:txBody>
          <a:bodyPr wrap="square">
            <a:spAutoFit/>
          </a:bodyPr>
          <a:lstStyle/>
          <a:p>
            <a:pPr algn="ctr"/>
            <a:r>
              <a:rPr lang="ja-JP" altLang="en-US" sz="2000" dirty="0">
                <a:latin typeface="ＭＳ Ｐゴシック" panose="020B0600070205080204" pitchFamily="50" charset="-128"/>
                <a:ea typeface="ＭＳ Ｐゴシック" panose="020B0600070205080204" pitchFamily="50" charset="-128"/>
              </a:rPr>
              <a:t>計算時間を度外視すれば，</a:t>
            </a:r>
            <a:br>
              <a:rPr lang="en-US" altLang="ja-JP" sz="2000" dirty="0">
                <a:latin typeface="ＭＳ Ｐゴシック" panose="020B0600070205080204" pitchFamily="50" charset="-128"/>
                <a:ea typeface="ＭＳ Ｐゴシック" panose="020B0600070205080204" pitchFamily="50" charset="-128"/>
              </a:rPr>
            </a:br>
            <a:r>
              <a:rPr lang="en-US" altLang="ja-JP" sz="2000" dirty="0">
                <a:latin typeface="ＭＳ Ｐゴシック" panose="020B0600070205080204" pitchFamily="50" charset="-128"/>
                <a:ea typeface="ＭＳ Ｐゴシック" panose="020B0600070205080204" pitchFamily="50" charset="-128"/>
              </a:rPr>
              <a:t>EC-SSE</a:t>
            </a:r>
            <a:r>
              <a:rPr lang="ja-JP" altLang="en-US" sz="2000" dirty="0">
                <a:latin typeface="ＭＳ Ｐゴシック" panose="020B0600070205080204" pitchFamily="50" charset="-128"/>
                <a:ea typeface="ＭＳ Ｐゴシック" panose="020B0600070205080204" pitchFamily="50" charset="-128"/>
              </a:rPr>
              <a:t>は</a:t>
            </a:r>
            <a:r>
              <a:rPr lang="en-US" altLang="ja-JP" sz="2000" dirty="0">
                <a:latin typeface="ＭＳ Ｐゴシック" panose="020B0600070205080204" pitchFamily="50" charset="-128"/>
                <a:ea typeface="ＭＳ Ｐゴシック" panose="020B0600070205080204" pitchFamily="50" charset="-128"/>
              </a:rPr>
              <a:t>T3/T4</a:t>
            </a:r>
            <a:r>
              <a:rPr lang="ja-JP" altLang="en-US" sz="2000" dirty="0">
                <a:latin typeface="ＭＳ Ｐゴシック" panose="020B0600070205080204" pitchFamily="50" charset="-128"/>
                <a:ea typeface="ＭＳ Ｐゴシック" panose="020B0600070205080204" pitchFamily="50" charset="-128"/>
              </a:rPr>
              <a:t>メッシュで</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高精度なひずみ</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応力が期待できる．</a:t>
            </a:r>
          </a:p>
        </p:txBody>
      </p:sp>
      <p:sp>
        <p:nvSpPr>
          <p:cNvPr id="5" name="テキスト ボックス 4">
            <a:extLst>
              <a:ext uri="{FF2B5EF4-FFF2-40B4-BE49-F238E27FC236}">
                <a16:creationId xmlns:a16="http://schemas.microsoft.com/office/drawing/2014/main" id="{2B611C82-9077-0DF9-3E08-500411B0B123}"/>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16680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DE714EB-DBF5-5713-E8FD-EA8BA8C79E3B}"/>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片持梁の曲げ（応力）</a:t>
            </a:r>
            <a:r>
              <a:rPr lang="ja-JP" altLang="en-US" dirty="0"/>
              <a:t>   　　  </a:t>
            </a:r>
            <a:r>
              <a:rPr lang="en-US" altLang="ja-JP" sz="2400" dirty="0"/>
              <a:t>10x1 m</a:t>
            </a:r>
            <a:r>
              <a:rPr lang="ja-JP" altLang="en-US" sz="2400" dirty="0"/>
              <a:t>でポアソン比</a:t>
            </a:r>
            <a:r>
              <a:rPr lang="en-US" altLang="ja-JP" sz="2400" dirty="0"/>
              <a:t>0.3</a:t>
            </a:r>
            <a:r>
              <a:rPr lang="ja-JP" altLang="en-US" sz="2400" dirty="0"/>
              <a:t>の梁先端に下向き集中荷重を与える．</a:t>
            </a:r>
            <a:endParaRPr kumimoji="1" lang="ja-JP" altLang="en-US" dirty="0"/>
          </a:p>
        </p:txBody>
      </p:sp>
      <p:sp>
        <p:nvSpPr>
          <p:cNvPr id="3" name="タイトル 2">
            <a:extLst>
              <a:ext uri="{FF2B5EF4-FFF2-40B4-BE49-F238E27FC236}">
                <a16:creationId xmlns:a16="http://schemas.microsoft.com/office/drawing/2014/main" id="{67113EE4-0320-31D2-4410-01C256B247C0}"/>
              </a:ext>
            </a:extLst>
          </p:cNvPr>
          <p:cNvSpPr>
            <a:spLocks noGrp="1"/>
          </p:cNvSpPr>
          <p:nvPr>
            <p:ph type="title"/>
          </p:nvPr>
        </p:nvSpPr>
        <p:spPr/>
        <p:txBody>
          <a:bodyPr/>
          <a:lstStyle/>
          <a:p>
            <a:r>
              <a:rPr kumimoji="1" lang="en-US" altLang="ja-JP" dirty="0"/>
              <a:t>ES-FEM</a:t>
            </a:r>
            <a:r>
              <a:rPr kumimoji="1" lang="ja-JP" altLang="en-US" dirty="0"/>
              <a:t>の解析例</a:t>
            </a:r>
          </a:p>
        </p:txBody>
      </p:sp>
      <p:sp>
        <p:nvSpPr>
          <p:cNvPr id="4" name="スライド番号プレースホルダー 3">
            <a:extLst>
              <a:ext uri="{FF2B5EF4-FFF2-40B4-BE49-F238E27FC236}">
                <a16:creationId xmlns:a16="http://schemas.microsoft.com/office/drawing/2014/main" id="{FA5FD1F3-0DF4-D368-0813-5B37A4EF252E}"/>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6" name="図 5" descr="カラフルな光の線&#10;&#10;中程度の精度で自動的に生成された説明">
            <a:extLst>
              <a:ext uri="{FF2B5EF4-FFF2-40B4-BE49-F238E27FC236}">
                <a16:creationId xmlns:a16="http://schemas.microsoft.com/office/drawing/2014/main" id="{8258A94F-552B-6F55-ACD5-1F1745A1EFDA}"/>
              </a:ext>
            </a:extLst>
          </p:cNvPr>
          <p:cNvPicPr>
            <a:picLocks noChangeAspect="1"/>
          </p:cNvPicPr>
          <p:nvPr/>
        </p:nvPicPr>
        <p:blipFill rotWithShape="1">
          <a:blip r:embed="rId2">
            <a:extLst>
              <a:ext uri="{28A0092B-C50C-407E-A947-70E740481C1C}">
                <a14:useLocalDpi xmlns:a14="http://schemas.microsoft.com/office/drawing/2010/main" val="0"/>
              </a:ext>
            </a:extLst>
          </a:blip>
          <a:srcRect b="68701"/>
          <a:stretch/>
        </p:blipFill>
        <p:spPr>
          <a:xfrm>
            <a:off x="1" y="1232756"/>
            <a:ext cx="6096836" cy="1152128"/>
          </a:xfrm>
          <a:prstGeom prst="rect">
            <a:avLst/>
          </a:prstGeom>
        </p:spPr>
      </p:pic>
      <p:pic>
        <p:nvPicPr>
          <p:cNvPr id="8" name="図 7" descr="カラフルな光の線&#10;&#10;自動的に生成された説明">
            <a:extLst>
              <a:ext uri="{FF2B5EF4-FFF2-40B4-BE49-F238E27FC236}">
                <a16:creationId xmlns:a16="http://schemas.microsoft.com/office/drawing/2014/main" id="{9D20C705-F385-2482-25E2-F5AC2892FC1B}"/>
              </a:ext>
            </a:extLst>
          </p:cNvPr>
          <p:cNvPicPr>
            <a:picLocks noChangeAspect="1"/>
          </p:cNvPicPr>
          <p:nvPr/>
        </p:nvPicPr>
        <p:blipFill rotWithShape="1">
          <a:blip r:embed="rId3">
            <a:extLst>
              <a:ext uri="{28A0092B-C50C-407E-A947-70E740481C1C}">
                <a14:useLocalDpi xmlns:a14="http://schemas.microsoft.com/office/drawing/2010/main" val="0"/>
              </a:ext>
            </a:extLst>
          </a:blip>
          <a:srcRect b="68697"/>
          <a:stretch/>
        </p:blipFill>
        <p:spPr>
          <a:xfrm>
            <a:off x="0" y="3024621"/>
            <a:ext cx="6096000" cy="1152128"/>
          </a:xfrm>
          <a:prstGeom prst="rect">
            <a:avLst/>
          </a:prstGeom>
        </p:spPr>
      </p:pic>
      <p:pic>
        <p:nvPicPr>
          <p:cNvPr id="10" name="図 9">
            <a:extLst>
              <a:ext uri="{FF2B5EF4-FFF2-40B4-BE49-F238E27FC236}">
                <a16:creationId xmlns:a16="http://schemas.microsoft.com/office/drawing/2014/main" id="{382EA278-CF0D-4752-2D77-67BF596EC6F2}"/>
              </a:ext>
            </a:extLst>
          </p:cNvPr>
          <p:cNvPicPr>
            <a:picLocks noChangeAspect="1"/>
          </p:cNvPicPr>
          <p:nvPr/>
        </p:nvPicPr>
        <p:blipFill rotWithShape="1">
          <a:blip r:embed="rId4">
            <a:extLst>
              <a:ext uri="{28A0092B-C50C-407E-A947-70E740481C1C}">
                <a14:useLocalDpi xmlns:a14="http://schemas.microsoft.com/office/drawing/2010/main" val="0"/>
              </a:ext>
            </a:extLst>
          </a:blip>
          <a:srcRect b="59631"/>
          <a:stretch/>
        </p:blipFill>
        <p:spPr>
          <a:xfrm>
            <a:off x="6133913" y="1232756"/>
            <a:ext cx="6057161" cy="1512168"/>
          </a:xfrm>
          <a:prstGeom prst="rect">
            <a:avLst/>
          </a:prstGeom>
        </p:spPr>
      </p:pic>
      <p:pic>
        <p:nvPicPr>
          <p:cNvPr id="12" name="図 11" descr="スクリーンショットの画面&#10;&#10;中程度の精度で自動的に生成された説明">
            <a:extLst>
              <a:ext uri="{FF2B5EF4-FFF2-40B4-BE49-F238E27FC236}">
                <a16:creationId xmlns:a16="http://schemas.microsoft.com/office/drawing/2014/main" id="{58A89496-9716-952F-FEC5-71105F8DF6BB}"/>
              </a:ext>
            </a:extLst>
          </p:cNvPr>
          <p:cNvPicPr>
            <a:picLocks noChangeAspect="1"/>
          </p:cNvPicPr>
          <p:nvPr/>
        </p:nvPicPr>
        <p:blipFill rotWithShape="1">
          <a:blip r:embed="rId5">
            <a:extLst>
              <a:ext uri="{28A0092B-C50C-407E-A947-70E740481C1C}">
                <a14:useLocalDpi xmlns:a14="http://schemas.microsoft.com/office/drawing/2010/main" val="0"/>
              </a:ext>
            </a:extLst>
          </a:blip>
          <a:srcRect b="59631"/>
          <a:stretch/>
        </p:blipFill>
        <p:spPr>
          <a:xfrm>
            <a:off x="6133912" y="2996951"/>
            <a:ext cx="6057162" cy="1512169"/>
          </a:xfrm>
          <a:prstGeom prst="rect">
            <a:avLst/>
          </a:prstGeom>
        </p:spPr>
      </p:pic>
      <p:sp>
        <p:nvSpPr>
          <p:cNvPr id="13" name="テキスト ボックス 12">
            <a:extLst>
              <a:ext uri="{FF2B5EF4-FFF2-40B4-BE49-F238E27FC236}">
                <a16:creationId xmlns:a16="http://schemas.microsoft.com/office/drawing/2014/main" id="{4FC484BA-A063-5652-CA2D-B78CDE58AC94}"/>
              </a:ext>
            </a:extLst>
          </p:cNvPr>
          <p:cNvSpPr txBox="1"/>
          <p:nvPr/>
        </p:nvSpPr>
        <p:spPr>
          <a:xfrm>
            <a:off x="1717953" y="4221200"/>
            <a:ext cx="2973891"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ABAQUS CPE3 (FEM-T3)</a:t>
            </a:r>
            <a:endParaRPr kumimoji="1" lang="ja-JP" altLang="en-US" sz="2000" dirty="0">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86099F9E-52BF-008F-8164-3399D0E27C4A}"/>
              </a:ext>
            </a:extLst>
          </p:cNvPr>
          <p:cNvSpPr txBox="1"/>
          <p:nvPr/>
        </p:nvSpPr>
        <p:spPr>
          <a:xfrm>
            <a:off x="8724292" y="4171629"/>
            <a:ext cx="1497525"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FF0000"/>
                </a:solidFill>
                <a:latin typeface="MS UI Gothic" panose="020B0600070205080204" pitchFamily="50" charset="-128"/>
                <a:ea typeface="MS UI Gothic" panose="020B0600070205080204" pitchFamily="50" charset="-128"/>
              </a:rPr>
              <a:t>ES-FEM-T3</a:t>
            </a:r>
            <a:endParaRPr kumimoji="1"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15" name="四角形: 角を丸くする 14">
            <a:extLst>
              <a:ext uri="{FF2B5EF4-FFF2-40B4-BE49-F238E27FC236}">
                <a16:creationId xmlns:a16="http://schemas.microsoft.com/office/drawing/2014/main" id="{E81CE306-4C60-8D24-365C-A0380307C0EE}"/>
              </a:ext>
            </a:extLst>
          </p:cNvPr>
          <p:cNvSpPr/>
          <p:nvPr/>
        </p:nvSpPr>
        <p:spPr>
          <a:xfrm>
            <a:off x="1036972" y="5157192"/>
            <a:ext cx="10117124" cy="648072"/>
          </a:xfrm>
          <a:prstGeom prst="roundRect">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同じメッシュで</a:t>
            </a:r>
            <a:r>
              <a:rPr kumimoji="1" lang="en-US" altLang="ja-JP" sz="2400" dirty="0">
                <a:solidFill>
                  <a:schemeClr val="tx1"/>
                </a:solidFill>
                <a:latin typeface="MS UI Gothic" panose="020B0600070205080204" pitchFamily="50" charset="-128"/>
                <a:ea typeface="MS UI Gothic" panose="020B0600070205080204" pitchFamily="50" charset="-128"/>
              </a:rPr>
              <a:t>ES-FEM-T3</a:t>
            </a:r>
            <a:r>
              <a:rPr kumimoji="1" lang="ja-JP" altLang="en-US" sz="2400" dirty="0">
                <a:solidFill>
                  <a:schemeClr val="tx1"/>
                </a:solidFill>
                <a:latin typeface="MS UI Gothic" panose="020B0600070205080204" pitchFamily="50" charset="-128"/>
                <a:ea typeface="MS UI Gothic" panose="020B0600070205080204" pitchFamily="50" charset="-128"/>
              </a:rPr>
              <a:t>の方が明らかに応力</a:t>
            </a:r>
            <a:r>
              <a:rPr kumimoji="1" lang="en-US" altLang="ja-JP" sz="2400" dirty="0">
                <a:solidFill>
                  <a:schemeClr val="tx1"/>
                </a:solidFill>
                <a:latin typeface="MS UI Gothic" panose="020B0600070205080204" pitchFamily="50" charset="-128"/>
                <a:ea typeface="MS UI Gothic" panose="020B0600070205080204" pitchFamily="50" charset="-128"/>
              </a:rPr>
              <a:t>/</a:t>
            </a:r>
            <a:r>
              <a:rPr kumimoji="1" lang="ja-JP" altLang="en-US" sz="2400" dirty="0">
                <a:solidFill>
                  <a:schemeClr val="tx1"/>
                </a:solidFill>
                <a:latin typeface="MS UI Gothic" panose="020B0600070205080204" pitchFamily="50" charset="-128"/>
                <a:ea typeface="MS UI Gothic" panose="020B0600070205080204" pitchFamily="50" charset="-128"/>
              </a:rPr>
              <a:t>ひずみの精度が高いことが分かる．</a:t>
            </a:r>
          </a:p>
        </p:txBody>
      </p:sp>
    </p:spTree>
    <p:extLst>
      <p:ext uri="{BB962C8B-B14F-4D97-AF65-F5344CB8AC3E}">
        <p14:creationId xmlns:p14="http://schemas.microsoft.com/office/powerpoint/2010/main" val="285242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3051897-D27A-7490-2BDD-9E8782AD83D2}"/>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片持梁の曲げ（たわみ）</a:t>
            </a:r>
            <a:r>
              <a:rPr lang="ja-JP" altLang="en-US" dirty="0"/>
              <a:t> 　 　 </a:t>
            </a:r>
            <a:r>
              <a:rPr lang="en-US" altLang="ja-JP" sz="2400" dirty="0"/>
              <a:t>10x1 m</a:t>
            </a:r>
            <a:r>
              <a:rPr lang="ja-JP" altLang="en-US" sz="2400" dirty="0"/>
              <a:t>でポアソン比</a:t>
            </a:r>
            <a:r>
              <a:rPr lang="en-US" altLang="ja-JP" sz="2400" dirty="0"/>
              <a:t>0.3</a:t>
            </a:r>
            <a:r>
              <a:rPr lang="ja-JP" altLang="en-US" sz="2400" dirty="0"/>
              <a:t>の梁先端に下向き集中荷重を与える．</a:t>
            </a:r>
            <a:endParaRPr kumimoji="1" lang="ja-JP" altLang="en-US" dirty="0"/>
          </a:p>
          <a:p>
            <a:pPr marL="0" indent="0">
              <a:buNone/>
            </a:pPr>
            <a:endParaRPr kumimoji="1" lang="ja-JP" altLang="en-US" dirty="0"/>
          </a:p>
        </p:txBody>
      </p:sp>
      <p:sp>
        <p:nvSpPr>
          <p:cNvPr id="3" name="タイトル 2">
            <a:extLst>
              <a:ext uri="{FF2B5EF4-FFF2-40B4-BE49-F238E27FC236}">
                <a16:creationId xmlns:a16="http://schemas.microsoft.com/office/drawing/2014/main" id="{D6933F58-EBCF-EBFD-AB75-169B890F5816}"/>
              </a:ext>
            </a:extLst>
          </p:cNvPr>
          <p:cNvSpPr>
            <a:spLocks noGrp="1"/>
          </p:cNvSpPr>
          <p:nvPr>
            <p:ph type="title"/>
          </p:nvPr>
        </p:nvSpPr>
        <p:spPr/>
        <p:txBody>
          <a:bodyPr/>
          <a:lstStyle/>
          <a:p>
            <a:r>
              <a:rPr kumimoji="1" lang="en-US" altLang="ja-JP" dirty="0"/>
              <a:t>ES-FEM</a:t>
            </a:r>
            <a:r>
              <a:rPr kumimoji="1" lang="ja-JP" altLang="en-US" dirty="0"/>
              <a:t>の解析例</a:t>
            </a:r>
          </a:p>
        </p:txBody>
      </p:sp>
      <p:sp>
        <p:nvSpPr>
          <p:cNvPr id="4" name="スライド番号プレースホルダー 3">
            <a:extLst>
              <a:ext uri="{FF2B5EF4-FFF2-40B4-BE49-F238E27FC236}">
                <a16:creationId xmlns:a16="http://schemas.microsoft.com/office/drawing/2014/main" id="{C51E7DFE-54CC-753D-8713-1B53AD89C581}"/>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graphicFrame>
        <p:nvGraphicFramePr>
          <p:cNvPr id="7" name="表 6">
            <a:extLst>
              <a:ext uri="{FF2B5EF4-FFF2-40B4-BE49-F238E27FC236}">
                <a16:creationId xmlns:a16="http://schemas.microsoft.com/office/drawing/2014/main" id="{752FE695-FCE3-0289-E0AA-57C181C58014}"/>
              </a:ext>
            </a:extLst>
          </p:cNvPr>
          <p:cNvGraphicFramePr>
            <a:graphicFrameLocks noGrp="1"/>
          </p:cNvGraphicFramePr>
          <p:nvPr>
            <p:extLst>
              <p:ext uri="{D42A27DB-BD31-4B8C-83A1-F6EECF244321}">
                <p14:modId xmlns:p14="http://schemas.microsoft.com/office/powerpoint/2010/main" val="4151373275"/>
              </p:ext>
            </p:extLst>
          </p:nvPr>
        </p:nvGraphicFramePr>
        <p:xfrm>
          <a:off x="8253804" y="1376772"/>
          <a:ext cx="3546561" cy="3235960"/>
        </p:xfrm>
        <a:graphic>
          <a:graphicData uri="http://schemas.openxmlformats.org/drawingml/2006/table">
            <a:tbl>
              <a:tblPr firstRow="1" bandRow="1">
                <a:tableStyleId>{00A15C55-8517-42AA-B614-E9B94910E393}</a:tableStyleId>
              </a:tblPr>
              <a:tblGrid>
                <a:gridCol w="1835468">
                  <a:extLst>
                    <a:ext uri="{9D8B030D-6E8A-4147-A177-3AD203B41FA5}">
                      <a16:colId xmlns:a16="http://schemas.microsoft.com/office/drawing/2014/main" val="3198675668"/>
                    </a:ext>
                  </a:extLst>
                </a:gridCol>
                <a:gridCol w="1711093">
                  <a:extLst>
                    <a:ext uri="{9D8B030D-6E8A-4147-A177-3AD203B41FA5}">
                      <a16:colId xmlns:a16="http://schemas.microsoft.com/office/drawing/2014/main" val="328636970"/>
                    </a:ext>
                  </a:extLst>
                </a:gridCol>
              </a:tblGrid>
              <a:tr h="370840">
                <a:tc>
                  <a:txBody>
                    <a:bodyPr/>
                    <a:lstStyle/>
                    <a:p>
                      <a:pPr algn="ctr"/>
                      <a:r>
                        <a:rPr kumimoji="1" lang="ja-JP" altLang="en-US" dirty="0"/>
                        <a:t>メッシュシード</a:t>
                      </a:r>
                      <a:br>
                        <a:rPr kumimoji="1" lang="en-US" altLang="ja-JP" dirty="0"/>
                      </a:br>
                      <a:r>
                        <a:rPr kumimoji="1" lang="ja-JP" altLang="en-US" dirty="0"/>
                        <a:t>サイズ </a:t>
                      </a:r>
                      <a:r>
                        <a:rPr kumimoji="1" lang="en-US" altLang="ja-JP" dirty="0"/>
                        <a:t>(m)</a:t>
                      </a:r>
                      <a:endParaRPr kumimoji="1" lang="ja-JP" altLang="en-US" dirty="0"/>
                    </a:p>
                  </a:txBody>
                  <a:tcPr/>
                </a:tc>
                <a:tc>
                  <a:txBody>
                    <a:bodyPr/>
                    <a:lstStyle/>
                    <a:p>
                      <a:pPr algn="ctr"/>
                      <a:r>
                        <a:rPr kumimoji="1" lang="ja-JP" altLang="en-US" dirty="0"/>
                        <a:t>メッシュ数 </a:t>
                      </a:r>
                      <a:r>
                        <a:rPr kumimoji="1" lang="en-US" altLang="ja-JP" dirty="0"/>
                        <a:t>(</a:t>
                      </a:r>
                      <a:r>
                        <a:rPr kumimoji="1" lang="ja-JP" altLang="en-US" dirty="0"/>
                        <a:t>個</a:t>
                      </a:r>
                      <a:r>
                        <a:rPr kumimoji="1" lang="en-US" altLang="ja-JP" dirty="0"/>
                        <a:t>)</a:t>
                      </a:r>
                      <a:endParaRPr kumimoji="1" lang="ja-JP" altLang="en-US" dirty="0"/>
                    </a:p>
                  </a:txBody>
                  <a:tcPr anchor="ctr"/>
                </a:tc>
                <a:extLst>
                  <a:ext uri="{0D108BD9-81ED-4DB2-BD59-A6C34878D82A}">
                    <a16:rowId xmlns:a16="http://schemas.microsoft.com/office/drawing/2014/main" val="1966627306"/>
                  </a:ext>
                </a:extLst>
              </a:tr>
              <a:tr h="370840">
                <a:tc>
                  <a:txBody>
                    <a:bodyPr/>
                    <a:lstStyle/>
                    <a:p>
                      <a:pPr algn="ctr"/>
                      <a:r>
                        <a:rPr kumimoji="1" lang="en-US" altLang="ja-JP" dirty="0"/>
                        <a:t>1</a:t>
                      </a:r>
                      <a:endParaRPr kumimoji="1" lang="ja-JP" altLang="en-US" dirty="0"/>
                    </a:p>
                  </a:txBody>
                  <a:tcPr/>
                </a:tc>
                <a:tc>
                  <a:txBody>
                    <a:bodyPr/>
                    <a:lstStyle/>
                    <a:p>
                      <a:pPr algn="ctr"/>
                      <a:r>
                        <a:rPr kumimoji="1" lang="en-US" altLang="ja-JP" dirty="0"/>
                        <a:t>22</a:t>
                      </a:r>
                      <a:endParaRPr kumimoji="1" lang="ja-JP" altLang="en-US" dirty="0"/>
                    </a:p>
                  </a:txBody>
                  <a:tcPr/>
                </a:tc>
                <a:extLst>
                  <a:ext uri="{0D108BD9-81ED-4DB2-BD59-A6C34878D82A}">
                    <a16:rowId xmlns:a16="http://schemas.microsoft.com/office/drawing/2014/main" val="3103468577"/>
                  </a:ext>
                </a:extLst>
              </a:tr>
              <a:tr h="370840">
                <a:tc>
                  <a:txBody>
                    <a:bodyPr/>
                    <a:lstStyle/>
                    <a:p>
                      <a:pPr algn="ctr"/>
                      <a:r>
                        <a:rPr kumimoji="1" lang="en-US" altLang="ja-JP" dirty="0"/>
                        <a:t>1/2</a:t>
                      </a:r>
                      <a:endParaRPr kumimoji="1" lang="ja-JP" altLang="en-US" dirty="0"/>
                    </a:p>
                  </a:txBody>
                  <a:tcPr/>
                </a:tc>
                <a:tc>
                  <a:txBody>
                    <a:bodyPr/>
                    <a:lstStyle/>
                    <a:p>
                      <a:pPr algn="ctr"/>
                      <a:r>
                        <a:rPr kumimoji="1" lang="en-US" altLang="ja-JP" dirty="0"/>
                        <a:t>84</a:t>
                      </a:r>
                      <a:endParaRPr kumimoji="1" lang="ja-JP" altLang="en-US" dirty="0"/>
                    </a:p>
                  </a:txBody>
                  <a:tcPr/>
                </a:tc>
                <a:extLst>
                  <a:ext uri="{0D108BD9-81ED-4DB2-BD59-A6C34878D82A}">
                    <a16:rowId xmlns:a16="http://schemas.microsoft.com/office/drawing/2014/main" val="3033514633"/>
                  </a:ext>
                </a:extLst>
              </a:tr>
              <a:tr h="370840">
                <a:tc>
                  <a:txBody>
                    <a:bodyPr/>
                    <a:lstStyle/>
                    <a:p>
                      <a:pPr algn="ctr"/>
                      <a:r>
                        <a:rPr kumimoji="1" lang="en-US" altLang="ja-JP" dirty="0"/>
                        <a:t>1/4</a:t>
                      </a:r>
                      <a:endParaRPr kumimoji="1" lang="ja-JP" altLang="en-US" dirty="0"/>
                    </a:p>
                  </a:txBody>
                  <a:tcPr/>
                </a:tc>
                <a:tc>
                  <a:txBody>
                    <a:bodyPr/>
                    <a:lstStyle/>
                    <a:p>
                      <a:pPr algn="ctr"/>
                      <a:r>
                        <a:rPr kumimoji="1" lang="en-US" altLang="ja-JP" dirty="0"/>
                        <a:t>342</a:t>
                      </a:r>
                      <a:endParaRPr kumimoji="1" lang="ja-JP" altLang="en-US" dirty="0"/>
                    </a:p>
                  </a:txBody>
                  <a:tcPr/>
                </a:tc>
                <a:extLst>
                  <a:ext uri="{0D108BD9-81ED-4DB2-BD59-A6C34878D82A}">
                    <a16:rowId xmlns:a16="http://schemas.microsoft.com/office/drawing/2014/main" val="1639203814"/>
                  </a:ext>
                </a:extLst>
              </a:tr>
              <a:tr h="370840">
                <a:tc>
                  <a:txBody>
                    <a:bodyPr/>
                    <a:lstStyle/>
                    <a:p>
                      <a:pPr algn="ctr"/>
                      <a:r>
                        <a:rPr kumimoji="1" lang="en-US" altLang="ja-JP" dirty="0"/>
                        <a:t>1/8</a:t>
                      </a:r>
                      <a:endParaRPr kumimoji="1" lang="ja-JP" altLang="en-US" dirty="0"/>
                    </a:p>
                  </a:txBody>
                  <a:tcPr/>
                </a:tc>
                <a:tc>
                  <a:txBody>
                    <a:bodyPr/>
                    <a:lstStyle/>
                    <a:p>
                      <a:pPr algn="ctr"/>
                      <a:r>
                        <a:rPr kumimoji="1" lang="en-US" altLang="ja-JP" dirty="0"/>
                        <a:t>1,442</a:t>
                      </a:r>
                      <a:endParaRPr kumimoji="1" lang="ja-JP" altLang="en-US" dirty="0"/>
                    </a:p>
                  </a:txBody>
                  <a:tcPr/>
                </a:tc>
                <a:extLst>
                  <a:ext uri="{0D108BD9-81ED-4DB2-BD59-A6C34878D82A}">
                    <a16:rowId xmlns:a16="http://schemas.microsoft.com/office/drawing/2014/main" val="1548117905"/>
                  </a:ext>
                </a:extLst>
              </a:tr>
              <a:tr h="370840">
                <a:tc>
                  <a:txBody>
                    <a:bodyPr/>
                    <a:lstStyle/>
                    <a:p>
                      <a:pPr algn="ctr"/>
                      <a:r>
                        <a:rPr kumimoji="1" lang="en-US" altLang="ja-JP" dirty="0"/>
                        <a:t>1/16</a:t>
                      </a:r>
                      <a:endParaRPr kumimoji="1" lang="ja-JP" altLang="en-US" dirty="0"/>
                    </a:p>
                  </a:txBody>
                  <a:tcPr/>
                </a:tc>
                <a:tc>
                  <a:txBody>
                    <a:bodyPr/>
                    <a:lstStyle/>
                    <a:p>
                      <a:pPr algn="ctr"/>
                      <a:r>
                        <a:rPr kumimoji="1" lang="en-US" altLang="ja-JP" dirty="0"/>
                        <a:t>5,766</a:t>
                      </a:r>
                      <a:endParaRPr kumimoji="1" lang="ja-JP" altLang="en-US" dirty="0"/>
                    </a:p>
                  </a:txBody>
                  <a:tcPr/>
                </a:tc>
                <a:extLst>
                  <a:ext uri="{0D108BD9-81ED-4DB2-BD59-A6C34878D82A}">
                    <a16:rowId xmlns:a16="http://schemas.microsoft.com/office/drawing/2014/main" val="2259301437"/>
                  </a:ext>
                </a:extLst>
              </a:tr>
              <a:tr h="370840">
                <a:tc>
                  <a:txBody>
                    <a:bodyPr/>
                    <a:lstStyle/>
                    <a:p>
                      <a:pPr algn="ctr"/>
                      <a:r>
                        <a:rPr kumimoji="1" lang="en-US" altLang="ja-JP" dirty="0"/>
                        <a:t>1/32</a:t>
                      </a:r>
                      <a:endParaRPr kumimoji="1" lang="ja-JP" altLang="en-US" dirty="0"/>
                    </a:p>
                  </a:txBody>
                  <a:tcPr/>
                </a:tc>
                <a:tc>
                  <a:txBody>
                    <a:bodyPr/>
                    <a:lstStyle/>
                    <a:p>
                      <a:pPr algn="ctr"/>
                      <a:r>
                        <a:rPr kumimoji="1" lang="en-US" altLang="ja-JP" dirty="0"/>
                        <a:t>23,034</a:t>
                      </a:r>
                      <a:endParaRPr kumimoji="1" lang="ja-JP" altLang="en-US" dirty="0"/>
                    </a:p>
                  </a:txBody>
                  <a:tcPr/>
                </a:tc>
                <a:extLst>
                  <a:ext uri="{0D108BD9-81ED-4DB2-BD59-A6C34878D82A}">
                    <a16:rowId xmlns:a16="http://schemas.microsoft.com/office/drawing/2014/main" val="53395166"/>
                  </a:ext>
                </a:extLst>
              </a:tr>
              <a:tr h="370840">
                <a:tc>
                  <a:txBody>
                    <a:bodyPr/>
                    <a:lstStyle/>
                    <a:p>
                      <a:pPr algn="ctr"/>
                      <a:r>
                        <a:rPr kumimoji="1" lang="en-US" altLang="ja-JP" dirty="0"/>
                        <a:t>1/64</a:t>
                      </a:r>
                      <a:endParaRPr kumimoji="1" lang="ja-JP" altLang="en-US" dirty="0"/>
                    </a:p>
                  </a:txBody>
                  <a:tcPr/>
                </a:tc>
                <a:tc>
                  <a:txBody>
                    <a:bodyPr/>
                    <a:lstStyle/>
                    <a:p>
                      <a:pPr algn="ctr"/>
                      <a:r>
                        <a:rPr kumimoji="1" lang="en-US" altLang="ja-JP" dirty="0"/>
                        <a:t>92,146</a:t>
                      </a:r>
                      <a:endParaRPr kumimoji="1" lang="ja-JP" altLang="en-US" dirty="0"/>
                    </a:p>
                  </a:txBody>
                  <a:tcPr/>
                </a:tc>
                <a:extLst>
                  <a:ext uri="{0D108BD9-81ED-4DB2-BD59-A6C34878D82A}">
                    <a16:rowId xmlns:a16="http://schemas.microsoft.com/office/drawing/2014/main" val="3471884683"/>
                  </a:ext>
                </a:extLst>
              </a:tr>
            </a:tbl>
          </a:graphicData>
        </a:graphic>
      </p:graphicFrame>
      <p:sp>
        <p:nvSpPr>
          <p:cNvPr id="8" name="正方形/長方形 7">
            <a:extLst>
              <a:ext uri="{FF2B5EF4-FFF2-40B4-BE49-F238E27FC236}">
                <a16:creationId xmlns:a16="http://schemas.microsoft.com/office/drawing/2014/main" id="{B46AE473-EB48-24FB-3C89-FF187A8FAB21}"/>
              </a:ext>
            </a:extLst>
          </p:cNvPr>
          <p:cNvSpPr/>
          <p:nvPr/>
        </p:nvSpPr>
        <p:spPr>
          <a:xfrm>
            <a:off x="10704512" y="2420888"/>
            <a:ext cx="46805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正方形/長方形 8">
            <a:extLst>
              <a:ext uri="{FF2B5EF4-FFF2-40B4-BE49-F238E27FC236}">
                <a16:creationId xmlns:a16="http://schemas.microsoft.com/office/drawing/2014/main" id="{BD59CF27-3488-93A0-D1E1-82C8D12B78AE}"/>
              </a:ext>
            </a:extLst>
          </p:cNvPr>
          <p:cNvSpPr/>
          <p:nvPr/>
        </p:nvSpPr>
        <p:spPr>
          <a:xfrm>
            <a:off x="10622886" y="3537012"/>
            <a:ext cx="621686" cy="288032"/>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68AE6552-1CC1-C1D8-ABE9-63FAFC6B2C90}"/>
              </a:ext>
            </a:extLst>
          </p:cNvPr>
          <p:cNvSpPr txBox="1"/>
          <p:nvPr/>
        </p:nvSpPr>
        <p:spPr>
          <a:xfrm>
            <a:off x="11195016" y="2349214"/>
            <a:ext cx="697628"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00"/>
                </a:solidFill>
                <a:latin typeface="MS UI Gothic" panose="020B0600070205080204" pitchFamily="50" charset="-128"/>
                <a:ea typeface="MS UI Gothic" panose="020B0600070205080204" pitchFamily="50" charset="-128"/>
              </a:rPr>
              <a:t>収束</a:t>
            </a:r>
          </a:p>
        </p:txBody>
      </p:sp>
      <p:sp>
        <p:nvSpPr>
          <p:cNvPr id="11" name="テキスト ボックス 10">
            <a:extLst>
              <a:ext uri="{FF2B5EF4-FFF2-40B4-BE49-F238E27FC236}">
                <a16:creationId xmlns:a16="http://schemas.microsoft.com/office/drawing/2014/main" id="{3BD4AA69-25B3-20FF-C3FB-EF959E6C67E7}"/>
              </a:ext>
            </a:extLst>
          </p:cNvPr>
          <p:cNvSpPr txBox="1"/>
          <p:nvPr/>
        </p:nvSpPr>
        <p:spPr>
          <a:xfrm>
            <a:off x="11187151" y="3465004"/>
            <a:ext cx="697628"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0000CC"/>
                </a:solidFill>
                <a:latin typeface="MS UI Gothic" panose="020B0600070205080204" pitchFamily="50" charset="-128"/>
                <a:ea typeface="MS UI Gothic" panose="020B0600070205080204" pitchFamily="50" charset="-128"/>
              </a:rPr>
              <a:t>収束</a:t>
            </a:r>
          </a:p>
        </p:txBody>
      </p:sp>
      <p:sp>
        <p:nvSpPr>
          <p:cNvPr id="12" name="四角形: 角を丸くする 11">
            <a:extLst>
              <a:ext uri="{FF2B5EF4-FFF2-40B4-BE49-F238E27FC236}">
                <a16:creationId xmlns:a16="http://schemas.microsoft.com/office/drawing/2014/main" id="{251D4F05-3A1D-2B0E-6921-AE5D6A0AA849}"/>
              </a:ext>
            </a:extLst>
          </p:cNvPr>
          <p:cNvSpPr/>
          <p:nvPr/>
        </p:nvSpPr>
        <p:spPr>
          <a:xfrm>
            <a:off x="1036972" y="5541705"/>
            <a:ext cx="10117124" cy="648072"/>
          </a:xfrm>
          <a:prstGeom prst="roundRect">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MS UI Gothic" panose="020B0600070205080204" pitchFamily="50" charset="-128"/>
                <a:ea typeface="MS UI Gothic" panose="020B0600070205080204" pitchFamily="50" charset="-128"/>
              </a:rPr>
              <a:t>ES-FEM-T3</a:t>
            </a:r>
            <a:r>
              <a:rPr kumimoji="1" lang="ja-JP" altLang="en-US" sz="2400" dirty="0">
                <a:solidFill>
                  <a:schemeClr val="tx1"/>
                </a:solidFill>
                <a:latin typeface="MS UI Gothic" panose="020B0600070205080204" pitchFamily="50" charset="-128"/>
                <a:ea typeface="MS UI Gothic" panose="020B0600070205080204" pitchFamily="50" charset="-128"/>
              </a:rPr>
              <a:t>の方が変位</a:t>
            </a:r>
            <a:r>
              <a:rPr kumimoji="1" lang="en-US" altLang="ja-JP" sz="2400" dirty="0">
                <a:solidFill>
                  <a:schemeClr val="tx1"/>
                </a:solidFill>
                <a:latin typeface="MS UI Gothic" panose="020B0600070205080204" pitchFamily="50" charset="-128"/>
                <a:ea typeface="MS UI Gothic" panose="020B0600070205080204" pitchFamily="50" charset="-128"/>
              </a:rPr>
              <a:t>/</a:t>
            </a:r>
            <a:r>
              <a:rPr kumimoji="1" lang="ja-JP" altLang="en-US" sz="2400" dirty="0">
                <a:solidFill>
                  <a:schemeClr val="tx1"/>
                </a:solidFill>
                <a:latin typeface="MS UI Gothic" panose="020B0600070205080204" pitchFamily="50" charset="-128"/>
                <a:ea typeface="MS UI Gothic" panose="020B0600070205080204" pitchFamily="50" charset="-128"/>
              </a:rPr>
              <a:t>荷重のメッシュ収束速度が明らかに早いことが分かる．</a:t>
            </a:r>
          </a:p>
        </p:txBody>
      </p:sp>
      <p:pic>
        <p:nvPicPr>
          <p:cNvPr id="13" name="グラフィックス 12">
            <a:extLst>
              <a:ext uri="{FF2B5EF4-FFF2-40B4-BE49-F238E27FC236}">
                <a16:creationId xmlns:a16="http://schemas.microsoft.com/office/drawing/2014/main" id="{F7C52253-B61C-0781-09D3-2C7B4565F8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368" y="1088740"/>
            <a:ext cx="7632848" cy="4376878"/>
          </a:xfrm>
          <a:prstGeom prst="rect">
            <a:avLst/>
          </a:prstGeom>
        </p:spPr>
      </p:pic>
    </p:spTree>
    <p:extLst>
      <p:ext uri="{BB962C8B-B14F-4D97-AF65-F5344CB8AC3E}">
        <p14:creationId xmlns:p14="http://schemas.microsoft.com/office/powerpoint/2010/main" val="25742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A5EEC-B255-4962-ABD9-106347F96D71}"/>
              </a:ext>
            </a:extLst>
          </p:cNvPr>
          <p:cNvSpPr>
            <a:spLocks noGrp="1"/>
          </p:cNvSpPr>
          <p:nvPr>
            <p:ph type="title"/>
          </p:nvPr>
        </p:nvSpPr>
        <p:spPr/>
        <p:txBody>
          <a:bodyPr>
            <a:normAutofit/>
          </a:bodyPr>
          <a:lstStyle/>
          <a:p>
            <a:r>
              <a:rPr kumimoji="1" lang="en-US" altLang="ja-JP" dirty="0"/>
              <a:t>S-FEM</a:t>
            </a:r>
            <a:r>
              <a:rPr kumimoji="1" lang="ja-JP" altLang="en-US" dirty="0"/>
              <a:t>の長所は？</a:t>
            </a:r>
          </a:p>
        </p:txBody>
      </p:sp>
      <p:sp>
        <p:nvSpPr>
          <p:cNvPr id="3" name="コンテンツ プレースホルダー 2">
            <a:extLst>
              <a:ext uri="{FF2B5EF4-FFF2-40B4-BE49-F238E27FC236}">
                <a16:creationId xmlns:a16="http://schemas.microsoft.com/office/drawing/2014/main" id="{532C8EF1-71B3-4735-86B2-DB8AED48612A}"/>
              </a:ext>
            </a:extLst>
          </p:cNvPr>
          <p:cNvSpPr>
            <a:spLocks noGrp="1"/>
          </p:cNvSpPr>
          <p:nvPr>
            <p:ph idx="1"/>
          </p:nvPr>
        </p:nvSpPr>
        <p:spPr/>
        <p:txBody>
          <a:bodyPr/>
          <a:lstStyle/>
          <a:p>
            <a:pPr marL="514350" indent="-514350">
              <a:buFont typeface="+mj-lt"/>
              <a:buAutoNum type="arabicPeriod"/>
            </a:pPr>
            <a:r>
              <a:rPr kumimoji="1" lang="en-US" altLang="ja-JP" b="1" dirty="0">
                <a:solidFill>
                  <a:srgbClr val="E89049"/>
                </a:solidFill>
              </a:rPr>
              <a:t>T4</a:t>
            </a:r>
            <a:r>
              <a:rPr kumimoji="1" lang="ja-JP" altLang="en-US" b="1" dirty="0">
                <a:solidFill>
                  <a:srgbClr val="E89049"/>
                </a:solidFill>
              </a:rPr>
              <a:t>メッシュで超１次のメッシュ収束速度</a:t>
            </a:r>
            <a:br>
              <a:rPr kumimoji="1" lang="en-US" altLang="ja-JP" b="1" dirty="0">
                <a:solidFill>
                  <a:srgbClr val="FF0000"/>
                </a:solidFill>
              </a:rPr>
            </a:br>
            <a:r>
              <a:rPr lang="ja-JP" altLang="en-US" sz="2400" dirty="0"/>
              <a:t>（</a:t>
            </a:r>
            <a:r>
              <a:rPr lang="en-US" altLang="ja-JP" sz="2400" dirty="0"/>
              <a:t>2</a:t>
            </a:r>
            <a:r>
              <a:rPr lang="ja-JP" altLang="en-US" sz="2400" dirty="0"/>
              <a:t>次要素と同等のメッシュ収束速度を</a:t>
            </a:r>
            <a:r>
              <a:rPr lang="en-US" altLang="ja-JP" sz="2400" dirty="0"/>
              <a:t>T4</a:t>
            </a:r>
            <a:r>
              <a:rPr lang="ja-JP" altLang="en-US" sz="2400" dirty="0"/>
              <a:t>メッシュで実現）</a:t>
            </a:r>
            <a:endParaRPr lang="en-US" altLang="ja-JP" dirty="0">
              <a:solidFill>
                <a:srgbClr val="008000"/>
              </a:solidFill>
            </a:endParaRPr>
          </a:p>
          <a:p>
            <a:pPr marL="514350" indent="-514350">
              <a:buFont typeface="+mj-lt"/>
              <a:buAutoNum type="arabicPeriod"/>
            </a:pPr>
            <a:r>
              <a:rPr lang="en-US" altLang="ja-JP" b="1" dirty="0">
                <a:solidFill>
                  <a:srgbClr val="FF0000"/>
                </a:solidFill>
              </a:rPr>
              <a:t>ES-FEM-T4</a:t>
            </a:r>
            <a:r>
              <a:rPr lang="ja-JP" altLang="en-US" b="1" dirty="0">
                <a:solidFill>
                  <a:srgbClr val="FF0000"/>
                </a:solidFill>
              </a:rPr>
              <a:t>でせん断ロッキングフリー</a:t>
            </a:r>
            <a:br>
              <a:rPr lang="en-US" altLang="ja-JP" b="1" dirty="0">
                <a:solidFill>
                  <a:srgbClr val="008000"/>
                </a:solidFill>
              </a:rPr>
            </a:br>
            <a:r>
              <a:rPr lang="ja-JP" altLang="en-US" sz="2400" dirty="0"/>
              <a:t>（微圧縮以外の固体解析が</a:t>
            </a:r>
            <a:r>
              <a:rPr lang="en-US" altLang="ja-JP" sz="2400" dirty="0"/>
              <a:t>T4</a:t>
            </a:r>
            <a:r>
              <a:rPr lang="ja-JP" altLang="en-US" sz="2400" dirty="0"/>
              <a:t>メッシュでも高精度）</a:t>
            </a:r>
            <a:endParaRPr lang="en-US" altLang="ja-JP" sz="2400" dirty="0"/>
          </a:p>
          <a:p>
            <a:pPr marL="514350" indent="-514350">
              <a:buFont typeface="+mj-lt"/>
              <a:buAutoNum type="arabicPeriod"/>
            </a:pPr>
            <a:r>
              <a:rPr kumimoji="1" lang="en-US" altLang="ja-JP" b="1" dirty="0">
                <a:solidFill>
                  <a:srgbClr val="0070C0"/>
                </a:solidFill>
              </a:rPr>
              <a:t>NS-FEM-T4</a:t>
            </a:r>
            <a:r>
              <a:rPr kumimoji="1" lang="ja-JP" altLang="en-US" b="1" dirty="0">
                <a:solidFill>
                  <a:srgbClr val="0070C0"/>
                </a:solidFill>
              </a:rPr>
              <a:t>で体積ロッキングフリー</a:t>
            </a:r>
            <a:br>
              <a:rPr kumimoji="1" lang="en-US" altLang="ja-JP" b="1" dirty="0">
                <a:solidFill>
                  <a:srgbClr val="0070C0"/>
                </a:solidFill>
              </a:rPr>
            </a:br>
            <a:r>
              <a:rPr kumimoji="1" lang="ja-JP" altLang="en-US" sz="2400" dirty="0"/>
              <a:t>（微圧縮の固体解析でカギとなる手法</a:t>
            </a:r>
            <a:r>
              <a:rPr lang="ja-JP" altLang="en-US" sz="2400" dirty="0"/>
              <a:t>）</a:t>
            </a:r>
            <a:endParaRPr kumimoji="1" lang="en-US" altLang="ja-JP" dirty="0"/>
          </a:p>
          <a:p>
            <a:pPr marL="514350" indent="-514350">
              <a:buFont typeface="+mj-lt"/>
              <a:buAutoNum type="arabicPeriod"/>
            </a:pPr>
            <a:r>
              <a:rPr kumimoji="1" lang="ja-JP" altLang="en-US" b="1" dirty="0">
                <a:solidFill>
                  <a:srgbClr val="008000"/>
                </a:solidFill>
              </a:rPr>
              <a:t>低品質なメッシュでも解が高品質</a:t>
            </a:r>
            <a:br>
              <a:rPr kumimoji="1" lang="en-US" altLang="ja-JP" b="1" dirty="0">
                <a:solidFill>
                  <a:srgbClr val="008000"/>
                </a:solidFill>
              </a:rPr>
            </a:br>
            <a:r>
              <a:rPr lang="ja-JP" altLang="en-US" sz="2400" dirty="0"/>
              <a:t>（複雑形状や厳しい大変形に強い）</a:t>
            </a:r>
            <a:endParaRPr lang="en-US" altLang="ja-JP" sz="2400" dirty="0"/>
          </a:p>
          <a:p>
            <a:pPr marL="514350" indent="-514350">
              <a:buFont typeface="+mj-lt"/>
              <a:buAutoNum type="arabicPeriod"/>
            </a:pPr>
            <a:r>
              <a:rPr kumimoji="1" lang="ja-JP" altLang="en-US" b="1" dirty="0">
                <a:solidFill>
                  <a:srgbClr val="7030A0"/>
                </a:solidFill>
              </a:rPr>
              <a:t>自由度が増えない</a:t>
            </a:r>
            <a:br>
              <a:rPr kumimoji="1" lang="en-US" altLang="ja-JP" b="1" dirty="0">
                <a:solidFill>
                  <a:srgbClr val="7030A0"/>
                </a:solidFill>
              </a:rPr>
            </a:br>
            <a:r>
              <a:rPr kumimoji="1" lang="ja-JP" altLang="en-US" sz="2400" dirty="0"/>
              <a:t>（純粋な変位型の定式化である</a:t>
            </a:r>
            <a:r>
              <a:rPr kumimoji="1" lang="en-US" altLang="ja-JP" sz="2400" dirty="0"/>
              <a:t> )</a:t>
            </a:r>
          </a:p>
          <a:p>
            <a:pPr marL="514350" indent="-514350">
              <a:buFont typeface="+mj-lt"/>
              <a:buAutoNum type="arabicPeriod"/>
            </a:pPr>
            <a:r>
              <a:rPr lang="ja-JP" altLang="en-US" b="1" dirty="0"/>
              <a:t>コーディングが楽</a:t>
            </a:r>
            <a:br>
              <a:rPr lang="en-US" altLang="ja-JP" b="1" dirty="0"/>
            </a:br>
            <a:r>
              <a:rPr lang="ja-JP" altLang="en-US" sz="2400" dirty="0"/>
              <a:t>（難解な混合型変分原理が不要）</a:t>
            </a:r>
            <a:endParaRPr kumimoji="1" lang="ja-JP" altLang="en-US" sz="3200" dirty="0"/>
          </a:p>
        </p:txBody>
      </p:sp>
      <p:sp>
        <p:nvSpPr>
          <p:cNvPr id="5" name="テキスト ボックス 4">
            <a:extLst>
              <a:ext uri="{FF2B5EF4-FFF2-40B4-BE49-F238E27FC236}">
                <a16:creationId xmlns:a16="http://schemas.microsoft.com/office/drawing/2014/main" id="{93F68CDC-5959-4CD5-8DA0-9F774AB24A57}"/>
              </a:ext>
            </a:extLst>
          </p:cNvPr>
          <p:cNvSpPr txBox="1"/>
          <p:nvPr/>
        </p:nvSpPr>
        <p:spPr>
          <a:xfrm>
            <a:off x="2207103" y="5822104"/>
            <a:ext cx="7776861" cy="523220"/>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a:latin typeface="MS UI Gothic" panose="020B0600070205080204" pitchFamily="50" charset="-128"/>
                <a:ea typeface="MS UI Gothic" panose="020B0600070205080204" pitchFamily="50" charset="-128"/>
              </a:rPr>
              <a:t>S-FEM</a:t>
            </a:r>
            <a:r>
              <a:rPr lang="ja-JP" altLang="en-US" sz="2800" dirty="0">
                <a:latin typeface="MS UI Gothic" panose="020B0600070205080204" pitchFamily="50" charset="-128"/>
                <a:ea typeface="MS UI Gothic" panose="020B0600070205080204" pitchFamily="50" charset="-128"/>
              </a:rPr>
              <a:t>は産業応用に適した実用的な手法である．</a:t>
            </a:r>
          </a:p>
        </p:txBody>
      </p:sp>
      <p:sp>
        <p:nvSpPr>
          <p:cNvPr id="6" name="スライド番号プレースホルダー 5">
            <a:extLst>
              <a:ext uri="{FF2B5EF4-FFF2-40B4-BE49-F238E27FC236}">
                <a16:creationId xmlns:a16="http://schemas.microsoft.com/office/drawing/2014/main" id="{3040D7E8-4F18-4786-94F5-568DDF814142}"/>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4" name="テキスト ボックス 3">
            <a:extLst>
              <a:ext uri="{FF2B5EF4-FFF2-40B4-BE49-F238E27FC236}">
                <a16:creationId xmlns:a16="http://schemas.microsoft.com/office/drawing/2014/main" id="{97C3F4DE-C3AB-4F71-85FB-695BEC3FCD08}"/>
              </a:ext>
            </a:extLst>
          </p:cNvPr>
          <p:cNvSpPr txBox="1"/>
          <p:nvPr/>
        </p:nvSpPr>
        <p:spPr>
          <a:xfrm>
            <a:off x="9330621" y="927110"/>
            <a:ext cx="1864613" cy="369332"/>
          </a:xfrm>
          <a:prstGeom prst="rect">
            <a:avLst/>
          </a:prstGeom>
          <a:solidFill>
            <a:schemeClr val="bg1">
              <a:lumMod val="85000"/>
            </a:schemeClr>
          </a:solidFill>
        </p:spPr>
        <p:txBody>
          <a:bodyPr wrap="none" rtlCol="0">
            <a:spAutoFit/>
          </a:bodyPr>
          <a:lstStyle/>
          <a:p>
            <a:pPr algn="ctr"/>
            <a:r>
              <a:rPr kumimoji="1" lang="en-US" altLang="ja-JP" dirty="0"/>
              <a:t>T4: 4</a:t>
            </a:r>
            <a:r>
              <a:rPr kumimoji="1" lang="ja-JP" altLang="en-US" dirty="0"/>
              <a:t>節点四面体</a:t>
            </a:r>
          </a:p>
        </p:txBody>
      </p:sp>
      <p:grpSp>
        <p:nvGrpSpPr>
          <p:cNvPr id="7" name="グループ化 6">
            <a:extLst>
              <a:ext uri="{FF2B5EF4-FFF2-40B4-BE49-F238E27FC236}">
                <a16:creationId xmlns:a16="http://schemas.microsoft.com/office/drawing/2014/main" id="{0B1C1736-0F92-DF78-F3DA-47DDFF256790}"/>
              </a:ext>
            </a:extLst>
          </p:cNvPr>
          <p:cNvGrpSpPr>
            <a:grpSpLocks noChangeAspect="1"/>
          </p:cNvGrpSpPr>
          <p:nvPr/>
        </p:nvGrpSpPr>
        <p:grpSpPr>
          <a:xfrm>
            <a:off x="9660396" y="1376772"/>
            <a:ext cx="1358034" cy="1052727"/>
            <a:chOff x="7896806" y="3359140"/>
            <a:chExt cx="1113158" cy="862902"/>
          </a:xfrm>
        </p:grpSpPr>
        <p:cxnSp>
          <p:nvCxnSpPr>
            <p:cNvPr id="8" name="直線コネクタ 7">
              <a:extLst>
                <a:ext uri="{FF2B5EF4-FFF2-40B4-BE49-F238E27FC236}">
                  <a16:creationId xmlns:a16="http://schemas.microsoft.com/office/drawing/2014/main" id="{55AC8D3D-2308-9592-74D5-D44F33BA2E08}"/>
                </a:ext>
              </a:extLst>
            </p:cNvPr>
            <p:cNvCxnSpPr>
              <a:stCxn id="9" idx="2"/>
              <a:endCxn id="14"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二等辺三角形 8">
              <a:extLst>
                <a:ext uri="{FF2B5EF4-FFF2-40B4-BE49-F238E27FC236}">
                  <a16:creationId xmlns:a16="http://schemas.microsoft.com/office/drawing/2014/main" id="{5A28BCE9-2C31-E5A8-B4A5-1E77826F214E}"/>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二等辺三角形 9">
              <a:extLst>
                <a:ext uri="{FF2B5EF4-FFF2-40B4-BE49-F238E27FC236}">
                  <a16:creationId xmlns:a16="http://schemas.microsoft.com/office/drawing/2014/main" id="{8726B923-4D5E-1B9A-4A32-D2433EC002F1}"/>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34">
              <a:extLst>
                <a:ext uri="{FF2B5EF4-FFF2-40B4-BE49-F238E27FC236}">
                  <a16:creationId xmlns:a16="http://schemas.microsoft.com/office/drawing/2014/main" id="{E5ECEC08-4C24-FBE0-BE95-71CFBC92AC13}"/>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35">
              <a:extLst>
                <a:ext uri="{FF2B5EF4-FFF2-40B4-BE49-F238E27FC236}">
                  <a16:creationId xmlns:a16="http://schemas.microsoft.com/office/drawing/2014/main" id="{D0618A38-989E-293D-0141-604DAADD7B35}"/>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36">
              <a:extLst>
                <a:ext uri="{FF2B5EF4-FFF2-40B4-BE49-F238E27FC236}">
                  <a16:creationId xmlns:a16="http://schemas.microsoft.com/office/drawing/2014/main" id="{D2429279-F3AA-3BFC-8251-7EA28C1F7B9A}"/>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37">
              <a:extLst>
                <a:ext uri="{FF2B5EF4-FFF2-40B4-BE49-F238E27FC236}">
                  <a16:creationId xmlns:a16="http://schemas.microsoft.com/office/drawing/2014/main" id="{43EF1C8E-D1C1-8D00-DE45-14825B376F53}"/>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D65C99E2-242F-28D6-7AA6-57BC7A167D88}"/>
              </a:ext>
            </a:extLst>
          </p:cNvPr>
          <p:cNvSpPr txBox="1"/>
          <p:nvPr/>
        </p:nvSpPr>
        <p:spPr>
          <a:xfrm>
            <a:off x="10003081" y="24528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pic>
        <p:nvPicPr>
          <p:cNvPr id="17" name="図 16" descr="グラフ, 等高線グラフ&#10;&#10;自動的に生成された説明">
            <a:extLst>
              <a:ext uri="{FF2B5EF4-FFF2-40B4-BE49-F238E27FC236}">
                <a16:creationId xmlns:a16="http://schemas.microsoft.com/office/drawing/2014/main" id="{600ECE79-8F7D-6FD8-F528-274776BCD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2312876"/>
            <a:ext cx="2098923" cy="3238338"/>
          </a:xfrm>
          <a:prstGeom prst="rect">
            <a:avLst/>
          </a:prstGeom>
          <a:ln w="19050">
            <a:solidFill>
              <a:schemeClr val="tx1"/>
            </a:solidFill>
          </a:ln>
        </p:spPr>
      </p:pic>
      <p:sp>
        <p:nvSpPr>
          <p:cNvPr id="18" name="テキスト ボックス 17">
            <a:extLst>
              <a:ext uri="{FF2B5EF4-FFF2-40B4-BE49-F238E27FC236}">
                <a16:creationId xmlns:a16="http://schemas.microsoft.com/office/drawing/2014/main" id="{BF21F8E5-70E7-1477-289D-7741BF4D30C0}"/>
              </a:ext>
            </a:extLst>
          </p:cNvPr>
          <p:cNvSpPr txBox="1"/>
          <p:nvPr/>
        </p:nvSpPr>
        <p:spPr>
          <a:xfrm>
            <a:off x="9495130" y="3674947"/>
            <a:ext cx="1640193"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詳細は左図の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書籍を参照</a:t>
            </a:r>
          </a:p>
        </p:txBody>
      </p:sp>
      <p:sp>
        <p:nvSpPr>
          <p:cNvPr id="16" name="テキスト ボックス 15">
            <a:extLst>
              <a:ext uri="{FF2B5EF4-FFF2-40B4-BE49-F238E27FC236}">
                <a16:creationId xmlns:a16="http://schemas.microsoft.com/office/drawing/2014/main" id="{A5CB1151-8376-D52A-D275-3F8306144B3A}"/>
              </a:ext>
            </a:extLst>
          </p:cNvPr>
          <p:cNvSpPr txBox="1"/>
          <p:nvPr/>
        </p:nvSpPr>
        <p:spPr>
          <a:xfrm>
            <a:off x="6795754" y="5511325"/>
            <a:ext cx="2933815" cy="338554"/>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1600" dirty="0">
                <a:latin typeface="MS UI Gothic" panose="020B0600070205080204" pitchFamily="50" charset="-128"/>
                <a:ea typeface="MS UI Gothic" panose="020B0600070205080204" pitchFamily="50" charset="-128"/>
              </a:rPr>
              <a:t>CRC Press</a:t>
            </a:r>
            <a:r>
              <a:rPr kumimoji="1" lang="ja-JP" altLang="en-US" sz="1600" dirty="0">
                <a:latin typeface="MS UI Gothic" panose="020B0600070205080204" pitchFamily="50" charset="-128"/>
                <a:ea typeface="MS UI Gothic" panose="020B0600070205080204" pitchFamily="50" charset="-128"/>
              </a:rPr>
              <a:t>社ウェブサイトより引用</a:t>
            </a:r>
          </a:p>
        </p:txBody>
      </p:sp>
    </p:spTree>
    <p:extLst>
      <p:ext uri="{BB962C8B-B14F-4D97-AF65-F5344CB8AC3E}">
        <p14:creationId xmlns:p14="http://schemas.microsoft.com/office/powerpoint/2010/main" val="1505164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98D0-723A-4DED-B821-F62D4B7D9FF9}"/>
              </a:ext>
            </a:extLst>
          </p:cNvPr>
          <p:cNvSpPr>
            <a:spLocks noGrp="1"/>
          </p:cNvSpPr>
          <p:nvPr>
            <p:ph type="title"/>
          </p:nvPr>
        </p:nvSpPr>
        <p:spPr/>
        <p:txBody>
          <a:bodyPr/>
          <a:lstStyle/>
          <a:p>
            <a:r>
              <a:rPr lang="en-US" altLang="ja-JP" dirty="0"/>
              <a:t>S-FEM</a:t>
            </a:r>
            <a:r>
              <a:rPr lang="ja-JP" altLang="en-US" dirty="0"/>
              <a:t>の短所は？</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40EC6A3-5971-4ADA-80AE-463490DCD5F2}"/>
                  </a:ext>
                </a:extLst>
              </p:cNvPr>
              <p:cNvSpPr>
                <a:spLocks noGrp="1"/>
              </p:cNvSpPr>
              <p:nvPr>
                <p:ph idx="1"/>
              </p:nvPr>
            </p:nvSpPr>
            <p:spPr/>
            <p:txBody>
              <a:bodyPr/>
              <a:lstStyle/>
              <a:p>
                <a:r>
                  <a:rPr lang="ja-JP" altLang="en-US" sz="2400" dirty="0"/>
                  <a:t>剛性マトリックス</a:t>
                </a:r>
                <a14:m>
                  <m:oMath xmlns:m="http://schemas.openxmlformats.org/officeDocument/2006/math">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𝐾</m:t>
                    </m:r>
                    <m:r>
                      <a:rPr lang="en-US" altLang="ja-JP" sz="2400" b="0" i="1" smtClean="0">
                        <a:latin typeface="Cambria Math" panose="02040503050406030204" pitchFamily="18" charset="0"/>
                      </a:rPr>
                      <m:t>]</m:t>
                    </m:r>
                  </m:oMath>
                </a14:m>
                <a:r>
                  <a:rPr lang="ja-JP" altLang="en-US" sz="2400" dirty="0"/>
                  <a:t>の組み立て時間が長い．</a:t>
                </a:r>
                <a:br>
                  <a:rPr lang="en-US" altLang="ja-JP" sz="2400" dirty="0"/>
                </a:br>
                <a:r>
                  <a:rPr lang="en-US" altLang="ja-JP" sz="2400" dirty="0"/>
                  <a:t>ES-FEM-T4</a:t>
                </a:r>
                <a:r>
                  <a:rPr lang="ja-JP" altLang="en-US" sz="2400" dirty="0"/>
                  <a:t>の場合，セル数よりエッジ数の方が多いので，</a:t>
                </a:r>
                <a:r>
                  <a:rPr lang="en-US" altLang="ja-JP" sz="2400" dirty="0"/>
                  <a:t>FEM-T4</a:t>
                </a:r>
                <a:r>
                  <a:rPr lang="ja-JP" altLang="en-US" sz="2400" dirty="0"/>
                  <a:t>の約２倍の時間がかかる．</a:t>
                </a:r>
                <a:endParaRPr lang="en-US" altLang="ja-JP" sz="2400" dirty="0"/>
              </a:p>
              <a:p>
                <a:r>
                  <a:rPr lang="ja-JP" altLang="en-US" sz="2400" dirty="0"/>
                  <a:t>剛性マトリックス</a:t>
                </a:r>
                <a14:m>
                  <m:oMath xmlns:m="http://schemas.openxmlformats.org/officeDocument/2006/math">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𝐾</m:t>
                    </m:r>
                    <m:r>
                      <a:rPr lang="en-US" altLang="ja-JP" sz="2400" b="0" i="1" smtClean="0">
                        <a:latin typeface="Cambria Math" panose="02040503050406030204" pitchFamily="18" charset="0"/>
                      </a:rPr>
                      <m:t>]</m:t>
                    </m:r>
                  </m:oMath>
                </a14:m>
                <a:r>
                  <a:rPr lang="ja-JP" altLang="en-US" sz="2400" dirty="0"/>
                  <a:t>のバンド幅が広い．</a:t>
                </a:r>
                <a:br>
                  <a:rPr lang="en-US" altLang="ja-JP" sz="2400" dirty="0"/>
                </a:br>
                <a:r>
                  <a:rPr lang="en-US" altLang="ja-JP" sz="2400" dirty="0"/>
                  <a:t>2</a:t>
                </a:r>
                <a:r>
                  <a:rPr lang="ja-JP" altLang="en-US" sz="2400" dirty="0"/>
                  <a:t>次元</a:t>
                </a:r>
                <a:r>
                  <a:rPr lang="en-US" altLang="ja-JP" sz="2400" dirty="0"/>
                  <a:t>T3</a:t>
                </a:r>
                <a:r>
                  <a:rPr lang="ja-JP" altLang="en-US" sz="2400" dirty="0"/>
                  <a:t>メッシュの場合：</a:t>
                </a: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r>
                  <a:rPr lang="en-US" altLang="ja-JP" sz="2400" dirty="0"/>
                  <a:t>3</a:t>
                </a:r>
                <a:r>
                  <a:rPr lang="ja-JP" altLang="en-US" sz="2400" dirty="0"/>
                  <a:t>次元でも同様で，</a:t>
                </a:r>
                <a:r>
                  <a:rPr lang="en-US" altLang="ja-JP" sz="2400" dirty="0"/>
                  <a:t>ES-FEM-T4</a:t>
                </a:r>
                <a:r>
                  <a:rPr lang="ja-JP" altLang="en-US" sz="2400" dirty="0"/>
                  <a:t>のバンド幅は</a:t>
                </a:r>
                <a:r>
                  <a:rPr lang="en-US" altLang="ja-JP" sz="2400" dirty="0"/>
                  <a:t>FEM-T4</a:t>
                </a:r>
                <a:r>
                  <a:rPr lang="ja-JP" altLang="en-US" sz="2400" dirty="0"/>
                  <a:t>の約</a:t>
                </a:r>
                <a:r>
                  <a:rPr lang="en-US" altLang="ja-JP" sz="2400" dirty="0"/>
                  <a:t>3</a:t>
                </a:r>
                <a:r>
                  <a:rPr lang="ja-JP" altLang="en-US" sz="2400" dirty="0"/>
                  <a:t>倍広い．</a:t>
                </a:r>
                <a:br>
                  <a:rPr lang="en-US" altLang="ja-JP" sz="2400" dirty="0"/>
                </a:br>
                <a:r>
                  <a:rPr lang="ja-JP" altLang="en-US" sz="2400" dirty="0"/>
                  <a:t>→同じメッシュなら，</a:t>
                </a:r>
                <a:r>
                  <a:rPr lang="en-US" altLang="ja-JP" sz="2400" dirty="0"/>
                  <a:t>ES-FEM-T4</a:t>
                </a:r>
                <a:r>
                  <a:rPr lang="ja-JP" altLang="en-US" sz="2400" dirty="0"/>
                  <a:t>の方が約３倍遅い．</a:t>
                </a:r>
                <a:endParaRPr lang="en-US" altLang="ja-JP" sz="2400" dirty="0"/>
              </a:p>
              <a:p>
                <a:r>
                  <a:rPr lang="ja-JP" altLang="en-US" sz="2400" dirty="0"/>
                  <a:t>標準的な</a:t>
                </a:r>
                <a:r>
                  <a:rPr lang="en-US" altLang="ja-JP" sz="2400" dirty="0"/>
                  <a:t>FEM</a:t>
                </a:r>
                <a:r>
                  <a:rPr lang="ja-JP" altLang="en-US" sz="2400" dirty="0"/>
                  <a:t>コードに実装できない．</a:t>
                </a:r>
                <a:br>
                  <a:rPr lang="en-US" altLang="ja-JP" sz="2400" dirty="0"/>
                </a:br>
                <a:r>
                  <a:rPr lang="ja-JP" altLang="en-US" sz="2400" dirty="0"/>
                  <a:t>∵セルをまたぐひずみ平滑化を行うので，独立した「要素」ではなくなる．</a:t>
                </a:r>
              </a:p>
            </p:txBody>
          </p:sp>
        </mc:Choice>
        <mc:Fallback xmlns="">
          <p:sp>
            <p:nvSpPr>
              <p:cNvPr id="3" name="コンテンツ プレースホルダー 2">
                <a:extLst>
                  <a:ext uri="{FF2B5EF4-FFF2-40B4-BE49-F238E27FC236}">
                    <a16:creationId xmlns:a16="http://schemas.microsoft.com/office/drawing/2014/main" id="{140EC6A3-5971-4ADA-80AE-463490DCD5F2}"/>
                  </a:ext>
                </a:extLst>
              </p:cNvPr>
              <p:cNvSpPr>
                <a:spLocks noGrp="1" noRot="1" noChangeAspect="1" noMove="1" noResize="1" noEditPoints="1" noAdjustHandles="1" noChangeArrowheads="1" noChangeShapeType="1" noTextEdit="1"/>
              </p:cNvSpPr>
              <p:nvPr>
                <p:ph idx="1"/>
              </p:nvPr>
            </p:nvSpPr>
            <p:spPr>
              <a:blipFill>
                <a:blip r:embed="rId3"/>
                <a:stretch>
                  <a:fillRect l="-1534" t="-1584" r="-370" b="-845"/>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09EC5F8-4217-4E1B-91E9-A5343979DF26}"/>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grpSp>
        <p:nvGrpSpPr>
          <p:cNvPr id="9" name="グループ化 8">
            <a:extLst>
              <a:ext uri="{FF2B5EF4-FFF2-40B4-BE49-F238E27FC236}">
                <a16:creationId xmlns:a16="http://schemas.microsoft.com/office/drawing/2014/main" id="{68418327-7AA3-CBC2-746E-52D07161F27E}"/>
              </a:ext>
            </a:extLst>
          </p:cNvPr>
          <p:cNvGrpSpPr/>
          <p:nvPr/>
        </p:nvGrpSpPr>
        <p:grpSpPr>
          <a:xfrm>
            <a:off x="1025890" y="2387932"/>
            <a:ext cx="4746074" cy="2119036"/>
            <a:chOff x="1025890" y="2387932"/>
            <a:chExt cx="4746074" cy="2119036"/>
          </a:xfrm>
        </p:grpSpPr>
        <p:sp>
          <p:nvSpPr>
            <p:cNvPr id="80" name="二等辺三角形 79">
              <a:extLst>
                <a:ext uri="{FF2B5EF4-FFF2-40B4-BE49-F238E27FC236}">
                  <a16:creationId xmlns:a16="http://schemas.microsoft.com/office/drawing/2014/main" id="{93BD4FFB-A031-065A-92D0-4F1120E8AA72}"/>
                </a:ext>
              </a:extLst>
            </p:cNvPr>
            <p:cNvSpPr/>
            <p:nvPr/>
          </p:nvSpPr>
          <p:spPr>
            <a:xfrm>
              <a:off x="3495111" y="282066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二等辺三角形 80">
              <a:extLst>
                <a:ext uri="{FF2B5EF4-FFF2-40B4-BE49-F238E27FC236}">
                  <a16:creationId xmlns:a16="http://schemas.microsoft.com/office/drawing/2014/main" id="{76C8F709-4E30-F718-02DA-2CBF389E65BF}"/>
                </a:ext>
              </a:extLst>
            </p:cNvPr>
            <p:cNvSpPr/>
            <p:nvPr/>
          </p:nvSpPr>
          <p:spPr>
            <a:xfrm rot="10800000">
              <a:off x="3747139" y="282066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二等辺三角形 81">
              <a:extLst>
                <a:ext uri="{FF2B5EF4-FFF2-40B4-BE49-F238E27FC236}">
                  <a16:creationId xmlns:a16="http://schemas.microsoft.com/office/drawing/2014/main" id="{7498A8FD-7FC8-6775-B46D-E58A5E5629B0}"/>
                </a:ext>
              </a:extLst>
            </p:cNvPr>
            <p:cNvSpPr/>
            <p:nvPr/>
          </p:nvSpPr>
          <p:spPr>
            <a:xfrm>
              <a:off x="3997963" y="282066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9E242C65-E396-9940-61E7-C15597B5546D}"/>
                </a:ext>
              </a:extLst>
            </p:cNvPr>
            <p:cNvSpPr/>
            <p:nvPr/>
          </p:nvSpPr>
          <p:spPr>
            <a:xfrm rot="10800000">
              <a:off x="4249991" y="282066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二等辺三角形 83">
              <a:extLst>
                <a:ext uri="{FF2B5EF4-FFF2-40B4-BE49-F238E27FC236}">
                  <a16:creationId xmlns:a16="http://schemas.microsoft.com/office/drawing/2014/main" id="{5C22662B-BFA0-309E-8471-4246B206D137}"/>
                </a:ext>
              </a:extLst>
            </p:cNvPr>
            <p:cNvSpPr/>
            <p:nvPr/>
          </p:nvSpPr>
          <p:spPr>
            <a:xfrm>
              <a:off x="4500815" y="282066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二等辺三角形 84">
              <a:extLst>
                <a:ext uri="{FF2B5EF4-FFF2-40B4-BE49-F238E27FC236}">
                  <a16:creationId xmlns:a16="http://schemas.microsoft.com/office/drawing/2014/main" id="{126C6293-60DA-8669-FB7E-FCCE190243CA}"/>
                </a:ext>
              </a:extLst>
            </p:cNvPr>
            <p:cNvSpPr/>
            <p:nvPr/>
          </p:nvSpPr>
          <p:spPr>
            <a:xfrm rot="10800000">
              <a:off x="4752843" y="282066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二等辺三角形 95">
              <a:extLst>
                <a:ext uri="{FF2B5EF4-FFF2-40B4-BE49-F238E27FC236}">
                  <a16:creationId xmlns:a16="http://schemas.microsoft.com/office/drawing/2014/main" id="{6151CAE6-FC3C-D672-C5FD-5CA5E641A68A}"/>
                </a:ext>
              </a:extLst>
            </p:cNvPr>
            <p:cNvSpPr/>
            <p:nvPr/>
          </p:nvSpPr>
          <p:spPr>
            <a:xfrm>
              <a:off x="5003667" y="282066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二等辺三角形 110">
              <a:extLst>
                <a:ext uri="{FF2B5EF4-FFF2-40B4-BE49-F238E27FC236}">
                  <a16:creationId xmlns:a16="http://schemas.microsoft.com/office/drawing/2014/main" id="{4BDD6A3F-FD90-F394-55C0-80CA2FCE77DE}"/>
                </a:ext>
              </a:extLst>
            </p:cNvPr>
            <p:cNvSpPr/>
            <p:nvPr/>
          </p:nvSpPr>
          <p:spPr>
            <a:xfrm>
              <a:off x="3745935"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二等辺三角形 113">
              <a:extLst>
                <a:ext uri="{FF2B5EF4-FFF2-40B4-BE49-F238E27FC236}">
                  <a16:creationId xmlns:a16="http://schemas.microsoft.com/office/drawing/2014/main" id="{3C45DBC4-2B3B-F647-5F2F-02260F5DB815}"/>
                </a:ext>
              </a:extLst>
            </p:cNvPr>
            <p:cNvSpPr/>
            <p:nvPr/>
          </p:nvSpPr>
          <p:spPr>
            <a:xfrm rot="10800000">
              <a:off x="3997963"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二等辺三角形 114">
              <a:extLst>
                <a:ext uri="{FF2B5EF4-FFF2-40B4-BE49-F238E27FC236}">
                  <a16:creationId xmlns:a16="http://schemas.microsoft.com/office/drawing/2014/main" id="{7CE6C8F2-5C49-C9BC-0EE0-E02804B028E3}"/>
                </a:ext>
              </a:extLst>
            </p:cNvPr>
            <p:cNvSpPr/>
            <p:nvPr/>
          </p:nvSpPr>
          <p:spPr>
            <a:xfrm>
              <a:off x="4248787" y="238861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a:extLst>
                <a:ext uri="{FF2B5EF4-FFF2-40B4-BE49-F238E27FC236}">
                  <a16:creationId xmlns:a16="http://schemas.microsoft.com/office/drawing/2014/main" id="{BA6A5CAC-0490-28F8-0145-BBA721C168BC}"/>
                </a:ext>
              </a:extLst>
            </p:cNvPr>
            <p:cNvSpPr/>
            <p:nvPr/>
          </p:nvSpPr>
          <p:spPr>
            <a:xfrm rot="10800000">
              <a:off x="4500815" y="238861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二等辺三角形 116">
              <a:extLst>
                <a:ext uri="{FF2B5EF4-FFF2-40B4-BE49-F238E27FC236}">
                  <a16:creationId xmlns:a16="http://schemas.microsoft.com/office/drawing/2014/main" id="{8CF4B398-CF3C-670B-D148-79414A9E0491}"/>
                </a:ext>
              </a:extLst>
            </p:cNvPr>
            <p:cNvSpPr/>
            <p:nvPr/>
          </p:nvSpPr>
          <p:spPr>
            <a:xfrm>
              <a:off x="4751639"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二等辺三角形 117">
              <a:extLst>
                <a:ext uri="{FF2B5EF4-FFF2-40B4-BE49-F238E27FC236}">
                  <a16:creationId xmlns:a16="http://schemas.microsoft.com/office/drawing/2014/main" id="{BA1A8750-F8BF-4CFD-3DB0-42CF609974A2}"/>
                </a:ext>
              </a:extLst>
            </p:cNvPr>
            <p:cNvSpPr/>
            <p:nvPr/>
          </p:nvSpPr>
          <p:spPr>
            <a:xfrm rot="10800000">
              <a:off x="5003667"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二等辺三角形 119">
              <a:extLst>
                <a:ext uri="{FF2B5EF4-FFF2-40B4-BE49-F238E27FC236}">
                  <a16:creationId xmlns:a16="http://schemas.microsoft.com/office/drawing/2014/main" id="{008E6771-9474-302A-68DB-462F944D0458}"/>
                </a:ext>
              </a:extLst>
            </p:cNvPr>
            <p:cNvSpPr/>
            <p:nvPr/>
          </p:nvSpPr>
          <p:spPr>
            <a:xfrm>
              <a:off x="3493907"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二等辺三角形 120">
              <a:extLst>
                <a:ext uri="{FF2B5EF4-FFF2-40B4-BE49-F238E27FC236}">
                  <a16:creationId xmlns:a16="http://schemas.microsoft.com/office/drawing/2014/main" id="{A56E3319-684D-48BF-AB45-B850A4AC005A}"/>
                </a:ext>
              </a:extLst>
            </p:cNvPr>
            <p:cNvSpPr/>
            <p:nvPr/>
          </p:nvSpPr>
          <p:spPr>
            <a:xfrm rot="10800000">
              <a:off x="3745935"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二等辺三角形 121">
              <a:extLst>
                <a:ext uri="{FF2B5EF4-FFF2-40B4-BE49-F238E27FC236}">
                  <a16:creationId xmlns:a16="http://schemas.microsoft.com/office/drawing/2014/main" id="{5F46A24E-D986-EE10-0189-D539BDEC7A2A}"/>
                </a:ext>
              </a:extLst>
            </p:cNvPr>
            <p:cNvSpPr/>
            <p:nvPr/>
          </p:nvSpPr>
          <p:spPr>
            <a:xfrm>
              <a:off x="3996759" y="368476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二等辺三角形 122">
              <a:extLst>
                <a:ext uri="{FF2B5EF4-FFF2-40B4-BE49-F238E27FC236}">
                  <a16:creationId xmlns:a16="http://schemas.microsoft.com/office/drawing/2014/main" id="{63B90D13-9F85-B7D7-AAC0-370642CDB59D}"/>
                </a:ext>
              </a:extLst>
            </p:cNvPr>
            <p:cNvSpPr/>
            <p:nvPr/>
          </p:nvSpPr>
          <p:spPr>
            <a:xfrm rot="10800000">
              <a:off x="4248787" y="368476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二等辺三角形 123">
              <a:extLst>
                <a:ext uri="{FF2B5EF4-FFF2-40B4-BE49-F238E27FC236}">
                  <a16:creationId xmlns:a16="http://schemas.microsoft.com/office/drawing/2014/main" id="{5C87AA95-8CA2-FF08-388A-8A56FF4FF4E0}"/>
                </a:ext>
              </a:extLst>
            </p:cNvPr>
            <p:cNvSpPr/>
            <p:nvPr/>
          </p:nvSpPr>
          <p:spPr>
            <a:xfrm>
              <a:off x="4499611"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二等辺三角形 124">
              <a:extLst>
                <a:ext uri="{FF2B5EF4-FFF2-40B4-BE49-F238E27FC236}">
                  <a16:creationId xmlns:a16="http://schemas.microsoft.com/office/drawing/2014/main" id="{2AD09B9A-61C2-F13F-02CA-F5F9FBB01447}"/>
                </a:ext>
              </a:extLst>
            </p:cNvPr>
            <p:cNvSpPr/>
            <p:nvPr/>
          </p:nvSpPr>
          <p:spPr>
            <a:xfrm rot="10800000">
              <a:off x="4751639"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二等辺三角形 125">
              <a:extLst>
                <a:ext uri="{FF2B5EF4-FFF2-40B4-BE49-F238E27FC236}">
                  <a16:creationId xmlns:a16="http://schemas.microsoft.com/office/drawing/2014/main" id="{0A1CF077-A797-87E2-3941-C62AF66ED529}"/>
                </a:ext>
              </a:extLst>
            </p:cNvPr>
            <p:cNvSpPr/>
            <p:nvPr/>
          </p:nvSpPr>
          <p:spPr>
            <a:xfrm>
              <a:off x="5002463" y="368476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二等辺三角形 126">
              <a:extLst>
                <a:ext uri="{FF2B5EF4-FFF2-40B4-BE49-F238E27FC236}">
                  <a16:creationId xmlns:a16="http://schemas.microsoft.com/office/drawing/2014/main" id="{2971B58D-5CBD-41A8-AE04-BFC45EE04519}"/>
                </a:ext>
              </a:extLst>
            </p:cNvPr>
            <p:cNvSpPr/>
            <p:nvPr/>
          </p:nvSpPr>
          <p:spPr>
            <a:xfrm>
              <a:off x="3744731" y="325270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二等辺三角形 127">
              <a:extLst>
                <a:ext uri="{FF2B5EF4-FFF2-40B4-BE49-F238E27FC236}">
                  <a16:creationId xmlns:a16="http://schemas.microsoft.com/office/drawing/2014/main" id="{CACE3FB2-995F-93D2-A5DC-7BCB2DC171D0}"/>
                </a:ext>
              </a:extLst>
            </p:cNvPr>
            <p:cNvSpPr/>
            <p:nvPr/>
          </p:nvSpPr>
          <p:spPr>
            <a:xfrm rot="10800000">
              <a:off x="3996759" y="325270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二等辺三角形 128">
              <a:extLst>
                <a:ext uri="{FF2B5EF4-FFF2-40B4-BE49-F238E27FC236}">
                  <a16:creationId xmlns:a16="http://schemas.microsoft.com/office/drawing/2014/main" id="{17F4A933-1186-066B-AD86-B2CFD0D3CDD5}"/>
                </a:ext>
              </a:extLst>
            </p:cNvPr>
            <p:cNvSpPr/>
            <p:nvPr/>
          </p:nvSpPr>
          <p:spPr>
            <a:xfrm>
              <a:off x="4247583" y="3252710"/>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二等辺三角形 129">
              <a:extLst>
                <a:ext uri="{FF2B5EF4-FFF2-40B4-BE49-F238E27FC236}">
                  <a16:creationId xmlns:a16="http://schemas.microsoft.com/office/drawing/2014/main" id="{A282F8D5-18AD-A572-A5AB-198D39ED91F9}"/>
                </a:ext>
              </a:extLst>
            </p:cNvPr>
            <p:cNvSpPr/>
            <p:nvPr/>
          </p:nvSpPr>
          <p:spPr>
            <a:xfrm rot="10800000">
              <a:off x="4499611" y="3252710"/>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二等辺三角形 130">
              <a:extLst>
                <a:ext uri="{FF2B5EF4-FFF2-40B4-BE49-F238E27FC236}">
                  <a16:creationId xmlns:a16="http://schemas.microsoft.com/office/drawing/2014/main" id="{CE917783-D02E-93F7-E29E-1C3044DB8E67}"/>
                </a:ext>
              </a:extLst>
            </p:cNvPr>
            <p:cNvSpPr/>
            <p:nvPr/>
          </p:nvSpPr>
          <p:spPr>
            <a:xfrm>
              <a:off x="4750435" y="325270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二等辺三角形 131">
              <a:extLst>
                <a:ext uri="{FF2B5EF4-FFF2-40B4-BE49-F238E27FC236}">
                  <a16:creationId xmlns:a16="http://schemas.microsoft.com/office/drawing/2014/main" id="{A2F2141B-0975-4BE5-631E-B1EDCE14AA77}"/>
                </a:ext>
              </a:extLst>
            </p:cNvPr>
            <p:cNvSpPr/>
            <p:nvPr/>
          </p:nvSpPr>
          <p:spPr>
            <a:xfrm rot="10800000">
              <a:off x="5002463" y="325270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a:extLst>
                <a:ext uri="{FF2B5EF4-FFF2-40B4-BE49-F238E27FC236}">
                  <a16:creationId xmlns:a16="http://schemas.microsoft.com/office/drawing/2014/main" id="{F4B3E7E0-D640-E348-560C-8F24B88B3FA5}"/>
                </a:ext>
              </a:extLst>
            </p:cNvPr>
            <p:cNvSpPr/>
            <p:nvPr/>
          </p:nvSpPr>
          <p:spPr>
            <a:xfrm>
              <a:off x="4424617" y="319294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6ACCDDBA-F7F3-39B3-56C1-16416B305EA0}"/>
                </a:ext>
              </a:extLst>
            </p:cNvPr>
            <p:cNvSpPr/>
            <p:nvPr/>
          </p:nvSpPr>
          <p:spPr>
            <a:xfrm>
              <a:off x="4185192" y="274748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楕円 135">
              <a:extLst>
                <a:ext uri="{FF2B5EF4-FFF2-40B4-BE49-F238E27FC236}">
                  <a16:creationId xmlns:a16="http://schemas.microsoft.com/office/drawing/2014/main" id="{E777C832-BD43-6BC4-5B11-2CB1BB4D4124}"/>
                </a:ext>
              </a:extLst>
            </p:cNvPr>
            <p:cNvSpPr/>
            <p:nvPr/>
          </p:nvSpPr>
          <p:spPr>
            <a:xfrm>
              <a:off x="4173175" y="361275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楕円 136">
              <a:extLst>
                <a:ext uri="{FF2B5EF4-FFF2-40B4-BE49-F238E27FC236}">
                  <a16:creationId xmlns:a16="http://schemas.microsoft.com/office/drawing/2014/main" id="{A9DDE11F-124A-3E42-D056-B80AA0607945}"/>
                </a:ext>
              </a:extLst>
            </p:cNvPr>
            <p:cNvSpPr/>
            <p:nvPr/>
          </p:nvSpPr>
          <p:spPr>
            <a:xfrm>
              <a:off x="4676021" y="361275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楕円 137">
              <a:extLst>
                <a:ext uri="{FF2B5EF4-FFF2-40B4-BE49-F238E27FC236}">
                  <a16:creationId xmlns:a16="http://schemas.microsoft.com/office/drawing/2014/main" id="{518DD294-26CF-D242-CF2F-DFA90793DF2A}"/>
                </a:ext>
              </a:extLst>
            </p:cNvPr>
            <p:cNvSpPr/>
            <p:nvPr/>
          </p:nvSpPr>
          <p:spPr>
            <a:xfrm>
              <a:off x="4936482" y="318497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F28BBFA3-ED87-011A-5F9E-70D3F19D5F2D}"/>
                </a:ext>
              </a:extLst>
            </p:cNvPr>
            <p:cNvSpPr/>
            <p:nvPr/>
          </p:nvSpPr>
          <p:spPr>
            <a:xfrm>
              <a:off x="4680240" y="274748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二等辺三角形 139">
              <a:extLst>
                <a:ext uri="{FF2B5EF4-FFF2-40B4-BE49-F238E27FC236}">
                  <a16:creationId xmlns:a16="http://schemas.microsoft.com/office/drawing/2014/main" id="{1A9EC01B-86D5-AFFB-05E3-EF0B5CF9CBDA}"/>
                </a:ext>
              </a:extLst>
            </p:cNvPr>
            <p:cNvSpPr/>
            <p:nvPr/>
          </p:nvSpPr>
          <p:spPr>
            <a:xfrm rot="10800000">
              <a:off x="3495974" y="3254075"/>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楕円 140">
              <a:extLst>
                <a:ext uri="{FF2B5EF4-FFF2-40B4-BE49-F238E27FC236}">
                  <a16:creationId xmlns:a16="http://schemas.microsoft.com/office/drawing/2014/main" id="{0F7A5C9B-49B0-C3AD-630E-F3EE0517DEF6}"/>
                </a:ext>
              </a:extLst>
            </p:cNvPr>
            <p:cNvSpPr/>
            <p:nvPr/>
          </p:nvSpPr>
          <p:spPr>
            <a:xfrm>
              <a:off x="3921765" y="3190394"/>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二等辺三角形 141">
              <a:extLst>
                <a:ext uri="{FF2B5EF4-FFF2-40B4-BE49-F238E27FC236}">
                  <a16:creationId xmlns:a16="http://schemas.microsoft.com/office/drawing/2014/main" id="{2AD91B72-B931-21BC-5594-EB657E5ABAA6}"/>
                </a:ext>
              </a:extLst>
            </p:cNvPr>
            <p:cNvSpPr/>
            <p:nvPr/>
          </p:nvSpPr>
          <p:spPr>
            <a:xfrm rot="10800000">
              <a:off x="3489709" y="238793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テキスト ボックス 148">
              <a:extLst>
                <a:ext uri="{FF2B5EF4-FFF2-40B4-BE49-F238E27FC236}">
                  <a16:creationId xmlns:a16="http://schemas.microsoft.com/office/drawing/2014/main" id="{53EF5EB0-F5D5-62DD-EAE3-B3E49D554E1B}"/>
                </a:ext>
              </a:extLst>
            </p:cNvPr>
            <p:cNvSpPr txBox="1"/>
            <p:nvPr/>
          </p:nvSpPr>
          <p:spPr>
            <a:xfrm>
              <a:off x="3221266" y="4106858"/>
              <a:ext cx="2550698" cy="400110"/>
            </a:xfrm>
            <a:prstGeom prst="rect">
              <a:avLst/>
            </a:prstGeom>
            <a:noFill/>
          </p:spPr>
          <p:txBody>
            <a:bodyPr wrap="none" rtlCol="0">
              <a:spAutoFit/>
            </a:bodyPr>
            <a:lstStyle/>
            <a:p>
              <a:pPr algn="ctr"/>
              <a:r>
                <a:rPr lang="en-US" altLang="ja-JP" sz="2000" dirty="0"/>
                <a:t>FEM-T3 (</a:t>
              </a:r>
              <a:r>
                <a:rPr lang="ja-JP" altLang="en-US" sz="2000" dirty="0"/>
                <a:t>バンド幅</a:t>
              </a:r>
              <a:r>
                <a:rPr lang="en-US" altLang="ja-JP" sz="2000" dirty="0"/>
                <a:t>: 7)</a:t>
              </a:r>
              <a:endParaRPr lang="ja-JP" altLang="en-US" sz="2000" dirty="0"/>
            </a:p>
          </p:txBody>
        </p:sp>
        <mc:AlternateContent xmlns:mc="http://schemas.openxmlformats.org/markup-compatibility/2006" xmlns:a14="http://schemas.microsoft.com/office/drawing/2010/main">
          <mc:Choice Requires="a14">
            <p:sp>
              <p:nvSpPr>
                <p:cNvPr id="163" name="テキスト ボックス 162">
                  <a:extLst>
                    <a:ext uri="{FF2B5EF4-FFF2-40B4-BE49-F238E27FC236}">
                      <a16:creationId xmlns:a16="http://schemas.microsoft.com/office/drawing/2014/main" id="{33665A15-2276-07BD-6A55-61F6C5F9A98C}"/>
                    </a:ext>
                  </a:extLst>
                </p:cNvPr>
                <p:cNvSpPr txBox="1"/>
                <p:nvPr/>
              </p:nvSpPr>
              <p:spPr>
                <a:xfrm>
                  <a:off x="1025890" y="2650500"/>
                  <a:ext cx="2493288" cy="1200329"/>
                </a:xfrm>
                <a:prstGeom prst="rect">
                  <a:avLst/>
                </a:prstGeom>
                <a:noFill/>
              </p:spPr>
              <p:txBody>
                <a:bodyPr wrap="square" rtlCol="0">
                  <a:spAutoFit/>
                </a:bodyPr>
                <a:lstStyle/>
                <a:p>
                  <a:r>
                    <a:rPr lang="ja-JP" altLang="en-US" dirty="0">
                      <a:solidFill>
                        <a:srgbClr val="FF0000"/>
                      </a:solidFill>
                    </a:rPr>
                    <a:t>ある節点</a:t>
                  </a:r>
                  <a:r>
                    <a:rPr lang="ja-JP" altLang="en-US" dirty="0"/>
                    <a:t>は</a:t>
                  </a:r>
                  <a:br>
                    <a:rPr kumimoji="1" lang="en-US" altLang="ja-JP" dirty="0"/>
                  </a:br>
                  <a:r>
                    <a:rPr kumimoji="1" lang="en-US" altLang="ja-JP" dirty="0">
                      <a:solidFill>
                        <a:srgbClr val="00CC88"/>
                      </a:solidFill>
                    </a:rPr>
                    <a:t>6</a:t>
                  </a:r>
                  <a:r>
                    <a:rPr kumimoji="1" lang="ja-JP" altLang="en-US" dirty="0">
                      <a:solidFill>
                        <a:srgbClr val="00CC88"/>
                      </a:solidFill>
                    </a:rPr>
                    <a:t>個のセル</a:t>
                  </a:r>
                  <a:r>
                    <a:rPr kumimoji="1" lang="ja-JP" altLang="en-US" dirty="0"/>
                    <a:t>に参照される</a:t>
                  </a:r>
                  <a:br>
                    <a:rPr kumimoji="1" lang="en-US" altLang="ja-JP" dirty="0"/>
                  </a:b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 自身を含め</a:t>
                  </a:r>
                  <a:br>
                    <a:rPr kumimoji="1" lang="en-US" altLang="ja-JP" dirty="0"/>
                  </a:br>
                  <a:r>
                    <a:rPr kumimoji="1" lang="en-US" altLang="ja-JP" dirty="0">
                      <a:solidFill>
                        <a:srgbClr val="FF00FF"/>
                      </a:solidFill>
                    </a:rPr>
                    <a:t>7</a:t>
                  </a:r>
                  <a:r>
                    <a:rPr kumimoji="1" lang="ja-JP" altLang="en-US" dirty="0">
                      <a:solidFill>
                        <a:srgbClr val="FF00FF"/>
                      </a:solidFill>
                    </a:rPr>
                    <a:t>個の節点</a:t>
                  </a:r>
                  <a:r>
                    <a:rPr kumimoji="1" lang="ja-JP" altLang="en-US" dirty="0"/>
                    <a:t>と手を繋ぐ</a:t>
                  </a:r>
                </a:p>
              </p:txBody>
            </p:sp>
          </mc:Choice>
          <mc:Fallback xmlns="">
            <p:sp>
              <p:nvSpPr>
                <p:cNvPr id="163" name="テキスト ボックス 162">
                  <a:extLst>
                    <a:ext uri="{FF2B5EF4-FFF2-40B4-BE49-F238E27FC236}">
                      <a16:creationId xmlns:a16="http://schemas.microsoft.com/office/drawing/2014/main" id="{33665A15-2276-07BD-6A55-61F6C5F9A98C}"/>
                    </a:ext>
                  </a:extLst>
                </p:cNvPr>
                <p:cNvSpPr txBox="1">
                  <a:spLocks noRot="1" noChangeAspect="1" noMove="1" noResize="1" noEditPoints="1" noAdjustHandles="1" noChangeArrowheads="1" noChangeShapeType="1" noTextEdit="1"/>
                </p:cNvSpPr>
                <p:nvPr/>
              </p:nvSpPr>
              <p:spPr>
                <a:xfrm>
                  <a:off x="1025890" y="2650500"/>
                  <a:ext cx="2493288" cy="1200329"/>
                </a:xfrm>
                <a:prstGeom prst="rect">
                  <a:avLst/>
                </a:prstGeom>
                <a:blipFill>
                  <a:blip r:embed="rId4"/>
                  <a:stretch>
                    <a:fillRect l="-1956" t="-4061" r="-2200" b="-7614"/>
                  </a:stretch>
                </a:blipFill>
              </p:spPr>
              <p:txBody>
                <a:bodyPr/>
                <a:lstStyle/>
                <a:p>
                  <a:r>
                    <a:rPr lang="ja-JP" altLang="en-US">
                      <a:noFill/>
                    </a:rPr>
                    <a:t> </a:t>
                  </a:r>
                </a:p>
              </p:txBody>
            </p:sp>
          </mc:Fallback>
        </mc:AlternateContent>
      </p:grpSp>
      <p:grpSp>
        <p:nvGrpSpPr>
          <p:cNvPr id="10" name="グループ化 9">
            <a:extLst>
              <a:ext uri="{FF2B5EF4-FFF2-40B4-BE49-F238E27FC236}">
                <a16:creationId xmlns:a16="http://schemas.microsoft.com/office/drawing/2014/main" id="{28EDF524-37A8-58F9-77F5-A8ECFE7F6376}"/>
              </a:ext>
            </a:extLst>
          </p:cNvPr>
          <p:cNvGrpSpPr/>
          <p:nvPr/>
        </p:nvGrpSpPr>
        <p:grpSpPr>
          <a:xfrm>
            <a:off x="6059996" y="2316612"/>
            <a:ext cx="6136422" cy="2192508"/>
            <a:chOff x="6059996" y="2316612"/>
            <a:chExt cx="6136422" cy="2192508"/>
          </a:xfrm>
        </p:grpSpPr>
        <p:sp>
          <p:nvSpPr>
            <p:cNvPr id="6" name="二等辺三角形 5">
              <a:extLst>
                <a:ext uri="{FF2B5EF4-FFF2-40B4-BE49-F238E27FC236}">
                  <a16:creationId xmlns:a16="http://schemas.microsoft.com/office/drawing/2014/main" id="{A4945040-75D4-CFC0-8C3F-4F8EA19EC42A}"/>
                </a:ext>
              </a:extLst>
            </p:cNvPr>
            <p:cNvSpPr/>
            <p:nvPr/>
          </p:nvSpPr>
          <p:spPr>
            <a:xfrm>
              <a:off x="6626084" y="282066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CA709139-B6E5-861A-5305-0C60E71D96F5}"/>
                </a:ext>
              </a:extLst>
            </p:cNvPr>
            <p:cNvSpPr/>
            <p:nvPr/>
          </p:nvSpPr>
          <p:spPr>
            <a:xfrm rot="10800000">
              <a:off x="6878112" y="282066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DFF1C5BF-6610-2850-AD2E-3ACE846591A4}"/>
                </a:ext>
              </a:extLst>
            </p:cNvPr>
            <p:cNvSpPr/>
            <p:nvPr/>
          </p:nvSpPr>
          <p:spPr>
            <a:xfrm>
              <a:off x="7128936" y="2820663"/>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96D1B852-00C4-E51E-C47A-4D30E80DD428}"/>
                </a:ext>
              </a:extLst>
            </p:cNvPr>
            <p:cNvSpPr/>
            <p:nvPr/>
          </p:nvSpPr>
          <p:spPr>
            <a:xfrm rot="10800000">
              <a:off x="7883816" y="282066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a:extLst>
                <a:ext uri="{FF2B5EF4-FFF2-40B4-BE49-F238E27FC236}">
                  <a16:creationId xmlns:a16="http://schemas.microsoft.com/office/drawing/2014/main" id="{8DBB6B93-7D9C-9339-FBEA-9CA4C3E6B08F}"/>
                </a:ext>
              </a:extLst>
            </p:cNvPr>
            <p:cNvSpPr/>
            <p:nvPr/>
          </p:nvSpPr>
          <p:spPr>
            <a:xfrm>
              <a:off x="8134640" y="282066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28B513E8-7E7E-2367-119B-D6C44C9ECA4C}"/>
                </a:ext>
              </a:extLst>
            </p:cNvPr>
            <p:cNvSpPr/>
            <p:nvPr/>
          </p:nvSpPr>
          <p:spPr>
            <a:xfrm>
              <a:off x="6876908"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a:extLst>
                <a:ext uri="{FF2B5EF4-FFF2-40B4-BE49-F238E27FC236}">
                  <a16:creationId xmlns:a16="http://schemas.microsoft.com/office/drawing/2014/main" id="{C115207B-F28E-3DE8-9F14-A5A990CB5C7F}"/>
                </a:ext>
              </a:extLst>
            </p:cNvPr>
            <p:cNvSpPr/>
            <p:nvPr/>
          </p:nvSpPr>
          <p:spPr>
            <a:xfrm>
              <a:off x="7379760" y="238861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4C743D54-44A8-BC3F-053B-97FF04BD6A3A}"/>
                </a:ext>
              </a:extLst>
            </p:cNvPr>
            <p:cNvSpPr/>
            <p:nvPr/>
          </p:nvSpPr>
          <p:spPr>
            <a:xfrm rot="10800000">
              <a:off x="7128936"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等辺三角形 51">
              <a:extLst>
                <a:ext uri="{FF2B5EF4-FFF2-40B4-BE49-F238E27FC236}">
                  <a16:creationId xmlns:a16="http://schemas.microsoft.com/office/drawing/2014/main" id="{00D684E8-493E-15CB-74CB-6E2F678D5665}"/>
                </a:ext>
              </a:extLst>
            </p:cNvPr>
            <p:cNvSpPr/>
            <p:nvPr/>
          </p:nvSpPr>
          <p:spPr>
            <a:xfrm rot="10800000">
              <a:off x="7631788" y="238861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a:extLst>
                <a:ext uri="{FF2B5EF4-FFF2-40B4-BE49-F238E27FC236}">
                  <a16:creationId xmlns:a16="http://schemas.microsoft.com/office/drawing/2014/main" id="{15BA191D-B313-F17D-68FD-12B068BB5F52}"/>
                </a:ext>
              </a:extLst>
            </p:cNvPr>
            <p:cNvSpPr/>
            <p:nvPr/>
          </p:nvSpPr>
          <p:spPr>
            <a:xfrm>
              <a:off x="7882612"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a:extLst>
                <a:ext uri="{FF2B5EF4-FFF2-40B4-BE49-F238E27FC236}">
                  <a16:creationId xmlns:a16="http://schemas.microsoft.com/office/drawing/2014/main" id="{CAE9DAA1-B10F-CF15-AB26-C40BCA7D8DFE}"/>
                </a:ext>
              </a:extLst>
            </p:cNvPr>
            <p:cNvSpPr/>
            <p:nvPr/>
          </p:nvSpPr>
          <p:spPr>
            <a:xfrm rot="10800000">
              <a:off x="8134640" y="238861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二等辺三角形 69">
              <a:extLst>
                <a:ext uri="{FF2B5EF4-FFF2-40B4-BE49-F238E27FC236}">
                  <a16:creationId xmlns:a16="http://schemas.microsoft.com/office/drawing/2014/main" id="{AB406651-DA9A-5C5F-C655-FBB0A9E8B7C9}"/>
                </a:ext>
              </a:extLst>
            </p:cNvPr>
            <p:cNvSpPr/>
            <p:nvPr/>
          </p:nvSpPr>
          <p:spPr>
            <a:xfrm>
              <a:off x="6624880"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a:extLst>
                <a:ext uri="{FF2B5EF4-FFF2-40B4-BE49-F238E27FC236}">
                  <a16:creationId xmlns:a16="http://schemas.microsoft.com/office/drawing/2014/main" id="{5A263FC6-3EC2-AD1D-088C-C87546E288BE}"/>
                </a:ext>
              </a:extLst>
            </p:cNvPr>
            <p:cNvSpPr/>
            <p:nvPr/>
          </p:nvSpPr>
          <p:spPr>
            <a:xfrm rot="10800000">
              <a:off x="6876908"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二等辺三角形 71">
              <a:extLst>
                <a:ext uri="{FF2B5EF4-FFF2-40B4-BE49-F238E27FC236}">
                  <a16:creationId xmlns:a16="http://schemas.microsoft.com/office/drawing/2014/main" id="{E3D1EA92-5A0D-9C16-03AD-53D885CCBFB5}"/>
                </a:ext>
              </a:extLst>
            </p:cNvPr>
            <p:cNvSpPr/>
            <p:nvPr/>
          </p:nvSpPr>
          <p:spPr>
            <a:xfrm>
              <a:off x="7127732" y="368476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a:extLst>
                <a:ext uri="{FF2B5EF4-FFF2-40B4-BE49-F238E27FC236}">
                  <a16:creationId xmlns:a16="http://schemas.microsoft.com/office/drawing/2014/main" id="{C53B1586-5E90-3D7A-95D5-158666770147}"/>
                </a:ext>
              </a:extLst>
            </p:cNvPr>
            <p:cNvSpPr/>
            <p:nvPr/>
          </p:nvSpPr>
          <p:spPr>
            <a:xfrm rot="10800000">
              <a:off x="7379760" y="3684764"/>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二等辺三角形 73">
              <a:extLst>
                <a:ext uri="{FF2B5EF4-FFF2-40B4-BE49-F238E27FC236}">
                  <a16:creationId xmlns:a16="http://schemas.microsoft.com/office/drawing/2014/main" id="{DAF63B1E-8FA4-79E0-BAEA-B5C20F2C53E8}"/>
                </a:ext>
              </a:extLst>
            </p:cNvPr>
            <p:cNvSpPr/>
            <p:nvPr/>
          </p:nvSpPr>
          <p:spPr>
            <a:xfrm>
              <a:off x="7630584"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a:extLst>
                <a:ext uri="{FF2B5EF4-FFF2-40B4-BE49-F238E27FC236}">
                  <a16:creationId xmlns:a16="http://schemas.microsoft.com/office/drawing/2014/main" id="{1A8ED037-B20E-5D82-FAFF-28154BF7AC15}"/>
                </a:ext>
              </a:extLst>
            </p:cNvPr>
            <p:cNvSpPr/>
            <p:nvPr/>
          </p:nvSpPr>
          <p:spPr>
            <a:xfrm rot="10800000">
              <a:off x="7882612" y="368475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a:extLst>
                <a:ext uri="{FF2B5EF4-FFF2-40B4-BE49-F238E27FC236}">
                  <a16:creationId xmlns:a16="http://schemas.microsoft.com/office/drawing/2014/main" id="{04FEA74B-4A1E-CB7B-F05E-A5BE28824D7A}"/>
                </a:ext>
              </a:extLst>
            </p:cNvPr>
            <p:cNvSpPr/>
            <p:nvPr/>
          </p:nvSpPr>
          <p:spPr>
            <a:xfrm>
              <a:off x="8133436" y="368476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二等辺三角形 76">
              <a:extLst>
                <a:ext uri="{FF2B5EF4-FFF2-40B4-BE49-F238E27FC236}">
                  <a16:creationId xmlns:a16="http://schemas.microsoft.com/office/drawing/2014/main" id="{DEE79577-9B40-AABD-9F3B-01B343784886}"/>
                </a:ext>
              </a:extLst>
            </p:cNvPr>
            <p:cNvSpPr/>
            <p:nvPr/>
          </p:nvSpPr>
          <p:spPr>
            <a:xfrm>
              <a:off x="6875704" y="325270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二等辺三角形 77">
              <a:extLst>
                <a:ext uri="{FF2B5EF4-FFF2-40B4-BE49-F238E27FC236}">
                  <a16:creationId xmlns:a16="http://schemas.microsoft.com/office/drawing/2014/main" id="{7C224019-C8F3-48EF-D004-6431F2BEC7E6}"/>
                </a:ext>
              </a:extLst>
            </p:cNvPr>
            <p:cNvSpPr/>
            <p:nvPr/>
          </p:nvSpPr>
          <p:spPr>
            <a:xfrm>
              <a:off x="7881408" y="325270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a:extLst>
                <a:ext uri="{FF2B5EF4-FFF2-40B4-BE49-F238E27FC236}">
                  <a16:creationId xmlns:a16="http://schemas.microsoft.com/office/drawing/2014/main" id="{61C73CE8-6C60-D6BE-C2D8-2A86C4C42064}"/>
                </a:ext>
              </a:extLst>
            </p:cNvPr>
            <p:cNvSpPr/>
            <p:nvPr/>
          </p:nvSpPr>
          <p:spPr>
            <a:xfrm rot="10800000">
              <a:off x="8133436" y="325270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a:extLst>
                <a:ext uri="{FF2B5EF4-FFF2-40B4-BE49-F238E27FC236}">
                  <a16:creationId xmlns:a16="http://schemas.microsoft.com/office/drawing/2014/main" id="{E40E0721-F4D2-DDA3-9C6E-1A5D46685A82}"/>
                </a:ext>
              </a:extLst>
            </p:cNvPr>
            <p:cNvSpPr/>
            <p:nvPr/>
          </p:nvSpPr>
          <p:spPr>
            <a:xfrm rot="10800000">
              <a:off x="6627287" y="238861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二等辺三角形 132">
              <a:extLst>
                <a:ext uri="{FF2B5EF4-FFF2-40B4-BE49-F238E27FC236}">
                  <a16:creationId xmlns:a16="http://schemas.microsoft.com/office/drawing/2014/main" id="{A7950CB2-C57E-D8CC-1BA2-0C789E895A99}"/>
                </a:ext>
              </a:extLst>
            </p:cNvPr>
            <p:cNvSpPr/>
            <p:nvPr/>
          </p:nvSpPr>
          <p:spPr>
            <a:xfrm rot="10800000">
              <a:off x="6626083" y="325271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D4ED6A6C-8B95-849F-D2BC-83E8472E9E74}"/>
                </a:ext>
              </a:extLst>
            </p:cNvPr>
            <p:cNvSpPr/>
            <p:nvPr/>
          </p:nvSpPr>
          <p:spPr>
            <a:xfrm>
              <a:off x="7558708" y="2316612"/>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楕円 143">
              <a:extLst>
                <a:ext uri="{FF2B5EF4-FFF2-40B4-BE49-F238E27FC236}">
                  <a16:creationId xmlns:a16="http://schemas.microsoft.com/office/drawing/2014/main" id="{3FA47ED2-FDE7-CDAC-F8F9-708A1640E208}"/>
                </a:ext>
              </a:extLst>
            </p:cNvPr>
            <p:cNvSpPr/>
            <p:nvPr/>
          </p:nvSpPr>
          <p:spPr>
            <a:xfrm>
              <a:off x="8312260" y="274748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楕円 144">
              <a:extLst>
                <a:ext uri="{FF2B5EF4-FFF2-40B4-BE49-F238E27FC236}">
                  <a16:creationId xmlns:a16="http://schemas.microsoft.com/office/drawing/2014/main" id="{68D91A7E-5474-9068-3BD4-AE75E557960C}"/>
                </a:ext>
              </a:extLst>
            </p:cNvPr>
            <p:cNvSpPr/>
            <p:nvPr/>
          </p:nvSpPr>
          <p:spPr>
            <a:xfrm>
              <a:off x="8307941" y="361275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145">
              <a:extLst>
                <a:ext uri="{FF2B5EF4-FFF2-40B4-BE49-F238E27FC236}">
                  <a16:creationId xmlns:a16="http://schemas.microsoft.com/office/drawing/2014/main" id="{756C20FF-5BA9-D71F-6AFF-01327F9A6145}"/>
                </a:ext>
              </a:extLst>
            </p:cNvPr>
            <p:cNvSpPr/>
            <p:nvPr/>
          </p:nvSpPr>
          <p:spPr>
            <a:xfrm>
              <a:off x="7548681" y="4044820"/>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146">
              <a:extLst>
                <a:ext uri="{FF2B5EF4-FFF2-40B4-BE49-F238E27FC236}">
                  <a16:creationId xmlns:a16="http://schemas.microsoft.com/office/drawing/2014/main" id="{E22991C7-EB54-C51C-1DC3-C8B5588D5039}"/>
                </a:ext>
              </a:extLst>
            </p:cNvPr>
            <p:cNvSpPr/>
            <p:nvPr/>
          </p:nvSpPr>
          <p:spPr>
            <a:xfrm>
              <a:off x="6807958" y="3618343"/>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楕円 147">
              <a:extLst>
                <a:ext uri="{FF2B5EF4-FFF2-40B4-BE49-F238E27FC236}">
                  <a16:creationId xmlns:a16="http://schemas.microsoft.com/office/drawing/2014/main" id="{B46B1DCF-6056-6B68-B5D1-6C1BA1534C3B}"/>
                </a:ext>
              </a:extLst>
            </p:cNvPr>
            <p:cNvSpPr/>
            <p:nvPr/>
          </p:nvSpPr>
          <p:spPr>
            <a:xfrm>
              <a:off x="6800124" y="274307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C1DBD51B-4608-781D-F7CF-FCF228E6B9F2}"/>
                </a:ext>
              </a:extLst>
            </p:cNvPr>
            <p:cNvSpPr txBox="1"/>
            <p:nvPr/>
          </p:nvSpPr>
          <p:spPr>
            <a:xfrm>
              <a:off x="6059996" y="4109010"/>
              <a:ext cx="3121367" cy="400110"/>
            </a:xfrm>
            <a:prstGeom prst="rect">
              <a:avLst/>
            </a:prstGeom>
            <a:noFill/>
          </p:spPr>
          <p:txBody>
            <a:bodyPr wrap="none" rtlCol="0">
              <a:spAutoFit/>
            </a:bodyPr>
            <a:lstStyle/>
            <a:p>
              <a:pPr algn="ctr"/>
              <a:r>
                <a:rPr lang="en-US" altLang="ja-JP" sz="2000" dirty="0">
                  <a:solidFill>
                    <a:srgbClr val="FF0000"/>
                  </a:solidFill>
                </a:rPr>
                <a:t>ES-FEM-T3 (</a:t>
              </a:r>
              <a:r>
                <a:rPr lang="ja-JP" altLang="en-US" sz="2000" dirty="0">
                  <a:solidFill>
                    <a:srgbClr val="FF0000"/>
                  </a:solidFill>
                </a:rPr>
                <a:t>バンド幅</a:t>
              </a:r>
              <a:r>
                <a:rPr lang="en-US" altLang="ja-JP" sz="2000" dirty="0">
                  <a:solidFill>
                    <a:srgbClr val="FF0000"/>
                  </a:solidFill>
                </a:rPr>
                <a:t>: 13)</a:t>
              </a:r>
              <a:endParaRPr lang="ja-JP" altLang="en-US" sz="2000" dirty="0">
                <a:solidFill>
                  <a:srgbClr val="FF0000"/>
                </a:solidFill>
              </a:endParaRPr>
            </a:p>
          </p:txBody>
        </p:sp>
        <p:sp>
          <p:nvSpPr>
            <p:cNvPr id="151" name="二等辺三角形 150">
              <a:extLst>
                <a:ext uri="{FF2B5EF4-FFF2-40B4-BE49-F238E27FC236}">
                  <a16:creationId xmlns:a16="http://schemas.microsoft.com/office/drawing/2014/main" id="{FF46BFBD-6066-0FC5-0361-C0B37D1598FB}"/>
                </a:ext>
              </a:extLst>
            </p:cNvPr>
            <p:cNvSpPr/>
            <p:nvPr/>
          </p:nvSpPr>
          <p:spPr>
            <a:xfrm rot="10800000">
              <a:off x="7380964" y="2820663"/>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二等辺三角形 151">
              <a:extLst>
                <a:ext uri="{FF2B5EF4-FFF2-40B4-BE49-F238E27FC236}">
                  <a16:creationId xmlns:a16="http://schemas.microsoft.com/office/drawing/2014/main" id="{3BAE315A-B2CD-9CB3-4903-CAF2D8E185FC}"/>
                </a:ext>
              </a:extLst>
            </p:cNvPr>
            <p:cNvSpPr/>
            <p:nvPr/>
          </p:nvSpPr>
          <p:spPr>
            <a:xfrm>
              <a:off x="7631788" y="2820662"/>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二等辺三角形 152">
              <a:extLst>
                <a:ext uri="{FF2B5EF4-FFF2-40B4-BE49-F238E27FC236}">
                  <a16:creationId xmlns:a16="http://schemas.microsoft.com/office/drawing/2014/main" id="{E150BFB0-B655-6FDC-D737-15C34C3B81D3}"/>
                </a:ext>
              </a:extLst>
            </p:cNvPr>
            <p:cNvSpPr/>
            <p:nvPr/>
          </p:nvSpPr>
          <p:spPr>
            <a:xfrm rot="10800000">
              <a:off x="7127732" y="3252709"/>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二等辺三角形 153">
              <a:extLst>
                <a:ext uri="{FF2B5EF4-FFF2-40B4-BE49-F238E27FC236}">
                  <a16:creationId xmlns:a16="http://schemas.microsoft.com/office/drawing/2014/main" id="{150EA48A-E8A7-3860-DE3C-1C5391950C67}"/>
                </a:ext>
              </a:extLst>
            </p:cNvPr>
            <p:cNvSpPr/>
            <p:nvPr/>
          </p:nvSpPr>
          <p:spPr>
            <a:xfrm>
              <a:off x="7378556" y="3252710"/>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二等辺三角形 154">
              <a:extLst>
                <a:ext uri="{FF2B5EF4-FFF2-40B4-BE49-F238E27FC236}">
                  <a16:creationId xmlns:a16="http://schemas.microsoft.com/office/drawing/2014/main" id="{9B430674-7CCC-AFC8-F3C0-485A0F987BA4}"/>
                </a:ext>
              </a:extLst>
            </p:cNvPr>
            <p:cNvSpPr/>
            <p:nvPr/>
          </p:nvSpPr>
          <p:spPr>
            <a:xfrm rot="10800000">
              <a:off x="7630584" y="3252710"/>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155">
              <a:extLst>
                <a:ext uri="{FF2B5EF4-FFF2-40B4-BE49-F238E27FC236}">
                  <a16:creationId xmlns:a16="http://schemas.microsoft.com/office/drawing/2014/main" id="{A0C38989-7647-54DF-1B6D-9A10EA0BCB05}"/>
                </a:ext>
              </a:extLst>
            </p:cNvPr>
            <p:cNvSpPr/>
            <p:nvPr/>
          </p:nvSpPr>
          <p:spPr>
            <a:xfrm>
              <a:off x="7554296" y="318070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156">
              <a:extLst>
                <a:ext uri="{FF2B5EF4-FFF2-40B4-BE49-F238E27FC236}">
                  <a16:creationId xmlns:a16="http://schemas.microsoft.com/office/drawing/2014/main" id="{71823950-9444-53A2-84AD-F679B4AD505A}"/>
                </a:ext>
              </a:extLst>
            </p:cNvPr>
            <p:cNvSpPr/>
            <p:nvPr/>
          </p:nvSpPr>
          <p:spPr>
            <a:xfrm>
              <a:off x="7316726" y="275135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157">
              <a:extLst>
                <a:ext uri="{FF2B5EF4-FFF2-40B4-BE49-F238E27FC236}">
                  <a16:creationId xmlns:a16="http://schemas.microsoft.com/office/drawing/2014/main" id="{D12FF14C-9045-6C2C-E798-4EA024F99CB3}"/>
                </a:ext>
              </a:extLst>
            </p:cNvPr>
            <p:cNvSpPr/>
            <p:nvPr/>
          </p:nvSpPr>
          <p:spPr>
            <a:xfrm>
              <a:off x="7304709" y="3616626"/>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158">
              <a:extLst>
                <a:ext uri="{FF2B5EF4-FFF2-40B4-BE49-F238E27FC236}">
                  <a16:creationId xmlns:a16="http://schemas.microsoft.com/office/drawing/2014/main" id="{64E4BBFA-A520-5A7D-627C-53B36904173B}"/>
                </a:ext>
              </a:extLst>
            </p:cNvPr>
            <p:cNvSpPr/>
            <p:nvPr/>
          </p:nvSpPr>
          <p:spPr>
            <a:xfrm>
              <a:off x="7807555" y="3616626"/>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楕円 159">
              <a:extLst>
                <a:ext uri="{FF2B5EF4-FFF2-40B4-BE49-F238E27FC236}">
                  <a16:creationId xmlns:a16="http://schemas.microsoft.com/office/drawing/2014/main" id="{7958CA30-CC54-4C18-9B76-B8CC70079CFA}"/>
                </a:ext>
              </a:extLst>
            </p:cNvPr>
            <p:cNvSpPr/>
            <p:nvPr/>
          </p:nvSpPr>
          <p:spPr>
            <a:xfrm>
              <a:off x="8068016" y="318884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楕円 160">
              <a:extLst>
                <a:ext uri="{FF2B5EF4-FFF2-40B4-BE49-F238E27FC236}">
                  <a16:creationId xmlns:a16="http://schemas.microsoft.com/office/drawing/2014/main" id="{F7E56381-2ECA-F146-0A62-8993CEFFC896}"/>
                </a:ext>
              </a:extLst>
            </p:cNvPr>
            <p:cNvSpPr/>
            <p:nvPr/>
          </p:nvSpPr>
          <p:spPr>
            <a:xfrm>
              <a:off x="7811774" y="275135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4A6593B1-86CD-2262-EC18-2A7AF546E937}"/>
                </a:ext>
              </a:extLst>
            </p:cNvPr>
            <p:cNvSpPr/>
            <p:nvPr/>
          </p:nvSpPr>
          <p:spPr>
            <a:xfrm>
              <a:off x="7053299" y="3194263"/>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64" name="テキスト ボックス 163">
                  <a:extLst>
                    <a:ext uri="{FF2B5EF4-FFF2-40B4-BE49-F238E27FC236}">
                      <a16:creationId xmlns:a16="http://schemas.microsoft.com/office/drawing/2014/main" id="{0B3CB63B-4D61-279C-5284-6E06BB74F9C6}"/>
                    </a:ext>
                  </a:extLst>
                </p:cNvPr>
                <p:cNvSpPr txBox="1"/>
                <p:nvPr/>
              </p:nvSpPr>
              <p:spPr>
                <a:xfrm>
                  <a:off x="8704757" y="2522183"/>
                  <a:ext cx="3491661" cy="1477328"/>
                </a:xfrm>
                <a:prstGeom prst="rect">
                  <a:avLst/>
                </a:prstGeom>
                <a:noFill/>
              </p:spPr>
              <p:txBody>
                <a:bodyPr wrap="none" rtlCol="0">
                  <a:spAutoFit/>
                </a:bodyPr>
                <a:lstStyle/>
                <a:p>
                  <a:r>
                    <a:rPr kumimoji="1" lang="ja-JP" altLang="en-US" dirty="0">
                      <a:solidFill>
                        <a:srgbClr val="FF0000"/>
                      </a:solidFill>
                    </a:rPr>
                    <a:t>ある節点</a:t>
                  </a:r>
                  <a:r>
                    <a:rPr kumimoji="1" lang="ja-JP" altLang="en-US" dirty="0"/>
                    <a:t>は</a:t>
                  </a:r>
                  <a:br>
                    <a:rPr kumimoji="1" lang="en-US" altLang="ja-JP" dirty="0"/>
                  </a:br>
                  <a:r>
                    <a:rPr kumimoji="1" lang="en-US" altLang="ja-JP" dirty="0">
                      <a:solidFill>
                        <a:srgbClr val="E48D48"/>
                      </a:solidFill>
                    </a:rPr>
                    <a:t>12</a:t>
                  </a:r>
                  <a:r>
                    <a:rPr kumimoji="1" lang="ja-JP" altLang="en-US" dirty="0">
                      <a:solidFill>
                        <a:srgbClr val="E48D48"/>
                      </a:solidFill>
                    </a:rPr>
                    <a:t>本のエッジ</a:t>
                  </a:r>
                  <a:r>
                    <a:rPr kumimoji="1" lang="ja-JP" altLang="en-US" dirty="0"/>
                    <a:t>に参照され，</a:t>
                  </a:r>
                  <a:br>
                    <a:rPr kumimoji="1" lang="en-US" altLang="ja-JP" dirty="0"/>
                  </a:br>
                  <a:r>
                    <a:rPr kumimoji="1" lang="ja-JP" altLang="en-US" dirty="0"/>
                    <a:t>それらは</a:t>
                  </a:r>
                  <a:r>
                    <a:rPr lang="en-US" altLang="ja-JP" dirty="0">
                      <a:solidFill>
                        <a:srgbClr val="00CC88"/>
                      </a:solidFill>
                    </a:rPr>
                    <a:t>12</a:t>
                  </a:r>
                  <a:r>
                    <a:rPr lang="ja-JP" altLang="en-US" dirty="0">
                      <a:solidFill>
                        <a:srgbClr val="00CC88"/>
                      </a:solidFill>
                    </a:rPr>
                    <a:t>個のセル</a:t>
                  </a:r>
                  <a:r>
                    <a:rPr lang="ja-JP" altLang="en-US" dirty="0"/>
                    <a:t>に参照される</a:t>
                  </a:r>
                  <a:endParaRPr lang="en-US" altLang="ja-JP" dirty="0"/>
                </a:p>
                <a:p>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 自身を含め</a:t>
                  </a:r>
                  <a:br>
                    <a:rPr kumimoji="1" lang="en-US" altLang="ja-JP" dirty="0"/>
                  </a:br>
                  <a:r>
                    <a:rPr lang="en-US" altLang="ja-JP" dirty="0">
                      <a:solidFill>
                        <a:srgbClr val="FF00FF"/>
                      </a:solidFill>
                    </a:rPr>
                    <a:t>13</a:t>
                  </a:r>
                  <a:r>
                    <a:rPr kumimoji="1" lang="ja-JP" altLang="en-US" dirty="0">
                      <a:solidFill>
                        <a:srgbClr val="FF00FF"/>
                      </a:solidFill>
                    </a:rPr>
                    <a:t>個の節点</a:t>
                  </a:r>
                  <a:r>
                    <a:rPr kumimoji="1" lang="ja-JP" altLang="en-US" dirty="0"/>
                    <a:t>と手を繋ぐ</a:t>
                  </a:r>
                  <a:endParaRPr kumimoji="1" lang="ja-JP" altLang="en-US" dirty="0">
                    <a:solidFill>
                      <a:srgbClr val="FF00FF"/>
                    </a:solidFill>
                  </a:endParaRPr>
                </a:p>
              </p:txBody>
            </p:sp>
          </mc:Choice>
          <mc:Fallback xmlns="">
            <p:sp>
              <p:nvSpPr>
                <p:cNvPr id="164" name="テキスト ボックス 163">
                  <a:extLst>
                    <a:ext uri="{FF2B5EF4-FFF2-40B4-BE49-F238E27FC236}">
                      <a16:creationId xmlns:a16="http://schemas.microsoft.com/office/drawing/2014/main" id="{0B3CB63B-4D61-279C-5284-6E06BB74F9C6}"/>
                    </a:ext>
                  </a:extLst>
                </p:cNvPr>
                <p:cNvSpPr txBox="1">
                  <a:spLocks noRot="1" noChangeAspect="1" noMove="1" noResize="1" noEditPoints="1" noAdjustHandles="1" noChangeArrowheads="1" noChangeShapeType="1" noTextEdit="1"/>
                </p:cNvSpPr>
                <p:nvPr/>
              </p:nvSpPr>
              <p:spPr>
                <a:xfrm>
                  <a:off x="8704757" y="2522183"/>
                  <a:ext cx="3491661" cy="1477328"/>
                </a:xfrm>
                <a:prstGeom prst="rect">
                  <a:avLst/>
                </a:prstGeom>
                <a:blipFill>
                  <a:blip r:embed="rId5"/>
                  <a:stretch>
                    <a:fillRect l="-1571" t="-3306" r="-873" b="-6198"/>
                  </a:stretch>
                </a:blipFill>
              </p:spPr>
              <p:txBody>
                <a:bodyPr/>
                <a:lstStyle/>
                <a:p>
                  <a:r>
                    <a:rPr lang="ja-JP" altLang="en-US">
                      <a:noFill/>
                    </a:rPr>
                    <a:t> </a:t>
                  </a:r>
                </a:p>
              </p:txBody>
            </p:sp>
          </mc:Fallback>
        </mc:AlternateContent>
      </p:grpSp>
      <p:sp>
        <p:nvSpPr>
          <p:cNvPr id="5" name="テキスト ボックス 4">
            <a:extLst>
              <a:ext uri="{FF2B5EF4-FFF2-40B4-BE49-F238E27FC236}">
                <a16:creationId xmlns:a16="http://schemas.microsoft.com/office/drawing/2014/main" id="{2CF107F6-881B-5CC2-8157-7865F8CA0C79}"/>
              </a:ext>
            </a:extLst>
          </p:cNvPr>
          <p:cNvSpPr txBox="1"/>
          <p:nvPr/>
        </p:nvSpPr>
        <p:spPr>
          <a:xfrm>
            <a:off x="8937253" y="4745487"/>
            <a:ext cx="2919389" cy="70788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ただし，同じ解析精度なら</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ES-FEM</a:t>
            </a:r>
            <a:r>
              <a:rPr kumimoji="1" lang="ja-JP" altLang="en-US" sz="2000" dirty="0">
                <a:latin typeface="MS UI Gothic" panose="020B0600070205080204" pitchFamily="50" charset="-128"/>
                <a:ea typeface="MS UI Gothic" panose="020B0600070205080204" pitchFamily="50" charset="-128"/>
              </a:rPr>
              <a:t>の方が数倍速い．</a:t>
            </a:r>
          </a:p>
        </p:txBody>
      </p:sp>
      <p:sp>
        <p:nvSpPr>
          <p:cNvPr id="7" name="テキスト ボックス 6">
            <a:extLst>
              <a:ext uri="{FF2B5EF4-FFF2-40B4-BE49-F238E27FC236}">
                <a16:creationId xmlns:a16="http://schemas.microsoft.com/office/drawing/2014/main" id="{FF234A5A-87E5-1DFE-2E4E-7B65A0A14241}"/>
              </a:ext>
            </a:extLst>
          </p:cNvPr>
          <p:cNvSpPr txBox="1"/>
          <p:nvPr/>
        </p:nvSpPr>
        <p:spPr>
          <a:xfrm>
            <a:off x="8955208" y="5453373"/>
            <a:ext cx="3071321" cy="830997"/>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n"/>
            </a:pPr>
            <a:r>
              <a:rPr kumimoji="1" lang="ja-JP" altLang="en-US" sz="2400" dirty="0">
                <a:latin typeface="MS UI Gothic" panose="020B0600070205080204" pitchFamily="50" charset="-128"/>
                <a:ea typeface="MS UI Gothic" panose="020B0600070205080204" pitchFamily="50" charset="-128"/>
              </a:rPr>
              <a:t>微圧縮で満足できる</a:t>
            </a:r>
            <a:br>
              <a:rPr kumimoji="1" lang="en-US" altLang="ja-JP" sz="2400" dirty="0">
                <a:latin typeface="MS UI Gothic" panose="020B0600070205080204" pitchFamily="50" charset="-128"/>
                <a:ea typeface="MS UI Gothic" panose="020B0600070205080204" pitchFamily="50" charset="-128"/>
              </a:rPr>
            </a:br>
            <a:r>
              <a:rPr kumimoji="1" lang="ja-JP" altLang="en-US" sz="2400" dirty="0">
                <a:latin typeface="MS UI Gothic" panose="020B0600070205080204" pitchFamily="50" charset="-128"/>
                <a:ea typeface="MS UI Gothic" panose="020B0600070205080204" pitchFamily="50" charset="-128"/>
              </a:rPr>
              <a:t>定式化がまだ無い．</a:t>
            </a:r>
          </a:p>
        </p:txBody>
      </p:sp>
    </p:spTree>
    <p:extLst>
      <p:ext uri="{BB962C8B-B14F-4D97-AF65-F5344CB8AC3E}">
        <p14:creationId xmlns:p14="http://schemas.microsoft.com/office/powerpoint/2010/main" val="35578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CFD14B-2ACF-4206-BD1C-4C903EFFBFA4}"/>
              </a:ext>
            </a:extLst>
          </p:cNvPr>
          <p:cNvSpPr>
            <a:spLocks noGrp="1"/>
          </p:cNvSpPr>
          <p:nvPr>
            <p:ph type="title"/>
          </p:nvPr>
        </p:nvSpPr>
        <p:spPr/>
        <p:txBody>
          <a:bodyPr/>
          <a:lstStyle/>
          <a:p>
            <a:r>
              <a:rPr kumimoji="1" lang="en-US" altLang="ja-JP" dirty="0"/>
              <a:t>S-FEM</a:t>
            </a:r>
            <a:r>
              <a:rPr kumimoji="1" lang="ja-JP" altLang="en-US" dirty="0"/>
              <a:t>の人気は？</a:t>
            </a:r>
          </a:p>
        </p:txBody>
      </p:sp>
      <p:sp>
        <p:nvSpPr>
          <p:cNvPr id="3" name="コンテンツ プレースホルダー 2">
            <a:extLst>
              <a:ext uri="{FF2B5EF4-FFF2-40B4-BE49-F238E27FC236}">
                <a16:creationId xmlns:a16="http://schemas.microsoft.com/office/drawing/2014/main" id="{A50F2DA3-5A08-468D-9B7C-19BA893C3CA0}"/>
              </a:ext>
            </a:extLst>
          </p:cNvPr>
          <p:cNvSpPr>
            <a:spLocks noGrp="1"/>
          </p:cNvSpPr>
          <p:nvPr>
            <p:ph idx="1"/>
          </p:nvPr>
        </p:nvSpPr>
        <p:spPr/>
        <p:txBody>
          <a:bodyPr/>
          <a:lstStyle/>
          <a:p>
            <a:pPr marL="0" indent="0">
              <a:buNone/>
            </a:pPr>
            <a:r>
              <a:rPr lang="en-US" altLang="ja-JP" dirty="0"/>
              <a:t>  </a:t>
            </a:r>
            <a:r>
              <a:rPr lang="ja-JP" altLang="en-US" dirty="0"/>
              <a:t>タイトルに「</a:t>
            </a:r>
            <a:r>
              <a:rPr lang="en-US" altLang="ja-JP" b="1" dirty="0">
                <a:solidFill>
                  <a:srgbClr val="7030A0"/>
                </a:solidFill>
              </a:rPr>
              <a:t>smoothed finite element</a:t>
            </a:r>
            <a:r>
              <a:rPr lang="ja-JP" altLang="en-US" dirty="0"/>
              <a:t>」が含まれる論文の数</a:t>
            </a:r>
            <a:br>
              <a:rPr lang="en-US" altLang="ja-JP" dirty="0"/>
            </a:br>
            <a:endParaRPr lang="en-US" altLang="ja-JP" sz="2000" dirty="0"/>
          </a:p>
        </p:txBody>
      </p:sp>
      <p:sp>
        <p:nvSpPr>
          <p:cNvPr id="5" name="四角形: 角を丸くする 4">
            <a:extLst>
              <a:ext uri="{FF2B5EF4-FFF2-40B4-BE49-F238E27FC236}">
                <a16:creationId xmlns:a16="http://schemas.microsoft.com/office/drawing/2014/main" id="{D238B952-C568-410E-B3CC-0BA2DCBA3256}"/>
              </a:ext>
            </a:extLst>
          </p:cNvPr>
          <p:cNvSpPr/>
          <p:nvPr/>
        </p:nvSpPr>
        <p:spPr>
          <a:xfrm>
            <a:off x="1919537" y="5697252"/>
            <a:ext cx="8388931" cy="5040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rgbClr val="FF0000"/>
                </a:solidFill>
                <a:latin typeface="MS UI Gothic" panose="020B0600070205080204" pitchFamily="50" charset="-128"/>
                <a:ea typeface="MS UI Gothic" panose="020B0600070205080204" pitchFamily="50" charset="-128"/>
              </a:rPr>
              <a:t>S-FEM</a:t>
            </a:r>
            <a:r>
              <a:rPr lang="ja-JP" altLang="en-US" sz="2400" dirty="0">
                <a:solidFill>
                  <a:srgbClr val="FF0000"/>
                </a:solidFill>
                <a:latin typeface="MS UI Gothic" panose="020B0600070205080204" pitchFamily="50" charset="-128"/>
                <a:ea typeface="MS UI Gothic" panose="020B0600070205080204" pitchFamily="50" charset="-128"/>
              </a:rPr>
              <a:t>の人気は今なお高まりを続けている</a:t>
            </a:r>
          </a:p>
        </p:txBody>
      </p:sp>
      <p:sp>
        <p:nvSpPr>
          <p:cNvPr id="9" name="スライド番号プレースホルダー 8">
            <a:extLst>
              <a:ext uri="{FF2B5EF4-FFF2-40B4-BE49-F238E27FC236}">
                <a16:creationId xmlns:a16="http://schemas.microsoft.com/office/drawing/2014/main" id="{66BD7564-09C2-4BBD-B06C-5DC170055461}"/>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
        <p:nvSpPr>
          <p:cNvPr id="11" name="テキスト ボックス 10">
            <a:extLst>
              <a:ext uri="{FF2B5EF4-FFF2-40B4-BE49-F238E27FC236}">
                <a16:creationId xmlns:a16="http://schemas.microsoft.com/office/drawing/2014/main" id="{961F558A-B5E1-4904-C773-344D3C3A8D9A}"/>
              </a:ext>
            </a:extLst>
          </p:cNvPr>
          <p:cNvSpPr txBox="1"/>
          <p:nvPr/>
        </p:nvSpPr>
        <p:spPr>
          <a:xfrm>
            <a:off x="1055440" y="1039643"/>
            <a:ext cx="3791744" cy="369332"/>
          </a:xfrm>
          <a:prstGeom prst="rect">
            <a:avLst/>
          </a:prstGeom>
          <a:noFill/>
          <a:ln>
            <a:solidFill>
              <a:schemeClr val="tx1"/>
            </a:solidFill>
          </a:ln>
        </p:spPr>
        <p:txBody>
          <a:bodyPr wrap="square">
            <a:spAutoFit/>
          </a:bodyPr>
          <a:lstStyle/>
          <a:p>
            <a:pPr algn="ctr"/>
            <a:r>
              <a:rPr lang="en-US" altLang="ja-JP" dirty="0"/>
              <a:t>Google Scholar</a:t>
            </a:r>
            <a:r>
              <a:rPr lang="ja-JP" altLang="en-US" dirty="0"/>
              <a:t>の検索結果より作成</a:t>
            </a:r>
          </a:p>
        </p:txBody>
      </p:sp>
      <p:pic>
        <p:nvPicPr>
          <p:cNvPr id="13" name="グラフィックス 12">
            <a:extLst>
              <a:ext uri="{FF2B5EF4-FFF2-40B4-BE49-F238E27FC236}">
                <a16:creationId xmlns:a16="http://schemas.microsoft.com/office/drawing/2014/main" id="{8A646E10-97D1-7E8D-D780-18652AA7B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498" y="1268760"/>
            <a:ext cx="8063617" cy="4290047"/>
          </a:xfrm>
          <a:prstGeom prst="rect">
            <a:avLst/>
          </a:prstGeom>
        </p:spPr>
      </p:pic>
      <p:sp>
        <p:nvSpPr>
          <p:cNvPr id="6" name="テキスト ボックス 5">
            <a:extLst>
              <a:ext uri="{FF2B5EF4-FFF2-40B4-BE49-F238E27FC236}">
                <a16:creationId xmlns:a16="http://schemas.microsoft.com/office/drawing/2014/main" id="{17BA1A72-3904-7C9C-B707-B6CBCA0BF286}"/>
              </a:ext>
            </a:extLst>
          </p:cNvPr>
          <p:cNvSpPr txBox="1"/>
          <p:nvPr/>
        </p:nvSpPr>
        <p:spPr>
          <a:xfrm>
            <a:off x="8328248" y="1843209"/>
            <a:ext cx="3717329" cy="2554545"/>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kumimoji="1" lang="en-US" altLang="ja-JP" sz="2000" dirty="0">
                <a:latin typeface="MS UI Gothic" panose="020B0600070205080204" pitchFamily="50" charset="-128"/>
                <a:ea typeface="MS UI Gothic" panose="020B0600070205080204" pitchFamily="50" charset="-128"/>
              </a:rPr>
              <a:t>S-FEM</a:t>
            </a:r>
            <a:r>
              <a:rPr kumimoji="1" lang="ja-JP" altLang="en-US" sz="2000" dirty="0">
                <a:latin typeface="MS UI Gothic" panose="020B0600070205080204" pitchFamily="50" charset="-128"/>
                <a:ea typeface="MS UI Gothic" panose="020B0600070205080204" pitchFamily="50" charset="-128"/>
              </a:rPr>
              <a:t>発案者の</a:t>
            </a:r>
            <a:r>
              <a:rPr kumimoji="1" lang="en-US" altLang="ja-JP" sz="2000" dirty="0">
                <a:latin typeface="MS UI Gothic" panose="020B0600070205080204" pitchFamily="50" charset="-128"/>
                <a:ea typeface="MS UI Gothic" panose="020B0600070205080204" pitchFamily="50" charset="-128"/>
              </a:rPr>
              <a:t>G. R. Liu</a:t>
            </a:r>
            <a:r>
              <a:rPr kumimoji="1" lang="ja-JP" altLang="en-US" sz="2000" dirty="0">
                <a:latin typeface="MS UI Gothic" panose="020B0600070205080204" pitchFamily="50" charset="-128"/>
                <a:ea typeface="MS UI Gothic" panose="020B0600070205080204" pitchFamily="50" charset="-128"/>
              </a:rPr>
              <a:t>先生</a:t>
            </a:r>
            <a:r>
              <a:rPr lang="ja-JP" altLang="en-US" sz="2000" dirty="0">
                <a:latin typeface="MS UI Gothic" panose="020B0600070205080204" pitchFamily="50" charset="-128"/>
                <a:ea typeface="MS UI Gothic" panose="020B0600070205080204" pitchFamily="50" charset="-128"/>
              </a:rPr>
              <a:t>とその</a:t>
            </a:r>
            <a:r>
              <a:rPr kumimoji="1" lang="ja-JP" altLang="en-US" sz="2000" dirty="0">
                <a:latin typeface="MS UI Gothic" panose="020B0600070205080204" pitchFamily="50" charset="-128"/>
                <a:ea typeface="MS UI Gothic" panose="020B0600070205080204" pitchFamily="50" charset="-128"/>
              </a:rPr>
              <a:t>門下生を中心に，米・中・シンガポールの論文数が特に多い．</a:t>
            </a:r>
            <a:endParaRPr kumimoji="1" lang="en-US" altLang="ja-JP" sz="2000" dirty="0">
              <a:latin typeface="MS UI Gothic" panose="020B0600070205080204" pitchFamily="50" charset="-128"/>
              <a:ea typeface="MS UI Gothic" panose="020B0600070205080204" pitchFamily="50" charset="-128"/>
            </a:endParaRPr>
          </a:p>
          <a:p>
            <a:pPr marL="342900" indent="-342900" algn="just">
              <a:buFont typeface="Arial" panose="020B0604020202020204" pitchFamily="34" charset="0"/>
              <a:buChar char="•"/>
            </a:pPr>
            <a:r>
              <a:rPr kumimoji="1" lang="ja-JP" altLang="en-US" sz="2000" dirty="0">
                <a:latin typeface="MS UI Gothic" panose="020B0600070205080204" pitchFamily="50" charset="-128"/>
                <a:ea typeface="MS UI Gothic" panose="020B0600070205080204" pitchFamily="50" charset="-128"/>
              </a:rPr>
              <a:t>近年は欧州・インド・韓国の研究も目立ってきている．</a:t>
            </a:r>
            <a:endParaRPr lang="en-US" altLang="ja-JP" sz="2000" dirty="0">
              <a:latin typeface="MS UI Gothic" panose="020B0600070205080204" pitchFamily="50" charset="-128"/>
              <a:ea typeface="MS UI Gothic" panose="020B0600070205080204" pitchFamily="50" charset="-128"/>
            </a:endParaRPr>
          </a:p>
          <a:p>
            <a:pPr marL="342900" indent="-342900" algn="just">
              <a:buFont typeface="Arial" panose="020B0604020202020204" pitchFamily="34" charset="0"/>
              <a:buChar char="•"/>
            </a:pPr>
            <a:r>
              <a:rPr kumimoji="1" lang="ja-JP" altLang="en-US" sz="2000" dirty="0">
                <a:latin typeface="MS UI Gothic" panose="020B0600070205080204" pitchFamily="50" charset="-128"/>
                <a:ea typeface="MS UI Gothic" panose="020B0600070205080204" pitchFamily="50" charset="-128"/>
              </a:rPr>
              <a:t>日本での研究は僕と藤川先生</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（琉球大）の２グループだけ．．．</a:t>
            </a:r>
          </a:p>
        </p:txBody>
      </p:sp>
    </p:spTree>
    <p:extLst>
      <p:ext uri="{BB962C8B-B14F-4D97-AF65-F5344CB8AC3E}">
        <p14:creationId xmlns:p14="http://schemas.microsoft.com/office/powerpoint/2010/main" val="1703212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ULTRA_SCORM_COURCE_TITLE" val="jsces2023.S-FEM"/>
  <p:tag name="ISPRING_SCORM_ENDPOINT" val="&lt;endpoint&gt;&lt;enable&gt;0&lt;/enable&gt;&lt;lrs&gt;http://&lt;/lrs&gt;&lt;auth&gt;0&lt;/auth&gt;&lt;login&gt;&lt;/login&gt;&lt;password&gt;&lt;/password&gt;&lt;key&gt;&lt;/key&gt;&lt;name&gt;&lt;/name&gt;&lt;email&gt;&lt;/email&gt;&lt;/endpoint&gt;&#10;"/>
  <p:tag name="ISPRING_OUTPUT_FOLDER" val="[[&quot;0\uFFFD\u0016\uFFFD{DEE640B2-8B0E-4298-9AB9-4AB5AACAD798}&quot;,&quot;Z:\\ACHIEVEMENT\\conference\\2023\\jsces2023&quot;],[&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4.000000"/>
  <p:tag name="ISPRING_PRESENTATION_TITLE" val="jsces2023.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cene3d>
          <a:camera prst="orthographicFront"/>
          <a:lightRig rig="threePt" dir="t"/>
        </a:scene3d>
        <a:sp3d>
          <a:bevelT/>
        </a:sp3d>
      </a:spPr>
      <a:bodyPr rtlCol="0" anchor="ctr"/>
      <a:lstStyle>
        <a:defPPr algn="ctr">
          <a:defRPr kumimoji="1" sz="2400" dirty="0" smtClean="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a:noFill/>
        </a:ln>
        <a:scene3d>
          <a:camera prst="orthographicFront"/>
          <a:lightRig rig="threePt" dir="t"/>
        </a:scene3d>
        <a:sp3d>
          <a:bevelT/>
        </a:sp3d>
      </a:spPr>
      <a:bodyPr wrap="square" rtlCol="0">
        <a:spAutoFit/>
      </a:bodyPr>
      <a:lstStyle>
        <a:defPPr algn="ctr">
          <a:defRPr sz="20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82914</TotalTime>
  <Words>3889</Words>
  <Application>Microsoft Office PowerPoint</Application>
  <PresentationFormat>ワイド画面</PresentationFormat>
  <Paragraphs>487</Paragraphs>
  <Slides>41</Slides>
  <Notes>37</Notes>
  <HiddenSlides>0</HiddenSlides>
  <MMClips>12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41</vt:i4>
      </vt:variant>
    </vt:vector>
  </HeadingPairs>
  <TitlesOfParts>
    <vt:vector size="53" baseType="lpstr">
      <vt:lpstr>ＭＳ Ｐゴシック</vt:lpstr>
      <vt:lpstr>ＭＳ Ｐゴシック</vt:lpstr>
      <vt:lpstr>MS UI Gothic</vt:lpstr>
      <vt:lpstr>ＭＳ ゴシック</vt:lpstr>
      <vt:lpstr>メイリオ</vt:lpstr>
      <vt:lpstr>Arial</vt:lpstr>
      <vt:lpstr>Calibri</vt:lpstr>
      <vt:lpstr>Cambria Math</vt:lpstr>
      <vt:lpstr>Consolas</vt:lpstr>
      <vt:lpstr>Microsoft Tai Le</vt:lpstr>
      <vt:lpstr>Wingdings</vt:lpstr>
      <vt:lpstr>デザインの設定</vt:lpstr>
      <vt:lpstr>微圧縮大変形解析における 次世代平滑化有限要素法(EC-SSE-SRI-T4)の性能評価</vt:lpstr>
      <vt:lpstr>平滑化有限要素法(S-FEM)の簡単な紹介</vt:lpstr>
      <vt:lpstr>平滑化有限要素法(S-FEM)とは？</vt:lpstr>
      <vt:lpstr>ES-FEMの定式化概要</vt:lpstr>
      <vt:lpstr>ES-FEMの解析例</vt:lpstr>
      <vt:lpstr>ES-FEMの解析例</vt:lpstr>
      <vt:lpstr>S-FEMの長所は？</vt:lpstr>
      <vt:lpstr>S-FEMの短所は？</vt:lpstr>
      <vt:lpstr>S-FEMの人気は？</vt:lpstr>
      <vt:lpstr>我々のグループのS-FEM-T4適用事例</vt:lpstr>
      <vt:lpstr>本題</vt:lpstr>
      <vt:lpstr>研究背景</vt:lpstr>
      <vt:lpstr>既存手法の問題点（ABAQUSの要素）</vt:lpstr>
      <vt:lpstr>我々の従来手法（平滑化有限要素法：S-FEM）</vt:lpstr>
      <vt:lpstr>T4とT10のどちらが良いか？</vt:lpstr>
      <vt:lpstr>エッジ中心ひずみ平滑要素（EC-SSE）の登場</vt:lpstr>
      <vt:lpstr>研究目的</vt:lpstr>
      <vt:lpstr>手法 提案手法の定式化概要の紹介</vt:lpstr>
      <vt:lpstr>NS-FEMの定式化概要</vt:lpstr>
      <vt:lpstr>ES-FEMの定式化概要</vt:lpstr>
      <vt:lpstr>EC-SSEの定式化概要</vt:lpstr>
      <vt:lpstr>EC-SSE-SRI（提案手法）の定式化概要</vt:lpstr>
      <vt:lpstr>３次元の場合（EC-SSE-SRI-T4）の定式化概要</vt:lpstr>
      <vt:lpstr>結果と考察 解析例の紹介 と 計算コストの考察</vt:lpstr>
      <vt:lpstr>      片持ち梁の曲げ解析</vt:lpstr>
      <vt:lpstr>      片持ち梁の曲げ解析</vt:lpstr>
      <vt:lpstr>      片持ち梁の曲げ解析</vt:lpstr>
      <vt:lpstr>      片持ち梁の曲げ解析</vt:lpstr>
      <vt:lpstr>      ブロックの圧力押込解析</vt:lpstr>
      <vt:lpstr>      ブロックの圧力押込解析</vt:lpstr>
      <vt:lpstr>      円柱の押込解析</vt:lpstr>
      <vt:lpstr>      円柱の押込解析</vt:lpstr>
      <vt:lpstr>      フィラー充填ゴムの引張解析</vt:lpstr>
      <vt:lpstr>      フィラー充填ゴムの引張解析</vt:lpstr>
      <vt:lpstr>提案手法(EC-SSE-SRI-T4) の計算時間に関する考察</vt:lpstr>
      <vt:lpstr>提案手法(EC-SSE-SRI-T4) の計算時間に関する考察</vt:lpstr>
      <vt:lpstr>まとめ</vt:lpstr>
      <vt:lpstr>EC-SSE-SRI-T4のまとめ</vt:lpstr>
      <vt:lpstr>PowerPoint プレゼンテーション</vt:lpstr>
      <vt:lpstr>SSEの定式化概要</vt:lpstr>
      <vt:lpstr>定式化の違い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Yuki ONISHI</dc:title>
  <dc:creator>Yuki ONISHI</dc:creator>
  <cp:lastModifiedBy>Yuki ONISHI</cp:lastModifiedBy>
  <cp:revision>3285</cp:revision>
  <cp:lastPrinted>2012-03-06T10:21:50Z</cp:lastPrinted>
  <dcterms:created xsi:type="dcterms:W3CDTF">2007-11-22T18:02:40Z</dcterms:created>
  <dcterms:modified xsi:type="dcterms:W3CDTF">2024-06-11T08:55:33Z</dcterms:modified>
</cp:coreProperties>
</file>