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handoutMasterIdLst>
    <p:handoutMasterId r:id="rId33"/>
  </p:handoutMasterIdLst>
  <p:sldIdLst>
    <p:sldId id="961" r:id="rId2"/>
    <p:sldId id="765" r:id="rId3"/>
    <p:sldId id="953" r:id="rId4"/>
    <p:sldId id="1006" r:id="rId5"/>
    <p:sldId id="603" r:id="rId6"/>
    <p:sldId id="892" r:id="rId7"/>
    <p:sldId id="731" r:id="rId8"/>
    <p:sldId id="1004" r:id="rId9"/>
    <p:sldId id="957" r:id="rId10"/>
    <p:sldId id="958" r:id="rId11"/>
    <p:sldId id="1016" r:id="rId12"/>
    <p:sldId id="1015" r:id="rId13"/>
    <p:sldId id="897" r:id="rId14"/>
    <p:sldId id="750" r:id="rId15"/>
    <p:sldId id="979" r:id="rId16"/>
    <p:sldId id="1005" r:id="rId17"/>
    <p:sldId id="776" r:id="rId18"/>
    <p:sldId id="976" r:id="rId19"/>
    <p:sldId id="1020" r:id="rId20"/>
    <p:sldId id="924" r:id="rId21"/>
    <p:sldId id="1018" r:id="rId22"/>
    <p:sldId id="974" r:id="rId23"/>
    <p:sldId id="971" r:id="rId24"/>
    <p:sldId id="968" r:id="rId25"/>
    <p:sldId id="682" r:id="rId26"/>
    <p:sldId id="996" r:id="rId27"/>
    <p:sldId id="1019" r:id="rId28"/>
    <p:sldId id="933" r:id="rId29"/>
    <p:sldId id="964" r:id="rId30"/>
    <p:sldId id="1017" r:id="rId31"/>
  </p:sldIdLst>
  <p:sldSz cx="12192000" cy="6858000"/>
  <p:notesSz cx="9971088" cy="6823075"/>
  <p:custDataLst>
    <p:tags r:id="rId34"/>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5BCFE"/>
    <a:srgbClr val="0000CC"/>
    <a:srgbClr val="FF00FF"/>
    <a:srgbClr val="FFFF99"/>
    <a:srgbClr val="4DFFC4"/>
    <a:srgbClr val="E89049"/>
    <a:srgbClr val="00CC88"/>
    <a:srgbClr val="66A9B1"/>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8252" autoAdjust="0"/>
  </p:normalViewPr>
  <p:slideViewPr>
    <p:cSldViewPr>
      <p:cViewPr varScale="1">
        <p:scale>
          <a:sx n="119" d="100"/>
          <a:sy n="119" d="100"/>
        </p:scale>
        <p:origin x="92" y="3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2025/6/4</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2025/6/4</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96066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9D2E-A17E-4A44-7BCE-1E6717BE1A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F27CC7-F6D3-E3D6-387A-487C2C685B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C5D641-4D5A-03C0-F478-DFB448E7B0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45BA43C-D597-4AD5-F2A8-762C0F311942}"/>
              </a:ext>
            </a:extLst>
          </p:cNvPr>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422521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dirty="0"/>
          </a:p>
        </p:txBody>
      </p:sp>
    </p:spTree>
    <p:extLst>
      <p:ext uri="{BB962C8B-B14F-4D97-AF65-F5344CB8AC3E}">
        <p14:creationId xmlns:p14="http://schemas.microsoft.com/office/powerpoint/2010/main" val="9053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221865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358422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245330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003271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77945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132826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dirty="0"/>
          </a:p>
        </p:txBody>
      </p:sp>
    </p:spTree>
    <p:extLst>
      <p:ext uri="{BB962C8B-B14F-4D97-AF65-F5344CB8AC3E}">
        <p14:creationId xmlns:p14="http://schemas.microsoft.com/office/powerpoint/2010/main" val="2898739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98C93-FA0E-69AE-55B3-680C4D21F6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074760-0A1A-A79E-D5DB-1B00153402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7C971-44D0-359B-1649-A59A5E6549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1AD1C9-22AD-C114-B8BC-1514A69E0E2D}"/>
              </a:ext>
            </a:extLst>
          </p:cNvPr>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427691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2416344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77348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11502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388191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dirty="0"/>
          </a:p>
        </p:txBody>
      </p:sp>
    </p:spTree>
    <p:extLst>
      <p:ext uri="{BB962C8B-B14F-4D97-AF65-F5344CB8AC3E}">
        <p14:creationId xmlns:p14="http://schemas.microsoft.com/office/powerpoint/2010/main" val="272309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25473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75545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230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4" name="スライド番号プレースホルダー 4">
            <a:extLst>
              <a:ext uri="{FF2B5EF4-FFF2-40B4-BE49-F238E27FC236}">
                <a16:creationId xmlns:a16="http://schemas.microsoft.com/office/drawing/2014/main" id="{E77B9517-790A-5BB3-DB85-B499A22593C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2" name="スライド番号プレースホルダー 4">
            <a:extLst>
              <a:ext uri="{FF2B5EF4-FFF2-40B4-BE49-F238E27FC236}">
                <a16:creationId xmlns:a16="http://schemas.microsoft.com/office/drawing/2014/main" id="{8343FAE4-2607-67AC-D3CF-1E6497D151B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B4FA9536-D238-9C33-E88A-8EC55E9D2EAF}"/>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CC175A5D-3CC9-D1E2-7401-63F1E91111EB}"/>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20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7613294" y="6653902"/>
              <a:ext cx="1279196" cy="204095"/>
            </a:xfrm>
            <a:prstGeom prst="rect">
              <a:avLst/>
            </a:prstGeom>
            <a:noFill/>
            <a:ln w="9525">
              <a:noFill/>
              <a:round/>
              <a:headEnd/>
              <a:tailEnd/>
            </a:ln>
            <a:effectLst/>
          </p:spPr>
          <p:txBody>
            <a:bodyPr wrap="none" lIns="0" tIns="0" rIns="0" bIns="0" anchor="b" anchorCtr="0">
              <a:spAutoFit/>
            </a:bodyPr>
            <a:lstStyle/>
            <a:p>
              <a:pPr algn="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計算工学講演会</a:t>
              </a:r>
              <a:r>
                <a:rPr kumimoji="0" lang="en-US" altLang="ja-JP" sz="1400" kern="1200" baseline="0" dirty="0">
                  <a:solidFill>
                    <a:schemeClr val="bg1"/>
                  </a:solidFill>
                  <a:latin typeface="+mn-ea"/>
                  <a:ea typeface="+mn-ea"/>
                  <a:cs typeface="Arial" pitchFamily="34" charset="0"/>
                </a:rPr>
                <a:t>2025</a:t>
              </a:r>
            </a:p>
          </p:txBody>
        </p:sp>
      </p:grpSp>
      <p:sp>
        <p:nvSpPr>
          <p:cNvPr id="5" name="スライド番号プレースホルダー 4"/>
          <p:cNvSpPr>
            <a:spLocks noGrp="1"/>
          </p:cNvSpPr>
          <p:nvPr userDrawn="1">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7" name="図 26" descr="図形&#10;&#10;中程度の精度で自動的に生成された説明">
            <a:extLst>
              <a:ext uri="{FF2B5EF4-FFF2-40B4-BE49-F238E27FC236}">
                <a16:creationId xmlns:a16="http://schemas.microsoft.com/office/drawing/2014/main" id="{F860427E-0F25-D426-D76B-5611F315338D}"/>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5346" t="19996" r="5346" b="10520"/>
          <a:stretch/>
        </p:blipFill>
        <p:spPr>
          <a:xfrm>
            <a:off x="335360" y="6438659"/>
            <a:ext cx="19080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0.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12" Type="http://schemas.openxmlformats.org/officeDocument/2006/relationships/image" Target="../media/image292.png"/><Relationship Id="rId2" Type="http://schemas.openxmlformats.org/officeDocument/2006/relationships/notesSlide" Target="../notesSlides/notesSlide7.xml"/><Relationship Id="rId1" Type="http://schemas.openxmlformats.org/officeDocument/2006/relationships/slideLayout" Target="../slideLayouts/slideLayout3.xml"/><Relationship Id="rId11" Type="http://schemas.openxmlformats.org/officeDocument/2006/relationships/image" Target="../media/image260.png"/><Relationship Id="rId5" Type="http://schemas.openxmlformats.org/officeDocument/2006/relationships/image" Target="../media/image30.png"/><Relationship Id="rId10" Type="http://schemas.openxmlformats.org/officeDocument/2006/relationships/image" Target="../media/image251.png"/><Relationship Id="rId4" Type="http://schemas.openxmlformats.org/officeDocument/2006/relationships/image" Target="../media/image29.png"/><Relationship Id="rId9" Type="http://schemas.openxmlformats.org/officeDocument/2006/relationships/image" Target="../media/image24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0.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次世代平滑化有限要素法</a:t>
            </a:r>
            <a:r>
              <a:rPr lang="en-US" altLang="ja-JP" dirty="0">
                <a:cs typeface="Microsoft Tai Le" panose="020B0502040204020203" pitchFamily="34" charset="0"/>
              </a:rPr>
              <a:t>(</a:t>
            </a:r>
            <a:r>
              <a:rPr lang="en-US" altLang="ja-JP" dirty="0">
                <a:solidFill>
                  <a:schemeClr val="accent6">
                    <a:lumMod val="40000"/>
                    <a:lumOff val="60000"/>
                  </a:schemeClr>
                </a:solidFill>
                <a:cs typeface="Microsoft Tai Le" panose="020B0502040204020203" pitchFamily="34" charset="0"/>
              </a:rPr>
              <a:t>EC-SSE-SRI-T4</a:t>
            </a:r>
            <a:r>
              <a:rPr lang="en-US" altLang="ja-JP" dirty="0">
                <a:cs typeface="Microsoft Tai Le" panose="020B0502040204020203" pitchFamily="34" charset="0"/>
              </a:rPr>
              <a:t>)</a:t>
            </a:r>
            <a:r>
              <a:rPr lang="ja-JP" altLang="en-US" dirty="0">
                <a:cs typeface="Microsoft Tai Le" panose="020B0502040204020203" pitchFamily="34" charset="0"/>
              </a:rPr>
              <a:t>における</a:t>
            </a:r>
            <a:br>
              <a:rPr lang="en-US" altLang="ja-JP" dirty="0">
                <a:cs typeface="Microsoft Tai Le" panose="020B0502040204020203" pitchFamily="34" charset="0"/>
              </a:rPr>
            </a:br>
            <a:r>
              <a:rPr lang="ja-JP" altLang="en-US" dirty="0">
                <a:cs typeface="Microsoft Tai Le" panose="020B0502040204020203" pitchFamily="34" charset="0"/>
              </a:rPr>
              <a:t>圧力チェッカーボーディング抑制法の検討</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（東京科学大学）</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リーフォーム: 図形 18">
            <a:extLst>
              <a:ext uri="{FF2B5EF4-FFF2-40B4-BE49-F238E27FC236}">
                <a16:creationId xmlns:a16="http://schemas.microsoft.com/office/drawing/2014/main" id="{A80463CB-403F-1B0C-A951-BDA7279352A5}"/>
              </a:ext>
            </a:extLst>
          </p:cNvPr>
          <p:cNvSpPr/>
          <p:nvPr/>
        </p:nvSpPr>
        <p:spPr>
          <a:xfrm>
            <a:off x="7021287" y="2334177"/>
            <a:ext cx="1075406" cy="1233124"/>
          </a:xfrm>
          <a:custGeom>
            <a:avLst/>
            <a:gdLst>
              <a:gd name="connsiteX0" fmla="*/ 0 w 1045028"/>
              <a:gd name="connsiteY0" fmla="*/ 783772 h 1230086"/>
              <a:gd name="connsiteX1" fmla="*/ 674914 w 1045028"/>
              <a:gd name="connsiteY1" fmla="*/ 1230086 h 1230086"/>
              <a:gd name="connsiteX2" fmla="*/ 1045028 w 1045028"/>
              <a:gd name="connsiteY2" fmla="*/ 1055915 h 1230086"/>
              <a:gd name="connsiteX3" fmla="*/ 936171 w 1045028"/>
              <a:gd name="connsiteY3" fmla="*/ 794658 h 1230086"/>
              <a:gd name="connsiteX4" fmla="*/ 1045028 w 1045028"/>
              <a:gd name="connsiteY4" fmla="*/ 326572 h 1230086"/>
              <a:gd name="connsiteX5" fmla="*/ 685800 w 1045028"/>
              <a:gd name="connsiteY5" fmla="*/ 108858 h 1230086"/>
              <a:gd name="connsiteX6" fmla="*/ 533400 w 1045028"/>
              <a:gd name="connsiteY6" fmla="*/ 0 h 1230086"/>
              <a:gd name="connsiteX7" fmla="*/ 87085 w 1045028"/>
              <a:gd name="connsiteY7" fmla="*/ 174172 h 1230086"/>
              <a:gd name="connsiteX0" fmla="*/ 0 w 1066293"/>
              <a:gd name="connsiteY0" fmla="*/ 783772 h 1230086"/>
              <a:gd name="connsiteX1" fmla="*/ 674914 w 1066293"/>
              <a:gd name="connsiteY1" fmla="*/ 1230086 h 1230086"/>
              <a:gd name="connsiteX2" fmla="*/ 1045028 w 1066293"/>
              <a:gd name="connsiteY2" fmla="*/ 1055915 h 1230086"/>
              <a:gd name="connsiteX3" fmla="*/ 936171 w 1066293"/>
              <a:gd name="connsiteY3" fmla="*/ 794658 h 1230086"/>
              <a:gd name="connsiteX4" fmla="*/ 1066293 w 1066293"/>
              <a:gd name="connsiteY4" fmla="*/ 356951 h 1230086"/>
              <a:gd name="connsiteX5" fmla="*/ 685800 w 1066293"/>
              <a:gd name="connsiteY5" fmla="*/ 108858 h 1230086"/>
              <a:gd name="connsiteX6" fmla="*/ 533400 w 1066293"/>
              <a:gd name="connsiteY6" fmla="*/ 0 h 1230086"/>
              <a:gd name="connsiteX7" fmla="*/ 87085 w 1066293"/>
              <a:gd name="connsiteY7" fmla="*/ 174172 h 1230086"/>
              <a:gd name="connsiteX0" fmla="*/ 0 w 1075406"/>
              <a:gd name="connsiteY0" fmla="*/ 783772 h 1230086"/>
              <a:gd name="connsiteX1" fmla="*/ 674914 w 1075406"/>
              <a:gd name="connsiteY1" fmla="*/ 1230086 h 1230086"/>
              <a:gd name="connsiteX2" fmla="*/ 1045028 w 1075406"/>
              <a:gd name="connsiteY2" fmla="*/ 1055915 h 1230086"/>
              <a:gd name="connsiteX3" fmla="*/ 936171 w 1075406"/>
              <a:gd name="connsiteY3" fmla="*/ 794658 h 1230086"/>
              <a:gd name="connsiteX4" fmla="*/ 1075406 w 1075406"/>
              <a:gd name="connsiteY4" fmla="*/ 347837 h 1230086"/>
              <a:gd name="connsiteX5" fmla="*/ 685800 w 1075406"/>
              <a:gd name="connsiteY5" fmla="*/ 108858 h 1230086"/>
              <a:gd name="connsiteX6" fmla="*/ 533400 w 1075406"/>
              <a:gd name="connsiteY6" fmla="*/ 0 h 1230086"/>
              <a:gd name="connsiteX7" fmla="*/ 87085 w 1075406"/>
              <a:gd name="connsiteY7" fmla="*/ 174172 h 1230086"/>
              <a:gd name="connsiteX0" fmla="*/ 0 w 1075406"/>
              <a:gd name="connsiteY0" fmla="*/ 786810 h 1233124"/>
              <a:gd name="connsiteX1" fmla="*/ 674914 w 1075406"/>
              <a:gd name="connsiteY1" fmla="*/ 1233124 h 1233124"/>
              <a:gd name="connsiteX2" fmla="*/ 1045028 w 1075406"/>
              <a:gd name="connsiteY2" fmla="*/ 1058953 h 1233124"/>
              <a:gd name="connsiteX3" fmla="*/ 936171 w 1075406"/>
              <a:gd name="connsiteY3" fmla="*/ 797696 h 1233124"/>
              <a:gd name="connsiteX4" fmla="*/ 1075406 w 1075406"/>
              <a:gd name="connsiteY4" fmla="*/ 350875 h 1233124"/>
              <a:gd name="connsiteX5" fmla="*/ 685800 w 1075406"/>
              <a:gd name="connsiteY5" fmla="*/ 111896 h 1233124"/>
              <a:gd name="connsiteX6" fmla="*/ 548590 w 1075406"/>
              <a:gd name="connsiteY6" fmla="*/ 0 h 1233124"/>
              <a:gd name="connsiteX7" fmla="*/ 87085 w 1075406"/>
              <a:gd name="connsiteY7" fmla="*/ 177210 h 123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406" h="1233124">
                <a:moveTo>
                  <a:pt x="0" y="786810"/>
                </a:moveTo>
                <a:lnTo>
                  <a:pt x="674914" y="1233124"/>
                </a:lnTo>
                <a:lnTo>
                  <a:pt x="1045028" y="1058953"/>
                </a:lnTo>
                <a:lnTo>
                  <a:pt x="936171" y="797696"/>
                </a:lnTo>
                <a:lnTo>
                  <a:pt x="1075406" y="350875"/>
                </a:lnTo>
                <a:lnTo>
                  <a:pt x="685800" y="111896"/>
                </a:lnTo>
                <a:lnTo>
                  <a:pt x="548590" y="0"/>
                </a:lnTo>
                <a:lnTo>
                  <a:pt x="87085" y="177210"/>
                </a:lnTo>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6CA483DB-1BC0-37E6-97A5-32485283593E}"/>
              </a:ext>
            </a:extLst>
          </p:cNvPr>
          <p:cNvSpPr/>
          <p:nvPr/>
        </p:nvSpPr>
        <p:spPr>
          <a:xfrm>
            <a:off x="7696200" y="3393130"/>
            <a:ext cx="794657" cy="511628"/>
          </a:xfrm>
          <a:custGeom>
            <a:avLst/>
            <a:gdLst>
              <a:gd name="connsiteX0" fmla="*/ 522514 w 794657"/>
              <a:gd name="connsiteY0" fmla="*/ 511628 h 511628"/>
              <a:gd name="connsiteX1" fmla="*/ 794657 w 794657"/>
              <a:gd name="connsiteY1" fmla="*/ 141514 h 511628"/>
              <a:gd name="connsiteX2" fmla="*/ 359229 w 794657"/>
              <a:gd name="connsiteY2" fmla="*/ 0 h 511628"/>
              <a:gd name="connsiteX3" fmla="*/ 0 w 794657"/>
              <a:gd name="connsiteY3" fmla="*/ 174171 h 511628"/>
            </a:gdLst>
            <a:ahLst/>
            <a:cxnLst>
              <a:cxn ang="0">
                <a:pos x="connsiteX0" y="connsiteY0"/>
              </a:cxn>
              <a:cxn ang="0">
                <a:pos x="connsiteX1" y="connsiteY1"/>
              </a:cxn>
              <a:cxn ang="0">
                <a:pos x="connsiteX2" y="connsiteY2"/>
              </a:cxn>
              <a:cxn ang="0">
                <a:pos x="connsiteX3" y="connsiteY3"/>
              </a:cxn>
            </a:cxnLst>
            <a:rect l="l" t="t" r="r" b="b"/>
            <a:pathLst>
              <a:path w="794657" h="511628">
                <a:moveTo>
                  <a:pt x="522514" y="511628"/>
                </a:moveTo>
                <a:lnTo>
                  <a:pt x="794657" y="141514"/>
                </a:lnTo>
                <a:lnTo>
                  <a:pt x="359229" y="0"/>
                </a:lnTo>
                <a:lnTo>
                  <a:pt x="0" y="174171"/>
                </a:lnTo>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8BF6D770-7EAC-4E14-624F-49FE1EA45A46}"/>
              </a:ext>
            </a:extLst>
          </p:cNvPr>
          <p:cNvSpPr/>
          <p:nvPr/>
        </p:nvSpPr>
        <p:spPr>
          <a:xfrm>
            <a:off x="7946571" y="2304558"/>
            <a:ext cx="1055915" cy="1240972"/>
          </a:xfrm>
          <a:custGeom>
            <a:avLst/>
            <a:gdLst>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30629 w 1055915"/>
              <a:gd name="connsiteY4" fmla="*/ 391886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108351 w 1055915"/>
              <a:gd name="connsiteY6" fmla="*/ 1086294 h 1240972"/>
              <a:gd name="connsiteX7" fmla="*/ 533400 w 1055915"/>
              <a:gd name="connsiteY7" fmla="*/ 1240972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15" h="1240972">
                <a:moveTo>
                  <a:pt x="849086" y="838200"/>
                </a:moveTo>
                <a:lnTo>
                  <a:pt x="1055915" y="174172"/>
                </a:lnTo>
                <a:lnTo>
                  <a:pt x="849086" y="0"/>
                </a:lnTo>
                <a:lnTo>
                  <a:pt x="631372" y="174172"/>
                </a:lnTo>
                <a:lnTo>
                  <a:pt x="142780" y="382772"/>
                </a:lnTo>
                <a:lnTo>
                  <a:pt x="0" y="838200"/>
                </a:lnTo>
                <a:lnTo>
                  <a:pt x="108351" y="1086294"/>
                </a:lnTo>
                <a:lnTo>
                  <a:pt x="533400" y="1240972"/>
                </a:lnTo>
              </a:path>
            </a:pathLst>
          </a:cu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F4666CFD-813C-393C-68AA-08E0F10412B3}"/>
              </a:ext>
            </a:extLst>
          </p:cNvPr>
          <p:cNvSpPr/>
          <p:nvPr/>
        </p:nvSpPr>
        <p:spPr>
          <a:xfrm>
            <a:off x="8773886" y="1890901"/>
            <a:ext cx="402771" cy="609600"/>
          </a:xfrm>
          <a:custGeom>
            <a:avLst/>
            <a:gdLst>
              <a:gd name="connsiteX0" fmla="*/ 402771 w 402771"/>
              <a:gd name="connsiteY0" fmla="*/ 54429 h 609600"/>
              <a:gd name="connsiteX1" fmla="*/ 21771 w 402771"/>
              <a:gd name="connsiteY1" fmla="*/ 0 h 609600"/>
              <a:gd name="connsiteX2" fmla="*/ 0 w 402771"/>
              <a:gd name="connsiteY2" fmla="*/ 424543 h 609600"/>
              <a:gd name="connsiteX3" fmla="*/ 217714 w 402771"/>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02771" h="609600">
                <a:moveTo>
                  <a:pt x="402771" y="54429"/>
                </a:moveTo>
                <a:lnTo>
                  <a:pt x="21771" y="0"/>
                </a:lnTo>
                <a:lnTo>
                  <a:pt x="0" y="424543"/>
                </a:lnTo>
                <a:lnTo>
                  <a:pt x="217714" y="609600"/>
                </a:lnTo>
              </a:path>
            </a:pathLst>
          </a:cu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DDCA2BFE-009B-B030-06EE-063F1A68CF4D}"/>
              </a:ext>
            </a:extLst>
          </p:cNvPr>
          <p:cNvSpPr/>
          <p:nvPr/>
        </p:nvSpPr>
        <p:spPr>
          <a:xfrm>
            <a:off x="7563039" y="1782044"/>
            <a:ext cx="1243503" cy="903514"/>
          </a:xfrm>
          <a:custGeom>
            <a:avLst/>
            <a:gdLst>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7" fmla="*/ 1077686 w 1219200"/>
              <a:gd name="connsiteY7" fmla="*/ 54429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10343 w 1219200"/>
              <a:gd name="connsiteY6" fmla="*/ 402771 h 903514"/>
              <a:gd name="connsiteX7" fmla="*/ 1219200 w 1219200"/>
              <a:gd name="connsiteY7"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86543 w 1219200"/>
              <a:gd name="connsiteY6" fmla="*/ 511628 h 903514"/>
              <a:gd name="connsiteX7" fmla="*/ 1219200 w 1219200"/>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10846 w 1243503"/>
              <a:gd name="connsiteY6" fmla="*/ 511628 h 903514"/>
              <a:gd name="connsiteX7" fmla="*/ 1243503 w 1243503"/>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07808 w 1243503"/>
              <a:gd name="connsiteY6" fmla="*/ 538969 h 903514"/>
              <a:gd name="connsiteX7" fmla="*/ 1243503 w 1243503"/>
              <a:gd name="connsiteY7" fmla="*/ 108857 h 9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503" h="903514">
                <a:moveTo>
                  <a:pt x="775417" y="0"/>
                </a:moveTo>
                <a:lnTo>
                  <a:pt x="144046" y="130629"/>
                </a:lnTo>
                <a:lnTo>
                  <a:pt x="0" y="556944"/>
                </a:lnTo>
                <a:lnTo>
                  <a:pt x="133160" y="664029"/>
                </a:lnTo>
                <a:lnTo>
                  <a:pt x="525046" y="903514"/>
                </a:lnTo>
                <a:lnTo>
                  <a:pt x="1014903" y="696686"/>
                </a:lnTo>
                <a:lnTo>
                  <a:pt x="1207808" y="538969"/>
                </a:lnTo>
                <a:lnTo>
                  <a:pt x="1243503" y="108857"/>
                </a:lnTo>
              </a:path>
            </a:pathLst>
          </a:custGeom>
          <a:solidFill>
            <a:srgbClr val="66A9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64F9E365-19B7-38C0-E4D4-64B4AA939992}"/>
              </a:ext>
            </a:extLst>
          </p:cNvPr>
          <p:cNvSpPr/>
          <p:nvPr/>
        </p:nvSpPr>
        <p:spPr>
          <a:xfrm>
            <a:off x="7108371" y="1912673"/>
            <a:ext cx="620486" cy="631371"/>
          </a:xfrm>
          <a:custGeom>
            <a:avLst/>
            <a:gdLst>
              <a:gd name="connsiteX0" fmla="*/ 76200 w 620486"/>
              <a:gd name="connsiteY0" fmla="*/ 108857 h 631371"/>
              <a:gd name="connsiteX1" fmla="*/ 0 w 620486"/>
              <a:gd name="connsiteY1" fmla="*/ 631371 h 631371"/>
              <a:gd name="connsiteX2" fmla="*/ 468086 w 620486"/>
              <a:gd name="connsiteY2" fmla="*/ 413657 h 631371"/>
              <a:gd name="connsiteX3" fmla="*/ 620486 w 620486"/>
              <a:gd name="connsiteY3" fmla="*/ 0 h 631371"/>
              <a:gd name="connsiteX4" fmla="*/ 620486 w 620486"/>
              <a:gd name="connsiteY4" fmla="*/ 0 h 63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86" h="631371">
                <a:moveTo>
                  <a:pt x="76200" y="108857"/>
                </a:moveTo>
                <a:lnTo>
                  <a:pt x="0" y="631371"/>
                </a:lnTo>
                <a:lnTo>
                  <a:pt x="468086" y="413657"/>
                </a:lnTo>
                <a:lnTo>
                  <a:pt x="620486" y="0"/>
                </a:lnTo>
                <a:lnTo>
                  <a:pt x="620486" y="0"/>
                </a:lnTo>
              </a:path>
            </a:pathLst>
          </a:custGeom>
          <a:solidFill>
            <a:srgbClr val="FF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82E6EF4C-BCD8-B679-DC80-8AFEE62D3389}"/>
              </a:ext>
            </a:extLst>
          </p:cNvPr>
          <p:cNvSpPr>
            <a:spLocks noGrp="1"/>
          </p:cNvSpPr>
          <p:nvPr>
            <p:ph idx="1"/>
          </p:nvPr>
        </p:nvSpPr>
        <p:spPr/>
        <p:txBody>
          <a:bodyPr/>
          <a:lstStyle/>
          <a:p>
            <a:pPr marL="0" indent="0" algn="ctr">
              <a:buNone/>
            </a:pPr>
            <a:r>
              <a:rPr lang="ja-JP" altLang="en-US" sz="2400" u="sng" dirty="0">
                <a:solidFill>
                  <a:srgbClr val="C00000"/>
                </a:solidFill>
              </a:rPr>
              <a:t>微圧縮材料</a:t>
            </a:r>
            <a:r>
              <a:rPr lang="ja-JP" altLang="en-US" sz="2400" u="sng" dirty="0"/>
              <a:t>に対応するため，</a:t>
            </a:r>
            <a:r>
              <a:rPr lang="en-US" altLang="ja-JP" sz="2400" u="sng" dirty="0"/>
              <a:t>EC-SSE</a:t>
            </a:r>
            <a:r>
              <a:rPr lang="ja-JP" altLang="en-US" sz="2400" u="sng" dirty="0"/>
              <a:t>に選択的低減積分</a:t>
            </a:r>
            <a:r>
              <a:rPr lang="en-US" altLang="ja-JP" sz="2400" u="sng" dirty="0"/>
              <a:t>(</a:t>
            </a:r>
            <a:r>
              <a:rPr lang="en-US" altLang="ja-JP" sz="2400" u="sng" dirty="0">
                <a:effectLst>
                  <a:outerShdw blurRad="38100" dist="38100" dir="2700000" algn="tl">
                    <a:srgbClr val="000000">
                      <a:alpha val="43137"/>
                    </a:srgbClr>
                  </a:outerShdw>
                </a:effectLst>
              </a:rPr>
              <a:t>SRI</a:t>
            </a:r>
            <a:r>
              <a:rPr lang="en-US" altLang="ja-JP" sz="2400" u="sng" dirty="0"/>
              <a:t>)</a:t>
            </a:r>
            <a:r>
              <a:rPr lang="ja-JP" altLang="en-US" sz="2400" u="sng" dirty="0"/>
              <a:t>を適用．</a:t>
            </a:r>
          </a:p>
        </p:txBody>
      </p:sp>
      <p:sp>
        <p:nvSpPr>
          <p:cNvPr id="3" name="タイトル 2">
            <a:extLst>
              <a:ext uri="{FF2B5EF4-FFF2-40B4-BE49-F238E27FC236}">
                <a16:creationId xmlns:a16="http://schemas.microsoft.com/office/drawing/2014/main" id="{ABE8D894-D9C9-D0C9-EFE1-7F7FB793D12E}"/>
              </a:ext>
            </a:extLst>
          </p:cNvPr>
          <p:cNvSpPr>
            <a:spLocks noGrp="1"/>
          </p:cNvSpPr>
          <p:nvPr>
            <p:ph type="title"/>
          </p:nvPr>
        </p:nvSpPr>
        <p:spPr/>
        <p:txBody>
          <a:bodyPr/>
          <a:lstStyle/>
          <a:p>
            <a:r>
              <a:rPr lang="ja-JP" altLang="en-US" dirty="0"/>
              <a:t>旧 </a:t>
            </a:r>
            <a:r>
              <a:rPr kumimoji="1" lang="en-US" altLang="ja-JP" dirty="0"/>
              <a:t>EC-SSE-SRI</a:t>
            </a:r>
            <a:r>
              <a:rPr lang="ja-JP" altLang="en-US" dirty="0"/>
              <a:t>の定式化概要</a:t>
            </a:r>
            <a:endParaRPr kumimoji="1" lang="ja-JP" altLang="en-US" dirty="0"/>
          </a:p>
        </p:txBody>
      </p:sp>
      <p:sp>
        <p:nvSpPr>
          <p:cNvPr id="81" name="スライド番号プレースホルダー 80">
            <a:extLst>
              <a:ext uri="{FF2B5EF4-FFF2-40B4-BE49-F238E27FC236}">
                <a16:creationId xmlns:a16="http://schemas.microsoft.com/office/drawing/2014/main" id="{638ABE56-A797-B76D-4148-D3EC12019708}"/>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75" name="テキスト ボックス 74">
            <a:extLst>
              <a:ext uri="{FF2B5EF4-FFF2-40B4-BE49-F238E27FC236}">
                <a16:creationId xmlns:a16="http://schemas.microsoft.com/office/drawing/2014/main" id="{BA0209E9-735E-AAD5-C639-BE7795663703}"/>
              </a:ext>
            </a:extLst>
          </p:cNvPr>
          <p:cNvSpPr txBox="1"/>
          <p:nvPr/>
        </p:nvSpPr>
        <p:spPr>
          <a:xfrm>
            <a:off x="2100257" y="1016732"/>
            <a:ext cx="3940127" cy="707886"/>
          </a:xfrm>
          <a:prstGeom prst="rect">
            <a:avLst/>
          </a:prstGeom>
          <a:solidFill>
            <a:schemeClr val="bg1">
              <a:lumMod val="85000"/>
            </a:schemeClr>
          </a:solidFill>
        </p:spPr>
        <p:txBody>
          <a:bodyPr wrap="square" rtlCol="0">
            <a:spAutoFit/>
          </a:bodyPr>
          <a:lstStyle/>
          <a:p>
            <a:pPr algn="ctr"/>
            <a:r>
              <a:rPr lang="en-US" altLang="ja-JP" sz="2000" dirty="0"/>
              <a:t>(1) EC-SSE</a:t>
            </a:r>
            <a:r>
              <a:rPr lang="ja-JP" altLang="en-US" sz="2000" dirty="0"/>
              <a:t>による各ガウス点での偏差ひずみの計算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F475ACBA-9BB2-A293-D937-C6A5DDBC31C3}"/>
              </a:ext>
            </a:extLst>
          </p:cNvPr>
          <p:cNvSpPr txBox="1"/>
          <p:nvPr/>
        </p:nvSpPr>
        <p:spPr>
          <a:xfrm>
            <a:off x="6159064" y="1017712"/>
            <a:ext cx="3931632" cy="707886"/>
          </a:xfrm>
          <a:prstGeom prst="rect">
            <a:avLst/>
          </a:prstGeom>
          <a:solidFill>
            <a:schemeClr val="bg1">
              <a:lumMod val="85000"/>
            </a:schemeClr>
          </a:solidFill>
        </p:spPr>
        <p:txBody>
          <a:bodyPr wrap="square" rtlCol="0">
            <a:spAutoFit/>
          </a:bodyPr>
          <a:lstStyle/>
          <a:p>
            <a:pPr algn="ctr"/>
            <a:r>
              <a:rPr lang="en-US" altLang="ja-JP" sz="2000" dirty="0"/>
              <a:t>(3) NS-FEM</a:t>
            </a:r>
            <a:r>
              <a:rPr lang="ja-JP" altLang="en-US" sz="2000" dirty="0"/>
              <a:t>による各節点での</a:t>
            </a:r>
            <a:br>
              <a:rPr lang="en-US" altLang="ja-JP" sz="2000" dirty="0"/>
            </a:br>
            <a:r>
              <a:rPr lang="ja-JP" altLang="en-US" sz="2000" dirty="0"/>
              <a:t>体積ひずみの計算</a:t>
            </a: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DAE9B79F-2EB0-18E5-A95A-EAE55657B4F4}"/>
                  </a:ext>
                </a:extLst>
              </p:cNvPr>
              <p:cNvSpPr txBox="1"/>
              <p:nvPr/>
            </p:nvSpPr>
            <p:spPr>
              <a:xfrm>
                <a:off x="4361529" y="5945214"/>
                <a:ext cx="3468257" cy="410497"/>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a:t>
                </a:r>
                <a14:m>
                  <m:oMath xmlns:m="http://schemas.openxmlformats.org/officeDocument/2006/math">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r>
                      <a:rPr lang="en-US" altLang="ja-JP" sz="2000" b="0" i="1" smtClean="0">
                        <a:latin typeface="Cambria Math" panose="02040503050406030204" pitchFamily="18" charset="0"/>
                      </a:rPr>
                      <m:t>}</m:t>
                    </m:r>
                  </m:oMath>
                </a14:m>
                <a:r>
                  <a:rPr lang="ja-JP" altLang="en-US" sz="2000" dirty="0"/>
                  <a:t>の組み立て</a:t>
                </a:r>
              </a:p>
            </p:txBody>
          </p:sp>
        </mc:Choice>
        <mc:Fallback xmlns="">
          <p:sp>
            <p:nvSpPr>
              <p:cNvPr id="78" name="テキスト ボックス 77">
                <a:extLst>
                  <a:ext uri="{FF2B5EF4-FFF2-40B4-BE49-F238E27FC236}">
                    <a16:creationId xmlns:a16="http://schemas.microsoft.com/office/drawing/2014/main" id="{DAE9B79F-2EB0-18E5-A95A-EAE55657B4F4}"/>
                  </a:ext>
                </a:extLst>
              </p:cNvPr>
              <p:cNvSpPr txBox="1">
                <a:spLocks noRot="1" noChangeAspect="1" noMove="1" noResize="1" noEditPoints="1" noAdjustHandles="1" noChangeArrowheads="1" noChangeShapeType="1" noTextEdit="1"/>
              </p:cNvSpPr>
              <p:nvPr/>
            </p:nvSpPr>
            <p:spPr>
              <a:xfrm>
                <a:off x="4361529" y="5945214"/>
                <a:ext cx="3468257" cy="410497"/>
              </a:xfrm>
              <a:prstGeom prst="rect">
                <a:avLst/>
              </a:prstGeom>
              <a:blipFill>
                <a:blip r:embed="rId3"/>
                <a:stretch>
                  <a:fillRect l="-1582" t="-8824" r="-1582"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0D2BF84-4582-7DB9-8B97-7D372B625702}"/>
                  </a:ext>
                </a:extLst>
              </p:cNvPr>
              <p:cNvSpPr txBox="1"/>
              <p:nvPr/>
            </p:nvSpPr>
            <p:spPr>
              <a:xfrm>
                <a:off x="2100257" y="4039718"/>
                <a:ext cx="3940127" cy="740844"/>
              </a:xfrm>
              <a:prstGeom prst="rect">
                <a:avLst/>
              </a:prstGeom>
              <a:solidFill>
                <a:schemeClr val="bg1">
                  <a:lumMod val="85000"/>
                </a:schemeClr>
              </a:solidFill>
            </p:spPr>
            <p:txBody>
              <a:bodyPr wrap="square" rtlCol="0">
                <a:spAutoFit/>
              </a:bodyPr>
              <a:lstStyle/>
              <a:p>
                <a:pPr algn="ctr"/>
                <a:r>
                  <a:rPr lang="en-US" altLang="ja-JP" sz="2000" dirty="0"/>
                  <a:t>(2) </a:t>
                </a:r>
                <a:r>
                  <a:rPr lang="ja-JP" altLang="en-US" sz="2000" dirty="0"/>
                  <a:t>各ガウス点での偏差応力と</a:t>
                </a:r>
                <a:br>
                  <a:rPr lang="en-US" altLang="ja-JP" sz="2000" dirty="0"/>
                </a:br>
                <a:r>
                  <a:rPr lang="ja-JP" altLang="en-US" sz="2000" dirty="0"/>
                  <a:t>その節点内力寄与</a:t>
                </a:r>
                <a14:m>
                  <m:oMath xmlns:m="http://schemas.openxmlformats.org/officeDocument/2006/math">
                    <m:r>
                      <a:rPr lang="en-US" altLang="ja-JP" sz="2000" smtClean="0">
                        <a:latin typeface="Cambria Math" panose="02040503050406030204" pitchFamily="18" charset="0"/>
                      </a:rPr>
                      <m:t>{</m:t>
                    </m:r>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𝑓</m:t>
                        </m:r>
                      </m:e>
                      <m:sub>
                        <m:r>
                          <m:rPr>
                            <m:sty m:val="p"/>
                          </m:rPr>
                          <a:rPr lang="en-US" altLang="ja-JP" sz="2000">
                            <a:latin typeface="Cambria Math" panose="02040503050406030204" pitchFamily="18" charset="0"/>
                          </a:rPr>
                          <m:t>dev</m:t>
                        </m:r>
                      </m:sub>
                      <m:sup>
                        <m:r>
                          <m:rPr>
                            <m:sty m:val="p"/>
                          </m:rPr>
                          <a:rPr lang="en-US" altLang="ja-JP" sz="2000">
                            <a:latin typeface="Cambria Math" panose="02040503050406030204" pitchFamily="18" charset="0"/>
                          </a:rPr>
                          <m:t>int</m:t>
                        </m:r>
                      </m:sup>
                    </m:sSubSup>
                    <m:r>
                      <a:rPr lang="en-US" altLang="ja-JP" sz="2000" i="1">
                        <a:latin typeface="Cambria Math" panose="02040503050406030204" pitchFamily="18" charset="0"/>
                      </a:rPr>
                      <m:t>}</m:t>
                    </m:r>
                  </m:oMath>
                </a14:m>
                <a:r>
                  <a:rPr lang="ja-JP" altLang="en-US" sz="2000" dirty="0"/>
                  <a:t>の計算</a:t>
                </a:r>
              </a:p>
            </p:txBody>
          </p:sp>
        </mc:Choice>
        <mc:Fallback xmlns="">
          <p:sp>
            <p:nvSpPr>
              <p:cNvPr id="6" name="テキスト ボックス 5">
                <a:extLst>
                  <a:ext uri="{FF2B5EF4-FFF2-40B4-BE49-F238E27FC236}">
                    <a16:creationId xmlns:a16="http://schemas.microsoft.com/office/drawing/2014/main" id="{E0D2BF84-4582-7DB9-8B97-7D372B625702}"/>
                  </a:ext>
                </a:extLst>
              </p:cNvPr>
              <p:cNvSpPr txBox="1">
                <a:spLocks noRot="1" noChangeAspect="1" noMove="1" noResize="1" noEditPoints="1" noAdjustHandles="1" noChangeArrowheads="1" noChangeShapeType="1" noTextEdit="1"/>
              </p:cNvSpPr>
              <p:nvPr/>
            </p:nvSpPr>
            <p:spPr>
              <a:xfrm>
                <a:off x="2100257" y="4039718"/>
                <a:ext cx="3940127" cy="740844"/>
              </a:xfrm>
              <a:prstGeom prst="rect">
                <a:avLst/>
              </a:prstGeom>
              <a:blipFill>
                <a:blip r:embed="rId4"/>
                <a:stretch>
                  <a:fillRect t="-6612" b="-10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7FAB005-7B67-2821-929A-F919512F6816}"/>
                  </a:ext>
                </a:extLst>
              </p:cNvPr>
              <p:cNvSpPr txBox="1"/>
              <p:nvPr/>
            </p:nvSpPr>
            <p:spPr>
              <a:xfrm>
                <a:off x="6159065" y="4039495"/>
                <a:ext cx="3939427" cy="779252"/>
              </a:xfrm>
              <a:prstGeom prst="rect">
                <a:avLst/>
              </a:prstGeom>
              <a:solidFill>
                <a:schemeClr val="bg1">
                  <a:lumMod val="85000"/>
                </a:schemeClr>
              </a:solidFill>
            </p:spPr>
            <p:txBody>
              <a:bodyPr wrap="square" rtlCol="0">
                <a:spAutoFit/>
              </a:bodyPr>
              <a:lstStyle/>
              <a:p>
                <a:pPr algn="ctr"/>
                <a:r>
                  <a:rPr lang="en-US" altLang="ja-JP" sz="2000" dirty="0"/>
                  <a:t>(4) </a:t>
                </a:r>
                <a:r>
                  <a:rPr lang="ja-JP" altLang="en-US" sz="2000" dirty="0"/>
                  <a:t>各節点での静水圧応力と</a:t>
                </a:r>
                <a:br>
                  <a:rPr lang="en-US" altLang="ja-JP" sz="2000" dirty="0"/>
                </a:br>
                <a:r>
                  <a:rPr lang="ja-JP" altLang="en-US" sz="2000" dirty="0"/>
                  <a:t>その節点内力寄与</a:t>
                </a:r>
                <a14:m>
                  <m:oMath xmlns:m="http://schemas.openxmlformats.org/officeDocument/2006/math">
                    <m:r>
                      <a:rPr lang="en-US" altLang="ja-JP" sz="2000" b="0" i="0" smtClean="0">
                        <a:latin typeface="Cambria Math" panose="02040503050406030204" pitchFamily="18" charset="0"/>
                      </a:rPr>
                      <m:t>{</m:t>
                    </m:r>
                    <m:sSubSup>
                      <m:sSubSupPr>
                        <m:ctrlPr>
                          <a:rPr lang="en-US" altLang="ja-JP" sz="2000" b="0" i="1" smtClean="0">
                            <a:latin typeface="Cambria Math" panose="02040503050406030204" pitchFamily="18" charset="0"/>
                          </a:rPr>
                        </m:ctrlPr>
                      </m:sSubSupPr>
                      <m:e>
                        <m:r>
                          <a:rPr lang="en-US" altLang="ja-JP" sz="2000" b="0" i="1" smtClean="0">
                            <a:latin typeface="Cambria Math" panose="02040503050406030204" pitchFamily="18" charset="0"/>
                          </a:rPr>
                          <m:t>𝑓</m:t>
                        </m:r>
                      </m:e>
                      <m:sub>
                        <m:r>
                          <m:rPr>
                            <m:sty m:val="p"/>
                          </m:rPr>
                          <a:rPr lang="en-US" altLang="ja-JP" sz="2000" b="0" i="0" smtClean="0">
                            <a:latin typeface="Cambria Math" panose="02040503050406030204" pitchFamily="18" charset="0"/>
                          </a:rPr>
                          <m:t>hyd</m:t>
                        </m:r>
                      </m:sub>
                      <m:sup>
                        <m:r>
                          <m:rPr>
                            <m:sty m:val="p"/>
                          </m:rPr>
                          <a:rPr lang="en-US" altLang="ja-JP" sz="2000" b="0" i="0" smtClean="0">
                            <a:latin typeface="Cambria Math" panose="02040503050406030204" pitchFamily="18" charset="0"/>
                          </a:rPr>
                          <m:t>int</m:t>
                        </m:r>
                      </m:sup>
                    </m:sSubSup>
                    <m:r>
                      <a:rPr lang="en-US" altLang="ja-JP" sz="2000" b="0" i="1" smtClean="0">
                        <a:latin typeface="Cambria Math" panose="02040503050406030204" pitchFamily="18" charset="0"/>
                      </a:rPr>
                      <m:t>}</m:t>
                    </m:r>
                  </m:oMath>
                </a14:m>
                <a:r>
                  <a:rPr lang="ja-JP" altLang="en-US" sz="2000" dirty="0"/>
                  <a:t>の計算</a:t>
                </a:r>
              </a:p>
            </p:txBody>
          </p:sp>
        </mc:Choice>
        <mc:Fallback xmlns="">
          <p:sp>
            <p:nvSpPr>
              <p:cNvPr id="13" name="テキスト ボックス 12">
                <a:extLst>
                  <a:ext uri="{FF2B5EF4-FFF2-40B4-BE49-F238E27FC236}">
                    <a16:creationId xmlns:a16="http://schemas.microsoft.com/office/drawing/2014/main" id="{97FAB005-7B67-2821-929A-F919512F6816}"/>
                  </a:ext>
                </a:extLst>
              </p:cNvPr>
              <p:cNvSpPr txBox="1">
                <a:spLocks noRot="1" noChangeAspect="1" noMove="1" noResize="1" noEditPoints="1" noAdjustHandles="1" noChangeArrowheads="1" noChangeShapeType="1" noTextEdit="1"/>
              </p:cNvSpPr>
              <p:nvPr/>
            </p:nvSpPr>
            <p:spPr>
              <a:xfrm>
                <a:off x="6159065" y="4039495"/>
                <a:ext cx="3939427" cy="779252"/>
              </a:xfrm>
              <a:prstGeom prst="rect">
                <a:avLst/>
              </a:prstGeom>
              <a:blipFill>
                <a:blip r:embed="rId5"/>
                <a:stretch>
                  <a:fillRect t="-6299" b="-5512"/>
                </a:stretch>
              </a:blipFill>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52A65455-D7BE-B664-01C6-60C7910D33C9}"/>
              </a:ext>
            </a:extLst>
          </p:cNvPr>
          <p:cNvGrpSpPr/>
          <p:nvPr/>
        </p:nvGrpSpPr>
        <p:grpSpPr>
          <a:xfrm>
            <a:off x="6960096" y="1750190"/>
            <a:ext cx="2273650" cy="2208147"/>
            <a:chOff x="5436095" y="1873145"/>
            <a:chExt cx="2273650" cy="2208147"/>
          </a:xfrm>
        </p:grpSpPr>
        <p:grpSp>
          <p:nvGrpSpPr>
            <p:cNvPr id="9" name="グループ化 8">
              <a:extLst>
                <a:ext uri="{FF2B5EF4-FFF2-40B4-BE49-F238E27FC236}">
                  <a16:creationId xmlns:a16="http://schemas.microsoft.com/office/drawing/2014/main" id="{ADE21052-BE59-63E9-2E1D-E018347453C3}"/>
                </a:ext>
              </a:extLst>
            </p:cNvPr>
            <p:cNvGrpSpPr/>
            <p:nvPr/>
          </p:nvGrpSpPr>
          <p:grpSpPr>
            <a:xfrm>
              <a:off x="5452264" y="1873145"/>
              <a:ext cx="2257481" cy="2208147"/>
              <a:chOff x="1513470" y="1992161"/>
              <a:chExt cx="3447483" cy="3410207"/>
            </a:xfrm>
          </p:grpSpPr>
          <p:sp>
            <p:nvSpPr>
              <p:cNvPr id="48" name="楕円 47">
                <a:extLst>
                  <a:ext uri="{FF2B5EF4-FFF2-40B4-BE49-F238E27FC236}">
                    <a16:creationId xmlns:a16="http://schemas.microsoft.com/office/drawing/2014/main" id="{54E96B0D-2F90-342B-DF2E-A698663BF70A}"/>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11FA364C-FB04-C1E9-8A03-F428BD6A1427}"/>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フリーフォーム: 図形 51">
                <a:extLst>
                  <a:ext uri="{FF2B5EF4-FFF2-40B4-BE49-F238E27FC236}">
                    <a16:creationId xmlns:a16="http://schemas.microsoft.com/office/drawing/2014/main" id="{145EC386-1AD1-4417-ED0D-CFCE3727100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4119B7C2-2DA5-3A4E-F67F-4951039F928B}"/>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20B243D9-9EA7-F7EC-50FB-289AE73AAB8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B8E8FBAE-A7FC-2608-AA42-4F3FA0E8D3C3}"/>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E523BA6E-0A13-C276-3420-C89101914EE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3377B8D5-6D2A-839B-0B6E-22E42BA2502F}"/>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321DD74D-DD48-20D6-CC5E-F06BEFAE2203}"/>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8F6880AE-1A03-FA72-0D5E-30A5066AF84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乗算記号 19">
              <a:extLst>
                <a:ext uri="{FF2B5EF4-FFF2-40B4-BE49-F238E27FC236}">
                  <a16:creationId xmlns:a16="http://schemas.microsoft.com/office/drawing/2014/main" id="{D5D80895-FC06-2AD2-79E8-E51ED8B1CF3D}"/>
                </a:ext>
              </a:extLst>
            </p:cNvPr>
            <p:cNvSpPr/>
            <p:nvPr/>
          </p:nvSpPr>
          <p:spPr>
            <a:xfrm>
              <a:off x="5436095" y="3176971"/>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3" name="直線コネクタ 22">
            <a:extLst>
              <a:ext uri="{FF2B5EF4-FFF2-40B4-BE49-F238E27FC236}">
                <a16:creationId xmlns:a16="http://schemas.microsoft.com/office/drawing/2014/main" id="{CC5DA95D-3F98-7409-5700-624C3AD4A47B}"/>
              </a:ext>
            </a:extLst>
          </p:cNvPr>
          <p:cNvCxnSpPr>
            <a:cxnSpLocks/>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562582B-B174-2ACE-BD9C-0BE24DF97DEC}"/>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8992392F-9515-8405-249B-7CBC0D9930B7}"/>
              </a:ext>
            </a:extLst>
          </p:cNvPr>
          <p:cNvSpPr txBox="1"/>
          <p:nvPr/>
        </p:nvSpPr>
        <p:spPr>
          <a:xfrm>
            <a:off x="1785411" y="2408552"/>
            <a:ext cx="646331" cy="646331"/>
          </a:xfrm>
          <a:prstGeom prst="rect">
            <a:avLst/>
          </a:prstGeom>
          <a:solidFill>
            <a:schemeClr val="tx1"/>
          </a:solidFill>
          <a:ln>
            <a:solidFill>
              <a:schemeClr val="tx1"/>
            </a:solidFill>
          </a:ln>
        </p:spPr>
        <p:txBody>
          <a:bodyPr wrap="none" rtlCol="0">
            <a:spAutoFit/>
          </a:bodyPr>
          <a:lstStyle/>
          <a:p>
            <a:pPr algn="ctr"/>
            <a:r>
              <a:rPr kumimoji="1" lang="ja-JP" altLang="en-US" dirty="0">
                <a:solidFill>
                  <a:schemeClr val="bg1"/>
                </a:solidFill>
              </a:rPr>
              <a:t>偏差</a:t>
            </a:r>
            <a:br>
              <a:rPr kumimoji="1" lang="en-US" altLang="ja-JP" dirty="0">
                <a:solidFill>
                  <a:schemeClr val="bg1"/>
                </a:solidFill>
              </a:rPr>
            </a:br>
            <a:r>
              <a:rPr kumimoji="1" lang="ja-JP" altLang="en-US" dirty="0">
                <a:solidFill>
                  <a:schemeClr val="bg1"/>
                </a:solidFill>
              </a:rPr>
              <a:t>成分</a:t>
            </a:r>
          </a:p>
        </p:txBody>
      </p:sp>
      <p:grpSp>
        <p:nvGrpSpPr>
          <p:cNvPr id="24" name="グループ化 23">
            <a:extLst>
              <a:ext uri="{FF2B5EF4-FFF2-40B4-BE49-F238E27FC236}">
                <a16:creationId xmlns:a16="http://schemas.microsoft.com/office/drawing/2014/main" id="{66FFA820-362E-00CB-EF62-15AFA6AA0BA2}"/>
              </a:ext>
            </a:extLst>
          </p:cNvPr>
          <p:cNvGrpSpPr/>
          <p:nvPr/>
        </p:nvGrpSpPr>
        <p:grpSpPr>
          <a:xfrm>
            <a:off x="2988431" y="1750190"/>
            <a:ext cx="2257481" cy="2208147"/>
            <a:chOff x="5522563" y="3803367"/>
            <a:chExt cx="2257481" cy="2208147"/>
          </a:xfrm>
        </p:grpSpPr>
        <p:pic>
          <p:nvPicPr>
            <p:cNvPr id="25" name="図 24" descr="背景パターン&#10;&#10;自動的に生成された説明">
              <a:extLst>
                <a:ext uri="{FF2B5EF4-FFF2-40B4-BE49-F238E27FC236}">
                  <a16:creationId xmlns:a16="http://schemas.microsoft.com/office/drawing/2014/main" id="{6AAF1B82-7700-160D-2DD3-D5BB18C8A24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26" name="グループ化 25">
              <a:extLst>
                <a:ext uri="{FF2B5EF4-FFF2-40B4-BE49-F238E27FC236}">
                  <a16:creationId xmlns:a16="http://schemas.microsoft.com/office/drawing/2014/main" id="{2D39D727-B43D-AAEB-153D-A9F09F8E43FB}"/>
                </a:ext>
              </a:extLst>
            </p:cNvPr>
            <p:cNvGrpSpPr/>
            <p:nvPr/>
          </p:nvGrpSpPr>
          <p:grpSpPr>
            <a:xfrm>
              <a:off x="5522563" y="3803367"/>
              <a:ext cx="2257481" cy="2208147"/>
              <a:chOff x="1513470" y="1992161"/>
              <a:chExt cx="3447483" cy="3410207"/>
            </a:xfrm>
          </p:grpSpPr>
          <p:sp>
            <p:nvSpPr>
              <p:cNvPr id="30" name="楕円 29">
                <a:extLst>
                  <a:ext uri="{FF2B5EF4-FFF2-40B4-BE49-F238E27FC236}">
                    <a16:creationId xmlns:a16="http://schemas.microsoft.com/office/drawing/2014/main" id="{7FAD89D0-8C5E-7C3D-604D-1E0C6C722DE7}"/>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21191F8E-C3DF-AC15-1783-60810DF8A96A}"/>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0A1E9112-9E08-8AA0-0CEC-5FCA93C98419}"/>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89B7C4C9-A34D-DE05-CD70-21D560A30989}"/>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図形 33">
                <a:extLst>
                  <a:ext uri="{FF2B5EF4-FFF2-40B4-BE49-F238E27FC236}">
                    <a16:creationId xmlns:a16="http://schemas.microsoft.com/office/drawing/2014/main" id="{979B4DFD-CE58-0EDF-49AC-3B9E759E33F2}"/>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CACBB96-BEE5-9A27-6BFA-6DDAC9C82545}"/>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212B9247-4793-AB65-3238-7D44A904F5BE}"/>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0FA68AA8-6F96-4D1A-6C0E-73C061A2B168}"/>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0A593873-6D4E-0C13-35A5-93DFC9530B0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61CEC567-CB92-6389-81D7-80784B8F17B1}"/>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乗算記号 26">
              <a:extLst>
                <a:ext uri="{FF2B5EF4-FFF2-40B4-BE49-F238E27FC236}">
                  <a16:creationId xmlns:a16="http://schemas.microsoft.com/office/drawing/2014/main" id="{7593A025-D4AB-680D-CA97-DE2DE7EE6CE2}"/>
                </a:ext>
              </a:extLst>
            </p:cNvPr>
            <p:cNvSpPr/>
            <p:nvPr/>
          </p:nvSpPr>
          <p:spPr>
            <a:xfrm>
              <a:off x="6687580" y="4248500"/>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BBD13A96-1CDF-52BF-0856-387C00565068}"/>
                </a:ext>
              </a:extLst>
            </p:cNvPr>
            <p:cNvSpPr/>
            <p:nvPr/>
          </p:nvSpPr>
          <p:spPr>
            <a:xfrm>
              <a:off x="6891460"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乗算記号 28">
              <a:extLst>
                <a:ext uri="{FF2B5EF4-FFF2-40B4-BE49-F238E27FC236}">
                  <a16:creationId xmlns:a16="http://schemas.microsoft.com/office/drawing/2014/main" id="{A8E0A9AD-3463-A3F4-CB0B-C0F2754A069D}"/>
                </a:ext>
              </a:extLst>
            </p:cNvPr>
            <p:cNvSpPr/>
            <p:nvPr/>
          </p:nvSpPr>
          <p:spPr>
            <a:xfrm>
              <a:off x="6050514"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401F83DB-4906-2068-2C0C-A5821A07761E}"/>
              </a:ext>
            </a:extLst>
          </p:cNvPr>
          <p:cNvSpPr txBox="1"/>
          <p:nvPr/>
        </p:nvSpPr>
        <p:spPr>
          <a:xfrm>
            <a:off x="9760258" y="2410251"/>
            <a:ext cx="646331" cy="646331"/>
          </a:xfrm>
          <a:prstGeom prst="rect">
            <a:avLst/>
          </a:prstGeom>
          <a:solidFill>
            <a:schemeClr val="tx1"/>
          </a:solidFill>
          <a:ln>
            <a:solidFill>
              <a:schemeClr val="tx1"/>
            </a:solidFill>
          </a:ln>
        </p:spPr>
        <p:txBody>
          <a:bodyPr wrap="none" rtlCol="0">
            <a:spAutoFit/>
          </a:bodyPr>
          <a:lstStyle/>
          <a:p>
            <a:pPr algn="ctr"/>
            <a:r>
              <a:rPr lang="ja-JP" altLang="en-US" dirty="0">
                <a:solidFill>
                  <a:schemeClr val="bg1"/>
                </a:solidFill>
              </a:rPr>
              <a:t>体積</a:t>
            </a:r>
            <a:br>
              <a:rPr lang="en-US" altLang="ja-JP" dirty="0">
                <a:solidFill>
                  <a:schemeClr val="bg1"/>
                </a:solidFill>
              </a:rPr>
            </a:br>
            <a:r>
              <a:rPr lang="ja-JP" altLang="en-US" dirty="0">
                <a:solidFill>
                  <a:schemeClr val="bg1"/>
                </a:solidFill>
              </a:rPr>
              <a:t>成分</a:t>
            </a:r>
            <a:endParaRPr kumimoji="1" lang="ja-JP" altLang="en-US" dirty="0">
              <a:solidFill>
                <a:schemeClr val="bg1"/>
              </a:solidFill>
            </a:endParaRPr>
          </a:p>
        </p:txBody>
      </p:sp>
      <p:cxnSp>
        <p:nvCxnSpPr>
          <p:cNvPr id="42" name="直線矢印コネクタ 41">
            <a:extLst>
              <a:ext uri="{FF2B5EF4-FFF2-40B4-BE49-F238E27FC236}">
                <a16:creationId xmlns:a16="http://schemas.microsoft.com/office/drawing/2014/main" id="{472C1B4E-8613-E4A9-5A1B-7512410F225F}"/>
              </a:ext>
            </a:extLst>
          </p:cNvPr>
          <p:cNvCxnSpPr>
            <a:cxnSpLocks/>
          </p:cNvCxnSpPr>
          <p:nvPr/>
        </p:nvCxnSpPr>
        <p:spPr>
          <a:xfrm>
            <a:off x="6094145" y="5302758"/>
            <a:ext cx="1855" cy="682526"/>
          </a:xfrm>
          <a:prstGeom prst="straightConnector1">
            <a:avLst/>
          </a:prstGeom>
          <a:ln w="1270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6D3195B3-E3EB-9C6E-397E-6848EA82748C}"/>
              </a:ext>
            </a:extLst>
          </p:cNvPr>
          <p:cNvSpPr/>
          <p:nvPr/>
        </p:nvSpPr>
        <p:spPr>
          <a:xfrm rot="795572">
            <a:off x="4145794"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80BB4111-9D2E-F31A-D734-6BEEB5AC904B}"/>
              </a:ext>
            </a:extLst>
          </p:cNvPr>
          <p:cNvSpPr/>
          <p:nvPr/>
        </p:nvSpPr>
        <p:spPr>
          <a:xfrm rot="20804428" flipH="1">
            <a:off x="6066049"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1D8BEA79-355B-294C-BED8-B6095BF8CF32}"/>
              </a:ext>
            </a:extLst>
          </p:cNvPr>
          <p:cNvSpPr txBox="1"/>
          <p:nvPr/>
        </p:nvSpPr>
        <p:spPr>
          <a:xfrm>
            <a:off x="5189799" y="4906905"/>
            <a:ext cx="1811713" cy="646331"/>
          </a:xfrm>
          <a:prstGeom prst="rect">
            <a:avLst/>
          </a:prstGeom>
          <a:solidFill>
            <a:schemeClr val="tx1"/>
          </a:solidFill>
        </p:spPr>
        <p:txBody>
          <a:bodyPr wrap="none" rtlCol="0">
            <a:spAutoFit/>
          </a:bodyPr>
          <a:lstStyle/>
          <a:p>
            <a:pPr algn="ctr"/>
            <a:r>
              <a:rPr lang="ja-JP" altLang="en-US" b="1" dirty="0">
                <a:ln w="3175">
                  <a:noFill/>
                </a:ln>
                <a:solidFill>
                  <a:schemeClr val="bg1"/>
                </a:solidFill>
              </a:rPr>
              <a:t>選択的低減積分</a:t>
            </a:r>
            <a:br>
              <a:rPr lang="en-US" altLang="ja-JP" b="1" dirty="0">
                <a:ln w="3175">
                  <a:noFill/>
                </a:ln>
                <a:solidFill>
                  <a:schemeClr val="bg1"/>
                </a:solidFill>
              </a:rPr>
            </a:br>
            <a:r>
              <a:rPr lang="en-US" altLang="ja-JP" b="1" dirty="0">
                <a:ln w="3175">
                  <a:noFill/>
                </a:ln>
                <a:solidFill>
                  <a:schemeClr val="bg1"/>
                </a:solidFill>
              </a:rPr>
              <a:t>(SRI)</a:t>
            </a:r>
            <a:endParaRPr kumimoji="1" lang="ja-JP" altLang="en-US" b="1" dirty="0">
              <a:ln w="3175">
                <a:noFill/>
              </a:ln>
              <a:solidFill>
                <a:schemeClr val="bg1"/>
              </a:solidFill>
            </a:endParaRPr>
          </a:p>
        </p:txBody>
      </p:sp>
      <p:sp>
        <p:nvSpPr>
          <p:cNvPr id="45" name="テキスト ボックス 44">
            <a:extLst>
              <a:ext uri="{FF2B5EF4-FFF2-40B4-BE49-F238E27FC236}">
                <a16:creationId xmlns:a16="http://schemas.microsoft.com/office/drawing/2014/main" id="{D538C889-2AF5-B8AE-30BC-403D4C731DDE}"/>
              </a:ext>
            </a:extLst>
          </p:cNvPr>
          <p:cNvSpPr txBox="1"/>
          <p:nvPr/>
        </p:nvSpPr>
        <p:spPr>
          <a:xfrm>
            <a:off x="8627592" y="4999455"/>
            <a:ext cx="2933816" cy="400110"/>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体積ロッキングの回避</a:t>
            </a:r>
            <a:endParaRPr lang="en-US" altLang="ja-JP" sz="2000" dirty="0"/>
          </a:p>
        </p:txBody>
      </p:sp>
      <p:sp>
        <p:nvSpPr>
          <p:cNvPr id="7" name="テキスト ボックス 6">
            <a:extLst>
              <a:ext uri="{FF2B5EF4-FFF2-40B4-BE49-F238E27FC236}">
                <a16:creationId xmlns:a16="http://schemas.microsoft.com/office/drawing/2014/main" id="{9C58C46D-9414-724B-3C3B-BCB6F44EB791}"/>
              </a:ext>
            </a:extLst>
          </p:cNvPr>
          <p:cNvSpPr txBox="1"/>
          <p:nvPr/>
        </p:nvSpPr>
        <p:spPr>
          <a:xfrm>
            <a:off x="568521" y="5159331"/>
            <a:ext cx="3180679" cy="707886"/>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せん断ロッキングの回避</a:t>
            </a:r>
            <a:endParaRPr lang="en-US" altLang="ja-JP" sz="2000" dirty="0"/>
          </a:p>
          <a:p>
            <a:pPr marL="342900" indent="-342900">
              <a:buFont typeface="Wingdings" panose="05000000000000000000" pitchFamily="2" charset="2"/>
              <a:buChar char="Ø"/>
            </a:pPr>
            <a:r>
              <a:rPr lang="ja-JP" altLang="en-US" sz="2000" dirty="0"/>
              <a:t>せん断応力精度の向上</a:t>
            </a:r>
          </a:p>
        </p:txBody>
      </p:sp>
      <p:sp>
        <p:nvSpPr>
          <p:cNvPr id="8" name="テキスト ボックス 7">
            <a:extLst>
              <a:ext uri="{FF2B5EF4-FFF2-40B4-BE49-F238E27FC236}">
                <a16:creationId xmlns:a16="http://schemas.microsoft.com/office/drawing/2014/main" id="{EC82AFD5-79D9-8AC9-7BEF-BC9891E98694}"/>
              </a:ext>
            </a:extLst>
          </p:cNvPr>
          <p:cNvSpPr txBox="1"/>
          <p:nvPr/>
        </p:nvSpPr>
        <p:spPr>
          <a:xfrm>
            <a:off x="8632959" y="5388744"/>
            <a:ext cx="3485249" cy="707886"/>
          </a:xfrm>
          <a:prstGeom prst="rect">
            <a:avLst/>
          </a:prstGeom>
          <a:solidFill>
            <a:srgbClr val="FFFF00"/>
          </a:solidFill>
        </p:spPr>
        <p:txBody>
          <a:bodyPr wrap="none" rtlCol="0">
            <a:spAutoFit/>
          </a:bodyPr>
          <a:lstStyle/>
          <a:p>
            <a:pPr marL="342900" indent="-342900">
              <a:buClr>
                <a:schemeClr val="tx1"/>
              </a:buClr>
              <a:buFont typeface="Wingdings" panose="05000000000000000000" pitchFamily="2" charset="2"/>
              <a:buChar char="Ø"/>
            </a:pPr>
            <a:r>
              <a:rPr lang="ja-JP" altLang="en-US" sz="2000" dirty="0">
                <a:solidFill>
                  <a:srgbClr val="FF0000"/>
                </a:solidFill>
              </a:rPr>
              <a:t>圧力チェッカーボーディング</a:t>
            </a:r>
            <a:br>
              <a:rPr lang="en-US" altLang="ja-JP" sz="2000" dirty="0">
                <a:solidFill>
                  <a:srgbClr val="FF0000"/>
                </a:solidFill>
              </a:rPr>
            </a:br>
            <a:r>
              <a:rPr lang="ja-JP" altLang="en-US" sz="2000" dirty="0">
                <a:solidFill>
                  <a:srgbClr val="FF0000"/>
                </a:solidFill>
              </a:rPr>
              <a:t>の残存</a:t>
            </a:r>
          </a:p>
        </p:txBody>
      </p:sp>
      <p:sp>
        <p:nvSpPr>
          <p:cNvPr id="10" name="テキスト ボックス 9">
            <a:extLst>
              <a:ext uri="{FF2B5EF4-FFF2-40B4-BE49-F238E27FC236}">
                <a16:creationId xmlns:a16="http://schemas.microsoft.com/office/drawing/2014/main" id="{4D5705A5-8D33-5648-D95D-165136CBE862}"/>
              </a:ext>
            </a:extLst>
          </p:cNvPr>
          <p:cNvSpPr txBox="1"/>
          <p:nvPr/>
        </p:nvSpPr>
        <p:spPr>
          <a:xfrm>
            <a:off x="1039415" y="2414723"/>
            <a:ext cx="646331" cy="646331"/>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改良</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不要</a:t>
            </a:r>
          </a:p>
        </p:txBody>
      </p:sp>
      <p:sp>
        <p:nvSpPr>
          <p:cNvPr id="11" name="テキスト ボックス 10">
            <a:extLst>
              <a:ext uri="{FF2B5EF4-FFF2-40B4-BE49-F238E27FC236}">
                <a16:creationId xmlns:a16="http://schemas.microsoft.com/office/drawing/2014/main" id="{66CE34F1-6D18-E30E-632D-6347866F3ABC}"/>
              </a:ext>
            </a:extLst>
          </p:cNvPr>
          <p:cNvSpPr txBox="1"/>
          <p:nvPr/>
        </p:nvSpPr>
        <p:spPr>
          <a:xfrm>
            <a:off x="10518522" y="2408552"/>
            <a:ext cx="646331" cy="646331"/>
          </a:xfrm>
          <a:prstGeom prst="rect">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改良</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必要</a:t>
            </a:r>
          </a:p>
        </p:txBody>
      </p:sp>
    </p:spTree>
    <p:extLst>
      <p:ext uri="{BB962C8B-B14F-4D97-AF65-F5344CB8AC3E}">
        <p14:creationId xmlns:p14="http://schemas.microsoft.com/office/powerpoint/2010/main" val="358235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A7114-3E1D-CB0D-5423-F96C92EE0AB8}"/>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77DF3C5-EFA9-68D4-E8E4-A24017D42102}"/>
              </a:ext>
            </a:extLst>
          </p:cNvPr>
          <p:cNvSpPr>
            <a:spLocks noGrp="1"/>
          </p:cNvSpPr>
          <p:nvPr>
            <p:ph idx="1"/>
          </p:nvPr>
        </p:nvSpPr>
        <p:spPr/>
        <p:txBody>
          <a:bodyPr/>
          <a:lstStyle/>
          <a:p>
            <a:pPr marL="0" indent="0" algn="ctr">
              <a:buNone/>
            </a:pPr>
            <a:r>
              <a:rPr lang="ja-JP" altLang="en-US" sz="2400" u="sng" dirty="0">
                <a:solidFill>
                  <a:srgbClr val="C00000"/>
                </a:solidFill>
              </a:rPr>
              <a:t>微圧縮材料</a:t>
            </a:r>
            <a:r>
              <a:rPr lang="ja-JP" altLang="en-US" sz="2400" u="sng" dirty="0"/>
              <a:t>に対応するため，</a:t>
            </a:r>
            <a:r>
              <a:rPr lang="en-US" altLang="ja-JP" sz="2400" u="sng" dirty="0"/>
              <a:t>EC-SSE</a:t>
            </a:r>
            <a:r>
              <a:rPr lang="ja-JP" altLang="en-US" sz="2400" u="sng" dirty="0"/>
              <a:t>に選択的低減積分</a:t>
            </a:r>
            <a:r>
              <a:rPr lang="en-US" altLang="ja-JP" sz="2400" u="sng" dirty="0"/>
              <a:t>(</a:t>
            </a:r>
            <a:r>
              <a:rPr lang="en-US" altLang="ja-JP" sz="2400" u="sng" dirty="0">
                <a:effectLst>
                  <a:outerShdw blurRad="38100" dist="38100" dir="2700000" algn="tl">
                    <a:srgbClr val="000000">
                      <a:alpha val="43137"/>
                    </a:srgbClr>
                  </a:outerShdw>
                </a:effectLst>
              </a:rPr>
              <a:t>SRI</a:t>
            </a:r>
            <a:r>
              <a:rPr lang="en-US" altLang="ja-JP" sz="2400" u="sng" dirty="0"/>
              <a:t>)</a:t>
            </a:r>
            <a:r>
              <a:rPr lang="ja-JP" altLang="en-US" sz="2400" u="sng" dirty="0"/>
              <a:t>を適用．</a:t>
            </a:r>
          </a:p>
        </p:txBody>
      </p:sp>
      <p:sp>
        <p:nvSpPr>
          <p:cNvPr id="3" name="タイトル 2">
            <a:extLst>
              <a:ext uri="{FF2B5EF4-FFF2-40B4-BE49-F238E27FC236}">
                <a16:creationId xmlns:a16="http://schemas.microsoft.com/office/drawing/2014/main" id="{A4F713BE-118F-923C-4228-6090AE2CFCED}"/>
              </a:ext>
            </a:extLst>
          </p:cNvPr>
          <p:cNvSpPr>
            <a:spLocks noGrp="1"/>
          </p:cNvSpPr>
          <p:nvPr>
            <p:ph type="title"/>
          </p:nvPr>
        </p:nvSpPr>
        <p:spPr/>
        <p:txBody>
          <a:bodyPr/>
          <a:lstStyle/>
          <a:p>
            <a:r>
              <a:rPr kumimoji="1" lang="ja-JP" altLang="en-US" dirty="0"/>
              <a:t>新</a:t>
            </a:r>
            <a:r>
              <a:rPr lang="en-US" altLang="ja-JP" dirty="0"/>
              <a:t> </a:t>
            </a:r>
            <a:r>
              <a:rPr kumimoji="1" lang="en-US" altLang="ja-JP" dirty="0"/>
              <a:t>EC-SSE-SRI</a:t>
            </a:r>
            <a:r>
              <a:rPr lang="ja-JP" altLang="en-US" dirty="0"/>
              <a:t>の定式化概要</a:t>
            </a:r>
            <a:endParaRPr kumimoji="1" lang="ja-JP" altLang="en-US" dirty="0"/>
          </a:p>
        </p:txBody>
      </p:sp>
      <p:sp>
        <p:nvSpPr>
          <p:cNvPr id="81" name="スライド番号プレースホルダー 80">
            <a:extLst>
              <a:ext uri="{FF2B5EF4-FFF2-40B4-BE49-F238E27FC236}">
                <a16:creationId xmlns:a16="http://schemas.microsoft.com/office/drawing/2014/main" id="{CF09BE0A-5E61-070A-15D5-A08684163262}"/>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75" name="テキスト ボックス 74">
            <a:extLst>
              <a:ext uri="{FF2B5EF4-FFF2-40B4-BE49-F238E27FC236}">
                <a16:creationId xmlns:a16="http://schemas.microsoft.com/office/drawing/2014/main" id="{B123561B-D4F4-2B63-FDAE-EFC809228FC6}"/>
              </a:ext>
            </a:extLst>
          </p:cNvPr>
          <p:cNvSpPr txBox="1"/>
          <p:nvPr/>
        </p:nvSpPr>
        <p:spPr>
          <a:xfrm>
            <a:off x="2100257" y="1016732"/>
            <a:ext cx="3940127" cy="707886"/>
          </a:xfrm>
          <a:prstGeom prst="rect">
            <a:avLst/>
          </a:prstGeom>
          <a:solidFill>
            <a:schemeClr val="bg1">
              <a:lumMod val="85000"/>
            </a:schemeClr>
          </a:solidFill>
        </p:spPr>
        <p:txBody>
          <a:bodyPr wrap="square" rtlCol="0">
            <a:spAutoFit/>
          </a:bodyPr>
          <a:lstStyle/>
          <a:p>
            <a:pPr algn="ctr"/>
            <a:r>
              <a:rPr lang="en-US" altLang="ja-JP" sz="2000" dirty="0"/>
              <a:t>(1) EC-SSE</a:t>
            </a:r>
            <a:r>
              <a:rPr lang="ja-JP" altLang="en-US" sz="2000" dirty="0"/>
              <a:t>による各ガウス点での偏差ひずみの計算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5D53FD1D-8DE3-6B0D-4E2D-D7837A077CE3}"/>
              </a:ext>
            </a:extLst>
          </p:cNvPr>
          <p:cNvSpPr txBox="1"/>
          <p:nvPr/>
        </p:nvSpPr>
        <p:spPr>
          <a:xfrm>
            <a:off x="6159064" y="1017712"/>
            <a:ext cx="3931632" cy="707886"/>
          </a:xfrm>
          <a:prstGeom prst="rect">
            <a:avLst/>
          </a:prstGeom>
          <a:solidFill>
            <a:schemeClr val="bg1">
              <a:lumMod val="85000"/>
            </a:schemeClr>
          </a:solidFill>
        </p:spPr>
        <p:txBody>
          <a:bodyPr wrap="square" rtlCol="0">
            <a:spAutoFit/>
          </a:bodyPr>
          <a:lstStyle/>
          <a:p>
            <a:pPr algn="ctr"/>
            <a:r>
              <a:rPr lang="en-US" altLang="ja-JP" sz="2000" dirty="0"/>
              <a:t>(3) </a:t>
            </a:r>
            <a:r>
              <a:rPr lang="ja-JP" altLang="en-US" sz="2000" dirty="0">
                <a:solidFill>
                  <a:srgbClr val="0000CC"/>
                </a:solidFill>
              </a:rPr>
              <a:t>二重平滑を経た各セルでの</a:t>
            </a:r>
            <a:br>
              <a:rPr lang="en-US" altLang="ja-JP" sz="2000" dirty="0">
                <a:solidFill>
                  <a:srgbClr val="0000CC"/>
                </a:solidFill>
              </a:rPr>
            </a:br>
            <a:r>
              <a:rPr lang="ja-JP" altLang="en-US" sz="2000" dirty="0"/>
              <a:t>体積ひずみの計算</a:t>
            </a: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1124F895-AE87-1846-AAD2-F3D16174A08F}"/>
                  </a:ext>
                </a:extLst>
              </p:cNvPr>
              <p:cNvSpPr txBox="1"/>
              <p:nvPr/>
            </p:nvSpPr>
            <p:spPr>
              <a:xfrm>
                <a:off x="4361529" y="5945214"/>
                <a:ext cx="3468257" cy="410497"/>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a:t>
                </a:r>
                <a14:m>
                  <m:oMath xmlns:m="http://schemas.openxmlformats.org/officeDocument/2006/math">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r>
                      <a:rPr lang="en-US" altLang="ja-JP" sz="2000" b="0" i="1" smtClean="0">
                        <a:latin typeface="Cambria Math" panose="02040503050406030204" pitchFamily="18" charset="0"/>
                      </a:rPr>
                      <m:t>}</m:t>
                    </m:r>
                  </m:oMath>
                </a14:m>
                <a:r>
                  <a:rPr lang="ja-JP" altLang="en-US" sz="2000" dirty="0"/>
                  <a:t>の組み立て</a:t>
                </a:r>
              </a:p>
            </p:txBody>
          </p:sp>
        </mc:Choice>
        <mc:Fallback xmlns="">
          <p:sp>
            <p:nvSpPr>
              <p:cNvPr id="78" name="テキスト ボックス 77">
                <a:extLst>
                  <a:ext uri="{FF2B5EF4-FFF2-40B4-BE49-F238E27FC236}">
                    <a16:creationId xmlns:a16="http://schemas.microsoft.com/office/drawing/2014/main" id="{1124F895-AE87-1846-AAD2-F3D16174A08F}"/>
                  </a:ext>
                </a:extLst>
              </p:cNvPr>
              <p:cNvSpPr txBox="1">
                <a:spLocks noRot="1" noChangeAspect="1" noMove="1" noResize="1" noEditPoints="1" noAdjustHandles="1" noChangeArrowheads="1" noChangeShapeType="1" noTextEdit="1"/>
              </p:cNvSpPr>
              <p:nvPr/>
            </p:nvSpPr>
            <p:spPr>
              <a:xfrm>
                <a:off x="4361529" y="5945214"/>
                <a:ext cx="3468257" cy="410497"/>
              </a:xfrm>
              <a:prstGeom prst="rect">
                <a:avLst/>
              </a:prstGeom>
              <a:blipFill>
                <a:blip r:embed="rId3"/>
                <a:stretch>
                  <a:fillRect l="-1582" t="-8824" r="-1582"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854EC57-090F-936C-47AE-9B3795793AB8}"/>
                  </a:ext>
                </a:extLst>
              </p:cNvPr>
              <p:cNvSpPr txBox="1"/>
              <p:nvPr/>
            </p:nvSpPr>
            <p:spPr>
              <a:xfrm>
                <a:off x="2100257" y="4039718"/>
                <a:ext cx="3940127" cy="740844"/>
              </a:xfrm>
              <a:prstGeom prst="rect">
                <a:avLst/>
              </a:prstGeom>
              <a:solidFill>
                <a:schemeClr val="bg1">
                  <a:lumMod val="85000"/>
                </a:schemeClr>
              </a:solidFill>
            </p:spPr>
            <p:txBody>
              <a:bodyPr wrap="square" rtlCol="0">
                <a:spAutoFit/>
              </a:bodyPr>
              <a:lstStyle/>
              <a:p>
                <a:pPr algn="ctr"/>
                <a:r>
                  <a:rPr lang="en-US" altLang="ja-JP" sz="2000" dirty="0"/>
                  <a:t>(2) </a:t>
                </a:r>
                <a:r>
                  <a:rPr lang="ja-JP" altLang="en-US" sz="2000" dirty="0"/>
                  <a:t>各ガウス点での偏差応力と</a:t>
                </a:r>
                <a:br>
                  <a:rPr lang="en-US" altLang="ja-JP" sz="2000" dirty="0"/>
                </a:br>
                <a:r>
                  <a:rPr lang="ja-JP" altLang="en-US" sz="2000" dirty="0"/>
                  <a:t>その節点内力寄与</a:t>
                </a:r>
                <a14:m>
                  <m:oMath xmlns:m="http://schemas.openxmlformats.org/officeDocument/2006/math">
                    <m:r>
                      <a:rPr lang="en-US" altLang="ja-JP" sz="2000" smtClean="0">
                        <a:latin typeface="Cambria Math" panose="02040503050406030204" pitchFamily="18" charset="0"/>
                      </a:rPr>
                      <m:t>{</m:t>
                    </m:r>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𝑓</m:t>
                        </m:r>
                      </m:e>
                      <m:sub>
                        <m:r>
                          <m:rPr>
                            <m:sty m:val="p"/>
                          </m:rPr>
                          <a:rPr lang="en-US" altLang="ja-JP" sz="2000">
                            <a:latin typeface="Cambria Math" panose="02040503050406030204" pitchFamily="18" charset="0"/>
                          </a:rPr>
                          <m:t>dev</m:t>
                        </m:r>
                      </m:sub>
                      <m:sup>
                        <m:r>
                          <m:rPr>
                            <m:sty m:val="p"/>
                          </m:rPr>
                          <a:rPr lang="en-US" altLang="ja-JP" sz="2000">
                            <a:latin typeface="Cambria Math" panose="02040503050406030204" pitchFamily="18" charset="0"/>
                          </a:rPr>
                          <m:t>int</m:t>
                        </m:r>
                      </m:sup>
                    </m:sSubSup>
                    <m:r>
                      <a:rPr lang="en-US" altLang="ja-JP" sz="2000" i="1">
                        <a:latin typeface="Cambria Math" panose="02040503050406030204" pitchFamily="18" charset="0"/>
                      </a:rPr>
                      <m:t>}</m:t>
                    </m:r>
                  </m:oMath>
                </a14:m>
                <a:r>
                  <a:rPr lang="ja-JP" altLang="en-US" sz="2000" dirty="0"/>
                  <a:t>の計算</a:t>
                </a:r>
              </a:p>
            </p:txBody>
          </p:sp>
        </mc:Choice>
        <mc:Fallback xmlns="">
          <p:sp>
            <p:nvSpPr>
              <p:cNvPr id="6" name="テキスト ボックス 5">
                <a:extLst>
                  <a:ext uri="{FF2B5EF4-FFF2-40B4-BE49-F238E27FC236}">
                    <a16:creationId xmlns:a16="http://schemas.microsoft.com/office/drawing/2014/main" id="{4854EC57-090F-936C-47AE-9B3795793AB8}"/>
                  </a:ext>
                </a:extLst>
              </p:cNvPr>
              <p:cNvSpPr txBox="1">
                <a:spLocks noRot="1" noChangeAspect="1" noMove="1" noResize="1" noEditPoints="1" noAdjustHandles="1" noChangeArrowheads="1" noChangeShapeType="1" noTextEdit="1"/>
              </p:cNvSpPr>
              <p:nvPr/>
            </p:nvSpPr>
            <p:spPr>
              <a:xfrm>
                <a:off x="2100257" y="4039718"/>
                <a:ext cx="3940127" cy="740844"/>
              </a:xfrm>
              <a:prstGeom prst="rect">
                <a:avLst/>
              </a:prstGeom>
              <a:blipFill>
                <a:blip r:embed="rId4"/>
                <a:stretch>
                  <a:fillRect t="-6612" b="-10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8C559349-5325-8B84-664C-2C999003587C}"/>
                  </a:ext>
                </a:extLst>
              </p:cNvPr>
              <p:cNvSpPr txBox="1"/>
              <p:nvPr/>
            </p:nvSpPr>
            <p:spPr>
              <a:xfrm>
                <a:off x="6159065" y="4039495"/>
                <a:ext cx="3939427" cy="779252"/>
              </a:xfrm>
              <a:prstGeom prst="rect">
                <a:avLst/>
              </a:prstGeom>
              <a:solidFill>
                <a:schemeClr val="bg1">
                  <a:lumMod val="85000"/>
                </a:schemeClr>
              </a:solidFill>
            </p:spPr>
            <p:txBody>
              <a:bodyPr wrap="square" rtlCol="0">
                <a:spAutoFit/>
              </a:bodyPr>
              <a:lstStyle/>
              <a:p>
                <a:pPr algn="ctr"/>
                <a:r>
                  <a:rPr lang="en-US" altLang="ja-JP" sz="2000" dirty="0"/>
                  <a:t>(4) </a:t>
                </a:r>
                <a:r>
                  <a:rPr lang="ja-JP" altLang="en-US" sz="2000" dirty="0"/>
                  <a:t>各</a:t>
                </a:r>
                <a:r>
                  <a:rPr lang="ja-JP" altLang="en-US" sz="2000" b="1" dirty="0">
                    <a:solidFill>
                      <a:srgbClr val="0000CC"/>
                    </a:solidFill>
                  </a:rPr>
                  <a:t>セル</a:t>
                </a:r>
                <a:r>
                  <a:rPr lang="ja-JP" altLang="en-US" sz="2000" dirty="0"/>
                  <a:t>での静水圧応力と</a:t>
                </a:r>
                <a:br>
                  <a:rPr lang="en-US" altLang="ja-JP" sz="2000" dirty="0"/>
                </a:br>
                <a:r>
                  <a:rPr lang="ja-JP" altLang="en-US" sz="2000" dirty="0"/>
                  <a:t>その節点内力寄与</a:t>
                </a:r>
                <a14:m>
                  <m:oMath xmlns:m="http://schemas.openxmlformats.org/officeDocument/2006/math">
                    <m:r>
                      <a:rPr lang="en-US" altLang="ja-JP" sz="2000" b="0" i="0" smtClean="0">
                        <a:latin typeface="Cambria Math" panose="02040503050406030204" pitchFamily="18" charset="0"/>
                      </a:rPr>
                      <m:t>{</m:t>
                    </m:r>
                    <m:sSubSup>
                      <m:sSubSupPr>
                        <m:ctrlPr>
                          <a:rPr lang="en-US" altLang="ja-JP" sz="2000" b="0" i="1" smtClean="0">
                            <a:latin typeface="Cambria Math" panose="02040503050406030204" pitchFamily="18" charset="0"/>
                          </a:rPr>
                        </m:ctrlPr>
                      </m:sSubSupPr>
                      <m:e>
                        <m:r>
                          <a:rPr lang="en-US" altLang="ja-JP" sz="2000" b="0" i="1" smtClean="0">
                            <a:latin typeface="Cambria Math" panose="02040503050406030204" pitchFamily="18" charset="0"/>
                          </a:rPr>
                          <m:t>𝑓</m:t>
                        </m:r>
                      </m:e>
                      <m:sub>
                        <m:r>
                          <m:rPr>
                            <m:sty m:val="p"/>
                          </m:rPr>
                          <a:rPr lang="en-US" altLang="ja-JP" sz="2000" b="0" i="0" smtClean="0">
                            <a:latin typeface="Cambria Math" panose="02040503050406030204" pitchFamily="18" charset="0"/>
                          </a:rPr>
                          <m:t>hyd</m:t>
                        </m:r>
                      </m:sub>
                      <m:sup>
                        <m:r>
                          <m:rPr>
                            <m:sty m:val="p"/>
                          </m:rPr>
                          <a:rPr lang="en-US" altLang="ja-JP" sz="2000" b="0" i="0" smtClean="0">
                            <a:latin typeface="Cambria Math" panose="02040503050406030204" pitchFamily="18" charset="0"/>
                          </a:rPr>
                          <m:t>int</m:t>
                        </m:r>
                      </m:sup>
                    </m:sSubSup>
                    <m:r>
                      <a:rPr lang="en-US" altLang="ja-JP" sz="2000" b="0" i="1" smtClean="0">
                        <a:latin typeface="Cambria Math" panose="02040503050406030204" pitchFamily="18" charset="0"/>
                      </a:rPr>
                      <m:t>}</m:t>
                    </m:r>
                  </m:oMath>
                </a14:m>
                <a:r>
                  <a:rPr lang="ja-JP" altLang="en-US" sz="2000" dirty="0"/>
                  <a:t>の計算</a:t>
                </a:r>
              </a:p>
            </p:txBody>
          </p:sp>
        </mc:Choice>
        <mc:Fallback xmlns="">
          <p:sp>
            <p:nvSpPr>
              <p:cNvPr id="13" name="テキスト ボックス 12">
                <a:extLst>
                  <a:ext uri="{FF2B5EF4-FFF2-40B4-BE49-F238E27FC236}">
                    <a16:creationId xmlns:a16="http://schemas.microsoft.com/office/drawing/2014/main" id="{8C559349-5325-8B84-664C-2C999003587C}"/>
                  </a:ext>
                </a:extLst>
              </p:cNvPr>
              <p:cNvSpPr txBox="1">
                <a:spLocks noRot="1" noChangeAspect="1" noMove="1" noResize="1" noEditPoints="1" noAdjustHandles="1" noChangeArrowheads="1" noChangeShapeType="1" noTextEdit="1"/>
              </p:cNvSpPr>
              <p:nvPr/>
            </p:nvSpPr>
            <p:spPr>
              <a:xfrm>
                <a:off x="6159065" y="4039495"/>
                <a:ext cx="3939427" cy="779252"/>
              </a:xfrm>
              <a:prstGeom prst="rect">
                <a:avLst/>
              </a:prstGeom>
              <a:blipFill>
                <a:blip r:embed="rId5"/>
                <a:stretch>
                  <a:fillRect t="-6299" b="-5512"/>
                </a:stretch>
              </a:blipFill>
            </p:spPr>
            <p:txBody>
              <a:bodyPr/>
              <a:lstStyle/>
              <a:p>
                <a:r>
                  <a:rPr lang="ja-JP" altLang="en-US">
                    <a:noFill/>
                  </a:rPr>
                  <a:t> </a:t>
                </a:r>
              </a:p>
            </p:txBody>
          </p:sp>
        </mc:Fallback>
      </mc:AlternateContent>
      <p:cxnSp>
        <p:nvCxnSpPr>
          <p:cNvPr id="23" name="直線コネクタ 22">
            <a:extLst>
              <a:ext uri="{FF2B5EF4-FFF2-40B4-BE49-F238E27FC236}">
                <a16:creationId xmlns:a16="http://schemas.microsoft.com/office/drawing/2014/main" id="{967F246F-972F-9733-8BC1-27094143DDEC}"/>
              </a:ext>
            </a:extLst>
          </p:cNvPr>
          <p:cNvCxnSpPr>
            <a:cxnSpLocks/>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600896D-B7DE-C944-C40E-3046400F906E}"/>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7CDA51D6-BB66-0886-51E7-AF149BFB304C}"/>
              </a:ext>
            </a:extLst>
          </p:cNvPr>
          <p:cNvSpPr txBox="1"/>
          <p:nvPr/>
        </p:nvSpPr>
        <p:spPr>
          <a:xfrm>
            <a:off x="1785411" y="2408552"/>
            <a:ext cx="646331" cy="646331"/>
          </a:xfrm>
          <a:prstGeom prst="rect">
            <a:avLst/>
          </a:prstGeom>
          <a:solidFill>
            <a:schemeClr val="tx1"/>
          </a:solidFill>
          <a:ln>
            <a:solidFill>
              <a:schemeClr val="tx1"/>
            </a:solidFill>
          </a:ln>
        </p:spPr>
        <p:txBody>
          <a:bodyPr wrap="none" rtlCol="0">
            <a:spAutoFit/>
          </a:bodyPr>
          <a:lstStyle/>
          <a:p>
            <a:pPr algn="ctr"/>
            <a:r>
              <a:rPr kumimoji="1" lang="ja-JP" altLang="en-US" dirty="0">
                <a:solidFill>
                  <a:schemeClr val="bg1"/>
                </a:solidFill>
              </a:rPr>
              <a:t>偏差</a:t>
            </a:r>
            <a:br>
              <a:rPr kumimoji="1" lang="en-US" altLang="ja-JP" dirty="0">
                <a:solidFill>
                  <a:schemeClr val="bg1"/>
                </a:solidFill>
              </a:rPr>
            </a:br>
            <a:r>
              <a:rPr kumimoji="1" lang="ja-JP" altLang="en-US" dirty="0">
                <a:solidFill>
                  <a:schemeClr val="bg1"/>
                </a:solidFill>
              </a:rPr>
              <a:t>成分</a:t>
            </a:r>
          </a:p>
        </p:txBody>
      </p:sp>
      <p:grpSp>
        <p:nvGrpSpPr>
          <p:cNvPr id="24" name="グループ化 23">
            <a:extLst>
              <a:ext uri="{FF2B5EF4-FFF2-40B4-BE49-F238E27FC236}">
                <a16:creationId xmlns:a16="http://schemas.microsoft.com/office/drawing/2014/main" id="{700A721A-3F5B-8662-D97A-373C09903DD3}"/>
              </a:ext>
            </a:extLst>
          </p:cNvPr>
          <p:cNvGrpSpPr/>
          <p:nvPr/>
        </p:nvGrpSpPr>
        <p:grpSpPr>
          <a:xfrm>
            <a:off x="2988431" y="1750190"/>
            <a:ext cx="2257481" cy="2208147"/>
            <a:chOff x="5522563" y="3803367"/>
            <a:chExt cx="2257481" cy="2208147"/>
          </a:xfrm>
        </p:grpSpPr>
        <p:pic>
          <p:nvPicPr>
            <p:cNvPr id="25" name="図 24" descr="背景パターン&#10;&#10;自動的に生成された説明">
              <a:extLst>
                <a:ext uri="{FF2B5EF4-FFF2-40B4-BE49-F238E27FC236}">
                  <a16:creationId xmlns:a16="http://schemas.microsoft.com/office/drawing/2014/main" id="{102442CD-2DE2-3141-3203-B51DB8D91DD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26" name="グループ化 25">
              <a:extLst>
                <a:ext uri="{FF2B5EF4-FFF2-40B4-BE49-F238E27FC236}">
                  <a16:creationId xmlns:a16="http://schemas.microsoft.com/office/drawing/2014/main" id="{BB3F7914-7B61-340A-A122-638EE688B8A8}"/>
                </a:ext>
              </a:extLst>
            </p:cNvPr>
            <p:cNvGrpSpPr/>
            <p:nvPr/>
          </p:nvGrpSpPr>
          <p:grpSpPr>
            <a:xfrm>
              <a:off x="5522563" y="3803367"/>
              <a:ext cx="2257481" cy="2208147"/>
              <a:chOff x="1513470" y="1992161"/>
              <a:chExt cx="3447483" cy="3410207"/>
            </a:xfrm>
          </p:grpSpPr>
          <p:sp>
            <p:nvSpPr>
              <p:cNvPr id="30" name="楕円 29">
                <a:extLst>
                  <a:ext uri="{FF2B5EF4-FFF2-40B4-BE49-F238E27FC236}">
                    <a16:creationId xmlns:a16="http://schemas.microsoft.com/office/drawing/2014/main" id="{17961DBB-55FB-1FEC-B1EE-BBAE07971172}"/>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3A70039F-0A64-E6A6-9EDF-363F94B194C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D272DA76-BA2B-7DA5-8AD4-EF94A198B02F}"/>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9A51AD54-2010-59B0-BAE4-22DD0B19684E}"/>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図形 33">
                <a:extLst>
                  <a:ext uri="{FF2B5EF4-FFF2-40B4-BE49-F238E27FC236}">
                    <a16:creationId xmlns:a16="http://schemas.microsoft.com/office/drawing/2014/main" id="{599C8AE4-C57C-964B-D9A8-AFCC01BC3EB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50EEB8C-A22D-A2D2-B25B-419DC748FB15}"/>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7EBB9C2E-03E0-E990-D0E1-93DFC89436DF}"/>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D098F140-0141-A278-F1C3-E31279155C58}"/>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397B1798-9A0D-23EC-960A-4CFFD9D96E22}"/>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D765565-8876-E876-2F58-DE823F7016EA}"/>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乗算記号 26">
              <a:extLst>
                <a:ext uri="{FF2B5EF4-FFF2-40B4-BE49-F238E27FC236}">
                  <a16:creationId xmlns:a16="http://schemas.microsoft.com/office/drawing/2014/main" id="{33250197-CBB0-DC30-49DC-8CB35312DD4C}"/>
                </a:ext>
              </a:extLst>
            </p:cNvPr>
            <p:cNvSpPr/>
            <p:nvPr/>
          </p:nvSpPr>
          <p:spPr>
            <a:xfrm>
              <a:off x="6687580" y="4248500"/>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B30B0399-2170-F3A4-D818-4BF909417BC9}"/>
                </a:ext>
              </a:extLst>
            </p:cNvPr>
            <p:cNvSpPr/>
            <p:nvPr/>
          </p:nvSpPr>
          <p:spPr>
            <a:xfrm>
              <a:off x="6891460"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乗算記号 28">
              <a:extLst>
                <a:ext uri="{FF2B5EF4-FFF2-40B4-BE49-F238E27FC236}">
                  <a16:creationId xmlns:a16="http://schemas.microsoft.com/office/drawing/2014/main" id="{00CB9CA6-5539-AC8C-D74C-3B069396855A}"/>
                </a:ext>
              </a:extLst>
            </p:cNvPr>
            <p:cNvSpPr/>
            <p:nvPr/>
          </p:nvSpPr>
          <p:spPr>
            <a:xfrm>
              <a:off x="6050514"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F3D197BC-EFE0-F208-21E9-C9C5E18441DD}"/>
              </a:ext>
            </a:extLst>
          </p:cNvPr>
          <p:cNvSpPr txBox="1"/>
          <p:nvPr/>
        </p:nvSpPr>
        <p:spPr>
          <a:xfrm>
            <a:off x="9760258" y="2410251"/>
            <a:ext cx="646331" cy="646331"/>
          </a:xfrm>
          <a:prstGeom prst="rect">
            <a:avLst/>
          </a:prstGeom>
          <a:solidFill>
            <a:schemeClr val="tx1"/>
          </a:solidFill>
          <a:ln>
            <a:solidFill>
              <a:schemeClr val="tx1"/>
            </a:solidFill>
          </a:ln>
        </p:spPr>
        <p:txBody>
          <a:bodyPr wrap="none" rtlCol="0">
            <a:spAutoFit/>
          </a:bodyPr>
          <a:lstStyle/>
          <a:p>
            <a:pPr algn="ctr"/>
            <a:r>
              <a:rPr lang="ja-JP" altLang="en-US" dirty="0">
                <a:solidFill>
                  <a:schemeClr val="bg1"/>
                </a:solidFill>
              </a:rPr>
              <a:t>体積</a:t>
            </a:r>
            <a:br>
              <a:rPr lang="en-US" altLang="ja-JP" dirty="0">
                <a:solidFill>
                  <a:schemeClr val="bg1"/>
                </a:solidFill>
              </a:rPr>
            </a:br>
            <a:r>
              <a:rPr lang="ja-JP" altLang="en-US" dirty="0">
                <a:solidFill>
                  <a:schemeClr val="bg1"/>
                </a:solidFill>
              </a:rPr>
              <a:t>成分</a:t>
            </a:r>
            <a:endParaRPr kumimoji="1" lang="ja-JP" altLang="en-US" dirty="0">
              <a:solidFill>
                <a:schemeClr val="bg1"/>
              </a:solidFill>
            </a:endParaRPr>
          </a:p>
        </p:txBody>
      </p:sp>
      <p:cxnSp>
        <p:nvCxnSpPr>
          <p:cNvPr id="42" name="直線矢印コネクタ 41">
            <a:extLst>
              <a:ext uri="{FF2B5EF4-FFF2-40B4-BE49-F238E27FC236}">
                <a16:creationId xmlns:a16="http://schemas.microsoft.com/office/drawing/2014/main" id="{0BA86949-402F-36B8-4890-2A27DA5D101A}"/>
              </a:ext>
            </a:extLst>
          </p:cNvPr>
          <p:cNvCxnSpPr>
            <a:cxnSpLocks/>
          </p:cNvCxnSpPr>
          <p:nvPr/>
        </p:nvCxnSpPr>
        <p:spPr>
          <a:xfrm>
            <a:off x="6094145" y="5302758"/>
            <a:ext cx="1855" cy="682526"/>
          </a:xfrm>
          <a:prstGeom prst="straightConnector1">
            <a:avLst/>
          </a:prstGeom>
          <a:ln w="1270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F3A8EE15-B5F7-57FB-224C-7C047D4A4E07}"/>
              </a:ext>
            </a:extLst>
          </p:cNvPr>
          <p:cNvSpPr/>
          <p:nvPr/>
        </p:nvSpPr>
        <p:spPr>
          <a:xfrm rot="795572">
            <a:off x="4145794"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2F792E1D-9426-2AA5-F5B7-968FCFB2BC91}"/>
              </a:ext>
            </a:extLst>
          </p:cNvPr>
          <p:cNvSpPr/>
          <p:nvPr/>
        </p:nvSpPr>
        <p:spPr>
          <a:xfrm rot="20804428" flipH="1">
            <a:off x="6066049"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9F168D95-A58A-0D3D-A264-4D257C7EF03E}"/>
              </a:ext>
            </a:extLst>
          </p:cNvPr>
          <p:cNvSpPr txBox="1"/>
          <p:nvPr/>
        </p:nvSpPr>
        <p:spPr>
          <a:xfrm>
            <a:off x="5189799" y="4906905"/>
            <a:ext cx="1811713" cy="646331"/>
          </a:xfrm>
          <a:prstGeom prst="rect">
            <a:avLst/>
          </a:prstGeom>
          <a:solidFill>
            <a:schemeClr val="tx1"/>
          </a:solidFill>
        </p:spPr>
        <p:txBody>
          <a:bodyPr wrap="none" rtlCol="0">
            <a:spAutoFit/>
          </a:bodyPr>
          <a:lstStyle/>
          <a:p>
            <a:pPr algn="ctr"/>
            <a:r>
              <a:rPr lang="ja-JP" altLang="en-US" b="1" dirty="0">
                <a:ln w="3175">
                  <a:noFill/>
                </a:ln>
                <a:solidFill>
                  <a:schemeClr val="bg1"/>
                </a:solidFill>
              </a:rPr>
              <a:t>選択的低減積分</a:t>
            </a:r>
            <a:br>
              <a:rPr lang="en-US" altLang="ja-JP" b="1" dirty="0">
                <a:ln w="3175">
                  <a:noFill/>
                </a:ln>
                <a:solidFill>
                  <a:schemeClr val="bg1"/>
                </a:solidFill>
              </a:rPr>
            </a:br>
            <a:r>
              <a:rPr lang="en-US" altLang="ja-JP" b="1" dirty="0">
                <a:ln w="3175">
                  <a:noFill/>
                </a:ln>
                <a:solidFill>
                  <a:schemeClr val="bg1"/>
                </a:solidFill>
              </a:rPr>
              <a:t>(SRI)</a:t>
            </a:r>
            <a:endParaRPr kumimoji="1" lang="ja-JP" altLang="en-US" b="1" dirty="0">
              <a:ln w="3175">
                <a:noFill/>
              </a:ln>
              <a:solidFill>
                <a:schemeClr val="bg1"/>
              </a:solidFill>
            </a:endParaRPr>
          </a:p>
        </p:txBody>
      </p:sp>
      <p:sp>
        <p:nvSpPr>
          <p:cNvPr id="45" name="テキスト ボックス 44">
            <a:extLst>
              <a:ext uri="{FF2B5EF4-FFF2-40B4-BE49-F238E27FC236}">
                <a16:creationId xmlns:a16="http://schemas.microsoft.com/office/drawing/2014/main" id="{7425A7AD-CC6E-A47D-6696-7262931413C5}"/>
              </a:ext>
            </a:extLst>
          </p:cNvPr>
          <p:cNvSpPr txBox="1"/>
          <p:nvPr/>
        </p:nvSpPr>
        <p:spPr>
          <a:xfrm>
            <a:off x="8627592" y="4999455"/>
            <a:ext cx="3485249" cy="1015663"/>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体積ロッキングの回避</a:t>
            </a:r>
            <a:endParaRPr lang="en-US" altLang="ja-JP" sz="2000" dirty="0"/>
          </a:p>
          <a:p>
            <a:pPr marL="342900" indent="-342900">
              <a:buFont typeface="Wingdings" panose="05000000000000000000" pitchFamily="2" charset="2"/>
              <a:buChar char="Ø"/>
            </a:pPr>
            <a:r>
              <a:rPr lang="ja-JP" altLang="en-US" sz="2000" dirty="0"/>
              <a:t>圧力チェッカーボーディング</a:t>
            </a:r>
            <a:br>
              <a:rPr lang="en-US" altLang="ja-JP" sz="2000" dirty="0"/>
            </a:br>
            <a:r>
              <a:rPr lang="ja-JP" altLang="en-US" sz="2000" dirty="0"/>
              <a:t>のより強い抑制</a:t>
            </a:r>
            <a:endParaRPr lang="en-US" altLang="ja-JP" sz="2000" dirty="0"/>
          </a:p>
        </p:txBody>
      </p:sp>
      <p:sp>
        <p:nvSpPr>
          <p:cNvPr id="7" name="テキスト ボックス 6">
            <a:extLst>
              <a:ext uri="{FF2B5EF4-FFF2-40B4-BE49-F238E27FC236}">
                <a16:creationId xmlns:a16="http://schemas.microsoft.com/office/drawing/2014/main" id="{52F22A9E-A77E-1022-0F29-6AD2F660429F}"/>
              </a:ext>
            </a:extLst>
          </p:cNvPr>
          <p:cNvSpPr txBox="1"/>
          <p:nvPr/>
        </p:nvSpPr>
        <p:spPr>
          <a:xfrm>
            <a:off x="568521" y="5159331"/>
            <a:ext cx="3180679" cy="707886"/>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せん断ロッキングの回避</a:t>
            </a:r>
            <a:endParaRPr lang="en-US" altLang="ja-JP" sz="2000" dirty="0"/>
          </a:p>
          <a:p>
            <a:pPr marL="342900" indent="-342900">
              <a:buFont typeface="Wingdings" panose="05000000000000000000" pitchFamily="2" charset="2"/>
              <a:buChar char="Ø"/>
            </a:pPr>
            <a:r>
              <a:rPr lang="ja-JP" altLang="en-US" sz="2000" dirty="0"/>
              <a:t>せん断応力精度の向上</a:t>
            </a:r>
          </a:p>
        </p:txBody>
      </p:sp>
      <p:grpSp>
        <p:nvGrpSpPr>
          <p:cNvPr id="12" name="グループ化 11">
            <a:extLst>
              <a:ext uri="{FF2B5EF4-FFF2-40B4-BE49-F238E27FC236}">
                <a16:creationId xmlns:a16="http://schemas.microsoft.com/office/drawing/2014/main" id="{1D9E425F-CBB4-F7FE-ED2D-7236FDAF1908}"/>
              </a:ext>
            </a:extLst>
          </p:cNvPr>
          <p:cNvGrpSpPr/>
          <p:nvPr/>
        </p:nvGrpSpPr>
        <p:grpSpPr>
          <a:xfrm>
            <a:off x="6976265" y="1750190"/>
            <a:ext cx="2257481" cy="2208147"/>
            <a:chOff x="1513470" y="1992161"/>
            <a:chExt cx="3447483" cy="3410207"/>
          </a:xfrm>
        </p:grpSpPr>
        <p:sp>
          <p:nvSpPr>
            <p:cNvPr id="16" name="楕円 15">
              <a:extLst>
                <a:ext uri="{FF2B5EF4-FFF2-40B4-BE49-F238E27FC236}">
                  <a16:creationId xmlns:a16="http://schemas.microsoft.com/office/drawing/2014/main" id="{24F8C06E-0E6B-F9E1-0E36-E942DBF2D87C}"/>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46" name="フリーフォーム: 図形 45">
              <a:extLst>
                <a:ext uri="{FF2B5EF4-FFF2-40B4-BE49-F238E27FC236}">
                  <a16:creationId xmlns:a16="http://schemas.microsoft.com/office/drawing/2014/main" id="{C4416190-5394-474C-4345-ECBAA41D83F8}"/>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panose="020F0502020204030204"/>
                <a:ea typeface="メイリオ" panose="020B0604030504040204" pitchFamily="50" charset="-128"/>
                <a:cs typeface="+mn-cs"/>
              </a:endParaRPr>
            </a:p>
          </p:txBody>
        </p:sp>
        <p:sp>
          <p:nvSpPr>
            <p:cNvPr id="47" name="フリーフォーム: 図形 46">
              <a:extLst>
                <a:ext uri="{FF2B5EF4-FFF2-40B4-BE49-F238E27FC236}">
                  <a16:creationId xmlns:a16="http://schemas.microsoft.com/office/drawing/2014/main" id="{EA39EA90-7CCD-C20A-E9D6-E3E052E66D19}"/>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8" name="楕円 57">
              <a:extLst>
                <a:ext uri="{FF2B5EF4-FFF2-40B4-BE49-F238E27FC236}">
                  <a16:creationId xmlns:a16="http://schemas.microsoft.com/office/drawing/2014/main" id="{BC986359-5289-20D3-03CB-CCD17E38E013}"/>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9" name="楕円 58">
              <a:extLst>
                <a:ext uri="{FF2B5EF4-FFF2-40B4-BE49-F238E27FC236}">
                  <a16:creationId xmlns:a16="http://schemas.microsoft.com/office/drawing/2014/main" id="{2AB6A0CE-619A-A9AE-6A3D-EEF13B0B0BC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0" name="楕円 59">
              <a:extLst>
                <a:ext uri="{FF2B5EF4-FFF2-40B4-BE49-F238E27FC236}">
                  <a16:creationId xmlns:a16="http://schemas.microsoft.com/office/drawing/2014/main" id="{D8D254D3-91BA-D991-43C3-D2FC3E068916}"/>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1" name="楕円 60">
              <a:extLst>
                <a:ext uri="{FF2B5EF4-FFF2-40B4-BE49-F238E27FC236}">
                  <a16:creationId xmlns:a16="http://schemas.microsoft.com/office/drawing/2014/main" id="{A42E687B-E4C2-D713-D14F-43E50F6520CF}"/>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2" name="楕円 61">
              <a:extLst>
                <a:ext uri="{FF2B5EF4-FFF2-40B4-BE49-F238E27FC236}">
                  <a16:creationId xmlns:a16="http://schemas.microsoft.com/office/drawing/2014/main" id="{DEBCFAB1-4D55-81D5-3408-F642CA1C75A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3" name="フリーフォーム: 図形 62">
              <a:extLst>
                <a:ext uri="{FF2B5EF4-FFF2-40B4-BE49-F238E27FC236}">
                  <a16:creationId xmlns:a16="http://schemas.microsoft.com/office/drawing/2014/main" id="{CC174FEC-4088-F2C8-228B-762753BB3A51}"/>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panose="020F0502020204030204"/>
                <a:ea typeface="メイリオ" panose="020B0604030504040204" pitchFamily="50" charset="-128"/>
                <a:cs typeface="+mn-cs"/>
              </a:endParaRPr>
            </a:p>
          </p:txBody>
        </p:sp>
        <p:sp>
          <p:nvSpPr>
            <p:cNvPr id="64" name="フリーフォーム: 図形 63">
              <a:extLst>
                <a:ext uri="{FF2B5EF4-FFF2-40B4-BE49-F238E27FC236}">
                  <a16:creationId xmlns:a16="http://schemas.microsoft.com/office/drawing/2014/main" id="{3F1CD650-342C-F48D-FF18-03F29EBCB278}"/>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grpSp>
      <p:sp>
        <p:nvSpPr>
          <p:cNvPr id="68" name="テキスト ボックス 67">
            <a:extLst>
              <a:ext uri="{FF2B5EF4-FFF2-40B4-BE49-F238E27FC236}">
                <a16:creationId xmlns:a16="http://schemas.microsoft.com/office/drawing/2014/main" id="{0FE3A8C5-887E-0BBD-F72B-8AA09159F881}"/>
              </a:ext>
            </a:extLst>
          </p:cNvPr>
          <p:cNvSpPr txBox="1"/>
          <p:nvPr/>
        </p:nvSpPr>
        <p:spPr>
          <a:xfrm>
            <a:off x="8922079" y="3104964"/>
            <a:ext cx="3269001" cy="830997"/>
          </a:xfrm>
          <a:prstGeom prst="rect">
            <a:avLst/>
          </a:prstGeom>
          <a:solidFill>
            <a:schemeClr val="accent6">
              <a:lumMod val="20000"/>
              <a:lumOff val="8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1600" dirty="0">
                <a:latin typeface="MS UI Gothic" panose="020B0600070205080204" pitchFamily="50" charset="-128"/>
                <a:ea typeface="MS UI Gothic" panose="020B0600070205080204" pitchFamily="50" charset="-128"/>
              </a:rPr>
              <a:t>※</a:t>
            </a:r>
            <a:r>
              <a:rPr kumimoji="1" lang="ja-JP" altLang="en-US" sz="1600" dirty="0">
                <a:latin typeface="MS UI Gothic" panose="020B0600070205080204" pitchFamily="50" charset="-128"/>
                <a:ea typeface="MS UI Gothic" panose="020B0600070205080204" pitchFamily="50" charset="-128"/>
              </a:rPr>
              <a:t>二重平滑</a:t>
            </a:r>
            <a:br>
              <a:rPr kumimoji="1" lang="en-US" altLang="ja-JP" sz="1600" dirty="0">
                <a:latin typeface="MS UI Gothic" panose="020B0600070205080204" pitchFamily="50" charset="-128"/>
                <a:ea typeface="MS UI Gothic" panose="020B0600070205080204" pitchFamily="50" charset="-128"/>
              </a:rPr>
            </a:br>
            <a:r>
              <a:rPr kumimoji="1" lang="ja-JP" altLang="en-US" sz="1600" dirty="0">
                <a:latin typeface="MS UI Gothic" panose="020B0600070205080204" pitchFamily="50" charset="-128"/>
                <a:ea typeface="MS UI Gothic" panose="020B0600070205080204" pitchFamily="50" charset="-128"/>
              </a:rPr>
              <a:t>節点でのひずみ平滑</a:t>
            </a:r>
            <a:r>
              <a:rPr kumimoji="1" lang="en-US" altLang="ja-JP" sz="1600" dirty="0">
                <a:latin typeface="MS UI Gothic" panose="020B0600070205080204" pitchFamily="50" charset="-128"/>
                <a:ea typeface="MS UI Gothic" panose="020B0600070205080204" pitchFamily="50" charset="-128"/>
              </a:rPr>
              <a:t>(NS-FEM)</a:t>
            </a:r>
            <a:r>
              <a:rPr kumimoji="1" lang="ja-JP" altLang="en-US" sz="1600" dirty="0">
                <a:latin typeface="MS UI Gothic" panose="020B0600070205080204" pitchFamily="50" charset="-128"/>
                <a:ea typeface="MS UI Gothic" panose="020B0600070205080204" pitchFamily="50" charset="-128"/>
              </a:rPr>
              <a:t>の後</a:t>
            </a:r>
            <a:r>
              <a:rPr lang="ja-JP" altLang="en-US" sz="1600" dirty="0">
                <a:latin typeface="MS UI Gothic" panose="020B0600070205080204" pitchFamily="50" charset="-128"/>
                <a:ea typeface="MS UI Gothic" panose="020B0600070205080204" pitchFamily="50" charset="-128"/>
              </a:rPr>
              <a:t>に，</a:t>
            </a:r>
            <a:br>
              <a:rPr lang="en-US" altLang="ja-JP" sz="1600" dirty="0">
                <a:latin typeface="MS UI Gothic" panose="020B0600070205080204" pitchFamily="50" charset="-128"/>
                <a:ea typeface="MS UI Gothic" panose="020B0600070205080204" pitchFamily="50" charset="-128"/>
              </a:rPr>
            </a:br>
            <a:r>
              <a:rPr lang="ja-JP" altLang="en-US" sz="1600" dirty="0">
                <a:latin typeface="MS UI Gothic" panose="020B0600070205080204" pitchFamily="50" charset="-128"/>
                <a:ea typeface="MS UI Gothic" panose="020B0600070205080204" pitchFamily="50" charset="-128"/>
              </a:rPr>
              <a:t>セルでのひずみ平滑</a:t>
            </a:r>
            <a:r>
              <a:rPr lang="en-US" altLang="ja-JP" sz="1600" dirty="0">
                <a:latin typeface="MS UI Gothic" panose="020B0600070205080204" pitchFamily="50" charset="-128"/>
                <a:ea typeface="MS UI Gothic" panose="020B0600070205080204" pitchFamily="50" charset="-128"/>
              </a:rPr>
              <a:t>(NS-FEM</a:t>
            </a:r>
            <a:r>
              <a:rPr lang="en-US" altLang="ja-JP" sz="1600" baseline="30000" dirty="0">
                <a:latin typeface="MS UI Gothic" panose="020B0600070205080204" pitchFamily="50" charset="-128"/>
                <a:ea typeface="MS UI Gothic" panose="020B0600070205080204" pitchFamily="50" charset="-128"/>
              </a:rPr>
              <a:t>-1</a:t>
            </a:r>
            <a:r>
              <a:rPr lang="en-US" altLang="ja-JP" sz="1600" dirty="0">
                <a:latin typeface="MS UI Gothic" panose="020B0600070205080204" pitchFamily="50" charset="-128"/>
                <a:ea typeface="MS UI Gothic" panose="020B0600070205080204" pitchFamily="50" charset="-128"/>
              </a:rPr>
              <a:t>)</a:t>
            </a:r>
            <a:r>
              <a:rPr lang="ja-JP" altLang="en-US" sz="1600" dirty="0">
                <a:latin typeface="MS UI Gothic" panose="020B0600070205080204" pitchFamily="50" charset="-128"/>
                <a:ea typeface="MS UI Gothic" panose="020B0600070205080204" pitchFamily="50" charset="-128"/>
              </a:rPr>
              <a:t>を行う．</a:t>
            </a:r>
            <a:endParaRPr kumimoji="1" lang="ja-JP" altLang="en-US" sz="16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100047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C94BF3AC-48EF-45AB-8DC4-BA94CE50C69A}"/>
                  </a:ext>
                </a:extLst>
              </p:cNvPr>
              <p:cNvSpPr>
                <a:spLocks noGrp="1"/>
              </p:cNvSpPr>
              <p:nvPr>
                <p:ph idx="1"/>
              </p:nvPr>
            </p:nvSpPr>
            <p:spPr/>
            <p:txBody>
              <a:bodyPr/>
              <a:lstStyle/>
              <a:p>
                <a:r>
                  <a:rPr lang="ja-JP" altLang="en-US" dirty="0">
                    <a:latin typeface="Cambria Math" panose="02040503050406030204" pitchFamily="18" charset="0"/>
                  </a:rPr>
                  <a:t>あるセル</a:t>
                </a:r>
                <a14:m>
                  <m:oMath xmlns:m="http://schemas.openxmlformats.org/officeDocument/2006/math">
                    <m:r>
                      <a:rPr lang="en-US" altLang="ja-JP" i="1">
                        <a:latin typeface="Cambria Math" panose="02040503050406030204" pitchFamily="18" charset="0"/>
                      </a:rPr>
                      <m:t>𝑐</m:t>
                    </m:r>
                  </m:oMath>
                </a14:m>
                <a:r>
                  <a:rPr lang="ja-JP" altLang="en-US" dirty="0">
                    <a:latin typeface="Cambria Math" panose="02040503050406030204" pitchFamily="18" charset="0"/>
                  </a:rPr>
                  <a:t>における静水圧応力積分（１点積分）の式：</a:t>
                </a:r>
                <a:br>
                  <a:rPr lang="en-US" altLang="ja-JP" dirty="0">
                    <a:latin typeface="Cambria Math" panose="02040503050406030204" pitchFamily="18" charset="0"/>
                  </a:rPr>
                </a:br>
                <a:endParaRPr lang="en-US" altLang="ja-JP" sz="660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ja-JP" i="1">
                              <a:latin typeface="Cambria Math" panose="02040503050406030204" pitchFamily="18" charset="0"/>
                            </a:rPr>
                          </m:ctrlPr>
                        </m:dPr>
                        <m:e>
                          <m:sPre>
                            <m:sPrePr>
                              <m:ctrlPr>
                                <a:rPr lang="en-US" altLang="ja-JP" i="1" smtClean="0">
                                  <a:latin typeface="Cambria Math" panose="02040503050406030204" pitchFamily="18" charset="0"/>
                                </a:rPr>
                              </m:ctrlPr>
                            </m:sPrePr>
                            <m:sub>
                              <m:r>
                                <a:rPr lang="en-US" altLang="ja-JP" b="0" i="1" smtClean="0">
                                  <a:latin typeface="Cambria Math" panose="02040503050406030204" pitchFamily="18" charset="0"/>
                                </a:rPr>
                                <m:t>𝑐</m:t>
                              </m:r>
                            </m:sub>
                            <m:sup>
                              <m:r>
                                <m:rPr>
                                  <m:sty m:val="p"/>
                                </m:rPr>
                                <a:rPr lang="en-US" altLang="ja-JP" b="0" i="0" smtClean="0">
                                  <a:latin typeface="Cambria Math" panose="02040503050406030204" pitchFamily="18" charset="0"/>
                                </a:rPr>
                                <m:t>Cell</m:t>
                              </m:r>
                            </m:sup>
                            <m:e>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𝑓</m:t>
                                  </m:r>
                                </m:e>
                                <m:sub>
                                  <m:r>
                                    <m:rPr>
                                      <m:sty m:val="p"/>
                                    </m:rPr>
                                    <a:rPr lang="en-US" altLang="ja-JP" b="0" i="0" smtClean="0">
                                      <a:latin typeface="Cambria Math" panose="02040503050406030204" pitchFamily="18" charset="0"/>
                                    </a:rPr>
                                    <m:t>hyd</m:t>
                                  </m:r>
                                </m:sub>
                                <m:sup>
                                  <m:r>
                                    <m:rPr>
                                      <m:sty m:val="p"/>
                                    </m:rPr>
                                    <a:rPr lang="en-US" altLang="ja-JP" b="0" i="0" smtClean="0">
                                      <a:latin typeface="Cambria Math" panose="02040503050406030204" pitchFamily="18" charset="0"/>
                                    </a:rPr>
                                    <m:t>int</m:t>
                                  </m:r>
                                </m:sup>
                              </m:sSubSup>
                            </m:e>
                          </m:sPre>
                        </m:e>
                      </m:d>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d>
                            <m:dPr>
                              <m:begChr m:val="["/>
                              <m:endChr m:val="]"/>
                              <m:ctrlPr>
                                <a:rPr lang="en-US" altLang="ja-JP" b="0" i="1" smtClean="0">
                                  <a:latin typeface="Cambria Math" panose="02040503050406030204" pitchFamily="18" charset="0"/>
                                </a:rPr>
                              </m:ctrlPr>
                            </m:dPr>
                            <m:e>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i="0">
                                      <a:latin typeface="Cambria Math" panose="02040503050406030204" pitchFamily="18" charset="0"/>
                                    </a:rPr>
                                    <m:t>Cell</m:t>
                                  </m:r>
                                </m:sup>
                                <m:e>
                                  <m:r>
                                    <a:rPr lang="en-US" altLang="ja-JP" b="0" i="1" smtClean="0">
                                      <a:highlight>
                                        <a:srgbClr val="FFFF00"/>
                                      </a:highlight>
                                      <a:latin typeface="Cambria Math" panose="02040503050406030204" pitchFamily="18" charset="0"/>
                                    </a:rPr>
                                    <m:t>𝐵</m:t>
                                  </m:r>
                                </m:e>
                              </m:sPre>
                            </m:e>
                          </m:d>
                        </m:e>
                        <m:sup>
                          <m:r>
                            <m:rPr>
                              <m:sty m:val="p"/>
                            </m:rPr>
                            <a:rPr lang="en-US" altLang="ja-JP" b="0" i="0" smtClean="0">
                              <a:latin typeface="Cambria Math" panose="02040503050406030204" pitchFamily="18" charset="0"/>
                            </a:rPr>
                            <m:t>T</m:t>
                          </m:r>
                        </m:sup>
                      </m:sSup>
                      <m:r>
                        <a:rPr lang="en-US" altLang="ja-JP" b="0" i="1" smtClean="0">
                          <a:latin typeface="Cambria Math" panose="02040503050406030204" pitchFamily="18" charset="0"/>
                        </a:rPr>
                        <m:t> </m:t>
                      </m:r>
                      <m:d>
                        <m:dPr>
                          <m:begChr m:val="{"/>
                          <m:endChr m:val="}"/>
                          <m:ctrlPr>
                            <a:rPr lang="en-US" altLang="ja-JP" i="1">
                              <a:latin typeface="Cambria Math" panose="02040503050406030204" pitchFamily="18" charset="0"/>
                            </a:rPr>
                          </m:ctrlPr>
                        </m:dPr>
                        <m:e>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a:latin typeface="Cambria Math" panose="02040503050406030204" pitchFamily="18" charset="0"/>
                                </a:rPr>
                                <m:t>Cell</m:t>
                              </m:r>
                            </m:sup>
                            <m:e>
                              <m:sSub>
                                <m:sSubPr>
                                  <m:ctrlPr>
                                    <a:rPr lang="en-US" altLang="ja-JP" b="0" i="1" dirty="0" smtClean="0">
                                      <a:latin typeface="Cambria Math" panose="02040503050406030204" pitchFamily="18" charset="0"/>
                                    </a:rPr>
                                  </m:ctrlPr>
                                </m:sSubPr>
                                <m:e>
                                  <m:acc>
                                    <m:accPr>
                                      <m:chr m:val="̃"/>
                                      <m:ctrlPr>
                                        <a:rPr lang="en-US" altLang="ja-JP" b="0" i="1" smtClean="0">
                                          <a:effectLst>
                                            <a:glow rad="228600">
                                              <a:schemeClr val="accent2">
                                                <a:satMod val="175000"/>
                                                <a:alpha val="40000"/>
                                              </a:schemeClr>
                                            </a:glow>
                                          </a:effectLst>
                                          <a:latin typeface="Cambria Math" panose="02040503050406030204" pitchFamily="18" charset="0"/>
                                        </a:rPr>
                                      </m:ctrlPr>
                                    </m:accPr>
                                    <m:e>
                                      <m:r>
                                        <a:rPr lang="en-US" altLang="ja-JP" b="0" i="1" smtClean="0">
                                          <a:effectLst>
                                            <a:glow rad="228600">
                                              <a:schemeClr val="accent2">
                                                <a:satMod val="175000"/>
                                                <a:alpha val="40000"/>
                                              </a:schemeClr>
                                            </a:glow>
                                          </a:effectLst>
                                          <a:latin typeface="Cambria Math" panose="02040503050406030204" pitchFamily="18" charset="0"/>
                                        </a:rPr>
                                        <m:t>𝜎</m:t>
                                      </m:r>
                                    </m:e>
                                  </m:acc>
                                </m:e>
                                <m:sub>
                                  <m:r>
                                    <m:rPr>
                                      <m:sty m:val="p"/>
                                    </m:rPr>
                                    <a:rPr lang="en-US" altLang="ja-JP" b="0" i="0" dirty="0" smtClean="0">
                                      <a:latin typeface="Cambria Math" panose="02040503050406030204" pitchFamily="18" charset="0"/>
                                    </a:rPr>
                                    <m:t>hyd</m:t>
                                  </m:r>
                                </m:sub>
                              </m:sSub>
                            </m:e>
                          </m:sPre>
                        </m:e>
                      </m:d>
                      <m:r>
                        <a:rPr lang="en-US" altLang="ja-JP" b="0" i="1" smtClean="0">
                          <a:latin typeface="Cambria Math" panose="02040503050406030204" pitchFamily="18" charset="0"/>
                        </a:rPr>
                        <m:t> </m:t>
                      </m:r>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a:latin typeface="Cambria Math" panose="02040503050406030204" pitchFamily="18" charset="0"/>
                            </a:rPr>
                            <m:t>Cell</m:t>
                          </m:r>
                        </m:sup>
                        <m:e>
                          <m:r>
                            <a:rPr lang="en-US" altLang="ja-JP" b="0" i="1" smtClean="0">
                              <a:effectLst>
                                <a:glow rad="228600">
                                  <a:srgbClr val="FFFF00">
                                    <a:alpha val="40000"/>
                                  </a:srgbClr>
                                </a:glow>
                              </a:effectLst>
                              <a:latin typeface="Cambria Math" panose="02040503050406030204" pitchFamily="18" charset="0"/>
                            </a:rPr>
                            <m:t>𝑉</m:t>
                          </m:r>
                        </m:e>
                      </m:sPre>
                    </m:oMath>
                  </m:oMathPara>
                </a14:m>
                <a:endParaRPr lang="en-US" altLang="ja-JP" b="0" i="1" dirty="0">
                  <a:latin typeface="Cambria Math" panose="02040503050406030204" pitchFamily="18" charset="0"/>
                </a:endParaRPr>
              </a:p>
              <a:p>
                <a:pPr marL="0" indent="0">
                  <a:buNone/>
                </a:pPr>
                <a:endParaRPr lang="en-US" altLang="ja-JP" i="1" dirty="0">
                  <a:latin typeface="Cambria Math" panose="02040503050406030204" pitchFamily="18" charset="0"/>
                </a:endParaRPr>
              </a:p>
              <a:p>
                <a:pPr marL="0" indent="0">
                  <a:buNone/>
                </a:pPr>
                <a:endParaRPr lang="en-US" altLang="ja-JP" i="1" dirty="0">
                  <a:latin typeface="Cambria Math" panose="02040503050406030204" pitchFamily="18" charset="0"/>
                </a:endParaRPr>
              </a:p>
              <a:p>
                <a:pPr marL="0" indent="0">
                  <a:buNone/>
                </a:pPr>
                <a:endParaRPr lang="en-US" altLang="ja-JP" sz="1200" i="1" dirty="0">
                  <a:latin typeface="Cambria Math" panose="02040503050406030204" pitchFamily="18" charset="0"/>
                </a:endParaRPr>
              </a:p>
              <a:p>
                <a:pPr>
                  <a:buFont typeface="Wingdings" panose="05000000000000000000" pitchFamily="2" charset="2"/>
                  <a:buChar char="Ø"/>
                </a:pPr>
                <a14:m>
                  <m:oMath xmlns:m="http://schemas.openxmlformats.org/officeDocument/2006/math">
                    <m:d>
                      <m:dPr>
                        <m:begChr m:val="["/>
                        <m:endChr m:val="]"/>
                        <m:ctrlPr>
                          <a:rPr lang="en-US" altLang="ja-JP" sz="2400" i="1">
                            <a:latin typeface="Cambria Math" panose="02040503050406030204" pitchFamily="18" charset="0"/>
                          </a:rPr>
                        </m:ctrlPr>
                      </m:dPr>
                      <m:e>
                        <m:sPre>
                          <m:sPrePr>
                            <m:ctrlPr>
                              <a:rPr lang="en-US" altLang="ja-JP" sz="2400" i="1">
                                <a:latin typeface="Cambria Math" panose="02040503050406030204" pitchFamily="18" charset="0"/>
                              </a:rPr>
                            </m:ctrlPr>
                          </m:sPrePr>
                          <m:sub>
                            <m:r>
                              <a:rPr lang="en-US" altLang="ja-JP" sz="2400" i="1">
                                <a:latin typeface="Cambria Math" panose="02040503050406030204" pitchFamily="18" charset="0"/>
                              </a:rPr>
                              <m:t>𝑐</m:t>
                            </m:r>
                          </m:sub>
                          <m:sup>
                            <m:r>
                              <m:rPr>
                                <m:sty m:val="p"/>
                              </m:rPr>
                              <a:rPr lang="en-US" altLang="ja-JP" sz="2400">
                                <a:latin typeface="Cambria Math" panose="02040503050406030204" pitchFamily="18" charset="0"/>
                              </a:rPr>
                              <m:t>Cell</m:t>
                            </m:r>
                          </m:sup>
                          <m:e>
                            <m:r>
                              <a:rPr lang="en-US" altLang="ja-JP" sz="2400" i="1" smtClean="0">
                                <a:effectLst>
                                  <a:glow rad="228600">
                                    <a:srgbClr val="FFFF00">
                                      <a:alpha val="40000"/>
                                    </a:srgbClr>
                                  </a:glow>
                                </a:effectLst>
                                <a:latin typeface="Cambria Math" panose="02040503050406030204" pitchFamily="18" charset="0"/>
                              </a:rPr>
                              <m:t>𝐵</m:t>
                            </m:r>
                          </m:e>
                        </m:sPre>
                      </m:e>
                    </m:d>
                  </m:oMath>
                </a14:m>
                <a:r>
                  <a:rPr lang="ja-JP" altLang="en-US" sz="2400" dirty="0"/>
                  <a:t>を用いることで節点内力の分配範囲が狭くなる（左辺ベクトルは４節点分のみ）．</a:t>
                </a:r>
                <a:endParaRPr lang="en-US" altLang="ja-JP" sz="2400" dirty="0"/>
              </a:p>
              <a:p>
                <a:pPr>
                  <a:buFont typeface="Wingdings" panose="05000000000000000000" pitchFamily="2" charset="2"/>
                  <a:buChar char="Ø"/>
                </a:pPr>
                <a:r>
                  <a:rPr lang="ja-JP" altLang="en-US" sz="2400" dirty="0"/>
                  <a:t>他方，</a:t>
                </a:r>
                <a14:m>
                  <m:oMath xmlns:m="http://schemas.openxmlformats.org/officeDocument/2006/math">
                    <m:d>
                      <m:dPr>
                        <m:begChr m:val="{"/>
                        <m:endChr m:val="}"/>
                        <m:ctrlPr>
                          <a:rPr lang="en-US" altLang="ja-JP" sz="2400" i="1">
                            <a:latin typeface="Cambria Math" panose="02040503050406030204" pitchFamily="18" charset="0"/>
                          </a:rPr>
                        </m:ctrlPr>
                      </m:dPr>
                      <m:e>
                        <m:sPre>
                          <m:sPrePr>
                            <m:ctrlPr>
                              <a:rPr lang="en-US" altLang="ja-JP" sz="2400" i="1">
                                <a:latin typeface="Cambria Math" panose="02040503050406030204" pitchFamily="18" charset="0"/>
                              </a:rPr>
                            </m:ctrlPr>
                          </m:sPrePr>
                          <m:sub>
                            <m:r>
                              <a:rPr lang="en-US" altLang="ja-JP" sz="2400" i="1">
                                <a:latin typeface="Cambria Math" panose="02040503050406030204" pitchFamily="18" charset="0"/>
                              </a:rPr>
                              <m:t>𝑐</m:t>
                            </m:r>
                          </m:sub>
                          <m:sup>
                            <m:r>
                              <m:rPr>
                                <m:sty m:val="p"/>
                              </m:rPr>
                              <a:rPr lang="en-US" altLang="ja-JP" sz="2400">
                                <a:latin typeface="Cambria Math" panose="02040503050406030204" pitchFamily="18" charset="0"/>
                              </a:rPr>
                              <m:t>Cell</m:t>
                            </m:r>
                          </m:sup>
                          <m:e>
                            <m:sSub>
                              <m:sSubPr>
                                <m:ctrlPr>
                                  <a:rPr lang="en-US" altLang="ja-JP" sz="2400" i="1" dirty="0">
                                    <a:latin typeface="Cambria Math" panose="02040503050406030204" pitchFamily="18" charset="0"/>
                                  </a:rPr>
                                </m:ctrlPr>
                              </m:sSubPr>
                              <m:e>
                                <m:acc>
                                  <m:accPr>
                                    <m:chr m:val="̃"/>
                                    <m:ctrlPr>
                                      <a:rPr lang="en-US" altLang="ja-JP" sz="2400" i="1" smtClean="0">
                                        <a:effectLst>
                                          <a:glow rad="228600">
                                            <a:schemeClr val="accent2">
                                              <a:satMod val="175000"/>
                                              <a:alpha val="40000"/>
                                            </a:schemeClr>
                                          </a:glow>
                                        </a:effectLst>
                                        <a:latin typeface="Cambria Math" panose="02040503050406030204" pitchFamily="18" charset="0"/>
                                      </a:rPr>
                                    </m:ctrlPr>
                                  </m:accPr>
                                  <m:e>
                                    <m:r>
                                      <a:rPr lang="en-US" altLang="ja-JP" sz="2400" i="1">
                                        <a:effectLst>
                                          <a:glow rad="228600">
                                            <a:schemeClr val="accent2">
                                              <a:satMod val="175000"/>
                                              <a:alpha val="40000"/>
                                            </a:schemeClr>
                                          </a:glow>
                                        </a:effectLst>
                                        <a:latin typeface="Cambria Math" panose="02040503050406030204" pitchFamily="18" charset="0"/>
                                      </a:rPr>
                                      <m:t>𝜎</m:t>
                                    </m:r>
                                  </m:e>
                                </m:acc>
                              </m:e>
                              <m:sub>
                                <m:r>
                                  <m:rPr>
                                    <m:sty m:val="p"/>
                                  </m:rPr>
                                  <a:rPr lang="en-US" altLang="ja-JP" sz="2400" dirty="0">
                                    <a:latin typeface="Cambria Math" panose="02040503050406030204" pitchFamily="18" charset="0"/>
                                  </a:rPr>
                                  <m:t>hyd</m:t>
                                </m:r>
                              </m:sub>
                            </m:sSub>
                          </m:e>
                        </m:sPre>
                      </m:e>
                    </m:d>
                  </m:oMath>
                </a14:m>
                <a:r>
                  <a:rPr lang="ja-JP" altLang="en-US" sz="2400" dirty="0"/>
                  <a:t>はセル</a:t>
                </a:r>
                <a14:m>
                  <m:oMath xmlns:m="http://schemas.openxmlformats.org/officeDocument/2006/math">
                    <m:r>
                      <a:rPr lang="en-US" altLang="ja-JP" sz="2400" b="0" i="1" smtClean="0">
                        <a:latin typeface="Cambria Math" panose="02040503050406030204" pitchFamily="18" charset="0"/>
                      </a:rPr>
                      <m:t>𝑐</m:t>
                    </m:r>
                  </m:oMath>
                </a14:m>
                <a:r>
                  <a:rPr lang="ja-JP" altLang="en-US" sz="2400" dirty="0"/>
                  <a:t>周辺の多数のセルから算出される．</a:t>
                </a:r>
                <a:endParaRPr lang="en-US" altLang="ja-JP" sz="2400" dirty="0"/>
              </a:p>
              <a:p>
                <a:pPr>
                  <a:buFont typeface="Wingdings" panose="05000000000000000000" pitchFamily="2" charset="2"/>
                  <a:buChar char="Ø"/>
                </a:pPr>
                <a:r>
                  <a:rPr lang="ja-JP" altLang="en-US" sz="2400" dirty="0"/>
                  <a:t>簡単に言うと「</a:t>
                </a:r>
                <a:r>
                  <a:rPr lang="ja-JP" altLang="en-US" sz="2400" dirty="0">
                    <a:solidFill>
                      <a:srgbClr val="FF0000"/>
                    </a:solidFill>
                  </a:rPr>
                  <a:t>広く集めて</a:t>
                </a:r>
                <a:r>
                  <a:rPr lang="en-US" altLang="ja-JP" sz="2400" dirty="0">
                    <a:solidFill>
                      <a:srgbClr val="FF0000"/>
                    </a:solidFill>
                  </a:rPr>
                  <a:t>,</a:t>
                </a:r>
                <a:r>
                  <a:rPr lang="ja-JP" altLang="en-US" sz="2400" dirty="0">
                    <a:solidFill>
                      <a:srgbClr val="FF0000"/>
                    </a:solidFill>
                  </a:rPr>
                  <a:t>狭く配る</a:t>
                </a:r>
                <a:r>
                  <a:rPr lang="ja-JP" altLang="en-US" sz="2400" dirty="0"/>
                  <a:t>」静水圧応力積分で圧力チェッカーボーディングを抑え込む．</a:t>
                </a:r>
                <a:endParaRPr lang="en-US" altLang="ja-JP" sz="2400" dirty="0"/>
              </a:p>
              <a:p>
                <a:pPr>
                  <a:buFont typeface="Wingdings" panose="05000000000000000000" pitchFamily="2" charset="2"/>
                  <a:buChar char="Ø"/>
                </a:pPr>
                <a:r>
                  <a:rPr lang="ja-JP" altLang="en-US" sz="2400" dirty="0"/>
                  <a:t>デメリットとして，</a:t>
                </a:r>
                <a:r>
                  <a:rPr lang="ja-JP" altLang="en-US" sz="2400" b="1" dirty="0"/>
                  <a:t>非整合な応力積分</a:t>
                </a:r>
                <a:r>
                  <a:rPr lang="ja-JP" altLang="en-US" sz="2400" dirty="0"/>
                  <a:t>により動解析時のエネルギー発散が起きる．</a:t>
                </a:r>
                <a:br>
                  <a:rPr lang="en-US" altLang="ja-JP" sz="2400" dirty="0"/>
                </a:br>
                <a:r>
                  <a:rPr lang="ja-JP" altLang="en-US" sz="2400" dirty="0"/>
                  <a:t>（</a:t>
                </a:r>
                <a14:m>
                  <m:oMath xmlns:m="http://schemas.openxmlformats.org/officeDocument/2006/math">
                    <m:d>
                      <m:dPr>
                        <m:begChr m:val="["/>
                        <m:endChr m:val="]"/>
                        <m:ctrlPr>
                          <a:rPr lang="en-US" altLang="ja-JP" sz="2400" b="0" i="1" smtClean="0">
                            <a:latin typeface="Cambria Math" panose="02040503050406030204" pitchFamily="18" charset="0"/>
                          </a:rPr>
                        </m:ctrlPr>
                      </m:dPr>
                      <m:e>
                        <m:r>
                          <m:rPr>
                            <m:sty m:val="p"/>
                          </m:rPr>
                          <a:rPr lang="en-US" altLang="ja-JP" sz="2400" b="0" i="0" smtClean="0">
                            <a:latin typeface="Cambria Math" panose="02040503050406030204" pitchFamily="18" charset="0"/>
                          </a:rPr>
                          <m:t>K</m:t>
                        </m:r>
                      </m:e>
                    </m:d>
                    <m:r>
                      <a:rPr lang="en-US" altLang="ja-JP" sz="2400" b="0" i="0" smtClean="0">
                        <a:latin typeface="Cambria Math" panose="02040503050406030204" pitchFamily="18" charset="0"/>
                      </a:rPr>
                      <m:t>=</m:t>
                    </m:r>
                    <m:sSup>
                      <m:sSupPr>
                        <m:ctrlPr>
                          <a:rPr lang="en-US" altLang="ja-JP" sz="2400" i="1">
                            <a:latin typeface="Cambria Math" panose="02040503050406030204" pitchFamily="18" charset="0"/>
                          </a:rPr>
                        </m:ctrlPr>
                      </m:sSupPr>
                      <m:e>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𝐵</m:t>
                            </m:r>
                          </m:e>
                        </m:d>
                      </m:e>
                      <m:sup>
                        <m:r>
                          <m:rPr>
                            <m:sty m:val="p"/>
                          </m:rPr>
                          <a:rPr lang="en-US" altLang="ja-JP" sz="2400">
                            <a:latin typeface="Cambria Math" panose="02040503050406030204" pitchFamily="18" charset="0"/>
                          </a:rPr>
                          <m:t>T</m:t>
                        </m:r>
                      </m:sup>
                    </m:sSup>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𝐷</m:t>
                        </m:r>
                      </m:e>
                    </m:d>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𝐵</m:t>
                        </m:r>
                      </m:e>
                    </m:d>
                  </m:oMath>
                </a14:m>
                <a:r>
                  <a:rPr lang="ja-JP" altLang="en-US" sz="2400" dirty="0"/>
                  <a:t> の形式でなくなることにより正定値性が失われる．）</a:t>
                </a:r>
                <a:r>
                  <a:rPr lang="ja-JP" altLang="en-US" sz="2400" b="1" dirty="0"/>
                  <a:t>静解析なら大丈夫．</a:t>
                </a:r>
                <a:endParaRPr lang="en-US" altLang="ja-JP" sz="2400" b="1"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C94BF3AC-48EF-45AB-8DC4-BA94CE50C69A}"/>
                  </a:ext>
                </a:extLst>
              </p:cNvPr>
              <p:cNvSpPr>
                <a:spLocks noGrp="1" noRot="1" noChangeAspect="1" noMove="1" noResize="1" noEditPoints="1" noAdjustHandles="1" noChangeArrowheads="1" noChangeShapeType="1" noTextEdit="1"/>
              </p:cNvSpPr>
              <p:nvPr>
                <p:ph idx="1"/>
              </p:nvPr>
            </p:nvSpPr>
            <p:spPr>
              <a:blipFill>
                <a:blip r:embed="rId3"/>
                <a:stretch>
                  <a:fillRect l="-1746" t="-1901" r="-952"/>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7116EC08-ED6B-C97A-5DA3-5E330BED82A7}"/>
              </a:ext>
            </a:extLst>
          </p:cNvPr>
          <p:cNvSpPr>
            <a:spLocks noGrp="1"/>
          </p:cNvSpPr>
          <p:nvPr>
            <p:ph type="title"/>
          </p:nvPr>
        </p:nvSpPr>
        <p:spPr/>
        <p:txBody>
          <a:bodyPr/>
          <a:lstStyle/>
          <a:p>
            <a:r>
              <a:rPr lang="ja-JP" altLang="en-US" dirty="0"/>
              <a:t>新</a:t>
            </a:r>
            <a:r>
              <a:rPr lang="en-US" altLang="ja-JP" dirty="0"/>
              <a:t> EC-SSE-SRI</a:t>
            </a:r>
            <a:r>
              <a:rPr lang="ja-JP" altLang="en-US" dirty="0"/>
              <a:t>の応力積分</a:t>
            </a:r>
            <a:endParaRPr kumimoji="1" lang="ja-JP" altLang="en-US" dirty="0"/>
          </a:p>
        </p:txBody>
      </p:sp>
      <p:sp>
        <p:nvSpPr>
          <p:cNvPr id="4" name="スライド番号プレースホルダー 3">
            <a:extLst>
              <a:ext uri="{FF2B5EF4-FFF2-40B4-BE49-F238E27FC236}">
                <a16:creationId xmlns:a16="http://schemas.microsoft.com/office/drawing/2014/main" id="{32462904-F658-5804-566F-3FA748BC0274}"/>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5" name="テキスト ボックス 4">
            <a:extLst>
              <a:ext uri="{FF2B5EF4-FFF2-40B4-BE49-F238E27FC236}">
                <a16:creationId xmlns:a16="http://schemas.microsoft.com/office/drawing/2014/main" id="{5617A29C-64BC-245E-EF8E-D2583E5F4284}"/>
              </a:ext>
            </a:extLst>
          </p:cNvPr>
          <p:cNvSpPr txBox="1"/>
          <p:nvPr/>
        </p:nvSpPr>
        <p:spPr>
          <a:xfrm>
            <a:off x="1451484" y="2060848"/>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静水圧応力の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節点内力寄与</a:t>
            </a:r>
          </a:p>
        </p:txBody>
      </p:sp>
      <p:sp>
        <p:nvSpPr>
          <p:cNvPr id="6" name="テキスト ボックス 5">
            <a:extLst>
              <a:ext uri="{FF2B5EF4-FFF2-40B4-BE49-F238E27FC236}">
                <a16:creationId xmlns:a16="http://schemas.microsoft.com/office/drawing/2014/main" id="{7B1F8D61-2991-63FE-72B7-E285CCAD6377}"/>
              </a:ext>
            </a:extLst>
          </p:cNvPr>
          <p:cNvSpPr txBox="1"/>
          <p:nvPr/>
        </p:nvSpPr>
        <p:spPr>
          <a:xfrm>
            <a:off x="5051884" y="1052736"/>
            <a:ext cx="1398140"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標準的な</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B</a:t>
            </a:r>
            <a:r>
              <a:rPr kumimoji="1" lang="ja-JP" altLang="en-US" sz="2000" dirty="0">
                <a:latin typeface="MS UI Gothic" panose="020B0600070205080204" pitchFamily="50" charset="-128"/>
                <a:ea typeface="MS UI Gothic" panose="020B0600070205080204" pitchFamily="50" charset="-128"/>
              </a:rPr>
              <a:t>マトリックス</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9C13CED2-6064-68F9-1296-3A18F505B9C4}"/>
                  </a:ext>
                </a:extLst>
              </p:cNvPr>
              <p:cNvSpPr txBox="1"/>
              <p:nvPr/>
            </p:nvSpPr>
            <p:spPr>
              <a:xfrm>
                <a:off x="5951864" y="2727520"/>
                <a:ext cx="2628412" cy="1029449"/>
              </a:xfrm>
              <a:prstGeom prst="rect">
                <a:avLst/>
              </a:prstGeom>
              <a:solidFill>
                <a:schemeClr val="accent6">
                  <a:lumMod val="40000"/>
                  <a:lumOff val="6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二重平滑を経たひずみ</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の体積成分</a:t>
                </a:r>
                <a14:m>
                  <m:oMath xmlns:m="http://schemas.openxmlformats.org/officeDocument/2006/math">
                    <m:sPre>
                      <m:sPrePr>
                        <m:ctrlPr>
                          <a:rPr lang="en-US" altLang="ja-JP" sz="2000" i="1">
                            <a:latin typeface="Cambria Math" panose="02040503050406030204" pitchFamily="18" charset="0"/>
                          </a:rPr>
                        </m:ctrlPr>
                      </m:sPrePr>
                      <m:sub>
                        <m:r>
                          <a:rPr lang="en-US" altLang="ja-JP" sz="2000" i="1">
                            <a:latin typeface="Cambria Math" panose="02040503050406030204" pitchFamily="18" charset="0"/>
                          </a:rPr>
                          <m:t>𝑐</m:t>
                        </m:r>
                      </m:sub>
                      <m:sup>
                        <m:r>
                          <m:rPr>
                            <m:sty m:val="p"/>
                          </m:rPr>
                          <a:rPr lang="en-US" altLang="ja-JP" sz="2000">
                            <a:latin typeface="Cambria Math" panose="02040503050406030204" pitchFamily="18" charset="0"/>
                          </a:rPr>
                          <m:t>Cell</m:t>
                        </m:r>
                      </m:sup>
                      <m:e>
                        <m:sSub>
                          <m:sSubPr>
                            <m:ctrlPr>
                              <a:rPr kumimoji="1" lang="en-US" altLang="ja-JP" sz="2000" b="0" i="1" dirty="0" smtClean="0">
                                <a:latin typeface="Cambria Math" panose="02040503050406030204" pitchFamily="18" charset="0"/>
                                <a:ea typeface="MS UI Gothic" panose="020B0600070205080204" pitchFamily="50" charset="-128"/>
                              </a:rPr>
                            </m:ctrlPr>
                          </m:sSubPr>
                          <m:e>
                            <m:acc>
                              <m:accPr>
                                <m:chr m:val="̃"/>
                                <m:ctrlPr>
                                  <a:rPr kumimoji="1" lang="en-US" altLang="ja-JP" sz="2000" b="0" i="1" smtClean="0">
                                    <a:latin typeface="Cambria Math" panose="02040503050406030204" pitchFamily="18" charset="0"/>
                                    <a:ea typeface="MS UI Gothic" panose="020B0600070205080204" pitchFamily="50" charset="-128"/>
                                  </a:rPr>
                                </m:ctrlPr>
                              </m:accPr>
                              <m:e>
                                <m:r>
                                  <a:rPr kumimoji="1" lang="en-US" altLang="ja-JP" sz="2000" b="0" i="1" smtClean="0">
                                    <a:latin typeface="Cambria Math" panose="02040503050406030204" pitchFamily="18" charset="0"/>
                                    <a:ea typeface="MS UI Gothic" panose="020B0600070205080204" pitchFamily="50" charset="-128"/>
                                  </a:rPr>
                                  <m:t>𝜀</m:t>
                                </m:r>
                              </m:e>
                            </m:acc>
                          </m:e>
                          <m:sub>
                            <m:r>
                              <m:rPr>
                                <m:sty m:val="p"/>
                              </m:rPr>
                              <a:rPr kumimoji="1" lang="en-US" altLang="ja-JP" sz="2000" b="0" i="0" dirty="0" smtClean="0">
                                <a:latin typeface="Cambria Math" panose="02040503050406030204" pitchFamily="18" charset="0"/>
                                <a:ea typeface="MS UI Gothic" panose="020B0600070205080204" pitchFamily="50" charset="-128"/>
                              </a:rPr>
                              <m:t>vol</m:t>
                            </m:r>
                          </m:sub>
                        </m:sSub>
                      </m:e>
                    </m:sPre>
                  </m:oMath>
                </a14:m>
                <a:r>
                  <a:rPr kumimoji="1" lang="ja-JP" altLang="en-US" sz="2000" dirty="0">
                    <a:latin typeface="MS UI Gothic" panose="020B0600070205080204" pitchFamily="50" charset="-128"/>
                    <a:ea typeface="MS UI Gothic" panose="020B0600070205080204" pitchFamily="50" charset="-128"/>
                  </a:rPr>
                  <a:t>から</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算出された静水圧応力</a:t>
                </a:r>
                <a:endParaRPr kumimoji="1" lang="en-US" altLang="ja-JP" sz="2000" dirty="0">
                  <a:latin typeface="MS UI Gothic" panose="020B0600070205080204" pitchFamily="50" charset="-128"/>
                  <a:ea typeface="MS UI Gothic" panose="020B0600070205080204" pitchFamily="50" charset="-128"/>
                </a:endParaRPr>
              </a:p>
            </p:txBody>
          </p:sp>
        </mc:Choice>
        <mc:Fallback xmlns="">
          <p:sp>
            <p:nvSpPr>
              <p:cNvPr id="7" name="テキスト ボックス 6">
                <a:extLst>
                  <a:ext uri="{FF2B5EF4-FFF2-40B4-BE49-F238E27FC236}">
                    <a16:creationId xmlns:a16="http://schemas.microsoft.com/office/drawing/2014/main" id="{9C13CED2-6064-68F9-1296-3A18F505B9C4}"/>
                  </a:ext>
                </a:extLst>
              </p:cNvPr>
              <p:cNvSpPr txBox="1">
                <a:spLocks noRot="1" noChangeAspect="1" noMove="1" noResize="1" noEditPoints="1" noAdjustHandles="1" noChangeArrowheads="1" noChangeShapeType="1" noTextEdit="1"/>
              </p:cNvSpPr>
              <p:nvPr/>
            </p:nvSpPr>
            <p:spPr>
              <a:xfrm>
                <a:off x="5951864" y="2727520"/>
                <a:ext cx="2628412" cy="1029449"/>
              </a:xfrm>
              <a:prstGeom prst="rect">
                <a:avLst/>
              </a:prstGeom>
              <a:blipFill>
                <a:blip r:embed="rId4"/>
                <a:stretch>
                  <a:fillRect l="-917" t="-1724" r="-917" b="-7471"/>
                </a:stretch>
              </a:blipFill>
              <a:ln>
                <a:noFill/>
              </a:ln>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168CB8F4-4DAB-A1B8-B136-9B0D2F77E1AD}"/>
              </a:ext>
            </a:extLst>
          </p:cNvPr>
          <p:cNvSpPr txBox="1"/>
          <p:nvPr/>
        </p:nvSpPr>
        <p:spPr>
          <a:xfrm>
            <a:off x="7804816" y="1052735"/>
            <a:ext cx="1279516"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標準的な</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セル体積</a:t>
            </a:r>
          </a:p>
        </p:txBody>
      </p:sp>
      <mc:AlternateContent xmlns:mc="http://schemas.openxmlformats.org/markup-compatibility/2006" xmlns:a14="http://schemas.microsoft.com/office/drawing/2010/main">
        <mc:Choice Requires="a14">
          <p:sp>
            <p:nvSpPr>
              <p:cNvPr id="11" name="四角形: 角を丸くする 10">
                <a:extLst>
                  <a:ext uri="{FF2B5EF4-FFF2-40B4-BE49-F238E27FC236}">
                    <a16:creationId xmlns:a16="http://schemas.microsoft.com/office/drawing/2014/main" id="{F70EE033-9061-08F1-9193-151DA4CA2B1A}"/>
                  </a:ext>
                </a:extLst>
              </p:cNvPr>
              <p:cNvSpPr/>
              <p:nvPr/>
            </p:nvSpPr>
            <p:spPr>
              <a:xfrm>
                <a:off x="9444372" y="1646552"/>
                <a:ext cx="2189890" cy="1476164"/>
              </a:xfrm>
              <a:prstGeom prst="roundRect">
                <a:avLst/>
              </a:prstGeom>
              <a:solidFill>
                <a:schemeClr val="bg1">
                  <a:lumMod val="8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MS UI Gothic" panose="020B0600070205080204" pitchFamily="50" charset="-128"/>
                    <a:ea typeface="MS UI Gothic" panose="020B0600070205080204" pitchFamily="50" charset="-128"/>
                  </a:rPr>
                  <a:t>【</a:t>
                </a:r>
                <a:r>
                  <a:rPr kumimoji="1" lang="ja-JP" altLang="en-US" dirty="0">
                    <a:solidFill>
                      <a:schemeClr val="tx1"/>
                    </a:solidFill>
                    <a:latin typeface="MS UI Gothic" panose="020B0600070205080204" pitchFamily="50" charset="-128"/>
                    <a:ea typeface="MS UI Gothic" panose="020B0600070205080204" pitchFamily="50" charset="-128"/>
                  </a:rPr>
                  <a:t>お詫び</a:t>
                </a:r>
                <a:r>
                  <a:rPr kumimoji="1" lang="en-US" altLang="ja-JP" dirty="0">
                    <a:solidFill>
                      <a:schemeClr val="tx1"/>
                    </a:solidFill>
                    <a:latin typeface="MS UI Gothic" panose="020B0600070205080204" pitchFamily="50" charset="-128"/>
                    <a:ea typeface="MS UI Gothic" panose="020B0600070205080204" pitchFamily="50" charset="-128"/>
                  </a:rPr>
                  <a:t>】</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予稿集では誤って「</a:t>
                </a:r>
                <a14:m>
                  <m:oMath xmlns:m="http://schemas.openxmlformats.org/officeDocument/2006/math">
                    <m:sPre>
                      <m:sPrePr>
                        <m:ctrlPr>
                          <a:rPr kumimoji="1" lang="en-US" altLang="ja-JP" i="1" smtClean="0">
                            <a:solidFill>
                              <a:schemeClr val="tx1"/>
                            </a:solidFill>
                            <a:latin typeface="Cambria Math" panose="02040503050406030204" pitchFamily="18" charset="0"/>
                            <a:ea typeface="MS UI Gothic" panose="020B0600070205080204" pitchFamily="50" charset="-128"/>
                          </a:rPr>
                        </m:ctrlPr>
                      </m:sPrePr>
                      <m:sub>
                        <m:r>
                          <a:rPr kumimoji="1" lang="en-US" altLang="ja-JP" b="0" i="1" smtClean="0">
                            <a:solidFill>
                              <a:schemeClr val="tx1"/>
                            </a:solidFill>
                            <a:latin typeface="Cambria Math" panose="02040503050406030204" pitchFamily="18" charset="0"/>
                            <a:ea typeface="MS UI Gothic" panose="020B0600070205080204" pitchFamily="50" charset="-128"/>
                          </a:rPr>
                          <m:t>𝑐</m:t>
                        </m:r>
                      </m:sub>
                      <m:sup>
                        <m:r>
                          <m:rPr>
                            <m:sty m:val="p"/>
                          </m:rPr>
                          <a:rPr lang="en-US" altLang="ja-JP" b="0" i="0" smtClean="0">
                            <a:solidFill>
                              <a:schemeClr val="tx1"/>
                            </a:solidFill>
                            <a:latin typeface="Cambria Math" panose="02040503050406030204" pitchFamily="18" charset="0"/>
                          </a:rPr>
                          <m:t>Cell</m:t>
                        </m:r>
                      </m:sup>
                      <m:e>
                        <m:acc>
                          <m:accPr>
                            <m:chr m:val="̃"/>
                            <m:ctrlPr>
                              <a:rPr kumimoji="1" lang="en-US" altLang="ja-JP" b="0" i="1" dirty="0" smtClean="0">
                                <a:solidFill>
                                  <a:schemeClr val="tx1"/>
                                </a:solidFill>
                                <a:latin typeface="Cambria Math" panose="02040503050406030204" pitchFamily="18" charset="0"/>
                                <a:ea typeface="MS UI Gothic" panose="020B0600070205080204" pitchFamily="50" charset="-128"/>
                              </a:rPr>
                            </m:ctrlPr>
                          </m:accPr>
                          <m:e>
                            <m:r>
                              <a:rPr kumimoji="1" lang="en-US" altLang="ja-JP" b="0" i="1" dirty="0" smtClean="0">
                                <a:solidFill>
                                  <a:schemeClr val="tx1"/>
                                </a:solidFill>
                                <a:latin typeface="Cambria Math" panose="02040503050406030204" pitchFamily="18" charset="0"/>
                                <a:ea typeface="MS UI Gothic" panose="020B0600070205080204" pitchFamily="50" charset="-128"/>
                              </a:rPr>
                              <m:t>𝑉</m:t>
                            </m:r>
                          </m:e>
                        </m:acc>
                      </m:e>
                    </m:sPre>
                  </m:oMath>
                </a14:m>
                <a:r>
                  <a:rPr kumimoji="1" lang="ja-JP" altLang="en-US" dirty="0">
                    <a:solidFill>
                      <a:schemeClr val="tx1"/>
                    </a:solidFill>
                    <a:latin typeface="MS UI Gothic" panose="020B0600070205080204" pitchFamily="50" charset="-128"/>
                    <a:ea typeface="MS UI Gothic" panose="020B0600070205080204" pitchFamily="50" charset="-128"/>
                  </a:rPr>
                  <a:t>」と記載されています．お詫びして訂正いたします．</a:t>
                </a:r>
              </a:p>
            </p:txBody>
          </p:sp>
        </mc:Choice>
        <mc:Fallback xmlns="">
          <p:sp>
            <p:nvSpPr>
              <p:cNvPr id="11" name="四角形: 角を丸くする 10">
                <a:extLst>
                  <a:ext uri="{FF2B5EF4-FFF2-40B4-BE49-F238E27FC236}">
                    <a16:creationId xmlns:a16="http://schemas.microsoft.com/office/drawing/2014/main" id="{F70EE033-9061-08F1-9193-151DA4CA2B1A}"/>
                  </a:ext>
                </a:extLst>
              </p:cNvPr>
              <p:cNvSpPr>
                <a:spLocks noRot="1" noChangeAspect="1" noMove="1" noResize="1" noEditPoints="1" noAdjustHandles="1" noChangeArrowheads="1" noChangeShapeType="1" noTextEdit="1"/>
              </p:cNvSpPr>
              <p:nvPr/>
            </p:nvSpPr>
            <p:spPr>
              <a:xfrm>
                <a:off x="9444372" y="1646552"/>
                <a:ext cx="2189890" cy="1476164"/>
              </a:xfrm>
              <a:prstGeom prst="roundRect">
                <a:avLst/>
              </a:prstGeom>
              <a:blipFill>
                <a:blip r:embed="rId5"/>
                <a:stretch>
                  <a:fillRect t="-803" b="-4819"/>
                </a:stretch>
              </a:blipFill>
              <a:ln>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334344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結果と考察</a:t>
            </a:r>
            <a:br>
              <a:rPr kumimoji="1" lang="en-US" altLang="ja-JP" dirty="0"/>
            </a:br>
            <a:r>
              <a:rPr lang="ja-JP" altLang="en-US" sz="2400" b="0" dirty="0"/>
              <a:t>解析例の紹介 と 計算コストの考察</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83332" y="3761745"/>
            <a:ext cx="3132348" cy="1323439"/>
          </a:xfrm>
          <a:prstGeom prst="rect">
            <a:avLst/>
          </a:prstGeom>
          <a:solidFill>
            <a:schemeClr val="accent1"/>
          </a:solidFill>
          <a:ln>
            <a:solidFill>
              <a:schemeClr val="tx1"/>
            </a:solidFill>
          </a:ln>
        </p:spPr>
        <p:txBody>
          <a:bodyPr wrap="square" rtlCol="0">
            <a:spAutoFit/>
          </a:bodyPr>
          <a:lstStyle/>
          <a:p>
            <a:pPr marL="285750" indent="-285750">
              <a:buFont typeface="Wingdings" panose="05000000000000000000" pitchFamily="2" charset="2"/>
              <a:buChar char="l"/>
            </a:pPr>
            <a:r>
              <a:rPr lang="ja-JP" altLang="en-US" sz="2000" dirty="0">
                <a:ea typeface="MS UI Gothic" panose="020B0600070205080204" pitchFamily="50" charset="-128"/>
              </a:rPr>
              <a:t>両者共に綺麗で，ほとんど違いはない．</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ja-JP" altLang="en-US" sz="2000" dirty="0">
                <a:ea typeface="MS UI Gothic" panose="020B0600070205080204" pitchFamily="50" charset="-128"/>
              </a:rPr>
              <a:t>節点変位・</a:t>
            </a:r>
            <a:r>
              <a:rPr kumimoji="1" lang="ja-JP" altLang="en-US" sz="2000" dirty="0">
                <a:ea typeface="MS UI Gothic" panose="020B0600070205080204" pitchFamily="50" charset="-128"/>
              </a:rPr>
              <a:t>反力</a:t>
            </a:r>
            <a:r>
              <a:rPr lang="ja-JP" altLang="en-US" sz="2000" dirty="0">
                <a:ea typeface="MS UI Gothic" panose="020B0600070205080204" pitchFamily="50" charset="-128"/>
              </a:rPr>
              <a:t>にも</a:t>
            </a:r>
            <a:r>
              <a:rPr kumimoji="1" lang="ja-JP" altLang="en-US" sz="2000" dirty="0">
                <a:ea typeface="MS UI Gothic" panose="020B0600070205080204" pitchFamily="50" charset="-128"/>
              </a:rPr>
              <a:t>問題なし（詳細略）</a:t>
            </a:r>
            <a:r>
              <a:rPr lang="ja-JP" altLang="en-US" sz="2000" dirty="0">
                <a:ea typeface="MS UI Gothic" panose="020B0600070205080204" pitchFamily="50" charset="-128"/>
              </a:rPr>
              <a:t>．</a:t>
            </a:r>
            <a:endParaRPr kumimoji="1" lang="ja-JP" altLang="en-US" sz="2000" dirty="0">
              <a:ea typeface="MS UI Gothic" panose="020B0600070205080204" pitchFamily="50" charset="-128"/>
            </a:endParaRPr>
          </a:p>
        </p:txBody>
      </p:sp>
      <p:pic>
        <p:nvPicPr>
          <p:cNvPr id="12" name="図 11" descr="図形 が含まれている画像&#10;&#10;AI 生成コンテンツは誤りを含む可能性があります。">
            <a:extLst>
              <a:ext uri="{FF2B5EF4-FFF2-40B4-BE49-F238E27FC236}">
                <a16:creationId xmlns:a16="http://schemas.microsoft.com/office/drawing/2014/main" id="{3438450D-95E8-9D74-A828-0A8E6C9B5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380" y="591975"/>
            <a:ext cx="2675620" cy="2621360"/>
          </a:xfrm>
          <a:prstGeom prst="rect">
            <a:avLst/>
          </a:prstGeom>
          <a:ln w="12700">
            <a:solidFill>
              <a:schemeClr val="tx1"/>
            </a:solidFill>
          </a:ln>
        </p:spPr>
      </p:pic>
      <p:pic>
        <p:nvPicPr>
          <p:cNvPr id="10" name="図 9" descr="光, メーター が含まれている画像&#10;&#10;AI 生成コンテンツは誤りを含む可能性があります。">
            <a:extLst>
              <a:ext uri="{FF2B5EF4-FFF2-40B4-BE49-F238E27FC236}">
                <a16:creationId xmlns:a16="http://schemas.microsoft.com/office/drawing/2014/main" id="{DB1435DB-4961-1261-5065-32F7DF604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84" y="623890"/>
            <a:ext cx="8275247" cy="5759394"/>
          </a:xfrm>
          <a:prstGeom prst="rect">
            <a:avLst/>
          </a:prstGeom>
        </p:spPr>
      </p:pic>
      <p:sp>
        <p:nvSpPr>
          <p:cNvPr id="19" name="テキスト ボックス 18">
            <a:extLst>
              <a:ext uri="{FF2B5EF4-FFF2-40B4-BE49-F238E27FC236}">
                <a16:creationId xmlns:a16="http://schemas.microsoft.com/office/drawing/2014/main" id="{C054CF67-444E-6ECD-EFD7-B24E8F938123}"/>
              </a:ext>
            </a:extLst>
          </p:cNvPr>
          <p:cNvSpPr txBox="1"/>
          <p:nvPr/>
        </p:nvSpPr>
        <p:spPr>
          <a:xfrm>
            <a:off x="7201348" y="5697252"/>
            <a:ext cx="2329484"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7030A0"/>
                </a:solidFill>
                <a:latin typeface="MS UI Gothic" panose="020B0600070205080204" pitchFamily="50" charset="-128"/>
                <a:ea typeface="MS UI Gothic" panose="020B0600070205080204" pitchFamily="50" charset="-128"/>
              </a:rPr>
              <a:t>新 </a:t>
            </a: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8" name="テキスト ボックス 17">
            <a:extLst>
              <a:ext uri="{FF2B5EF4-FFF2-40B4-BE49-F238E27FC236}">
                <a16:creationId xmlns:a16="http://schemas.microsoft.com/office/drawing/2014/main" id="{0EDE561C-D2B3-9C8C-AC5E-8D1545877F9D}"/>
              </a:ext>
            </a:extLst>
          </p:cNvPr>
          <p:cNvSpPr txBox="1"/>
          <p:nvPr/>
        </p:nvSpPr>
        <p:spPr>
          <a:xfrm>
            <a:off x="3647728" y="5697252"/>
            <a:ext cx="2329484"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旧 </a:t>
            </a:r>
            <a:r>
              <a:rPr kumimoji="1" lang="en-US" altLang="ja-JP" sz="2000" dirty="0">
                <a:solidFill>
                  <a:schemeClr val="tx1"/>
                </a:solidFill>
                <a:latin typeface="MS UI Gothic" panose="020B0600070205080204" pitchFamily="50" charset="-128"/>
                <a:ea typeface="MS UI Gothic" panose="020B0600070205080204" pitchFamily="50" charset="-128"/>
              </a:rPr>
              <a:t>EC-SSE-SRI-T4</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D5B3719D-09AE-308B-96E0-BF36BE38FBFC}"/>
              </a:ext>
            </a:extLst>
          </p:cNvPr>
          <p:cNvSpPr txBox="1"/>
          <p:nvPr/>
        </p:nvSpPr>
        <p:spPr>
          <a:xfrm>
            <a:off x="9530200" y="2456892"/>
            <a:ext cx="1721945"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（参考</a:t>
            </a:r>
            <a:r>
              <a:rPr kumimoji="1"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標準的な</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FEM-T4</a:t>
            </a:r>
            <a:r>
              <a:rPr lang="ja-JP" altLang="en-US" dirty="0">
                <a:latin typeface="MS UI Gothic" panose="020B0600070205080204" pitchFamily="50" charset="-128"/>
                <a:ea typeface="MS UI Gothic" panose="020B0600070205080204" pitchFamily="50" charset="-128"/>
              </a:rPr>
              <a:t>の場合</a:t>
            </a:r>
            <a:endParaRPr kumimoji="1" lang="en-US" altLang="ja-JP"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52615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7" name="図 6" descr="ミミズ が含まれている画像&#10;&#10;AI 生成コンテンツは誤りを含む可能性があります。">
            <a:extLst>
              <a:ext uri="{FF2B5EF4-FFF2-40B4-BE49-F238E27FC236}">
                <a16:creationId xmlns:a16="http://schemas.microsoft.com/office/drawing/2014/main" id="{60115FDB-979D-A89F-C77C-488946A72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620688"/>
            <a:ext cx="8295854" cy="5773736"/>
          </a:xfrm>
          <a:prstGeom prst="rect">
            <a:avLst/>
          </a:prstGeom>
        </p:spPr>
      </p:pic>
      <p:sp>
        <p:nvSpPr>
          <p:cNvPr id="16" name="テキスト ボックス 15">
            <a:extLst>
              <a:ext uri="{FF2B5EF4-FFF2-40B4-BE49-F238E27FC236}">
                <a16:creationId xmlns:a16="http://schemas.microsoft.com/office/drawing/2014/main" id="{C42FD7E6-6573-046D-3C30-1124008F2B57}"/>
              </a:ext>
            </a:extLst>
          </p:cNvPr>
          <p:cNvSpPr txBox="1"/>
          <p:nvPr/>
        </p:nvSpPr>
        <p:spPr>
          <a:xfrm>
            <a:off x="111059" y="3938280"/>
            <a:ext cx="3320645" cy="1938992"/>
          </a:xfrm>
          <a:prstGeom prst="rect">
            <a:avLst/>
          </a:prstGeom>
          <a:solidFill>
            <a:schemeClr val="accent1"/>
          </a:solidFill>
          <a:ln>
            <a:solidFill>
              <a:schemeClr val="tx1"/>
            </a:solidFill>
          </a:ln>
        </p:spPr>
        <p:txBody>
          <a:bodyPr wrap="square" rtlCol="0">
            <a:spAutoFit/>
          </a:bodyPr>
          <a:lstStyle/>
          <a:p>
            <a:pPr marL="285750" indent="-285750">
              <a:buFont typeface="Wingdings" panose="05000000000000000000" pitchFamily="2" charset="2"/>
              <a:buChar char="l"/>
            </a:pPr>
            <a:r>
              <a:rPr lang="ja-JP" altLang="en-US" sz="2000" dirty="0">
                <a:ea typeface="MS UI Gothic" panose="020B0600070205080204" pitchFamily="50" charset="-128"/>
              </a:rPr>
              <a:t>旧定式化では圧力チェッカーボーディングが若干残っている．</a:t>
            </a:r>
            <a:endParaRPr lang="en-US" altLang="ja-JP" sz="2000" dirty="0">
              <a:ea typeface="MS UI Gothic" panose="020B0600070205080204" pitchFamily="50" charset="-128"/>
            </a:endParaRPr>
          </a:p>
          <a:p>
            <a:pPr marL="285750" indent="-285750">
              <a:buClr>
                <a:schemeClr val="tx1"/>
              </a:buClr>
              <a:buFont typeface="Wingdings" panose="05000000000000000000" pitchFamily="2" charset="2"/>
              <a:buChar char="l"/>
            </a:pPr>
            <a:r>
              <a:rPr lang="ja-JP" altLang="en-US" sz="2000" dirty="0">
                <a:solidFill>
                  <a:srgbClr val="7030A0"/>
                </a:solidFill>
                <a:ea typeface="MS UI Gothic" panose="020B0600070205080204" pitchFamily="50" charset="-128"/>
              </a:rPr>
              <a:t>新定式化ではほぼ気にならない程に圧力チェッカーボーディングが抑制できている</a:t>
            </a:r>
            <a:r>
              <a:rPr lang="en-US" altLang="ja-JP" sz="2000" dirty="0">
                <a:solidFill>
                  <a:srgbClr val="7030A0"/>
                </a:solidFill>
                <a:ea typeface="MS UI Gothic" panose="020B0600070205080204" pitchFamily="50" charset="-128"/>
              </a:rPr>
              <a:t>!!</a:t>
            </a:r>
            <a:endParaRPr kumimoji="1" lang="ja-JP" altLang="en-US" sz="2000" dirty="0">
              <a:solidFill>
                <a:srgbClr val="7030A0"/>
              </a:solidFill>
              <a:ea typeface="MS UI Gothic" panose="020B0600070205080204" pitchFamily="50" charset="-128"/>
            </a:endParaRPr>
          </a:p>
        </p:txBody>
      </p:sp>
      <p:sp>
        <p:nvSpPr>
          <p:cNvPr id="8" name="テキスト ボックス 7">
            <a:extLst>
              <a:ext uri="{FF2B5EF4-FFF2-40B4-BE49-F238E27FC236}">
                <a16:creationId xmlns:a16="http://schemas.microsoft.com/office/drawing/2014/main" id="{C0BFAAE9-82E4-8884-C41F-A5980C1BA4A9}"/>
              </a:ext>
            </a:extLst>
          </p:cNvPr>
          <p:cNvSpPr txBox="1"/>
          <p:nvPr/>
        </p:nvSpPr>
        <p:spPr>
          <a:xfrm>
            <a:off x="7201348" y="5697252"/>
            <a:ext cx="2329484"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7030A0"/>
                </a:solidFill>
                <a:latin typeface="MS UI Gothic" panose="020B0600070205080204" pitchFamily="50" charset="-128"/>
                <a:ea typeface="MS UI Gothic" panose="020B0600070205080204" pitchFamily="50" charset="-128"/>
              </a:rPr>
              <a:t>新 </a:t>
            </a: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73A9ABA8-9582-CD92-9B5F-0DA300AAFBF1}"/>
              </a:ext>
            </a:extLst>
          </p:cNvPr>
          <p:cNvSpPr txBox="1"/>
          <p:nvPr/>
        </p:nvSpPr>
        <p:spPr>
          <a:xfrm>
            <a:off x="3647728" y="5697252"/>
            <a:ext cx="2329484"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旧 </a:t>
            </a:r>
            <a:r>
              <a:rPr kumimoji="1" lang="en-US" altLang="ja-JP" sz="2000" dirty="0">
                <a:solidFill>
                  <a:schemeClr val="tx1"/>
                </a:solidFill>
                <a:latin typeface="MS UI Gothic" panose="020B0600070205080204" pitchFamily="50" charset="-128"/>
                <a:ea typeface="MS UI Gothic" panose="020B0600070205080204" pitchFamily="50" charset="-128"/>
              </a:rPr>
              <a:t>EC-SSE-SRI-T4</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pic>
        <p:nvPicPr>
          <p:cNvPr id="18" name="図 17" descr="図形&#10;&#10;AI 生成コンテンツは誤りを含む可能性があります。">
            <a:extLst>
              <a:ext uri="{FF2B5EF4-FFF2-40B4-BE49-F238E27FC236}">
                <a16:creationId xmlns:a16="http://schemas.microsoft.com/office/drawing/2014/main" id="{7CC1422D-F37F-FC20-68C2-8C201DF40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6380" y="582641"/>
            <a:ext cx="2675619" cy="2628023"/>
          </a:xfrm>
          <a:prstGeom prst="rect">
            <a:avLst/>
          </a:prstGeom>
          <a:ln w="12700">
            <a:solidFill>
              <a:schemeClr val="tx1"/>
            </a:solidFill>
          </a:ln>
        </p:spPr>
      </p:pic>
      <p:sp>
        <p:nvSpPr>
          <p:cNvPr id="19" name="テキスト ボックス 18">
            <a:extLst>
              <a:ext uri="{FF2B5EF4-FFF2-40B4-BE49-F238E27FC236}">
                <a16:creationId xmlns:a16="http://schemas.microsoft.com/office/drawing/2014/main" id="{EE8F5CE0-8428-5E80-B4F9-6EB550E96921}"/>
              </a:ext>
            </a:extLst>
          </p:cNvPr>
          <p:cNvSpPr txBox="1"/>
          <p:nvPr/>
        </p:nvSpPr>
        <p:spPr>
          <a:xfrm>
            <a:off x="9530200" y="2456892"/>
            <a:ext cx="1721945"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（参考</a:t>
            </a:r>
            <a:r>
              <a:rPr kumimoji="1"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標準的な</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FEM-T4</a:t>
            </a:r>
            <a:r>
              <a:rPr lang="ja-JP" altLang="en-US" dirty="0">
                <a:latin typeface="MS UI Gothic" panose="020B0600070205080204" pitchFamily="50" charset="-128"/>
                <a:ea typeface="MS UI Gothic" panose="020B0600070205080204" pitchFamily="50" charset="-128"/>
              </a:rPr>
              <a:t>の場合</a:t>
            </a:r>
            <a:endParaRPr kumimoji="1" lang="en-US" altLang="ja-JP"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347533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613578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ja-JP" altLang="en-US" sz="2800" b="1" i="1" u="sng" dirty="0">
                <a:solidFill>
                  <a:srgbClr val="7030A0"/>
                </a:solidFill>
                <a:effectLst>
                  <a:outerShdw blurRad="38100" dist="38100" dir="2700000" algn="tl">
                    <a:srgbClr val="000000">
                      <a:alpha val="43137"/>
                    </a:srgbClr>
                  </a:outerShdw>
                </a:effectLst>
              </a:rPr>
              <a:t>新 </a:t>
            </a:r>
            <a:r>
              <a:rPr lang="en-US" altLang="ja-JP" sz="2800" b="1" i="1" u="sng" dirty="0">
                <a:solidFill>
                  <a:srgbClr val="7030A0"/>
                </a:solidFill>
                <a:effectLst>
                  <a:outerShdw blurRad="38100" dist="38100" dir="2700000" algn="tl">
                    <a:srgbClr val="000000">
                      <a:alpha val="43137"/>
                    </a:srgbClr>
                  </a:outerShdw>
                </a:effectLst>
              </a:rPr>
              <a:t>EC-SSE-SRI-T4</a:t>
            </a:r>
            <a:br>
              <a:rPr lang="en-US" altLang="ja-JP" sz="2800" b="1" i="1" u="sng" dirty="0">
                <a:solidFill>
                  <a:srgbClr val="7030A0"/>
                </a:solidFill>
                <a:effectLst>
                  <a:outerShdw blurRad="38100" dist="38100" dir="2700000" algn="tl">
                    <a:srgbClr val="000000">
                      <a:alpha val="43137"/>
                    </a:srgbClr>
                  </a:outerShdw>
                </a:effectLst>
              </a:rPr>
            </a:br>
            <a:r>
              <a:rPr lang="en-US" altLang="ja-JP" sz="2800" b="1" i="1" u="sng" dirty="0">
                <a:effectLst>
                  <a:outerShdw blurRad="38100" dist="38100" dir="2700000" algn="tl">
                    <a:srgbClr val="000000">
                      <a:alpha val="43137"/>
                    </a:srgbClr>
                  </a:outerShdw>
                </a:effectLst>
              </a:rPr>
              <a:t>Mises</a:t>
            </a:r>
            <a:r>
              <a:rPr lang="ja-JP" altLang="en-US" sz="2800" b="1" i="1" u="sng" dirty="0">
                <a:effectLst>
                  <a:outerShdw blurRad="38100" dist="38100" dir="2700000" algn="tl">
                    <a:srgbClr val="000000">
                      <a:alpha val="43137"/>
                    </a:srgbClr>
                  </a:outerShdw>
                </a:effectLst>
              </a:rPr>
              <a:t>応力解析結果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119410" y="3081154"/>
            <a:ext cx="3456310" cy="70788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応力に大きな問題はなく</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大変形ロバスト性もそこそこ．</a:t>
            </a:r>
          </a:p>
        </p:txBody>
      </p:sp>
      <p:pic>
        <p:nvPicPr>
          <p:cNvPr id="6" name="block_pressure-m">
            <a:hlinkClick r:id="" action="ppaction://media"/>
            <a:extLst>
              <a:ext uri="{FF2B5EF4-FFF2-40B4-BE49-F238E27FC236}">
                <a16:creationId xmlns:a16="http://schemas.microsoft.com/office/drawing/2014/main" id="{B77323AB-770D-C3D0-ABA3-5917B152A96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4206"/>
          <a:stretch>
            <a:fillRect/>
          </a:stretch>
        </p:blipFill>
        <p:spPr>
          <a:xfrm>
            <a:off x="3575646" y="623890"/>
            <a:ext cx="6876838" cy="5760687"/>
          </a:xfrm>
          <a:prstGeom prst="rect">
            <a:avLst/>
          </a:prstGeom>
        </p:spPr>
      </p:pic>
    </p:spTree>
    <p:extLst>
      <p:ext uri="{BB962C8B-B14F-4D97-AF65-F5344CB8AC3E}">
        <p14:creationId xmlns:p14="http://schemas.microsoft.com/office/powerpoint/2010/main" val="9111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ja-JP" altLang="en-US" sz="2800" b="1" i="1" u="sng" dirty="0">
                <a:solidFill>
                  <a:srgbClr val="7030A0"/>
                </a:solidFill>
                <a:effectLst>
                  <a:outerShdw blurRad="38100" dist="38100" dir="2700000" algn="tl">
                    <a:srgbClr val="000000">
                      <a:alpha val="43137"/>
                    </a:srgbClr>
                  </a:outerShdw>
                </a:effectLst>
              </a:rPr>
              <a:t>新 </a:t>
            </a:r>
            <a:r>
              <a:rPr lang="en-US" altLang="ja-JP" sz="2800" b="1" i="1" u="sng" dirty="0">
                <a:solidFill>
                  <a:srgbClr val="7030A0"/>
                </a:solidFill>
                <a:effectLst>
                  <a:outerShdw blurRad="38100" dist="38100" dir="2700000" algn="tl">
                    <a:srgbClr val="000000">
                      <a:alpha val="43137"/>
                    </a:srgbClr>
                  </a:outerShdw>
                </a:effectLst>
              </a:rPr>
              <a:t>EC-SSE-SRI-T4</a:t>
            </a:r>
            <a:br>
              <a:rPr lang="en-US" altLang="ja-JP" sz="2800" b="1" i="1" u="sng" dirty="0">
                <a:solidFill>
                  <a:srgbClr val="7030A0"/>
                </a:solidFill>
                <a:effectLst>
                  <a:outerShdw blurRad="38100" dist="38100" dir="2700000" algn="tl">
                    <a:srgbClr val="000000">
                      <a:alpha val="43137"/>
                    </a:srgbClr>
                  </a:outerShdw>
                </a:effectLst>
              </a:rPr>
            </a:br>
            <a:r>
              <a:rPr lang="ja-JP" altLang="en-US" sz="2800" b="1" i="1" u="sng" dirty="0">
                <a:effectLst>
                  <a:outerShdw blurRad="38100" dist="38100" dir="2700000" algn="tl">
                    <a:srgbClr val="000000">
                      <a:alpha val="43137"/>
                    </a:srgbClr>
                  </a:outerShdw>
                </a:effectLst>
              </a:rPr>
              <a:t>圧力解析結果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83332" y="2924944"/>
            <a:ext cx="3492388"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latin typeface="MS UI Gothic" panose="020B0600070205080204" pitchFamily="50" charset="-128"/>
                <a:ea typeface="MS UI Gothic" panose="020B0600070205080204" pitchFamily="50" charset="-128"/>
              </a:rPr>
              <a:t>最終状態の分布だと</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チェッカーボードが目立つが，</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途中までは妥当な分布を</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示している．</a:t>
            </a:r>
          </a:p>
        </p:txBody>
      </p:sp>
      <p:pic>
        <p:nvPicPr>
          <p:cNvPr id="7" name="block_pressure-p">
            <a:hlinkClick r:id="" action="ppaction://media"/>
            <a:extLst>
              <a:ext uri="{FF2B5EF4-FFF2-40B4-BE49-F238E27FC236}">
                <a16:creationId xmlns:a16="http://schemas.microsoft.com/office/drawing/2014/main" id="{F1BB5084-17BD-0D71-5352-7C3B69F462A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4334"/>
          <a:stretch>
            <a:fillRect/>
          </a:stretch>
        </p:blipFill>
        <p:spPr>
          <a:xfrm>
            <a:off x="3575720" y="623889"/>
            <a:ext cx="6876763" cy="5770334"/>
          </a:xfrm>
          <a:prstGeom prst="rect">
            <a:avLst/>
          </a:prstGeom>
        </p:spPr>
      </p:pic>
    </p:spTree>
    <p:extLst>
      <p:ext uri="{BB962C8B-B14F-4D97-AF65-F5344CB8AC3E}">
        <p14:creationId xmlns:p14="http://schemas.microsoft.com/office/powerpoint/2010/main" val="8163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br>
              <a:rPr lang="en-US" altLang="ja-JP" dirty="0">
                <a:solidFill>
                  <a:srgbClr val="000000"/>
                </a:solidFill>
              </a:rPr>
            </a:br>
            <a:r>
              <a:rPr lang="ja-JP" altLang="en-US" dirty="0">
                <a:solidFill>
                  <a:srgbClr val="000000"/>
                </a:solidFill>
              </a:rPr>
              <a:t>高精度かつロバストに解きたい．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solidFill>
                <a:srgbClr val="000000"/>
              </a:solidFill>
            </a:endParaRPr>
          </a:p>
          <a:p>
            <a:pPr marL="0" indent="0">
              <a:buNone/>
            </a:pPr>
            <a:endParaRPr lang="en-US" altLang="ja-JP" sz="1000" dirty="0">
              <a:solidFill>
                <a:srgbClr val="000000"/>
              </a:solidFill>
            </a:endParaRPr>
          </a:p>
          <a:p>
            <a:pPr marL="0" indent="0">
              <a:buNone/>
            </a:pPr>
            <a:r>
              <a:rPr lang="ja-JP" altLang="en-US" b="1" i="1" u="sng" dirty="0">
                <a:solidFill>
                  <a:srgbClr val="000000"/>
                </a:solidFill>
                <a:effectLst>
                  <a:outerShdw blurRad="38100" dist="38100" dir="2700000" algn="tl">
                    <a:srgbClr val="000000">
                      <a:alpha val="43137"/>
                    </a:srgbClr>
                  </a:outerShdw>
                </a:effectLst>
              </a:rPr>
              <a:t>現状</a:t>
            </a:r>
            <a:endParaRPr lang="en-US" altLang="ja-JP" sz="3200" b="1" i="1" u="sng" dirty="0">
              <a:solidFill>
                <a:srgbClr val="000000"/>
              </a:solidFill>
              <a:effectLst>
                <a:outerShdw blurRad="38100" dist="38100" dir="2700000" algn="tl">
                  <a:srgbClr val="000000">
                    <a:alpha val="43137"/>
                  </a:srgbClr>
                </a:outerShdw>
              </a:effectLst>
            </a:endParaRPr>
          </a:p>
          <a:p>
            <a:pPr marL="0" indent="0">
              <a:buNone/>
            </a:pPr>
            <a:r>
              <a:rPr kumimoji="1" lang="ja-JP" altLang="en-US" sz="2800" dirty="0">
                <a:latin typeface="MS UI Gothic" panose="020B0600070205080204" pitchFamily="50" charset="-128"/>
                <a:ea typeface="MS UI Gothic" panose="020B0600070205080204" pitchFamily="50" charset="-128"/>
              </a:rPr>
              <a:t>精度・大変形ロバスト性・計算速度</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の三拍子が揃った四面体定式化が</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今だに確立されていない</a:t>
            </a:r>
            <a:r>
              <a:rPr kumimoji="1" lang="en-US" altLang="ja-JP" sz="2800" dirty="0">
                <a:latin typeface="MS UI Gothic" panose="020B0600070205080204" pitchFamily="50" charset="-128"/>
                <a:ea typeface="MS UI Gothic" panose="020B0600070205080204" pitchFamily="50" charset="-128"/>
              </a:rPr>
              <a:t>...</a:t>
            </a:r>
            <a:endParaRPr lang="en-US" altLang="ja-JP" b="1" i="1" u="sng" dirty="0">
              <a:solidFill>
                <a:srgbClr val="000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grpSp>
        <p:nvGrpSpPr>
          <p:cNvPr id="7" name="グループ化 6">
            <a:extLst>
              <a:ext uri="{FF2B5EF4-FFF2-40B4-BE49-F238E27FC236}">
                <a16:creationId xmlns:a16="http://schemas.microsoft.com/office/drawing/2014/main" id="{F16E9341-82E1-FB6D-90C4-B5C9FEF2FB33}"/>
              </a:ext>
            </a:extLst>
          </p:cNvPr>
          <p:cNvGrpSpPr/>
          <p:nvPr/>
        </p:nvGrpSpPr>
        <p:grpSpPr>
          <a:xfrm>
            <a:off x="6473829" y="805001"/>
            <a:ext cx="3870643" cy="2340498"/>
            <a:chOff x="5789753" y="805001"/>
            <a:chExt cx="3870643" cy="2340498"/>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753" y="805001"/>
              <a:ext cx="3870643" cy="2335967"/>
            </a:xfrm>
            <a:prstGeom prst="rect">
              <a:avLst/>
            </a:prstGeom>
            <a:ln w="12700">
              <a:noFill/>
            </a:ln>
          </p:spPr>
        </p:pic>
        <p:sp>
          <p:nvSpPr>
            <p:cNvPr id="14" name="テキスト ボックス 13"/>
            <p:cNvSpPr txBox="1"/>
            <p:nvPr/>
          </p:nvSpPr>
          <p:spPr>
            <a:xfrm>
              <a:off x="8941532" y="2683834"/>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grpSp>
      <p:grpSp>
        <p:nvGrpSpPr>
          <p:cNvPr id="8" name="グループ化 7">
            <a:extLst>
              <a:ext uri="{FF2B5EF4-FFF2-40B4-BE49-F238E27FC236}">
                <a16:creationId xmlns:a16="http://schemas.microsoft.com/office/drawing/2014/main" id="{092A722F-1AE9-16B4-B543-CE474A3D64A2}"/>
              </a:ext>
            </a:extLst>
          </p:cNvPr>
          <p:cNvGrpSpPr/>
          <p:nvPr/>
        </p:nvGrpSpPr>
        <p:grpSpPr>
          <a:xfrm>
            <a:off x="8605850" y="3773752"/>
            <a:ext cx="3392282" cy="2463559"/>
            <a:chOff x="7921774" y="3773752"/>
            <a:chExt cx="3392282" cy="2463559"/>
          </a:xfrm>
        </p:grpSpPr>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sp>
          <p:nvSpPr>
            <p:cNvPr id="15" name="テキスト ボックス 14"/>
            <p:cNvSpPr txBox="1"/>
            <p:nvPr/>
          </p:nvSpPr>
          <p:spPr>
            <a:xfrm>
              <a:off x="8785870" y="5589239"/>
              <a:ext cx="2528186"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grpSp>
      <p:grpSp>
        <p:nvGrpSpPr>
          <p:cNvPr id="5" name="グループ化 4">
            <a:extLst>
              <a:ext uri="{FF2B5EF4-FFF2-40B4-BE49-F238E27FC236}">
                <a16:creationId xmlns:a16="http://schemas.microsoft.com/office/drawing/2014/main" id="{DA2B3F8C-96EC-F16D-4CE9-68763CC49089}"/>
              </a:ext>
            </a:extLst>
          </p:cNvPr>
          <p:cNvGrpSpPr/>
          <p:nvPr/>
        </p:nvGrpSpPr>
        <p:grpSpPr>
          <a:xfrm>
            <a:off x="5627948" y="3789040"/>
            <a:ext cx="2641125" cy="2448272"/>
            <a:chOff x="3287688" y="3789040"/>
            <a:chExt cx="2641125" cy="2448272"/>
          </a:xfrm>
        </p:grpSpPr>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 r="44457" b="802"/>
            <a:stretch/>
          </p:blipFill>
          <p:spPr>
            <a:xfrm>
              <a:off x="3287688" y="3789040"/>
              <a:ext cx="2641125" cy="2448272"/>
            </a:xfrm>
            <a:prstGeom prst="rect">
              <a:avLst/>
            </a:prstGeom>
            <a:ln w="25400">
              <a:solidFill>
                <a:schemeClr val="tx1"/>
              </a:solidFill>
            </a:ln>
          </p:spPr>
        </p:pic>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grpSp>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7030A0"/>
                </a:solidFill>
                <a:effectLst>
                  <a:outerShdw blurRad="38100" dist="38100" dir="2700000" algn="tl">
                    <a:srgbClr val="000000">
                      <a:alpha val="43137"/>
                    </a:srgbClr>
                  </a:outerShdw>
                </a:effectLst>
              </a:rPr>
              <a:t>新 </a:t>
            </a:r>
            <a:r>
              <a:rPr lang="en-US" altLang="ja-JP" b="1" i="1" u="sng" dirty="0">
                <a:solidFill>
                  <a:srgbClr val="7030A0"/>
                </a:solidFill>
                <a:effectLst>
                  <a:outerShdw blurRad="38100" dist="38100" dir="2700000" algn="tl">
                    <a:srgbClr val="000000">
                      <a:alpha val="43137"/>
                    </a:srgbClr>
                  </a:outerShdw>
                </a:effectLst>
              </a:rPr>
              <a:t>EC-SSE-SRI-T4</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9" name="テキスト ボックス 8">
            <a:extLst>
              <a:ext uri="{FF2B5EF4-FFF2-40B4-BE49-F238E27FC236}">
                <a16:creationId xmlns:a16="http://schemas.microsoft.com/office/drawing/2014/main" id="{2ECC9599-865C-4B95-3F99-384B05425430}"/>
              </a:ext>
            </a:extLst>
          </p:cNvPr>
          <p:cNvSpPr txBox="1"/>
          <p:nvPr/>
        </p:nvSpPr>
        <p:spPr>
          <a:xfrm>
            <a:off x="9948428" y="4440323"/>
            <a:ext cx="2124236"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応力分布に問題はなく，実用上充分な大変形ロバスト性がある．</a:t>
            </a:r>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790848" y="3124087"/>
            <a:ext cx="2218412" cy="707886"/>
          </a:xfrm>
          <a:prstGeom prst="rect">
            <a:avLst/>
          </a:prstGeom>
          <a:noFill/>
          <a:ln>
            <a:solidFill>
              <a:schemeClr val="tx1"/>
            </a:solidFill>
          </a:ln>
        </p:spPr>
        <p:txBody>
          <a:bodyPr wrap="square" rtlCol="0">
            <a:spAutoFit/>
          </a:bodyPr>
          <a:lstStyle/>
          <a:p>
            <a:pPr algn="ctr"/>
            <a:r>
              <a:rPr kumimoji="1" lang="en-US" altLang="ja-JP" sz="2000" dirty="0">
                <a:latin typeface="MS UI Gothic" panose="020B0600070205080204" pitchFamily="50" charset="-128"/>
                <a:ea typeface="MS UI Gothic" panose="020B0600070205080204" pitchFamily="50" charset="-128"/>
              </a:rPr>
              <a:t>188</a:t>
            </a:r>
            <a:r>
              <a:rPr kumimoji="1" lang="ja-JP" altLang="en-US" sz="2000" dirty="0">
                <a:latin typeface="MS UI Gothic" panose="020B0600070205080204" pitchFamily="50" charset="-128"/>
                <a:ea typeface="MS UI Gothic" panose="020B0600070205080204" pitchFamily="50" charset="-128"/>
              </a:rPr>
              <a:t>％公称</a:t>
            </a:r>
            <a:r>
              <a:rPr lang="ja-JP" altLang="en-US" sz="2000" dirty="0">
                <a:latin typeface="MS UI Gothic" panose="020B0600070205080204" pitchFamily="50" charset="-128"/>
                <a:ea typeface="MS UI Gothic" panose="020B0600070205080204" pitchFamily="50" charset="-128"/>
              </a:rPr>
              <a:t>引張</a:t>
            </a:r>
            <a:br>
              <a:rPr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で収束困難</a:t>
            </a:r>
          </a:p>
        </p:txBody>
      </p:sp>
      <p:pic>
        <p:nvPicPr>
          <p:cNvPr id="8" name="filler_simplest-m">
            <a:hlinkClick r:id="" action="ppaction://media"/>
            <a:extLst>
              <a:ext uri="{FF2B5EF4-FFF2-40B4-BE49-F238E27FC236}">
                <a16:creationId xmlns:a16="http://schemas.microsoft.com/office/drawing/2014/main" id="{10AD1CF5-A2FA-59F7-A94B-02B5091CAC0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50000"/>
          <a:stretch>
            <a:fillRect/>
          </a:stretch>
        </p:blipFill>
        <p:spPr>
          <a:xfrm>
            <a:off x="3647727" y="623890"/>
            <a:ext cx="4145864" cy="5773737"/>
          </a:xfrm>
          <a:prstGeom prst="rect">
            <a:avLst/>
          </a:prstGeom>
        </p:spPr>
      </p:pic>
    </p:spTree>
    <p:extLst>
      <p:ext uri="{BB962C8B-B14F-4D97-AF65-F5344CB8AC3E}">
        <p14:creationId xmlns:p14="http://schemas.microsoft.com/office/powerpoint/2010/main" val="40116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7030A0"/>
                </a:solidFill>
                <a:effectLst>
                  <a:outerShdw blurRad="38100" dist="38100" dir="2700000" algn="tl">
                    <a:srgbClr val="000000">
                      <a:alpha val="43137"/>
                    </a:srgbClr>
                  </a:outerShdw>
                </a:effectLst>
              </a:rPr>
              <a:t>新 </a:t>
            </a:r>
            <a:r>
              <a:rPr lang="en-US" altLang="ja-JP" b="1" i="1" u="sng" dirty="0">
                <a:solidFill>
                  <a:srgbClr val="7030A0"/>
                </a:solidFill>
                <a:effectLst>
                  <a:outerShdw blurRad="38100" dist="38100" dir="2700000" algn="tl">
                    <a:srgbClr val="000000">
                      <a:alpha val="43137"/>
                    </a:srgbClr>
                  </a:outerShdw>
                </a:effectLst>
              </a:rPr>
              <a:t>EC-SSE-SRI-T4</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圧力解析結果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9" name="テキスト ボックス 8">
            <a:extLst>
              <a:ext uri="{FF2B5EF4-FFF2-40B4-BE49-F238E27FC236}">
                <a16:creationId xmlns:a16="http://schemas.microsoft.com/office/drawing/2014/main" id="{2ECC9599-865C-4B95-3F99-384B05425430}"/>
              </a:ext>
            </a:extLst>
          </p:cNvPr>
          <p:cNvSpPr txBox="1"/>
          <p:nvPr/>
        </p:nvSpPr>
        <p:spPr>
          <a:xfrm>
            <a:off x="9480376" y="3969061"/>
            <a:ext cx="2592288" cy="163121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鉄フィラー部のみならず</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ゴム部でも綺麗な圧力分布を示しており，圧力チェッカーボーディングはほとんど見られない．</a:t>
            </a:r>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790848" y="3124087"/>
            <a:ext cx="2218412" cy="707886"/>
          </a:xfrm>
          <a:prstGeom prst="rect">
            <a:avLst/>
          </a:prstGeom>
          <a:noFill/>
          <a:ln>
            <a:solidFill>
              <a:schemeClr val="tx1"/>
            </a:solidFill>
          </a:ln>
        </p:spPr>
        <p:txBody>
          <a:bodyPr wrap="square" rtlCol="0">
            <a:spAutoFit/>
          </a:bodyPr>
          <a:lstStyle/>
          <a:p>
            <a:pPr algn="ctr"/>
            <a:r>
              <a:rPr kumimoji="1" lang="en-US" altLang="ja-JP" sz="2000" dirty="0">
                <a:latin typeface="MS UI Gothic" panose="020B0600070205080204" pitchFamily="50" charset="-128"/>
                <a:ea typeface="MS UI Gothic" panose="020B0600070205080204" pitchFamily="50" charset="-128"/>
              </a:rPr>
              <a:t>188</a:t>
            </a:r>
            <a:r>
              <a:rPr kumimoji="1" lang="ja-JP" altLang="en-US" sz="2000" dirty="0">
                <a:latin typeface="MS UI Gothic" panose="020B0600070205080204" pitchFamily="50" charset="-128"/>
                <a:ea typeface="MS UI Gothic" panose="020B0600070205080204" pitchFamily="50" charset="-128"/>
              </a:rPr>
              <a:t>％公称</a:t>
            </a:r>
            <a:r>
              <a:rPr lang="ja-JP" altLang="en-US" sz="2000" dirty="0">
                <a:latin typeface="MS UI Gothic" panose="020B0600070205080204" pitchFamily="50" charset="-128"/>
                <a:ea typeface="MS UI Gothic" panose="020B0600070205080204" pitchFamily="50" charset="-128"/>
              </a:rPr>
              <a:t>引張</a:t>
            </a:r>
            <a:br>
              <a:rPr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で収束困難</a:t>
            </a:r>
          </a:p>
        </p:txBody>
      </p:sp>
      <p:pic>
        <p:nvPicPr>
          <p:cNvPr id="10" name="filler_simplest-p">
            <a:hlinkClick r:id="" action="ppaction://media"/>
            <a:extLst>
              <a:ext uri="{FF2B5EF4-FFF2-40B4-BE49-F238E27FC236}">
                <a16:creationId xmlns:a16="http://schemas.microsoft.com/office/drawing/2014/main" id="{CDCC9E46-1C9F-CFEC-4F8A-84FE2C790B0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50000"/>
          <a:stretch>
            <a:fillRect/>
          </a:stretch>
        </p:blipFill>
        <p:spPr>
          <a:xfrm>
            <a:off x="3664983" y="625950"/>
            <a:ext cx="4123205" cy="5742182"/>
          </a:xfrm>
          <a:prstGeom prst="rect">
            <a:avLst/>
          </a:prstGeom>
        </p:spPr>
      </p:pic>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sz="2400" dirty="0"/>
                  <a:t>陰解法の計算時間の大部分は剛性方程式を解くことに費やされるため，</a:t>
                </a:r>
                <a:br>
                  <a:rPr kumimoji="1"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のサイズが計算時間に直結する．</a:t>
                </a:r>
                <a:endParaRPr kumimoji="1" lang="en-US" altLang="ja-JP" sz="2400" dirty="0"/>
              </a:p>
              <a:p>
                <a:r>
                  <a:rPr lang="en-US" altLang="ja-JP" sz="2400" dirty="0"/>
                  <a:t>S-FEM</a:t>
                </a:r>
                <a:r>
                  <a:rPr lang="ja-JP" altLang="en-US" sz="2400" dirty="0"/>
                  <a:t>ファミリーは純粋な変位型の定式化なので，</a:t>
                </a:r>
                <a:br>
                  <a:rPr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kumimoji="1" lang="ja-JP" altLang="en-US" sz="2400" b="1" dirty="0">
                    <a:solidFill>
                      <a:schemeClr val="tx1"/>
                    </a:solidFill>
                  </a:rPr>
                  <a:t>行数</a:t>
                </a:r>
                <a:r>
                  <a:rPr kumimoji="1" lang="en-US" altLang="ja-JP" sz="2400" b="1" dirty="0">
                    <a:solidFill>
                      <a:schemeClr val="tx1"/>
                    </a:solidFill>
                  </a:rPr>
                  <a:t>/</a:t>
                </a:r>
                <a:r>
                  <a:rPr kumimoji="1" lang="ja-JP" altLang="en-US" sz="2400" b="1" dirty="0">
                    <a:solidFill>
                      <a:schemeClr val="tx1"/>
                    </a:solidFill>
                  </a:rPr>
                  <a:t>列数（</a:t>
                </a:r>
                <a:r>
                  <a:rPr lang="ja-JP" altLang="en-US" sz="2400" b="1" dirty="0">
                    <a:solidFill>
                      <a:schemeClr val="tx1"/>
                    </a:solidFill>
                  </a:rPr>
                  <a:t>自由度の数</a:t>
                </a:r>
                <a14:m>
                  <m:oMath xmlns:m="http://schemas.openxmlformats.org/officeDocument/2006/math">
                    <m:r>
                      <a:rPr lang="en-US" altLang="ja-JP" sz="2400" b="1" i="1" smtClean="0">
                        <a:solidFill>
                          <a:schemeClr val="tx1"/>
                        </a:solidFill>
                        <a:latin typeface="Cambria Math" panose="02040503050406030204" pitchFamily="18" charset="0"/>
                      </a:rPr>
                      <m:t>𝑵</m:t>
                    </m:r>
                  </m:oMath>
                </a14:m>
                <a:r>
                  <a:rPr lang="ja-JP" altLang="en-US" sz="2400" b="1" dirty="0">
                    <a:solidFill>
                      <a:schemeClr val="tx1"/>
                    </a:solidFill>
                  </a:rPr>
                  <a:t>）は</a:t>
                </a:r>
                <a:r>
                  <a:rPr lang="en-US" altLang="ja-JP" sz="2400" b="1" dirty="0">
                    <a:solidFill>
                      <a:schemeClr val="tx1"/>
                    </a:solidFill>
                  </a:rPr>
                  <a:t>FEM-T4</a:t>
                </a:r>
                <a:r>
                  <a:rPr lang="ja-JP" altLang="en-US" sz="2400" b="1" dirty="0">
                    <a:solidFill>
                      <a:schemeClr val="tx1"/>
                    </a:solidFill>
                  </a:rPr>
                  <a:t>と全く同じ</a:t>
                </a:r>
                <a:r>
                  <a:rPr lang="ja-JP" altLang="en-US" sz="2400" dirty="0"/>
                  <a:t>．</a:t>
                </a:r>
                <a:endParaRPr lang="en-US" altLang="ja-JP" sz="2400" dirty="0"/>
              </a:p>
              <a:p>
                <a:r>
                  <a:rPr lang="ja-JP" altLang="en-US" sz="2400" dirty="0"/>
                  <a:t>要素をまたぐ歪み平滑化を繰り返す毎に</a:t>
                </a: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lang="ja-JP" altLang="en-US" sz="2400" dirty="0"/>
                  <a:t>バンド幅は広がる．</a:t>
                </a:r>
                <a:br>
                  <a:rPr lang="en-US" altLang="ja-JP" sz="2400" dirty="0"/>
                </a:br>
                <a:br>
                  <a:rPr lang="en-US" altLang="ja-JP" dirty="0"/>
                </a:br>
                <a:br>
                  <a:rPr lang="en-US" altLang="ja-JP" dirty="0"/>
                </a:br>
                <a:br>
                  <a:rPr lang="en-US" altLang="ja-JP" dirty="0"/>
                </a:br>
                <a:br>
                  <a:rPr lang="en-US" altLang="ja-JP" dirty="0"/>
                </a:br>
                <a:endParaRPr lang="en-US" altLang="ja-JP"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1025808959"/>
                  </p:ext>
                </p:extLst>
              </p:nvPr>
            </p:nvGraphicFramePr>
            <p:xfrm>
              <a:off x="2787824" y="2708920"/>
              <a:ext cx="6620544" cy="2861040"/>
            </p:xfrm>
            <a:graphic>
              <a:graphicData uri="http://schemas.openxmlformats.org/drawingml/2006/table">
                <a:tbl>
                  <a:tblPr firstRow="1" bandRow="1">
                    <a:tableStyleId>{00A15C55-8517-42AA-B614-E9B94910E393}</a:tableStyleId>
                  </a:tblPr>
                  <a:tblGrid>
                    <a:gridCol w="2638743">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14:m>
                            <m:oMath xmlns:m="http://schemas.openxmlformats.org/officeDocument/2006/math">
                              <m:r>
                                <a:rPr kumimoji="1" lang="en-US" altLang="ja-JP" sz="2000" b="1" i="1" smtClean="0">
                                  <a:latin typeface="Cambria Math" panose="02040503050406030204" pitchFamily="18" charset="0"/>
                                </a:rPr>
                                <m:t>[</m:t>
                              </m:r>
                              <m:r>
                                <a:rPr kumimoji="1" lang="en-US" altLang="ja-JP" sz="2000" b="1" i="1" smtClean="0">
                                  <a:latin typeface="Cambria Math" panose="02040503050406030204" pitchFamily="18" charset="0"/>
                                </a:rPr>
                                <m:t>𝑲</m:t>
                              </m:r>
                              <m:r>
                                <a:rPr kumimoji="1" lang="en-US" altLang="ja-JP" sz="2000" b="1" i="1" smtClean="0">
                                  <a:latin typeface="Cambria Math" panose="02040503050406030204" pitchFamily="18" charset="0"/>
                                </a:rPr>
                                <m:t>]</m:t>
                              </m:r>
                            </m:oMath>
                          </a14:m>
                          <a:r>
                            <a:rPr kumimoji="1" lang="ja-JP" altLang="en-US" sz="2000" dirty="0">
                              <a:latin typeface="MS UI Gothic" panose="020B0600070205080204" pitchFamily="50" charset="-128"/>
                              <a:ea typeface="MS UI Gothic" panose="020B0600070205080204" pitchFamily="50" charset="-128"/>
                            </a:rPr>
                            <a:t>のバンド幅</a:t>
                          </a: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14</a:t>
                          </a:r>
                          <a:r>
                            <a:rPr kumimoji="1"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pPr algn="r"/>
                          <a:r>
                            <a:rPr lang="ja-JP" altLang="en-US" sz="2000" dirty="0">
                              <a:latin typeface="MS UI Gothic" panose="020B0600070205080204" pitchFamily="50" charset="-128"/>
                              <a:ea typeface="MS UI Gothic" panose="020B0600070205080204" pitchFamily="50" charset="-128"/>
                            </a:rPr>
                            <a:t>約</a:t>
                          </a:r>
                          <a:r>
                            <a:rPr lang="en-US" altLang="ja-JP" sz="2000" dirty="0">
                              <a:latin typeface="MS UI Gothic" panose="020B0600070205080204" pitchFamily="50" charset="-128"/>
                              <a:ea typeface="MS UI Gothic" panose="020B0600070205080204" pitchFamily="50" charset="-128"/>
                            </a:rPr>
                            <a:t>28</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45</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60</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7030A0"/>
                              </a:solidFill>
                              <a:latin typeface="MS UI Gothic" panose="020B0600070205080204" pitchFamily="50" charset="-128"/>
                              <a:ea typeface="MS UI Gothic" panose="020B0600070205080204" pitchFamily="50" charset="-128"/>
                            </a:rPr>
                            <a:t>新旧 </a:t>
                          </a: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94</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solidFill>
                                <a:srgbClr val="7030A0"/>
                              </a:solidFill>
                              <a:latin typeface="MS UI Gothic" panose="020B0600070205080204" pitchFamily="50" charset="-128"/>
                              <a:ea typeface="MS UI Gothic" panose="020B0600070205080204" pitchFamily="50" charset="-128"/>
                            </a:rPr>
                            <a:t>約</a:t>
                          </a:r>
                          <a:r>
                            <a:rPr kumimoji="1" lang="en-US" altLang="ja-JP" sz="2000" dirty="0">
                              <a:solidFill>
                                <a:srgbClr val="7030A0"/>
                              </a:solidFill>
                              <a:latin typeface="MS UI Gothic" panose="020B0600070205080204" pitchFamily="50" charset="-128"/>
                              <a:ea typeface="MS UI Gothic" panose="020B0600070205080204" pitchFamily="50" charset="-128"/>
                            </a:rPr>
                            <a:t>7</a:t>
                          </a:r>
                          <a:r>
                            <a:rPr kumimoji="1" lang="ja-JP" altLang="en-US" sz="2000" dirty="0">
                              <a:solidFill>
                                <a:srgbClr val="7030A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1025808959"/>
                  </p:ext>
                </p:extLst>
              </p:nvPr>
            </p:nvGraphicFramePr>
            <p:xfrm>
              <a:off x="2787824" y="2708920"/>
              <a:ext cx="6620544" cy="2861040"/>
            </p:xfrm>
            <a:graphic>
              <a:graphicData uri="http://schemas.openxmlformats.org/drawingml/2006/table">
                <a:tbl>
                  <a:tblPr firstRow="1" bandRow="1">
                    <a:tableStyleId>{00A15C55-8517-42AA-B614-E9B94910E393}</a:tableStyleId>
                  </a:tblPr>
                  <a:tblGrid>
                    <a:gridCol w="2638743">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endParaRPr lang="ja-JP"/>
                        </a:p>
                      </a:txBody>
                      <a:tcPr anchor="ctr">
                        <a:blipFill>
                          <a:blip r:embed="rId4"/>
                          <a:stretch>
                            <a:fillRect l="-112435" t="-5634" r="-70466" b="-587324"/>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112435" t="-105634" r="-70466" b="-487324"/>
                          </a:stretch>
                        </a:blipFill>
                      </a:tcP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112435" t="-205634" r="-70466" b="-387324"/>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endParaRPr lang="ja-JP"/>
                        </a:p>
                      </a:txBody>
                      <a:tcPr anchor="ctr">
                        <a:blipFill>
                          <a:blip r:embed="rId4"/>
                          <a:stretch>
                            <a:fillRect l="-112435" t="-305634" r="-70466" b="-287324"/>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endParaRPr lang="ja-JP"/>
                        </a:p>
                      </a:txBody>
                      <a:tcPr anchor="ctr">
                        <a:blipFill>
                          <a:blip r:embed="rId4"/>
                          <a:stretch>
                            <a:fillRect l="-112435" t="-405634" r="-70466" b="-187324"/>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7030A0"/>
                              </a:solidFill>
                              <a:latin typeface="MS UI Gothic" panose="020B0600070205080204" pitchFamily="50" charset="-128"/>
                              <a:ea typeface="MS UI Gothic" panose="020B0600070205080204" pitchFamily="50" charset="-128"/>
                            </a:rPr>
                            <a:t>新旧 </a:t>
                          </a: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112435" t="-312174" r="-70466" b="-15652"/>
                          </a:stretch>
                        </a:blipFill>
                      </a:tcPr>
                    </a:tc>
                    <a:tc>
                      <a:txBody>
                        <a:bodyPr/>
                        <a:lstStyle/>
                        <a:p>
                          <a:r>
                            <a:rPr kumimoji="1" lang="ja-JP" altLang="en-US" sz="2000" dirty="0">
                              <a:solidFill>
                                <a:srgbClr val="7030A0"/>
                              </a:solidFill>
                              <a:latin typeface="MS UI Gothic" panose="020B0600070205080204" pitchFamily="50" charset="-128"/>
                              <a:ea typeface="MS UI Gothic" panose="020B0600070205080204" pitchFamily="50" charset="-128"/>
                            </a:rPr>
                            <a:t>約</a:t>
                          </a:r>
                          <a:r>
                            <a:rPr kumimoji="1" lang="en-US" altLang="ja-JP" sz="2000" dirty="0">
                              <a:solidFill>
                                <a:srgbClr val="7030A0"/>
                              </a:solidFill>
                              <a:latin typeface="MS UI Gothic" panose="020B0600070205080204" pitchFamily="50" charset="-128"/>
                              <a:ea typeface="MS UI Gothic" panose="020B0600070205080204" pitchFamily="50" charset="-128"/>
                            </a:rPr>
                            <a:t>7</a:t>
                          </a:r>
                          <a:r>
                            <a:rPr kumimoji="1" lang="ja-JP" altLang="en-US" sz="2000" dirty="0">
                              <a:solidFill>
                                <a:srgbClr val="7030A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bl>
              </a:graphicData>
            </a:graphic>
          </p:graphicFrame>
        </mc:Fallback>
      </mc:AlternateContent>
      <p:sp>
        <p:nvSpPr>
          <p:cNvPr id="6" name="四角形: 角を丸くする 5">
            <a:extLst>
              <a:ext uri="{FF2B5EF4-FFF2-40B4-BE49-F238E27FC236}">
                <a16:creationId xmlns:a16="http://schemas.microsoft.com/office/drawing/2014/main" id="{792CBA35-7C0C-F3F1-CD1B-CA06A9FD58C2}"/>
              </a:ext>
            </a:extLst>
          </p:cNvPr>
          <p:cNvSpPr/>
          <p:nvPr/>
        </p:nvSpPr>
        <p:spPr>
          <a:xfrm>
            <a:off x="2787823" y="5740878"/>
            <a:ext cx="6620545" cy="464850"/>
          </a:xfrm>
          <a:prstGeom prst="roundRect">
            <a:avLst>
              <a:gd name="adj" fmla="val 30802"/>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計算時間は元々の</a:t>
            </a:r>
            <a:r>
              <a:rPr kumimoji="1" lang="en-US" altLang="ja-JP" sz="2400" dirty="0">
                <a:solidFill>
                  <a:schemeClr val="tx1"/>
                </a:solidFill>
                <a:latin typeface="MS UI Gothic" panose="020B0600070205080204" pitchFamily="50" charset="-128"/>
                <a:ea typeface="MS UI Gothic" panose="020B0600070205080204" pitchFamily="50" charset="-128"/>
              </a:rPr>
              <a:t>EC-SSE</a:t>
            </a:r>
            <a:r>
              <a:rPr kumimoji="1" lang="ja-JP" altLang="en-US" sz="2400" dirty="0">
                <a:solidFill>
                  <a:schemeClr val="tx1"/>
                </a:solidFill>
                <a:latin typeface="MS UI Gothic" panose="020B0600070205080204" pitchFamily="50" charset="-128"/>
                <a:ea typeface="MS UI Gothic" panose="020B0600070205080204" pitchFamily="50" charset="-128"/>
              </a:rPr>
              <a:t>から増加しない．</a:t>
            </a:r>
          </a:p>
        </p:txBody>
      </p:sp>
    </p:spTree>
    <p:extLst>
      <p:ext uri="{BB962C8B-B14F-4D97-AF65-F5344CB8AC3E}">
        <p14:creationId xmlns:p14="http://schemas.microsoft.com/office/powerpoint/2010/main" val="4050213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ゴム大変形用の次世代平滑化有限要素法である「</a:t>
            </a:r>
            <a:r>
              <a:rPr lang="en-US" altLang="ja-JP" dirty="0">
                <a:solidFill>
                  <a:srgbClr val="7030A0"/>
                </a:solidFill>
              </a:rPr>
              <a:t>EC-SSE-SRI-T4</a:t>
            </a:r>
            <a:r>
              <a:rPr lang="ja-JP" altLang="en-US" dirty="0"/>
              <a:t>」に対し，</a:t>
            </a:r>
            <a:r>
              <a:rPr lang="ja-JP" altLang="en-US" dirty="0">
                <a:solidFill>
                  <a:srgbClr val="FF0000"/>
                </a:solidFill>
              </a:rPr>
              <a:t>圧力チェッカーボーディング</a:t>
            </a:r>
            <a:r>
              <a:rPr lang="ja-JP" altLang="en-US" dirty="0"/>
              <a:t>を低減させる新手法を提案した．</a:t>
            </a:r>
            <a:endParaRPr lang="en-US" altLang="ja-JP" dirty="0"/>
          </a:p>
          <a:p>
            <a:r>
              <a:rPr lang="ja-JP" altLang="en-US" dirty="0">
                <a:solidFill>
                  <a:srgbClr val="C00000"/>
                </a:solidFill>
              </a:rPr>
              <a:t>ポアソン比</a:t>
            </a:r>
            <a:r>
              <a:rPr lang="en-US" altLang="ja-JP" dirty="0">
                <a:solidFill>
                  <a:srgbClr val="C00000"/>
                </a:solidFill>
              </a:rPr>
              <a:t>0.49</a:t>
            </a:r>
            <a:r>
              <a:rPr lang="ja-JP" altLang="en-US" dirty="0"/>
              <a:t>の微圧縮問題おいて，体積成分計算において</a:t>
            </a:r>
            <a:r>
              <a:rPr lang="ja-JP" altLang="en-US" dirty="0">
                <a:solidFill>
                  <a:srgbClr val="008000"/>
                </a:solidFill>
              </a:rPr>
              <a:t>２回の平滑化＋非整合な応力積分</a:t>
            </a:r>
            <a:r>
              <a:rPr lang="ja-JP" altLang="en-US" dirty="0"/>
              <a:t>を行うことで</a:t>
            </a:r>
            <a:r>
              <a:rPr lang="ja-JP" altLang="en-US" dirty="0">
                <a:solidFill>
                  <a:srgbClr val="008000"/>
                </a:solidFill>
              </a:rPr>
              <a:t>圧力チェッカーボーディングがほぼ抑制される</a:t>
            </a:r>
            <a:r>
              <a:rPr lang="ja-JP" altLang="en-US" dirty="0"/>
              <a:t>ことを確認した．</a:t>
            </a:r>
            <a:endParaRPr lang="en-US" altLang="ja-JP" dirty="0"/>
          </a:p>
          <a:p>
            <a:r>
              <a:rPr lang="ja-JP" altLang="en-US" dirty="0"/>
              <a:t>同一メッシュを用いた際の計算時間は</a:t>
            </a:r>
            <a:r>
              <a:rPr lang="en-US" altLang="ja-JP" dirty="0">
                <a:solidFill>
                  <a:srgbClr val="FF00FF"/>
                </a:solidFill>
              </a:rPr>
              <a:t>FEM-T4</a:t>
            </a:r>
            <a:r>
              <a:rPr lang="ja-JP" altLang="en-US" dirty="0">
                <a:solidFill>
                  <a:srgbClr val="FF00FF"/>
                </a:solidFill>
              </a:rPr>
              <a:t>の約</a:t>
            </a:r>
            <a:r>
              <a:rPr lang="en-US" altLang="ja-JP" dirty="0">
                <a:solidFill>
                  <a:srgbClr val="FF00FF"/>
                </a:solidFill>
              </a:rPr>
              <a:t>7</a:t>
            </a:r>
            <a:r>
              <a:rPr lang="ja-JP" altLang="en-US" dirty="0">
                <a:solidFill>
                  <a:srgbClr val="FF00FF"/>
                </a:solidFill>
              </a:rPr>
              <a:t>倍</a:t>
            </a:r>
            <a:r>
              <a:rPr lang="ja-JP" altLang="en-US" dirty="0"/>
              <a:t>に抑えられている．</a:t>
            </a:r>
            <a:endParaRPr lang="en-US" altLang="ja-JP" dirty="0"/>
          </a:p>
          <a:p>
            <a:pPr>
              <a:buFont typeface="Wingdings" panose="05000000000000000000" pitchFamily="2" charset="2"/>
              <a:buChar char="p"/>
            </a:pPr>
            <a:r>
              <a:rPr lang="ja-JP" altLang="en-US" dirty="0"/>
              <a:t>ポアソン比を</a:t>
            </a:r>
            <a:r>
              <a:rPr lang="en-US" altLang="ja-JP" dirty="0"/>
              <a:t>0.4999</a:t>
            </a:r>
            <a:r>
              <a:rPr lang="ja-JP" altLang="en-US" dirty="0"/>
              <a:t>まで大きくすると</a:t>
            </a:r>
            <a:r>
              <a:rPr lang="ja-JP" altLang="en-US" dirty="0">
                <a:solidFill>
                  <a:srgbClr val="0000CC"/>
                </a:solidFill>
              </a:rPr>
              <a:t>疑似低エネルギーモード</a:t>
            </a:r>
            <a:r>
              <a:rPr lang="ja-JP" altLang="en-US" dirty="0"/>
              <a:t>の様な不安定が生じ，大変形ロバスト性が低下した．従って，提案手法は</a:t>
            </a:r>
            <a:r>
              <a:rPr lang="ja-JP" altLang="en-US" dirty="0">
                <a:solidFill>
                  <a:srgbClr val="C00000"/>
                </a:solidFill>
              </a:rPr>
              <a:t>ポアソン比</a:t>
            </a:r>
            <a:r>
              <a:rPr lang="en-US" altLang="ja-JP" dirty="0">
                <a:solidFill>
                  <a:srgbClr val="C00000"/>
                </a:solidFill>
              </a:rPr>
              <a:t>0.49</a:t>
            </a:r>
            <a:r>
              <a:rPr lang="ja-JP" altLang="en-US" dirty="0">
                <a:solidFill>
                  <a:srgbClr val="C00000"/>
                </a:solidFill>
              </a:rPr>
              <a:t>まで</a:t>
            </a:r>
            <a:r>
              <a:rPr lang="ja-JP" altLang="en-US" dirty="0"/>
              <a:t>の使用に制限される．</a:t>
            </a:r>
            <a:br>
              <a:rPr lang="en-US" altLang="ja-JP" dirty="0"/>
            </a:br>
            <a:endParaRPr lang="en-US" altLang="ja-JP" dirty="0"/>
          </a:p>
          <a:p>
            <a:endParaRPr lang="en-US" altLang="ja-JP" dirty="0"/>
          </a:p>
        </p:txBody>
      </p:sp>
      <p:sp>
        <p:nvSpPr>
          <p:cNvPr id="2" name="タイトル 1"/>
          <p:cNvSpPr>
            <a:spLocks noGrp="1"/>
          </p:cNvSpPr>
          <p:nvPr>
            <p:ph type="title"/>
          </p:nvPr>
        </p:nvSpPr>
        <p:spPr/>
        <p:txBody>
          <a:bodyPr>
            <a:noAutofit/>
          </a:bodyPr>
          <a:lstStyle/>
          <a:p>
            <a:r>
              <a:rPr lang="ja-JP" altLang="en-US" dirty="0"/>
              <a:t>新 </a:t>
            </a:r>
            <a:r>
              <a:rPr lang="en-US" altLang="ja-JP" dirty="0"/>
              <a:t>EC-SSE-SRI-T4</a:t>
            </a:r>
            <a:r>
              <a:rPr lang="ja-JP" altLang="en-US" dirty="0"/>
              <a:t>のまとめ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
        <p:nvSpPr>
          <p:cNvPr id="7" name="テキスト ボックス 6"/>
          <p:cNvSpPr txBox="1"/>
          <p:nvPr/>
        </p:nvSpPr>
        <p:spPr>
          <a:xfrm>
            <a:off x="4151735" y="5726597"/>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
        <p:nvSpPr>
          <p:cNvPr id="5" name="四角形: 角を丸くする 4">
            <a:extLst>
              <a:ext uri="{FF2B5EF4-FFF2-40B4-BE49-F238E27FC236}">
                <a16:creationId xmlns:a16="http://schemas.microsoft.com/office/drawing/2014/main" id="{5EA709C8-64A3-4567-5680-7797A95EA058}"/>
              </a:ext>
            </a:extLst>
          </p:cNvPr>
          <p:cNvSpPr/>
          <p:nvPr/>
        </p:nvSpPr>
        <p:spPr>
          <a:xfrm>
            <a:off x="947428" y="4977172"/>
            <a:ext cx="10639182" cy="540060"/>
          </a:xfrm>
          <a:prstGeom prst="roundRect">
            <a:avLst>
              <a:gd name="adj" fmla="val 31417"/>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S UI Gothic" panose="020B0600070205080204" pitchFamily="50" charset="-128"/>
                <a:ea typeface="MS UI Gothic" panose="020B0600070205080204" pitchFamily="50" charset="-128"/>
              </a:rPr>
              <a:t>もうコレで良くないですか？　実用化のご相談をお待ちしています．</a:t>
            </a:r>
            <a:endParaRPr lang="en-US" altLang="ja-JP" sz="28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1CE2744-2519-52C4-1CC7-32C0F72C976C}"/>
              </a:ext>
            </a:extLst>
          </p:cNvPr>
          <p:cNvSpPr>
            <a:spLocks noGrp="1"/>
          </p:cNvSpPr>
          <p:nvPr>
            <p:ph idx="1"/>
          </p:nvPr>
        </p:nvSpPr>
        <p:spPr>
          <a:noFill/>
        </p:spPr>
        <p:txBody>
          <a:bodyPr/>
          <a:lstStyle/>
          <a:p>
            <a:pPr marL="0" indent="0" algn="ctr">
              <a:buNone/>
            </a:pPr>
            <a:r>
              <a:rPr kumimoji="1" lang="ja-JP" altLang="en-US" sz="41300" dirty="0"/>
              <a:t>付録</a:t>
            </a:r>
          </a:p>
        </p:txBody>
      </p:sp>
      <p:sp>
        <p:nvSpPr>
          <p:cNvPr id="5" name="タイトル 4">
            <a:extLst>
              <a:ext uri="{FF2B5EF4-FFF2-40B4-BE49-F238E27FC236}">
                <a16:creationId xmlns:a16="http://schemas.microsoft.com/office/drawing/2014/main" id="{7A88077A-2DF9-2995-91F3-F404A901E50F}"/>
              </a:ext>
            </a:extLst>
          </p:cNvPr>
          <p:cNvSpPr>
            <a:spLocks noGrp="1"/>
          </p:cNvSpPr>
          <p:nvPr>
            <p:ph type="title"/>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2605741-58CD-CA4E-BA71-D55ABC666911}"/>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334316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D22B-BFC0-6D84-5326-C1A91CFA9C87}"/>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A34551C-4C76-73AF-EEEA-4EC5B2D2B8DF}"/>
              </a:ext>
            </a:extLst>
          </p:cNvPr>
          <p:cNvSpPr>
            <a:spLocks noGrp="1"/>
          </p:cNvSpPr>
          <p:nvPr>
            <p:ph idx="1"/>
          </p:nvPr>
        </p:nvSpPr>
        <p:spPr/>
        <p:txBody>
          <a:bodyPr/>
          <a:lstStyle/>
          <a:p>
            <a:pPr marL="0" indent="0">
              <a:buNone/>
            </a:pPr>
            <a:r>
              <a:rPr lang="ja-JP" altLang="en-US" b="1" i="1" u="sng" dirty="0">
                <a:solidFill>
                  <a:srgbClr val="7030A0"/>
                </a:solidFill>
                <a:effectLst>
                  <a:outerShdw blurRad="38100" dist="38100" dir="2700000" algn="tl">
                    <a:srgbClr val="000000">
                      <a:alpha val="43137"/>
                    </a:srgbClr>
                  </a:outerShdw>
                </a:effectLst>
              </a:rPr>
              <a:t>新 </a:t>
            </a:r>
            <a:r>
              <a:rPr lang="en-US" altLang="ja-JP" b="1" i="1" u="sng" dirty="0">
                <a:solidFill>
                  <a:srgbClr val="7030A0"/>
                </a:solidFill>
                <a:effectLst>
                  <a:outerShdw blurRad="38100" dist="38100" dir="2700000" algn="tl">
                    <a:srgbClr val="000000">
                      <a:alpha val="43137"/>
                    </a:srgbClr>
                  </a:outerShdw>
                </a:effectLst>
              </a:rPr>
              <a:t>EC-SSE-SRI-T4</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で初期ポアソン比を</a:t>
            </a:r>
            <a:br>
              <a:rPr lang="en-US" altLang="ja-JP" b="1" i="1" u="sng" dirty="0">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0.5</a:t>
            </a:r>
            <a:r>
              <a:rPr lang="ja-JP" altLang="en-US" b="1" i="1" u="sng" dirty="0">
                <a:effectLst>
                  <a:outerShdw blurRad="38100" dist="38100" dir="2700000" algn="tl">
                    <a:srgbClr val="000000">
                      <a:alpha val="43137"/>
                    </a:srgbClr>
                  </a:outerShdw>
                </a:effectLst>
              </a:rPr>
              <a:t>に近づけた場合の</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圧力解析結果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E7E89453-DD65-2B47-28B1-E77CFC29CCB4}"/>
              </a:ext>
            </a:extLst>
          </p:cNvPr>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a:extLst>
              <a:ext uri="{FF2B5EF4-FFF2-40B4-BE49-F238E27FC236}">
                <a16:creationId xmlns:a16="http://schemas.microsoft.com/office/drawing/2014/main" id="{0ADAD316-CE42-F344-0468-A4CBF743C4A5}"/>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
        <p:nvSpPr>
          <p:cNvPr id="6" name="テキスト ボックス 5">
            <a:extLst>
              <a:ext uri="{FF2B5EF4-FFF2-40B4-BE49-F238E27FC236}">
                <a16:creationId xmlns:a16="http://schemas.microsoft.com/office/drawing/2014/main" id="{9A1EE233-1A1A-30E8-C627-45F19641456C}"/>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D1DA3BB4-61C5-BFA4-5444-6EE6F75CA2C2}"/>
              </a:ext>
            </a:extLst>
          </p:cNvPr>
          <p:cNvSpPr txBox="1"/>
          <p:nvPr/>
        </p:nvSpPr>
        <p:spPr>
          <a:xfrm>
            <a:off x="227348" y="2816932"/>
            <a:ext cx="3104621" cy="2862322"/>
          </a:xfrm>
          <a:prstGeom prst="rect">
            <a:avLst/>
          </a:prstGeom>
          <a:solidFill>
            <a:srgbClr val="FFFF00"/>
          </a:solidFill>
          <a:ln>
            <a:solidFill>
              <a:schemeClr val="tx1"/>
            </a:solidFill>
          </a:ln>
        </p:spPr>
        <p:txBody>
          <a:bodyPr wrap="square" rtlCol="0">
            <a:spAutoFit/>
          </a:bodyPr>
          <a:lstStyle/>
          <a:p>
            <a:pPr marL="285750" indent="-285750">
              <a:buFont typeface="Wingdings" panose="05000000000000000000" pitchFamily="2" charset="2"/>
              <a:buChar char="l"/>
            </a:pPr>
            <a:r>
              <a:rPr lang="en-US" altLang="ja-JP" sz="2000" dirty="0">
                <a:ea typeface="MS UI Gothic" panose="020B0600070205080204" pitchFamily="50" charset="-128"/>
              </a:rPr>
              <a:t>0.499</a:t>
            </a:r>
            <a:r>
              <a:rPr lang="ja-JP" altLang="en-US" sz="2000" dirty="0">
                <a:ea typeface="MS UI Gothic" panose="020B0600070205080204" pitchFamily="50" charset="-128"/>
              </a:rPr>
              <a:t>なら圧力チェッカーはあるが完走する．</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en-US" altLang="ja-JP" sz="2000" dirty="0">
                <a:ea typeface="MS UI Gothic" panose="020B0600070205080204" pitchFamily="50" charset="-128"/>
              </a:rPr>
              <a:t>0.4999</a:t>
            </a:r>
            <a:r>
              <a:rPr lang="ja-JP" altLang="en-US" sz="2000" dirty="0">
                <a:ea typeface="MS UI Gothic" panose="020B0600070205080204" pitchFamily="50" charset="-128"/>
              </a:rPr>
              <a:t>にすると早期収束困難に陥った．</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ja-JP" altLang="en-US" sz="2000" dirty="0">
                <a:ea typeface="MS UI Gothic" panose="020B0600070205080204" pitchFamily="50" charset="-128"/>
              </a:rPr>
              <a:t>疑似低エネルギーモードの類だと推定されるが，詳しい発生原因は不明．</a:t>
            </a:r>
            <a:endParaRPr lang="en-US" altLang="ja-JP" sz="2000" dirty="0">
              <a:ea typeface="MS UI Gothic" panose="020B0600070205080204" pitchFamily="50" charset="-128"/>
            </a:endParaRPr>
          </a:p>
          <a:p>
            <a:pPr marL="285750" indent="-285750">
              <a:buFont typeface="Wingdings" panose="05000000000000000000" pitchFamily="2" charset="2"/>
              <a:buChar char="l"/>
            </a:pPr>
            <a:r>
              <a:rPr kumimoji="1" lang="ja-JP" altLang="en-US" sz="2000" dirty="0">
                <a:ea typeface="MS UI Gothic" panose="020B0600070205080204" pitchFamily="50" charset="-128"/>
              </a:rPr>
              <a:t>なお，旧定式化では早期収束困難は起こらない．</a:t>
            </a:r>
          </a:p>
        </p:txBody>
      </p:sp>
      <p:sp>
        <p:nvSpPr>
          <p:cNvPr id="5" name="テキスト ボックス 4">
            <a:extLst>
              <a:ext uri="{FF2B5EF4-FFF2-40B4-BE49-F238E27FC236}">
                <a16:creationId xmlns:a16="http://schemas.microsoft.com/office/drawing/2014/main" id="{1E781689-4DBA-1CF1-38B6-EACA424F5720}"/>
              </a:ext>
            </a:extLst>
          </p:cNvPr>
          <p:cNvSpPr txBox="1"/>
          <p:nvPr/>
        </p:nvSpPr>
        <p:spPr>
          <a:xfrm>
            <a:off x="227348" y="5689741"/>
            <a:ext cx="3104621" cy="707886"/>
          </a:xfrm>
          <a:prstGeom prst="rect">
            <a:avLst/>
          </a:prstGeom>
          <a:solidFill>
            <a:schemeClr val="bg1">
              <a:lumMod val="85000"/>
            </a:schemeClr>
          </a:solidFill>
          <a:ln>
            <a:solidFill>
              <a:schemeClr val="tx1"/>
            </a:solidFill>
          </a:ln>
        </p:spPr>
        <p:txBody>
          <a:bodyPr wrap="square" rtlCol="0">
            <a:spAutoFit/>
          </a:bodyPr>
          <a:lstStyle/>
          <a:p>
            <a:r>
              <a:rPr kumimoji="1" lang="ja-JP" altLang="en-US" sz="2000" dirty="0">
                <a:ea typeface="MS UI Gothic" panose="020B0600070205080204" pitchFamily="50" charset="-128"/>
              </a:rPr>
              <a:t>提案手法は</a:t>
            </a:r>
            <a:r>
              <a:rPr kumimoji="1" lang="ja-JP" altLang="en-US" sz="2000" dirty="0">
                <a:solidFill>
                  <a:srgbClr val="C00000"/>
                </a:solidFill>
                <a:ea typeface="MS UI Gothic" panose="020B0600070205080204" pitchFamily="50" charset="-128"/>
              </a:rPr>
              <a:t>初期ポアソン比</a:t>
            </a:r>
            <a:r>
              <a:rPr kumimoji="1" lang="en-US" altLang="ja-JP" sz="2000" dirty="0">
                <a:solidFill>
                  <a:srgbClr val="C00000"/>
                </a:solidFill>
                <a:ea typeface="MS UI Gothic" panose="020B0600070205080204" pitchFamily="50" charset="-128"/>
              </a:rPr>
              <a:t>0.49</a:t>
            </a:r>
            <a:r>
              <a:rPr kumimoji="1" lang="ja-JP" altLang="en-US" sz="2000" dirty="0">
                <a:solidFill>
                  <a:srgbClr val="C00000"/>
                </a:solidFill>
                <a:ea typeface="MS UI Gothic" panose="020B0600070205080204" pitchFamily="50" charset="-128"/>
              </a:rPr>
              <a:t>以下のみ</a:t>
            </a:r>
            <a:r>
              <a:rPr kumimoji="1" lang="ja-JP" altLang="en-US" sz="2000" dirty="0">
                <a:ea typeface="MS UI Gothic" panose="020B0600070205080204" pitchFamily="50" charset="-128"/>
              </a:rPr>
              <a:t>を対象とする．</a:t>
            </a:r>
          </a:p>
        </p:txBody>
      </p:sp>
      <p:pic>
        <p:nvPicPr>
          <p:cNvPr id="9" name="cantilever-3p">
            <a:hlinkClick r:id="" action="ppaction://media"/>
            <a:extLst>
              <a:ext uri="{FF2B5EF4-FFF2-40B4-BE49-F238E27FC236}">
                <a16:creationId xmlns:a16="http://schemas.microsoft.com/office/drawing/2014/main" id="{B2448962-0D30-E3BF-1E81-1B6CCB1B9E3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3029"/>
          <a:stretch>
            <a:fillRect/>
          </a:stretch>
        </p:blipFill>
        <p:spPr>
          <a:xfrm>
            <a:off x="3439054" y="867114"/>
            <a:ext cx="8722217" cy="5370198"/>
          </a:xfrm>
          <a:prstGeom prst="rect">
            <a:avLst/>
          </a:prstGeom>
        </p:spPr>
      </p:pic>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F626CC9E-246D-9E97-E019-5976E8692FF5}"/>
                  </a:ext>
                </a:extLst>
              </p:cNvPr>
              <p:cNvSpPr txBox="1"/>
              <p:nvPr/>
            </p:nvSpPr>
            <p:spPr>
              <a:xfrm>
                <a:off x="4242716" y="548680"/>
                <a:ext cx="4733604" cy="45140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14:m>
                  <m:oMathPara xmlns:m="http://schemas.openxmlformats.org/officeDocument/2006/math">
                    <m:oMathParaPr>
                      <m:jc m:val="left"/>
                    </m:oMathParaPr>
                    <m:oMath xmlns:m="http://schemas.openxmlformats.org/officeDocument/2006/math">
                      <m:sSub>
                        <m:sSubPr>
                          <m:ctrlPr>
                            <a:rPr kumimoji="1" lang="en-US" altLang="ja-JP" sz="2000" b="0" i="1" smtClean="0">
                              <a:solidFill>
                                <a:srgbClr val="C00000"/>
                              </a:solidFill>
                              <a:latin typeface="Cambria Math" panose="02040503050406030204" pitchFamily="18" charset="0"/>
                              <a:ea typeface="MS UI Gothic" panose="020B0600070205080204" pitchFamily="50" charset="-128"/>
                            </a:rPr>
                          </m:ctrlPr>
                        </m:sSubPr>
                        <m:e>
                          <m:r>
                            <a:rPr kumimoji="1" lang="en-US" altLang="ja-JP" sz="2000" b="0" i="1" smtClean="0">
                              <a:solidFill>
                                <a:srgbClr val="C00000"/>
                              </a:solidFill>
                              <a:latin typeface="Cambria Math" panose="02040503050406030204" pitchFamily="18" charset="0"/>
                              <a:ea typeface="MS UI Gothic" panose="020B0600070205080204" pitchFamily="50" charset="-128"/>
                            </a:rPr>
                            <m:t>𝜈</m:t>
                          </m:r>
                        </m:e>
                        <m:sub>
                          <m:r>
                            <m:rPr>
                              <m:sty m:val="p"/>
                            </m:rPr>
                            <a:rPr kumimoji="1" lang="en-US" altLang="ja-JP" sz="2000" b="0" i="0" smtClean="0">
                              <a:solidFill>
                                <a:srgbClr val="C00000"/>
                              </a:solidFill>
                              <a:latin typeface="Cambria Math" panose="02040503050406030204" pitchFamily="18" charset="0"/>
                              <a:ea typeface="MS UI Gothic" panose="020B0600070205080204" pitchFamily="50" charset="-128"/>
                            </a:rPr>
                            <m:t>ini</m:t>
                          </m:r>
                        </m:sub>
                      </m:sSub>
                      <m:r>
                        <a:rPr kumimoji="1" lang="en-US" altLang="ja-JP" sz="2000" b="0" i="1" smtClean="0">
                          <a:solidFill>
                            <a:srgbClr val="C00000"/>
                          </a:solidFill>
                          <a:latin typeface="Cambria Math" panose="02040503050406030204" pitchFamily="18" charset="0"/>
                          <a:ea typeface="MS UI Gothic" panose="020B0600070205080204" pitchFamily="50" charset="-128"/>
                        </a:rPr>
                        <m:t>=0.49, </m:t>
                      </m:r>
                      <m:r>
                        <a:rPr lang="ja-JP" altLang="en-US" sz="2000" i="1">
                          <a:solidFill>
                            <a:srgbClr val="C00000"/>
                          </a:solidFill>
                          <a:latin typeface="Cambria Math" panose="02040503050406030204" pitchFamily="18" charset="0"/>
                          <a:ea typeface="MS UI Gothic" panose="020B0600070205080204" pitchFamily="50" charset="-128"/>
                        </a:rPr>
                        <m:t>　</m:t>
                      </m:r>
                      <m:r>
                        <a:rPr lang="ja-JP" altLang="en-US" sz="2000" i="1" smtClean="0">
                          <a:solidFill>
                            <a:srgbClr val="C00000"/>
                          </a:solidFill>
                          <a:latin typeface="Cambria Math" panose="02040503050406030204" pitchFamily="18" charset="0"/>
                          <a:ea typeface="MS UI Gothic" panose="020B0600070205080204" pitchFamily="50" charset="-128"/>
                        </a:rPr>
                        <m:t>　　</m:t>
                      </m:r>
                      <m:r>
                        <a:rPr kumimoji="1" lang="en-US" altLang="ja-JP" sz="2000" b="0" i="1" smtClean="0">
                          <a:solidFill>
                            <a:srgbClr val="C00000"/>
                          </a:solidFill>
                          <a:latin typeface="Cambria Math" panose="02040503050406030204" pitchFamily="18" charset="0"/>
                          <a:ea typeface="MS UI Gothic" panose="020B0600070205080204" pitchFamily="50" charset="-128"/>
                        </a:rPr>
                        <m:t>0.499, </m:t>
                      </m:r>
                      <m:r>
                        <a:rPr lang="ja-JP" altLang="en-US" sz="2000" i="1">
                          <a:solidFill>
                            <a:srgbClr val="C00000"/>
                          </a:solidFill>
                          <a:latin typeface="Cambria Math" panose="02040503050406030204" pitchFamily="18" charset="0"/>
                          <a:ea typeface="MS UI Gothic" panose="020B0600070205080204" pitchFamily="50" charset="-128"/>
                        </a:rPr>
                        <m:t>　</m:t>
                      </m:r>
                      <m:r>
                        <a:rPr lang="ja-JP" altLang="en-US" sz="2000" i="1" smtClean="0">
                          <a:solidFill>
                            <a:srgbClr val="C00000"/>
                          </a:solidFill>
                          <a:latin typeface="Cambria Math" panose="02040503050406030204" pitchFamily="18" charset="0"/>
                          <a:ea typeface="MS UI Gothic" panose="020B0600070205080204" pitchFamily="50" charset="-128"/>
                        </a:rPr>
                        <m:t>　　</m:t>
                      </m:r>
                      <m:r>
                        <a:rPr lang="ja-JP" altLang="en-US" sz="2000" i="1">
                          <a:solidFill>
                            <a:srgbClr val="C00000"/>
                          </a:solidFill>
                          <a:latin typeface="Cambria Math" panose="02040503050406030204" pitchFamily="18" charset="0"/>
                          <a:ea typeface="MS UI Gothic" panose="020B0600070205080204" pitchFamily="50" charset="-128"/>
                        </a:rPr>
                        <m:t>　</m:t>
                      </m:r>
                      <m:r>
                        <a:rPr lang="ja-JP" altLang="en-US" sz="2000" i="1" smtClean="0">
                          <a:solidFill>
                            <a:srgbClr val="C00000"/>
                          </a:solidFill>
                          <a:latin typeface="Cambria Math" panose="02040503050406030204" pitchFamily="18" charset="0"/>
                          <a:ea typeface="MS UI Gothic" panose="020B0600070205080204" pitchFamily="50" charset="-128"/>
                        </a:rPr>
                        <m:t>　</m:t>
                      </m:r>
                      <m:r>
                        <a:rPr lang="ja-JP" altLang="en-US" sz="2000" i="1">
                          <a:solidFill>
                            <a:srgbClr val="C00000"/>
                          </a:solidFill>
                          <a:latin typeface="Cambria Math" panose="02040503050406030204" pitchFamily="18" charset="0"/>
                          <a:ea typeface="MS UI Gothic" panose="020B0600070205080204" pitchFamily="50" charset="-128"/>
                        </a:rPr>
                        <m:t>　</m:t>
                      </m:r>
                      <m:r>
                        <a:rPr lang="ja-JP" altLang="en-US" sz="2000" i="1" smtClean="0">
                          <a:solidFill>
                            <a:srgbClr val="C00000"/>
                          </a:solidFill>
                          <a:latin typeface="Cambria Math" panose="02040503050406030204" pitchFamily="18" charset="0"/>
                          <a:ea typeface="MS UI Gothic" panose="020B0600070205080204" pitchFamily="50" charset="-128"/>
                        </a:rPr>
                        <m:t>　</m:t>
                      </m:r>
                      <m:r>
                        <a:rPr kumimoji="1" lang="en-US" altLang="ja-JP" sz="2000" b="0" i="1" smtClean="0">
                          <a:solidFill>
                            <a:srgbClr val="C00000"/>
                          </a:solidFill>
                          <a:latin typeface="Cambria Math" panose="02040503050406030204" pitchFamily="18" charset="0"/>
                          <a:ea typeface="MS UI Gothic" panose="020B0600070205080204" pitchFamily="50" charset="-128"/>
                        </a:rPr>
                        <m:t>0.4999</m:t>
                      </m:r>
                    </m:oMath>
                  </m:oMathPara>
                </a14:m>
                <a:endParaRPr kumimoji="1" lang="ja-JP" altLang="en-US" sz="2000" dirty="0">
                  <a:solidFill>
                    <a:srgbClr val="C00000"/>
                  </a:solidFill>
                  <a:latin typeface="MS UI Gothic" panose="020B0600070205080204" pitchFamily="50" charset="-128"/>
                  <a:ea typeface="MS UI Gothic" panose="020B0600070205080204" pitchFamily="50" charset="-128"/>
                </a:endParaRPr>
              </a:p>
            </p:txBody>
          </p:sp>
        </mc:Choice>
        <mc:Fallback xmlns="">
          <p:sp>
            <p:nvSpPr>
              <p:cNvPr id="11" name="テキスト ボックス 10">
                <a:extLst>
                  <a:ext uri="{FF2B5EF4-FFF2-40B4-BE49-F238E27FC236}">
                    <a16:creationId xmlns:a16="http://schemas.microsoft.com/office/drawing/2014/main" id="{F626CC9E-246D-9E97-E019-5976E8692FF5}"/>
                  </a:ext>
                </a:extLst>
              </p:cNvPr>
              <p:cNvSpPr txBox="1">
                <a:spLocks noRot="1" noChangeAspect="1" noMove="1" noResize="1" noEditPoints="1" noAdjustHandles="1" noChangeArrowheads="1" noChangeShapeType="1" noTextEdit="1"/>
              </p:cNvSpPr>
              <p:nvPr/>
            </p:nvSpPr>
            <p:spPr>
              <a:xfrm>
                <a:off x="4242716" y="548680"/>
                <a:ext cx="4733604" cy="451406"/>
              </a:xfrm>
              <a:prstGeom prst="rect">
                <a:avLst/>
              </a:prstGeom>
              <a:blipFill>
                <a:blip r:embed="rId6"/>
                <a:stretch>
                  <a:fillRect/>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5190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6600" dirty="0"/>
              </a:p>
              <a:p>
                <a:r>
                  <a:rPr lang="ja-JP" altLang="en-US" dirty="0"/>
                  <a:t>上面を面内拘束し軸方向に下向き強制変位．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4151784" y="656692"/>
            <a:ext cx="4212468" cy="3708876"/>
          </a:xfrm>
          <a:prstGeom prst="rect">
            <a:avLst/>
          </a:prstGeom>
        </p:spPr>
      </p:pic>
      <p:sp>
        <p:nvSpPr>
          <p:cNvPr id="7" name="テキスト ボックス 6">
            <a:extLst>
              <a:ext uri="{FF2B5EF4-FFF2-40B4-BE49-F238E27FC236}">
                <a16:creationId xmlns:a16="http://schemas.microsoft.com/office/drawing/2014/main" id="{007EC000-CC3E-4784-B6FB-3D83E55CF10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301095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7030A0"/>
                </a:solidFill>
                <a:effectLst>
                  <a:outerShdw blurRad="38100" dist="38100" dir="2700000" algn="tl">
                    <a:srgbClr val="000000">
                      <a:alpha val="43137"/>
                    </a:srgbClr>
                  </a:outerShdw>
                </a:effectLst>
              </a:rPr>
              <a:t>新 </a:t>
            </a:r>
            <a:r>
              <a:rPr lang="en-US" altLang="ja-JP" b="1" i="1" u="sng" dirty="0">
                <a:solidFill>
                  <a:srgbClr val="7030A0"/>
                </a:solidFill>
                <a:effectLst>
                  <a:outerShdw blurRad="38100" dist="38100" dir="2700000" algn="tl">
                    <a:srgbClr val="000000">
                      <a:alpha val="43137"/>
                    </a:srgbClr>
                  </a:outerShdw>
                </a:effectLst>
              </a:rPr>
              <a:t>EC-SSE-SRI-T4</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36F5CD72-B364-F3EA-C8A2-4C01D123FDD8}"/>
              </a:ext>
            </a:extLst>
          </p:cNvPr>
          <p:cNvSpPr txBox="1"/>
          <p:nvPr/>
        </p:nvSpPr>
        <p:spPr>
          <a:xfrm>
            <a:off x="9437610" y="3197407"/>
            <a:ext cx="2675620" cy="626701"/>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en-US" altLang="ja-JP" dirty="0">
                <a:latin typeface="MS UI Gothic" panose="020B0600070205080204" pitchFamily="50" charset="-128"/>
                <a:ea typeface="MS UI Gothic" panose="020B0600070205080204" pitchFamily="50" charset="-128"/>
              </a:rPr>
              <a:t>Mises</a:t>
            </a:r>
            <a:r>
              <a:rPr lang="ja-JP" altLang="en-US" dirty="0">
                <a:latin typeface="MS UI Gothic" panose="020B0600070205080204" pitchFamily="50" charset="-128"/>
                <a:ea typeface="MS UI Gothic" panose="020B0600070205080204" pitchFamily="50" charset="-128"/>
              </a:rPr>
              <a:t>応力分布に問題はなく大変形ロバスト性もそこそこ．</a:t>
            </a:r>
          </a:p>
        </p:txBody>
      </p:sp>
      <p:sp>
        <p:nvSpPr>
          <p:cNvPr id="8" name="テキスト ボックス 7">
            <a:extLst>
              <a:ext uri="{FF2B5EF4-FFF2-40B4-BE49-F238E27FC236}">
                <a16:creationId xmlns:a16="http://schemas.microsoft.com/office/drawing/2014/main" id="{729B32FB-16A4-277C-3E92-7BB2F8471356}"/>
              </a:ext>
            </a:extLst>
          </p:cNvPr>
          <p:cNvSpPr txBox="1"/>
          <p:nvPr/>
        </p:nvSpPr>
        <p:spPr>
          <a:xfrm>
            <a:off x="790679" y="3105834"/>
            <a:ext cx="1707728" cy="646331"/>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latin typeface="MS UI Gothic" panose="020B0600070205080204" pitchFamily="50" charset="-128"/>
                <a:ea typeface="MS UI Gothic" panose="020B0600070205080204" pitchFamily="50" charset="-128"/>
              </a:rPr>
              <a:t>33</a:t>
            </a:r>
            <a:r>
              <a:rPr kumimoji="1" lang="ja-JP" altLang="en-US" dirty="0">
                <a:latin typeface="MS UI Gothic" panose="020B0600070205080204" pitchFamily="50" charset="-128"/>
                <a:ea typeface="MS UI Gothic" panose="020B0600070205080204" pitchFamily="50" charset="-128"/>
              </a:rPr>
              <a:t>％公称圧縮で収束困難</a:t>
            </a:r>
          </a:p>
        </p:txBody>
      </p:sp>
      <p:pic>
        <p:nvPicPr>
          <p:cNvPr id="9" name="cylinder2-m">
            <a:hlinkClick r:id="" action="ppaction://media"/>
            <a:extLst>
              <a:ext uri="{FF2B5EF4-FFF2-40B4-BE49-F238E27FC236}">
                <a16:creationId xmlns:a16="http://schemas.microsoft.com/office/drawing/2014/main" id="{7800D887-A438-77AD-A5AD-9244A29351B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7701"/>
          <a:stretch>
            <a:fillRect/>
          </a:stretch>
        </p:blipFill>
        <p:spPr>
          <a:xfrm>
            <a:off x="3431704" y="623890"/>
            <a:ext cx="5994877" cy="5773737"/>
          </a:xfrm>
          <a:prstGeom prst="rect">
            <a:avLst/>
          </a:prstGeom>
        </p:spPr>
      </p:pic>
    </p:spTree>
    <p:extLst>
      <p:ext uri="{BB962C8B-B14F-4D97-AF65-F5344CB8AC3E}">
        <p14:creationId xmlns:p14="http://schemas.microsoft.com/office/powerpoint/2010/main" val="20823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a:extLst>
              <a:ext uri="{FF2B5EF4-FFF2-40B4-BE49-F238E27FC236}">
                <a16:creationId xmlns:a16="http://schemas.microsoft.com/office/drawing/2014/main" id="{C77105FE-BDBD-F298-4D8C-B550DF13934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片持ち梁の曲げの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応力分布比較 </a:t>
            </a:r>
            <a:r>
              <a:rPr lang="en-US" altLang="ja-JP" b="1" i="1" u="sng" dirty="0">
                <a:effectLst>
                  <a:outerShdw blurRad="38100" dist="38100" dir="2700000" algn="tl">
                    <a:srgbClr val="000000">
                      <a:alpha val="43137"/>
                    </a:srgbClr>
                  </a:outerShdw>
                </a:effectLst>
              </a:rPr>
              <a:t>(3</a:t>
            </a:r>
            <a:r>
              <a:rPr lang="ja-JP" altLang="en-US" b="1" i="1" u="sng" dirty="0">
                <a:effectLst>
                  <a:outerShdw blurRad="38100" dist="38100" dir="2700000" algn="tl">
                    <a:srgbClr val="000000">
                      <a:alpha val="43137"/>
                    </a:srgbClr>
                  </a:outerShdw>
                </a:effectLst>
              </a:rPr>
              <a:t>節点三角形メッシュ</a:t>
            </a:r>
            <a:r>
              <a:rPr lang="en-US" altLang="ja-JP" b="1" i="1" u="sng" dirty="0">
                <a:effectLst>
                  <a:outerShdw blurRad="38100" dist="38100" dir="2700000" algn="tl">
                    <a:srgbClr val="000000">
                      <a:alpha val="43137"/>
                    </a:srgbClr>
                  </a:outerShdw>
                </a:effectLst>
              </a:rPr>
              <a:t>)</a:t>
            </a:r>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エッジ中心ひずみ平滑要素</a:t>
            </a:r>
            <a:r>
              <a:rPr lang="ja-JP" altLang="en-US" dirty="0"/>
              <a:t>（</a:t>
            </a:r>
            <a:r>
              <a:rPr lang="en-US" altLang="ja-JP" dirty="0"/>
              <a:t>EC-</a:t>
            </a:r>
            <a:r>
              <a:rPr kumimoji="1" lang="en-US" altLang="ja-JP" dirty="0"/>
              <a:t>SSE</a:t>
            </a:r>
            <a:r>
              <a:rPr lang="ja-JP" altLang="en-US" dirty="0"/>
              <a:t>）の可能性</a:t>
            </a:r>
            <a:endParaRPr kumimoji="1" lang="ja-JP" altLang="en-US" dirty="0"/>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pic>
        <p:nvPicPr>
          <p:cNvPr id="12" name="図 11">
            <a:extLst>
              <a:ext uri="{FF2B5EF4-FFF2-40B4-BE49-F238E27FC236}">
                <a16:creationId xmlns:a16="http://schemas.microsoft.com/office/drawing/2014/main" id="{A1AF83DC-95A7-29F5-4037-C41806C05A04}"/>
              </a:ext>
            </a:extLst>
          </p:cNvPr>
          <p:cNvPicPr>
            <a:picLocks noChangeAspect="1"/>
          </p:cNvPicPr>
          <p:nvPr/>
        </p:nvPicPr>
        <p:blipFill rotWithShape="1">
          <a:blip r:embed="rId3"/>
          <a:srcRect t="38925" r="18764" b="5776"/>
          <a:stretch/>
        </p:blipFill>
        <p:spPr>
          <a:xfrm>
            <a:off x="811684" y="2588914"/>
            <a:ext cx="5760640" cy="3792415"/>
          </a:xfrm>
          <a:prstGeom prst="rect">
            <a:avLst/>
          </a:prstGeom>
        </p:spPr>
      </p:pic>
      <p:pic>
        <p:nvPicPr>
          <p:cNvPr id="10" name="図 9">
            <a:extLst>
              <a:ext uri="{FF2B5EF4-FFF2-40B4-BE49-F238E27FC236}">
                <a16:creationId xmlns:a16="http://schemas.microsoft.com/office/drawing/2014/main" id="{0236678F-D1D4-4A1C-995F-FC014E713217}"/>
              </a:ext>
            </a:extLst>
          </p:cNvPr>
          <p:cNvPicPr>
            <a:picLocks noChangeAspect="1"/>
          </p:cNvPicPr>
          <p:nvPr/>
        </p:nvPicPr>
        <p:blipFill rotWithShape="1">
          <a:blip r:embed="rId3"/>
          <a:srcRect t="-1" r="19811" b="82151"/>
          <a:stretch/>
        </p:blipFill>
        <p:spPr>
          <a:xfrm>
            <a:off x="840343" y="1268760"/>
            <a:ext cx="5686413" cy="1224136"/>
          </a:xfrm>
          <a:prstGeom prst="rect">
            <a:avLst/>
          </a:prstGeom>
        </p:spPr>
      </p:pic>
      <p:sp>
        <p:nvSpPr>
          <p:cNvPr id="8" name="テキスト ボックス 7">
            <a:extLst>
              <a:ext uri="{FF2B5EF4-FFF2-40B4-BE49-F238E27FC236}">
                <a16:creationId xmlns:a16="http://schemas.microsoft.com/office/drawing/2014/main" id="{4C0D5DE8-1F83-B19A-E268-962C9C232B0F}"/>
              </a:ext>
            </a:extLst>
          </p:cNvPr>
          <p:cNvSpPr txBox="1"/>
          <p:nvPr/>
        </p:nvSpPr>
        <p:spPr>
          <a:xfrm>
            <a:off x="797320" y="980728"/>
            <a:ext cx="4435510" cy="338554"/>
          </a:xfrm>
          <a:prstGeom prst="rect">
            <a:avLst/>
          </a:prstGeom>
          <a:noFill/>
        </p:spPr>
        <p:txBody>
          <a:bodyPr wrap="none" rtlCol="0">
            <a:spAutoFit/>
          </a:bodyPr>
          <a:lstStyle/>
          <a:p>
            <a:r>
              <a:rPr lang="en-US" altLang="ja-JP" sz="1600" dirty="0"/>
              <a:t>T. </a:t>
            </a:r>
            <a:r>
              <a:rPr lang="en-US" altLang="ja-JP" sz="1600" dirty="0" err="1"/>
              <a:t>Jinsong</a:t>
            </a:r>
            <a:r>
              <a:rPr lang="en-US" altLang="ja-JP" sz="1600" dirty="0"/>
              <a:t> </a:t>
            </a:r>
            <a:r>
              <a:rPr lang="en-US" altLang="ja-JP" sz="1600" i="1" dirty="0"/>
              <a:t>et al</a:t>
            </a:r>
            <a:r>
              <a:rPr lang="en-US" altLang="ja-JP" sz="1600" dirty="0"/>
              <a:t>., Euro. J. Mech. /A, v95, </a:t>
            </a:r>
            <a:r>
              <a:rPr lang="en-US" altLang="ja-JP" sz="1600" dirty="0">
                <a:solidFill>
                  <a:srgbClr val="7030A0"/>
                </a:solidFill>
              </a:rPr>
              <a:t>2022</a:t>
            </a:r>
            <a:r>
              <a:rPr lang="en-US" altLang="ja-JP" sz="1600" dirty="0"/>
              <a:t>.</a:t>
            </a:r>
            <a:endParaRPr lang="ja-JP" altLang="en-US" sz="1600" dirty="0"/>
          </a:p>
        </p:txBody>
      </p:sp>
      <p:sp>
        <p:nvSpPr>
          <p:cNvPr id="16" name="正方形/長方形 15">
            <a:extLst>
              <a:ext uri="{FF2B5EF4-FFF2-40B4-BE49-F238E27FC236}">
                <a16:creationId xmlns:a16="http://schemas.microsoft.com/office/drawing/2014/main" id="{D8892568-BD5D-4E95-667E-982EB16C486A}"/>
              </a:ext>
            </a:extLst>
          </p:cNvPr>
          <p:cNvSpPr/>
          <p:nvPr/>
        </p:nvSpPr>
        <p:spPr>
          <a:xfrm>
            <a:off x="846992" y="4365104"/>
            <a:ext cx="857446" cy="2880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DFA7845-A984-94CA-08CF-AB861DFF6C4E}"/>
              </a:ext>
            </a:extLst>
          </p:cNvPr>
          <p:cNvSpPr txBox="1"/>
          <p:nvPr/>
        </p:nvSpPr>
        <p:spPr>
          <a:xfrm>
            <a:off x="6617812" y="1419163"/>
            <a:ext cx="3086101" cy="923330"/>
          </a:xfrm>
          <a:prstGeom prst="rect">
            <a:avLst/>
          </a:prstGeom>
          <a:solidFill>
            <a:schemeClr val="bg1">
              <a:lumMod val="85000"/>
            </a:schemeClr>
          </a:solidFill>
        </p:spPr>
        <p:txBody>
          <a:bodyPr wrap="none" rtlCol="0">
            <a:spAutoFit/>
          </a:bodyPr>
          <a:lstStyle/>
          <a:p>
            <a:r>
              <a:rPr kumimoji="1" lang="ja-JP" altLang="en-US" dirty="0"/>
              <a:t>応力分布が階段状で低精度．</a:t>
            </a:r>
            <a:br>
              <a:rPr kumimoji="1" lang="en-US" altLang="ja-JP" dirty="0"/>
            </a:br>
            <a:r>
              <a:rPr kumimoji="1" lang="ja-JP" altLang="en-US" dirty="0"/>
              <a:t>実は，せん断ロッキングも</a:t>
            </a:r>
            <a:br>
              <a:rPr kumimoji="1" lang="en-US" altLang="ja-JP" dirty="0"/>
            </a:br>
            <a:r>
              <a:rPr kumimoji="1" lang="ja-JP" altLang="en-US" dirty="0"/>
              <a:t>起こしている．</a:t>
            </a:r>
          </a:p>
        </p:txBody>
      </p:sp>
      <p:sp>
        <p:nvSpPr>
          <p:cNvPr id="2" name="右中かっこ 1">
            <a:extLst>
              <a:ext uri="{FF2B5EF4-FFF2-40B4-BE49-F238E27FC236}">
                <a16:creationId xmlns:a16="http://schemas.microsoft.com/office/drawing/2014/main" id="{BA40B289-5D05-DEEC-50A7-6193C9E67FEC}"/>
              </a:ext>
            </a:extLst>
          </p:cNvPr>
          <p:cNvSpPr/>
          <p:nvPr/>
        </p:nvSpPr>
        <p:spPr>
          <a:xfrm>
            <a:off x="6526756" y="2600908"/>
            <a:ext cx="325405" cy="2520280"/>
          </a:xfrm>
          <a:prstGeom prst="rightBrace">
            <a:avLst>
              <a:gd name="adj1" fmla="val 48798"/>
              <a:gd name="adj2" fmla="val 50000"/>
            </a:avLst>
          </a:prstGeom>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102058-5D08-561F-B22F-DF843C43ECEF}"/>
              </a:ext>
            </a:extLst>
          </p:cNvPr>
          <p:cNvSpPr txBox="1"/>
          <p:nvPr/>
        </p:nvSpPr>
        <p:spPr>
          <a:xfrm>
            <a:off x="6869147" y="2706886"/>
            <a:ext cx="2851752" cy="2308324"/>
          </a:xfrm>
          <a:prstGeom prst="rect">
            <a:avLst/>
          </a:prstGeom>
          <a:noFill/>
          <a:ln w="12700">
            <a:solidFill>
              <a:srgbClr val="FF00FF"/>
            </a:solidFill>
          </a:ln>
        </p:spPr>
        <p:txBody>
          <a:bodyPr wrap="square" rtlCol="0">
            <a:spAutoFit/>
          </a:bodyPr>
          <a:lstStyle/>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応力が要素内で</a:t>
            </a:r>
            <a:br>
              <a:rPr lang="en-US" altLang="ja-JP" dirty="0">
                <a:solidFill>
                  <a:srgbClr val="0000CC"/>
                </a:solidFill>
                <a:latin typeface="ＭＳ Ｐゴシック" panose="020B0600070205080204" pitchFamily="50" charset="-128"/>
                <a:ea typeface="ＭＳ Ｐゴシック" panose="020B0600070205080204" pitchFamily="50" charset="-128"/>
              </a:rPr>
            </a:br>
            <a:r>
              <a:rPr lang="ja-JP" altLang="en-US" dirty="0">
                <a:solidFill>
                  <a:srgbClr val="0000CC"/>
                </a:solidFill>
                <a:latin typeface="ＭＳ Ｐゴシック" panose="020B0600070205080204" pitchFamily="50" charset="-128"/>
                <a:ea typeface="ＭＳ Ｐゴシック" panose="020B0600070205080204" pitchFamily="50" charset="-128"/>
              </a:rPr>
              <a:t>線形分布なので高精度．</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更に</a:t>
            </a:r>
            <a:r>
              <a:rPr lang="en-US" altLang="ja-JP" dirty="0">
                <a:solidFill>
                  <a:srgbClr val="7030A0"/>
                </a:solidFill>
                <a:latin typeface="ＭＳ Ｐゴシック" panose="020B0600070205080204" pitchFamily="50" charset="-128"/>
                <a:ea typeface="ＭＳ Ｐゴシック" panose="020B0600070205080204" pitchFamily="50" charset="-128"/>
              </a:rPr>
              <a:t>EC-SSE</a:t>
            </a:r>
            <a:r>
              <a:rPr lang="ja-JP" altLang="en-US" dirty="0">
                <a:solidFill>
                  <a:srgbClr val="0000CC"/>
                </a:solidFill>
                <a:latin typeface="ＭＳ Ｐゴシック" panose="020B0600070205080204" pitchFamily="50" charset="-128"/>
                <a:ea typeface="ＭＳ Ｐゴシック" panose="020B0600070205080204" pitchFamily="50" charset="-128"/>
              </a:rPr>
              <a:t>ではひずみ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応力の連続性もある．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せん断ロッキングなし．</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ただし，</a:t>
            </a:r>
            <a:r>
              <a:rPr lang="ja-JP" altLang="en-US" dirty="0">
                <a:solidFill>
                  <a:srgbClr val="C00000"/>
                </a:solidFill>
                <a:latin typeface="ＭＳ Ｐゴシック" panose="020B0600070205080204" pitchFamily="50" charset="-128"/>
                <a:ea typeface="ＭＳ Ｐゴシック" panose="020B0600070205080204" pitchFamily="50" charset="-128"/>
              </a:rPr>
              <a:t>微圧縮</a:t>
            </a:r>
            <a:r>
              <a:rPr lang="ja-JP" altLang="en-US" dirty="0">
                <a:solidFill>
                  <a:schemeClr val="tx1"/>
                </a:solidFill>
                <a:latin typeface="ＭＳ Ｐゴシック" panose="020B0600070205080204" pitchFamily="50" charset="-128"/>
                <a:ea typeface="ＭＳ Ｐゴシック" panose="020B0600070205080204" pitchFamily="50" charset="-128"/>
              </a:rPr>
              <a:t>だと</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dirty="0">
                <a:solidFill>
                  <a:srgbClr val="FF0000"/>
                </a:solidFill>
                <a:latin typeface="ＭＳ Ｐゴシック" panose="020B0600070205080204" pitchFamily="50" charset="-128"/>
                <a:ea typeface="ＭＳ Ｐゴシック" panose="020B0600070205080204" pitchFamily="50" charset="-128"/>
              </a:rPr>
              <a:t>体積ロッキング</a:t>
            </a:r>
            <a:r>
              <a:rPr lang="ja-JP" altLang="en-US" dirty="0">
                <a:solidFill>
                  <a:srgbClr val="FF0000"/>
                </a:solidFill>
                <a:latin typeface="ＭＳ Ｐゴシック" panose="020B0600070205080204" pitchFamily="50" charset="-128"/>
                <a:ea typeface="ＭＳ Ｐゴシック" panose="020B0600070205080204" pitchFamily="50" charset="-128"/>
              </a:rPr>
              <a:t>あり．</a:t>
            </a:r>
            <a:endParaRPr lang="en-US" altLang="ja-JP" dirty="0">
              <a:solidFill>
                <a:srgbClr val="FF0000"/>
              </a:solidFill>
            </a:endParaRPr>
          </a:p>
          <a:p>
            <a:pPr marL="285750" indent="-285750">
              <a:buFont typeface="Arial" panose="020B0604020202020204" pitchFamily="34" charset="0"/>
              <a:buChar char="•"/>
            </a:pPr>
            <a:r>
              <a:rPr lang="ja-JP" altLang="en-US" dirty="0">
                <a:solidFill>
                  <a:srgbClr val="FF0000"/>
                </a:solidFill>
                <a:latin typeface="ＭＳ Ｐゴシック" panose="020B0600070205080204" pitchFamily="50" charset="-128"/>
                <a:ea typeface="ＭＳ Ｐゴシック" panose="020B0600070205080204" pitchFamily="50" charset="-128"/>
              </a:rPr>
              <a:t>圧力チェッカーあり．</a:t>
            </a:r>
            <a:endParaRPr lang="en-US" altLang="ja-JP" dirty="0">
              <a:latin typeface="ＭＳ Ｐゴシック" panose="020B0600070205080204" pitchFamily="50" charset="-128"/>
              <a:ea typeface="ＭＳ Ｐゴシック" panose="020B0600070205080204" pitchFamily="50" charset="-128"/>
            </a:endParaRPr>
          </a:p>
        </p:txBody>
      </p:sp>
      <p:sp>
        <p:nvSpPr>
          <p:cNvPr id="11" name="矢印: 下 10">
            <a:extLst>
              <a:ext uri="{FF2B5EF4-FFF2-40B4-BE49-F238E27FC236}">
                <a16:creationId xmlns:a16="http://schemas.microsoft.com/office/drawing/2014/main" id="{27463ABA-4AF1-656A-AB62-B6319F527B1C}"/>
              </a:ext>
            </a:extLst>
          </p:cNvPr>
          <p:cNvSpPr/>
          <p:nvPr/>
        </p:nvSpPr>
        <p:spPr>
          <a:xfrm>
            <a:off x="8078999" y="5121188"/>
            <a:ext cx="432048" cy="402431"/>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C865537-EDBA-0354-EA09-393F3E1FD59E}"/>
                  </a:ext>
                </a:extLst>
              </p:cNvPr>
              <p:cNvSpPr txBox="1"/>
              <p:nvPr/>
            </p:nvSpPr>
            <p:spPr>
              <a:xfrm>
                <a:off x="6816080" y="5529426"/>
                <a:ext cx="5375920" cy="707886"/>
              </a:xfrm>
              <a:prstGeom prst="rect">
                <a:avLst/>
              </a:prstGeom>
              <a:noFill/>
            </p:spPr>
            <p:txBody>
              <a:bodyPr wrap="square" rtlCol="0">
                <a:spAutoFit/>
              </a:bodyPr>
              <a:lstStyle/>
              <a:p>
                <a:r>
                  <a:rPr kumimoji="1" lang="ja-JP" altLang="en-US" sz="2000" dirty="0"/>
                  <a:t>昨年，</a:t>
                </a:r>
                <a:r>
                  <a:rPr kumimoji="1" lang="ja-JP" altLang="en-US" sz="2000" dirty="0">
                    <a:solidFill>
                      <a:srgbClr val="C00000"/>
                    </a:solidFill>
                  </a:rPr>
                  <a:t>ポアソン比</a:t>
                </a:r>
                <a:r>
                  <a:rPr kumimoji="1" lang="en-US" altLang="ja-JP" sz="2000" b="1" dirty="0">
                    <a:solidFill>
                      <a:srgbClr val="C00000"/>
                    </a:solidFill>
                  </a:rPr>
                  <a:t>0.49</a:t>
                </a:r>
                <a:r>
                  <a:rPr kumimoji="1" lang="ja-JP" altLang="en-US" sz="2000" dirty="0"/>
                  <a:t>まで</a:t>
                </a:r>
                <a:r>
                  <a:rPr lang="ja-JP" altLang="en-US" sz="2000" dirty="0"/>
                  <a:t>の</a:t>
                </a:r>
                <a:r>
                  <a:rPr kumimoji="1" lang="ja-JP" altLang="en-US" sz="2000" dirty="0"/>
                  <a:t>ゴム大変形に</a:t>
                </a:r>
                <a:br>
                  <a:rPr kumimoji="1" lang="en-US" altLang="ja-JP" sz="2000" dirty="0"/>
                </a:br>
                <a:r>
                  <a:rPr kumimoji="1" lang="ja-JP" altLang="en-US" sz="2000" dirty="0"/>
                  <a:t>拡張</a:t>
                </a:r>
                <a:r>
                  <a:rPr lang="ja-JP" altLang="en-US" sz="2000" dirty="0"/>
                  <a:t>してみた </a:t>
                </a:r>
                <a14:m>
                  <m:oMath xmlns:m="http://schemas.openxmlformats.org/officeDocument/2006/math">
                    <m:r>
                      <a:rPr lang="ja-JP" altLang="en-US" sz="2000" i="1" smtClean="0">
                        <a:latin typeface="Cambria Math" panose="02040503050406030204" pitchFamily="18" charset="0"/>
                      </a:rPr>
                      <m:t>⟹</m:t>
                    </m:r>
                  </m:oMath>
                </a14:m>
                <a:r>
                  <a:rPr lang="en-US" altLang="ja-JP" sz="2000" dirty="0"/>
                  <a:t> </a:t>
                </a:r>
                <a:r>
                  <a:rPr lang="ja-JP" altLang="en-US" sz="2000" dirty="0">
                    <a:solidFill>
                      <a:srgbClr val="7030A0"/>
                    </a:solidFill>
                  </a:rPr>
                  <a:t>旧</a:t>
                </a:r>
                <a:r>
                  <a:rPr lang="ja-JP" altLang="en-US" sz="2000" dirty="0"/>
                  <a:t> </a:t>
                </a:r>
                <a:r>
                  <a:rPr lang="en-US" altLang="ja-JP" sz="2000" dirty="0">
                    <a:solidFill>
                      <a:srgbClr val="7030A0"/>
                    </a:solidFill>
                  </a:rPr>
                  <a:t>EC-SSE-SRI-T4</a:t>
                </a:r>
                <a:endParaRPr kumimoji="1" lang="ja-JP" altLang="en-US" sz="2000" dirty="0">
                  <a:solidFill>
                    <a:srgbClr val="7030A0"/>
                  </a:solidFill>
                </a:endParaRPr>
              </a:p>
            </p:txBody>
          </p:sp>
        </mc:Choice>
        <mc:Fallback xmlns="">
          <p:sp>
            <p:nvSpPr>
              <p:cNvPr id="14" name="テキスト ボックス 13">
                <a:extLst>
                  <a:ext uri="{FF2B5EF4-FFF2-40B4-BE49-F238E27FC236}">
                    <a16:creationId xmlns:a16="http://schemas.microsoft.com/office/drawing/2014/main" id="{FC865537-EDBA-0354-EA09-393F3E1FD59E}"/>
                  </a:ext>
                </a:extLst>
              </p:cNvPr>
              <p:cNvSpPr txBox="1">
                <a:spLocks noRot="1" noChangeAspect="1" noMove="1" noResize="1" noEditPoints="1" noAdjustHandles="1" noChangeArrowheads="1" noChangeShapeType="1" noTextEdit="1"/>
              </p:cNvSpPr>
              <p:nvPr/>
            </p:nvSpPr>
            <p:spPr>
              <a:xfrm>
                <a:off x="6816080" y="5529426"/>
                <a:ext cx="5375920" cy="707886"/>
              </a:xfrm>
              <a:prstGeom prst="rect">
                <a:avLst/>
              </a:prstGeom>
              <a:blipFill>
                <a:blip r:embed="rId4"/>
                <a:stretch>
                  <a:fillRect l="-1134" t="-6034" b="-15517"/>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9486AFC7-696B-414F-0DD7-693DA2A40B34}"/>
              </a:ext>
            </a:extLst>
          </p:cNvPr>
          <p:cNvSpPr txBox="1"/>
          <p:nvPr/>
        </p:nvSpPr>
        <p:spPr>
          <a:xfrm>
            <a:off x="786446" y="3263806"/>
            <a:ext cx="1040670" cy="738664"/>
          </a:xfrm>
          <a:prstGeom prst="rect">
            <a:avLst/>
          </a:prstGeom>
          <a:noFill/>
        </p:spPr>
        <p:txBody>
          <a:bodyPr wrap="none" rtlCol="0">
            <a:spAutoFit/>
          </a:bodyPr>
          <a:lstStyle/>
          <a:p>
            <a:r>
              <a:rPr lang="en-US" altLang="ja-JP" sz="1400" dirty="0"/>
              <a:t>Strain</a:t>
            </a:r>
            <a:br>
              <a:rPr lang="en-US" altLang="ja-JP" sz="1400" dirty="0"/>
            </a:br>
            <a:r>
              <a:rPr lang="en-US" altLang="ja-JP" sz="1400" dirty="0"/>
              <a:t>Smoothing</a:t>
            </a:r>
            <a:br>
              <a:rPr lang="en-US" altLang="ja-JP" sz="1400" dirty="0"/>
            </a:br>
            <a:r>
              <a:rPr lang="en-US" altLang="ja-JP" sz="1400" dirty="0"/>
              <a:t>Element</a:t>
            </a:r>
            <a:endParaRPr lang="ja-JP" altLang="en-US" sz="1400" dirty="0"/>
          </a:p>
        </p:txBody>
      </p:sp>
      <p:sp>
        <p:nvSpPr>
          <p:cNvPr id="7" name="テキスト ボックス 6">
            <a:extLst>
              <a:ext uri="{FF2B5EF4-FFF2-40B4-BE49-F238E27FC236}">
                <a16:creationId xmlns:a16="http://schemas.microsoft.com/office/drawing/2014/main" id="{2FBB3648-C632-A02B-489B-D5FFFC55405A}"/>
              </a:ext>
            </a:extLst>
          </p:cNvPr>
          <p:cNvSpPr txBox="1"/>
          <p:nvPr/>
        </p:nvSpPr>
        <p:spPr>
          <a:xfrm>
            <a:off x="695400" y="4615651"/>
            <a:ext cx="1268296" cy="738664"/>
          </a:xfrm>
          <a:prstGeom prst="rect">
            <a:avLst/>
          </a:prstGeom>
          <a:noFill/>
        </p:spPr>
        <p:txBody>
          <a:bodyPr wrap="none" rtlCol="0">
            <a:spAutoFit/>
          </a:bodyPr>
          <a:lstStyle/>
          <a:p>
            <a:r>
              <a:rPr lang="en-US" altLang="ja-JP" sz="1400" dirty="0"/>
              <a:t>Edge</a:t>
            </a:r>
            <a:br>
              <a:rPr lang="en-US" altLang="ja-JP" sz="1400" dirty="0"/>
            </a:br>
            <a:r>
              <a:rPr lang="en-US" altLang="ja-JP" sz="1400" dirty="0"/>
              <a:t>Center-based</a:t>
            </a:r>
            <a:br>
              <a:rPr lang="en-US" altLang="ja-JP" sz="1400" dirty="0"/>
            </a:br>
            <a:r>
              <a:rPr lang="en-US" altLang="ja-JP" sz="1400" dirty="0"/>
              <a:t>SSE</a:t>
            </a:r>
            <a:endParaRPr lang="ja-JP" altLang="en-US" sz="1400" dirty="0"/>
          </a:p>
        </p:txBody>
      </p:sp>
      <p:sp>
        <p:nvSpPr>
          <p:cNvPr id="9" name="テキスト ボックス 8">
            <a:extLst>
              <a:ext uri="{FF2B5EF4-FFF2-40B4-BE49-F238E27FC236}">
                <a16:creationId xmlns:a16="http://schemas.microsoft.com/office/drawing/2014/main" id="{46B4F0CC-51BD-1D93-FDC0-87DB7A6874DF}"/>
              </a:ext>
            </a:extLst>
          </p:cNvPr>
          <p:cNvSpPr txBox="1"/>
          <p:nvPr/>
        </p:nvSpPr>
        <p:spPr>
          <a:xfrm>
            <a:off x="155340" y="3045440"/>
            <a:ext cx="516426" cy="163121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詳細は後述</a:t>
            </a:r>
          </a:p>
        </p:txBody>
      </p:sp>
      <p:grpSp>
        <p:nvGrpSpPr>
          <p:cNvPr id="15" name="グループ化 14">
            <a:extLst>
              <a:ext uri="{FF2B5EF4-FFF2-40B4-BE49-F238E27FC236}">
                <a16:creationId xmlns:a16="http://schemas.microsoft.com/office/drawing/2014/main" id="{92CAA722-A162-0A9E-EE47-2F04B7888066}"/>
              </a:ext>
            </a:extLst>
          </p:cNvPr>
          <p:cNvGrpSpPr/>
          <p:nvPr/>
        </p:nvGrpSpPr>
        <p:grpSpPr>
          <a:xfrm>
            <a:off x="10244878" y="656692"/>
            <a:ext cx="1107706" cy="1006146"/>
            <a:chOff x="10462602" y="1340768"/>
            <a:chExt cx="1107706" cy="1006146"/>
          </a:xfrm>
        </p:grpSpPr>
        <p:sp>
          <p:nvSpPr>
            <p:cNvPr id="18" name="二等辺三角形 17">
              <a:extLst>
                <a:ext uri="{FF2B5EF4-FFF2-40B4-BE49-F238E27FC236}">
                  <a16:creationId xmlns:a16="http://schemas.microsoft.com/office/drawing/2014/main" id="{FD969BA2-B2B7-0A0A-153B-0876B6935A53}"/>
                </a:ext>
              </a:extLst>
            </p:cNvPr>
            <p:cNvSpPr/>
            <p:nvPr/>
          </p:nvSpPr>
          <p:spPr>
            <a:xfrm>
              <a:off x="10553957" y="1423831"/>
              <a:ext cx="942643" cy="8526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34">
              <a:extLst>
                <a:ext uri="{FF2B5EF4-FFF2-40B4-BE49-F238E27FC236}">
                  <a16:creationId xmlns:a16="http://schemas.microsoft.com/office/drawing/2014/main" id="{EC900783-734A-147C-401E-E7733EBE4967}"/>
                </a:ext>
              </a:extLst>
            </p:cNvPr>
            <p:cNvSpPr/>
            <p:nvPr/>
          </p:nvSpPr>
          <p:spPr>
            <a:xfrm>
              <a:off x="11068842" y="1340768"/>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5">
              <a:extLst>
                <a:ext uri="{FF2B5EF4-FFF2-40B4-BE49-F238E27FC236}">
                  <a16:creationId xmlns:a16="http://schemas.microsoft.com/office/drawing/2014/main" id="{A7ADA491-DF34-8F46-586E-0FF0CE6FA8FA}"/>
                </a:ext>
              </a:extLst>
            </p:cNvPr>
            <p:cNvSpPr/>
            <p:nvPr/>
          </p:nvSpPr>
          <p:spPr>
            <a:xfrm>
              <a:off x="10462602" y="2206109"/>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FBB0962F-6C5C-591F-CD04-D8C07ED6EE94}"/>
                </a:ext>
              </a:extLst>
            </p:cNvPr>
            <p:cNvSpPr/>
            <p:nvPr/>
          </p:nvSpPr>
          <p:spPr>
            <a:xfrm>
              <a:off x="11430582" y="2197585"/>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50BBEAD6-1AB5-BBA0-D860-313A0B5F03A2}"/>
              </a:ext>
            </a:extLst>
          </p:cNvPr>
          <p:cNvSpPr txBox="1"/>
          <p:nvPr/>
        </p:nvSpPr>
        <p:spPr>
          <a:xfrm>
            <a:off x="10560496" y="1590830"/>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T3</a:t>
            </a:r>
            <a:endParaRPr kumimoji="1" lang="ja-JP" altLang="en-US" sz="2400" dirty="0">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AEB7691C-D25D-4B22-370F-B1E108D51143}"/>
              </a:ext>
            </a:extLst>
          </p:cNvPr>
          <p:cNvSpPr/>
          <p:nvPr/>
        </p:nvSpPr>
        <p:spPr>
          <a:xfrm>
            <a:off x="9840416" y="2706886"/>
            <a:ext cx="2222710" cy="152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次世代の</a:t>
            </a:r>
            <a:r>
              <a:rPr kumimoji="1" lang="en-US" altLang="ja-JP" sz="2000" dirty="0">
                <a:solidFill>
                  <a:schemeClr val="tx1"/>
                </a:solidFill>
                <a:latin typeface="MS UI Gothic" panose="020B0600070205080204" pitchFamily="50" charset="-128"/>
                <a:ea typeface="MS UI Gothic" panose="020B0600070205080204" pitchFamily="50" charset="-128"/>
              </a:rPr>
              <a:t>S-FEM</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a:t>
            </a:r>
            <a:r>
              <a:rPr kumimoji="1" lang="en-US" altLang="ja-JP" sz="2000" dirty="0">
                <a:solidFill>
                  <a:srgbClr val="7030A0"/>
                </a:solidFill>
                <a:latin typeface="MS UI Gothic" panose="020B0600070205080204" pitchFamily="50" charset="-128"/>
                <a:ea typeface="MS UI Gothic" panose="020B0600070205080204" pitchFamily="50" charset="-128"/>
              </a:rPr>
              <a:t>S-FEM 2.0</a:t>
            </a:r>
            <a:r>
              <a:rPr kumimoji="1" lang="ja-JP" altLang="en-US" sz="2000" dirty="0">
                <a:solidFill>
                  <a:schemeClr val="tx1"/>
                </a:solidFill>
                <a:latin typeface="MS UI Gothic" panose="020B0600070205080204" pitchFamily="50" charset="-128"/>
                <a:ea typeface="MS UI Gothic" panose="020B0600070205080204" pitchFamily="50" charset="-128"/>
              </a:rPr>
              <a:t>」</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と呼ぶにふさわしい</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飛躍的進歩</a:t>
            </a:r>
          </a:p>
        </p:txBody>
      </p:sp>
      <p:sp>
        <p:nvSpPr>
          <p:cNvPr id="24" name="テキスト ボックス 23">
            <a:extLst>
              <a:ext uri="{FF2B5EF4-FFF2-40B4-BE49-F238E27FC236}">
                <a16:creationId xmlns:a16="http://schemas.microsoft.com/office/drawing/2014/main" id="{32E3C199-184D-94FC-DA2C-F83D147BFF9E}"/>
              </a:ext>
            </a:extLst>
          </p:cNvPr>
          <p:cNvSpPr txBox="1"/>
          <p:nvPr/>
        </p:nvSpPr>
        <p:spPr>
          <a:xfrm>
            <a:off x="9971710" y="1942383"/>
            <a:ext cx="175881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C00000"/>
                </a:solidFill>
                <a:latin typeface="MS UI Gothic" panose="020B0600070205080204" pitchFamily="50" charset="-128"/>
                <a:ea typeface="MS UI Gothic" panose="020B0600070205080204" pitchFamily="50" charset="-128"/>
              </a:rPr>
              <a:t>ポアソン比は</a:t>
            </a:r>
            <a:r>
              <a:rPr kumimoji="1" lang="en-US" altLang="ja-JP" sz="2000" b="1" dirty="0">
                <a:solidFill>
                  <a:srgbClr val="C00000"/>
                </a:solidFill>
                <a:latin typeface="MS UI Gothic" panose="020B0600070205080204" pitchFamily="50" charset="-128"/>
                <a:ea typeface="MS UI Gothic" panose="020B0600070205080204" pitchFamily="50" charset="-128"/>
              </a:rPr>
              <a:t>0.3</a:t>
            </a:r>
            <a:endParaRPr kumimoji="1" lang="ja-JP" altLang="en-US" sz="2000" b="1" dirty="0">
              <a:solidFill>
                <a:srgbClr val="C0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29451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7030A0"/>
                </a:solidFill>
                <a:effectLst>
                  <a:outerShdw blurRad="38100" dist="38100" dir="2700000" algn="tl">
                    <a:srgbClr val="000000">
                      <a:alpha val="43137"/>
                    </a:srgbClr>
                  </a:outerShdw>
                </a:effectLst>
              </a:rPr>
              <a:t>新 </a:t>
            </a:r>
            <a:r>
              <a:rPr lang="en-US" altLang="ja-JP" b="1" i="1" u="sng" dirty="0">
                <a:solidFill>
                  <a:srgbClr val="7030A0"/>
                </a:solidFill>
                <a:effectLst>
                  <a:outerShdw blurRad="38100" dist="38100" dir="2700000" algn="tl">
                    <a:srgbClr val="000000">
                      <a:alpha val="43137"/>
                    </a:srgbClr>
                  </a:outerShdw>
                </a:effectLst>
              </a:rPr>
              <a:t>EC-SSE-SRI-T4</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圧力解析結果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36F5CD72-B364-F3EA-C8A2-4C01D123FDD8}"/>
              </a:ext>
            </a:extLst>
          </p:cNvPr>
          <p:cNvSpPr txBox="1"/>
          <p:nvPr/>
        </p:nvSpPr>
        <p:spPr>
          <a:xfrm>
            <a:off x="9480376" y="2779125"/>
            <a:ext cx="2675620" cy="1457698"/>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ja-JP" altLang="en-US" dirty="0">
                <a:latin typeface="MS UI Gothic" panose="020B0600070205080204" pitchFamily="50" charset="-128"/>
                <a:ea typeface="MS UI Gothic" panose="020B0600070205080204" pitchFamily="50" charset="-128"/>
              </a:rPr>
              <a:t>縁周辺（応力特異点）</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数セルには振動が見られる</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が，その他領域では圧力チェッカーボーディングの影響は小さい．</a:t>
            </a:r>
          </a:p>
        </p:txBody>
      </p:sp>
      <p:sp>
        <p:nvSpPr>
          <p:cNvPr id="8" name="テキスト ボックス 7">
            <a:extLst>
              <a:ext uri="{FF2B5EF4-FFF2-40B4-BE49-F238E27FC236}">
                <a16:creationId xmlns:a16="http://schemas.microsoft.com/office/drawing/2014/main" id="{729B32FB-16A4-277C-3E92-7BB2F8471356}"/>
              </a:ext>
            </a:extLst>
          </p:cNvPr>
          <p:cNvSpPr txBox="1"/>
          <p:nvPr/>
        </p:nvSpPr>
        <p:spPr>
          <a:xfrm>
            <a:off x="788135" y="3105834"/>
            <a:ext cx="1707728" cy="646331"/>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latin typeface="MS UI Gothic" panose="020B0600070205080204" pitchFamily="50" charset="-128"/>
                <a:ea typeface="MS UI Gothic" panose="020B0600070205080204" pitchFamily="50" charset="-128"/>
              </a:rPr>
              <a:t>33</a:t>
            </a:r>
            <a:r>
              <a:rPr kumimoji="1" lang="ja-JP" altLang="en-US" dirty="0">
                <a:latin typeface="MS UI Gothic" panose="020B0600070205080204" pitchFamily="50" charset="-128"/>
                <a:ea typeface="MS UI Gothic" panose="020B0600070205080204" pitchFamily="50" charset="-128"/>
              </a:rPr>
              <a:t>％公称圧縮で収束困難</a:t>
            </a:r>
          </a:p>
        </p:txBody>
      </p:sp>
      <p:pic>
        <p:nvPicPr>
          <p:cNvPr id="5" name="cylinder2-p">
            <a:hlinkClick r:id="" action="ppaction://media"/>
            <a:extLst>
              <a:ext uri="{FF2B5EF4-FFF2-40B4-BE49-F238E27FC236}">
                <a16:creationId xmlns:a16="http://schemas.microsoft.com/office/drawing/2014/main" id="{9A224361-ACBA-D625-CAB3-7225D8E6DFF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 r="29223"/>
          <a:stretch>
            <a:fillRect/>
          </a:stretch>
        </p:blipFill>
        <p:spPr>
          <a:xfrm>
            <a:off x="3431704" y="621106"/>
            <a:ext cx="5868652" cy="5773737"/>
          </a:xfrm>
          <a:prstGeom prst="rect">
            <a:avLst/>
          </a:prstGeom>
        </p:spPr>
      </p:pic>
    </p:spTree>
    <p:extLst>
      <p:ext uri="{BB962C8B-B14F-4D97-AF65-F5344CB8AC3E}">
        <p14:creationId xmlns:p14="http://schemas.microsoft.com/office/powerpoint/2010/main" val="25720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AB63E09-1E54-4A64-6CBD-DBD8342519D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３次元片持梁の微圧縮大たわみ解析</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B97482AA-E6C0-2ED0-395A-3957B01861CB}"/>
              </a:ext>
            </a:extLst>
          </p:cNvPr>
          <p:cNvSpPr>
            <a:spLocks noGrp="1"/>
          </p:cNvSpPr>
          <p:nvPr>
            <p:ph type="title"/>
          </p:nvPr>
        </p:nvSpPr>
        <p:spPr/>
        <p:txBody>
          <a:bodyPr/>
          <a:lstStyle/>
          <a:p>
            <a:r>
              <a:rPr lang="ja-JP" altLang="en-US" dirty="0"/>
              <a:t>旧 </a:t>
            </a:r>
            <a:r>
              <a:rPr kumimoji="1" lang="en-US" altLang="ja-JP" dirty="0"/>
              <a:t>EC-SSE-SRI-T4</a:t>
            </a:r>
            <a:r>
              <a:rPr kumimoji="1" lang="ja-JP" altLang="en-US" dirty="0"/>
              <a:t>の</a:t>
            </a:r>
            <a:r>
              <a:rPr lang="ja-JP" altLang="en-US" dirty="0"/>
              <a:t>性能</a:t>
            </a:r>
            <a:endParaRPr kumimoji="1" lang="ja-JP" altLang="en-US" dirty="0"/>
          </a:p>
        </p:txBody>
      </p:sp>
      <p:sp>
        <p:nvSpPr>
          <p:cNvPr id="4" name="スライド番号プレースホルダー 3">
            <a:extLst>
              <a:ext uri="{FF2B5EF4-FFF2-40B4-BE49-F238E27FC236}">
                <a16:creationId xmlns:a16="http://schemas.microsoft.com/office/drawing/2014/main" id="{7B0FCCE8-21A2-9B9D-5EA3-244E8FE6EF79}"/>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mc:AlternateContent xmlns:mc="http://schemas.openxmlformats.org/markup-compatibility/2006" xmlns:a14="http://schemas.microsoft.com/office/drawing/2010/main">
        <mc:Choice Requires="a14">
          <p:graphicFrame>
            <p:nvGraphicFramePr>
              <p:cNvPr id="9" name="表 8">
                <a:extLst>
                  <a:ext uri="{FF2B5EF4-FFF2-40B4-BE49-F238E27FC236}">
                    <a16:creationId xmlns:a16="http://schemas.microsoft.com/office/drawing/2014/main" id="{B6EA9E62-3CC4-2A8A-7295-9E9A48D8A53D}"/>
                  </a:ext>
                </a:extLst>
              </p:cNvPr>
              <p:cNvGraphicFramePr>
                <a:graphicFrameLocks noGrp="1"/>
              </p:cNvGraphicFramePr>
              <p:nvPr>
                <p:extLst>
                  <p:ext uri="{D42A27DB-BD31-4B8C-83A1-F6EECF244321}">
                    <p14:modId xmlns:p14="http://schemas.microsoft.com/office/powerpoint/2010/main" val="13987624"/>
                  </p:ext>
                </p:extLst>
              </p:nvPr>
            </p:nvGraphicFramePr>
            <p:xfrm>
              <a:off x="6213456" y="716084"/>
              <a:ext cx="5751196" cy="3108960"/>
            </p:xfrm>
            <a:graphic>
              <a:graphicData uri="http://schemas.openxmlformats.org/drawingml/2006/table">
                <a:tbl>
                  <a:tblPr firstRow="1" bandRow="1">
                    <a:tableStyleId>{00A15C55-8517-42AA-B614-E9B94910E393}</a:tableStyleId>
                  </a:tblPr>
                  <a:tblGrid>
                    <a:gridCol w="2051368">
                      <a:extLst>
                        <a:ext uri="{9D8B030D-6E8A-4147-A177-3AD203B41FA5}">
                          <a16:colId xmlns:a16="http://schemas.microsoft.com/office/drawing/2014/main" val="1435391177"/>
                        </a:ext>
                      </a:extLst>
                    </a:gridCol>
                    <a:gridCol w="3699828">
                      <a:extLst>
                        <a:ext uri="{9D8B030D-6E8A-4147-A177-3AD203B41FA5}">
                          <a16:colId xmlns:a16="http://schemas.microsoft.com/office/drawing/2014/main" val="2426837211"/>
                        </a:ext>
                      </a:extLst>
                    </a:gridCol>
                  </a:tblGrid>
                  <a:tr h="370840">
                    <a:tc>
                      <a:txBody>
                        <a:bodyPr/>
                        <a:lstStyle/>
                        <a:p>
                          <a:r>
                            <a:rPr kumimoji="1" lang="ja-JP" altLang="en-US" sz="2000" dirty="0">
                              <a:latin typeface="MS UI Gothic" panose="020B0600070205080204" pitchFamily="50" charset="-128"/>
                              <a:ea typeface="MS UI Gothic" panose="020B0600070205080204" pitchFamily="50" charset="-128"/>
                            </a:rPr>
                            <a:t>課題</a:t>
                          </a:r>
                        </a:p>
                      </a:txBody>
                      <a:tcPr/>
                    </a:tc>
                    <a:tc>
                      <a:txBody>
                        <a:bodyPr/>
                        <a:lstStyle/>
                        <a:p>
                          <a:r>
                            <a:rPr kumimoji="1" lang="ja-JP" altLang="en-US" sz="2000" dirty="0">
                              <a:latin typeface="MS UI Gothic" panose="020B0600070205080204" pitchFamily="50" charset="-128"/>
                              <a:ea typeface="MS UI Gothic" panose="020B0600070205080204" pitchFamily="50" charset="-128"/>
                            </a:rPr>
                            <a:t>状況</a:t>
                          </a:r>
                        </a:p>
                      </a:txBody>
                      <a:tcPr/>
                    </a:tc>
                    <a:extLst>
                      <a:ext uri="{0D108BD9-81ED-4DB2-BD59-A6C34878D82A}">
                        <a16:rowId xmlns:a16="http://schemas.microsoft.com/office/drawing/2014/main" val="742086015"/>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精度</a:t>
                          </a:r>
                        </a:p>
                      </a:txBody>
                      <a:tcPr/>
                    </a:tc>
                    <a:tc>
                      <a:txBody>
                        <a:bodyPr/>
                        <a:lstStyle/>
                        <a:p>
                          <a:pPr marL="342900" indent="-342900">
                            <a:buFont typeface="Arial" panose="020B0604020202020204" pitchFamily="34" charset="0"/>
                            <a:buChar char="•"/>
                          </a:pPr>
                          <a:r>
                            <a:rPr kumimoji="1" lang="ja-JP" altLang="en-US" sz="2000" dirty="0">
                              <a:latin typeface="MS UI Gothic" panose="020B0600070205080204" pitchFamily="50" charset="-128"/>
                              <a:ea typeface="MS UI Gothic" panose="020B0600070205080204" pitchFamily="50" charset="-128"/>
                            </a:rPr>
                            <a:t>せん断</a:t>
                          </a:r>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体積ロッキングはないが，</a:t>
                          </a:r>
                          <a:br>
                            <a:rPr kumimoji="1" lang="en-US" altLang="ja-JP" sz="2000" dirty="0">
                              <a:latin typeface="MS UI Gothic" panose="020B0600070205080204" pitchFamily="50" charset="-128"/>
                              <a:ea typeface="MS UI Gothic" panose="020B0600070205080204" pitchFamily="50" charset="-128"/>
                            </a:rPr>
                          </a:br>
                          <a:r>
                            <a:rPr kumimoji="1" lang="ja-JP" altLang="en-US" sz="2000" b="1" dirty="0">
                              <a:solidFill>
                                <a:srgbClr val="C00000"/>
                              </a:solidFill>
                              <a:latin typeface="MS UI Gothic" panose="020B0600070205080204" pitchFamily="50" charset="-128"/>
                              <a:ea typeface="MS UI Gothic" panose="020B0600070205080204" pitchFamily="50" charset="-128"/>
                            </a:rPr>
                            <a:t>ポアソン比</a:t>
                          </a:r>
                          <a14:m>
                            <m:oMath xmlns:m="http://schemas.openxmlformats.org/officeDocument/2006/math">
                              <m:r>
                                <a:rPr kumimoji="1" lang="en-US" altLang="ja-JP" sz="2000" b="1" i="1" smtClean="0">
                                  <a:solidFill>
                                    <a:srgbClr val="C00000"/>
                                  </a:solidFill>
                                  <a:latin typeface="Cambria Math" panose="02040503050406030204" pitchFamily="18" charset="0"/>
                                  <a:ea typeface="MS UI Gothic" panose="020B0600070205080204" pitchFamily="50" charset="-128"/>
                                </a:rPr>
                                <m:t>𝝂</m:t>
                              </m:r>
                              <m:r>
                                <a:rPr kumimoji="1" lang="en-US" altLang="ja-JP" sz="2000" b="1" i="1" smtClean="0">
                                  <a:solidFill>
                                    <a:srgbClr val="C00000"/>
                                  </a:solidFill>
                                  <a:latin typeface="Cambria Math" panose="02040503050406030204" pitchFamily="18" charset="0"/>
                                  <a:ea typeface="MS UI Gothic" panose="020B0600070205080204" pitchFamily="50" charset="-128"/>
                                </a:rPr>
                                <m:t>=</m:t>
                              </m:r>
                              <m:r>
                                <a:rPr kumimoji="1" lang="en-US" altLang="ja-JP" sz="2000" b="1" i="1" smtClean="0">
                                  <a:solidFill>
                                    <a:srgbClr val="C00000"/>
                                  </a:solidFill>
                                  <a:latin typeface="Cambria Math" panose="02040503050406030204" pitchFamily="18" charset="0"/>
                                  <a:ea typeface="MS UI Gothic" panose="020B0600070205080204" pitchFamily="50" charset="-128"/>
                                </a:rPr>
                                <m:t>𝟎</m:t>
                              </m:r>
                              <m:r>
                                <a:rPr kumimoji="1" lang="en-US" altLang="ja-JP" sz="2000" b="1" i="1" smtClean="0">
                                  <a:solidFill>
                                    <a:srgbClr val="C00000"/>
                                  </a:solidFill>
                                  <a:latin typeface="Cambria Math" panose="02040503050406030204" pitchFamily="18" charset="0"/>
                                  <a:ea typeface="MS UI Gothic" panose="020B0600070205080204" pitchFamily="50" charset="-128"/>
                                </a:rPr>
                                <m:t>.</m:t>
                              </m:r>
                              <m:r>
                                <a:rPr kumimoji="1" lang="en-US" altLang="ja-JP" sz="2000" b="1" i="1" smtClean="0">
                                  <a:solidFill>
                                    <a:srgbClr val="C00000"/>
                                  </a:solidFill>
                                  <a:latin typeface="Cambria Math" panose="02040503050406030204" pitchFamily="18" charset="0"/>
                                  <a:ea typeface="MS UI Gothic" panose="020B0600070205080204" pitchFamily="50" charset="-128"/>
                                </a:rPr>
                                <m:t>𝟒𝟗</m:t>
                              </m:r>
                            </m:oMath>
                          </a14:m>
                          <a:r>
                            <a:rPr kumimoji="1" lang="ja-JP" altLang="en-US" sz="2000" dirty="0">
                              <a:latin typeface="MS UI Gothic" panose="020B0600070205080204" pitchFamily="50" charset="-128"/>
                              <a:ea typeface="MS UI Gothic" panose="020B0600070205080204" pitchFamily="50" charset="-128"/>
                            </a:rPr>
                            <a:t>でも</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solidFill>
                                <a:srgbClr val="FF0000"/>
                              </a:solidFill>
                              <a:latin typeface="MS UI Gothic" panose="020B0600070205080204" pitchFamily="50" charset="-128"/>
                              <a:ea typeface="MS UI Gothic" panose="020B0600070205080204" pitchFamily="50" charset="-128"/>
                            </a:rPr>
                            <a:t>圧力チェッカーボーディング</a:t>
                          </a:r>
                          <a:r>
                            <a:rPr kumimoji="1" lang="ja-JP" altLang="en-US" sz="2000" dirty="0">
                              <a:latin typeface="MS UI Gothic" panose="020B0600070205080204" pitchFamily="50" charset="-128"/>
                              <a:ea typeface="MS UI Gothic" panose="020B0600070205080204" pitchFamily="50" charset="-128"/>
                            </a:rPr>
                            <a:t>を</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抑え切れてはいない．</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Arial" panose="020B0604020202020204" pitchFamily="34" charset="0"/>
                            <a:buChar char="•"/>
                          </a:pPr>
                          <a:r>
                            <a:rPr kumimoji="1" lang="ja-JP" altLang="en-US" sz="2000" dirty="0">
                              <a:latin typeface="MS UI Gothic" panose="020B0600070205080204" pitchFamily="50" charset="-128"/>
                              <a:ea typeface="MS UI Gothic" panose="020B0600070205080204" pitchFamily="50" charset="-128"/>
                            </a:rPr>
                            <a:t>偏差応力の精度は超優秀．</a:t>
                          </a:r>
                        </a:p>
                      </a:txBody>
                      <a:tcPr/>
                    </a:tc>
                    <a:extLst>
                      <a:ext uri="{0D108BD9-81ED-4DB2-BD59-A6C34878D82A}">
                        <a16:rowId xmlns:a16="http://schemas.microsoft.com/office/drawing/2014/main" val="1417314030"/>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大変形ロバスト性</a:t>
                          </a:r>
                        </a:p>
                      </a:txBody>
                      <a:tcPr/>
                    </a:tc>
                    <a:tc>
                      <a:txBody>
                        <a:bodyPr/>
                        <a:lstStyle/>
                        <a:p>
                          <a:r>
                            <a:rPr kumimoji="1" lang="ja-JP" altLang="en-US" sz="2000" dirty="0">
                              <a:latin typeface="MS UI Gothic" panose="020B0600070205080204" pitchFamily="50" charset="-128"/>
                              <a:ea typeface="MS UI Gothic" panose="020B0600070205080204" pitchFamily="50" charset="-128"/>
                            </a:rPr>
                            <a:t>問題なし．</a:t>
                          </a:r>
                        </a:p>
                      </a:txBody>
                      <a:tcPr/>
                    </a:tc>
                    <a:extLst>
                      <a:ext uri="{0D108BD9-81ED-4DB2-BD59-A6C34878D82A}">
                        <a16:rowId xmlns:a16="http://schemas.microsoft.com/office/drawing/2014/main" val="2566446042"/>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計算時間</a:t>
                          </a:r>
                        </a:p>
                      </a:txBody>
                      <a:tcPr/>
                    </a:tc>
                    <a:tc>
                      <a:txBody>
                        <a:bodyPr/>
                        <a:lstStyle/>
                        <a:p>
                          <a:r>
                            <a:rPr kumimoji="1" lang="ja-JP" altLang="en-US" sz="2000" dirty="0">
                              <a:latin typeface="MS UI Gothic" panose="020B0600070205080204" pitchFamily="50" charset="-128"/>
                              <a:ea typeface="MS UI Gothic" panose="020B0600070205080204" pitchFamily="50" charset="-128"/>
                            </a:rPr>
                            <a:t>同一メッシュの場合，</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約７倍（元の</a:t>
                          </a:r>
                          <a:r>
                            <a:rPr kumimoji="1" lang="en-US" altLang="ja-JP" sz="2000" dirty="0">
                              <a:solidFill>
                                <a:schemeClr val="tx1"/>
                              </a:solidFill>
                              <a:latin typeface="MS UI Gothic" panose="020B0600070205080204" pitchFamily="50" charset="-128"/>
                              <a:ea typeface="MS UI Gothic" panose="020B0600070205080204" pitchFamily="50" charset="-128"/>
                            </a:rPr>
                            <a:t>EC-SSE</a:t>
                          </a:r>
                          <a:r>
                            <a:rPr kumimoji="1" lang="ja-JP" altLang="en-US" sz="2000" dirty="0">
                              <a:solidFill>
                                <a:schemeClr val="tx1"/>
                              </a:solidFill>
                              <a:latin typeface="MS UI Gothic" panose="020B0600070205080204" pitchFamily="50" charset="-128"/>
                              <a:ea typeface="MS UI Gothic" panose="020B0600070205080204" pitchFamily="50" charset="-128"/>
                            </a:rPr>
                            <a:t>と同じ）．</a:t>
                          </a:r>
                        </a:p>
                      </a:txBody>
                      <a:tcPr/>
                    </a:tc>
                    <a:extLst>
                      <a:ext uri="{0D108BD9-81ED-4DB2-BD59-A6C34878D82A}">
                        <a16:rowId xmlns:a16="http://schemas.microsoft.com/office/drawing/2014/main" val="130505462"/>
                      </a:ext>
                    </a:extLst>
                  </a:tr>
                </a:tbl>
              </a:graphicData>
            </a:graphic>
          </p:graphicFrame>
        </mc:Choice>
        <mc:Fallback xmlns="">
          <p:graphicFrame>
            <p:nvGraphicFramePr>
              <p:cNvPr id="9" name="表 8">
                <a:extLst>
                  <a:ext uri="{FF2B5EF4-FFF2-40B4-BE49-F238E27FC236}">
                    <a16:creationId xmlns:a16="http://schemas.microsoft.com/office/drawing/2014/main" id="{B6EA9E62-3CC4-2A8A-7295-9E9A48D8A53D}"/>
                  </a:ext>
                </a:extLst>
              </p:cNvPr>
              <p:cNvGraphicFramePr>
                <a:graphicFrameLocks noGrp="1"/>
              </p:cNvGraphicFramePr>
              <p:nvPr>
                <p:extLst>
                  <p:ext uri="{D42A27DB-BD31-4B8C-83A1-F6EECF244321}">
                    <p14:modId xmlns:p14="http://schemas.microsoft.com/office/powerpoint/2010/main" val="13987624"/>
                  </p:ext>
                </p:extLst>
              </p:nvPr>
            </p:nvGraphicFramePr>
            <p:xfrm>
              <a:off x="6213456" y="716084"/>
              <a:ext cx="5751196" cy="3108960"/>
            </p:xfrm>
            <a:graphic>
              <a:graphicData uri="http://schemas.openxmlformats.org/drawingml/2006/table">
                <a:tbl>
                  <a:tblPr firstRow="1" bandRow="1">
                    <a:tableStyleId>{00A15C55-8517-42AA-B614-E9B94910E393}</a:tableStyleId>
                  </a:tblPr>
                  <a:tblGrid>
                    <a:gridCol w="2051368">
                      <a:extLst>
                        <a:ext uri="{9D8B030D-6E8A-4147-A177-3AD203B41FA5}">
                          <a16:colId xmlns:a16="http://schemas.microsoft.com/office/drawing/2014/main" val="1435391177"/>
                        </a:ext>
                      </a:extLst>
                    </a:gridCol>
                    <a:gridCol w="3699828">
                      <a:extLst>
                        <a:ext uri="{9D8B030D-6E8A-4147-A177-3AD203B41FA5}">
                          <a16:colId xmlns:a16="http://schemas.microsoft.com/office/drawing/2014/main" val="2426837211"/>
                        </a:ext>
                      </a:extLst>
                    </a:gridCol>
                  </a:tblGrid>
                  <a:tr h="396240">
                    <a:tc>
                      <a:txBody>
                        <a:bodyPr/>
                        <a:lstStyle/>
                        <a:p>
                          <a:r>
                            <a:rPr kumimoji="1" lang="ja-JP" altLang="en-US" sz="2000" dirty="0">
                              <a:latin typeface="MS UI Gothic" panose="020B0600070205080204" pitchFamily="50" charset="-128"/>
                              <a:ea typeface="MS UI Gothic" panose="020B0600070205080204" pitchFamily="50" charset="-128"/>
                            </a:rPr>
                            <a:t>課題</a:t>
                          </a:r>
                        </a:p>
                      </a:txBody>
                      <a:tcPr/>
                    </a:tc>
                    <a:tc>
                      <a:txBody>
                        <a:bodyPr/>
                        <a:lstStyle/>
                        <a:p>
                          <a:r>
                            <a:rPr kumimoji="1" lang="ja-JP" altLang="en-US" sz="2000" dirty="0">
                              <a:latin typeface="MS UI Gothic" panose="020B0600070205080204" pitchFamily="50" charset="-128"/>
                              <a:ea typeface="MS UI Gothic" panose="020B0600070205080204" pitchFamily="50" charset="-128"/>
                            </a:rPr>
                            <a:t>状況</a:t>
                          </a:r>
                        </a:p>
                      </a:txBody>
                      <a:tcPr/>
                    </a:tc>
                    <a:extLst>
                      <a:ext uri="{0D108BD9-81ED-4DB2-BD59-A6C34878D82A}">
                        <a16:rowId xmlns:a16="http://schemas.microsoft.com/office/drawing/2014/main" val="742086015"/>
                      </a:ext>
                    </a:extLst>
                  </a:tr>
                  <a:tr h="1615440">
                    <a:tc>
                      <a:txBody>
                        <a:bodyPr/>
                        <a:lstStyle/>
                        <a:p>
                          <a:r>
                            <a:rPr kumimoji="1" lang="ja-JP" altLang="en-US" sz="2000" dirty="0">
                              <a:latin typeface="MS UI Gothic" panose="020B0600070205080204" pitchFamily="50" charset="-128"/>
                              <a:ea typeface="MS UI Gothic" panose="020B0600070205080204" pitchFamily="50" charset="-128"/>
                            </a:rPr>
                            <a:t>精度</a:t>
                          </a:r>
                        </a:p>
                      </a:txBody>
                      <a:tcPr/>
                    </a:tc>
                    <a:tc>
                      <a:txBody>
                        <a:bodyPr/>
                        <a:lstStyle/>
                        <a:p>
                          <a:endParaRPr lang="ja-JP"/>
                        </a:p>
                      </a:txBody>
                      <a:tcPr>
                        <a:blipFill>
                          <a:blip r:embed="rId3"/>
                          <a:stretch>
                            <a:fillRect l="-55684" t="-26316" r="-659" b="-74060"/>
                          </a:stretch>
                        </a:blipFill>
                      </a:tcPr>
                    </a:tc>
                    <a:extLst>
                      <a:ext uri="{0D108BD9-81ED-4DB2-BD59-A6C34878D82A}">
                        <a16:rowId xmlns:a16="http://schemas.microsoft.com/office/drawing/2014/main" val="1417314030"/>
                      </a:ext>
                    </a:extLst>
                  </a:tr>
                  <a:tr h="396240">
                    <a:tc>
                      <a:txBody>
                        <a:bodyPr/>
                        <a:lstStyle/>
                        <a:p>
                          <a:r>
                            <a:rPr kumimoji="1" lang="ja-JP" altLang="en-US" sz="2000" dirty="0">
                              <a:latin typeface="MS UI Gothic" panose="020B0600070205080204" pitchFamily="50" charset="-128"/>
                              <a:ea typeface="MS UI Gothic" panose="020B0600070205080204" pitchFamily="50" charset="-128"/>
                            </a:rPr>
                            <a:t>大変形ロバスト性</a:t>
                          </a:r>
                        </a:p>
                      </a:txBody>
                      <a:tcPr/>
                    </a:tc>
                    <a:tc>
                      <a:txBody>
                        <a:bodyPr/>
                        <a:lstStyle/>
                        <a:p>
                          <a:r>
                            <a:rPr kumimoji="1" lang="ja-JP" altLang="en-US" sz="2000" dirty="0">
                              <a:latin typeface="MS UI Gothic" panose="020B0600070205080204" pitchFamily="50" charset="-128"/>
                              <a:ea typeface="MS UI Gothic" panose="020B0600070205080204" pitchFamily="50" charset="-128"/>
                            </a:rPr>
                            <a:t>問題なし．</a:t>
                          </a:r>
                        </a:p>
                      </a:txBody>
                      <a:tcPr/>
                    </a:tc>
                    <a:extLst>
                      <a:ext uri="{0D108BD9-81ED-4DB2-BD59-A6C34878D82A}">
                        <a16:rowId xmlns:a16="http://schemas.microsoft.com/office/drawing/2014/main" val="2566446042"/>
                      </a:ext>
                    </a:extLst>
                  </a:tr>
                  <a:tr h="701040">
                    <a:tc>
                      <a:txBody>
                        <a:bodyPr/>
                        <a:lstStyle/>
                        <a:p>
                          <a:r>
                            <a:rPr kumimoji="1" lang="ja-JP" altLang="en-US" sz="2000" dirty="0">
                              <a:latin typeface="MS UI Gothic" panose="020B0600070205080204" pitchFamily="50" charset="-128"/>
                              <a:ea typeface="MS UI Gothic" panose="020B0600070205080204" pitchFamily="50" charset="-128"/>
                            </a:rPr>
                            <a:t>計算時間</a:t>
                          </a:r>
                        </a:p>
                      </a:txBody>
                      <a:tcPr/>
                    </a:tc>
                    <a:tc>
                      <a:txBody>
                        <a:bodyPr/>
                        <a:lstStyle/>
                        <a:p>
                          <a:r>
                            <a:rPr kumimoji="1" lang="ja-JP" altLang="en-US" sz="2000" dirty="0">
                              <a:latin typeface="MS UI Gothic" panose="020B0600070205080204" pitchFamily="50" charset="-128"/>
                              <a:ea typeface="MS UI Gothic" panose="020B0600070205080204" pitchFamily="50" charset="-128"/>
                            </a:rPr>
                            <a:t>同一メッシュの場合，</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約７倍（元の</a:t>
                          </a:r>
                          <a:r>
                            <a:rPr kumimoji="1" lang="en-US" altLang="ja-JP" sz="2000" dirty="0">
                              <a:solidFill>
                                <a:schemeClr val="tx1"/>
                              </a:solidFill>
                              <a:latin typeface="MS UI Gothic" panose="020B0600070205080204" pitchFamily="50" charset="-128"/>
                              <a:ea typeface="MS UI Gothic" panose="020B0600070205080204" pitchFamily="50" charset="-128"/>
                            </a:rPr>
                            <a:t>EC-SSE</a:t>
                          </a:r>
                          <a:r>
                            <a:rPr kumimoji="1" lang="ja-JP" altLang="en-US" sz="2000" dirty="0">
                              <a:solidFill>
                                <a:schemeClr val="tx1"/>
                              </a:solidFill>
                              <a:latin typeface="MS UI Gothic" panose="020B0600070205080204" pitchFamily="50" charset="-128"/>
                              <a:ea typeface="MS UI Gothic" panose="020B0600070205080204" pitchFamily="50" charset="-128"/>
                            </a:rPr>
                            <a:t>と同じ）．</a:t>
                          </a:r>
                        </a:p>
                      </a:txBody>
                      <a:tcPr/>
                    </a:tc>
                    <a:extLst>
                      <a:ext uri="{0D108BD9-81ED-4DB2-BD59-A6C34878D82A}">
                        <a16:rowId xmlns:a16="http://schemas.microsoft.com/office/drawing/2014/main" val="130505462"/>
                      </a:ext>
                    </a:extLst>
                  </a:tr>
                </a:tbl>
              </a:graphicData>
            </a:graphic>
          </p:graphicFrame>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79A48833-7208-F563-37E8-5748CE7E7AD5}"/>
                  </a:ext>
                </a:extLst>
              </p:cNvPr>
              <p:cNvSpPr txBox="1"/>
              <p:nvPr/>
            </p:nvSpPr>
            <p:spPr>
              <a:xfrm>
                <a:off x="6348028" y="3848425"/>
                <a:ext cx="5447389" cy="1222258"/>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a:latin typeface="MS UI Gothic" panose="020B0600070205080204" pitchFamily="50" charset="-128"/>
                    <a:ea typeface="MS UI Gothic" panose="020B0600070205080204" pitchFamily="50" charset="-128"/>
                  </a:rPr>
                  <a:t>圧力チェッカーボーディングがあると</a:t>
                </a:r>
                <a:r>
                  <a:rPr lang="ja-JP" altLang="en-US" dirty="0">
                    <a:latin typeface="MS UI Gothic" panose="020B0600070205080204" pitchFamily="50" charset="-128"/>
                    <a:ea typeface="MS UI Gothic" panose="020B0600070205080204" pitchFamily="50" charset="-128"/>
                  </a:rPr>
                  <a:t>・・・</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圧力だけでなく，</a:t>
                </a:r>
                <a14:m>
                  <m:oMath xmlns:m="http://schemas.openxmlformats.org/officeDocument/2006/math">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𝑥𝑥</m:t>
                        </m:r>
                      </m:sub>
                    </m:sSub>
                    <m:r>
                      <a:rPr lang="en-US" altLang="ja-JP" b="0" i="1" smtClean="0">
                        <a:latin typeface="Cambria Math" panose="02040503050406030204" pitchFamily="18" charset="0"/>
                        <a:ea typeface="MS UI Gothic" panose="020B0600070205080204" pitchFamily="50" charset="-128"/>
                      </a:rPr>
                      <m:t>, </m:t>
                    </m:r>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𝑦𝑦</m:t>
                        </m:r>
                      </m:sub>
                    </m:sSub>
                    <m:r>
                      <a:rPr lang="en-US" altLang="ja-JP" b="0" i="1" smtClean="0">
                        <a:latin typeface="Cambria Math" panose="02040503050406030204" pitchFamily="18" charset="0"/>
                        <a:ea typeface="MS UI Gothic" panose="020B0600070205080204" pitchFamily="50" charset="-128"/>
                      </a:rPr>
                      <m:t>, </m:t>
                    </m:r>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𝑧𝑧</m:t>
                        </m:r>
                      </m:sub>
                    </m:sSub>
                  </m:oMath>
                </a14:m>
                <a:r>
                  <a:rPr kumimoji="1" lang="ja-JP" altLang="en-US" dirty="0">
                    <a:latin typeface="MS UI Gothic" panose="020B0600070205080204" pitchFamily="50" charset="-128"/>
                    <a:ea typeface="MS UI Gothic" panose="020B0600070205080204" pitchFamily="50" charset="-128"/>
                  </a:rPr>
                  <a:t>の値も信用できなくなる．</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特に大滑りの接触解析で接触不安定が起こる．</a:t>
                </a:r>
                <a:endParaRPr lang="en-US" altLang="ja-JP" dirty="0">
                  <a:latin typeface="MS UI Gothic" panose="020B0600070205080204" pitchFamily="50" charset="-128"/>
                  <a:ea typeface="MS UI Gothic" panose="020B0600070205080204" pitchFamily="50" charset="-128"/>
                </a:endParaRPr>
              </a:p>
              <a:p>
                <a:r>
                  <a:rPr kumimoji="1" lang="ja-JP" altLang="en-US" dirty="0">
                    <a:latin typeface="MS UI Gothic" panose="020B0600070205080204" pitchFamily="50" charset="-128"/>
                    <a:ea typeface="MS UI Gothic" panose="020B0600070205080204" pitchFamily="50" charset="-128"/>
                  </a:rPr>
                  <a:t>などの問題が生じる．</a:t>
                </a:r>
              </a:p>
            </p:txBody>
          </p:sp>
        </mc:Choice>
        <mc:Fallback xmlns="">
          <p:sp>
            <p:nvSpPr>
              <p:cNvPr id="10" name="テキスト ボックス 9">
                <a:extLst>
                  <a:ext uri="{FF2B5EF4-FFF2-40B4-BE49-F238E27FC236}">
                    <a16:creationId xmlns:a16="http://schemas.microsoft.com/office/drawing/2014/main" id="{79A48833-7208-F563-37E8-5748CE7E7AD5}"/>
                  </a:ext>
                </a:extLst>
              </p:cNvPr>
              <p:cNvSpPr txBox="1">
                <a:spLocks noRot="1" noChangeAspect="1" noMove="1" noResize="1" noEditPoints="1" noAdjustHandles="1" noChangeArrowheads="1" noChangeShapeType="1" noTextEdit="1"/>
              </p:cNvSpPr>
              <p:nvPr/>
            </p:nvSpPr>
            <p:spPr>
              <a:xfrm>
                <a:off x="6348028" y="3848425"/>
                <a:ext cx="5447389" cy="1222258"/>
              </a:xfrm>
              <a:prstGeom prst="rect">
                <a:avLst/>
              </a:prstGeom>
              <a:blipFill>
                <a:blip r:embed="rId5"/>
                <a:stretch>
                  <a:fillRect l="-668" t="-1463" r="-111" b="-5366"/>
                </a:stretch>
              </a:blipFill>
              <a:ln>
                <a:noFill/>
              </a:ln>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12BC25E6-A6EB-AA5E-C9AA-301B03C07E3F}"/>
              </a:ext>
            </a:extLst>
          </p:cNvPr>
          <p:cNvSpPr txBox="1"/>
          <p:nvPr/>
        </p:nvSpPr>
        <p:spPr>
          <a:xfrm>
            <a:off x="6826871" y="5115134"/>
            <a:ext cx="4365298" cy="120032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400" dirty="0">
                <a:latin typeface="MS UI Gothic" panose="020B0600070205080204" pitchFamily="50" charset="-128"/>
                <a:ea typeface="MS UI Gothic" panose="020B0600070205080204" pitchFamily="50" charset="-128"/>
              </a:rPr>
              <a:t>つまり，旧 </a:t>
            </a:r>
            <a:r>
              <a:rPr lang="en-US" altLang="ja-JP" sz="2400" dirty="0">
                <a:latin typeface="MS UI Gothic" panose="020B0600070205080204" pitchFamily="50" charset="-128"/>
                <a:ea typeface="MS UI Gothic" panose="020B0600070205080204" pitchFamily="50" charset="-128"/>
              </a:rPr>
              <a:t>EC-SSE-SRI-T4</a:t>
            </a:r>
            <a:r>
              <a:rPr lang="ja-JP" altLang="en-US" sz="2400" dirty="0">
                <a:latin typeface="MS UI Gothic" panose="020B0600070205080204" pitchFamily="50" charset="-128"/>
                <a:ea typeface="MS UI Gothic" panose="020B0600070205080204" pitchFamily="50" charset="-128"/>
              </a:rPr>
              <a:t>は</a:t>
            </a:r>
            <a:br>
              <a:rPr lang="en-US" altLang="ja-JP" sz="2400" dirty="0">
                <a:latin typeface="MS UI Gothic" panose="020B0600070205080204" pitchFamily="50" charset="-128"/>
                <a:ea typeface="MS UI Gothic" panose="020B0600070205080204" pitchFamily="50" charset="-128"/>
              </a:rPr>
            </a:br>
            <a:r>
              <a:rPr lang="ja-JP" altLang="en-US" sz="2400" dirty="0">
                <a:latin typeface="MS UI Gothic" panose="020B0600070205080204" pitchFamily="50" charset="-128"/>
                <a:ea typeface="MS UI Gothic" panose="020B0600070205080204" pitchFamily="50" charset="-128"/>
              </a:rPr>
              <a:t>駄目とまでは言えないが</a:t>
            </a:r>
            <a:br>
              <a:rPr lang="en-US" altLang="ja-JP" sz="2400" dirty="0">
                <a:latin typeface="MS UI Gothic" panose="020B0600070205080204" pitchFamily="50" charset="-128"/>
                <a:ea typeface="MS UI Gothic" panose="020B0600070205080204" pitchFamily="50" charset="-128"/>
              </a:rPr>
            </a:br>
            <a:r>
              <a:rPr lang="ja-JP" altLang="en-US" sz="2400" dirty="0">
                <a:latin typeface="MS UI Gothic" panose="020B0600070205080204" pitchFamily="50" charset="-128"/>
                <a:ea typeface="MS UI Gothic" panose="020B0600070205080204" pitchFamily="50" charset="-128"/>
              </a:rPr>
              <a:t>決定版の定式化と言うには弱い．</a:t>
            </a:r>
            <a:endParaRPr kumimoji="1" lang="ja-JP" altLang="en-US" sz="1600" dirty="0">
              <a:latin typeface="MS UI Gothic" panose="020B0600070205080204" pitchFamily="50" charset="-128"/>
              <a:ea typeface="MS UI Gothic" panose="020B0600070205080204" pitchFamily="50" charset="-128"/>
            </a:endParaRPr>
          </a:p>
        </p:txBody>
      </p:sp>
      <p:pic>
        <p:nvPicPr>
          <p:cNvPr id="12" name="図 11" descr="光 が含まれている画像&#10;&#10;AI 生成コンテンツは誤りを含む可能性があります。">
            <a:extLst>
              <a:ext uri="{FF2B5EF4-FFF2-40B4-BE49-F238E27FC236}">
                <a16:creationId xmlns:a16="http://schemas.microsoft.com/office/drawing/2014/main" id="{6CC3F023-E155-1D74-9196-1C26BC3A1A03}"/>
              </a:ext>
            </a:extLst>
          </p:cNvPr>
          <p:cNvPicPr>
            <a:picLocks noChangeAspect="1"/>
          </p:cNvPicPr>
          <p:nvPr/>
        </p:nvPicPr>
        <p:blipFill>
          <a:blip r:embed="rId6">
            <a:extLst>
              <a:ext uri="{28A0092B-C50C-407E-A947-70E740481C1C}">
                <a14:useLocalDpi xmlns:a14="http://schemas.microsoft.com/office/drawing/2010/main" val="0"/>
              </a:ext>
            </a:extLst>
          </a:blip>
          <a:srcRect r="30269"/>
          <a:stretch>
            <a:fillRect/>
          </a:stretch>
        </p:blipFill>
        <p:spPr>
          <a:xfrm>
            <a:off x="474337" y="1012738"/>
            <a:ext cx="5405639" cy="5395339"/>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3C19CA2-3575-191A-1B51-A7604B1F132C}"/>
                  </a:ext>
                </a:extLst>
              </p:cNvPr>
              <p:cNvSpPr txBox="1"/>
              <p:nvPr/>
            </p:nvSpPr>
            <p:spPr>
              <a:xfrm rot="19794943">
                <a:off x="1019776" y="1129826"/>
                <a:ext cx="2400016" cy="646331"/>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kumimoji="1" lang="en-US" altLang="ja-JP" b="0" i="1" smtClean="0">
                              <a:solidFill>
                                <a:srgbClr val="C00000"/>
                              </a:solidFill>
                              <a:latin typeface="Cambria Math" panose="02040503050406030204" pitchFamily="18" charset="0"/>
                              <a:ea typeface="MS UI Gothic" panose="020B0600070205080204" pitchFamily="50" charset="-128"/>
                            </a:rPr>
                          </m:ctrlPr>
                        </m:sSubPr>
                        <m:e>
                          <m:r>
                            <a:rPr kumimoji="1" lang="en-US" altLang="ja-JP" b="0" i="1" smtClean="0">
                              <a:solidFill>
                                <a:srgbClr val="C00000"/>
                              </a:solidFill>
                              <a:latin typeface="Cambria Math" panose="02040503050406030204" pitchFamily="18" charset="0"/>
                              <a:ea typeface="MS UI Gothic" panose="020B0600070205080204" pitchFamily="50" charset="-128"/>
                            </a:rPr>
                            <m:t>𝜈</m:t>
                          </m:r>
                        </m:e>
                        <m:sub>
                          <m:r>
                            <m:rPr>
                              <m:sty m:val="p"/>
                            </m:rPr>
                            <a:rPr kumimoji="1" lang="en-US" altLang="ja-JP" b="0" i="0" smtClean="0">
                              <a:solidFill>
                                <a:srgbClr val="C00000"/>
                              </a:solidFill>
                              <a:latin typeface="Cambria Math" panose="02040503050406030204" pitchFamily="18" charset="0"/>
                              <a:ea typeface="MS UI Gothic" panose="020B0600070205080204" pitchFamily="50" charset="-128"/>
                            </a:rPr>
                            <m:t>ini</m:t>
                          </m:r>
                        </m:sub>
                      </m:sSub>
                      <m:r>
                        <a:rPr kumimoji="1" lang="en-US" altLang="ja-JP" b="0" i="1" smtClean="0">
                          <a:solidFill>
                            <a:srgbClr val="C00000"/>
                          </a:solidFill>
                          <a:latin typeface="Cambria Math" panose="02040503050406030204" pitchFamily="18" charset="0"/>
                          <a:ea typeface="MS UI Gothic" panose="020B0600070205080204" pitchFamily="50" charset="-128"/>
                        </a:rPr>
                        <m:t>=</m:t>
                      </m:r>
                    </m:oMath>
                    <m:oMath xmlns:m="http://schemas.openxmlformats.org/officeDocument/2006/math">
                      <m:r>
                        <a:rPr kumimoji="1" lang="en-US" altLang="ja-JP" b="0" i="1" smtClean="0">
                          <a:solidFill>
                            <a:srgbClr val="C00000"/>
                          </a:solidFill>
                          <a:latin typeface="Cambria Math" panose="02040503050406030204" pitchFamily="18" charset="0"/>
                          <a:ea typeface="MS UI Gothic" panose="020B0600070205080204" pitchFamily="50" charset="-128"/>
                        </a:rPr>
                        <m:t>0.48        0.49      0.499</m:t>
                      </m:r>
                    </m:oMath>
                  </m:oMathPara>
                </a14:m>
                <a:endParaRPr kumimoji="1" lang="ja-JP" altLang="en-US" dirty="0">
                  <a:solidFill>
                    <a:srgbClr val="C00000"/>
                  </a:solidFill>
                  <a:latin typeface="MS UI Gothic" panose="020B0600070205080204" pitchFamily="50" charset="-128"/>
                  <a:ea typeface="MS UI Gothic" panose="020B0600070205080204" pitchFamily="50" charset="-128"/>
                </a:endParaRPr>
              </a:p>
            </p:txBody>
          </p:sp>
        </mc:Choice>
        <mc:Fallback xmlns="">
          <p:sp>
            <p:nvSpPr>
              <p:cNvPr id="7" name="テキスト ボックス 6">
                <a:extLst>
                  <a:ext uri="{FF2B5EF4-FFF2-40B4-BE49-F238E27FC236}">
                    <a16:creationId xmlns:a16="http://schemas.microsoft.com/office/drawing/2014/main" id="{33C19CA2-3575-191A-1B51-A7604B1F132C}"/>
                  </a:ext>
                </a:extLst>
              </p:cNvPr>
              <p:cNvSpPr txBox="1">
                <a:spLocks noRot="1" noChangeAspect="1" noMove="1" noResize="1" noEditPoints="1" noAdjustHandles="1" noChangeArrowheads="1" noChangeShapeType="1" noTextEdit="1"/>
              </p:cNvSpPr>
              <p:nvPr/>
            </p:nvSpPr>
            <p:spPr>
              <a:xfrm rot="19794943">
                <a:off x="1019776" y="1129826"/>
                <a:ext cx="2400016" cy="646331"/>
              </a:xfrm>
              <a:prstGeom prst="rect">
                <a:avLst/>
              </a:prstGeom>
              <a:blipFill>
                <a:blip r:embed="rId7"/>
                <a:stretch>
                  <a:fillRect/>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61090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5" name="角丸四角形 4"/>
          <p:cNvSpPr/>
          <p:nvPr/>
        </p:nvSpPr>
        <p:spPr>
          <a:xfrm>
            <a:off x="496912" y="1129260"/>
            <a:ext cx="11197243" cy="2583509"/>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ja-JP" altLang="en-US" sz="3200" dirty="0">
                <a:solidFill>
                  <a:schemeClr val="tx1"/>
                </a:solidFill>
                <a:latin typeface="MS UI Gothic" panose="020B0600070205080204" pitchFamily="50" charset="-128"/>
                <a:ea typeface="MS UI Gothic" panose="020B0600070205080204" pitchFamily="50" charset="-128"/>
              </a:rPr>
              <a:t>ゴム大変形用の次世代平滑化有限要素法</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7030A0"/>
                </a:solidFill>
                <a:latin typeface="MS UI Gothic" panose="020B0600070205080204" pitchFamily="50" charset="-128"/>
                <a:ea typeface="MS UI Gothic" panose="020B0600070205080204" pitchFamily="50" charset="-128"/>
              </a:rPr>
              <a:t>EC-SSE-SRI-T4</a:t>
            </a:r>
            <a:r>
              <a:rPr lang="en-US" altLang="ja-JP" sz="3200" dirty="0">
                <a:solidFill>
                  <a:schemeClr val="tx1"/>
                </a:solidFill>
                <a:latin typeface="MS UI Gothic" panose="020B0600070205080204" pitchFamily="50" charset="-128"/>
                <a:ea typeface="MS UI Gothic" panose="020B0600070205080204" pitchFamily="50" charset="-128"/>
              </a:rPr>
              <a:t>)</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に唯一残る</a:t>
            </a:r>
            <a:r>
              <a:rPr lang="ja-JP" altLang="en-US" sz="3200" dirty="0">
                <a:solidFill>
                  <a:srgbClr val="FF0000"/>
                </a:solidFill>
                <a:latin typeface="MS UI Gothic" panose="020B0600070205080204" pitchFamily="50" charset="-128"/>
                <a:ea typeface="MS UI Gothic" panose="020B0600070205080204" pitchFamily="50" charset="-128"/>
              </a:rPr>
              <a:t>圧力チェッカーボーディング</a:t>
            </a:r>
            <a:r>
              <a:rPr lang="ja-JP" altLang="en-US" sz="3200" dirty="0">
                <a:solidFill>
                  <a:schemeClr val="tx1"/>
                </a:solidFill>
                <a:latin typeface="MS UI Gothic" panose="020B0600070205080204" pitchFamily="50" charset="-128"/>
                <a:ea typeface="MS UI Gothic" panose="020B0600070205080204" pitchFamily="50" charset="-128"/>
              </a:rPr>
              <a:t>の問題を</a:t>
            </a:r>
            <a:r>
              <a:rPr lang="ja-JP" altLang="en-US" sz="3200" dirty="0">
                <a:solidFill>
                  <a:srgbClr val="008000"/>
                </a:solidFill>
                <a:latin typeface="MS UI Gothic" panose="020B0600070205080204" pitchFamily="50" charset="-128"/>
                <a:ea typeface="MS UI Gothic" panose="020B0600070205080204" pitchFamily="50" charset="-128"/>
              </a:rPr>
              <a:t>低コストで抑制</a:t>
            </a:r>
            <a:r>
              <a:rPr lang="ja-JP" altLang="en-US" sz="3200" dirty="0">
                <a:solidFill>
                  <a:schemeClr val="tx1"/>
                </a:solidFill>
                <a:latin typeface="MS UI Gothic" panose="020B0600070205080204" pitchFamily="50" charset="-128"/>
                <a:ea typeface="MS UI Gothic" panose="020B0600070205080204" pitchFamily="50" charset="-128"/>
              </a:rPr>
              <a:t>する</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改良手法について検討を行う．</a:t>
            </a:r>
            <a:br>
              <a:rPr lang="en-US" altLang="ja-JP" sz="3200" dirty="0">
                <a:solidFill>
                  <a:schemeClr val="tx1"/>
                </a:solidFill>
                <a:latin typeface="MS UI Gothic" panose="020B0600070205080204" pitchFamily="50" charset="-128"/>
                <a:ea typeface="MS UI Gothic" panose="020B0600070205080204" pitchFamily="50" charset="-128"/>
              </a:rPr>
            </a:br>
            <a:endParaRPr lang="en-US" altLang="ja-JP" sz="1200" dirty="0">
              <a:solidFill>
                <a:schemeClr val="tx1"/>
              </a:solidFill>
              <a:latin typeface="MS UI Gothic" panose="020B0600070205080204" pitchFamily="50" charset="-128"/>
              <a:ea typeface="MS UI Gothic" panose="020B0600070205080204" pitchFamily="50" charset="-128"/>
            </a:endParaRPr>
          </a:p>
          <a:p>
            <a:pPr algn="ctr">
              <a:buClr>
                <a:schemeClr val="tx1"/>
              </a:buClr>
            </a:pPr>
            <a:r>
              <a:rPr lang="en-US" altLang="ja-JP" sz="2400" dirty="0">
                <a:solidFill>
                  <a:schemeClr val="tx1"/>
                </a:solidFill>
                <a:latin typeface="MS UI Gothic" panose="020B0600070205080204" pitchFamily="50" charset="-128"/>
                <a:ea typeface="MS UI Gothic" panose="020B0600070205080204" pitchFamily="50" charset="-128"/>
              </a:rPr>
              <a:t>※</a:t>
            </a:r>
            <a:r>
              <a:rPr lang="ja-JP" altLang="en-US" sz="2400" dirty="0">
                <a:solidFill>
                  <a:schemeClr val="tx1"/>
                </a:solidFill>
                <a:latin typeface="MS UI Gothic" panose="020B0600070205080204" pitchFamily="50" charset="-128"/>
                <a:ea typeface="MS UI Gothic" panose="020B0600070205080204" pitchFamily="50" charset="-128"/>
              </a:rPr>
              <a:t>今回は「</a:t>
            </a:r>
            <a:r>
              <a:rPr lang="ja-JP" altLang="en-US" sz="2400" dirty="0">
                <a:solidFill>
                  <a:srgbClr val="0000CC"/>
                </a:solidFill>
                <a:latin typeface="MS UI Gothic" panose="020B0600070205080204" pitchFamily="50" charset="-128"/>
                <a:ea typeface="MS UI Gothic" panose="020B0600070205080204" pitchFamily="50" charset="-128"/>
              </a:rPr>
              <a:t>非整合な静水圧応力積分</a:t>
            </a:r>
            <a:r>
              <a:rPr lang="ja-JP" altLang="en-US" sz="2400" dirty="0">
                <a:solidFill>
                  <a:schemeClr val="tx1"/>
                </a:solidFill>
                <a:latin typeface="MS UI Gothic" panose="020B0600070205080204" pitchFamily="50" charset="-128"/>
                <a:ea typeface="MS UI Gothic" panose="020B0600070205080204" pitchFamily="50" charset="-128"/>
              </a:rPr>
              <a:t>」を用いる改良（詳細は後述）を試した．</a:t>
            </a:r>
            <a:endParaRPr lang="en-US" altLang="ja-JP" sz="24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CF4174B3-0D2B-B513-9928-14E30BD77B37}"/>
              </a:ext>
            </a:extLst>
          </p:cNvPr>
          <p:cNvSpPr txBox="1"/>
          <p:nvPr/>
        </p:nvSpPr>
        <p:spPr>
          <a:xfrm>
            <a:off x="1811524" y="4169402"/>
            <a:ext cx="8969030" cy="1815882"/>
          </a:xfrm>
          <a:prstGeom prst="rect">
            <a:avLst/>
          </a:prstGeom>
          <a:noFill/>
        </p:spPr>
        <p:txBody>
          <a:bodyPr wrap="square" rtlCol="0">
            <a:spAutoFit/>
          </a:bodyPr>
          <a:lstStyle/>
          <a:p>
            <a:pPr defTabSz="360000"/>
            <a:r>
              <a:rPr kumimoji="1"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r>
              <a:rPr kumimoji="1" lang="ja-JP" altLang="en-US" sz="2800" dirty="0">
                <a:latin typeface="MS UI Gothic" panose="020B0600070205080204" pitchFamily="50" charset="-128"/>
                <a:ea typeface="MS UI Gothic" panose="020B0600070205080204" pitchFamily="50" charset="-128"/>
              </a:rPr>
              <a:t>：</a:t>
            </a:r>
            <a:endParaRPr kumimoji="1"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手法：</a:t>
            </a:r>
            <a:r>
              <a:rPr lang="en-US" altLang="ja-JP" sz="2800" dirty="0">
                <a:solidFill>
                  <a:srgbClr val="7030A0"/>
                </a:solidFill>
                <a:latin typeface="MS UI Gothic" panose="020B0600070205080204" pitchFamily="50" charset="-128"/>
                <a:ea typeface="MS UI Gothic" panose="020B0600070205080204" pitchFamily="50" charset="-128"/>
              </a:rPr>
              <a:t> </a:t>
            </a:r>
            <a:r>
              <a:rPr lang="ja-JP" altLang="en-US" sz="2800" dirty="0">
                <a:solidFill>
                  <a:srgbClr val="7030A0"/>
                </a:solidFill>
                <a:latin typeface="MS UI Gothic" panose="020B0600070205080204" pitchFamily="50" charset="-128"/>
                <a:ea typeface="MS UI Gothic" panose="020B0600070205080204" pitchFamily="50" charset="-128"/>
              </a:rPr>
              <a:t>新旧 </a:t>
            </a:r>
            <a:r>
              <a:rPr lang="en-US" altLang="ja-JP" sz="2800" dirty="0">
                <a:solidFill>
                  <a:srgbClr val="7030A0"/>
                </a:solidFill>
                <a:latin typeface="MS UI Gothic" panose="020B0600070205080204" pitchFamily="50" charset="-128"/>
                <a:ea typeface="MS UI Gothic" panose="020B0600070205080204" pitchFamily="50" charset="-128"/>
              </a:rPr>
              <a:t>EC-SSE-SRI-T4</a:t>
            </a:r>
            <a:r>
              <a:rPr lang="ja-JP" altLang="en-US" sz="2800" dirty="0">
                <a:latin typeface="MS UI Gothic" panose="020B0600070205080204" pitchFamily="50" charset="-128"/>
                <a:ea typeface="MS UI Gothic" panose="020B0600070205080204" pitchFamily="50" charset="-128"/>
              </a:rPr>
              <a:t>の定式化の紹介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結果と考察：解析例の紹介 と 計算コストの考察</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まとめ</a:t>
            </a:r>
          </a:p>
        </p:txBody>
      </p:sp>
    </p:spTree>
    <p:extLst>
      <p:ext uri="{BB962C8B-B14F-4D97-AF65-F5344CB8AC3E}">
        <p14:creationId xmlns:p14="http://schemas.microsoft.com/office/powerpoint/2010/main" val="15042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dirty="0"/>
              <a:t>手法</a:t>
            </a:r>
            <a:br>
              <a:rPr lang="en-US" altLang="ja-JP" sz="2400" dirty="0"/>
            </a:br>
            <a:r>
              <a:rPr lang="ja-JP" altLang="en-US" sz="2400" b="0" dirty="0">
                <a:solidFill>
                  <a:schemeClr val="accent6">
                    <a:lumMod val="40000"/>
                    <a:lumOff val="60000"/>
                  </a:schemeClr>
                </a:solidFill>
                <a:latin typeface="+mn-ea"/>
                <a:ea typeface="+mn-ea"/>
              </a:rPr>
              <a:t>新旧 </a:t>
            </a:r>
            <a:r>
              <a:rPr lang="en-US" altLang="ja-JP" sz="2400" b="0" dirty="0">
                <a:solidFill>
                  <a:schemeClr val="accent6">
                    <a:lumMod val="40000"/>
                    <a:lumOff val="60000"/>
                  </a:schemeClr>
                </a:solidFill>
                <a:latin typeface="+mn-ea"/>
                <a:ea typeface="+mn-ea"/>
              </a:rPr>
              <a:t>EC-SSE-SRI-T4</a:t>
            </a:r>
            <a:r>
              <a:rPr lang="ja-JP" altLang="en-US" sz="2400" b="0" dirty="0">
                <a:latin typeface="+mn-ea"/>
                <a:ea typeface="+mn-ea"/>
              </a:rPr>
              <a:t>の定式化の紹介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0000CC"/>
                    </a:solidFill>
                  </a:rPr>
                  <a:t>ノード</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ノード平滑化領域の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Node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smtClean="0">
                        <a:solidFill>
                          <a:srgbClr val="0000CC"/>
                        </a:solidFill>
                        <a:latin typeface="Cambria Math"/>
                      </a:rPr>
                      <m:t>[</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a:rPr>
                          <m:t> </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a:rPr>
                      <m:t>𝐵</m:t>
                    </m:r>
                    <m:r>
                      <a:rPr lang="en-US" altLang="ja-JP" sz="2400" i="1">
                        <a:solidFill>
                          <a:srgbClr val="0000CC"/>
                        </a:solidFill>
                        <a:latin typeface="Cambria Math"/>
                      </a:rPr>
                      <m:t>]</m:t>
                    </m:r>
                  </m:oMath>
                </a14:m>
                <a:r>
                  <a:rPr lang="ja-JP" altLang="en-US" sz="2400" dirty="0"/>
                  <a:t>を用いて各ノードのひずみ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NS-FEM</a:t>
            </a:r>
            <a:r>
              <a:rPr lang="ja-JP" altLang="en-US" dirty="0"/>
              <a:t>の</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10" name="テキスト ボックス 9"/>
          <p:cNvSpPr txBox="1"/>
          <p:nvPr/>
        </p:nvSpPr>
        <p:spPr>
          <a:xfrm>
            <a:off x="2178320" y="2967335"/>
            <a:ext cx="1412566" cy="923330"/>
          </a:xfrm>
          <a:prstGeom prst="rect">
            <a:avLst/>
          </a:prstGeom>
          <a:noFill/>
          <a:ln>
            <a:solidFill>
              <a:schemeClr val="tx1"/>
            </a:solidFill>
          </a:ln>
        </p:spPr>
        <p:txBody>
          <a:bodyPr wrap="none" rtlCol="0">
            <a:spAutoFit/>
          </a:bodyPr>
          <a:lstStyle/>
          <a:p>
            <a:pPr algn="ctr"/>
            <a:r>
              <a:rPr lang="ja-JP" altLang="en-US" dirty="0"/>
              <a:t>ガウス</a:t>
            </a:r>
            <a:r>
              <a:rPr kumimoji="1" lang="ja-JP" altLang="en-US" dirty="0"/>
              <a:t>点が</a:t>
            </a:r>
            <a:br>
              <a:rPr kumimoji="1" lang="en-US" altLang="ja-JP" dirty="0"/>
            </a:br>
            <a:r>
              <a:rPr kumimoji="1" lang="ja-JP" altLang="en-US" dirty="0"/>
              <a:t>各ノード</a:t>
            </a:r>
            <a:r>
              <a:rPr lang="ja-JP" altLang="en-US" dirty="0"/>
              <a:t>に</a:t>
            </a:r>
            <a:br>
              <a:rPr kumimoji="1" lang="en-US" altLang="ja-JP" dirty="0"/>
            </a:br>
            <a:r>
              <a:rPr kumimoji="1" lang="ja-JP" altLang="en-US" dirty="0"/>
              <a:t>あるイメージ</a:t>
            </a:r>
          </a:p>
        </p:txBody>
      </p:sp>
      <p:sp>
        <p:nvSpPr>
          <p:cNvPr id="9" name="テキスト ボックス 8">
            <a:extLst>
              <a:ext uri="{FF2B5EF4-FFF2-40B4-BE49-F238E27FC236}">
                <a16:creationId xmlns:a16="http://schemas.microsoft.com/office/drawing/2014/main" id="{E6A71204-A938-9467-A37D-966EF5BF3AD6}"/>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53EA85CB-49D1-77CD-1A51-456F68B7EC9A}"/>
              </a:ext>
            </a:extLst>
          </p:cNvPr>
          <p:cNvSpPr txBox="1"/>
          <p:nvPr/>
        </p:nvSpPr>
        <p:spPr>
          <a:xfrm>
            <a:off x="1667508" y="4505189"/>
            <a:ext cx="2434190"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0000CC"/>
                </a:solidFill>
                <a:latin typeface="MS UI Gothic" panose="020B0600070205080204" pitchFamily="50" charset="-128"/>
                <a:ea typeface="MS UI Gothic" panose="020B0600070205080204" pitchFamily="50" charset="-128"/>
              </a:rPr>
              <a:t>一定</a:t>
            </a:r>
          </a:p>
        </p:txBody>
      </p:sp>
      <p:sp>
        <p:nvSpPr>
          <p:cNvPr id="13" name="テキスト ボックス 12">
            <a:extLst>
              <a:ext uri="{FF2B5EF4-FFF2-40B4-BE49-F238E27FC236}">
                <a16:creationId xmlns:a16="http://schemas.microsoft.com/office/drawing/2014/main" id="{116841A1-B443-E6F4-3F1D-25A859989375}"/>
              </a:ext>
            </a:extLst>
          </p:cNvPr>
          <p:cNvSpPr txBox="1"/>
          <p:nvPr/>
        </p:nvSpPr>
        <p:spPr>
          <a:xfrm>
            <a:off x="8043553" y="2888940"/>
            <a:ext cx="2993686"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せん断・体積ロッキングを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2375B78E-335F-0F37-5344-5995B7910012}"/>
              </a:ext>
            </a:extLst>
          </p:cNvPr>
          <p:cNvSpPr txBox="1"/>
          <p:nvPr/>
        </p:nvSpPr>
        <p:spPr>
          <a:xfrm>
            <a:off x="8048888" y="4008915"/>
            <a:ext cx="2993686" cy="163121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圧力チェッカーボーディングは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残存してしまう，</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疑似低エネルギーモード</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（アワーグラスモードの類）</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が現れてしまう．</a:t>
            </a:r>
            <a:endParaRPr lang="ja-JP" altLang="en-US" sz="2000" dirty="0">
              <a:solidFill>
                <a:srgbClr val="FF0000"/>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927FB826-51DC-3FE2-133C-9FA16324950F}"/>
                  </a:ext>
                </a:extLst>
              </p:cNvPr>
              <p:cNvSpPr txBox="1"/>
              <p:nvPr/>
            </p:nvSpPr>
            <p:spPr>
              <a:xfrm>
                <a:off x="5349677" y="5515806"/>
                <a:ext cx="1276503"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panose="02040503050406030204" pitchFamily="18" charset="0"/>
                        </a:rPr>
                        <m:t>𝐵</m:t>
                      </m:r>
                      <m:r>
                        <a:rPr lang="en-US" altLang="ja-JP" sz="2400" i="1">
                          <a:solidFill>
                            <a:srgbClr val="0000CC"/>
                          </a:solidFill>
                          <a:latin typeface="Cambria Math" panose="02040503050406030204" pitchFamily="18" charset="0"/>
                        </a:rPr>
                        <m:t>]</m:t>
                      </m:r>
                    </m:oMath>
                  </m:oMathPara>
                </a14:m>
                <a:endParaRPr lang="ja-JP" altLang="en-US" sz="2400" dirty="0">
                  <a:solidFill>
                    <a:srgbClr val="0000CC"/>
                  </a:solidFill>
                </a:endParaRPr>
              </a:p>
            </p:txBody>
          </p:sp>
        </mc:Choice>
        <mc:Fallback xmlns="">
          <p:sp>
            <p:nvSpPr>
              <p:cNvPr id="15" name="テキスト ボックス 14">
                <a:extLst>
                  <a:ext uri="{FF2B5EF4-FFF2-40B4-BE49-F238E27FC236}">
                    <a16:creationId xmlns:a16="http://schemas.microsoft.com/office/drawing/2014/main" id="{927FB826-51DC-3FE2-133C-9FA16324950F}"/>
                  </a:ext>
                </a:extLst>
              </p:cNvPr>
              <p:cNvSpPr txBox="1">
                <a:spLocks noRot="1" noChangeAspect="1" noMove="1" noResize="1" noEditPoints="1" noAdjustHandles="1" noChangeArrowheads="1" noChangeShapeType="1" noTextEdit="1"/>
              </p:cNvSpPr>
              <p:nvPr/>
            </p:nvSpPr>
            <p:spPr>
              <a:xfrm>
                <a:off x="5349677" y="5515806"/>
                <a:ext cx="1276503" cy="47859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551A58C-1DEB-F660-EA2A-E5016A25261B}"/>
                  </a:ext>
                </a:extLst>
              </p:cNvPr>
              <p:cNvSpPr txBox="1"/>
              <p:nvPr/>
            </p:nvSpPr>
            <p:spPr>
              <a:xfrm>
                <a:off x="5681482" y="5917164"/>
                <a:ext cx="4927759" cy="536172"/>
              </a:xfrm>
              <a:prstGeom prst="rect">
                <a:avLst/>
              </a:prstGeom>
              <a:noFill/>
            </p:spPr>
            <p:txBody>
              <a:bodyPr wrap="none" rtlCol="0">
                <a:spAutoFit/>
              </a:bodyPr>
              <a:lstStyle/>
              <a:p>
                <a:r>
                  <a:rPr lang="en-US" altLang="ja-JP" sz="2400" dirty="0">
                    <a:solidFill>
                      <a:srgbClr val="0000CC"/>
                    </a:solidFill>
                  </a:rPr>
                  <a:t> </a:t>
                </a:r>
                <a:r>
                  <a:rPr lang="en-US" altLang="ja-JP" sz="2400" b="1" dirty="0">
                    <a:solidFill>
                      <a:srgbClr val="0000CC"/>
                    </a:solidFill>
                  </a:rPr>
                  <a:t> </a:t>
                </a:r>
                <a14:m>
                  <m:oMath xmlns:m="http://schemas.openxmlformats.org/officeDocument/2006/math">
                    <m:r>
                      <a:rPr lang="en-US" altLang="ja-JP" sz="2400" b="1" i="1">
                        <a:solidFill>
                          <a:srgbClr val="0000CC"/>
                        </a:solidFill>
                        <a:latin typeface="Cambria Math" panose="02040503050406030204" pitchFamily="18" charset="0"/>
                        <a:ea typeface="Cambria Math" panose="02040503050406030204" pitchFamily="18" charset="0"/>
                      </a:rPr>
                      <m:t>↳</m:t>
                    </m:r>
                    <m:sSup>
                      <m:sSupPr>
                        <m:ctrlPr>
                          <a:rPr lang="en-US" altLang="ja-JP" sz="2400" b="1" i="1" smtClean="0">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𝜺</m:t>
                    </m:r>
                    <m:r>
                      <a:rPr lang="en-US" altLang="ja-JP" sz="2400">
                        <a:solidFill>
                          <a:srgbClr val="0000CC"/>
                        </a:solidFill>
                        <a:latin typeface="Cambria Math" panose="02040503050406030204" pitchFamily="18" charset="0"/>
                      </a:rPr>
                      <m:t>,</m:t>
                    </m:r>
                    <m:sSup>
                      <m:sSupPr>
                        <m:ctrlPr>
                          <a:rPr lang="en-US" altLang="ja-JP" sz="2400" b="1" i="1">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𝝈</m:t>
                    </m:r>
                    <m:r>
                      <a:rPr lang="en-US" altLang="ja-JP" sz="2400">
                        <a:solidFill>
                          <a:srgbClr val="0000CC"/>
                        </a:solidFill>
                        <a:latin typeface="Cambria Math" panose="02040503050406030204" pitchFamily="18" charset="0"/>
                      </a:rPr>
                      <m:t>,</m:t>
                    </m:r>
                    <m:r>
                      <a:rPr lang="en-US" altLang="ja-JP" sz="2400" i="1">
                        <a:solidFill>
                          <a:srgbClr val="0000CC"/>
                        </a:solidFill>
                        <a:latin typeface="Cambria Math" panose="02040503050406030204" pitchFamily="18" charset="0"/>
                      </a:rPr>
                      <m:t>  </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𝑓</m:t>
                        </m:r>
                      </m:e>
                      <m:sup>
                        <m:r>
                          <m:rPr>
                            <m:sty m:val="p"/>
                          </m:rPr>
                          <a:rPr lang="en-US" altLang="ja-JP" sz="2400">
                            <a:solidFill>
                              <a:srgbClr val="0000CC"/>
                            </a:solidFill>
                            <a:latin typeface="Cambria Math" panose="02040503050406030204" pitchFamily="18" charset="0"/>
                          </a:rPr>
                          <m:t>int</m:t>
                        </m:r>
                      </m:sup>
                    </m:sSup>
                    <m:r>
                      <a:rPr lang="en-US" altLang="ja-JP" sz="2400" i="1">
                        <a:solidFill>
                          <a:srgbClr val="0000CC"/>
                        </a:solidFill>
                        <a:latin typeface="Cambria Math" panose="02040503050406030204" pitchFamily="18" charset="0"/>
                      </a:rPr>
                      <m:t>}</m:t>
                    </m:r>
                  </m:oMath>
                </a14:m>
                <a:r>
                  <a:rPr lang="ja-JP" altLang="en-US" sz="2400" dirty="0">
                    <a:solidFill>
                      <a:srgbClr val="0000CC"/>
                    </a:solidFill>
                  </a:rPr>
                  <a:t> </a:t>
                </a:r>
                <a:r>
                  <a:rPr lang="en-US" altLang="ja-JP" sz="2400" dirty="0">
                    <a:solidFill>
                      <a:srgbClr val="0000CC"/>
                    </a:solidFill>
                  </a:rPr>
                  <a:t>etc.</a:t>
                </a:r>
                <a:endParaRPr lang="ja-JP" altLang="en-US" sz="2400" dirty="0">
                  <a:solidFill>
                    <a:srgbClr val="0000CC"/>
                  </a:solidFill>
                </a:endParaRPr>
              </a:p>
            </p:txBody>
          </p:sp>
        </mc:Choice>
        <mc:Fallback xmlns="">
          <p:sp>
            <p:nvSpPr>
              <p:cNvPr id="16" name="テキスト ボックス 15">
                <a:extLst>
                  <a:ext uri="{FF2B5EF4-FFF2-40B4-BE49-F238E27FC236}">
                    <a16:creationId xmlns:a16="http://schemas.microsoft.com/office/drawing/2014/main" id="{8551A58C-1DEB-F660-EA2A-E5016A25261B}"/>
                  </a:ext>
                </a:extLst>
              </p:cNvPr>
              <p:cNvSpPr txBox="1">
                <a:spLocks noRot="1" noChangeAspect="1" noMove="1" noResize="1" noEditPoints="1" noAdjustHandles="1" noChangeArrowheads="1" noChangeShapeType="1" noTextEdit="1"/>
              </p:cNvSpPr>
              <p:nvPr/>
            </p:nvSpPr>
            <p:spPr>
              <a:xfrm>
                <a:off x="5681482" y="5917164"/>
                <a:ext cx="4927759" cy="536172"/>
              </a:xfrm>
              <a:prstGeom prst="rect">
                <a:avLst/>
              </a:prstGeom>
              <a:blipFill>
                <a:blip r:embed="rId5"/>
                <a:stretch>
                  <a:fillRect r="-1114" b="-26136"/>
                </a:stretch>
              </a:blipFill>
            </p:spPr>
            <p:txBody>
              <a:bodyPr/>
              <a:lstStyle/>
              <a:p>
                <a:r>
                  <a:rPr lang="ja-JP" altLang="en-US">
                    <a:noFill/>
                  </a:rPr>
                  <a:t> </a:t>
                </a:r>
              </a:p>
            </p:txBody>
          </p:sp>
        </mc:Fallback>
      </mc:AlternateContent>
      <p:sp>
        <p:nvSpPr>
          <p:cNvPr id="17" name="フリーフォーム: 図形 16">
            <a:extLst>
              <a:ext uri="{FF2B5EF4-FFF2-40B4-BE49-F238E27FC236}">
                <a16:creationId xmlns:a16="http://schemas.microsoft.com/office/drawing/2014/main" id="{CB152F55-8C53-97EE-02C7-35F9CC8C7EE4}"/>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図形 17">
            <a:extLst>
              <a:ext uri="{FF2B5EF4-FFF2-40B4-BE49-F238E27FC236}">
                <a16:creationId xmlns:a16="http://schemas.microsoft.com/office/drawing/2014/main" id="{F8FE4B47-E646-3399-F48E-3D8F22DC5B41}"/>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12DCFC9A-96E3-8590-E218-96D7141667C8}"/>
              </a:ext>
            </a:extLst>
          </p:cNvPr>
          <p:cNvCxnSpPr>
            <a:cxnSpLocks/>
            <a:stCxn id="17"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B64860-809E-25EF-3297-C95240328BF2}"/>
              </a:ext>
            </a:extLst>
          </p:cNvPr>
          <p:cNvCxnSpPr>
            <a:cxnSpLocks/>
            <a:endCxn id="17"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2F98A25-B7FE-25CB-2391-66AB5140536D}"/>
              </a:ext>
            </a:extLst>
          </p:cNvPr>
          <p:cNvCxnSpPr>
            <a:cxnSpLocks/>
            <a:stCxn id="17"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AF5AA4D-65AC-A8E3-658F-CE731637E313}"/>
              </a:ext>
            </a:extLst>
          </p:cNvPr>
          <p:cNvCxnSpPr>
            <a:cxnSpLocks/>
            <a:stCxn id="17"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B585788-264E-8E48-8822-088266681174}"/>
              </a:ext>
            </a:extLst>
          </p:cNvPr>
          <p:cNvGrpSpPr/>
          <p:nvPr/>
        </p:nvGrpSpPr>
        <p:grpSpPr>
          <a:xfrm>
            <a:off x="4968194" y="3160857"/>
            <a:ext cx="2082015" cy="1982001"/>
            <a:chOff x="4968194" y="3160857"/>
            <a:chExt cx="2082015" cy="1982001"/>
          </a:xfrm>
        </p:grpSpPr>
        <p:sp>
          <p:nvSpPr>
            <p:cNvPr id="24" name="矢印: 右 23">
              <a:extLst>
                <a:ext uri="{FF2B5EF4-FFF2-40B4-BE49-F238E27FC236}">
                  <a16:creationId xmlns:a16="http://schemas.microsoft.com/office/drawing/2014/main" id="{AD8C1D39-EE1B-9251-E334-72FAEC8120B2}"/>
                </a:ext>
              </a:extLst>
            </p:cNvPr>
            <p:cNvSpPr/>
            <p:nvPr/>
          </p:nvSpPr>
          <p:spPr>
            <a:xfrm rot="1266772">
              <a:off x="4968194" y="3862243"/>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B8DD43C9-C019-30E5-232F-646D54D5289F}"/>
                </a:ext>
              </a:extLst>
            </p:cNvPr>
            <p:cNvSpPr/>
            <p:nvPr/>
          </p:nvSpPr>
          <p:spPr>
            <a:xfrm rot="6006688">
              <a:off x="6083877" y="3197669"/>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BEE48404-6F8A-37C3-AB57-A15EEFE03B87}"/>
                </a:ext>
              </a:extLst>
            </p:cNvPr>
            <p:cNvSpPr/>
            <p:nvPr/>
          </p:nvSpPr>
          <p:spPr>
            <a:xfrm rot="16966189">
              <a:off x="5742070" y="4919998"/>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9B8D5A71-C686-CA76-66E2-73F13D3184B5}"/>
                </a:ext>
              </a:extLst>
            </p:cNvPr>
            <p:cNvSpPr/>
            <p:nvPr/>
          </p:nvSpPr>
          <p:spPr>
            <a:xfrm rot="10370677">
              <a:off x="6790537" y="4052272"/>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E08644BC-256B-7166-2455-0569A2934452}"/>
              </a:ext>
            </a:extLst>
          </p:cNvPr>
          <p:cNvGrpSpPr/>
          <p:nvPr/>
        </p:nvGrpSpPr>
        <p:grpSpPr>
          <a:xfrm>
            <a:off x="4996116" y="3006469"/>
            <a:ext cx="2369879" cy="2177015"/>
            <a:chOff x="4996116" y="3006469"/>
            <a:chExt cx="2369879" cy="2177015"/>
          </a:xfrm>
        </p:grpSpPr>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9183198-830D-1206-856C-DE3050FBC1CB}"/>
                    </a:ext>
                  </a:extLst>
                </p:cNvPr>
                <p:cNvSpPr txBox="1"/>
                <p:nvPr/>
              </p:nvSpPr>
              <p:spPr>
                <a:xfrm>
                  <a:off x="5121913" y="4721819"/>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121913" y="4721819"/>
                  <a:ext cx="815480" cy="461665"/>
                </a:xfrm>
                <a:prstGeom prst="rect">
                  <a:avLst/>
                </a:prstGeom>
                <a:blipFill>
                  <a:blip r:embed="rId9"/>
                  <a:stretch>
                    <a:fillRect l="-746" r="-1493" b="-2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5F3C4E8-F72B-F98B-7071-B01B2AF1931E}"/>
                    </a:ext>
                  </a:extLst>
                </p:cNvPr>
                <p:cNvSpPr txBox="1"/>
                <p:nvPr/>
              </p:nvSpPr>
              <p:spPr>
                <a:xfrm>
                  <a:off x="4996116" y="3285251"/>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4996116" y="3285251"/>
                  <a:ext cx="808363" cy="461665"/>
                </a:xfrm>
                <a:prstGeom prst="rect">
                  <a:avLst/>
                </a:prstGeom>
                <a:blipFill>
                  <a:blip r:embed="rId10"/>
                  <a:stretch>
                    <a:fillRect l="-758" r="-1515"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D7C898C-876C-4F28-03C9-B3114CEAB579}"/>
                    </a:ext>
                  </a:extLst>
                </p:cNvPr>
                <p:cNvSpPr txBox="1"/>
                <p:nvPr/>
              </p:nvSpPr>
              <p:spPr>
                <a:xfrm>
                  <a:off x="6550515" y="4224646"/>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3</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3E19513B-8E42-99A5-326A-59DC2FCEE097}"/>
                    </a:ext>
                  </a:extLst>
                </p:cNvPr>
                <p:cNvSpPr txBox="1">
                  <a:spLocks noRot="1" noChangeAspect="1" noMove="1" noResize="1" noEditPoints="1" noAdjustHandles="1" noChangeArrowheads="1" noChangeShapeType="1" noTextEdit="1"/>
                </p:cNvSpPr>
                <p:nvPr/>
              </p:nvSpPr>
              <p:spPr>
                <a:xfrm>
                  <a:off x="6550515" y="4224646"/>
                  <a:ext cx="815480" cy="461665"/>
                </a:xfrm>
                <a:prstGeom prst="rect">
                  <a:avLst/>
                </a:prstGeom>
                <a:blipFill>
                  <a:blip r:embed="rId11"/>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8AF64FB-67F3-3857-38EF-D931FCA31CC0}"/>
                    </a:ext>
                  </a:extLst>
                </p:cNvPr>
                <p:cNvSpPr txBox="1"/>
                <p:nvPr/>
              </p:nvSpPr>
              <p:spPr>
                <a:xfrm>
                  <a:off x="6151687" y="3006469"/>
                  <a:ext cx="8023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4</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4" name="テキスト ボックス 43">
                  <a:extLst>
                    <a:ext uri="{FF2B5EF4-FFF2-40B4-BE49-F238E27FC236}">
                      <a16:creationId xmlns:a16="http://schemas.microsoft.com/office/drawing/2014/main" id="{7A80765C-633C-6D36-BF00-3A270A9F262E}"/>
                    </a:ext>
                  </a:extLst>
                </p:cNvPr>
                <p:cNvSpPr txBox="1">
                  <a:spLocks noRot="1" noChangeAspect="1" noMove="1" noResize="1" noEditPoints="1" noAdjustHandles="1" noChangeArrowheads="1" noChangeShapeType="1" noTextEdit="1"/>
                </p:cNvSpPr>
                <p:nvPr/>
              </p:nvSpPr>
              <p:spPr>
                <a:xfrm>
                  <a:off x="6151687" y="3006469"/>
                  <a:ext cx="802336" cy="461665"/>
                </a:xfrm>
                <a:prstGeom prst="rect">
                  <a:avLst/>
                </a:prstGeom>
                <a:blipFill>
                  <a:blip r:embed="rId12"/>
                  <a:stretch>
                    <a:fillRect r="-1515" b="-19737"/>
                  </a:stretch>
                </a:blipFill>
              </p:spPr>
              <p:txBody>
                <a:bodyPr/>
                <a:lstStyle/>
                <a:p>
                  <a:r>
                    <a:rPr lang="ja-JP" altLang="en-US">
                      <a:noFill/>
                    </a:rPr>
                    <a:t> </a:t>
                  </a:r>
                </a:p>
              </p:txBody>
            </p:sp>
          </mc:Fallback>
        </mc:AlternateContent>
      </p:grpSp>
      <p:sp>
        <p:nvSpPr>
          <p:cNvPr id="33" name="楕円 32">
            <a:extLst>
              <a:ext uri="{FF2B5EF4-FFF2-40B4-BE49-F238E27FC236}">
                <a16:creationId xmlns:a16="http://schemas.microsoft.com/office/drawing/2014/main" id="{CBDA4B39-1D9E-B03E-E7B1-6EA97F9ECEA2}"/>
              </a:ext>
            </a:extLst>
          </p:cNvPr>
          <p:cNvSpPr/>
          <p:nvPr/>
        </p:nvSpPr>
        <p:spPr>
          <a:xfrm>
            <a:off x="5960400" y="4145846"/>
            <a:ext cx="144016" cy="144016"/>
          </a:xfrm>
          <a:prstGeom prst="ellipse">
            <a:avLst/>
          </a:prstGeom>
          <a:no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03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FF0000"/>
                    </a:solidFill>
                  </a:rPr>
                  <a:t>エッジ</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エッジ平滑化領域の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solidFill>
                          <a:srgbClr val="FF0000"/>
                        </a:solidFill>
                        <a:latin typeface="Cambria Math"/>
                      </a:rPr>
                      <m:t>[</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a:rPr>
                          <m:t> </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a:rPr>
                      <m:t>𝐵</m:t>
                    </m:r>
                    <m:r>
                      <a:rPr lang="en-US" altLang="ja-JP" sz="2400" i="1">
                        <a:solidFill>
                          <a:srgbClr val="FF0000"/>
                        </a:solidFill>
                        <a:latin typeface="Cambria Math"/>
                      </a:rPr>
                      <m:t>]</m:t>
                    </m:r>
                  </m:oMath>
                </a14:m>
                <a:r>
                  <a:rPr lang="ja-JP" altLang="en-US" sz="2400" dirty="0"/>
                  <a:t>を用いて各エッジのひずみ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endParaRPr lang="en-US" altLang="ja-JP" sz="2400" dirty="0"/>
              </a:p>
              <a:p>
                <a:pPr marL="0" indent="0">
                  <a:buNone/>
                </a:pPr>
                <a:br>
                  <a:rPr lang="en-US" altLang="ja-JP" sz="2400" dirty="0"/>
                </a:b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en-US" altLang="ja-JP" dirty="0"/>
              <a:t>ES-FEM</a:t>
            </a:r>
            <a:r>
              <a:rPr lang="ja-JP" altLang="en-US" dirty="0"/>
              <a:t>の定式化概要</a:t>
            </a:r>
            <a:endParaRPr kumimoji="1" lang="ja-JP" altLang="en-US" dirty="0">
              <a:solidFill>
                <a:srgbClr val="FF99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19" name="矢印: 右 18">
            <a:extLst>
              <a:ext uri="{FF2B5EF4-FFF2-40B4-BE49-F238E27FC236}">
                <a16:creationId xmlns:a16="http://schemas.microsoft.com/office/drawing/2014/main" id="{D13873AE-BDD3-4BED-9EC6-B274B2A57A89}"/>
              </a:ext>
            </a:extLst>
          </p:cNvPr>
          <p:cNvSpPr/>
          <p:nvPr/>
        </p:nvSpPr>
        <p:spPr>
          <a:xfrm>
            <a:off x="4774472" y="3486151"/>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4007768" y="3090974"/>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DD3591DA-8628-45C9-B532-98BEF26CBEE1}"/>
              </a:ext>
            </a:extLst>
          </p:cNvPr>
          <p:cNvGrpSpPr/>
          <p:nvPr/>
        </p:nvGrpSpPr>
        <p:grpSpPr>
          <a:xfrm>
            <a:off x="4361410" y="3291048"/>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5041966" y="3715569"/>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5429717" y="3273390"/>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pattFill prst="lgGrid">
            <a:fgClr>
              <a:srgbClr val="FF0000"/>
            </a:fgClr>
            <a:bgClr>
              <a:srgbClr val="4DFFC4"/>
            </a:bgClr>
          </a:patt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5349677" y="5515806"/>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panose="02040503050406030204" pitchFamily="18" charset="0"/>
                        </a:rPr>
                        <m:t>𝐵</m:t>
                      </m:r>
                      <m:r>
                        <a:rPr lang="en-US" altLang="ja-JP" sz="2400" i="1">
                          <a:solidFill>
                            <a:srgbClr val="FF0000"/>
                          </a:solidFill>
                          <a:latin typeface="Cambria Math" panose="02040503050406030204" pitchFamily="18" charset="0"/>
                        </a:rPr>
                        <m:t>]</m:t>
                      </m:r>
                    </m:oMath>
                  </m:oMathPara>
                </a14:m>
                <a:endParaRPr lang="ja-JP" altLang="en-US" sz="2400" dirty="0">
                  <a:solidFill>
                    <a:srgbClr val="FF0000"/>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5349677" y="5515806"/>
                <a:ext cx="1241237" cy="47859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5681482" y="5917164"/>
                <a:ext cx="4821961" cy="536172"/>
              </a:xfrm>
              <a:prstGeom prst="rect">
                <a:avLst/>
              </a:prstGeom>
              <a:noFill/>
            </p:spPr>
            <p:txBody>
              <a:bodyPr wrap="none" rtlCol="0">
                <a:spAutoFit/>
              </a:bodyPr>
              <a:lstStyle/>
              <a:p>
                <a:r>
                  <a:rPr lang="en-US" altLang="ja-JP" sz="2400" dirty="0">
                    <a:solidFill>
                      <a:srgbClr val="FF0000"/>
                    </a:solidFill>
                  </a:rPr>
                  <a:t> </a:t>
                </a:r>
                <a:r>
                  <a:rPr lang="en-US" altLang="ja-JP" sz="2400" b="1" dirty="0">
                    <a:solidFill>
                      <a:srgbClr val="FF0000"/>
                    </a:solidFill>
                  </a:rPr>
                  <a:t> </a:t>
                </a:r>
                <a14:m>
                  <m:oMath xmlns:m="http://schemas.openxmlformats.org/officeDocument/2006/math">
                    <m:r>
                      <a:rPr lang="en-US" altLang="ja-JP" sz="2400" b="1" i="1">
                        <a:solidFill>
                          <a:srgbClr val="FF0000"/>
                        </a:solidFill>
                        <a:latin typeface="Cambria Math" panose="02040503050406030204" pitchFamily="18" charset="0"/>
                        <a:ea typeface="Cambria Math" panose="02040503050406030204" pitchFamily="18" charset="0"/>
                      </a:rPr>
                      <m:t>↳</m:t>
                    </m:r>
                    <m:sSup>
                      <m:sSupPr>
                        <m:ctrlPr>
                          <a:rPr lang="en-US" altLang="ja-JP" sz="2400" b="1" i="1" smtClean="0">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𝜺</m:t>
                    </m:r>
                    <m:r>
                      <a:rPr lang="en-US" altLang="ja-JP" sz="2400">
                        <a:solidFill>
                          <a:srgbClr val="FF0000"/>
                        </a:solidFill>
                        <a:latin typeface="Cambria Math" panose="02040503050406030204" pitchFamily="18" charset="0"/>
                      </a:rPr>
                      <m:t>,</m:t>
                    </m:r>
                    <m:sSup>
                      <m:sSupPr>
                        <m:ctrlPr>
                          <a:rPr lang="en-US" altLang="ja-JP" sz="2400" b="1" i="1">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𝝈</m:t>
                    </m:r>
                    <m:r>
                      <a:rPr lang="en-US" altLang="ja-JP" sz="240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  </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𝑓</m:t>
                        </m:r>
                      </m:e>
                      <m:sup>
                        <m:r>
                          <m:rPr>
                            <m:sty m:val="p"/>
                          </m:rPr>
                          <a:rPr lang="en-US" altLang="ja-JP" sz="2400">
                            <a:solidFill>
                              <a:srgbClr val="FF0000"/>
                            </a:solidFill>
                            <a:latin typeface="Cambria Math" panose="02040503050406030204" pitchFamily="18" charset="0"/>
                          </a:rPr>
                          <m:t>int</m:t>
                        </m:r>
                      </m:sup>
                    </m:sSup>
                    <m:r>
                      <a:rPr lang="en-US" altLang="ja-JP" sz="2400" i="1">
                        <a:solidFill>
                          <a:srgbClr val="FF0000"/>
                        </a:solidFill>
                        <a:latin typeface="Cambria Math" panose="02040503050406030204" pitchFamily="18" charset="0"/>
                      </a:rPr>
                      <m:t>}</m:t>
                    </m:r>
                  </m:oMath>
                </a14:m>
                <a:r>
                  <a:rPr lang="ja-JP" altLang="en-US" sz="2400" dirty="0">
                    <a:solidFill>
                      <a:srgbClr val="FF0000"/>
                    </a:solidFill>
                  </a:rPr>
                  <a:t> </a:t>
                </a:r>
                <a:r>
                  <a:rPr lang="en-US" altLang="ja-JP" sz="2400" dirty="0">
                    <a:solidFill>
                      <a:srgbClr val="FF0000"/>
                    </a:solidFill>
                  </a:rPr>
                  <a:t>etc.</a:t>
                </a:r>
                <a:endParaRPr lang="ja-JP" altLang="en-US" sz="2400" dirty="0">
                  <a:solidFill>
                    <a:srgbClr val="FF0000"/>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5681482" y="5917164"/>
                <a:ext cx="4821961" cy="536172"/>
              </a:xfrm>
              <a:prstGeom prst="rect">
                <a:avLst/>
              </a:prstGeom>
              <a:blipFill>
                <a:blip r:embed="rId7"/>
                <a:stretch>
                  <a:fillRect r="-1011" b="-26136"/>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E8930DB-BEC5-49C6-8ADB-3E6830571420}"/>
              </a:ext>
            </a:extLst>
          </p:cNvPr>
          <p:cNvCxnSpPr>
            <a:cxnSpLocks/>
          </p:cNvCxnSpPr>
          <p:nvPr/>
        </p:nvCxnSpPr>
        <p:spPr>
          <a:xfrm flipV="1">
            <a:off x="5531768" y="3283035"/>
            <a:ext cx="1034143" cy="2133600"/>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5531769" y="3276030"/>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943819" y="3090974"/>
            <a:ext cx="1712328" cy="1015663"/>
          </a:xfrm>
          <a:prstGeom prst="rect">
            <a:avLst/>
          </a:prstGeom>
          <a:noFill/>
          <a:ln>
            <a:solidFill>
              <a:schemeClr val="tx1"/>
            </a:solidFill>
          </a:ln>
        </p:spPr>
        <p:txBody>
          <a:bodyPr wrap="none" rtlCol="0">
            <a:spAutoFit/>
          </a:bodyPr>
          <a:lstStyle/>
          <a:p>
            <a:pPr algn="ctr"/>
            <a:r>
              <a:rPr lang="ja-JP" altLang="en-US" sz="2000" dirty="0">
                <a:ea typeface="MS UI Gothic" panose="020B0600070205080204" pitchFamily="50" charset="-128"/>
              </a:rPr>
              <a:t>ガウス</a:t>
            </a:r>
            <a:r>
              <a:rPr kumimoji="1" lang="ja-JP" altLang="en-US" sz="2000" dirty="0">
                <a:ea typeface="MS UI Gothic" panose="020B0600070205080204" pitchFamily="50" charset="-128"/>
              </a:rPr>
              <a:t>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1485488" y="4519034"/>
            <a:ext cx="2629486"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8" name="テキスト ボックス 7">
            <a:extLst>
              <a:ext uri="{FF2B5EF4-FFF2-40B4-BE49-F238E27FC236}">
                <a16:creationId xmlns:a16="http://schemas.microsoft.com/office/drawing/2014/main" id="{42D4A18B-7506-5420-025D-94E4A0D34130}"/>
              </a:ext>
            </a:extLst>
          </p:cNvPr>
          <p:cNvSpPr txBox="1"/>
          <p:nvPr/>
        </p:nvSpPr>
        <p:spPr>
          <a:xfrm>
            <a:off x="8382671" y="3231515"/>
            <a:ext cx="2965188"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F3BC30AB-2AA6-4636-AFE0-DD971E550D3B}"/>
              </a:ext>
            </a:extLst>
          </p:cNvPr>
          <p:cNvSpPr txBox="1"/>
          <p:nvPr/>
        </p:nvSpPr>
        <p:spPr>
          <a:xfrm>
            <a:off x="8387396" y="4321549"/>
            <a:ext cx="2965188"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3B5F711E-8E37-BD1C-2D2D-3924163D959B}"/>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591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は各エッジ中心の物で，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EC-SSE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
        <p:nvSpPr>
          <p:cNvPr id="29" name="テキスト ボックス 28">
            <a:extLst>
              <a:ext uri="{FF2B5EF4-FFF2-40B4-BE49-F238E27FC236}">
                <a16:creationId xmlns:a16="http://schemas.microsoft.com/office/drawing/2014/main" id="{71AAC917-36EA-8820-0F31-BB42DDBE42B9}"/>
              </a:ext>
            </a:extLst>
          </p:cNvPr>
          <p:cNvSpPr txBox="1"/>
          <p:nvPr/>
        </p:nvSpPr>
        <p:spPr>
          <a:xfrm>
            <a:off x="8134320" y="3328788"/>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メッシュ収束が極めて速い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876566" y="483009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8160FBCD-9DFF-A269-36D4-FFA7FEF33E80}"/>
              </a:ext>
            </a:extLst>
          </p:cNvPr>
          <p:cNvSpPr txBox="1"/>
          <p:nvPr/>
        </p:nvSpPr>
        <p:spPr>
          <a:xfrm>
            <a:off x="1940058" y="310552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9C6AD8FD-ED44-5AB8-10A4-99825670F0DF}"/>
              </a:ext>
            </a:extLst>
          </p:cNvPr>
          <p:cNvSpPr txBox="1"/>
          <p:nvPr/>
        </p:nvSpPr>
        <p:spPr>
          <a:xfrm>
            <a:off x="8134319" y="5061374"/>
            <a:ext cx="3004349"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AB96146B-F0DA-0373-6529-0C1F2FF77133}"/>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pic>
        <p:nvPicPr>
          <p:cNvPr id="7" name="図 6" descr="図形, 多角形&#10;&#10;自動的に生成された説明">
            <a:extLst>
              <a:ext uri="{FF2B5EF4-FFF2-40B4-BE49-F238E27FC236}">
                <a16:creationId xmlns:a16="http://schemas.microsoft.com/office/drawing/2014/main" id="{74CB376A-ADD2-506D-EB9C-BFEC6D0BD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109560"/>
            <a:ext cx="3759716" cy="3048006"/>
          </a:xfrm>
          <a:prstGeom prst="rect">
            <a:avLst/>
          </a:prstGeom>
        </p:spPr>
      </p:pic>
      <p:grpSp>
        <p:nvGrpSpPr>
          <p:cNvPr id="9" name="グループ化 8">
            <a:extLst>
              <a:ext uri="{FF2B5EF4-FFF2-40B4-BE49-F238E27FC236}">
                <a16:creationId xmlns:a16="http://schemas.microsoft.com/office/drawing/2014/main" id="{D559E384-2363-EA17-7DE8-EA6962281349}"/>
              </a:ext>
            </a:extLst>
          </p:cNvPr>
          <p:cNvGrpSpPr/>
          <p:nvPr/>
        </p:nvGrpSpPr>
        <p:grpSpPr>
          <a:xfrm>
            <a:off x="4212916" y="3105527"/>
            <a:ext cx="3759716" cy="3048006"/>
            <a:chOff x="4215793" y="3144884"/>
            <a:chExt cx="3759716" cy="3048006"/>
          </a:xfrm>
        </p:grpSpPr>
        <p:grpSp>
          <p:nvGrpSpPr>
            <p:cNvPr id="10" name="グループ化 9">
              <a:extLst>
                <a:ext uri="{FF2B5EF4-FFF2-40B4-BE49-F238E27FC236}">
                  <a16:creationId xmlns:a16="http://schemas.microsoft.com/office/drawing/2014/main" id="{C99C96A6-4D76-0AA1-A5BE-910692BE0029}"/>
                </a:ext>
              </a:extLst>
            </p:cNvPr>
            <p:cNvGrpSpPr/>
            <p:nvPr/>
          </p:nvGrpSpPr>
          <p:grpSpPr>
            <a:xfrm>
              <a:off x="4215793" y="3144884"/>
              <a:ext cx="3759716" cy="3048006"/>
              <a:chOff x="4215793" y="9404296"/>
              <a:chExt cx="3759716" cy="3048006"/>
            </a:xfrm>
          </p:grpSpPr>
          <p:pic>
            <p:nvPicPr>
              <p:cNvPr id="22" name="図 21" descr="グラフ&#10;&#10;自動的に生成された説明">
                <a:extLst>
                  <a:ext uri="{FF2B5EF4-FFF2-40B4-BE49-F238E27FC236}">
                    <a16:creationId xmlns:a16="http://schemas.microsoft.com/office/drawing/2014/main" id="{8B075A01-0D90-6FC4-B1E9-97C393B3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24" name="楕円 23">
                <a:extLst>
                  <a:ext uri="{FF2B5EF4-FFF2-40B4-BE49-F238E27FC236}">
                    <a16:creationId xmlns:a16="http://schemas.microsoft.com/office/drawing/2014/main" id="{0BFC2293-38AC-38BD-DD85-A762AA6D0EFC}"/>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5" name="楕円 24">
                <a:extLst>
                  <a:ext uri="{FF2B5EF4-FFF2-40B4-BE49-F238E27FC236}">
                    <a16:creationId xmlns:a16="http://schemas.microsoft.com/office/drawing/2014/main" id="{E8BDC32E-9DB7-CC13-2A53-A7BCD33D1CD3}"/>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6" name="楕円 25">
                <a:extLst>
                  <a:ext uri="{FF2B5EF4-FFF2-40B4-BE49-F238E27FC236}">
                    <a16:creationId xmlns:a16="http://schemas.microsoft.com/office/drawing/2014/main" id="{8BDE99BA-A1B9-8477-69DB-8D98E7B50C1B}"/>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2669E8ED-95D8-46B1-8A51-5590E1C478B5}"/>
                </a:ext>
              </a:extLst>
            </p:cNvPr>
            <p:cNvGrpSpPr/>
            <p:nvPr/>
          </p:nvGrpSpPr>
          <p:grpSpPr>
            <a:xfrm>
              <a:off x="4383235" y="3705371"/>
              <a:ext cx="3025487" cy="1672445"/>
              <a:chOff x="5208013" y="1856537"/>
              <a:chExt cx="3025487" cy="1672445"/>
            </a:xfrm>
          </p:grpSpPr>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5CC4D16-D64B-4ED9-A7D6-232BB12606C7}"/>
                      </a:ext>
                    </a:extLst>
                  </p:cNvPr>
                  <p:cNvSpPr txBox="1"/>
                  <p:nvPr/>
                </p:nvSpPr>
                <p:spPr>
                  <a:xfrm>
                    <a:off x="5208013" y="1856537"/>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7" name="テキスト ボックス 26">
                    <a:extLst>
                      <a:ext uri="{FF2B5EF4-FFF2-40B4-BE49-F238E27FC236}">
                        <a16:creationId xmlns:a16="http://schemas.microsoft.com/office/drawing/2014/main" id="{1E1CBAAA-0116-3D1E-F1C2-73D0C1D6A5E4}"/>
                      </a:ext>
                    </a:extLst>
                  </p:cNvPr>
                  <p:cNvSpPr txBox="1">
                    <a:spLocks noRot="1" noChangeAspect="1" noMove="1" noResize="1" noEditPoints="1" noAdjustHandles="1" noChangeArrowheads="1" noChangeShapeType="1" noTextEdit="1"/>
                  </p:cNvSpPr>
                  <p:nvPr/>
                </p:nvSpPr>
                <p:spPr>
                  <a:xfrm>
                    <a:off x="5208013" y="1856537"/>
                    <a:ext cx="988686" cy="381964"/>
                  </a:xfrm>
                  <a:prstGeom prst="rect">
                    <a:avLst/>
                  </a:prstGeom>
                  <a:blipFill>
                    <a:blip r:embed="rId6"/>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82C6CAE-F4F0-D45D-CE47-955CCB451358}"/>
                      </a:ext>
                    </a:extLst>
                  </p:cNvPr>
                  <p:cNvSpPr txBox="1"/>
                  <p:nvPr/>
                </p:nvSpPr>
                <p:spPr>
                  <a:xfrm>
                    <a:off x="7244814" y="186819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8" name="テキスト ボックス 27">
                    <a:extLst>
                      <a:ext uri="{FF2B5EF4-FFF2-40B4-BE49-F238E27FC236}">
                        <a16:creationId xmlns:a16="http://schemas.microsoft.com/office/drawing/2014/main" id="{E7BDE3AA-D088-708B-6A57-2C62300CF31C}"/>
                      </a:ext>
                    </a:extLst>
                  </p:cNvPr>
                  <p:cNvSpPr txBox="1">
                    <a:spLocks noRot="1" noChangeAspect="1" noMove="1" noResize="1" noEditPoints="1" noAdjustHandles="1" noChangeArrowheads="1" noChangeShapeType="1" noTextEdit="1"/>
                  </p:cNvSpPr>
                  <p:nvPr/>
                </p:nvSpPr>
                <p:spPr>
                  <a:xfrm>
                    <a:off x="7244814" y="1868198"/>
                    <a:ext cx="988686" cy="381964"/>
                  </a:xfrm>
                  <a:prstGeom prst="rect">
                    <a:avLst/>
                  </a:prstGeom>
                  <a:blipFill>
                    <a:blip r:embed="rId7"/>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F688203D-40B1-3630-BFBD-327F221B28D6}"/>
                      </a:ext>
                    </a:extLst>
                  </p:cNvPr>
                  <p:cNvSpPr txBox="1"/>
                  <p:nvPr/>
                </p:nvSpPr>
                <p:spPr>
                  <a:xfrm>
                    <a:off x="6030004" y="314701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1" name="テキスト ボックス 30">
                    <a:extLst>
                      <a:ext uri="{FF2B5EF4-FFF2-40B4-BE49-F238E27FC236}">
                        <a16:creationId xmlns:a16="http://schemas.microsoft.com/office/drawing/2014/main" id="{081D30C4-9F30-471A-4C05-F1E1934B3D6F}"/>
                      </a:ext>
                    </a:extLst>
                  </p:cNvPr>
                  <p:cNvSpPr txBox="1">
                    <a:spLocks noRot="1" noChangeAspect="1" noMove="1" noResize="1" noEditPoints="1" noAdjustHandles="1" noChangeArrowheads="1" noChangeShapeType="1" noTextEdit="1"/>
                  </p:cNvSpPr>
                  <p:nvPr/>
                </p:nvSpPr>
                <p:spPr>
                  <a:xfrm>
                    <a:off x="6030004" y="3147018"/>
                    <a:ext cx="988686" cy="381964"/>
                  </a:xfrm>
                  <a:prstGeom prst="rect">
                    <a:avLst/>
                  </a:prstGeom>
                  <a:blipFill>
                    <a:blip r:embed="rId8"/>
                    <a:stretch>
                      <a:fillRect l="-1840" r="-7975" b="-17460"/>
                    </a:stretch>
                  </a:blipFill>
                </p:spPr>
                <p:txBody>
                  <a:bodyPr/>
                  <a:lstStyle/>
                  <a:p>
                    <a:r>
                      <a:rPr lang="ja-JP" altLang="en-US">
                        <a:noFill/>
                      </a:rPr>
                      <a:t> </a:t>
                    </a:r>
                  </a:p>
                </p:txBody>
              </p:sp>
            </mc:Fallback>
          </mc:AlternateContent>
        </p:grpSp>
      </p:grpSp>
      <p:grpSp>
        <p:nvGrpSpPr>
          <p:cNvPr id="27" name="グループ化 26">
            <a:extLst>
              <a:ext uri="{FF2B5EF4-FFF2-40B4-BE49-F238E27FC236}">
                <a16:creationId xmlns:a16="http://schemas.microsoft.com/office/drawing/2014/main" id="{4A628D65-51C8-85A6-E869-11056B04BDC4}"/>
              </a:ext>
            </a:extLst>
          </p:cNvPr>
          <p:cNvGrpSpPr/>
          <p:nvPr/>
        </p:nvGrpSpPr>
        <p:grpSpPr>
          <a:xfrm>
            <a:off x="4210039" y="3107251"/>
            <a:ext cx="3759716" cy="3048006"/>
            <a:chOff x="6653246" y="428941"/>
            <a:chExt cx="3759716" cy="3048006"/>
          </a:xfrm>
        </p:grpSpPr>
        <p:pic>
          <p:nvPicPr>
            <p:cNvPr id="28" name="図 27" descr="背景パターン&#10;&#10;自動的に生成された説明">
              <a:extLst>
                <a:ext uri="{FF2B5EF4-FFF2-40B4-BE49-F238E27FC236}">
                  <a16:creationId xmlns:a16="http://schemas.microsoft.com/office/drawing/2014/main" id="{D44B258B-9885-6542-9639-1D1FFD31B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31" name="図 30" descr="図形, 多角形&#10;&#10;自動的に生成された説明">
              <a:extLst>
                <a:ext uri="{FF2B5EF4-FFF2-40B4-BE49-F238E27FC236}">
                  <a16:creationId xmlns:a16="http://schemas.microsoft.com/office/drawing/2014/main" id="{C73AA16A-E076-25A8-D327-2AF0F526E7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32" name="グループ化 31">
            <a:extLst>
              <a:ext uri="{FF2B5EF4-FFF2-40B4-BE49-F238E27FC236}">
                <a16:creationId xmlns:a16="http://schemas.microsoft.com/office/drawing/2014/main" id="{15657901-6761-10B0-AE37-3BDD53A32106}"/>
              </a:ext>
            </a:extLst>
          </p:cNvPr>
          <p:cNvGrpSpPr/>
          <p:nvPr/>
        </p:nvGrpSpPr>
        <p:grpSpPr>
          <a:xfrm>
            <a:off x="4783278" y="3728541"/>
            <a:ext cx="1977372" cy="1283452"/>
            <a:chOff x="1031532" y="3729724"/>
            <a:chExt cx="1977372" cy="1283452"/>
          </a:xfrm>
        </p:grpSpPr>
        <p:sp>
          <p:nvSpPr>
            <p:cNvPr id="33" name="乗算記号 32">
              <a:extLst>
                <a:ext uri="{FF2B5EF4-FFF2-40B4-BE49-F238E27FC236}">
                  <a16:creationId xmlns:a16="http://schemas.microsoft.com/office/drawing/2014/main" id="{13BB06CF-52CF-6354-75CF-27DD4A9FAE74}"/>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乗算記号 33">
              <a:extLst>
                <a:ext uri="{FF2B5EF4-FFF2-40B4-BE49-F238E27FC236}">
                  <a16:creationId xmlns:a16="http://schemas.microsoft.com/office/drawing/2014/main" id="{79F02E3C-A2DB-0115-B8A3-335092264C12}"/>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乗算記号 34">
              <a:extLst>
                <a:ext uri="{FF2B5EF4-FFF2-40B4-BE49-F238E27FC236}">
                  <a16:creationId xmlns:a16="http://schemas.microsoft.com/office/drawing/2014/main" id="{091836E1-C28D-85A7-CC08-D76FEE3426B4}"/>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15627DE7-60BF-B0C6-0361-24EB85A0E36D}"/>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8BEB343C-FA60-10E0-F675-DC89545E6CC8}"/>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1899F2EB-E4D5-1951-58B4-8D88F07BAD77}"/>
                    </a:ext>
                  </a:extLst>
                </p:cNvPr>
                <p:cNvSpPr txBox="1"/>
                <p:nvPr/>
              </p:nvSpPr>
              <p:spPr>
                <a:xfrm>
                  <a:off x="2020218"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5" name="テキスト ボックス 24">
                  <a:extLst>
                    <a:ext uri="{FF2B5EF4-FFF2-40B4-BE49-F238E27FC236}">
                      <a16:creationId xmlns:a16="http://schemas.microsoft.com/office/drawing/2014/main" id="{A058CC39-442C-DC87-6FDB-A049529D3EEC}"/>
                    </a:ext>
                  </a:extLst>
                </p:cNvPr>
                <p:cNvSpPr txBox="1">
                  <a:spLocks noRot="1" noChangeAspect="1" noMove="1" noResize="1" noEditPoints="1" noAdjustHandles="1" noChangeArrowheads="1" noChangeShapeType="1" noTextEdit="1"/>
                </p:cNvSpPr>
                <p:nvPr/>
              </p:nvSpPr>
              <p:spPr>
                <a:xfrm>
                  <a:off x="2020218" y="4636983"/>
                  <a:ext cx="988686" cy="376193"/>
                </a:xfrm>
                <a:prstGeom prst="rect">
                  <a:avLst/>
                </a:prstGeom>
                <a:blipFill>
                  <a:blip r:embed="rId14"/>
                  <a:stretch>
                    <a:fillRect l="-2469" r="-8025"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0248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3.000000"/>
  <p:tag name="ISPRING_ULTRA_SCORM_COURCE_TITLE" val="jsces2025.S-FEM"/>
  <p:tag name="ISPRING_SCORM_ENDPOINT" val="&lt;endpoint&gt;&lt;enable&gt;0&lt;/enable&gt;&lt;lrs&gt;http://&lt;/lrs&gt;&lt;auth&gt;0&lt;/auth&gt;&lt;login&gt;&lt;/login&gt;&lt;password&gt;&lt;/password&gt;&lt;key&gt;&lt;/key&gt;&lt;name&gt;&lt;/name&gt;&lt;email&gt;&lt;/email&gt;&lt;/endpoint&gt;&#10;"/>
  <p:tag name="ISPRING_OUTPUT_FOLDER" val="[[&quot;\uFFFD:ΐ{3CEE3DD4-803A-4060-96AA-167671EDD26C}&quot;,&quot;Z:\\ACHIEVEMENT\\conference\\2025\\jsces2025&quot;],[&quot;0\uFFFD\u0016\uFFFD{72CC8BE8-5273-4F89-A9DB-6C2224B55B6C}&quot;,&quot;Z:\\ACHIEVEMENT\\conference\\2024\\cmd2024&quot;],[&quot;0\uFFFD\u0016\uFFFD{DEE640B2-8B0E-4298-9AB9-4AB5AACAD798}&quot;,&quot;Z:\\ACHIEVEMENT\\conference\\2023\\jsces2023&quot;],[&quot;\uFFFD\uFFFD&lt;{A673FCB7-976C-4B3E-91BB-80E00AB4F6CF}&quot;,&quot;D:\\share\\ACHIEVEMENT\\conference\\2021\\srij-seminar&quot;]]"/>
  <p:tag name="ISPRING_SCORM_RATE_QUIZZES" val="0"/>
  <p:tag name="ISPRING_PRESENTATION_TITLE" val="jsces2025.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cene3d>
          <a:camera prst="orthographicFront"/>
          <a:lightRig rig="threePt" dir="t"/>
        </a:scene3d>
        <a:sp3d>
          <a:bevelT/>
        </a:sp3d>
      </a:spPr>
      <a:bodyPr rtlCol="0" anchor="ctr"/>
      <a:lstStyle>
        <a:defPPr algn="ctr">
          <a:defRPr sz="2400" dirty="0" smtClean="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a:noFill/>
        </a:ln>
        <a:scene3d>
          <a:camera prst="orthographicFront"/>
          <a:lightRig rig="threePt" dir="t"/>
        </a:scene3d>
        <a:sp3d>
          <a:bevelT/>
        </a:sp3d>
      </a:spPr>
      <a:bodyPr wrap="square" rtlCol="0">
        <a:spAutoFit/>
      </a:bodyPr>
      <a:lstStyle>
        <a:defPPr algn="ctr">
          <a:defRPr sz="20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87986</TotalTime>
  <Words>2640</Words>
  <Application>Microsoft Office PowerPoint</Application>
  <PresentationFormat>ワイド画面</PresentationFormat>
  <Paragraphs>352</Paragraphs>
  <Slides>30</Slides>
  <Notes>30</Notes>
  <HiddenSlides>0</HiddenSlides>
  <MMClips>7</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30</vt:i4>
      </vt:variant>
    </vt:vector>
  </HeadingPairs>
  <TitlesOfParts>
    <vt:vector size="40" baseType="lpstr">
      <vt:lpstr>ＭＳ Ｐゴシック</vt:lpstr>
      <vt:lpstr>ＭＳ Ｐゴシック</vt:lpstr>
      <vt:lpstr>MS UI Gothic</vt:lpstr>
      <vt:lpstr>メイリオ</vt:lpstr>
      <vt:lpstr>Arial</vt:lpstr>
      <vt:lpstr>Calibri</vt:lpstr>
      <vt:lpstr>Cambria Math</vt:lpstr>
      <vt:lpstr>Microsoft Tai Le</vt:lpstr>
      <vt:lpstr>Wingdings</vt:lpstr>
      <vt:lpstr>デザインの設定</vt:lpstr>
      <vt:lpstr>次世代平滑化有限要素法(EC-SSE-SRI-T4)における 圧力チェッカーボーディング抑制法の検討</vt:lpstr>
      <vt:lpstr>研究背景</vt:lpstr>
      <vt:lpstr>エッジ中心ひずみ平滑要素（EC-SSE）の可能性</vt:lpstr>
      <vt:lpstr>旧 EC-SSE-SRI-T4の性能</vt:lpstr>
      <vt:lpstr>研究目的</vt:lpstr>
      <vt:lpstr>手法 新旧 EC-SSE-SRI-T4の定式化の紹介</vt:lpstr>
      <vt:lpstr>NS-FEMの定式化概要</vt:lpstr>
      <vt:lpstr>ES-FEMの定式化概要</vt:lpstr>
      <vt:lpstr>EC-SSEの定式化概要</vt:lpstr>
      <vt:lpstr>旧 EC-SSE-SRIの定式化概要</vt:lpstr>
      <vt:lpstr>新 EC-SSE-SRIの定式化概要</vt:lpstr>
      <vt:lpstr>新 EC-SSE-SRIの応力積分</vt:lpstr>
      <vt:lpstr>結果と考察 解析例の紹介 と 計算コストの考察</vt:lpstr>
      <vt:lpstr>    片持ち梁の曲げ解析</vt:lpstr>
      <vt:lpstr>    片持ち梁の曲げ解析</vt:lpstr>
      <vt:lpstr>    片持ち梁の曲げ解析</vt:lpstr>
      <vt:lpstr>    ブロックの圧力押込解析</vt:lpstr>
      <vt:lpstr>    ブロックの圧力押込解析</vt:lpstr>
      <vt:lpstr>    ブロックの圧力押込解析</vt:lpstr>
      <vt:lpstr>    フィラー充填ゴムの引張解析</vt:lpstr>
      <vt:lpstr>    フィラー充填ゴムの引張解析</vt:lpstr>
      <vt:lpstr>    フィラー充填ゴムの引張解析</vt:lpstr>
      <vt:lpstr>計算時間に関する考察</vt:lpstr>
      <vt:lpstr>まとめ</vt:lpstr>
      <vt:lpstr>新 EC-SSE-SRI-T4のまとめ</vt:lpstr>
      <vt:lpstr>PowerPoint プレゼンテーション</vt:lpstr>
      <vt:lpstr>    片持ち梁の曲げ解析</vt:lpstr>
      <vt:lpstr>    円柱の押込解析</vt:lpstr>
      <vt:lpstr>    円柱の押込解析</vt:lpstr>
      <vt:lpstr>    円柱の押込解析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jsces2025.S-FEM</dc:title>
  <dc:creator>Yuki ONISHI</dc:creator>
  <cp:lastModifiedBy>Yuki ONISHI</cp:lastModifiedBy>
  <cp:revision>3394</cp:revision>
  <cp:lastPrinted>2012-03-06T10:21:50Z</cp:lastPrinted>
  <dcterms:created xsi:type="dcterms:W3CDTF">2007-11-22T18:02:40Z</dcterms:created>
  <dcterms:modified xsi:type="dcterms:W3CDTF">2025-06-04T12:18:30Z</dcterms:modified>
</cp:coreProperties>
</file>