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2"/>
  </p:notesMasterIdLst>
  <p:handoutMasterIdLst>
    <p:handoutMasterId r:id="rId33"/>
  </p:handoutMasterIdLst>
  <p:sldIdLst>
    <p:sldId id="961" r:id="rId2"/>
    <p:sldId id="765" r:id="rId3"/>
    <p:sldId id="1021" r:id="rId4"/>
    <p:sldId id="603" r:id="rId5"/>
    <p:sldId id="892" r:id="rId6"/>
    <p:sldId id="1004" r:id="rId7"/>
    <p:sldId id="731" r:id="rId8"/>
    <p:sldId id="1016" r:id="rId9"/>
    <p:sldId id="1015" r:id="rId10"/>
    <p:sldId id="897" r:id="rId11"/>
    <p:sldId id="750" r:id="rId12"/>
    <p:sldId id="979" r:id="rId13"/>
    <p:sldId id="1005" r:id="rId14"/>
    <p:sldId id="933" r:id="rId15"/>
    <p:sldId id="964" r:id="rId16"/>
    <p:sldId id="1030" r:id="rId17"/>
    <p:sldId id="1031" r:id="rId18"/>
    <p:sldId id="924" r:id="rId19"/>
    <p:sldId id="1029" r:id="rId20"/>
    <p:sldId id="1018" r:id="rId21"/>
    <p:sldId id="974" r:id="rId22"/>
    <p:sldId id="971" r:id="rId23"/>
    <p:sldId id="968" r:id="rId24"/>
    <p:sldId id="682" r:id="rId25"/>
    <p:sldId id="1025" r:id="rId26"/>
    <p:sldId id="997" r:id="rId27"/>
    <p:sldId id="776" r:id="rId28"/>
    <p:sldId id="1028" r:id="rId29"/>
    <p:sldId id="976" r:id="rId30"/>
    <p:sldId id="1020" r:id="rId31"/>
  </p:sldIdLst>
  <p:sldSz cx="12192000" cy="6858000"/>
  <p:notesSz cx="9971088" cy="6823075"/>
  <p:custDataLst>
    <p:tags r:id="rId34"/>
  </p:custDataLst>
  <p:defaultTextStyle>
    <a:defPPr>
      <a:defRPr lang="ja-JP"/>
    </a:defPPr>
    <a:lvl1pPr algn="l" rtl="0" fontAlgn="base">
      <a:spcBef>
        <a:spcPct val="0"/>
      </a:spcBef>
      <a:spcAft>
        <a:spcPct val="0"/>
      </a:spcAft>
      <a:defRPr kumimoji="1" kern="1200">
        <a:solidFill>
          <a:schemeClr val="tx1"/>
        </a:solidFill>
        <a:latin typeface="Arial" charset="0"/>
        <a:ea typeface="MS PGothic" pitchFamily="50" charset="-128"/>
        <a:cs typeface="+mn-cs"/>
      </a:defRPr>
    </a:lvl1pPr>
    <a:lvl2pPr marL="457200" algn="l" rtl="0" fontAlgn="base">
      <a:spcBef>
        <a:spcPct val="0"/>
      </a:spcBef>
      <a:spcAft>
        <a:spcPct val="0"/>
      </a:spcAft>
      <a:defRPr kumimoji="1" kern="1200">
        <a:solidFill>
          <a:schemeClr val="tx1"/>
        </a:solidFill>
        <a:latin typeface="Arial" charset="0"/>
        <a:ea typeface="MS PGothic" pitchFamily="50" charset="-128"/>
        <a:cs typeface="+mn-cs"/>
      </a:defRPr>
    </a:lvl2pPr>
    <a:lvl3pPr marL="914400" algn="l" rtl="0" fontAlgn="base">
      <a:spcBef>
        <a:spcPct val="0"/>
      </a:spcBef>
      <a:spcAft>
        <a:spcPct val="0"/>
      </a:spcAft>
      <a:defRPr kumimoji="1" kern="1200">
        <a:solidFill>
          <a:schemeClr val="tx1"/>
        </a:solidFill>
        <a:latin typeface="Arial" charset="0"/>
        <a:ea typeface="MS PGothic" pitchFamily="50" charset="-128"/>
        <a:cs typeface="+mn-cs"/>
      </a:defRPr>
    </a:lvl3pPr>
    <a:lvl4pPr marL="1371600" algn="l" rtl="0" fontAlgn="base">
      <a:spcBef>
        <a:spcPct val="0"/>
      </a:spcBef>
      <a:spcAft>
        <a:spcPct val="0"/>
      </a:spcAft>
      <a:defRPr kumimoji="1" kern="1200">
        <a:solidFill>
          <a:schemeClr val="tx1"/>
        </a:solidFill>
        <a:latin typeface="Arial" charset="0"/>
        <a:ea typeface="MS PGothic" pitchFamily="50" charset="-128"/>
        <a:cs typeface="+mn-cs"/>
      </a:defRPr>
    </a:lvl4pPr>
    <a:lvl5pPr marL="1828800" algn="l" rtl="0" fontAlgn="base">
      <a:spcBef>
        <a:spcPct val="0"/>
      </a:spcBef>
      <a:spcAft>
        <a:spcPct val="0"/>
      </a:spcAft>
      <a:defRPr kumimoji="1" kern="1200">
        <a:solidFill>
          <a:schemeClr val="tx1"/>
        </a:solidFill>
        <a:latin typeface="Arial" charset="0"/>
        <a:ea typeface="MS PGothic" pitchFamily="50" charset="-128"/>
        <a:cs typeface="+mn-cs"/>
      </a:defRPr>
    </a:lvl5pPr>
    <a:lvl6pPr marL="2286000" algn="l" defTabSz="914400" rtl="0" eaLnBrk="1" latinLnBrk="0" hangingPunct="1">
      <a:defRPr kumimoji="1" kern="1200">
        <a:solidFill>
          <a:schemeClr val="tx1"/>
        </a:solidFill>
        <a:latin typeface="Arial" charset="0"/>
        <a:ea typeface="MS PGothic" pitchFamily="50" charset="-128"/>
        <a:cs typeface="+mn-cs"/>
      </a:defRPr>
    </a:lvl6pPr>
    <a:lvl7pPr marL="2743200" algn="l" defTabSz="914400" rtl="0" eaLnBrk="1" latinLnBrk="0" hangingPunct="1">
      <a:defRPr kumimoji="1" kern="1200">
        <a:solidFill>
          <a:schemeClr val="tx1"/>
        </a:solidFill>
        <a:latin typeface="Arial" charset="0"/>
        <a:ea typeface="MS PGothic" pitchFamily="50" charset="-128"/>
        <a:cs typeface="+mn-cs"/>
      </a:defRPr>
    </a:lvl7pPr>
    <a:lvl8pPr marL="3200400" algn="l" defTabSz="914400" rtl="0" eaLnBrk="1" latinLnBrk="0" hangingPunct="1">
      <a:defRPr kumimoji="1" kern="1200">
        <a:solidFill>
          <a:schemeClr val="tx1"/>
        </a:solidFill>
        <a:latin typeface="Arial" charset="0"/>
        <a:ea typeface="MS PGothic" pitchFamily="50" charset="-128"/>
        <a:cs typeface="+mn-cs"/>
      </a:defRPr>
    </a:lvl8pPr>
    <a:lvl9pPr marL="3657600" algn="l" defTabSz="914400" rtl="0" eaLnBrk="1" latinLnBrk="0" hangingPunct="1">
      <a:defRPr kumimoji="1" kern="1200">
        <a:solidFill>
          <a:schemeClr val="tx1"/>
        </a:solidFill>
        <a:latin typeface="Arial" charset="0"/>
        <a:ea typeface="MS PGothic"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149">
          <p15:clr>
            <a:srgbClr val="A4A3A4"/>
          </p15:clr>
        </p15:guide>
        <p15:guide id="2" pos="3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uki" initials="y" lastIdx="1" clrIdx="0">
    <p:extLst>
      <p:ext uri="{19B8F6BF-5375-455C-9EA6-DF929625EA0E}">
        <p15:presenceInfo xmlns:p15="http://schemas.microsoft.com/office/powerpoint/2012/main" userId="yuk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00CC"/>
    <a:srgbClr val="008000"/>
    <a:srgbClr val="FF9900"/>
    <a:srgbClr val="4747FF"/>
    <a:srgbClr val="E89049"/>
    <a:srgbClr val="E4CD50"/>
    <a:srgbClr val="05BCFE"/>
    <a:srgbClr val="D9D9FF"/>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44" autoAdjust="0"/>
    <p:restoredTop sz="96765" autoAdjust="0"/>
  </p:normalViewPr>
  <p:slideViewPr>
    <p:cSldViewPr snapToGrid="0">
      <p:cViewPr varScale="1">
        <p:scale>
          <a:sx n="123" d="100"/>
          <a:sy n="123" d="100"/>
        </p:scale>
        <p:origin x="128" y="256"/>
      </p:cViewPr>
      <p:guideLst>
        <p:guide orient="horz" pos="2160"/>
        <p:guide pos="3840"/>
      </p:guideLst>
    </p:cSldViewPr>
  </p:slideViewPr>
  <p:outlineViewPr>
    <p:cViewPr>
      <p:scale>
        <a:sx n="33" d="100"/>
        <a:sy n="33" d="100"/>
      </p:scale>
      <p:origin x="0" y="-15912"/>
    </p:cViewPr>
  </p:outlineViewPr>
  <p:notesTextViewPr>
    <p:cViewPr>
      <p:scale>
        <a:sx n="100" d="100"/>
        <a:sy n="100" d="100"/>
      </p:scale>
      <p:origin x="0" y="0"/>
    </p:cViewPr>
  </p:notesTextViewPr>
  <p:sorterViewPr>
    <p:cViewPr>
      <p:scale>
        <a:sx n="70" d="100"/>
        <a:sy n="70" d="100"/>
      </p:scale>
      <p:origin x="0" y="0"/>
    </p:cViewPr>
  </p:sorterViewPr>
  <p:notesViewPr>
    <p:cSldViewPr snapToGrid="0">
      <p:cViewPr varScale="1">
        <p:scale>
          <a:sx n="129" d="100"/>
          <a:sy n="129" d="100"/>
        </p:scale>
        <p:origin x="1676" y="96"/>
      </p:cViewPr>
      <p:guideLst>
        <p:guide orient="horz" pos="2149"/>
        <p:guide pos="314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21175" cy="341313"/>
          </a:xfrm>
          <a:prstGeom prst="rect">
            <a:avLst/>
          </a:prstGeom>
        </p:spPr>
        <p:txBody>
          <a:bodyPr vert="horz" lIns="91440" tIns="45720" rIns="91440" bIns="45720" rtlCol="0"/>
          <a:lstStyle>
            <a:lvl1pPr algn="l">
              <a:defRPr sz="1200"/>
            </a:lvl1pPr>
          </a:lstStyle>
          <a:p>
            <a:endParaRPr kumimoji="1" lang="ja-JP" altLang="en-US" dirty="0">
              <a:ea typeface="MS UI Gothic" panose="020B0600070205080204" pitchFamily="50" charset="-128"/>
            </a:endParaRPr>
          </a:p>
        </p:txBody>
      </p:sp>
      <p:sp>
        <p:nvSpPr>
          <p:cNvPr id="3" name="日付プレースホルダー 2"/>
          <p:cNvSpPr>
            <a:spLocks noGrp="1"/>
          </p:cNvSpPr>
          <p:nvPr>
            <p:ph type="dt" sz="quarter" idx="1"/>
          </p:nvPr>
        </p:nvSpPr>
        <p:spPr>
          <a:xfrm>
            <a:off x="5648325" y="0"/>
            <a:ext cx="4321175" cy="341313"/>
          </a:xfrm>
          <a:prstGeom prst="rect">
            <a:avLst/>
          </a:prstGeom>
        </p:spPr>
        <p:txBody>
          <a:bodyPr vert="horz" lIns="91440" tIns="45720" rIns="91440" bIns="45720" rtlCol="0"/>
          <a:lstStyle>
            <a:lvl1pPr algn="r">
              <a:defRPr sz="1200"/>
            </a:lvl1pPr>
          </a:lstStyle>
          <a:p>
            <a:fld id="{907F8867-4283-4A96-9771-3601A6259625}" type="datetimeFigureOut">
              <a:rPr kumimoji="1" lang="ja-JP" altLang="en-US" smtClean="0">
                <a:ea typeface="MS UI Gothic" panose="020B0600070205080204" pitchFamily="50" charset="-128"/>
              </a:rPr>
              <a:t>2026/6/3</a:t>
            </a:fld>
            <a:endParaRPr kumimoji="1" lang="ja-JP" altLang="en-US" dirty="0">
              <a:ea typeface="MS UI Gothic" panose="020B0600070205080204" pitchFamily="50" charset="-128"/>
            </a:endParaRPr>
          </a:p>
        </p:txBody>
      </p:sp>
      <p:sp>
        <p:nvSpPr>
          <p:cNvPr id="4" name="フッター プレースホルダー 3"/>
          <p:cNvSpPr>
            <a:spLocks noGrp="1"/>
          </p:cNvSpPr>
          <p:nvPr>
            <p:ph type="ftr" sz="quarter" idx="2"/>
          </p:nvPr>
        </p:nvSpPr>
        <p:spPr>
          <a:xfrm>
            <a:off x="0" y="6480175"/>
            <a:ext cx="4321175" cy="341313"/>
          </a:xfrm>
          <a:prstGeom prst="rect">
            <a:avLst/>
          </a:prstGeom>
        </p:spPr>
        <p:txBody>
          <a:bodyPr vert="horz" lIns="91440" tIns="45720" rIns="91440" bIns="45720" rtlCol="0" anchor="b"/>
          <a:lstStyle>
            <a:lvl1pPr algn="l">
              <a:defRPr sz="1200"/>
            </a:lvl1pPr>
          </a:lstStyle>
          <a:p>
            <a:endParaRPr kumimoji="1" lang="ja-JP" altLang="en-US" dirty="0">
              <a:ea typeface="MS UI Gothic" panose="020B0600070205080204" pitchFamily="50" charset="-128"/>
            </a:endParaRPr>
          </a:p>
        </p:txBody>
      </p:sp>
    </p:spTree>
    <p:extLst>
      <p:ext uri="{BB962C8B-B14F-4D97-AF65-F5344CB8AC3E}">
        <p14:creationId xmlns:p14="http://schemas.microsoft.com/office/powerpoint/2010/main" val="252917085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149" userDrawn="1">
          <p15:clr>
            <a:srgbClr val="F26B43"/>
          </p15:clr>
        </p15:guide>
        <p15:guide id="2" pos="3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4319943" cy="341209"/>
          </a:xfrm>
          <a:prstGeom prst="rect">
            <a:avLst/>
          </a:prstGeom>
        </p:spPr>
        <p:txBody>
          <a:bodyPr vert="horz" lIns="92418" tIns="46209" rIns="92418" bIns="46209" rtlCol="0"/>
          <a:lstStyle>
            <a:lvl1pPr algn="l">
              <a:defRPr sz="1200" smtClean="0">
                <a:ea typeface="MS UI Gothic" panose="020B0600070205080204" pitchFamily="50" charset="-128"/>
              </a:defRPr>
            </a:lvl1pPr>
          </a:lstStyle>
          <a:p>
            <a:pPr>
              <a:defRPr/>
            </a:pPr>
            <a:endParaRPr lang="ja-JP" altLang="en-US" dirty="0"/>
          </a:p>
        </p:txBody>
      </p:sp>
      <p:sp>
        <p:nvSpPr>
          <p:cNvPr id="3" name="日付プレースホルダ 2"/>
          <p:cNvSpPr>
            <a:spLocks noGrp="1"/>
          </p:cNvSpPr>
          <p:nvPr>
            <p:ph type="dt" idx="1"/>
          </p:nvPr>
        </p:nvSpPr>
        <p:spPr>
          <a:xfrm>
            <a:off x="5648797" y="0"/>
            <a:ext cx="4319943" cy="341209"/>
          </a:xfrm>
          <a:prstGeom prst="rect">
            <a:avLst/>
          </a:prstGeom>
        </p:spPr>
        <p:txBody>
          <a:bodyPr vert="horz" lIns="92418" tIns="46209" rIns="92418" bIns="46209" rtlCol="0"/>
          <a:lstStyle>
            <a:lvl1pPr algn="r">
              <a:defRPr sz="1200" smtClean="0">
                <a:ea typeface="MS UI Gothic" panose="020B0600070205080204" pitchFamily="50" charset="-128"/>
              </a:defRPr>
            </a:lvl1pPr>
          </a:lstStyle>
          <a:p>
            <a:pPr>
              <a:defRPr/>
            </a:pPr>
            <a:fld id="{C3B1C3B4-0EFA-4E9A-BE43-AB531CD70431}" type="datetimeFigureOut">
              <a:rPr lang="ja-JP" altLang="en-US" smtClean="0"/>
              <a:pPr>
                <a:defRPr/>
              </a:pPr>
              <a:t>2026/6/3</a:t>
            </a:fld>
            <a:endParaRPr lang="ja-JP" altLang="en-US" dirty="0"/>
          </a:p>
        </p:txBody>
      </p:sp>
      <p:sp>
        <p:nvSpPr>
          <p:cNvPr id="4" name="スライド イメージ プレースホルダ 3"/>
          <p:cNvSpPr>
            <a:spLocks noGrp="1" noRot="1" noChangeAspect="1"/>
          </p:cNvSpPr>
          <p:nvPr>
            <p:ph type="sldImg" idx="2"/>
          </p:nvPr>
        </p:nvSpPr>
        <p:spPr>
          <a:xfrm>
            <a:off x="2711450" y="511175"/>
            <a:ext cx="4548188" cy="2559050"/>
          </a:xfrm>
          <a:prstGeom prst="rect">
            <a:avLst/>
          </a:prstGeom>
          <a:noFill/>
          <a:ln w="12700">
            <a:solidFill>
              <a:prstClr val="black"/>
            </a:solidFill>
          </a:ln>
        </p:spPr>
        <p:txBody>
          <a:bodyPr vert="horz" lIns="92418" tIns="46209" rIns="92418" bIns="46209" rtlCol="0" anchor="ctr"/>
          <a:lstStyle/>
          <a:p>
            <a:pPr lvl="0"/>
            <a:endParaRPr lang="ja-JP" altLang="en-US" noProof="0" dirty="0"/>
          </a:p>
        </p:txBody>
      </p:sp>
      <p:sp>
        <p:nvSpPr>
          <p:cNvPr id="5" name="ノート プレースホルダ 4"/>
          <p:cNvSpPr>
            <a:spLocks noGrp="1"/>
          </p:cNvSpPr>
          <p:nvPr>
            <p:ph type="body" sz="quarter" idx="3"/>
          </p:nvPr>
        </p:nvSpPr>
        <p:spPr>
          <a:xfrm>
            <a:off x="997815" y="3240934"/>
            <a:ext cx="7975460" cy="3070878"/>
          </a:xfrm>
          <a:prstGeom prst="rect">
            <a:avLst/>
          </a:prstGeom>
        </p:spPr>
        <p:txBody>
          <a:bodyPr vert="horz" lIns="92418" tIns="46209" rIns="92418" bIns="46209" rtlCol="0">
            <a:normAutofit/>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 5"/>
          <p:cNvSpPr>
            <a:spLocks noGrp="1"/>
          </p:cNvSpPr>
          <p:nvPr>
            <p:ph type="ftr" sz="quarter" idx="4"/>
          </p:nvPr>
        </p:nvSpPr>
        <p:spPr>
          <a:xfrm>
            <a:off x="1" y="6480770"/>
            <a:ext cx="4319943" cy="341208"/>
          </a:xfrm>
          <a:prstGeom prst="rect">
            <a:avLst/>
          </a:prstGeom>
        </p:spPr>
        <p:txBody>
          <a:bodyPr vert="horz" lIns="92418" tIns="46209" rIns="92418" bIns="46209" rtlCol="0" anchor="b"/>
          <a:lstStyle>
            <a:lvl1pPr algn="l">
              <a:defRPr sz="1200" smtClean="0">
                <a:ea typeface="MS UI Gothic" panose="020B0600070205080204" pitchFamily="50" charset="-128"/>
              </a:defRPr>
            </a:lvl1pPr>
          </a:lstStyle>
          <a:p>
            <a:pPr>
              <a:defRPr/>
            </a:pPr>
            <a:endParaRPr lang="ja-JP" altLang="en-US" dirty="0"/>
          </a:p>
        </p:txBody>
      </p:sp>
      <p:sp>
        <p:nvSpPr>
          <p:cNvPr id="7" name="スライド番号プレースホルダ 6"/>
          <p:cNvSpPr>
            <a:spLocks noGrp="1"/>
          </p:cNvSpPr>
          <p:nvPr>
            <p:ph type="sldNum" sz="quarter" idx="5"/>
          </p:nvPr>
        </p:nvSpPr>
        <p:spPr>
          <a:xfrm>
            <a:off x="5648797" y="6480770"/>
            <a:ext cx="4319943" cy="341208"/>
          </a:xfrm>
          <a:prstGeom prst="rect">
            <a:avLst/>
          </a:prstGeom>
        </p:spPr>
        <p:txBody>
          <a:bodyPr vert="horz" lIns="92418" tIns="46209" rIns="92418" bIns="46209" rtlCol="0" anchor="b"/>
          <a:lstStyle>
            <a:lvl1pPr algn="r">
              <a:defRPr sz="1200" smtClean="0">
                <a:ea typeface="MS UI Gothic" panose="020B0600070205080204" pitchFamily="50" charset="-128"/>
              </a:defRPr>
            </a:lvl1pPr>
          </a:lstStyle>
          <a:p>
            <a:pPr>
              <a:defRPr/>
            </a:pPr>
            <a:fld id="{24E7511A-E19B-4650-9FBF-BD8447E14FDF}" type="slidenum">
              <a:rPr lang="ja-JP" altLang="en-US" smtClean="0"/>
              <a:pPr>
                <a:defRPr/>
              </a:pPr>
              <a:t>‹#›</a:t>
            </a:fld>
            <a:endParaRPr lang="ja-JP" altLang="en-US" dirty="0"/>
          </a:p>
        </p:txBody>
      </p:sp>
    </p:spTree>
    <p:extLst>
      <p:ext uri="{BB962C8B-B14F-4D97-AF65-F5344CB8AC3E}">
        <p14:creationId xmlns:p14="http://schemas.microsoft.com/office/powerpoint/2010/main" val="1399943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1pPr>
    <a:lvl2pPr marL="457200"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2pPr>
    <a:lvl3pPr marL="914400"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3pPr>
    <a:lvl4pPr marL="1371600"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4pPr>
    <a:lvl5pPr marL="1828800"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a:t>
            </a:fld>
            <a:endParaRPr lang="ja-JP" altLang="en-US"/>
          </a:p>
        </p:txBody>
      </p:sp>
    </p:spTree>
    <p:extLst>
      <p:ext uri="{BB962C8B-B14F-4D97-AF65-F5344CB8AC3E}">
        <p14:creationId xmlns:p14="http://schemas.microsoft.com/office/powerpoint/2010/main" val="220202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2</a:t>
            </a:fld>
            <a:endParaRPr lang="ja-JP" altLang="en-US"/>
          </a:p>
        </p:txBody>
      </p:sp>
    </p:spTree>
    <p:extLst>
      <p:ext uri="{BB962C8B-B14F-4D97-AF65-F5344CB8AC3E}">
        <p14:creationId xmlns:p14="http://schemas.microsoft.com/office/powerpoint/2010/main" val="947661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4</a:t>
            </a:fld>
            <a:endParaRPr lang="ja-JP" altLang="en-US"/>
          </a:p>
        </p:txBody>
      </p:sp>
    </p:spTree>
    <p:extLst>
      <p:ext uri="{BB962C8B-B14F-4D97-AF65-F5344CB8AC3E}">
        <p14:creationId xmlns:p14="http://schemas.microsoft.com/office/powerpoint/2010/main" val="3978444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5</a:t>
            </a:fld>
            <a:endParaRPr lang="ja-JP" altLang="en-US"/>
          </a:p>
        </p:txBody>
      </p:sp>
    </p:spTree>
    <p:extLst>
      <p:ext uri="{BB962C8B-B14F-4D97-AF65-F5344CB8AC3E}">
        <p14:creationId xmlns:p14="http://schemas.microsoft.com/office/powerpoint/2010/main" val="1809410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6</a:t>
            </a:fld>
            <a:endParaRPr lang="ja-JP" altLang="en-US"/>
          </a:p>
        </p:txBody>
      </p:sp>
    </p:spTree>
    <p:extLst>
      <p:ext uri="{BB962C8B-B14F-4D97-AF65-F5344CB8AC3E}">
        <p14:creationId xmlns:p14="http://schemas.microsoft.com/office/powerpoint/2010/main" val="2755450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7</a:t>
            </a:fld>
            <a:endParaRPr lang="ja-JP" altLang="en-US"/>
          </a:p>
        </p:txBody>
      </p:sp>
    </p:spTree>
    <p:extLst>
      <p:ext uri="{BB962C8B-B14F-4D97-AF65-F5344CB8AC3E}">
        <p14:creationId xmlns:p14="http://schemas.microsoft.com/office/powerpoint/2010/main" val="1254738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59D2E-A17E-4A44-7BCE-1E6717BE1A0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3F27CC7-F6D3-E3D6-387A-487C2C685BD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8C5D641-4D5A-03C0-F478-DFB448E7B09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45BA43C-D597-4AD5-F2A8-762C0F311942}"/>
              </a:ext>
            </a:extLst>
          </p:cNvPr>
          <p:cNvSpPr>
            <a:spLocks noGrp="1"/>
          </p:cNvSpPr>
          <p:nvPr>
            <p:ph type="sldNum" sz="quarter" idx="5"/>
          </p:nvPr>
        </p:nvSpPr>
        <p:spPr/>
        <p:txBody>
          <a:bodyPr/>
          <a:lstStyle/>
          <a:p>
            <a:pPr>
              <a:defRPr/>
            </a:pPr>
            <a:fld id="{24E7511A-E19B-4650-9FBF-BD8447E14FDF}" type="slidenum">
              <a:rPr lang="ja-JP" altLang="en-US" smtClean="0"/>
              <a:pPr>
                <a:defRPr/>
              </a:pPr>
              <a:t>8</a:t>
            </a:fld>
            <a:endParaRPr lang="ja-JP" altLang="en-US"/>
          </a:p>
        </p:txBody>
      </p:sp>
    </p:spTree>
    <p:extLst>
      <p:ext uri="{BB962C8B-B14F-4D97-AF65-F5344CB8AC3E}">
        <p14:creationId xmlns:p14="http://schemas.microsoft.com/office/powerpoint/2010/main" val="4225211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9</a:t>
            </a:fld>
            <a:endParaRPr lang="ja-JP" altLang="en-US" dirty="0"/>
          </a:p>
        </p:txBody>
      </p:sp>
    </p:spTree>
    <p:extLst>
      <p:ext uri="{BB962C8B-B14F-4D97-AF65-F5344CB8AC3E}">
        <p14:creationId xmlns:p14="http://schemas.microsoft.com/office/powerpoint/2010/main" val="9053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10</a:t>
            </a:fld>
            <a:endParaRPr lang="ja-JP" altLang="en-US"/>
          </a:p>
        </p:txBody>
      </p:sp>
    </p:spTree>
    <p:extLst>
      <p:ext uri="{BB962C8B-B14F-4D97-AF65-F5344CB8AC3E}">
        <p14:creationId xmlns:p14="http://schemas.microsoft.com/office/powerpoint/2010/main" val="729099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11</a:t>
            </a:fld>
            <a:endParaRPr lang="ja-JP" altLang="en-US"/>
          </a:p>
        </p:txBody>
      </p:sp>
    </p:spTree>
    <p:extLst>
      <p:ext uri="{BB962C8B-B14F-4D97-AF65-F5344CB8AC3E}">
        <p14:creationId xmlns:p14="http://schemas.microsoft.com/office/powerpoint/2010/main" val="1711015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12</a:t>
            </a:fld>
            <a:endParaRPr lang="ja-JP" altLang="en-US"/>
          </a:p>
        </p:txBody>
      </p:sp>
    </p:spTree>
    <p:extLst>
      <p:ext uri="{BB962C8B-B14F-4D97-AF65-F5344CB8AC3E}">
        <p14:creationId xmlns:p14="http://schemas.microsoft.com/office/powerpoint/2010/main" val="221865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13</a:t>
            </a:fld>
            <a:endParaRPr lang="ja-JP" altLang="en-US"/>
          </a:p>
        </p:txBody>
      </p:sp>
    </p:spTree>
    <p:extLst>
      <p:ext uri="{BB962C8B-B14F-4D97-AF65-F5344CB8AC3E}">
        <p14:creationId xmlns:p14="http://schemas.microsoft.com/office/powerpoint/2010/main" val="3584223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14</a:t>
            </a:fld>
            <a:endParaRPr lang="ja-JP" altLang="en-US"/>
          </a:p>
        </p:txBody>
      </p:sp>
    </p:spTree>
    <p:extLst>
      <p:ext uri="{BB962C8B-B14F-4D97-AF65-F5344CB8AC3E}">
        <p14:creationId xmlns:p14="http://schemas.microsoft.com/office/powerpoint/2010/main" val="2416344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15</a:t>
            </a:fld>
            <a:endParaRPr lang="ja-JP" altLang="en-US"/>
          </a:p>
        </p:txBody>
      </p:sp>
    </p:spTree>
    <p:extLst>
      <p:ext uri="{BB962C8B-B14F-4D97-AF65-F5344CB8AC3E}">
        <p14:creationId xmlns:p14="http://schemas.microsoft.com/office/powerpoint/2010/main" val="3773489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3B123-4AB6-B530-E1F5-A5D56F45BF9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19D4A06-1990-A968-D147-68B8EAB17EE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D492529-C7D3-D2A0-0265-20DCCCBB38C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477029E-9359-91E2-3F16-2F82209FBB4D}"/>
              </a:ext>
            </a:extLst>
          </p:cNvPr>
          <p:cNvSpPr>
            <a:spLocks noGrp="1"/>
          </p:cNvSpPr>
          <p:nvPr>
            <p:ph type="sldNum" sz="quarter" idx="5"/>
          </p:nvPr>
        </p:nvSpPr>
        <p:spPr/>
        <p:txBody>
          <a:bodyPr/>
          <a:lstStyle/>
          <a:p>
            <a:pPr>
              <a:defRPr/>
            </a:pPr>
            <a:fld id="{24E7511A-E19B-4650-9FBF-BD8447E14FDF}" type="slidenum">
              <a:rPr lang="ja-JP" altLang="en-US" smtClean="0"/>
              <a:pPr>
                <a:defRPr/>
              </a:pPr>
              <a:t>16</a:t>
            </a:fld>
            <a:endParaRPr lang="ja-JP" altLang="en-US"/>
          </a:p>
        </p:txBody>
      </p:sp>
    </p:spTree>
    <p:extLst>
      <p:ext uri="{BB962C8B-B14F-4D97-AF65-F5344CB8AC3E}">
        <p14:creationId xmlns:p14="http://schemas.microsoft.com/office/powerpoint/2010/main" val="3810679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AB5D9-68AC-C5F6-3D10-7846C2E3BAC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E658896-84E7-9884-0CD4-DA77FEDE125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D3DABC-FC70-2308-0E42-2704E6FCCD2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A1473DA-CF9F-4AEC-879D-80BB97FE1D7D}"/>
              </a:ext>
            </a:extLst>
          </p:cNvPr>
          <p:cNvSpPr>
            <a:spLocks noGrp="1"/>
          </p:cNvSpPr>
          <p:nvPr>
            <p:ph type="sldNum" sz="quarter" idx="5"/>
          </p:nvPr>
        </p:nvSpPr>
        <p:spPr/>
        <p:txBody>
          <a:bodyPr/>
          <a:lstStyle/>
          <a:p>
            <a:pPr>
              <a:defRPr/>
            </a:pPr>
            <a:fld id="{24E7511A-E19B-4650-9FBF-BD8447E14FDF}" type="slidenum">
              <a:rPr lang="ja-JP" altLang="en-US" smtClean="0"/>
              <a:pPr>
                <a:defRPr/>
              </a:pPr>
              <a:t>17</a:t>
            </a:fld>
            <a:endParaRPr lang="ja-JP" altLang="en-US"/>
          </a:p>
        </p:txBody>
      </p:sp>
    </p:spTree>
    <p:extLst>
      <p:ext uri="{BB962C8B-B14F-4D97-AF65-F5344CB8AC3E}">
        <p14:creationId xmlns:p14="http://schemas.microsoft.com/office/powerpoint/2010/main" val="2822949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18</a:t>
            </a:fld>
            <a:endParaRPr lang="ja-JP" altLang="en-US"/>
          </a:p>
        </p:txBody>
      </p:sp>
    </p:spTree>
    <p:extLst>
      <p:ext uri="{BB962C8B-B14F-4D97-AF65-F5344CB8AC3E}">
        <p14:creationId xmlns:p14="http://schemas.microsoft.com/office/powerpoint/2010/main" val="777470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45F33-DE8F-59E9-7BE6-E499896435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7835D10-DEE4-E25F-E4F5-2C8B313EDC2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2C1FE37-BC84-D94E-8BA6-772529925FE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EA8F746-83C0-C6D3-500D-EBB5DF11C823}"/>
              </a:ext>
            </a:extLst>
          </p:cNvPr>
          <p:cNvSpPr>
            <a:spLocks noGrp="1"/>
          </p:cNvSpPr>
          <p:nvPr>
            <p:ph type="sldNum" sz="quarter" idx="5"/>
          </p:nvPr>
        </p:nvSpPr>
        <p:spPr/>
        <p:txBody>
          <a:bodyPr/>
          <a:lstStyle/>
          <a:p>
            <a:pPr>
              <a:defRPr/>
            </a:pPr>
            <a:fld id="{24E7511A-E19B-4650-9FBF-BD8447E14FDF}" type="slidenum">
              <a:rPr lang="ja-JP" altLang="en-US" smtClean="0"/>
              <a:pPr>
                <a:defRPr/>
              </a:pPr>
              <a:t>19</a:t>
            </a:fld>
            <a:endParaRPr lang="ja-JP" altLang="en-US"/>
          </a:p>
        </p:txBody>
      </p:sp>
    </p:spTree>
    <p:extLst>
      <p:ext uri="{BB962C8B-B14F-4D97-AF65-F5344CB8AC3E}">
        <p14:creationId xmlns:p14="http://schemas.microsoft.com/office/powerpoint/2010/main" val="3311021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20</a:t>
            </a:fld>
            <a:endParaRPr lang="ja-JP" altLang="en-US"/>
          </a:p>
        </p:txBody>
      </p:sp>
    </p:spTree>
    <p:extLst>
      <p:ext uri="{BB962C8B-B14F-4D97-AF65-F5344CB8AC3E}">
        <p14:creationId xmlns:p14="http://schemas.microsoft.com/office/powerpoint/2010/main" val="1328268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21</a:t>
            </a:fld>
            <a:endParaRPr lang="ja-JP" altLang="en-US"/>
          </a:p>
        </p:txBody>
      </p:sp>
    </p:spTree>
    <p:extLst>
      <p:ext uri="{BB962C8B-B14F-4D97-AF65-F5344CB8AC3E}">
        <p14:creationId xmlns:p14="http://schemas.microsoft.com/office/powerpoint/2010/main" val="13663751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22</a:t>
            </a:fld>
            <a:endParaRPr lang="ja-JP" altLang="en-US" dirty="0"/>
          </a:p>
        </p:txBody>
      </p:sp>
    </p:spTree>
    <p:extLst>
      <p:ext uri="{BB962C8B-B14F-4D97-AF65-F5344CB8AC3E}">
        <p14:creationId xmlns:p14="http://schemas.microsoft.com/office/powerpoint/2010/main" val="1831327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23</a:t>
            </a:fld>
            <a:endParaRPr lang="ja-JP" altLang="en-US"/>
          </a:p>
        </p:txBody>
      </p:sp>
    </p:spTree>
    <p:extLst>
      <p:ext uri="{BB962C8B-B14F-4D97-AF65-F5344CB8AC3E}">
        <p14:creationId xmlns:p14="http://schemas.microsoft.com/office/powerpoint/2010/main" val="3284867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24</a:t>
            </a:fld>
            <a:endParaRPr lang="ja-JP" altLang="en-US"/>
          </a:p>
        </p:txBody>
      </p:sp>
    </p:spTree>
    <p:extLst>
      <p:ext uri="{BB962C8B-B14F-4D97-AF65-F5344CB8AC3E}">
        <p14:creationId xmlns:p14="http://schemas.microsoft.com/office/powerpoint/2010/main" val="346767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26</a:t>
            </a:fld>
            <a:endParaRPr lang="ja-JP" altLang="en-US"/>
          </a:p>
        </p:txBody>
      </p:sp>
    </p:spTree>
    <p:extLst>
      <p:ext uri="{BB962C8B-B14F-4D97-AF65-F5344CB8AC3E}">
        <p14:creationId xmlns:p14="http://schemas.microsoft.com/office/powerpoint/2010/main" val="3438261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27</a:t>
            </a:fld>
            <a:endParaRPr lang="ja-JP" altLang="en-US"/>
          </a:p>
        </p:txBody>
      </p:sp>
    </p:spTree>
    <p:extLst>
      <p:ext uri="{BB962C8B-B14F-4D97-AF65-F5344CB8AC3E}">
        <p14:creationId xmlns:p14="http://schemas.microsoft.com/office/powerpoint/2010/main" val="3936051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B99DB-9382-ABCE-6B3E-DDBCFF5CEA2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338D945-CD01-D7DA-43AF-6E845022515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B191E78-2555-49FC-4846-C2A9FE67828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5C567C9-77BA-216F-12AF-8901F76FC73F}"/>
              </a:ext>
            </a:extLst>
          </p:cNvPr>
          <p:cNvSpPr>
            <a:spLocks noGrp="1"/>
          </p:cNvSpPr>
          <p:nvPr>
            <p:ph type="sldNum" sz="quarter" idx="10"/>
          </p:nvPr>
        </p:nvSpPr>
        <p:spPr/>
        <p:txBody>
          <a:bodyPr/>
          <a:lstStyle/>
          <a:p>
            <a:pPr>
              <a:defRPr/>
            </a:pPr>
            <a:fld id="{24E7511A-E19B-4650-9FBF-BD8447E14FDF}" type="slidenum">
              <a:rPr lang="ja-JP" altLang="en-US" smtClean="0"/>
              <a:pPr>
                <a:defRPr/>
              </a:pPr>
              <a:t>28</a:t>
            </a:fld>
            <a:endParaRPr lang="ja-JP" altLang="en-US"/>
          </a:p>
        </p:txBody>
      </p:sp>
    </p:spTree>
    <p:extLst>
      <p:ext uri="{BB962C8B-B14F-4D97-AF65-F5344CB8AC3E}">
        <p14:creationId xmlns:p14="http://schemas.microsoft.com/office/powerpoint/2010/main" val="3080244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29</a:t>
            </a:fld>
            <a:endParaRPr lang="ja-JP" altLang="en-US"/>
          </a:p>
        </p:txBody>
      </p:sp>
    </p:spTree>
    <p:extLst>
      <p:ext uri="{BB962C8B-B14F-4D97-AF65-F5344CB8AC3E}">
        <p14:creationId xmlns:p14="http://schemas.microsoft.com/office/powerpoint/2010/main" val="11798405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30</a:t>
            </a:fld>
            <a:endParaRPr lang="ja-JP" altLang="en-US"/>
          </a:p>
        </p:txBody>
      </p:sp>
    </p:spTree>
    <p:extLst>
      <p:ext uri="{BB962C8B-B14F-4D97-AF65-F5344CB8AC3E}">
        <p14:creationId xmlns:p14="http://schemas.microsoft.com/office/powerpoint/2010/main" val="115379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0" y="1693334"/>
            <a:ext cx="12192000" cy="1951690"/>
          </a:xfrm>
        </p:spPr>
        <p:txBody>
          <a:bodyPr lIns="0" anchor="ctr"/>
          <a:lstStyle>
            <a:lvl1pPr algn="ctr">
              <a:defRPr b="1" kern="1200" baseline="0">
                <a:latin typeface="メイリオ" panose="020B0604030504040204" pitchFamily="50" charset="-128"/>
                <a:cs typeface="Arial" panose="020B0604020202020204" pitchFamily="34" charset="0"/>
              </a:defRPr>
            </a:lvl1pPr>
          </a:lstStyle>
          <a:p>
            <a:r>
              <a:rPr lang="ja-JP" altLang="en-US" dirty="0"/>
              <a:t>マスタ タイトルの書式設定</a:t>
            </a:r>
          </a:p>
        </p:txBody>
      </p:sp>
      <p:sp>
        <p:nvSpPr>
          <p:cNvPr id="3" name="サブタイトル 2"/>
          <p:cNvSpPr>
            <a:spLocks noGrp="1"/>
          </p:cNvSpPr>
          <p:nvPr>
            <p:ph type="subTitle" idx="1" hasCustomPrompt="1"/>
          </p:nvPr>
        </p:nvSpPr>
        <p:spPr>
          <a:xfrm>
            <a:off x="95335" y="4149080"/>
            <a:ext cx="12001333" cy="1777752"/>
          </a:xfrm>
        </p:spPr>
        <p:txBody>
          <a:bodyPr anchor="ctr"/>
          <a:lstStyle>
            <a:lvl1pPr marL="0" indent="0" algn="ctr">
              <a:buNone/>
              <a:defRPr kern="1200" baseline="0">
                <a:latin typeface="MS UI Gothic" panose="020B0600070205080204" pitchFamily="50" charset="-128"/>
                <a:cs typeface="Arial" panose="020B0604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dirty="0"/>
              <a:t>マスタ サブタイトルの書式設定</a:t>
            </a:r>
          </a:p>
        </p:txBody>
      </p:sp>
      <p:sp>
        <p:nvSpPr>
          <p:cNvPr id="5" name="Rectangle 2">
            <a:extLst>
              <a:ext uri="{FF2B5EF4-FFF2-40B4-BE49-F238E27FC236}">
                <a16:creationId xmlns:a16="http://schemas.microsoft.com/office/drawing/2014/main" id="{F50A1702-4837-8F63-F657-57F1DE6FC473}"/>
              </a:ext>
            </a:extLst>
          </p:cNvPr>
          <p:cNvSpPr txBox="1">
            <a:spLocks noChangeArrowheads="1"/>
          </p:cNvSpPr>
          <p:nvPr userDrawn="1"/>
        </p:nvSpPr>
        <p:spPr bwMode="auto">
          <a:xfrm>
            <a:off x="0" y="1"/>
            <a:ext cx="12192000" cy="579438"/>
          </a:xfrm>
          <a:prstGeom prst="rect">
            <a:avLst/>
          </a:prstGeom>
          <a:solidFill>
            <a:srgbClr val="404040"/>
          </a:solidFill>
          <a:ln w="9525">
            <a:noFill/>
            <a:miter lim="800000"/>
            <a:headEnd/>
            <a:tailEnd/>
          </a:ln>
          <a:effectLst/>
        </p:spPr>
        <p:txBody>
          <a:bodyPr vert="horz" wrap="square" lIns="108000" tIns="0" rIns="0" bIns="0" numCol="1" anchor="b" anchorCtr="0" compatLnSpc="1">
            <a:prstTxWarp prst="textNoShape">
              <a:avLst/>
            </a:prstTxWarp>
            <a:noAutofit/>
          </a:bodyPr>
          <a:lstStyle>
            <a:lvl1pPr algn="l" rtl="0" eaLnBrk="1" fontAlgn="ctr" latinLnBrk="1" hangingPunct="1">
              <a:spcBef>
                <a:spcPct val="0"/>
              </a:spcBef>
              <a:spcAft>
                <a:spcPct val="0"/>
              </a:spcAft>
              <a:defRPr kumimoji="1" sz="3200" b="1" baseline="0">
                <a:solidFill>
                  <a:schemeClr val="bg1"/>
                </a:solidFill>
                <a:effectLst/>
                <a:latin typeface="メイリオ" panose="020B0604030504040204" pitchFamily="50" charset="-128"/>
                <a:ea typeface="メイリオ" panose="020B0604030504040204" pitchFamily="50" charset="-128"/>
                <a:cs typeface="Arial" panose="020B0604020202020204" pitchFamily="34" charset="0"/>
              </a:defRPr>
            </a:lvl1pPr>
            <a:lvl2pPr algn="l" rtl="0" eaLnBrk="0" fontAlgn="base" hangingPunct="0">
              <a:spcBef>
                <a:spcPct val="0"/>
              </a:spcBef>
              <a:spcAft>
                <a:spcPct val="0"/>
              </a:spcAft>
              <a:defRPr kumimoji="1" sz="3600" b="1">
                <a:solidFill>
                  <a:schemeClr val="accent2"/>
                </a:solidFill>
                <a:latin typeface="Arial" charset="0"/>
                <a:ea typeface="MS PGothic" pitchFamily="50" charset="-128"/>
              </a:defRPr>
            </a:lvl2pPr>
            <a:lvl3pPr algn="l" rtl="0" eaLnBrk="0" fontAlgn="base" hangingPunct="0">
              <a:spcBef>
                <a:spcPct val="0"/>
              </a:spcBef>
              <a:spcAft>
                <a:spcPct val="0"/>
              </a:spcAft>
              <a:defRPr kumimoji="1" sz="3600" b="1">
                <a:solidFill>
                  <a:schemeClr val="accent2"/>
                </a:solidFill>
                <a:latin typeface="Arial" charset="0"/>
                <a:ea typeface="MS PGothic" pitchFamily="50" charset="-128"/>
              </a:defRPr>
            </a:lvl3pPr>
            <a:lvl4pPr algn="l" rtl="0" eaLnBrk="0" fontAlgn="base" hangingPunct="0">
              <a:spcBef>
                <a:spcPct val="0"/>
              </a:spcBef>
              <a:spcAft>
                <a:spcPct val="0"/>
              </a:spcAft>
              <a:defRPr kumimoji="1" sz="3600" b="1">
                <a:solidFill>
                  <a:schemeClr val="accent2"/>
                </a:solidFill>
                <a:latin typeface="Arial" charset="0"/>
                <a:ea typeface="MS PGothic" pitchFamily="50" charset="-128"/>
              </a:defRPr>
            </a:lvl4pPr>
            <a:lvl5pPr algn="l" rtl="0" eaLnBrk="0" fontAlgn="base" hangingPunct="0">
              <a:spcBef>
                <a:spcPct val="0"/>
              </a:spcBef>
              <a:spcAft>
                <a:spcPct val="0"/>
              </a:spcAft>
              <a:defRPr kumimoji="1" sz="3600" b="1">
                <a:solidFill>
                  <a:schemeClr val="accent2"/>
                </a:solidFill>
                <a:latin typeface="Arial" charset="0"/>
                <a:ea typeface="MS PGothic" pitchFamily="50" charset="-128"/>
              </a:defRPr>
            </a:lvl5pPr>
            <a:lvl6pPr marL="457200" algn="l" rtl="0" fontAlgn="base">
              <a:spcBef>
                <a:spcPct val="0"/>
              </a:spcBef>
              <a:spcAft>
                <a:spcPct val="0"/>
              </a:spcAft>
              <a:defRPr kumimoji="1" sz="3600" b="1">
                <a:solidFill>
                  <a:schemeClr val="accent2"/>
                </a:solidFill>
                <a:latin typeface="MS PGothic" pitchFamily="50" charset="-128"/>
                <a:ea typeface="MS PGothic" pitchFamily="50" charset="-128"/>
              </a:defRPr>
            </a:lvl6pPr>
            <a:lvl7pPr marL="914400" algn="l" rtl="0" fontAlgn="base">
              <a:spcBef>
                <a:spcPct val="0"/>
              </a:spcBef>
              <a:spcAft>
                <a:spcPct val="0"/>
              </a:spcAft>
              <a:defRPr kumimoji="1" sz="3600" b="1">
                <a:solidFill>
                  <a:schemeClr val="accent2"/>
                </a:solidFill>
                <a:latin typeface="MS PGothic" pitchFamily="50" charset="-128"/>
                <a:ea typeface="MS PGothic" pitchFamily="50" charset="-128"/>
              </a:defRPr>
            </a:lvl7pPr>
            <a:lvl8pPr marL="1371600" algn="l" rtl="0" fontAlgn="base">
              <a:spcBef>
                <a:spcPct val="0"/>
              </a:spcBef>
              <a:spcAft>
                <a:spcPct val="0"/>
              </a:spcAft>
              <a:defRPr kumimoji="1" sz="3600" b="1">
                <a:solidFill>
                  <a:schemeClr val="accent2"/>
                </a:solidFill>
                <a:latin typeface="MS PGothic" pitchFamily="50" charset="-128"/>
                <a:ea typeface="MS PGothic" pitchFamily="50" charset="-128"/>
              </a:defRPr>
            </a:lvl8pPr>
            <a:lvl9pPr marL="1828800" algn="l" rtl="0" fontAlgn="base">
              <a:spcBef>
                <a:spcPct val="0"/>
              </a:spcBef>
              <a:spcAft>
                <a:spcPct val="0"/>
              </a:spcAft>
              <a:defRPr kumimoji="1" sz="3600" b="1">
                <a:solidFill>
                  <a:schemeClr val="accent2"/>
                </a:solidFill>
                <a:latin typeface="MS PGothic" pitchFamily="50" charset="-128"/>
                <a:ea typeface="MS PGothic" pitchFamily="50" charset="-128"/>
              </a:defRPr>
            </a:lvl9pPr>
          </a:lstStyle>
          <a:p>
            <a:endParaRPr lang="ja-JP" altLang="en-US" sz="3200" kern="1200" baseline="0" dirty="0"/>
          </a:p>
        </p:txBody>
      </p:sp>
      <p:sp>
        <p:nvSpPr>
          <p:cNvPr id="4" name="スライド番号プレースホルダー 2">
            <a:extLst>
              <a:ext uri="{FF2B5EF4-FFF2-40B4-BE49-F238E27FC236}">
                <a16:creationId xmlns:a16="http://schemas.microsoft.com/office/drawing/2014/main" id="{0B24417F-48F3-7EF7-8398-9C5B9920ED8A}"/>
              </a:ext>
            </a:extLst>
          </p:cNvPr>
          <p:cNvSpPr>
            <a:spLocks noGrp="1"/>
          </p:cNvSpPr>
          <p:nvPr>
            <p:ph type="sldNum" sz="quarter" idx="4"/>
          </p:nvPr>
        </p:nvSpPr>
        <p:spPr>
          <a:xfrm flipH="1">
            <a:off x="5555537" y="6429968"/>
            <a:ext cx="1080000" cy="216000"/>
          </a:xfrm>
          <a:prstGeom prst="rect">
            <a:avLst/>
          </a:prstGeom>
        </p:spPr>
        <p:txBody>
          <a:bodyPr vert="horz" wrap="none" lIns="0" tIns="0" rIns="0" bIns="0" rtlCol="0" anchor="b">
            <a:noAutofit/>
          </a:bodyPr>
          <a:lstStyle>
            <a:lvl1pPr algn="ctr">
              <a:defRPr sz="1800" b="1">
                <a:solidFill>
                  <a:schemeClr val="bg1"/>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en-US" altLang="ja-JP"/>
              <a:t>P. </a:t>
            </a:r>
            <a:fld id="{46905B5D-1FC7-487A-AD75-007BD4BDDA5E}" type="slidenum">
              <a:rPr lang="ja-JP" altLang="en-US" smtClean="0"/>
              <a:pPr/>
              <a:t>‹#›</a:t>
            </a:fld>
            <a:endParaRPr lang="ja-JP" altLang="en-US" b="1" dirty="0"/>
          </a:p>
        </p:txBody>
      </p:sp>
    </p:spTree>
    <p:extLst>
      <p:ext uri="{BB962C8B-B14F-4D97-AF65-F5344CB8AC3E}">
        <p14:creationId xmlns:p14="http://schemas.microsoft.com/office/powerpoint/2010/main" val="9030338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タイトル">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A261E060-63FC-41D8-AD70-60996F0DA399}"/>
              </a:ext>
            </a:extLst>
          </p:cNvPr>
          <p:cNvSpPr>
            <a:spLocks noGrp="1"/>
          </p:cNvSpPr>
          <p:nvPr>
            <p:ph type="ctrTitle" hasCustomPrompt="1"/>
          </p:nvPr>
        </p:nvSpPr>
        <p:spPr>
          <a:xfrm>
            <a:off x="1" y="2708920"/>
            <a:ext cx="12191999" cy="1440160"/>
          </a:xfrm>
          <a:solidFill>
            <a:srgbClr val="404040"/>
          </a:solidFill>
        </p:spPr>
        <p:txBody>
          <a:bodyPr lIns="0" anchor="ctr"/>
          <a:lstStyle>
            <a:lvl1pPr algn="ctr">
              <a:defRPr b="1" kern="1200" baseline="0">
                <a:solidFill>
                  <a:schemeClr val="bg1"/>
                </a:solidFill>
                <a:latin typeface="メイリオ" panose="020B0604030504040204" pitchFamily="50" charset="-128"/>
                <a:cs typeface="Arial" panose="020B0604020202020204" pitchFamily="34" charset="0"/>
              </a:defRPr>
            </a:lvl1pPr>
          </a:lstStyle>
          <a:p>
            <a:r>
              <a:rPr lang="ja-JP" altLang="en-US" dirty="0"/>
              <a:t>マスタ タイトルの書式設定</a:t>
            </a:r>
          </a:p>
        </p:txBody>
      </p:sp>
      <p:sp>
        <p:nvSpPr>
          <p:cNvPr id="4" name="Rectangle 2">
            <a:extLst>
              <a:ext uri="{FF2B5EF4-FFF2-40B4-BE49-F238E27FC236}">
                <a16:creationId xmlns:a16="http://schemas.microsoft.com/office/drawing/2014/main" id="{E292D562-D46E-4913-A4FC-08D9CEE6C861}"/>
              </a:ext>
            </a:extLst>
          </p:cNvPr>
          <p:cNvSpPr txBox="1">
            <a:spLocks noChangeArrowheads="1"/>
          </p:cNvSpPr>
          <p:nvPr userDrawn="1"/>
        </p:nvSpPr>
        <p:spPr bwMode="auto">
          <a:xfrm>
            <a:off x="0" y="1"/>
            <a:ext cx="12192000" cy="579438"/>
          </a:xfrm>
          <a:prstGeom prst="rect">
            <a:avLst/>
          </a:prstGeom>
          <a:solidFill>
            <a:srgbClr val="404040"/>
          </a:solidFill>
          <a:ln w="9525">
            <a:noFill/>
            <a:miter lim="800000"/>
            <a:headEnd/>
            <a:tailEnd/>
          </a:ln>
          <a:effectLst/>
        </p:spPr>
        <p:txBody>
          <a:bodyPr vert="horz" wrap="square" lIns="108000" tIns="0" rIns="0" bIns="0" numCol="1" anchor="b" anchorCtr="0" compatLnSpc="1">
            <a:prstTxWarp prst="textNoShape">
              <a:avLst/>
            </a:prstTxWarp>
            <a:noAutofit/>
          </a:bodyPr>
          <a:lstStyle>
            <a:lvl1pPr algn="l" rtl="0" eaLnBrk="1" fontAlgn="ctr" latinLnBrk="1" hangingPunct="1">
              <a:spcBef>
                <a:spcPct val="0"/>
              </a:spcBef>
              <a:spcAft>
                <a:spcPct val="0"/>
              </a:spcAft>
              <a:defRPr kumimoji="1" sz="3200" b="1" baseline="0">
                <a:solidFill>
                  <a:schemeClr val="bg1"/>
                </a:solidFill>
                <a:effectLst/>
                <a:latin typeface="メイリオ" panose="020B0604030504040204" pitchFamily="50" charset="-128"/>
                <a:ea typeface="メイリオ" panose="020B0604030504040204" pitchFamily="50" charset="-128"/>
                <a:cs typeface="Arial" panose="020B0604020202020204" pitchFamily="34" charset="0"/>
              </a:defRPr>
            </a:lvl1pPr>
            <a:lvl2pPr algn="l" rtl="0" eaLnBrk="0" fontAlgn="base" hangingPunct="0">
              <a:spcBef>
                <a:spcPct val="0"/>
              </a:spcBef>
              <a:spcAft>
                <a:spcPct val="0"/>
              </a:spcAft>
              <a:defRPr kumimoji="1" sz="3600" b="1">
                <a:solidFill>
                  <a:schemeClr val="accent2"/>
                </a:solidFill>
                <a:latin typeface="Arial" charset="0"/>
                <a:ea typeface="MS PGothic" pitchFamily="50" charset="-128"/>
              </a:defRPr>
            </a:lvl2pPr>
            <a:lvl3pPr algn="l" rtl="0" eaLnBrk="0" fontAlgn="base" hangingPunct="0">
              <a:spcBef>
                <a:spcPct val="0"/>
              </a:spcBef>
              <a:spcAft>
                <a:spcPct val="0"/>
              </a:spcAft>
              <a:defRPr kumimoji="1" sz="3600" b="1">
                <a:solidFill>
                  <a:schemeClr val="accent2"/>
                </a:solidFill>
                <a:latin typeface="Arial" charset="0"/>
                <a:ea typeface="MS PGothic" pitchFamily="50" charset="-128"/>
              </a:defRPr>
            </a:lvl3pPr>
            <a:lvl4pPr algn="l" rtl="0" eaLnBrk="0" fontAlgn="base" hangingPunct="0">
              <a:spcBef>
                <a:spcPct val="0"/>
              </a:spcBef>
              <a:spcAft>
                <a:spcPct val="0"/>
              </a:spcAft>
              <a:defRPr kumimoji="1" sz="3600" b="1">
                <a:solidFill>
                  <a:schemeClr val="accent2"/>
                </a:solidFill>
                <a:latin typeface="Arial" charset="0"/>
                <a:ea typeface="MS PGothic" pitchFamily="50" charset="-128"/>
              </a:defRPr>
            </a:lvl4pPr>
            <a:lvl5pPr algn="l" rtl="0" eaLnBrk="0" fontAlgn="base" hangingPunct="0">
              <a:spcBef>
                <a:spcPct val="0"/>
              </a:spcBef>
              <a:spcAft>
                <a:spcPct val="0"/>
              </a:spcAft>
              <a:defRPr kumimoji="1" sz="3600" b="1">
                <a:solidFill>
                  <a:schemeClr val="accent2"/>
                </a:solidFill>
                <a:latin typeface="Arial" charset="0"/>
                <a:ea typeface="MS PGothic" pitchFamily="50" charset="-128"/>
              </a:defRPr>
            </a:lvl5pPr>
            <a:lvl6pPr marL="457200" algn="l" rtl="0" fontAlgn="base">
              <a:spcBef>
                <a:spcPct val="0"/>
              </a:spcBef>
              <a:spcAft>
                <a:spcPct val="0"/>
              </a:spcAft>
              <a:defRPr kumimoji="1" sz="3600" b="1">
                <a:solidFill>
                  <a:schemeClr val="accent2"/>
                </a:solidFill>
                <a:latin typeface="MS PGothic" pitchFamily="50" charset="-128"/>
                <a:ea typeface="MS PGothic" pitchFamily="50" charset="-128"/>
              </a:defRPr>
            </a:lvl6pPr>
            <a:lvl7pPr marL="914400" algn="l" rtl="0" fontAlgn="base">
              <a:spcBef>
                <a:spcPct val="0"/>
              </a:spcBef>
              <a:spcAft>
                <a:spcPct val="0"/>
              </a:spcAft>
              <a:defRPr kumimoji="1" sz="3600" b="1">
                <a:solidFill>
                  <a:schemeClr val="accent2"/>
                </a:solidFill>
                <a:latin typeface="MS PGothic" pitchFamily="50" charset="-128"/>
                <a:ea typeface="MS PGothic" pitchFamily="50" charset="-128"/>
              </a:defRPr>
            </a:lvl7pPr>
            <a:lvl8pPr marL="1371600" algn="l" rtl="0" fontAlgn="base">
              <a:spcBef>
                <a:spcPct val="0"/>
              </a:spcBef>
              <a:spcAft>
                <a:spcPct val="0"/>
              </a:spcAft>
              <a:defRPr kumimoji="1" sz="3600" b="1">
                <a:solidFill>
                  <a:schemeClr val="accent2"/>
                </a:solidFill>
                <a:latin typeface="MS PGothic" pitchFamily="50" charset="-128"/>
                <a:ea typeface="MS PGothic" pitchFamily="50" charset="-128"/>
              </a:defRPr>
            </a:lvl8pPr>
            <a:lvl9pPr marL="1828800" algn="l" rtl="0" fontAlgn="base">
              <a:spcBef>
                <a:spcPct val="0"/>
              </a:spcBef>
              <a:spcAft>
                <a:spcPct val="0"/>
              </a:spcAft>
              <a:defRPr kumimoji="1" sz="3600" b="1">
                <a:solidFill>
                  <a:schemeClr val="accent2"/>
                </a:solidFill>
                <a:latin typeface="MS PGothic" pitchFamily="50" charset="-128"/>
                <a:ea typeface="MS PGothic" pitchFamily="50" charset="-128"/>
              </a:defRPr>
            </a:lvl9pPr>
          </a:lstStyle>
          <a:p>
            <a:endParaRPr lang="ja-JP" altLang="en-US" sz="3200" kern="1200" baseline="0" dirty="0"/>
          </a:p>
        </p:txBody>
      </p:sp>
      <p:sp>
        <p:nvSpPr>
          <p:cNvPr id="2" name="スライド番号プレースホルダー 2">
            <a:extLst>
              <a:ext uri="{FF2B5EF4-FFF2-40B4-BE49-F238E27FC236}">
                <a16:creationId xmlns:a16="http://schemas.microsoft.com/office/drawing/2014/main" id="{2465D377-4D33-EDBE-042C-39205314587E}"/>
              </a:ext>
            </a:extLst>
          </p:cNvPr>
          <p:cNvSpPr>
            <a:spLocks noGrp="1"/>
          </p:cNvSpPr>
          <p:nvPr>
            <p:ph type="sldNum" sz="quarter" idx="4"/>
          </p:nvPr>
        </p:nvSpPr>
        <p:spPr>
          <a:xfrm flipH="1">
            <a:off x="5555537" y="6429968"/>
            <a:ext cx="1080000" cy="216000"/>
          </a:xfrm>
          <a:prstGeom prst="rect">
            <a:avLst/>
          </a:prstGeom>
        </p:spPr>
        <p:txBody>
          <a:bodyPr vert="horz" wrap="none" lIns="0" tIns="0" rIns="0" bIns="0" rtlCol="0" anchor="b">
            <a:noAutofit/>
          </a:bodyPr>
          <a:lstStyle>
            <a:lvl1pPr algn="ctr">
              <a:defRPr sz="1800" b="1">
                <a:solidFill>
                  <a:schemeClr val="bg1"/>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en-US" altLang="ja-JP"/>
              <a:t>P. </a:t>
            </a:r>
            <a:fld id="{46905B5D-1FC7-487A-AD75-007BD4BDDA5E}" type="slidenum">
              <a:rPr lang="ja-JP" altLang="en-US" smtClean="0"/>
              <a:pPr/>
              <a:t>‹#›</a:t>
            </a:fld>
            <a:endParaRPr lang="ja-JP" altLang="en-US" b="1" dirty="0"/>
          </a:p>
        </p:txBody>
      </p:sp>
    </p:spTree>
    <p:extLst>
      <p:ext uri="{BB962C8B-B14F-4D97-AF65-F5344CB8AC3E}">
        <p14:creationId xmlns:p14="http://schemas.microsoft.com/office/powerpoint/2010/main" val="367351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lvl1pPr algn="l">
              <a:defRPr kern="1200" baseline="0">
                <a:latin typeface="MS UI Gothic" panose="020B0600070205080204" pitchFamily="50" charset="-128"/>
                <a:cs typeface="Arial" panose="020B0604020202020204" pitchFamily="34" charset="0"/>
              </a:defRPr>
            </a:lvl1pPr>
            <a:lvl2pPr algn="l">
              <a:defRPr kern="1200" baseline="0">
                <a:latin typeface="MS UI Gothic" panose="020B0600070205080204" pitchFamily="50" charset="-128"/>
                <a:cs typeface="Arial" panose="020B0604020202020204" pitchFamily="34" charset="0"/>
              </a:defRPr>
            </a:lvl2pPr>
            <a:lvl3pPr algn="l">
              <a:defRPr kern="1200" baseline="0">
                <a:latin typeface="MS UI Gothic" panose="020B0600070205080204" pitchFamily="50" charset="-128"/>
                <a:cs typeface="Arial" panose="020B0604020202020204" pitchFamily="34" charset="0"/>
              </a:defRPr>
            </a:lvl3pPr>
            <a:lvl4pPr algn="l">
              <a:defRPr kern="1200" baseline="0">
                <a:latin typeface="MS UI Gothic" panose="020B0600070205080204" pitchFamily="50" charset="-128"/>
                <a:cs typeface="Arial" panose="020B0604020202020204" pitchFamily="34" charset="0"/>
              </a:defRPr>
            </a:lvl4pPr>
            <a:lvl5pPr algn="l">
              <a:defRPr kern="1200" baseline="0">
                <a:latin typeface="MS UI Gothic" panose="020B0600070205080204" pitchFamily="50" charset="-128"/>
                <a:cs typeface="Arial" panose="020B0604020202020204" pitchFamily="34" charset="0"/>
              </a:defRPr>
            </a:lvl5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2">
            <a:extLst>
              <a:ext uri="{FF2B5EF4-FFF2-40B4-BE49-F238E27FC236}">
                <a16:creationId xmlns:a16="http://schemas.microsoft.com/office/drawing/2014/main" id="{E0D17456-1B2F-43F1-A332-C91624F3CA92}"/>
              </a:ext>
            </a:extLst>
          </p:cNvPr>
          <p:cNvSpPr>
            <a:spLocks noGrp="1" noChangeArrowheads="1"/>
          </p:cNvSpPr>
          <p:nvPr>
            <p:ph type="title" hasCustomPrompt="1"/>
          </p:nvPr>
        </p:nvSpPr>
        <p:spPr bwMode="auto">
          <a:xfrm>
            <a:off x="0" y="1"/>
            <a:ext cx="12192000" cy="579438"/>
          </a:xfrm>
          <a:prstGeom prst="rect">
            <a:avLst/>
          </a:prstGeom>
          <a:solidFill>
            <a:srgbClr val="404040"/>
          </a:solidFill>
          <a:ln w="9525">
            <a:noFill/>
            <a:miter lim="800000"/>
            <a:headEnd/>
            <a:tailEnd/>
          </a:ln>
          <a:effectLst/>
        </p:spPr>
        <p:txBody>
          <a:bodyPr vert="horz" wrap="square" lIns="360000" tIns="0" rIns="0" bIns="0" numCol="1" anchor="b" anchorCtr="0" compatLnSpc="1">
            <a:prstTxWarp prst="textNoShape">
              <a:avLst/>
            </a:prstTxWarp>
            <a:noAutofit/>
          </a:bodyPr>
          <a:lstStyle>
            <a:lvl1pPr>
              <a:defRPr sz="3200" kern="1200" baseline="0">
                <a:latin typeface="メイリオ" panose="020B0604030504040204" pitchFamily="50" charset="-128"/>
              </a:defRPr>
            </a:lvl1pPr>
          </a:lstStyle>
          <a:p>
            <a:pPr lvl="0"/>
            <a:r>
              <a:rPr lang="ja-JP" altLang="en-US" dirty="0"/>
              <a:t>マスタ タイトルの書式設定</a:t>
            </a:r>
          </a:p>
        </p:txBody>
      </p:sp>
      <p:sp>
        <p:nvSpPr>
          <p:cNvPr id="2" name="スライド番号プレースホルダー 2">
            <a:extLst>
              <a:ext uri="{FF2B5EF4-FFF2-40B4-BE49-F238E27FC236}">
                <a16:creationId xmlns:a16="http://schemas.microsoft.com/office/drawing/2014/main" id="{E217573F-8180-EB6E-2582-1B870BAACC2E}"/>
              </a:ext>
            </a:extLst>
          </p:cNvPr>
          <p:cNvSpPr>
            <a:spLocks noGrp="1"/>
          </p:cNvSpPr>
          <p:nvPr>
            <p:ph type="sldNum" sz="quarter" idx="4"/>
          </p:nvPr>
        </p:nvSpPr>
        <p:spPr>
          <a:xfrm flipH="1">
            <a:off x="5555537" y="6429968"/>
            <a:ext cx="1080000" cy="216000"/>
          </a:xfrm>
          <a:prstGeom prst="rect">
            <a:avLst/>
          </a:prstGeom>
        </p:spPr>
        <p:txBody>
          <a:bodyPr vert="horz" wrap="none" lIns="0" tIns="0" rIns="0" bIns="0" rtlCol="0" anchor="b">
            <a:noAutofit/>
          </a:bodyPr>
          <a:lstStyle>
            <a:lvl1pPr algn="ctr">
              <a:defRPr sz="1800" b="1">
                <a:solidFill>
                  <a:schemeClr val="bg1"/>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en-US" altLang="ja-JP"/>
              <a:t>P. </a:t>
            </a:r>
            <a:fld id="{46905B5D-1FC7-487A-AD75-007BD4BDDA5E}" type="slidenum">
              <a:rPr lang="ja-JP" altLang="en-US" smtClean="0"/>
              <a:pPr/>
              <a:t>‹#›</a:t>
            </a:fld>
            <a:endParaRPr lang="ja-JP" altLang="en-US" b="1" dirty="0"/>
          </a:p>
        </p:txBody>
      </p:sp>
    </p:spTree>
    <p:extLst>
      <p:ext uri="{BB962C8B-B14F-4D97-AF65-F5344CB8AC3E}">
        <p14:creationId xmlns:p14="http://schemas.microsoft.com/office/powerpoint/2010/main" val="2889541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68454BC2-0834-4E0A-88F7-BF9845D015E7}"/>
              </a:ext>
            </a:extLst>
          </p:cNvPr>
          <p:cNvSpPr>
            <a:spLocks noGrp="1" noChangeArrowheads="1"/>
          </p:cNvSpPr>
          <p:nvPr>
            <p:ph type="title" hasCustomPrompt="1"/>
          </p:nvPr>
        </p:nvSpPr>
        <p:spPr bwMode="auto">
          <a:xfrm>
            <a:off x="0" y="1"/>
            <a:ext cx="12192000" cy="579438"/>
          </a:xfrm>
          <a:prstGeom prst="rect">
            <a:avLst/>
          </a:prstGeom>
          <a:solidFill>
            <a:srgbClr val="404040"/>
          </a:solidFill>
          <a:ln w="9525">
            <a:noFill/>
            <a:miter lim="800000"/>
            <a:headEnd/>
            <a:tailEnd/>
          </a:ln>
          <a:effectLst/>
        </p:spPr>
        <p:txBody>
          <a:bodyPr vert="horz" wrap="square" lIns="360000" tIns="0" rIns="0" bIns="0" numCol="1" anchor="b" anchorCtr="0" compatLnSpc="1">
            <a:prstTxWarp prst="textNoShape">
              <a:avLst/>
            </a:prstTxWarp>
            <a:noAutofit/>
          </a:bodyPr>
          <a:lstStyle>
            <a:lvl1pPr>
              <a:defRPr sz="3200" kern="1200" baseline="0">
                <a:latin typeface="メイリオ" panose="020B0604030504040204" pitchFamily="50" charset="-128"/>
              </a:defRPr>
            </a:lvl1pPr>
          </a:lstStyle>
          <a:p>
            <a:pPr lvl="0"/>
            <a:r>
              <a:rPr lang="ja-JP" altLang="en-US" dirty="0"/>
              <a:t>マスタ タイトルの書式設定</a:t>
            </a:r>
          </a:p>
        </p:txBody>
      </p:sp>
      <p:sp>
        <p:nvSpPr>
          <p:cNvPr id="2" name="スライド番号プレースホルダー 2">
            <a:extLst>
              <a:ext uri="{FF2B5EF4-FFF2-40B4-BE49-F238E27FC236}">
                <a16:creationId xmlns:a16="http://schemas.microsoft.com/office/drawing/2014/main" id="{2118A3E3-02B4-08F3-3B2C-C80EFF13D59F}"/>
              </a:ext>
            </a:extLst>
          </p:cNvPr>
          <p:cNvSpPr>
            <a:spLocks noGrp="1"/>
          </p:cNvSpPr>
          <p:nvPr>
            <p:ph type="sldNum" sz="quarter" idx="4"/>
          </p:nvPr>
        </p:nvSpPr>
        <p:spPr>
          <a:xfrm flipH="1">
            <a:off x="5555537" y="6429968"/>
            <a:ext cx="1080000" cy="216000"/>
          </a:xfrm>
          <a:prstGeom prst="rect">
            <a:avLst/>
          </a:prstGeom>
        </p:spPr>
        <p:txBody>
          <a:bodyPr vert="horz" wrap="none" lIns="0" tIns="0" rIns="0" bIns="0" rtlCol="0" anchor="b">
            <a:noAutofit/>
          </a:bodyPr>
          <a:lstStyle>
            <a:lvl1pPr algn="ctr">
              <a:defRPr sz="1800" b="1">
                <a:solidFill>
                  <a:schemeClr val="bg1"/>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en-US" altLang="ja-JP"/>
              <a:t>P. </a:t>
            </a:r>
            <a:fld id="{46905B5D-1FC7-487A-AD75-007BD4BDDA5E}" type="slidenum">
              <a:rPr lang="ja-JP" altLang="en-US" smtClean="0"/>
              <a:pPr/>
              <a:t>‹#›</a:t>
            </a:fld>
            <a:endParaRPr lang="ja-JP" altLang="en-US" b="1" dirty="0"/>
          </a:p>
        </p:txBody>
      </p:sp>
    </p:spTree>
    <p:extLst>
      <p:ext uri="{BB962C8B-B14F-4D97-AF65-F5344CB8AC3E}">
        <p14:creationId xmlns:p14="http://schemas.microsoft.com/office/powerpoint/2010/main" val="230866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1"/>
            <a:ext cx="12192000" cy="579438"/>
          </a:xfrm>
          <a:prstGeom prst="rect">
            <a:avLst/>
          </a:prstGeom>
          <a:solidFill>
            <a:srgbClr val="404040"/>
          </a:solidFill>
          <a:ln w="9525">
            <a:noFill/>
            <a:miter lim="800000"/>
            <a:headEnd/>
            <a:tailEnd/>
          </a:ln>
          <a:effectLst/>
        </p:spPr>
        <p:txBody>
          <a:bodyPr vert="horz" wrap="square" lIns="360000" tIns="0" rIns="0" bIns="0" numCol="1" anchor="b" anchorCtr="0" compatLnSpc="1">
            <a:prstTxWarp prst="textNoShape">
              <a:avLst/>
            </a:prstTxWarp>
            <a:noAutofit/>
          </a:bodyPr>
          <a:lstStyle/>
          <a:p>
            <a:pPr lvl="0"/>
            <a:r>
              <a:rPr lang="ja-JP" altLang="en-US" dirty="0"/>
              <a:t>マスタ タイトルの書式設定</a:t>
            </a:r>
          </a:p>
        </p:txBody>
      </p:sp>
      <p:sp>
        <p:nvSpPr>
          <p:cNvPr id="2051" name="Rectangle 3"/>
          <p:cNvSpPr>
            <a:spLocks noGrp="1" noChangeArrowheads="1"/>
          </p:cNvSpPr>
          <p:nvPr>
            <p:ph type="body" idx="1"/>
          </p:nvPr>
        </p:nvSpPr>
        <p:spPr bwMode="auto">
          <a:xfrm>
            <a:off x="334434" y="623890"/>
            <a:ext cx="11522207" cy="577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grpSp>
        <p:nvGrpSpPr>
          <p:cNvPr id="6" name="グループ化 5"/>
          <p:cNvGrpSpPr/>
          <p:nvPr userDrawn="1"/>
        </p:nvGrpSpPr>
        <p:grpSpPr>
          <a:xfrm>
            <a:off x="0" y="6397628"/>
            <a:ext cx="12192000" cy="460375"/>
            <a:chOff x="0" y="6397625"/>
            <a:chExt cx="9144000" cy="460375"/>
          </a:xfrm>
        </p:grpSpPr>
        <p:sp>
          <p:nvSpPr>
            <p:cNvPr id="3080" name="Rectangle 8"/>
            <p:cNvSpPr>
              <a:spLocks noChangeArrowheads="1"/>
            </p:cNvSpPr>
            <p:nvPr userDrawn="1"/>
          </p:nvSpPr>
          <p:spPr bwMode="auto">
            <a:xfrm flipV="1">
              <a:off x="0" y="6397625"/>
              <a:ext cx="9144000" cy="460375"/>
            </a:xfrm>
            <a:prstGeom prst="rect">
              <a:avLst/>
            </a:prstGeom>
            <a:solidFill>
              <a:srgbClr val="404040"/>
            </a:solidFill>
            <a:ln w="9525">
              <a:noFill/>
              <a:round/>
              <a:headEnd/>
              <a:tailEnd/>
            </a:ln>
          </p:spPr>
          <p:txBody>
            <a:bodyPr rot="10800000" wrap="none" lIns="0" tIns="0" rIns="0" bIns="0" anchor="b" anchorCtr="0"/>
            <a:lstStyle/>
            <a:p>
              <a:pPr>
                <a:defRPr/>
              </a:pPr>
              <a:endParaRPr lang="ja-JP" altLang="en-US" sz="2000" kern="1200" baseline="0" dirty="0">
                <a:latin typeface="MS UI Gothic" panose="020B0600070205080204" pitchFamily="50" charset="-128"/>
                <a:ea typeface="MS UI Gothic" panose="020B0600070205080204" pitchFamily="50" charset="-128"/>
              </a:endParaRPr>
            </a:p>
          </p:txBody>
        </p:sp>
        <p:sp>
          <p:nvSpPr>
            <p:cNvPr id="3081" name="Text Box 9"/>
            <p:cNvSpPr txBox="1">
              <a:spLocks noChangeArrowheads="1"/>
            </p:cNvSpPr>
            <p:nvPr userDrawn="1"/>
          </p:nvSpPr>
          <p:spPr bwMode="auto">
            <a:xfrm>
              <a:off x="3945314" y="6629968"/>
              <a:ext cx="1252747" cy="200376"/>
            </a:xfrm>
            <a:prstGeom prst="rect">
              <a:avLst/>
            </a:prstGeom>
            <a:noFill/>
            <a:ln w="9525">
              <a:noFill/>
              <a:round/>
              <a:headEnd/>
              <a:tailEnd/>
            </a:ln>
            <a:effectLst/>
          </p:spPr>
          <p:txBody>
            <a:bodyPr wrap="none" lIns="0" tIns="0" rIns="0" bIns="0" anchor="b" anchorCtr="0">
              <a:spAutoFit/>
            </a:bodyPr>
            <a:lstStyle/>
            <a:p>
              <a:pPr algn="ctr" defTabSz="457200">
                <a:lnSpc>
                  <a:spcPct val="93000"/>
                </a:lnSpc>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ja-JP" altLang="en-US" sz="1400" kern="1200" baseline="0" dirty="0">
                  <a:solidFill>
                    <a:schemeClr val="bg1"/>
                  </a:solidFill>
                  <a:latin typeface="+mn-ea"/>
                  <a:ea typeface="+mn-ea"/>
                  <a:cs typeface="Arial" pitchFamily="34" charset="0"/>
                </a:rPr>
                <a:t>計算工学講演会</a:t>
              </a:r>
              <a:r>
                <a:rPr kumimoji="0" lang="en-US" altLang="ja-JP" sz="1400" kern="1200" baseline="0" dirty="0">
                  <a:solidFill>
                    <a:schemeClr val="bg1"/>
                  </a:solidFill>
                  <a:latin typeface="+mn-ea"/>
                  <a:ea typeface="+mn-ea"/>
                  <a:cs typeface="Arial" pitchFamily="34" charset="0"/>
                </a:rPr>
                <a:t>2026</a:t>
              </a:r>
            </a:p>
          </p:txBody>
        </p:sp>
      </p:grpSp>
      <p:pic>
        <p:nvPicPr>
          <p:cNvPr id="27" name="図 26" descr="図形&#10;&#10;中程度の精度で自動的に生成された説明">
            <a:extLst>
              <a:ext uri="{FF2B5EF4-FFF2-40B4-BE49-F238E27FC236}">
                <a16:creationId xmlns:a16="http://schemas.microsoft.com/office/drawing/2014/main" id="{F860427E-0F25-D426-D76B-5611F315338D}"/>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l="5346" t="19996" r="5346" b="10520"/>
          <a:stretch/>
        </p:blipFill>
        <p:spPr>
          <a:xfrm>
            <a:off x="334434" y="6455905"/>
            <a:ext cx="1908000" cy="396000"/>
          </a:xfrm>
          <a:prstGeom prst="rect">
            <a:avLst/>
          </a:prstGeom>
        </p:spPr>
      </p:pic>
      <p:sp>
        <p:nvSpPr>
          <p:cNvPr id="2" name="テキスト ボックス 1">
            <a:extLst>
              <a:ext uri="{FF2B5EF4-FFF2-40B4-BE49-F238E27FC236}">
                <a16:creationId xmlns:a16="http://schemas.microsoft.com/office/drawing/2014/main" id="{457D6EBA-9713-6138-AB12-412235A1F3F5}"/>
              </a:ext>
            </a:extLst>
          </p:cNvPr>
          <p:cNvSpPr txBox="1"/>
          <p:nvPr userDrawn="1"/>
        </p:nvSpPr>
        <p:spPr>
          <a:xfrm>
            <a:off x="10550164" y="6442638"/>
            <a:ext cx="1425390" cy="338554"/>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r>
              <a:rPr kumimoji="1" lang="ja-JP" altLang="en-US" sz="1600" b="0" dirty="0">
                <a:solidFill>
                  <a:schemeClr val="bg1"/>
                </a:solidFill>
                <a:latin typeface="BIZ UDPゴシック" panose="020B0400000000000000" pitchFamily="50" charset="-128"/>
                <a:ea typeface="BIZ UDPゴシック" panose="020B0400000000000000" pitchFamily="50" charset="-128"/>
              </a:rPr>
              <a:t>東京科学大学</a:t>
            </a:r>
          </a:p>
        </p:txBody>
      </p:sp>
    </p:spTree>
  </p:cSld>
  <p:clrMap bg1="lt1" tx1="dk1" bg2="lt2" tx2="dk2" accent1="accent1" accent2="accent2" accent3="accent3" accent4="accent4" accent5="accent5" accent6="accent6" hlink="hlink" folHlink="folHlink"/>
  <p:sldLayoutIdLst>
    <p:sldLayoutId id="2147483661" r:id="rId1"/>
    <p:sldLayoutId id="2147483668" r:id="rId2"/>
    <p:sldLayoutId id="2147483662" r:id="rId3"/>
    <p:sldLayoutId id="2147483666" r:id="rId4"/>
  </p:sldLayoutIdLst>
  <p:hf hdr="0" ftr="0" dt="0"/>
  <p:txStyles>
    <p:titleStyle>
      <a:lvl1pPr algn="l" rtl="0" eaLnBrk="1" fontAlgn="ctr" latinLnBrk="1" hangingPunct="1">
        <a:spcBef>
          <a:spcPct val="0"/>
        </a:spcBef>
        <a:spcAft>
          <a:spcPct val="0"/>
        </a:spcAft>
        <a:defRPr kumimoji="1" sz="3200" b="1" kern="1200" baseline="0">
          <a:solidFill>
            <a:schemeClr val="bg1"/>
          </a:solidFill>
          <a:effectLst/>
          <a:latin typeface="メイリオ" panose="020B0604030504040204" pitchFamily="50" charset="-128"/>
          <a:ea typeface="メイリオ" panose="020B0604030504040204" pitchFamily="50" charset="-128"/>
          <a:cs typeface="Arial" panose="020B0604020202020204" pitchFamily="34" charset="0"/>
        </a:defRPr>
      </a:lvl1pPr>
      <a:lvl2pPr algn="l" rtl="0" eaLnBrk="0" fontAlgn="base" hangingPunct="0">
        <a:spcBef>
          <a:spcPct val="0"/>
        </a:spcBef>
        <a:spcAft>
          <a:spcPct val="0"/>
        </a:spcAft>
        <a:defRPr kumimoji="1" sz="3600" b="1">
          <a:solidFill>
            <a:schemeClr val="accent2"/>
          </a:solidFill>
          <a:latin typeface="Arial" charset="0"/>
          <a:ea typeface="MS PGothic" pitchFamily="50" charset="-128"/>
        </a:defRPr>
      </a:lvl2pPr>
      <a:lvl3pPr algn="l" rtl="0" eaLnBrk="0" fontAlgn="base" hangingPunct="0">
        <a:spcBef>
          <a:spcPct val="0"/>
        </a:spcBef>
        <a:spcAft>
          <a:spcPct val="0"/>
        </a:spcAft>
        <a:defRPr kumimoji="1" sz="3600" b="1">
          <a:solidFill>
            <a:schemeClr val="accent2"/>
          </a:solidFill>
          <a:latin typeface="Arial" charset="0"/>
          <a:ea typeface="MS PGothic" pitchFamily="50" charset="-128"/>
        </a:defRPr>
      </a:lvl3pPr>
      <a:lvl4pPr algn="l" rtl="0" eaLnBrk="0" fontAlgn="base" hangingPunct="0">
        <a:spcBef>
          <a:spcPct val="0"/>
        </a:spcBef>
        <a:spcAft>
          <a:spcPct val="0"/>
        </a:spcAft>
        <a:defRPr kumimoji="1" sz="3600" b="1">
          <a:solidFill>
            <a:schemeClr val="accent2"/>
          </a:solidFill>
          <a:latin typeface="Arial" charset="0"/>
          <a:ea typeface="MS PGothic" pitchFamily="50" charset="-128"/>
        </a:defRPr>
      </a:lvl4pPr>
      <a:lvl5pPr algn="l" rtl="0" eaLnBrk="0" fontAlgn="base" hangingPunct="0">
        <a:spcBef>
          <a:spcPct val="0"/>
        </a:spcBef>
        <a:spcAft>
          <a:spcPct val="0"/>
        </a:spcAft>
        <a:defRPr kumimoji="1" sz="3600" b="1">
          <a:solidFill>
            <a:schemeClr val="accent2"/>
          </a:solidFill>
          <a:latin typeface="Arial" charset="0"/>
          <a:ea typeface="MS PGothic" pitchFamily="50" charset="-128"/>
        </a:defRPr>
      </a:lvl5pPr>
      <a:lvl6pPr marL="457200" algn="l" rtl="0" fontAlgn="base">
        <a:spcBef>
          <a:spcPct val="0"/>
        </a:spcBef>
        <a:spcAft>
          <a:spcPct val="0"/>
        </a:spcAft>
        <a:defRPr kumimoji="1" sz="3600" b="1">
          <a:solidFill>
            <a:schemeClr val="accent2"/>
          </a:solidFill>
          <a:latin typeface="MS PGothic" pitchFamily="50" charset="-128"/>
          <a:ea typeface="MS PGothic" pitchFamily="50" charset="-128"/>
        </a:defRPr>
      </a:lvl6pPr>
      <a:lvl7pPr marL="914400" algn="l" rtl="0" fontAlgn="base">
        <a:spcBef>
          <a:spcPct val="0"/>
        </a:spcBef>
        <a:spcAft>
          <a:spcPct val="0"/>
        </a:spcAft>
        <a:defRPr kumimoji="1" sz="3600" b="1">
          <a:solidFill>
            <a:schemeClr val="accent2"/>
          </a:solidFill>
          <a:latin typeface="MS PGothic" pitchFamily="50" charset="-128"/>
          <a:ea typeface="MS PGothic" pitchFamily="50" charset="-128"/>
        </a:defRPr>
      </a:lvl7pPr>
      <a:lvl8pPr marL="1371600" algn="l" rtl="0" fontAlgn="base">
        <a:spcBef>
          <a:spcPct val="0"/>
        </a:spcBef>
        <a:spcAft>
          <a:spcPct val="0"/>
        </a:spcAft>
        <a:defRPr kumimoji="1" sz="3600" b="1">
          <a:solidFill>
            <a:schemeClr val="accent2"/>
          </a:solidFill>
          <a:latin typeface="MS PGothic" pitchFamily="50" charset="-128"/>
          <a:ea typeface="MS PGothic" pitchFamily="50" charset="-128"/>
        </a:defRPr>
      </a:lvl8pPr>
      <a:lvl9pPr marL="1828800" algn="l" rtl="0" fontAlgn="base">
        <a:spcBef>
          <a:spcPct val="0"/>
        </a:spcBef>
        <a:spcAft>
          <a:spcPct val="0"/>
        </a:spcAft>
        <a:defRPr kumimoji="1" sz="3600" b="1">
          <a:solidFill>
            <a:schemeClr val="accent2"/>
          </a:solidFill>
          <a:latin typeface="MS PGothic" pitchFamily="50" charset="-128"/>
          <a:ea typeface="MS PGothic" pitchFamily="50" charset="-128"/>
        </a:defRPr>
      </a:lvl9pPr>
    </p:titleStyle>
    <p:bodyStyle>
      <a:lvl1pPr marL="342900" indent="-342900" algn="l" defTabSz="180000" rtl="0" eaLnBrk="1" fontAlgn="ctr" latinLnBrk="0" hangingPunct="1">
        <a:spcBef>
          <a:spcPct val="20000"/>
        </a:spcBef>
        <a:spcAft>
          <a:spcPct val="0"/>
        </a:spcAft>
        <a:buClr>
          <a:schemeClr val="tx1"/>
        </a:buClr>
        <a:buFont typeface="Wingdings" pitchFamily="2" charset="2"/>
        <a:buChar char="n"/>
        <a:defRPr kumimoji="1" sz="2400" kern="1200" baseline="0">
          <a:solidFill>
            <a:schemeClr val="tx1"/>
          </a:solidFill>
          <a:latin typeface="MS UI Gothic" panose="020B0600070205080204" pitchFamily="50" charset="-128"/>
          <a:ea typeface="MS UI Gothic" panose="020B0600070205080204" pitchFamily="50" charset="-128"/>
          <a:cs typeface="Arial" pitchFamily="34" charset="0"/>
        </a:defRPr>
      </a:lvl1pPr>
      <a:lvl2pPr marL="742950" indent="-285750" algn="l" defTabSz="180000" rtl="0" eaLnBrk="1" fontAlgn="ctr" latinLnBrk="0" hangingPunct="1">
        <a:spcBef>
          <a:spcPct val="20000"/>
        </a:spcBef>
        <a:spcAft>
          <a:spcPct val="0"/>
        </a:spcAft>
        <a:buClr>
          <a:schemeClr val="tx1"/>
        </a:buClr>
        <a:buFont typeface="Wingdings" pitchFamily="2" charset="2"/>
        <a:buChar char="l"/>
        <a:defRPr kumimoji="1" sz="2000" kern="1200" baseline="0">
          <a:solidFill>
            <a:schemeClr val="tx1"/>
          </a:solidFill>
          <a:latin typeface="MS UI Gothic" panose="020B0600070205080204" pitchFamily="50" charset="-128"/>
          <a:ea typeface="MS UI Gothic" panose="020B0600070205080204" pitchFamily="50" charset="-128"/>
          <a:cs typeface="Arial" pitchFamily="34" charset="0"/>
        </a:defRPr>
      </a:lvl2pPr>
      <a:lvl3pPr marL="1143000" indent="-228600" algn="l" defTabSz="180000" rtl="0" eaLnBrk="1" fontAlgn="ctr" latinLnBrk="0" hangingPunct="1">
        <a:spcBef>
          <a:spcPct val="20000"/>
        </a:spcBef>
        <a:spcAft>
          <a:spcPct val="0"/>
        </a:spcAft>
        <a:buClr>
          <a:schemeClr val="tx1"/>
        </a:buClr>
        <a:buSzPct val="80000"/>
        <a:buFont typeface="Wingdings" pitchFamily="2" charset="2"/>
        <a:buChar char="u"/>
        <a:defRPr kumimoji="1" sz="1800" kern="1200" baseline="0">
          <a:solidFill>
            <a:schemeClr val="tx1"/>
          </a:solidFill>
          <a:latin typeface="MS UI Gothic" panose="020B0600070205080204" pitchFamily="50" charset="-128"/>
          <a:ea typeface="MS UI Gothic" panose="020B0600070205080204" pitchFamily="50" charset="-128"/>
          <a:cs typeface="Arial" pitchFamily="34" charset="0"/>
        </a:defRPr>
      </a:lvl3pPr>
      <a:lvl4pPr marL="1600200" indent="-228600" algn="l" defTabSz="180000" rtl="0" eaLnBrk="1" fontAlgn="ctr" latinLnBrk="0" hangingPunct="1">
        <a:spcBef>
          <a:spcPct val="20000"/>
        </a:spcBef>
        <a:spcAft>
          <a:spcPct val="0"/>
        </a:spcAft>
        <a:buClr>
          <a:schemeClr val="tx1"/>
        </a:buClr>
        <a:buFont typeface="Wingdings" pitchFamily="2" charset="2"/>
        <a:buChar char="p"/>
        <a:defRPr kumimoji="1" sz="1600" kern="1200" baseline="0">
          <a:solidFill>
            <a:schemeClr val="tx1"/>
          </a:solidFill>
          <a:latin typeface="MS UI Gothic" panose="020B0600070205080204" pitchFamily="50" charset="-128"/>
          <a:ea typeface="MS UI Gothic" panose="020B0600070205080204" pitchFamily="50" charset="-128"/>
          <a:cs typeface="Arial" pitchFamily="34" charset="0"/>
        </a:defRPr>
      </a:lvl4pPr>
      <a:lvl5pPr marL="2057400" indent="-228600" algn="l" defTabSz="180000" rtl="0" eaLnBrk="1" fontAlgn="ctr" latinLnBrk="0" hangingPunct="1">
        <a:spcBef>
          <a:spcPct val="20000"/>
        </a:spcBef>
        <a:spcAft>
          <a:spcPct val="0"/>
        </a:spcAft>
        <a:buClr>
          <a:schemeClr val="tx1"/>
        </a:buClr>
        <a:buChar char="»"/>
        <a:defRPr kumimoji="1" sz="1600" kern="1200" baseline="0">
          <a:solidFill>
            <a:schemeClr val="tx1"/>
          </a:solidFill>
          <a:latin typeface="MS UI Gothic" panose="020B0600070205080204" pitchFamily="50" charset="-128"/>
          <a:ea typeface="MS UI Gothic" panose="020B0600070205080204" pitchFamily="50" charset="-128"/>
          <a:cs typeface="Arial" pitchFamily="34" charset="0"/>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38.png"/><Relationship Id="rId4" Type="http://schemas.openxmlformats.org/officeDocument/2006/relationships/image" Target="../media/image370.png"/></Relationships>
</file>

<file path=ppt/slides/_rels/slide7.xml.rels><?xml version="1.0" encoding="UTF-8" standalone="yes"?>
<Relationships xmlns="http://schemas.openxmlformats.org/package/2006/relationships"><Relationship Id="rId3" Type="http://schemas.openxmlformats.org/officeDocument/2006/relationships/image" Target="../media/image100.png"/><Relationship Id="rId12" Type="http://schemas.openxmlformats.org/officeDocument/2006/relationships/image" Target="../media/image292.png"/><Relationship Id="rId2" Type="http://schemas.openxmlformats.org/officeDocument/2006/relationships/notesSlide" Target="../notesSlides/notesSlide6.xml"/><Relationship Id="rId1" Type="http://schemas.openxmlformats.org/officeDocument/2006/relationships/slideLayout" Target="../slideLayouts/slideLayout3.xml"/><Relationship Id="rId11" Type="http://schemas.openxmlformats.org/officeDocument/2006/relationships/image" Target="../media/image260.png"/><Relationship Id="rId5" Type="http://schemas.openxmlformats.org/officeDocument/2006/relationships/image" Target="../media/image300.png"/><Relationship Id="rId10" Type="http://schemas.openxmlformats.org/officeDocument/2006/relationships/image" Target="../media/image251.png"/><Relationship Id="rId4" Type="http://schemas.openxmlformats.org/officeDocument/2006/relationships/image" Target="../media/image290.png"/><Relationship Id="rId9" Type="http://schemas.openxmlformats.org/officeDocument/2006/relationships/image" Target="../media/image240.png"/></Relationships>
</file>

<file path=ppt/slides/_rels/slide8.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11.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svg"/></Relationships>
</file>

<file path=ppt/slides/_rels/slide13.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5.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1.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91.png"/><Relationship Id="rId4" Type="http://schemas.openxmlformats.org/officeDocument/2006/relationships/image" Target="../media/image28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50.png"/><Relationship Id="rId5" Type="http://schemas.openxmlformats.org/officeDocument/2006/relationships/image" Target="../media/image140.png"/><Relationship Id="rId4" Type="http://schemas.openxmlformats.org/officeDocument/2006/relationships/image" Target="../media/image130.png"/></Relationships>
</file>

<file path=ppt/slides/_rels/slide2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9.png"/><Relationship Id="rId4"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345D07C1-119F-405C-B1A1-4002A2E10F95}"/>
              </a:ext>
            </a:extLst>
          </p:cNvPr>
          <p:cNvSpPr>
            <a:spLocks noGrp="1"/>
          </p:cNvSpPr>
          <p:nvPr>
            <p:ph type="ctrTitle"/>
          </p:nvPr>
        </p:nvSpPr>
        <p:spPr/>
        <p:txBody>
          <a:bodyPr/>
          <a:lstStyle/>
          <a:p>
            <a:r>
              <a:rPr lang="ja-JP" altLang="en-US" dirty="0">
                <a:latin typeface="+mj-ea"/>
                <a:ea typeface="+mj-ea"/>
                <a:cs typeface="Microsoft Tai Le" panose="020B0502040204020203" pitchFamily="34" charset="0"/>
              </a:rPr>
              <a:t>低コストで圧力チェッカーボーディングを抑制する</a:t>
            </a:r>
            <a:br>
              <a:rPr lang="en-US" altLang="ja-JP" dirty="0">
                <a:latin typeface="+mj-ea"/>
                <a:ea typeface="+mj-ea"/>
                <a:cs typeface="Microsoft Tai Le" panose="020B0502040204020203" pitchFamily="34" charset="0"/>
              </a:rPr>
            </a:br>
            <a:r>
              <a:rPr lang="ja-JP" altLang="en-US" dirty="0">
                <a:solidFill>
                  <a:schemeClr val="accent6">
                    <a:lumMod val="40000"/>
                    <a:lumOff val="60000"/>
                  </a:schemeClr>
                </a:solidFill>
                <a:latin typeface="+mj-ea"/>
                <a:ea typeface="+mj-ea"/>
                <a:cs typeface="Microsoft Tai Le" panose="020B0502040204020203" pitchFamily="34" charset="0"/>
              </a:rPr>
              <a:t>改良型４節点四面体エッジベース平滑化有限要素法</a:t>
            </a:r>
            <a:r>
              <a:rPr lang="ja-JP" altLang="en-US" dirty="0">
                <a:latin typeface="+mj-ea"/>
                <a:ea typeface="+mj-ea"/>
                <a:cs typeface="Microsoft Tai Le" panose="020B0502040204020203" pitchFamily="34" charset="0"/>
              </a:rPr>
              <a:t>を用いた</a:t>
            </a:r>
            <a:br>
              <a:rPr lang="en-US" altLang="ja-JP" dirty="0">
                <a:latin typeface="+mj-ea"/>
                <a:ea typeface="+mj-ea"/>
                <a:cs typeface="Microsoft Tai Le" panose="020B0502040204020203" pitchFamily="34" charset="0"/>
              </a:rPr>
            </a:br>
            <a:r>
              <a:rPr lang="ja-JP" altLang="en-US" dirty="0">
                <a:latin typeface="+mj-ea"/>
                <a:ea typeface="+mj-ea"/>
                <a:cs typeface="Microsoft Tai Le" panose="020B0502040204020203" pitchFamily="34" charset="0"/>
              </a:rPr>
              <a:t>微圧縮大変形解析化有限要素法</a:t>
            </a:r>
            <a:endParaRPr kumimoji="1" lang="ja-JP" altLang="en-US" dirty="0">
              <a:latin typeface="+mj-ea"/>
              <a:ea typeface="+mj-ea"/>
              <a:cs typeface="Microsoft Tai Le" panose="020B0502040204020203" pitchFamily="34" charset="0"/>
            </a:endParaRPr>
          </a:p>
        </p:txBody>
      </p:sp>
      <p:sp>
        <p:nvSpPr>
          <p:cNvPr id="5" name="字幕 4">
            <a:extLst>
              <a:ext uri="{FF2B5EF4-FFF2-40B4-BE49-F238E27FC236}">
                <a16:creationId xmlns:a16="http://schemas.microsoft.com/office/drawing/2014/main" id="{50976013-37B8-4994-A7C0-5AFBA1C0E290}"/>
              </a:ext>
            </a:extLst>
          </p:cNvPr>
          <p:cNvSpPr>
            <a:spLocks noGrp="1"/>
          </p:cNvSpPr>
          <p:nvPr>
            <p:ph type="subTitle" idx="1"/>
          </p:nvPr>
        </p:nvSpPr>
        <p:spPr/>
        <p:txBody>
          <a:bodyPr/>
          <a:lstStyle/>
          <a:p>
            <a:r>
              <a:rPr lang="zh-TW" altLang="en-US" dirty="0"/>
              <a:t>大西 有希</a:t>
            </a:r>
            <a:r>
              <a:rPr lang="ja-JP" altLang="en-US" dirty="0"/>
              <a:t> （東京科学大学）</a:t>
            </a:r>
            <a:endParaRPr lang="en-US" altLang="ja-JP" dirty="0"/>
          </a:p>
        </p:txBody>
      </p:sp>
      <p:sp>
        <p:nvSpPr>
          <p:cNvPr id="3" name="スライド番号プレースホルダー 2">
            <a:extLst>
              <a:ext uri="{FF2B5EF4-FFF2-40B4-BE49-F238E27FC236}">
                <a16:creationId xmlns:a16="http://schemas.microsoft.com/office/drawing/2014/main" id="{728962C2-DDDD-3C00-FAA7-705795D8AF92}"/>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a:t>
            </a:fld>
            <a:endParaRPr lang="ja-JP" altLang="en-US" dirty="0"/>
          </a:p>
        </p:txBody>
      </p:sp>
    </p:spTree>
    <p:extLst>
      <p:ext uri="{BB962C8B-B14F-4D97-AF65-F5344CB8AC3E}">
        <p14:creationId xmlns:p14="http://schemas.microsoft.com/office/powerpoint/2010/main" val="487280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ja-JP" altLang="en-US" b="1" i="1" u="sng" dirty="0">
                <a:solidFill>
                  <a:srgbClr val="000000"/>
                </a:solidFill>
                <a:effectLst>
                  <a:outerShdw blurRad="38100" dist="38100" dir="2700000" algn="tl">
                    <a:srgbClr val="000000">
                      <a:alpha val="43137"/>
                    </a:srgbClr>
                  </a:outerShdw>
                </a:effectLst>
              </a:rPr>
              <a:t>実現したい内容</a:t>
            </a:r>
            <a:endParaRPr lang="en-US" altLang="ja-JP" b="1" i="1" u="sng" dirty="0">
              <a:solidFill>
                <a:srgbClr val="000000"/>
              </a:solidFill>
              <a:effectLst>
                <a:outerShdw blurRad="38100" dist="38100" dir="2700000" algn="tl">
                  <a:srgbClr val="000000">
                    <a:alpha val="43137"/>
                  </a:srgbClr>
                </a:outerShdw>
              </a:effectLst>
            </a:endParaRPr>
          </a:p>
          <a:p>
            <a:pPr lvl="0">
              <a:lnSpc>
                <a:spcPct val="120000"/>
              </a:lnSpc>
            </a:pPr>
            <a:r>
              <a:rPr lang="ja-JP" altLang="en-US" b="1" dirty="0">
                <a:solidFill>
                  <a:srgbClr val="FF00FF"/>
                </a:solidFill>
              </a:rPr>
              <a:t>「超」大変形問題</a:t>
            </a:r>
            <a:r>
              <a:rPr lang="ja-JP" altLang="en-US" dirty="0">
                <a:solidFill>
                  <a:srgbClr val="000000"/>
                </a:solidFill>
              </a:rPr>
              <a:t>を</a:t>
            </a:r>
            <a:r>
              <a:rPr lang="en-US" altLang="ja-JP" dirty="0">
                <a:solidFill>
                  <a:srgbClr val="000000"/>
                </a:solidFill>
              </a:rPr>
              <a:t>FEM</a:t>
            </a:r>
            <a:r>
              <a:rPr lang="ja-JP" altLang="en-US" dirty="0">
                <a:solidFill>
                  <a:srgbClr val="000000"/>
                </a:solidFill>
              </a:rPr>
              <a:t>で</a:t>
            </a:r>
            <a:br>
              <a:rPr lang="en-US" altLang="ja-JP" dirty="0">
                <a:solidFill>
                  <a:srgbClr val="000000"/>
                </a:solidFill>
              </a:rPr>
            </a:br>
            <a:r>
              <a:rPr lang="ja-JP" altLang="en-US" dirty="0">
                <a:solidFill>
                  <a:srgbClr val="000000"/>
                </a:solidFill>
              </a:rPr>
              <a:t>速くロバストかつ正確に解きたい．</a:t>
            </a:r>
            <a:endParaRPr lang="en-US" altLang="ja-JP" dirty="0">
              <a:solidFill>
                <a:srgbClr val="000000"/>
              </a:solidFill>
            </a:endParaRPr>
          </a:p>
          <a:p>
            <a:pPr lvl="0"/>
            <a:r>
              <a:rPr lang="ja-JP" altLang="en-US" b="1" dirty="0"/>
              <a:t>複雑形状</a:t>
            </a:r>
            <a:r>
              <a:rPr lang="ja-JP" altLang="en-US" dirty="0"/>
              <a:t>を</a:t>
            </a:r>
            <a:r>
              <a:rPr lang="ja-JP" altLang="en-US" b="1" dirty="0">
                <a:solidFill>
                  <a:srgbClr val="E89049"/>
                </a:solidFill>
              </a:rPr>
              <a:t>四面体</a:t>
            </a:r>
            <a:r>
              <a:rPr lang="ja-JP" altLang="en-US" dirty="0"/>
              <a:t>で解きたい．</a:t>
            </a:r>
            <a:endParaRPr lang="en-US" altLang="ja-JP" dirty="0"/>
          </a:p>
          <a:p>
            <a:r>
              <a:rPr lang="ja-JP" altLang="en-US" b="1" dirty="0">
                <a:solidFill>
                  <a:srgbClr val="C00000"/>
                </a:solidFill>
              </a:rPr>
              <a:t>微圧縮性</a:t>
            </a:r>
            <a:r>
              <a:rPr lang="ja-JP" altLang="en-US" dirty="0"/>
              <a:t>が現れる材料</a:t>
            </a:r>
            <a:r>
              <a:rPr lang="ja-JP" altLang="en-US" dirty="0">
                <a:solidFill>
                  <a:srgbClr val="000000"/>
                </a:solidFill>
              </a:rPr>
              <a:t>も解きたい．</a:t>
            </a:r>
            <a:endParaRPr lang="en-US" altLang="ja-JP" dirty="0"/>
          </a:p>
          <a:p>
            <a:pPr lvl="0"/>
            <a:r>
              <a:rPr lang="ja-JP" altLang="en-US" b="1" dirty="0"/>
              <a:t>自動リメッシング</a:t>
            </a:r>
            <a:r>
              <a:rPr lang="ja-JP" altLang="en-US" dirty="0"/>
              <a:t>も実現したい．</a:t>
            </a:r>
            <a:endParaRPr lang="en-US" altLang="ja-JP" dirty="0"/>
          </a:p>
          <a:p>
            <a:r>
              <a:rPr lang="ja-JP" altLang="en-US" b="1" dirty="0">
                <a:solidFill>
                  <a:srgbClr val="000000"/>
                </a:solidFill>
              </a:rPr>
              <a:t>接触</a:t>
            </a:r>
            <a:r>
              <a:rPr lang="ja-JP" altLang="en-US" dirty="0">
                <a:solidFill>
                  <a:srgbClr val="000000"/>
                </a:solidFill>
              </a:rPr>
              <a:t>も扱いたい．</a:t>
            </a:r>
            <a:endParaRPr lang="en-US" altLang="ja-JP" dirty="0">
              <a:solidFill>
                <a:srgbClr val="000000"/>
              </a:solidFill>
            </a:endParaRPr>
          </a:p>
          <a:p>
            <a:pPr marL="0" indent="0">
              <a:buNone/>
            </a:pPr>
            <a:endParaRPr lang="en-US" altLang="ja-JP" sz="1000" dirty="0">
              <a:solidFill>
                <a:srgbClr val="000000"/>
              </a:solidFill>
            </a:endParaRPr>
          </a:p>
          <a:p>
            <a:pPr marL="0" indent="0">
              <a:buNone/>
            </a:pPr>
            <a:r>
              <a:rPr lang="ja-JP" altLang="en-US" b="1" i="1" u="sng" dirty="0">
                <a:solidFill>
                  <a:srgbClr val="000000"/>
                </a:solidFill>
                <a:effectLst>
                  <a:outerShdw blurRad="38100" dist="38100" dir="2700000" algn="tl">
                    <a:srgbClr val="000000">
                      <a:alpha val="43137"/>
                    </a:srgbClr>
                  </a:outerShdw>
                </a:effectLst>
              </a:rPr>
              <a:t>現状</a:t>
            </a:r>
            <a:endParaRPr lang="en-US" altLang="ja-JP" sz="3200" b="1" i="1" u="sng" dirty="0">
              <a:solidFill>
                <a:srgbClr val="000000"/>
              </a:solidFill>
              <a:effectLst>
                <a:outerShdw blurRad="38100" dist="38100" dir="2700000" algn="tl">
                  <a:srgbClr val="000000">
                    <a:alpha val="43137"/>
                  </a:srgbClr>
                </a:outerShdw>
              </a:effectLst>
            </a:endParaRPr>
          </a:p>
          <a:p>
            <a:pPr marL="0" indent="0">
              <a:buNone/>
            </a:pPr>
            <a:r>
              <a:rPr lang="ja-JP" altLang="en-US" sz="2800" dirty="0">
                <a:solidFill>
                  <a:srgbClr val="FF0000"/>
                </a:solidFill>
              </a:rPr>
              <a:t>計算速度</a:t>
            </a:r>
            <a:r>
              <a:rPr lang="ja-JP" altLang="en-US" sz="2800" dirty="0"/>
              <a:t>・</a:t>
            </a:r>
            <a:r>
              <a:rPr kumimoji="1" lang="ja-JP" altLang="en-US" sz="2800" dirty="0">
                <a:solidFill>
                  <a:srgbClr val="008000"/>
                </a:solidFill>
                <a:latin typeface="MS UI Gothic" panose="020B0600070205080204" pitchFamily="50" charset="-128"/>
                <a:ea typeface="MS UI Gothic" panose="020B0600070205080204" pitchFamily="50" charset="-128"/>
              </a:rPr>
              <a:t>大変形ロバスト性</a:t>
            </a:r>
            <a:r>
              <a:rPr kumimoji="1" lang="ja-JP" altLang="en-US" sz="2800" dirty="0">
                <a:latin typeface="MS UI Gothic" panose="020B0600070205080204" pitchFamily="50" charset="-128"/>
                <a:ea typeface="MS UI Gothic" panose="020B0600070205080204" pitchFamily="50" charset="-128"/>
              </a:rPr>
              <a:t>・</a:t>
            </a:r>
            <a:r>
              <a:rPr lang="ja-JP" altLang="en-US" sz="2800" dirty="0">
                <a:solidFill>
                  <a:srgbClr val="0000CC"/>
                </a:solidFill>
              </a:rPr>
              <a:t>精度</a:t>
            </a:r>
            <a:br>
              <a:rPr kumimoji="1" lang="en-US" altLang="ja-JP" sz="2800" dirty="0">
                <a:latin typeface="MS UI Gothic" panose="020B0600070205080204" pitchFamily="50" charset="-128"/>
                <a:ea typeface="MS UI Gothic" panose="020B0600070205080204" pitchFamily="50" charset="-128"/>
              </a:rPr>
            </a:br>
            <a:r>
              <a:rPr kumimoji="1" lang="ja-JP" altLang="en-US" sz="2800" dirty="0">
                <a:latin typeface="MS UI Gothic" panose="020B0600070205080204" pitchFamily="50" charset="-128"/>
                <a:ea typeface="MS UI Gothic" panose="020B0600070205080204" pitchFamily="50" charset="-128"/>
              </a:rPr>
              <a:t>の三拍子が揃った四面体定式化が</a:t>
            </a:r>
            <a:br>
              <a:rPr kumimoji="1" lang="en-US" altLang="ja-JP" sz="2800" dirty="0">
                <a:latin typeface="MS UI Gothic" panose="020B0600070205080204" pitchFamily="50" charset="-128"/>
                <a:ea typeface="MS UI Gothic" panose="020B0600070205080204" pitchFamily="50" charset="-128"/>
              </a:rPr>
            </a:br>
            <a:r>
              <a:rPr kumimoji="1" lang="ja-JP" altLang="en-US" sz="2800" dirty="0">
                <a:latin typeface="MS UI Gothic" panose="020B0600070205080204" pitchFamily="50" charset="-128"/>
                <a:ea typeface="MS UI Gothic" panose="020B0600070205080204" pitchFamily="50" charset="-128"/>
              </a:rPr>
              <a:t>まだ確立されていない</a:t>
            </a:r>
            <a:r>
              <a:rPr kumimoji="1" lang="en-US" altLang="ja-JP" sz="2800" dirty="0">
                <a:latin typeface="MS UI Gothic" panose="020B0600070205080204" pitchFamily="50" charset="-128"/>
                <a:ea typeface="MS UI Gothic" panose="020B0600070205080204" pitchFamily="50" charset="-128"/>
              </a:rPr>
              <a:t>...</a:t>
            </a:r>
            <a:endParaRPr lang="en-US" altLang="ja-JP" b="1" i="1" u="sng" dirty="0">
              <a:solidFill>
                <a:srgbClr val="000000"/>
              </a:solidFill>
              <a:effectLst>
                <a:outerShdw blurRad="38100" dist="38100" dir="2700000" algn="tl">
                  <a:srgbClr val="000000">
                    <a:alpha val="43137"/>
                  </a:srgbClr>
                </a:outerShdw>
              </a:effectLst>
            </a:endParaRPr>
          </a:p>
        </p:txBody>
      </p:sp>
      <p:sp>
        <p:nvSpPr>
          <p:cNvPr id="2" name="タイトル 1"/>
          <p:cNvSpPr>
            <a:spLocks noGrp="1"/>
          </p:cNvSpPr>
          <p:nvPr>
            <p:ph type="title"/>
          </p:nvPr>
        </p:nvSpPr>
        <p:spPr/>
        <p:txBody>
          <a:bodyPr/>
          <a:lstStyle/>
          <a:p>
            <a:r>
              <a:rPr lang="ja-JP" altLang="en-US" dirty="0"/>
              <a:t>研究背景</a:t>
            </a:r>
            <a:endParaRPr kumimoji="1" lang="ja-JP" altLang="en-US" dirty="0"/>
          </a:p>
        </p:txBody>
      </p:sp>
      <p:grpSp>
        <p:nvGrpSpPr>
          <p:cNvPr id="7" name="グループ化 6">
            <a:extLst>
              <a:ext uri="{FF2B5EF4-FFF2-40B4-BE49-F238E27FC236}">
                <a16:creationId xmlns:a16="http://schemas.microsoft.com/office/drawing/2014/main" id="{F16E9341-82E1-FB6D-90C4-B5C9FEF2FB33}"/>
              </a:ext>
            </a:extLst>
          </p:cNvPr>
          <p:cNvGrpSpPr>
            <a:grpSpLocks noChangeAspect="1"/>
          </p:cNvGrpSpPr>
          <p:nvPr/>
        </p:nvGrpSpPr>
        <p:grpSpPr>
          <a:xfrm>
            <a:off x="5691260" y="748848"/>
            <a:ext cx="3555372" cy="2448272"/>
            <a:chOff x="5789753" y="805001"/>
            <a:chExt cx="3392283" cy="2335967"/>
          </a:xfrm>
        </p:grpSpPr>
        <p:pic>
          <p:nvPicPr>
            <p:cNvPr id="13" name="図 12"/>
            <p:cNvPicPr>
              <a:picLocks noChangeAspect="1"/>
            </p:cNvPicPr>
            <p:nvPr/>
          </p:nvPicPr>
          <p:blipFill>
            <a:blip r:embed="rId3">
              <a:extLst>
                <a:ext uri="{28A0092B-C50C-407E-A947-70E740481C1C}">
                  <a14:useLocalDpi xmlns:a14="http://schemas.microsoft.com/office/drawing/2010/main" val="0"/>
                </a:ext>
              </a:extLst>
            </a:blip>
            <a:srcRect r="12359"/>
            <a:stretch>
              <a:fillRect/>
            </a:stretch>
          </p:blipFill>
          <p:spPr>
            <a:xfrm>
              <a:off x="5789753" y="805001"/>
              <a:ext cx="3392283" cy="2335967"/>
            </a:xfrm>
            <a:prstGeom prst="rect">
              <a:avLst/>
            </a:prstGeom>
            <a:ln w="12700">
              <a:solidFill>
                <a:schemeClr val="tx1"/>
              </a:solidFill>
            </a:ln>
          </p:spPr>
        </p:pic>
        <p:sp>
          <p:nvSpPr>
            <p:cNvPr id="14" name="テキスト ボックス 13"/>
            <p:cNvSpPr txBox="1"/>
            <p:nvPr/>
          </p:nvSpPr>
          <p:spPr>
            <a:xfrm>
              <a:off x="7733969" y="2679303"/>
              <a:ext cx="718864" cy="461665"/>
            </a:xfrm>
            <a:prstGeom prst="rect">
              <a:avLst/>
            </a:prstGeom>
            <a:noFill/>
            <a:ln w="12700">
              <a:noFill/>
            </a:ln>
          </p:spPr>
          <p:txBody>
            <a:bodyPr wrap="square" rtlCol="0">
              <a:spAutoFit/>
            </a:bodyPr>
            <a:lstStyle/>
            <a:p>
              <a:r>
                <a:rPr lang="ja-JP" altLang="en-US" sz="2400" b="1" dirty="0">
                  <a:solidFill>
                    <a:srgbClr val="C00000"/>
                  </a:solidFill>
                  <a:effectLst>
                    <a:outerShdw blurRad="38100" dist="38100" dir="2700000" algn="tl">
                      <a:srgbClr val="000000">
                        <a:alpha val="43137"/>
                      </a:srgbClr>
                    </a:outerShdw>
                  </a:effectLst>
                  <a:ea typeface="MS UI Gothic" panose="020B0600070205080204" pitchFamily="50" charset="-128"/>
                </a:rPr>
                <a:t>ゴム</a:t>
              </a:r>
            </a:p>
          </p:txBody>
        </p:sp>
      </p:grpSp>
      <p:grpSp>
        <p:nvGrpSpPr>
          <p:cNvPr id="8" name="グループ化 7">
            <a:extLst>
              <a:ext uri="{FF2B5EF4-FFF2-40B4-BE49-F238E27FC236}">
                <a16:creationId xmlns:a16="http://schemas.microsoft.com/office/drawing/2014/main" id="{092A722F-1AE9-16B4-B543-CE474A3D64A2}"/>
              </a:ext>
            </a:extLst>
          </p:cNvPr>
          <p:cNvGrpSpPr/>
          <p:nvPr/>
        </p:nvGrpSpPr>
        <p:grpSpPr>
          <a:xfrm>
            <a:off x="8644378" y="3773752"/>
            <a:ext cx="3392282" cy="2463559"/>
            <a:chOff x="7921774" y="3773752"/>
            <a:chExt cx="3392282" cy="2463559"/>
          </a:xfrm>
        </p:grpSpPr>
        <p:pic>
          <p:nvPicPr>
            <p:cNvPr id="12" name="図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1774" y="3773752"/>
              <a:ext cx="3392282" cy="2463559"/>
            </a:xfrm>
            <a:prstGeom prst="rect">
              <a:avLst/>
            </a:prstGeom>
            <a:ln w="12700">
              <a:solidFill>
                <a:schemeClr val="tx1"/>
              </a:solidFill>
            </a:ln>
          </p:spPr>
        </p:pic>
        <p:sp>
          <p:nvSpPr>
            <p:cNvPr id="15" name="テキスト ボックス 14"/>
            <p:cNvSpPr txBox="1"/>
            <p:nvPr/>
          </p:nvSpPr>
          <p:spPr>
            <a:xfrm>
              <a:off x="8785870" y="5589239"/>
              <a:ext cx="2528186" cy="461665"/>
            </a:xfrm>
            <a:prstGeom prst="rect">
              <a:avLst/>
            </a:prstGeom>
            <a:noFill/>
          </p:spPr>
          <p:txBody>
            <a:bodyPr wrap="square" rtlCol="0">
              <a:spAutoFit/>
            </a:bodyPr>
            <a:lstStyle/>
            <a:p>
              <a:r>
                <a:rPr lang="ja-JP" altLang="en-US" sz="2400" b="1" dirty="0">
                  <a:solidFill>
                    <a:srgbClr val="C00000"/>
                  </a:solidFill>
                  <a:effectLst>
                    <a:outerShdw blurRad="38100" dist="38100" dir="2700000" algn="tl">
                      <a:srgbClr val="000000">
                        <a:alpha val="43137"/>
                      </a:srgbClr>
                    </a:outerShdw>
                  </a:effectLst>
                  <a:ea typeface="MS UI Gothic" panose="020B0600070205080204" pitchFamily="50" charset="-128"/>
                </a:rPr>
                <a:t>プラスチック／ガラス</a:t>
              </a:r>
            </a:p>
          </p:txBody>
        </p:sp>
      </p:grpSp>
      <p:grpSp>
        <p:nvGrpSpPr>
          <p:cNvPr id="5" name="グループ化 4">
            <a:extLst>
              <a:ext uri="{FF2B5EF4-FFF2-40B4-BE49-F238E27FC236}">
                <a16:creationId xmlns:a16="http://schemas.microsoft.com/office/drawing/2014/main" id="{DA2B3F8C-96EC-F16D-4CE9-68763CC49089}"/>
              </a:ext>
            </a:extLst>
          </p:cNvPr>
          <p:cNvGrpSpPr/>
          <p:nvPr/>
        </p:nvGrpSpPr>
        <p:grpSpPr>
          <a:xfrm>
            <a:off x="9395535" y="748848"/>
            <a:ext cx="2641125" cy="2448272"/>
            <a:chOff x="3287688" y="3789040"/>
            <a:chExt cx="2641125" cy="2448272"/>
          </a:xfrm>
        </p:grpSpPr>
        <p:pic>
          <p:nvPicPr>
            <p:cNvPr id="6" name="図 5"/>
            <p:cNvPicPr>
              <a:picLocks noChangeAspect="1"/>
            </p:cNvPicPr>
            <p:nvPr/>
          </p:nvPicPr>
          <p:blipFill rotWithShape="1">
            <a:blip r:embed="rId5">
              <a:extLst>
                <a:ext uri="{28A0092B-C50C-407E-A947-70E740481C1C}">
                  <a14:useLocalDpi xmlns:a14="http://schemas.microsoft.com/office/drawing/2010/main" val="0"/>
                </a:ext>
              </a:extLst>
            </a:blip>
            <a:srcRect l="1" r="44457" b="802"/>
            <a:stretch/>
          </p:blipFill>
          <p:spPr>
            <a:xfrm>
              <a:off x="3287688" y="3789040"/>
              <a:ext cx="2641125" cy="2448272"/>
            </a:xfrm>
            <a:prstGeom prst="rect">
              <a:avLst/>
            </a:prstGeom>
            <a:ln w="25400">
              <a:solidFill>
                <a:schemeClr val="tx1"/>
              </a:solidFill>
            </a:ln>
          </p:spPr>
        </p:pic>
        <p:sp>
          <p:nvSpPr>
            <p:cNvPr id="16" name="テキスト ボックス 15"/>
            <p:cNvSpPr txBox="1"/>
            <p:nvPr/>
          </p:nvSpPr>
          <p:spPr>
            <a:xfrm>
              <a:off x="4177358" y="4774698"/>
              <a:ext cx="800219" cy="461665"/>
            </a:xfrm>
            <a:prstGeom prst="rect">
              <a:avLst/>
            </a:prstGeom>
            <a:noFill/>
          </p:spPr>
          <p:txBody>
            <a:bodyPr wrap="none" rtlCol="0">
              <a:spAutoFit/>
            </a:bodyPr>
            <a:lstStyle/>
            <a:p>
              <a:r>
                <a:rPr lang="ja-JP" altLang="en-US" sz="2400" dirty="0">
                  <a:solidFill>
                    <a:srgbClr val="C00000"/>
                  </a:solidFill>
                  <a:effectLst>
                    <a:outerShdw blurRad="38100" dist="38100" dir="2700000" algn="tl">
                      <a:srgbClr val="000000">
                        <a:alpha val="43137"/>
                      </a:srgbClr>
                    </a:outerShdw>
                  </a:effectLst>
                  <a:ea typeface="MS UI Gothic" panose="020B0600070205080204" pitchFamily="50" charset="-128"/>
                </a:rPr>
                <a:t>金属</a:t>
              </a:r>
            </a:p>
          </p:txBody>
        </p:sp>
      </p:grpSp>
      <p:graphicFrame>
        <p:nvGraphicFramePr>
          <p:cNvPr id="10" name="表 9">
            <a:extLst>
              <a:ext uri="{FF2B5EF4-FFF2-40B4-BE49-F238E27FC236}">
                <a16:creationId xmlns:a16="http://schemas.microsoft.com/office/drawing/2014/main" id="{90024ACC-F1F4-81B1-F1C4-1450043E6B0F}"/>
              </a:ext>
            </a:extLst>
          </p:cNvPr>
          <p:cNvGraphicFramePr>
            <a:graphicFrameLocks noGrp="1"/>
          </p:cNvGraphicFramePr>
          <p:nvPr/>
        </p:nvGraphicFramePr>
        <p:xfrm>
          <a:off x="5447928" y="4530432"/>
          <a:ext cx="3085913" cy="1706880"/>
        </p:xfrm>
        <a:graphic>
          <a:graphicData uri="http://schemas.openxmlformats.org/drawingml/2006/table">
            <a:tbl>
              <a:tblPr firstRow="1" bandRow="1">
                <a:tableStyleId>{00A15C55-8517-42AA-B614-E9B94910E393}</a:tableStyleId>
              </a:tblPr>
              <a:tblGrid>
                <a:gridCol w="3085913">
                  <a:extLst>
                    <a:ext uri="{9D8B030D-6E8A-4147-A177-3AD203B41FA5}">
                      <a16:colId xmlns:a16="http://schemas.microsoft.com/office/drawing/2014/main" val="3088928333"/>
                    </a:ext>
                  </a:extLst>
                </a:gridCol>
              </a:tblGrid>
              <a:tr h="389186">
                <a:tc>
                  <a:txBody>
                    <a:bodyPr/>
                    <a:lstStyle/>
                    <a:p>
                      <a:r>
                        <a:rPr kumimoji="1" lang="ja-JP" altLang="en-US" sz="2000" dirty="0">
                          <a:latin typeface="MS UI Gothic" panose="020B0600070205080204" pitchFamily="50" charset="-128"/>
                          <a:ea typeface="MS UI Gothic" panose="020B0600070205080204" pitchFamily="50" charset="-128"/>
                        </a:rPr>
                        <a:t>精度の問題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9403784"/>
                  </a:ext>
                </a:extLst>
              </a:tr>
              <a:tr h="978966">
                <a:tc>
                  <a:txBody>
                    <a:bodyPr/>
                    <a:lstStyle/>
                    <a:p>
                      <a:pPr marL="285750" indent="-285750">
                        <a:buFont typeface="Wingdings" panose="05000000000000000000" pitchFamily="2" charset="2"/>
                        <a:buChar char="Ø"/>
                      </a:pPr>
                      <a:r>
                        <a:rPr kumimoji="1" lang="ja-JP" altLang="en-US" sz="2000" dirty="0">
                          <a:latin typeface="MS UI Gothic" panose="020B0600070205080204" pitchFamily="50" charset="-128"/>
                          <a:ea typeface="MS UI Gothic" panose="020B0600070205080204" pitchFamily="50" charset="-128"/>
                        </a:rPr>
                        <a:t>せん断ロッキング</a:t>
                      </a:r>
                      <a:endParaRPr kumimoji="1" lang="en-US" altLang="ja-JP" sz="2000" dirty="0">
                        <a:latin typeface="MS UI Gothic" panose="020B0600070205080204" pitchFamily="50" charset="-128"/>
                        <a:ea typeface="MS UI Gothic" panose="020B0600070205080204" pitchFamily="50" charset="-128"/>
                      </a:endParaRPr>
                    </a:p>
                    <a:p>
                      <a:pPr marL="285750" indent="-285750">
                        <a:buFont typeface="Wingdings" panose="05000000000000000000" pitchFamily="2" charset="2"/>
                        <a:buChar char="Ø"/>
                      </a:pPr>
                      <a:r>
                        <a:rPr kumimoji="1" lang="ja-JP" altLang="en-US" sz="2000" dirty="0">
                          <a:latin typeface="MS UI Gothic" panose="020B0600070205080204" pitchFamily="50" charset="-128"/>
                          <a:ea typeface="MS UI Gothic" panose="020B0600070205080204" pitchFamily="50" charset="-128"/>
                        </a:rPr>
                        <a:t>体積ロッキング</a:t>
                      </a:r>
                      <a:endParaRPr kumimoji="1" lang="en-US" altLang="ja-JP" sz="2000" dirty="0">
                        <a:latin typeface="MS UI Gothic" panose="020B0600070205080204" pitchFamily="50" charset="-128"/>
                        <a:ea typeface="MS UI Gothic" panose="020B0600070205080204" pitchFamily="50" charset="-128"/>
                      </a:endParaRPr>
                    </a:p>
                    <a:p>
                      <a:pPr marL="285750" indent="-285750">
                        <a:buFont typeface="Wingdings" panose="05000000000000000000" pitchFamily="2" charset="2"/>
                        <a:buChar char="Ø"/>
                      </a:pPr>
                      <a:r>
                        <a:rPr kumimoji="1" lang="ja-JP" altLang="en-US" sz="2000" dirty="0">
                          <a:latin typeface="MS UI Gothic" panose="020B0600070205080204" pitchFamily="50" charset="-128"/>
                          <a:ea typeface="MS UI Gothic" panose="020B0600070205080204" pitchFamily="50" charset="-128"/>
                        </a:rPr>
                        <a:t>圧力チェッカーボーディング</a:t>
                      </a:r>
                      <a:endParaRPr kumimoji="1" lang="en-US" altLang="ja-JP" sz="2000" dirty="0">
                        <a:latin typeface="MS UI Gothic" panose="020B0600070205080204" pitchFamily="50" charset="-128"/>
                        <a:ea typeface="MS UI Gothic" panose="020B0600070205080204" pitchFamily="50" charset="-128"/>
                      </a:endParaRPr>
                    </a:p>
                    <a:p>
                      <a:pPr marL="285750" indent="-285750">
                        <a:buFont typeface="Wingdings" panose="05000000000000000000" pitchFamily="2" charset="2"/>
                        <a:buChar char="Ø"/>
                      </a:pPr>
                      <a:r>
                        <a:rPr kumimoji="1" lang="ja-JP" altLang="en-US" sz="2000" dirty="0">
                          <a:latin typeface="MS UI Gothic" panose="020B0600070205080204" pitchFamily="50" charset="-128"/>
                          <a:ea typeface="MS UI Gothic" panose="020B0600070205080204" pitchFamily="50" charset="-128"/>
                        </a:rPr>
                        <a:t>節点反力振動　など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4212619"/>
                  </a:ext>
                </a:extLst>
              </a:tr>
            </a:tbl>
          </a:graphicData>
        </a:graphic>
      </p:graphicFrame>
      <p:sp>
        <p:nvSpPr>
          <p:cNvPr id="9" name="スライド番号プレースホルダー 8">
            <a:extLst>
              <a:ext uri="{FF2B5EF4-FFF2-40B4-BE49-F238E27FC236}">
                <a16:creationId xmlns:a16="http://schemas.microsoft.com/office/drawing/2014/main" id="{D1121012-6DFF-92E7-DCA4-AE19A59B19F2}"/>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a:t>
            </a:fld>
            <a:endParaRPr lang="ja-JP" altLang="en-US" dirty="0"/>
          </a:p>
        </p:txBody>
      </p:sp>
    </p:spTree>
    <p:extLst>
      <p:ext uri="{BB962C8B-B14F-4D97-AF65-F5344CB8AC3E}">
        <p14:creationId xmlns:p14="http://schemas.microsoft.com/office/powerpoint/2010/main" val="1172851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4DC1C997-1310-D68F-B1D6-B1F26C7E97FF}"/>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３次元片持梁の微圧縮大たわみ解析</a:t>
            </a:r>
            <a:endParaRPr lang="en-US" altLang="ja-JP" b="1" i="1" u="sng" dirty="0">
              <a:effectLst>
                <a:outerShdw blurRad="38100" dist="38100" dir="2700000" algn="tl">
                  <a:srgbClr val="000000">
                    <a:alpha val="43137"/>
                  </a:srgbClr>
                </a:outerShdw>
              </a:effectLst>
            </a:endParaRPr>
          </a:p>
          <a:p>
            <a:pPr marL="0" indent="0">
              <a:buNone/>
            </a:pPr>
            <a:endParaRPr kumimoji="1" lang="en-US" altLang="ja-JP" dirty="0"/>
          </a:p>
          <a:p>
            <a:endParaRPr lang="en-US" altLang="ja-JP" dirty="0"/>
          </a:p>
          <a:p>
            <a:endParaRPr kumimoji="1" lang="en-US" altLang="ja-JP" dirty="0"/>
          </a:p>
          <a:p>
            <a:endParaRPr lang="en-US" altLang="ja-JP" dirty="0"/>
          </a:p>
          <a:p>
            <a:endParaRPr lang="en-US" altLang="ja-JP" dirty="0"/>
          </a:p>
          <a:p>
            <a:endParaRPr kumimoji="1" lang="en-US" altLang="ja-JP" dirty="0"/>
          </a:p>
          <a:p>
            <a:endParaRPr kumimoji="1" lang="ja-JP" altLang="en-US" dirty="0"/>
          </a:p>
        </p:txBody>
      </p:sp>
      <p:sp>
        <p:nvSpPr>
          <p:cNvPr id="3" name="タイトル 2">
            <a:extLst>
              <a:ext uri="{FF2B5EF4-FFF2-40B4-BE49-F238E27FC236}">
                <a16:creationId xmlns:a16="http://schemas.microsoft.com/office/drawing/2014/main" id="{B248A43B-BD03-CCE5-D720-92F97FAC923B}"/>
              </a:ext>
            </a:extLst>
          </p:cNvPr>
          <p:cNvSpPr>
            <a:spLocks noGrp="1"/>
          </p:cNvSpPr>
          <p:nvPr>
            <p:ph type="title"/>
          </p:nvPr>
        </p:nvSpPr>
        <p:spPr/>
        <p:txBody>
          <a:bodyPr/>
          <a:lstStyle/>
          <a:p>
            <a:r>
              <a:rPr lang="ja-JP" altLang="en-US" dirty="0">
                <a:latin typeface="+mj-ea"/>
                <a:ea typeface="+mj-ea"/>
              </a:rPr>
              <a:t>昨年提案した</a:t>
            </a:r>
            <a:r>
              <a:rPr lang="en-US" altLang="ja-JP" dirty="0">
                <a:latin typeface="+mj-ea"/>
                <a:ea typeface="+mj-ea"/>
              </a:rPr>
              <a:t>EC-SSE-SRI-T4</a:t>
            </a:r>
            <a:r>
              <a:rPr lang="ja-JP" altLang="en-US" dirty="0">
                <a:latin typeface="+mj-ea"/>
                <a:ea typeface="+mj-ea"/>
              </a:rPr>
              <a:t>の性能</a:t>
            </a:r>
            <a:endParaRPr kumimoji="1" lang="ja-JP" altLang="en-US" dirty="0">
              <a:latin typeface="+mj-ea"/>
              <a:ea typeface="+mj-ea"/>
            </a:endParaRPr>
          </a:p>
        </p:txBody>
      </p:sp>
      <p:sp>
        <p:nvSpPr>
          <p:cNvPr id="6" name="テキスト ボックス 5">
            <a:extLst>
              <a:ext uri="{FF2B5EF4-FFF2-40B4-BE49-F238E27FC236}">
                <a16:creationId xmlns:a16="http://schemas.microsoft.com/office/drawing/2014/main" id="{BB65ED18-39DF-9454-60A9-27B3D474F49B}"/>
              </a:ext>
            </a:extLst>
          </p:cNvPr>
          <p:cNvSpPr txBox="1"/>
          <p:nvPr/>
        </p:nvSpPr>
        <p:spPr>
          <a:xfrm>
            <a:off x="5843972" y="704083"/>
            <a:ext cx="6192688" cy="3785652"/>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buFont typeface="Wingdings" panose="05000000000000000000" pitchFamily="2" charset="2"/>
              <a:buChar char="l"/>
            </a:pPr>
            <a:r>
              <a:rPr lang="ja-JP" altLang="en-US" sz="2400" dirty="0">
                <a:latin typeface="MS UI Gothic" panose="020B0600070205080204" pitchFamily="50" charset="-128"/>
                <a:ea typeface="MS UI Gothic" panose="020B0600070205080204" pitchFamily="50" charset="-128"/>
              </a:rPr>
              <a:t>定式化の４つのポイント</a:t>
            </a:r>
            <a:r>
              <a:rPr lang="ja-JP" altLang="en-US" dirty="0">
                <a:latin typeface="MS UI Gothic" panose="020B0600070205080204" pitchFamily="50" charset="-128"/>
                <a:ea typeface="MS UI Gothic" panose="020B0600070205080204" pitchFamily="50" charset="-128"/>
              </a:rPr>
              <a:t>（詳細は簡単に後述）</a:t>
            </a:r>
            <a:r>
              <a:rPr lang="ja-JP" altLang="en-US" sz="2400" dirty="0">
                <a:latin typeface="MS UI Gothic" panose="020B0600070205080204" pitchFamily="50" charset="-128"/>
                <a:ea typeface="MS UI Gothic" panose="020B0600070205080204" pitchFamily="50" charset="-128"/>
              </a:rPr>
              <a:t>：</a:t>
            </a:r>
            <a:endParaRPr lang="en-US" altLang="ja-JP" sz="2400" dirty="0">
              <a:latin typeface="MS UI Gothic" panose="020B0600070205080204" pitchFamily="50" charset="-128"/>
              <a:ea typeface="MS UI Gothic" panose="020B0600070205080204" pitchFamily="50" charset="-128"/>
            </a:endParaRP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選択的低減積分</a:t>
            </a:r>
            <a:r>
              <a:rPr lang="en-US" altLang="ja-JP" sz="2400" dirty="0">
                <a:latin typeface="MS UI Gothic" panose="020B0600070205080204" pitchFamily="50" charset="-128"/>
                <a:ea typeface="MS UI Gothic" panose="020B0600070205080204" pitchFamily="50" charset="-128"/>
              </a:rPr>
              <a:t>(SRI)</a:t>
            </a: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体積歪みの二重平滑</a:t>
            </a:r>
            <a:endParaRPr lang="en-US" altLang="ja-JP" sz="2400" dirty="0">
              <a:latin typeface="MS UI Gothic" panose="020B0600070205080204" pitchFamily="50" charset="-128"/>
              <a:ea typeface="MS UI Gothic" panose="020B0600070205080204" pitchFamily="50" charset="-128"/>
            </a:endParaRP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非整合な静水圧応力積分</a:t>
            </a:r>
            <a:endParaRPr lang="en-US" altLang="ja-JP" sz="2400" dirty="0">
              <a:latin typeface="MS UI Gothic" panose="020B0600070205080204" pitchFamily="50" charset="-128"/>
              <a:ea typeface="MS UI Gothic" panose="020B0600070205080204" pitchFamily="50" charset="-128"/>
            </a:endParaRP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次世代</a:t>
            </a:r>
            <a:r>
              <a:rPr lang="en-US" altLang="ja-JP" sz="2400" dirty="0">
                <a:latin typeface="MS UI Gothic" panose="020B0600070205080204" pitchFamily="50" charset="-128"/>
                <a:ea typeface="MS UI Gothic" panose="020B0600070205080204" pitchFamily="50" charset="-128"/>
              </a:rPr>
              <a:t>S-FEM(EC-SSE)</a:t>
            </a:r>
            <a:r>
              <a:rPr lang="ja-JP" altLang="en-US" sz="2400" dirty="0">
                <a:latin typeface="MS UI Gothic" panose="020B0600070205080204" pitchFamily="50" charset="-128"/>
                <a:ea typeface="MS UI Gothic" panose="020B0600070205080204" pitchFamily="50" charset="-128"/>
              </a:rPr>
              <a:t>の採用</a:t>
            </a:r>
            <a:endParaRPr lang="en-US" altLang="ja-JP" sz="2400" dirty="0">
              <a:latin typeface="MS UI Gothic" panose="020B0600070205080204" pitchFamily="50" charset="-128"/>
              <a:ea typeface="MS UI Gothic" panose="020B0600070205080204" pitchFamily="50" charset="-128"/>
            </a:endParaRPr>
          </a:p>
          <a:p>
            <a:pPr marL="285750" indent="-285750">
              <a:buFont typeface="Wingdings" panose="05000000000000000000" pitchFamily="2" charset="2"/>
              <a:buChar char="l"/>
            </a:pPr>
            <a:r>
              <a:rPr lang="ja-JP" altLang="en-US" sz="2400" dirty="0">
                <a:latin typeface="MS UI Gothic" panose="020B0600070205080204" pitchFamily="50" charset="-128"/>
                <a:ea typeface="MS UI Gothic" panose="020B0600070205080204" pitchFamily="50" charset="-128"/>
              </a:rPr>
              <a:t>性能：</a:t>
            </a:r>
            <a:endParaRPr lang="en-US" altLang="ja-JP" sz="2400" dirty="0">
              <a:latin typeface="MS UI Gothic" panose="020B0600070205080204" pitchFamily="50" charset="-128"/>
              <a:ea typeface="MS UI Gothic" panose="020B0600070205080204" pitchFamily="50" charset="-128"/>
            </a:endParaRPr>
          </a:p>
          <a:p>
            <a:pPr marL="742950" lvl="1" indent="-285750">
              <a:buClr>
                <a:schemeClr val="tx1"/>
              </a:buClr>
              <a:buFont typeface="Wingdings" panose="05000000000000000000" pitchFamily="2" charset="2"/>
              <a:buChar char="Ø"/>
            </a:pPr>
            <a:r>
              <a:rPr lang="ja-JP" altLang="en-US" sz="2400" dirty="0">
                <a:solidFill>
                  <a:srgbClr val="0000CC"/>
                </a:solidFill>
                <a:latin typeface="MS UI Gothic" panose="020B0600070205080204" pitchFamily="50" charset="-128"/>
                <a:ea typeface="MS UI Gothic" panose="020B0600070205080204" pitchFamily="50" charset="-128"/>
              </a:rPr>
              <a:t>圧力チェッカーボーディングを十分に低減</a:t>
            </a:r>
            <a:r>
              <a:rPr lang="ja-JP" altLang="en-US" sz="2400" dirty="0">
                <a:latin typeface="MS UI Gothic" panose="020B0600070205080204" pitchFamily="50" charset="-128"/>
                <a:ea typeface="MS UI Gothic" panose="020B0600070205080204" pitchFamily="50" charset="-128"/>
              </a:rPr>
              <a:t>．</a:t>
            </a:r>
            <a:endParaRPr lang="en-US" altLang="ja-JP" sz="2400" dirty="0">
              <a:latin typeface="MS UI Gothic" panose="020B0600070205080204" pitchFamily="50" charset="-128"/>
              <a:ea typeface="MS UI Gothic" panose="020B0600070205080204" pitchFamily="50" charset="-128"/>
            </a:endParaRPr>
          </a:p>
          <a:p>
            <a:pPr marL="742950" lvl="1" indent="-285750">
              <a:buFont typeface="Wingdings" panose="05000000000000000000" pitchFamily="2" charset="2"/>
              <a:buChar char="Ø"/>
            </a:pPr>
            <a:r>
              <a:rPr lang="ja-JP" altLang="en-US" sz="2400" dirty="0">
                <a:latin typeface="MS UI Gothic" panose="020B0600070205080204" pitchFamily="50" charset="-128"/>
                <a:ea typeface="MS UI Gothic" panose="020B0600070205080204" pitchFamily="50" charset="-128"/>
              </a:rPr>
              <a:t>各種ロッキングおよび節点反力振動なし．</a:t>
            </a:r>
            <a:endParaRPr lang="en-US" altLang="ja-JP" sz="2400" dirty="0">
              <a:latin typeface="MS UI Gothic" panose="020B0600070205080204" pitchFamily="50" charset="-128"/>
              <a:ea typeface="MS UI Gothic" panose="020B0600070205080204" pitchFamily="50" charset="-128"/>
            </a:endParaRPr>
          </a:p>
          <a:p>
            <a:pPr marL="742950" lvl="1" indent="-285750">
              <a:buFont typeface="Wingdings" panose="05000000000000000000" pitchFamily="2" charset="2"/>
              <a:buChar char="Ø"/>
            </a:pPr>
            <a:r>
              <a:rPr lang="ja-JP" altLang="en-US" sz="2400" dirty="0">
                <a:latin typeface="MS UI Gothic" panose="020B0600070205080204" pitchFamily="50" charset="-128"/>
                <a:ea typeface="MS UI Gothic" panose="020B0600070205080204" pitchFamily="50" charset="-128"/>
              </a:rPr>
              <a:t>大変形ロバスト性も良好．</a:t>
            </a:r>
            <a:endParaRPr lang="en-US" altLang="ja-JP" sz="2400" dirty="0">
              <a:latin typeface="MS UI Gothic" panose="020B0600070205080204" pitchFamily="50" charset="-128"/>
              <a:ea typeface="MS UI Gothic" panose="020B0600070205080204" pitchFamily="50" charset="-128"/>
            </a:endParaRPr>
          </a:p>
          <a:p>
            <a:pPr marL="742950" lvl="1" indent="-285750">
              <a:buFont typeface="Wingdings" panose="05000000000000000000" pitchFamily="2" charset="2"/>
              <a:buChar char="Ø"/>
            </a:pPr>
            <a:r>
              <a:rPr lang="ja-JP" altLang="en-US" sz="2400" dirty="0">
                <a:latin typeface="MS UI Gothic" panose="020B0600070205080204" pitchFamily="50" charset="-128"/>
                <a:ea typeface="MS UI Gothic" panose="020B0600070205080204" pitchFamily="50" charset="-128"/>
              </a:rPr>
              <a:t>計算時間は同メッシュの</a:t>
            </a:r>
            <a:r>
              <a:rPr lang="en-US" altLang="ja-JP" sz="2400" dirty="0">
                <a:solidFill>
                  <a:srgbClr val="FF0000"/>
                </a:solidFill>
                <a:latin typeface="MS UI Gothic" panose="020B0600070205080204" pitchFamily="50" charset="-128"/>
                <a:ea typeface="MS UI Gothic" panose="020B0600070205080204" pitchFamily="50" charset="-128"/>
              </a:rPr>
              <a:t>FEM-T4</a:t>
            </a:r>
            <a:r>
              <a:rPr lang="ja-JP" altLang="en-US" sz="2400" dirty="0">
                <a:solidFill>
                  <a:srgbClr val="FF0000"/>
                </a:solidFill>
                <a:latin typeface="MS UI Gothic" panose="020B0600070205080204" pitchFamily="50" charset="-128"/>
                <a:ea typeface="MS UI Gothic" panose="020B0600070205080204" pitchFamily="50" charset="-128"/>
              </a:rPr>
              <a:t>の約</a:t>
            </a:r>
            <a:r>
              <a:rPr lang="en-US" altLang="ja-JP" sz="2400" dirty="0">
                <a:solidFill>
                  <a:srgbClr val="FF0000"/>
                </a:solidFill>
                <a:latin typeface="MS UI Gothic" panose="020B0600070205080204" pitchFamily="50" charset="-128"/>
                <a:ea typeface="MS UI Gothic" panose="020B0600070205080204" pitchFamily="50" charset="-128"/>
              </a:rPr>
              <a:t>7</a:t>
            </a:r>
            <a:r>
              <a:rPr lang="ja-JP" altLang="en-US" sz="2400" dirty="0">
                <a:solidFill>
                  <a:srgbClr val="FF0000"/>
                </a:solidFill>
                <a:latin typeface="MS UI Gothic" panose="020B0600070205080204" pitchFamily="50" charset="-128"/>
                <a:ea typeface="MS UI Gothic" panose="020B0600070205080204" pitchFamily="50" charset="-128"/>
              </a:rPr>
              <a:t>倍</a:t>
            </a:r>
            <a:r>
              <a:rPr lang="ja-JP" altLang="en-US" sz="2400" dirty="0">
                <a:latin typeface="MS UI Gothic" panose="020B0600070205080204" pitchFamily="50" charset="-128"/>
                <a:ea typeface="MS UI Gothic" panose="020B0600070205080204" pitchFamily="50" charset="-128"/>
              </a:rPr>
              <a:t>．</a:t>
            </a:r>
            <a:endParaRPr lang="en-US" altLang="ja-JP" sz="2400" dirty="0">
              <a:latin typeface="MS UI Gothic" panose="020B0600070205080204" pitchFamily="50" charset="-128"/>
              <a:ea typeface="MS UI Gothic" panose="020B0600070205080204" pitchFamily="50" charset="-128"/>
            </a:endParaRPr>
          </a:p>
        </p:txBody>
      </p:sp>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EB8100D4-719A-3C1E-C1E0-5D46968463F1}"/>
                  </a:ext>
                </a:extLst>
              </p:cNvPr>
              <p:cNvSpPr txBox="1"/>
              <p:nvPr/>
            </p:nvSpPr>
            <p:spPr>
              <a:xfrm>
                <a:off x="551384" y="963648"/>
                <a:ext cx="5112568" cy="369332"/>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dirty="0">
                    <a:solidFill>
                      <a:srgbClr val="C00000"/>
                    </a:solidFill>
                    <a:latin typeface="MS UI Gothic" panose="020B0600070205080204" pitchFamily="50" charset="-128"/>
                    <a:ea typeface="MS UI Gothic" panose="020B0600070205080204" pitchFamily="50" charset="-128"/>
                  </a:rPr>
                  <a:t>初期ポアソン比</a:t>
                </a:r>
                <a14:m>
                  <m:oMath xmlns:m="http://schemas.openxmlformats.org/officeDocument/2006/math">
                    <m:sSub>
                      <m:sSubPr>
                        <m:ctrlPr>
                          <a:rPr lang="en-US" altLang="ja-JP" b="1" i="1" smtClean="0">
                            <a:solidFill>
                              <a:srgbClr val="C00000"/>
                            </a:solidFill>
                            <a:latin typeface="Cambria Math" panose="02040503050406030204" pitchFamily="18" charset="0"/>
                            <a:ea typeface="MS UI Gothic" panose="020B0600070205080204" pitchFamily="50" charset="-128"/>
                          </a:rPr>
                        </m:ctrlPr>
                      </m:sSubPr>
                      <m:e>
                        <m:r>
                          <a:rPr lang="en-US" altLang="ja-JP" b="1" i="1" smtClean="0">
                            <a:solidFill>
                              <a:srgbClr val="C00000"/>
                            </a:solidFill>
                            <a:latin typeface="Cambria Math" panose="02040503050406030204" pitchFamily="18" charset="0"/>
                            <a:ea typeface="MS UI Gothic" panose="020B0600070205080204" pitchFamily="50" charset="-128"/>
                          </a:rPr>
                          <m:t>𝝂</m:t>
                        </m:r>
                      </m:e>
                      <m:sub>
                        <m:r>
                          <a:rPr lang="en-US" altLang="ja-JP" b="1" i="0" smtClean="0">
                            <a:solidFill>
                              <a:srgbClr val="C00000"/>
                            </a:solidFill>
                            <a:latin typeface="Cambria Math" panose="02040503050406030204" pitchFamily="18" charset="0"/>
                            <a:ea typeface="MS UI Gothic" panose="020B0600070205080204" pitchFamily="50" charset="-128"/>
                          </a:rPr>
                          <m:t>𝐢𝐧𝐢</m:t>
                        </m:r>
                      </m:sub>
                    </m:sSub>
                    <m:r>
                      <a:rPr lang="en-US" altLang="ja-JP" b="1" i="1" smtClean="0">
                        <a:solidFill>
                          <a:srgbClr val="C00000"/>
                        </a:solidFill>
                        <a:latin typeface="Cambria Math" panose="02040503050406030204" pitchFamily="18" charset="0"/>
                        <a:ea typeface="MS UI Gothic" panose="020B0600070205080204" pitchFamily="50" charset="-128"/>
                      </a:rPr>
                      <m:t>=</m:t>
                    </m:r>
                    <m:r>
                      <a:rPr lang="en-US" altLang="ja-JP" b="1" i="1" smtClean="0">
                        <a:solidFill>
                          <a:srgbClr val="C00000"/>
                        </a:solidFill>
                        <a:latin typeface="Cambria Math" panose="02040503050406030204" pitchFamily="18" charset="0"/>
                        <a:ea typeface="MS UI Gothic" panose="020B0600070205080204" pitchFamily="50" charset="-128"/>
                      </a:rPr>
                      <m:t>𝟎</m:t>
                    </m:r>
                    <m:r>
                      <a:rPr lang="en-US" altLang="ja-JP" b="1" i="1" smtClean="0">
                        <a:solidFill>
                          <a:srgbClr val="C00000"/>
                        </a:solidFill>
                        <a:latin typeface="Cambria Math" panose="02040503050406030204" pitchFamily="18" charset="0"/>
                        <a:ea typeface="MS UI Gothic" panose="020B0600070205080204" pitchFamily="50" charset="-128"/>
                      </a:rPr>
                      <m:t>.</m:t>
                    </m:r>
                    <m:r>
                      <a:rPr lang="en-US" altLang="ja-JP" b="1" i="1" smtClean="0">
                        <a:solidFill>
                          <a:srgbClr val="C00000"/>
                        </a:solidFill>
                        <a:latin typeface="Cambria Math" panose="02040503050406030204" pitchFamily="18" charset="0"/>
                        <a:ea typeface="MS UI Gothic" panose="020B0600070205080204" pitchFamily="50" charset="-128"/>
                      </a:rPr>
                      <m:t>𝟒𝟗</m:t>
                    </m:r>
                  </m:oMath>
                </a14:m>
                <a:r>
                  <a:rPr lang="ja-JP" altLang="en-US" dirty="0">
                    <a:latin typeface="MS UI Gothic" panose="020B0600070205080204" pitchFamily="50" charset="-128"/>
                    <a:ea typeface="MS UI Gothic" panose="020B0600070205080204" pitchFamily="50" charset="-128"/>
                  </a:rPr>
                  <a:t>の</a:t>
                </a:r>
                <a:r>
                  <a:rPr lang="en-US" altLang="ja-JP" dirty="0">
                    <a:latin typeface="MS UI Gothic" panose="020B0600070205080204" pitchFamily="50" charset="-128"/>
                    <a:ea typeface="MS UI Gothic" panose="020B0600070205080204" pitchFamily="50" charset="-128"/>
                  </a:rPr>
                  <a:t>Neo-Hooke</a:t>
                </a:r>
                <a:r>
                  <a:rPr lang="ja-JP" altLang="en-US" dirty="0">
                    <a:latin typeface="MS UI Gothic" panose="020B0600070205080204" pitchFamily="50" charset="-128"/>
                    <a:ea typeface="MS UI Gothic" panose="020B0600070205080204" pitchFamily="50" charset="-128"/>
                  </a:rPr>
                  <a:t>超弾性体</a:t>
                </a:r>
                <a:endParaRPr lang="en-US" altLang="ja-JP" dirty="0">
                  <a:latin typeface="MS UI Gothic" panose="020B0600070205080204" pitchFamily="50" charset="-128"/>
                  <a:ea typeface="MS UI Gothic" panose="020B0600070205080204" pitchFamily="50" charset="-128"/>
                </a:endParaRPr>
              </a:p>
            </p:txBody>
          </p:sp>
        </mc:Choice>
        <mc:Fallback xmlns="">
          <p:sp>
            <p:nvSpPr>
              <p:cNvPr id="7" name="テキスト ボックス 6">
                <a:extLst>
                  <a:ext uri="{FF2B5EF4-FFF2-40B4-BE49-F238E27FC236}">
                    <a16:creationId xmlns:a16="http://schemas.microsoft.com/office/drawing/2014/main" id="{EB8100D4-719A-3C1E-C1E0-5D46968463F1}"/>
                  </a:ext>
                </a:extLst>
              </p:cNvPr>
              <p:cNvSpPr txBox="1">
                <a:spLocks noRot="1" noChangeAspect="1" noMove="1" noResize="1" noEditPoints="1" noAdjustHandles="1" noChangeArrowheads="1" noChangeShapeType="1" noTextEdit="1"/>
              </p:cNvSpPr>
              <p:nvPr/>
            </p:nvSpPr>
            <p:spPr>
              <a:xfrm>
                <a:off x="551384" y="963648"/>
                <a:ext cx="5112568" cy="369332"/>
              </a:xfrm>
              <a:prstGeom prst="rect">
                <a:avLst/>
              </a:prstGeom>
              <a:blipFill>
                <a:blip r:embed="rId2"/>
                <a:stretch>
                  <a:fillRect t="-7692" b="-16923"/>
                </a:stretch>
              </a:blipFill>
              <a:ln>
                <a:noFill/>
              </a:ln>
            </p:spPr>
            <p:txBody>
              <a:bodyPr/>
              <a:lstStyle/>
              <a:p>
                <a:r>
                  <a:rPr lang="ja-JP" altLang="en-US">
                    <a:noFill/>
                  </a:rPr>
                  <a:t> </a:t>
                </a:r>
              </a:p>
            </p:txBody>
          </p:sp>
        </mc:Fallback>
      </mc:AlternateContent>
      <p:sp>
        <p:nvSpPr>
          <p:cNvPr id="8" name="四角形: 角を丸くする 7">
            <a:extLst>
              <a:ext uri="{FF2B5EF4-FFF2-40B4-BE49-F238E27FC236}">
                <a16:creationId xmlns:a16="http://schemas.microsoft.com/office/drawing/2014/main" id="{8591C88A-52EA-76F2-2D79-224B4AB300AC}"/>
              </a:ext>
            </a:extLst>
          </p:cNvPr>
          <p:cNvSpPr/>
          <p:nvPr/>
        </p:nvSpPr>
        <p:spPr>
          <a:xfrm>
            <a:off x="6240016" y="4617132"/>
            <a:ext cx="5795719" cy="1540136"/>
          </a:xfrm>
          <a:prstGeom prst="round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MS UI Gothic" panose="020B0600070205080204" pitchFamily="50" charset="-128"/>
                <a:ea typeface="MS UI Gothic" panose="020B0600070205080204" pitchFamily="50" charset="-128"/>
              </a:rPr>
              <a:t>「大変形ロバスト性」と「精度」の問題はクリアしたが，</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chemeClr val="tx1"/>
                </a:solidFill>
                <a:latin typeface="MS UI Gothic" panose="020B0600070205080204" pitchFamily="50" charset="-128"/>
                <a:ea typeface="MS UI Gothic" panose="020B0600070205080204" pitchFamily="50" charset="-128"/>
              </a:rPr>
              <a:t>「計算速度」だけが未だクリアとは言い難い状況．</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chemeClr val="tx1"/>
                </a:solidFill>
                <a:latin typeface="MS UI Gothic" panose="020B0600070205080204" pitchFamily="50" charset="-128"/>
                <a:ea typeface="MS UI Gothic" panose="020B0600070205080204" pitchFamily="50" charset="-128"/>
              </a:rPr>
              <a:t>⇒</a:t>
            </a:r>
            <a:r>
              <a:rPr lang="ja-JP" altLang="en-US" sz="2000" dirty="0">
                <a:solidFill>
                  <a:srgbClr val="FF00FF"/>
                </a:solidFill>
                <a:latin typeface="MS UI Gothic" panose="020B0600070205080204" pitchFamily="50" charset="-128"/>
                <a:ea typeface="MS UI Gothic" panose="020B0600070205080204" pitchFamily="50" charset="-128"/>
              </a:rPr>
              <a:t>次世代</a:t>
            </a:r>
            <a:r>
              <a:rPr lang="en-US" altLang="ja-JP" sz="2000" dirty="0">
                <a:solidFill>
                  <a:srgbClr val="FF00FF"/>
                </a:solidFill>
                <a:latin typeface="MS UI Gothic" panose="020B0600070205080204" pitchFamily="50" charset="-128"/>
                <a:ea typeface="MS UI Gothic" panose="020B0600070205080204" pitchFamily="50" charset="-128"/>
              </a:rPr>
              <a:t>S-FEM</a:t>
            </a:r>
            <a:r>
              <a:rPr lang="ja-JP" altLang="en-US" sz="2000" dirty="0">
                <a:solidFill>
                  <a:srgbClr val="FF00FF"/>
                </a:solidFill>
                <a:latin typeface="MS UI Gothic" panose="020B0600070205080204" pitchFamily="50" charset="-128"/>
                <a:ea typeface="MS UI Gothic" panose="020B0600070205080204" pitchFamily="50" charset="-128"/>
              </a:rPr>
              <a:t>を捨てて（＝偏差成分の精度を少し落として）</a:t>
            </a:r>
            <a:r>
              <a:rPr lang="ja-JP" altLang="en-US" sz="2000" dirty="0">
                <a:solidFill>
                  <a:schemeClr val="tx1"/>
                </a:solidFill>
                <a:latin typeface="MS UI Gothic" panose="020B0600070205080204" pitchFamily="50" charset="-128"/>
                <a:ea typeface="MS UI Gothic" panose="020B0600070205080204" pitchFamily="50" charset="-128"/>
              </a:rPr>
              <a:t>，もうチョット速くした方が良いのではないか？</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pic>
        <p:nvPicPr>
          <p:cNvPr id="10" name="図 9" descr="光, 持つ が含まれている画像&#10;&#10;AI 生成コンテンツは誤りを含む可能性があります。">
            <a:extLst>
              <a:ext uri="{FF2B5EF4-FFF2-40B4-BE49-F238E27FC236}">
                <a16:creationId xmlns:a16="http://schemas.microsoft.com/office/drawing/2014/main" id="{34BCB6DE-B50C-1A7F-FB21-CB5FB0962F00}"/>
              </a:ext>
            </a:extLst>
          </p:cNvPr>
          <p:cNvPicPr>
            <a:picLocks noChangeAspect="1"/>
          </p:cNvPicPr>
          <p:nvPr/>
        </p:nvPicPr>
        <p:blipFill>
          <a:blip r:embed="rId3" cstate="print">
            <a:extLst>
              <a:ext uri="{28A0092B-C50C-407E-A947-70E740481C1C}">
                <a14:useLocalDpi xmlns:a14="http://schemas.microsoft.com/office/drawing/2010/main" val="0"/>
              </a:ext>
            </a:extLst>
          </a:blip>
          <a:srcRect r="45306"/>
          <a:stretch>
            <a:fillRect/>
          </a:stretch>
        </p:blipFill>
        <p:spPr>
          <a:xfrm>
            <a:off x="2567608" y="1329488"/>
            <a:ext cx="3693871" cy="4658281"/>
          </a:xfrm>
          <a:prstGeom prst="rect">
            <a:avLst/>
          </a:prstGeom>
        </p:spPr>
      </p:pic>
      <p:pic>
        <p:nvPicPr>
          <p:cNvPr id="9" name="図 8" descr="光 が含まれている画像&#10;&#10;AI 生成コンテンツは誤りを含む可能性があります。">
            <a:extLst>
              <a:ext uri="{FF2B5EF4-FFF2-40B4-BE49-F238E27FC236}">
                <a16:creationId xmlns:a16="http://schemas.microsoft.com/office/drawing/2014/main" id="{0DF4390F-9A71-9B1D-7CAE-64C7544C6EA1}"/>
              </a:ext>
            </a:extLst>
          </p:cNvPr>
          <p:cNvPicPr>
            <a:picLocks noChangeAspect="1"/>
          </p:cNvPicPr>
          <p:nvPr/>
        </p:nvPicPr>
        <p:blipFill>
          <a:blip r:embed="rId4" cstate="print">
            <a:extLst>
              <a:ext uri="{28A0092B-C50C-407E-A947-70E740481C1C}">
                <a14:useLocalDpi xmlns:a14="http://schemas.microsoft.com/office/drawing/2010/main" val="0"/>
              </a:ext>
            </a:extLst>
          </a:blip>
          <a:srcRect r="45655"/>
          <a:stretch>
            <a:fillRect/>
          </a:stretch>
        </p:blipFill>
        <p:spPr>
          <a:xfrm>
            <a:off x="12110" y="1329488"/>
            <a:ext cx="3670288" cy="4658281"/>
          </a:xfrm>
          <a:prstGeom prst="rect">
            <a:avLst/>
          </a:prstGeom>
        </p:spPr>
      </p:pic>
      <p:sp>
        <p:nvSpPr>
          <p:cNvPr id="5" name="テキスト ボックス 4">
            <a:extLst>
              <a:ext uri="{FF2B5EF4-FFF2-40B4-BE49-F238E27FC236}">
                <a16:creationId xmlns:a16="http://schemas.microsoft.com/office/drawing/2014/main" id="{DC16C89F-F386-B204-8264-36C94FA7412C}"/>
              </a:ext>
            </a:extLst>
          </p:cNvPr>
          <p:cNvSpPr txBox="1"/>
          <p:nvPr/>
        </p:nvSpPr>
        <p:spPr>
          <a:xfrm>
            <a:off x="155340" y="4366845"/>
            <a:ext cx="1872208" cy="646331"/>
          </a:xfrm>
          <a:prstGeom prst="rect">
            <a:avLst/>
          </a:prstGeom>
          <a:noFill/>
          <a:ln>
            <a:solidFill>
              <a:schemeClr val="tx1"/>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dirty="0">
                <a:latin typeface="MS UI Gothic" panose="020B0600070205080204" pitchFamily="50" charset="-128"/>
                <a:ea typeface="MS UI Gothic" panose="020B0600070205080204" pitchFamily="50" charset="-128"/>
              </a:rPr>
              <a:t>大西，計算工学講演会，</a:t>
            </a:r>
            <a:r>
              <a:rPr lang="en-US" altLang="ja-JP" dirty="0">
                <a:latin typeface="MS UI Gothic" panose="020B0600070205080204" pitchFamily="50" charset="-128"/>
                <a:ea typeface="MS UI Gothic" panose="020B0600070205080204" pitchFamily="50" charset="-128"/>
              </a:rPr>
              <a:t>2025/6.</a:t>
            </a:r>
          </a:p>
        </p:txBody>
      </p:sp>
      <p:sp>
        <p:nvSpPr>
          <p:cNvPr id="12" name="四角形: 角を丸くする 11">
            <a:extLst>
              <a:ext uri="{FF2B5EF4-FFF2-40B4-BE49-F238E27FC236}">
                <a16:creationId xmlns:a16="http://schemas.microsoft.com/office/drawing/2014/main" id="{E3403A9F-CD14-0672-B9FC-D05F91A4FBB0}"/>
              </a:ext>
            </a:extLst>
          </p:cNvPr>
          <p:cNvSpPr/>
          <p:nvPr/>
        </p:nvSpPr>
        <p:spPr>
          <a:xfrm>
            <a:off x="9894423" y="3718079"/>
            <a:ext cx="2052228" cy="335705"/>
          </a:xfrm>
          <a:prstGeom prst="roundRect">
            <a:avLst/>
          </a:prstGeom>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tx1"/>
                </a:solidFill>
                <a:latin typeface="MS UI Gothic" panose="020B0600070205080204" pitchFamily="50" charset="-128"/>
                <a:ea typeface="MS UI Gothic" panose="020B0600070205080204" pitchFamily="50" charset="-128"/>
              </a:rPr>
              <a:t>実用性は充分</a:t>
            </a:r>
          </a:p>
        </p:txBody>
      </p:sp>
      <p:sp>
        <p:nvSpPr>
          <p:cNvPr id="11" name="スライド番号プレースホルダー 10">
            <a:extLst>
              <a:ext uri="{FF2B5EF4-FFF2-40B4-BE49-F238E27FC236}">
                <a16:creationId xmlns:a16="http://schemas.microsoft.com/office/drawing/2014/main" id="{EAA320F4-BF30-2994-B5A8-39E0894E4C42}"/>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3</a:t>
            </a:fld>
            <a:endParaRPr lang="ja-JP" altLang="en-US" dirty="0"/>
          </a:p>
        </p:txBody>
      </p:sp>
      <p:sp>
        <p:nvSpPr>
          <p:cNvPr id="4" name="テキスト ボックス 3">
            <a:extLst>
              <a:ext uri="{FF2B5EF4-FFF2-40B4-BE49-F238E27FC236}">
                <a16:creationId xmlns:a16="http://schemas.microsoft.com/office/drawing/2014/main" id="{B03EA42C-DC0B-4C5E-2F56-5A16A95D20E8}"/>
              </a:ext>
            </a:extLst>
          </p:cNvPr>
          <p:cNvSpPr txBox="1"/>
          <p:nvPr/>
        </p:nvSpPr>
        <p:spPr>
          <a:xfrm>
            <a:off x="1225582" y="5987769"/>
            <a:ext cx="3764172" cy="369332"/>
          </a:xfrm>
          <a:prstGeom prst="rect">
            <a:avLst/>
          </a:prstGeom>
          <a:solidFill>
            <a:srgbClr val="FF00FF"/>
          </a:solid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r>
              <a:rPr kumimoji="1" lang="ja-JP" altLang="en-US" sz="1800" dirty="0">
                <a:latin typeface="MS UI Gothic" panose="020B0600070205080204" pitchFamily="50" charset="-128"/>
                <a:ea typeface="MS UI Gothic" panose="020B0600070205080204" pitchFamily="50" charset="-128"/>
              </a:rPr>
              <a:t>圧力と</a:t>
            </a:r>
            <a:r>
              <a:rPr kumimoji="1" lang="en-US" altLang="ja-JP" sz="1800" dirty="0">
                <a:latin typeface="MS UI Gothic" panose="020B0600070205080204" pitchFamily="50" charset="-128"/>
                <a:ea typeface="MS UI Gothic" panose="020B0600070205080204" pitchFamily="50" charset="-128"/>
              </a:rPr>
              <a:t>Mises</a:t>
            </a:r>
            <a:r>
              <a:rPr kumimoji="1" lang="ja-JP" altLang="en-US" sz="1800" dirty="0">
                <a:latin typeface="MS UI Gothic" panose="020B0600070205080204" pitchFamily="50" charset="-128"/>
                <a:ea typeface="MS UI Gothic" panose="020B0600070205080204" pitchFamily="50" charset="-128"/>
              </a:rPr>
              <a:t>応力の精度がアンバランス</a:t>
            </a:r>
          </a:p>
        </p:txBody>
      </p:sp>
    </p:spTree>
    <p:extLst>
      <p:ext uri="{BB962C8B-B14F-4D97-AF65-F5344CB8AC3E}">
        <p14:creationId xmlns:p14="http://schemas.microsoft.com/office/powerpoint/2010/main" val="296502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研究目的</a:t>
            </a:r>
            <a:endParaRPr kumimoji="1" lang="ja-JP" altLang="en-US" dirty="0"/>
          </a:p>
        </p:txBody>
      </p:sp>
      <p:sp>
        <p:nvSpPr>
          <p:cNvPr id="5" name="角丸四角形 4"/>
          <p:cNvSpPr/>
          <p:nvPr/>
        </p:nvSpPr>
        <p:spPr>
          <a:xfrm>
            <a:off x="496912" y="1129260"/>
            <a:ext cx="11197243" cy="2583509"/>
          </a:xfrm>
          <a:prstGeom prst="roundRect">
            <a:avLst>
              <a:gd name="adj" fmla="val 13853"/>
            </a:avLst>
          </a:prstGeom>
          <a:noFill/>
          <a:ln w="47625">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pPr algn="ctr">
              <a:buClr>
                <a:schemeClr val="tx1"/>
              </a:buClr>
            </a:pPr>
            <a:r>
              <a:rPr lang="ja-JP" altLang="en-US" sz="3200" dirty="0">
                <a:solidFill>
                  <a:schemeClr val="tx1"/>
                </a:solidFill>
                <a:latin typeface="MS UI Gothic" panose="020B0600070205080204" pitchFamily="50" charset="-128"/>
                <a:ea typeface="MS UI Gothic" panose="020B0600070205080204" pitchFamily="50" charset="-128"/>
              </a:rPr>
              <a:t>微圧縮大変形問題に対し，</a:t>
            </a:r>
            <a:endParaRPr lang="en-US" altLang="ja-JP" sz="3200" dirty="0">
              <a:solidFill>
                <a:schemeClr val="tx1"/>
              </a:solidFill>
              <a:latin typeface="MS UI Gothic" panose="020B0600070205080204" pitchFamily="50" charset="-128"/>
              <a:ea typeface="MS UI Gothic" panose="020B0600070205080204" pitchFamily="50" charset="-128"/>
            </a:endParaRPr>
          </a:p>
          <a:p>
            <a:pPr algn="ctr">
              <a:buClr>
                <a:schemeClr val="tx1"/>
              </a:buClr>
            </a:pPr>
            <a:r>
              <a:rPr lang="ja-JP" altLang="en-US" sz="3200" dirty="0">
                <a:solidFill>
                  <a:schemeClr val="tx1"/>
                </a:solidFill>
                <a:latin typeface="MS UI Gothic" panose="020B0600070205080204" pitchFamily="50" charset="-128"/>
                <a:ea typeface="MS UI Gothic" panose="020B0600070205080204" pitchFamily="50" charset="-128"/>
              </a:rPr>
              <a:t>偏差成分の計算には古典的な</a:t>
            </a:r>
            <a:r>
              <a:rPr lang="en-US" altLang="ja-JP" sz="3200" dirty="0">
                <a:solidFill>
                  <a:schemeClr val="tx1"/>
                </a:solidFill>
                <a:latin typeface="MS UI Gothic" panose="020B0600070205080204" pitchFamily="50" charset="-128"/>
                <a:ea typeface="MS UI Gothic" panose="020B0600070205080204" pitchFamily="50" charset="-128"/>
              </a:rPr>
              <a:t>ES-FEM</a:t>
            </a:r>
            <a:r>
              <a:rPr lang="ja-JP" altLang="en-US" sz="3200" dirty="0">
                <a:solidFill>
                  <a:schemeClr val="tx1"/>
                </a:solidFill>
                <a:latin typeface="MS UI Gothic" panose="020B0600070205080204" pitchFamily="50" charset="-128"/>
                <a:ea typeface="MS UI Gothic" panose="020B0600070205080204" pitchFamily="50" charset="-128"/>
              </a:rPr>
              <a:t>を用い</a:t>
            </a:r>
            <a:br>
              <a:rPr lang="en-US" altLang="ja-JP" sz="3200" dirty="0">
                <a:solidFill>
                  <a:schemeClr val="tx1"/>
                </a:solidFill>
                <a:latin typeface="MS UI Gothic" panose="020B0600070205080204" pitchFamily="50" charset="-128"/>
                <a:ea typeface="MS UI Gothic" panose="020B0600070205080204" pitchFamily="50" charset="-128"/>
              </a:rPr>
            </a:br>
            <a:r>
              <a:rPr lang="ja-JP" altLang="en-US" sz="3200" dirty="0">
                <a:solidFill>
                  <a:schemeClr val="tx1"/>
                </a:solidFill>
                <a:latin typeface="MS UI Gothic" panose="020B0600070205080204" pitchFamily="50" charset="-128"/>
                <a:ea typeface="MS UI Gothic" panose="020B0600070205080204" pitchFamily="50" charset="-128"/>
              </a:rPr>
              <a:t>体積成分の計算にはポイント①～③の最新手法を用いた</a:t>
            </a:r>
            <a:br>
              <a:rPr lang="en-US" altLang="ja-JP" sz="3200" dirty="0">
                <a:solidFill>
                  <a:schemeClr val="tx1"/>
                </a:solidFill>
                <a:latin typeface="MS UI Gothic" panose="020B0600070205080204" pitchFamily="50" charset="-128"/>
                <a:ea typeface="MS UI Gothic" panose="020B0600070205080204" pitchFamily="50" charset="-128"/>
              </a:rPr>
            </a:br>
            <a:r>
              <a:rPr lang="ja-JP" altLang="en-US" sz="3200" dirty="0">
                <a:solidFill>
                  <a:schemeClr val="tx1"/>
                </a:solidFill>
                <a:latin typeface="MS UI Gothic" panose="020B0600070205080204" pitchFamily="50" charset="-128"/>
                <a:ea typeface="MS UI Gothic" panose="020B0600070205080204" pitchFamily="50" charset="-128"/>
              </a:rPr>
              <a:t>低コストな改良手法</a:t>
            </a:r>
            <a:r>
              <a:rPr lang="en-US" altLang="ja-JP" sz="3200" dirty="0">
                <a:solidFill>
                  <a:schemeClr val="tx1"/>
                </a:solidFill>
                <a:latin typeface="MS UI Gothic" panose="020B0600070205080204" pitchFamily="50" charset="-128"/>
                <a:ea typeface="MS UI Gothic" panose="020B0600070205080204" pitchFamily="50" charset="-128"/>
              </a:rPr>
              <a:t>(</a:t>
            </a:r>
            <a:r>
              <a:rPr lang="en-US" altLang="ja-JP" sz="32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lang="en-US" altLang="ja-JP" sz="3200" dirty="0">
                <a:solidFill>
                  <a:schemeClr val="tx1"/>
                </a:solidFill>
                <a:latin typeface="MS UI Gothic" panose="020B0600070205080204" pitchFamily="50" charset="-128"/>
                <a:ea typeface="MS UI Gothic" panose="020B0600070205080204" pitchFamily="50" charset="-128"/>
              </a:rPr>
              <a:t>)</a:t>
            </a:r>
            <a:r>
              <a:rPr lang="ja-JP" altLang="en-US" sz="3200" dirty="0">
                <a:solidFill>
                  <a:schemeClr val="tx1"/>
                </a:solidFill>
                <a:latin typeface="MS UI Gothic" panose="020B0600070205080204" pitchFamily="50" charset="-128"/>
                <a:ea typeface="MS UI Gothic" panose="020B0600070205080204" pitchFamily="50" charset="-128"/>
              </a:rPr>
              <a:t>を提案する．</a:t>
            </a:r>
            <a:endParaRPr lang="en-US" altLang="ja-JP" sz="2400" dirty="0">
              <a:solidFill>
                <a:schemeClr val="tx1"/>
              </a:solidFill>
              <a:latin typeface="MS UI Gothic" panose="020B0600070205080204" pitchFamily="50" charset="-128"/>
              <a:ea typeface="MS UI Gothic" panose="020B0600070205080204" pitchFamily="50" charset="-128"/>
            </a:endParaRPr>
          </a:p>
        </p:txBody>
      </p:sp>
      <p:sp>
        <p:nvSpPr>
          <p:cNvPr id="6" name="テキスト ボックス 5">
            <a:extLst>
              <a:ext uri="{FF2B5EF4-FFF2-40B4-BE49-F238E27FC236}">
                <a16:creationId xmlns:a16="http://schemas.microsoft.com/office/drawing/2014/main" id="{CF4174B3-0D2B-B513-9928-14E30BD77B37}"/>
              </a:ext>
            </a:extLst>
          </p:cNvPr>
          <p:cNvSpPr txBox="1"/>
          <p:nvPr/>
        </p:nvSpPr>
        <p:spPr>
          <a:xfrm>
            <a:off x="787846" y="4300676"/>
            <a:ext cx="10615373" cy="1815882"/>
          </a:xfrm>
          <a:prstGeom prst="rect">
            <a:avLst/>
          </a:prstGeom>
          <a:noFill/>
        </p:spPr>
        <p:txBody>
          <a:bodyPr wrap="square" rtlCol="0">
            <a:spAutoFit/>
          </a:bodyPr>
          <a:lstStyle/>
          <a:p>
            <a:pPr defTabSz="360000"/>
            <a:r>
              <a:rPr kumimoji="1" lang="ja-JP" altLang="en-US" sz="2800" b="1" i="1" u="sng" dirty="0">
                <a:effectLst>
                  <a:outerShdw blurRad="38100" dist="38100" dir="2700000" algn="tl">
                    <a:srgbClr val="000000">
                      <a:alpha val="43137"/>
                    </a:srgbClr>
                  </a:outerShdw>
                </a:effectLst>
                <a:latin typeface="MS UI Gothic" panose="020B0600070205080204" pitchFamily="50" charset="-128"/>
                <a:ea typeface="MS UI Gothic" panose="020B0600070205080204" pitchFamily="50" charset="-128"/>
              </a:rPr>
              <a:t>発表目次</a:t>
            </a:r>
            <a:r>
              <a:rPr kumimoji="1" lang="ja-JP" altLang="en-US" sz="2800" dirty="0">
                <a:latin typeface="MS UI Gothic" panose="020B0600070205080204" pitchFamily="50" charset="-128"/>
                <a:ea typeface="MS UI Gothic" panose="020B0600070205080204" pitchFamily="50" charset="-128"/>
              </a:rPr>
              <a:t>：</a:t>
            </a:r>
            <a:endParaRPr kumimoji="1" lang="en-US" altLang="ja-JP" sz="2800" dirty="0">
              <a:latin typeface="MS UI Gothic" panose="020B0600070205080204" pitchFamily="50" charset="-128"/>
              <a:ea typeface="MS UI Gothic" panose="020B0600070205080204" pitchFamily="50" charset="-128"/>
            </a:endParaRPr>
          </a:p>
          <a:p>
            <a:pPr marL="285750" indent="-285750" defTabSz="360000">
              <a:buFont typeface="Arial" panose="020B0604020202020204" pitchFamily="34" charset="0"/>
              <a:buChar char="•"/>
            </a:pPr>
            <a:r>
              <a:rPr kumimoji="1" lang="ja-JP" altLang="en-US" sz="2800" dirty="0">
                <a:latin typeface="MS UI Gothic" panose="020B0600070205080204" pitchFamily="50" charset="-128"/>
                <a:ea typeface="MS UI Gothic" panose="020B0600070205080204" pitchFamily="50" charset="-128"/>
              </a:rPr>
              <a:t>手法：</a:t>
            </a:r>
            <a:r>
              <a:rPr lang="en-US" altLang="ja-JP" sz="2800" dirty="0">
                <a:solidFill>
                  <a:srgbClr val="7030A0"/>
                </a:solidFill>
                <a:latin typeface="MS UI Gothic" panose="020B0600070205080204" pitchFamily="50" charset="-128"/>
                <a:ea typeface="MS UI Gothic" panose="020B0600070205080204" pitchFamily="50" charset="-128"/>
              </a:rPr>
              <a:t> </a:t>
            </a:r>
            <a:r>
              <a:rPr lang="en-US" altLang="ja-JP" sz="28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lang="ja-JP" altLang="en-US" sz="2800" dirty="0">
                <a:latin typeface="MS UI Gothic" panose="020B0600070205080204" pitchFamily="50" charset="-128"/>
                <a:ea typeface="MS UI Gothic" panose="020B0600070205080204" pitchFamily="50" charset="-128"/>
              </a:rPr>
              <a:t>の定式化概要</a:t>
            </a:r>
            <a:endParaRPr lang="en-US" altLang="ja-JP" sz="2800" dirty="0">
              <a:latin typeface="MS UI Gothic" panose="020B0600070205080204" pitchFamily="50" charset="-128"/>
              <a:ea typeface="MS UI Gothic" panose="020B0600070205080204" pitchFamily="50" charset="-128"/>
            </a:endParaRPr>
          </a:p>
          <a:p>
            <a:pPr marL="285750" indent="-285750" defTabSz="360000">
              <a:buFont typeface="Arial" panose="020B0604020202020204" pitchFamily="34" charset="0"/>
              <a:buChar char="•"/>
            </a:pPr>
            <a:r>
              <a:rPr lang="ja-JP" altLang="en-US" sz="2800" dirty="0">
                <a:latin typeface="MS UI Gothic" panose="020B0600070205080204" pitchFamily="50" charset="-128"/>
                <a:ea typeface="MS UI Gothic" panose="020B0600070205080204" pitchFamily="50" charset="-128"/>
              </a:rPr>
              <a:t>結果と考察：解析例を通じた計算速度・大変形ロバスト性・精度の比較</a:t>
            </a:r>
            <a:endParaRPr lang="en-US" altLang="ja-JP" sz="2800" dirty="0">
              <a:latin typeface="MS UI Gothic" panose="020B0600070205080204" pitchFamily="50" charset="-128"/>
              <a:ea typeface="MS UI Gothic" panose="020B0600070205080204" pitchFamily="50" charset="-128"/>
            </a:endParaRPr>
          </a:p>
          <a:p>
            <a:pPr marL="285750" indent="-285750" defTabSz="360000">
              <a:buFont typeface="Arial" panose="020B0604020202020204" pitchFamily="34" charset="0"/>
              <a:buChar char="•"/>
            </a:pPr>
            <a:r>
              <a:rPr kumimoji="1" lang="ja-JP" altLang="en-US" sz="2800" dirty="0">
                <a:latin typeface="MS UI Gothic" panose="020B0600070205080204" pitchFamily="50" charset="-128"/>
                <a:ea typeface="MS UI Gothic" panose="020B0600070205080204" pitchFamily="50" charset="-128"/>
              </a:rPr>
              <a:t>まとめ</a:t>
            </a:r>
          </a:p>
        </p:txBody>
      </p:sp>
      <p:sp>
        <p:nvSpPr>
          <p:cNvPr id="3" name="スライド番号プレースホルダー 2">
            <a:extLst>
              <a:ext uri="{FF2B5EF4-FFF2-40B4-BE49-F238E27FC236}">
                <a16:creationId xmlns:a16="http://schemas.microsoft.com/office/drawing/2014/main" id="{3FF83508-CECA-A610-9089-C9B4B0178B6E}"/>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4</a:t>
            </a:fld>
            <a:endParaRPr lang="ja-JP" altLang="en-US" dirty="0"/>
          </a:p>
        </p:txBody>
      </p:sp>
      <p:sp>
        <p:nvSpPr>
          <p:cNvPr id="4" name="テキスト ボックス 3">
            <a:extLst>
              <a:ext uri="{FF2B5EF4-FFF2-40B4-BE49-F238E27FC236}">
                <a16:creationId xmlns:a16="http://schemas.microsoft.com/office/drawing/2014/main" id="{DB8DE80B-B2B3-F5BD-FA70-B4573C4A3BB0}"/>
              </a:ext>
            </a:extLst>
          </p:cNvPr>
          <p:cNvSpPr txBox="1"/>
          <p:nvPr/>
        </p:nvSpPr>
        <p:spPr>
          <a:xfrm>
            <a:off x="3571110" y="3871788"/>
            <a:ext cx="5049780" cy="523220"/>
          </a:xfrm>
          <a:prstGeom prst="rect">
            <a:avLst/>
          </a:prstGeom>
          <a:solidFill>
            <a:schemeClr val="accent6">
              <a:lumMod val="40000"/>
              <a:lumOff val="60000"/>
            </a:schemeClr>
          </a:solid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r>
              <a:rPr lang="ja-JP" altLang="en-US" sz="2800" dirty="0">
                <a:latin typeface="MS UI Gothic" panose="020B0600070205080204" pitchFamily="50" charset="-128"/>
                <a:ea typeface="MS UI Gothic" panose="020B0600070205080204" pitchFamily="50" charset="-128"/>
              </a:rPr>
              <a:t>先に結論：かなり上手く行きました</a:t>
            </a:r>
            <a:r>
              <a:rPr lang="en-US" altLang="ja-JP" sz="2800" dirty="0">
                <a:latin typeface="MS UI Gothic" panose="020B0600070205080204" pitchFamily="50" charset="-128"/>
                <a:ea typeface="MS UI Gothic" panose="020B0600070205080204" pitchFamily="50" charset="-128"/>
              </a:rPr>
              <a:t>!!</a:t>
            </a:r>
            <a:endParaRPr kumimoji="1" lang="ja-JP" altLang="en-US" sz="2800" dirty="0">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150429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05EFB63B-EBCB-47FC-8198-DF7C10E41249}"/>
              </a:ext>
            </a:extLst>
          </p:cNvPr>
          <p:cNvSpPr>
            <a:spLocks noGrp="1"/>
          </p:cNvSpPr>
          <p:nvPr>
            <p:ph type="ctrTitle"/>
          </p:nvPr>
        </p:nvSpPr>
        <p:spPr/>
        <p:txBody>
          <a:bodyPr/>
          <a:lstStyle/>
          <a:p>
            <a:r>
              <a:rPr lang="ja-JP" altLang="en-US" dirty="0">
                <a:latin typeface="+mj-ea"/>
                <a:ea typeface="+mj-ea"/>
              </a:rPr>
              <a:t>手法</a:t>
            </a:r>
            <a:br>
              <a:rPr lang="en-US" altLang="ja-JP" sz="2400" dirty="0">
                <a:latin typeface="+mj-ea"/>
                <a:ea typeface="+mj-ea"/>
              </a:rPr>
            </a:br>
            <a:r>
              <a:rPr lang="en-US" altLang="ja-JP" sz="2400" dirty="0">
                <a:solidFill>
                  <a:schemeClr val="accent6">
                    <a:lumMod val="40000"/>
                    <a:lumOff val="60000"/>
                  </a:schemeClr>
                </a:solidFill>
                <a:latin typeface="+mj-ea"/>
                <a:ea typeface="+mj-ea"/>
              </a:rPr>
              <a:t>ES-FEM-SRI-T4</a:t>
            </a:r>
            <a:r>
              <a:rPr lang="ja-JP" altLang="en-US" sz="2400" dirty="0">
                <a:latin typeface="+mj-ea"/>
                <a:ea typeface="+mj-ea"/>
              </a:rPr>
              <a:t>の定式化概要</a:t>
            </a:r>
            <a:endParaRPr lang="ja-JP" altLang="en-US" sz="2400" b="0" dirty="0">
              <a:latin typeface="+mj-ea"/>
              <a:ea typeface="+mj-ea"/>
            </a:endParaRPr>
          </a:p>
        </p:txBody>
      </p:sp>
      <p:sp>
        <p:nvSpPr>
          <p:cNvPr id="2" name="スライド番号プレースホルダー 1">
            <a:extLst>
              <a:ext uri="{FF2B5EF4-FFF2-40B4-BE49-F238E27FC236}">
                <a16:creationId xmlns:a16="http://schemas.microsoft.com/office/drawing/2014/main" id="{1254B428-2A88-F70A-DE00-A7CFB774F1C6}"/>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5</a:t>
            </a:fld>
            <a:endParaRPr lang="ja-JP" altLang="en-US" dirty="0"/>
          </a:p>
        </p:txBody>
      </p:sp>
    </p:spTree>
    <p:extLst>
      <p:ext uri="{BB962C8B-B14F-4D97-AF65-F5344CB8AC3E}">
        <p14:creationId xmlns:p14="http://schemas.microsoft.com/office/powerpoint/2010/main" val="1123126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lang="ja-JP" altLang="en-US" sz="2400" dirty="0"/>
                  <a:t>下図のような</a:t>
                </a:r>
                <a:r>
                  <a:rPr lang="en-US" altLang="ja-JP" sz="2400" dirty="0"/>
                  <a:t>3</a:t>
                </a:r>
                <a:r>
                  <a:rPr lang="ja-JP" altLang="en-US" sz="2400" dirty="0"/>
                  <a:t>節点三角形メッシュがあるとする．</a:t>
                </a:r>
                <a:endParaRPr lang="en-US" altLang="ja-JP" sz="2400" dirty="0"/>
              </a:p>
              <a:p>
                <a:r>
                  <a:rPr lang="ja-JP" altLang="en-US" sz="2400" dirty="0"/>
                  <a:t>各</a:t>
                </a:r>
                <a:r>
                  <a:rPr lang="ja-JP" altLang="en-US" sz="2400" dirty="0">
                    <a:solidFill>
                      <a:srgbClr val="00CC88"/>
                    </a:solidFill>
                  </a:rPr>
                  <a:t>セル</a:t>
                </a:r>
                <a:r>
                  <a:rPr lang="ja-JP" altLang="en-US" sz="2400" dirty="0"/>
                  <a:t>のひずみ</a:t>
                </a:r>
                <a:r>
                  <a:rPr lang="en-US" altLang="ja-JP" sz="2400" dirty="0"/>
                  <a:t>-</a:t>
                </a:r>
                <a:r>
                  <a:rPr lang="ja-JP" altLang="en-US" sz="2400" dirty="0"/>
                  <a:t>変位マトリックス</a:t>
                </a:r>
                <a14:m>
                  <m:oMath xmlns:m="http://schemas.openxmlformats.org/officeDocument/2006/math">
                    <m:r>
                      <a:rPr lang="en-US" altLang="ja-JP" sz="2400" i="1">
                        <a:latin typeface="Cambria Math"/>
                      </a:rPr>
                      <m:t>[</m:t>
                    </m:r>
                    <m:r>
                      <a:rPr lang="en-US" altLang="ja-JP" sz="2400" i="1">
                        <a:latin typeface="Cambria Math"/>
                      </a:rPr>
                      <m:t>𝐵</m:t>
                    </m:r>
                    <m:r>
                      <a:rPr lang="en-US" altLang="ja-JP" sz="2400" i="1">
                        <a:latin typeface="Cambria Math"/>
                      </a:rPr>
                      <m:t>]</m:t>
                    </m:r>
                  </m:oMath>
                </a14:m>
                <a:r>
                  <a:rPr lang="ja-JP" altLang="en-US" sz="2400" dirty="0"/>
                  <a:t>を通常の</a:t>
                </a:r>
                <a:r>
                  <a:rPr lang="en-US" altLang="ja-JP" sz="2400" dirty="0"/>
                  <a:t>FEM</a:t>
                </a:r>
                <a:r>
                  <a:rPr lang="ja-JP" altLang="en-US" sz="2400" dirty="0"/>
                  <a:t>と同様に作る．</a:t>
                </a:r>
                <a:endParaRPr lang="en-US" altLang="ja-JP" sz="2400" dirty="0"/>
              </a:p>
              <a:p>
                <a:r>
                  <a:rPr lang="ja-JP" altLang="en-US" sz="2400" dirty="0"/>
                  <a:t>各</a:t>
                </a:r>
                <a:r>
                  <a:rPr lang="ja-JP" altLang="en-US" sz="2400" dirty="0">
                    <a:solidFill>
                      <a:srgbClr val="E89049"/>
                    </a:solidFill>
                  </a:rPr>
                  <a:t>エッジ</a:t>
                </a:r>
                <a:r>
                  <a:rPr lang="ja-JP" altLang="en-US" sz="2400" dirty="0"/>
                  <a:t>にて周辺セルの</a:t>
                </a:r>
                <a14:m>
                  <m:oMath xmlns:m="http://schemas.openxmlformats.org/officeDocument/2006/math">
                    <m:r>
                      <a:rPr lang="en-US" altLang="ja-JP" sz="2400" i="1">
                        <a:latin typeface="Cambria Math"/>
                      </a:rPr>
                      <m:t>[</m:t>
                    </m:r>
                    <m:r>
                      <a:rPr lang="en-US" altLang="ja-JP" sz="2400" i="1">
                        <a:latin typeface="Cambria Math"/>
                      </a:rPr>
                      <m:t>𝐵</m:t>
                    </m:r>
                    <m:r>
                      <a:rPr lang="en-US" altLang="ja-JP" sz="2400" i="1">
                        <a:latin typeface="Cambria Math"/>
                      </a:rPr>
                      <m:t>]</m:t>
                    </m:r>
                  </m:oMath>
                </a14:m>
                <a:r>
                  <a:rPr lang="ja-JP" altLang="en-US" sz="2400" dirty="0"/>
                  <a:t>を集め，集めた各セルの体積を重みとして</a:t>
                </a:r>
                <a14:m>
                  <m:oMath xmlns:m="http://schemas.openxmlformats.org/officeDocument/2006/math">
                    <m:r>
                      <a:rPr lang="en-US" altLang="ja-JP" sz="2400" i="1">
                        <a:latin typeface="Cambria Math"/>
                      </a:rPr>
                      <m:t>[</m:t>
                    </m:r>
                    <m:r>
                      <a:rPr lang="en-US" altLang="ja-JP" sz="2400" i="1">
                        <a:latin typeface="Cambria Math"/>
                      </a:rPr>
                      <m:t>𝐵</m:t>
                    </m:r>
                    <m:r>
                      <a:rPr lang="en-US" altLang="ja-JP" sz="2400" i="1">
                        <a:latin typeface="Cambria Math"/>
                      </a:rPr>
                      <m:t>]</m:t>
                    </m:r>
                  </m:oMath>
                </a14:m>
                <a:r>
                  <a:rPr lang="ja-JP" altLang="en-US" sz="2400" dirty="0"/>
                  <a:t>を平均化し，</a:t>
                </a:r>
                <a:br>
                  <a:rPr lang="en-US" altLang="ja-JP" sz="2400" dirty="0"/>
                </a:br>
                <a:r>
                  <a:rPr lang="ja-JP" altLang="en-US" sz="2400" dirty="0"/>
                  <a:t>エッジ平滑化領域の</a:t>
                </a:r>
                <a14:m>
                  <m:oMath xmlns:m="http://schemas.openxmlformats.org/officeDocument/2006/math">
                    <m:r>
                      <a:rPr lang="en-US" altLang="ja-JP" sz="2400" i="1">
                        <a:latin typeface="Cambria Math"/>
                      </a:rPr>
                      <m:t>[</m:t>
                    </m:r>
                    <m:sSup>
                      <m:sSupPr>
                        <m:ctrlPr>
                          <a:rPr lang="en-US" altLang="ja-JP" sz="2400" i="1">
                            <a:latin typeface="Cambria Math" panose="02040503050406030204" pitchFamily="18" charset="0"/>
                          </a:rPr>
                        </m:ctrlPr>
                      </m:sSupPr>
                      <m:e>
                        <m:r>
                          <a:rPr lang="en-US" altLang="ja-JP" sz="2400" i="1">
                            <a:latin typeface="Cambria Math"/>
                          </a:rPr>
                          <m:t> </m:t>
                        </m:r>
                      </m:e>
                      <m:sup>
                        <m:r>
                          <m:rPr>
                            <m:sty m:val="p"/>
                          </m:rPr>
                          <a:rPr lang="en-US" altLang="ja-JP" sz="2400">
                            <a:latin typeface="Cambria Math" panose="02040503050406030204" pitchFamily="18" charset="0"/>
                          </a:rPr>
                          <m:t>Edge</m:t>
                        </m:r>
                      </m:sup>
                    </m:sSup>
                    <m:r>
                      <a:rPr lang="en-US" altLang="ja-JP" sz="2400" i="1">
                        <a:latin typeface="Cambria Math"/>
                      </a:rPr>
                      <m:t>𝐵</m:t>
                    </m:r>
                    <m:r>
                      <a:rPr lang="en-US" altLang="ja-JP" sz="2400" i="1">
                        <a:latin typeface="Cambria Math"/>
                      </a:rPr>
                      <m:t>]</m:t>
                    </m:r>
                  </m:oMath>
                </a14:m>
                <a:r>
                  <a:rPr lang="ja-JP" altLang="en-US" sz="2400" dirty="0"/>
                  <a:t>を作る．</a:t>
                </a:r>
                <a:endParaRPr lang="en-US" altLang="ja-JP" sz="2400" dirty="0"/>
              </a:p>
              <a:p>
                <a14:m>
                  <m:oMath xmlns:m="http://schemas.openxmlformats.org/officeDocument/2006/math">
                    <m:r>
                      <a:rPr lang="en-US" altLang="ja-JP" sz="2400" i="1" smtClean="0">
                        <a:solidFill>
                          <a:srgbClr val="E89049"/>
                        </a:solidFill>
                        <a:latin typeface="Cambria Math"/>
                      </a:rPr>
                      <m:t>[</m:t>
                    </m:r>
                    <m:sSup>
                      <m:sSupPr>
                        <m:ctrlPr>
                          <a:rPr lang="en-US" altLang="ja-JP" sz="2400" i="1">
                            <a:solidFill>
                              <a:srgbClr val="E89049"/>
                            </a:solidFill>
                            <a:latin typeface="Cambria Math" panose="02040503050406030204" pitchFamily="18" charset="0"/>
                          </a:rPr>
                        </m:ctrlPr>
                      </m:sSupPr>
                      <m:e>
                        <m:r>
                          <a:rPr lang="en-US" altLang="ja-JP" sz="2400" i="1">
                            <a:solidFill>
                              <a:srgbClr val="E89049"/>
                            </a:solidFill>
                            <a:latin typeface="Cambria Math"/>
                          </a:rPr>
                          <m:t> </m:t>
                        </m:r>
                      </m:e>
                      <m:sup>
                        <m:r>
                          <m:rPr>
                            <m:sty m:val="p"/>
                          </m:rPr>
                          <a:rPr lang="en-US" altLang="ja-JP" sz="2400">
                            <a:solidFill>
                              <a:srgbClr val="E89049"/>
                            </a:solidFill>
                            <a:latin typeface="Cambria Math" panose="02040503050406030204" pitchFamily="18" charset="0"/>
                          </a:rPr>
                          <m:t>Edge</m:t>
                        </m:r>
                      </m:sup>
                    </m:sSup>
                    <m:r>
                      <a:rPr lang="en-US" altLang="ja-JP" sz="2400" i="1">
                        <a:solidFill>
                          <a:srgbClr val="E89049"/>
                        </a:solidFill>
                        <a:latin typeface="Cambria Math"/>
                      </a:rPr>
                      <m:t>𝐵</m:t>
                    </m:r>
                    <m:r>
                      <a:rPr lang="en-US" altLang="ja-JP" sz="2400" i="1">
                        <a:solidFill>
                          <a:srgbClr val="E89049"/>
                        </a:solidFill>
                        <a:latin typeface="Cambria Math"/>
                      </a:rPr>
                      <m:t>]</m:t>
                    </m:r>
                  </m:oMath>
                </a14:m>
                <a:r>
                  <a:rPr lang="ja-JP" altLang="en-US" sz="2400" dirty="0"/>
                  <a:t>を用いて各エッジのひずみ</a:t>
                </a:r>
                <a14:m>
                  <m:oMath xmlns:m="http://schemas.openxmlformats.org/officeDocument/2006/math">
                    <m:r>
                      <a:rPr lang="en-US" altLang="ja-JP" sz="2400" b="1" i="1">
                        <a:latin typeface="Cambria Math" panose="02040503050406030204" pitchFamily="18" charset="0"/>
                      </a:rPr>
                      <m:t>𝜺</m:t>
                    </m:r>
                    <m:r>
                      <a:rPr lang="en-US" altLang="ja-JP" sz="2400" b="1" i="1">
                        <a:latin typeface="Cambria Math" panose="02040503050406030204" pitchFamily="18" charset="0"/>
                      </a:rPr>
                      <m:t> </m:t>
                    </m:r>
                  </m:oMath>
                </a14:m>
                <a:r>
                  <a:rPr lang="ja-JP" altLang="en-US" sz="2400" dirty="0"/>
                  <a:t>・応力</a:t>
                </a:r>
                <a14:m>
                  <m:oMath xmlns:m="http://schemas.openxmlformats.org/officeDocument/2006/math">
                    <m:r>
                      <a:rPr lang="en-US" altLang="ja-JP" sz="2400" b="1" i="1">
                        <a:latin typeface="Cambria Math" panose="02040503050406030204" pitchFamily="18" charset="0"/>
                      </a:rPr>
                      <m:t>𝝈</m:t>
                    </m:r>
                    <m:r>
                      <a:rPr lang="en-US" altLang="ja-JP" sz="2400" b="1" i="1">
                        <a:latin typeface="Cambria Math" panose="02040503050406030204" pitchFamily="18" charset="0"/>
                      </a:rPr>
                      <m:t> </m:t>
                    </m:r>
                  </m:oMath>
                </a14:m>
                <a:r>
                  <a:rPr lang="ja-JP" altLang="en-US" sz="2400" dirty="0"/>
                  <a:t>・節点内力</a:t>
                </a:r>
                <a14:m>
                  <m:oMath xmlns:m="http://schemas.openxmlformats.org/officeDocument/2006/math">
                    <m:r>
                      <a:rPr lang="en-US" altLang="ja-JP" sz="2400" i="1">
                        <a:latin typeface="Cambria Math" panose="02040503050406030204" pitchFamily="18" charset="0"/>
                      </a:rPr>
                      <m:t>{</m:t>
                    </m:r>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𝑓</m:t>
                        </m:r>
                      </m:e>
                      <m:sup>
                        <m:r>
                          <m:rPr>
                            <m:sty m:val="p"/>
                          </m:rPr>
                          <a:rPr lang="en-US" altLang="ja-JP" sz="2400">
                            <a:latin typeface="Cambria Math" panose="02040503050406030204" pitchFamily="18" charset="0"/>
                          </a:rPr>
                          <m:t>int</m:t>
                        </m:r>
                      </m:sup>
                    </m:sSup>
                    <m:r>
                      <a:rPr lang="en-US" altLang="ja-JP" sz="2400" i="1">
                        <a:latin typeface="Cambria Math" panose="02040503050406030204" pitchFamily="18" charset="0"/>
                      </a:rPr>
                      <m:t>}</m:t>
                    </m:r>
                  </m:oMath>
                </a14:m>
                <a:r>
                  <a:rPr lang="ja-JP" altLang="en-US" sz="2400" dirty="0"/>
                  <a:t>を計算する．</a:t>
                </a:r>
                <a:endParaRPr lang="en-US" altLang="ja-JP" sz="2400" dirty="0"/>
              </a:p>
              <a:p>
                <a:pPr marL="0" indent="0">
                  <a:buNone/>
                </a:pPr>
                <a:br>
                  <a:rPr lang="en-US" altLang="ja-JP" sz="2400" dirty="0"/>
                </a:br>
                <a:endParaRPr lang="ja-JP" altLang="en-US" sz="2400"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640" t="-1584"/>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normAutofit/>
          </a:bodyPr>
          <a:lstStyle/>
          <a:p>
            <a:r>
              <a:rPr lang="en-US" altLang="ja-JP" dirty="0">
                <a:ln>
                  <a:solidFill>
                    <a:schemeClr val="bg1"/>
                  </a:solidFill>
                </a:ln>
                <a:solidFill>
                  <a:srgbClr val="FF9900"/>
                </a:solidFill>
              </a:rPr>
              <a:t>ES-FEM</a:t>
            </a:r>
            <a:r>
              <a:rPr lang="ja-JP" altLang="en-US" dirty="0"/>
              <a:t>の定式化概要</a:t>
            </a:r>
            <a:endParaRPr kumimoji="1" lang="ja-JP" altLang="en-US" dirty="0">
              <a:solidFill>
                <a:srgbClr val="FF9900"/>
              </a:solidFill>
            </a:endParaRPr>
          </a:p>
        </p:txBody>
      </p:sp>
      <p:sp>
        <p:nvSpPr>
          <p:cNvPr id="19" name="矢印: 右 18">
            <a:extLst>
              <a:ext uri="{FF2B5EF4-FFF2-40B4-BE49-F238E27FC236}">
                <a16:creationId xmlns:a16="http://schemas.microsoft.com/office/drawing/2014/main" id="{D13873AE-BDD3-4BED-9EC6-B274B2A57A89}"/>
              </a:ext>
            </a:extLst>
          </p:cNvPr>
          <p:cNvSpPr/>
          <p:nvPr/>
        </p:nvSpPr>
        <p:spPr>
          <a:xfrm>
            <a:off x="4774472" y="3486151"/>
            <a:ext cx="341286" cy="309689"/>
          </a:xfrm>
          <a:prstGeom prst="rightArrow">
            <a:avLst/>
          </a:prstGeom>
          <a:solidFill>
            <a:schemeClr val="tx1"/>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図形 20">
            <a:extLst>
              <a:ext uri="{FF2B5EF4-FFF2-40B4-BE49-F238E27FC236}">
                <a16:creationId xmlns:a16="http://schemas.microsoft.com/office/drawing/2014/main" id="{F4DA9098-F65F-4BF7-840C-7CC76D419FA8}"/>
              </a:ext>
            </a:extLst>
          </p:cNvPr>
          <p:cNvSpPr/>
          <p:nvPr/>
        </p:nvSpPr>
        <p:spPr>
          <a:xfrm>
            <a:off x="4007768" y="3090974"/>
            <a:ext cx="4212772" cy="2383970"/>
          </a:xfrm>
          <a:custGeom>
            <a:avLst/>
            <a:gdLst>
              <a:gd name="connsiteX0" fmla="*/ 0 w 3810000"/>
              <a:gd name="connsiteY0" fmla="*/ 54429 h 2198914"/>
              <a:gd name="connsiteX1" fmla="*/ 2155371 w 3810000"/>
              <a:gd name="connsiteY1" fmla="*/ 0 h 2198914"/>
              <a:gd name="connsiteX2" fmla="*/ 3810000 w 3810000"/>
              <a:gd name="connsiteY2" fmla="*/ 2198914 h 2198914"/>
              <a:gd name="connsiteX3" fmla="*/ 1121228 w 3810000"/>
              <a:gd name="connsiteY3" fmla="*/ 2133600 h 2198914"/>
              <a:gd name="connsiteX4" fmla="*/ 0 w 3810000"/>
              <a:gd name="connsiteY4" fmla="*/ 54429 h 2198914"/>
              <a:gd name="connsiteX0" fmla="*/ 0 w 4212772"/>
              <a:gd name="connsiteY0" fmla="*/ 0 h 2383970"/>
              <a:gd name="connsiteX1" fmla="*/ 2558143 w 4212772"/>
              <a:gd name="connsiteY1" fmla="*/ 185056 h 2383970"/>
              <a:gd name="connsiteX2" fmla="*/ 4212772 w 4212772"/>
              <a:gd name="connsiteY2" fmla="*/ 2383970 h 2383970"/>
              <a:gd name="connsiteX3" fmla="*/ 1524000 w 4212772"/>
              <a:gd name="connsiteY3" fmla="*/ 2318656 h 2383970"/>
              <a:gd name="connsiteX4" fmla="*/ 0 w 4212772"/>
              <a:gd name="connsiteY4" fmla="*/ 0 h 2383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2772" h="2383970">
                <a:moveTo>
                  <a:pt x="0" y="0"/>
                </a:moveTo>
                <a:lnTo>
                  <a:pt x="2558143" y="185056"/>
                </a:lnTo>
                <a:lnTo>
                  <a:pt x="4212772" y="2383970"/>
                </a:lnTo>
                <a:lnTo>
                  <a:pt x="1524000" y="2318656"/>
                </a:lnTo>
                <a:lnTo>
                  <a:pt x="0" y="0"/>
                </a:lnTo>
                <a:close/>
              </a:path>
            </a:pathLst>
          </a:cu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0" name="グループ化 39">
            <a:extLst>
              <a:ext uri="{FF2B5EF4-FFF2-40B4-BE49-F238E27FC236}">
                <a16:creationId xmlns:a16="http://schemas.microsoft.com/office/drawing/2014/main" id="{DD3591DA-8628-45C9-B532-98BEF26CBEE1}"/>
              </a:ext>
            </a:extLst>
          </p:cNvPr>
          <p:cNvGrpSpPr/>
          <p:nvPr/>
        </p:nvGrpSpPr>
        <p:grpSpPr>
          <a:xfrm>
            <a:off x="4361410" y="3291048"/>
            <a:ext cx="3517564" cy="2043594"/>
            <a:chOff x="2837410" y="2944998"/>
            <a:chExt cx="3517564" cy="2043594"/>
          </a:xfrm>
        </p:grpSpPr>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BE4D2AFF-1B86-46A1-8F47-0A13453BF167}"/>
                    </a:ext>
                  </a:extLst>
                </p:cNvPr>
                <p:cNvSpPr txBox="1"/>
                <p:nvPr/>
              </p:nvSpPr>
              <p:spPr>
                <a:xfrm>
                  <a:off x="5539494" y="4526927"/>
                  <a:ext cx="8154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i="1">
                            <a:latin typeface="Cambria Math" panose="02040503050406030204" pitchFamily="18" charset="0"/>
                          </a:rPr>
                          <m:t>[</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𝐵</m:t>
                            </m:r>
                          </m:e>
                          <m:sub>
                            <m:r>
                              <a:rPr lang="en-US" altLang="ja-JP" sz="2400" i="1">
                                <a:latin typeface="Cambria Math" panose="02040503050406030204" pitchFamily="18" charset="0"/>
                              </a:rPr>
                              <m:t>2</m:t>
                            </m:r>
                          </m:sub>
                        </m:sSub>
                        <m:r>
                          <a:rPr lang="en-US" altLang="ja-JP" sz="2400" i="1">
                            <a:latin typeface="Cambria Math" panose="02040503050406030204" pitchFamily="18" charset="0"/>
                          </a:rPr>
                          <m:t>]</m:t>
                        </m:r>
                      </m:oMath>
                    </m:oMathPara>
                  </a14:m>
                  <a:endParaRPr lang="ja-JP" altLang="en-US" sz="2400" dirty="0"/>
                </a:p>
              </p:txBody>
            </p:sp>
          </mc:Choice>
          <mc:Fallback xmlns="">
            <p:sp>
              <p:nvSpPr>
                <p:cNvPr id="13" name="テキスト ボックス 12">
                  <a:extLst>
                    <a:ext uri="{FF2B5EF4-FFF2-40B4-BE49-F238E27FC236}">
                      <a16:creationId xmlns:a16="http://schemas.microsoft.com/office/drawing/2014/main" id="{BE4D2AFF-1B86-46A1-8F47-0A13453BF167}"/>
                    </a:ext>
                  </a:extLst>
                </p:cNvPr>
                <p:cNvSpPr txBox="1">
                  <a:spLocks noRot="1" noChangeAspect="1" noMove="1" noResize="1" noEditPoints="1" noAdjustHandles="1" noChangeArrowheads="1" noChangeShapeType="1" noTextEdit="1"/>
                </p:cNvSpPr>
                <p:nvPr/>
              </p:nvSpPr>
              <p:spPr>
                <a:xfrm>
                  <a:off x="5539494" y="4526927"/>
                  <a:ext cx="815480" cy="461665"/>
                </a:xfrm>
                <a:prstGeom prst="rect">
                  <a:avLst/>
                </a:prstGeom>
                <a:blipFill>
                  <a:blip r:embed="rId4"/>
                  <a:stretch>
                    <a:fillRect l="-1504" r="-1504" b="-1973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9B4CEC9D-5375-4A12-ADBA-0D63F6B881AD}"/>
                    </a:ext>
                  </a:extLst>
                </p:cNvPr>
                <p:cNvSpPr txBox="1"/>
                <p:nvPr/>
              </p:nvSpPr>
              <p:spPr>
                <a:xfrm>
                  <a:off x="2837410" y="2944998"/>
                  <a:ext cx="80836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i="1">
                            <a:latin typeface="Cambria Math" panose="02040503050406030204" pitchFamily="18" charset="0"/>
                          </a:rPr>
                          <m:t>[</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𝐵</m:t>
                            </m:r>
                          </m:e>
                          <m:sub>
                            <m:r>
                              <a:rPr lang="en-US" altLang="ja-JP" sz="2400" i="1">
                                <a:latin typeface="Cambria Math" panose="02040503050406030204" pitchFamily="18" charset="0"/>
                              </a:rPr>
                              <m:t>1</m:t>
                            </m:r>
                          </m:sub>
                        </m:sSub>
                        <m:r>
                          <a:rPr lang="en-US" altLang="ja-JP" sz="2400" i="1">
                            <a:latin typeface="Cambria Math" panose="02040503050406030204" pitchFamily="18" charset="0"/>
                          </a:rPr>
                          <m:t>]</m:t>
                        </m:r>
                      </m:oMath>
                    </m:oMathPara>
                  </a14:m>
                  <a:endParaRPr lang="ja-JP" altLang="en-US" sz="2400" dirty="0"/>
                </a:p>
              </p:txBody>
            </p:sp>
          </mc:Choice>
          <mc:Fallback xmlns="">
            <p:sp>
              <p:nvSpPr>
                <p:cNvPr id="12" name="テキスト ボックス 11">
                  <a:extLst>
                    <a:ext uri="{FF2B5EF4-FFF2-40B4-BE49-F238E27FC236}">
                      <a16:creationId xmlns:a16="http://schemas.microsoft.com/office/drawing/2014/main" id="{9B4CEC9D-5375-4A12-ADBA-0D63F6B881AD}"/>
                    </a:ext>
                  </a:extLst>
                </p:cNvPr>
                <p:cNvSpPr txBox="1">
                  <a:spLocks noRot="1" noChangeAspect="1" noMove="1" noResize="1" noEditPoints="1" noAdjustHandles="1" noChangeArrowheads="1" noChangeShapeType="1" noTextEdit="1"/>
                </p:cNvSpPr>
                <p:nvPr/>
              </p:nvSpPr>
              <p:spPr>
                <a:xfrm>
                  <a:off x="2837410" y="2944998"/>
                  <a:ext cx="808363" cy="461665"/>
                </a:xfrm>
                <a:prstGeom prst="rect">
                  <a:avLst/>
                </a:prstGeom>
                <a:blipFill>
                  <a:blip r:embed="rId5"/>
                  <a:stretch>
                    <a:fillRect r="-1504" b="-19737"/>
                  </a:stretch>
                </a:blipFill>
              </p:spPr>
              <p:txBody>
                <a:bodyPr/>
                <a:lstStyle/>
                <a:p>
                  <a:r>
                    <a:rPr lang="ja-JP" altLang="en-US">
                      <a:noFill/>
                    </a:rPr>
                    <a:t> </a:t>
                  </a:r>
                </a:p>
              </p:txBody>
            </p:sp>
          </mc:Fallback>
        </mc:AlternateContent>
      </p:grpSp>
      <p:grpSp>
        <p:nvGrpSpPr>
          <p:cNvPr id="37" name="グループ化 36">
            <a:extLst>
              <a:ext uri="{FF2B5EF4-FFF2-40B4-BE49-F238E27FC236}">
                <a16:creationId xmlns:a16="http://schemas.microsoft.com/office/drawing/2014/main" id="{6B595655-D6DF-405B-BD52-C4215C0BD364}"/>
              </a:ext>
            </a:extLst>
          </p:cNvPr>
          <p:cNvGrpSpPr/>
          <p:nvPr/>
        </p:nvGrpSpPr>
        <p:grpSpPr>
          <a:xfrm>
            <a:off x="5041966" y="3715569"/>
            <a:ext cx="2136400" cy="1388977"/>
            <a:chOff x="3517966" y="3369518"/>
            <a:chExt cx="2136400" cy="1388977"/>
          </a:xfrm>
        </p:grpSpPr>
        <p:sp>
          <p:nvSpPr>
            <p:cNvPr id="31" name="矢印: 右 30">
              <a:extLst>
                <a:ext uri="{FF2B5EF4-FFF2-40B4-BE49-F238E27FC236}">
                  <a16:creationId xmlns:a16="http://schemas.microsoft.com/office/drawing/2014/main" id="{EF66857B-F433-45E5-8B54-BCA67C5B4103}"/>
                </a:ext>
              </a:extLst>
            </p:cNvPr>
            <p:cNvSpPr/>
            <p:nvPr/>
          </p:nvSpPr>
          <p:spPr>
            <a:xfrm rot="1792047">
              <a:off x="3517966" y="3369518"/>
              <a:ext cx="382093" cy="309689"/>
            </a:xfrm>
            <a:prstGeom prst="rightArrow">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矢印: 右 31">
              <a:extLst>
                <a:ext uri="{FF2B5EF4-FFF2-40B4-BE49-F238E27FC236}">
                  <a16:creationId xmlns:a16="http://schemas.microsoft.com/office/drawing/2014/main" id="{4AE85927-C59E-45CF-A11F-C8B860F82661}"/>
                </a:ext>
              </a:extLst>
            </p:cNvPr>
            <p:cNvSpPr/>
            <p:nvPr/>
          </p:nvSpPr>
          <p:spPr>
            <a:xfrm rot="12682973">
              <a:off x="5272273" y="4448806"/>
              <a:ext cx="382093" cy="309689"/>
            </a:xfrm>
            <a:prstGeom prst="rightArrow">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 name="フリーフォーム: 図形 17">
            <a:extLst>
              <a:ext uri="{FF2B5EF4-FFF2-40B4-BE49-F238E27FC236}">
                <a16:creationId xmlns:a16="http://schemas.microsoft.com/office/drawing/2014/main" id="{434875A4-AEEC-4739-A75B-07C0E9DC424C}"/>
              </a:ext>
            </a:extLst>
          </p:cNvPr>
          <p:cNvSpPr/>
          <p:nvPr/>
        </p:nvSpPr>
        <p:spPr>
          <a:xfrm>
            <a:off x="5429717" y="3273390"/>
            <a:ext cx="1319794" cy="2138879"/>
          </a:xfrm>
          <a:custGeom>
            <a:avLst/>
            <a:gdLst>
              <a:gd name="connsiteX0" fmla="*/ 286438 w 1035585"/>
              <a:gd name="connsiteY0" fmla="*/ 0 h 1344058"/>
              <a:gd name="connsiteX1" fmla="*/ 1035585 w 1035585"/>
              <a:gd name="connsiteY1" fmla="*/ 440675 h 1344058"/>
              <a:gd name="connsiteX2" fmla="*/ 881349 w 1035585"/>
              <a:gd name="connsiteY2" fmla="*/ 1344058 h 1344058"/>
              <a:gd name="connsiteX3" fmla="*/ 0 w 1035585"/>
              <a:gd name="connsiteY3" fmla="*/ 958468 h 1344058"/>
              <a:gd name="connsiteX4" fmla="*/ 286438 w 1035585"/>
              <a:gd name="connsiteY4" fmla="*/ 0 h 1344058"/>
              <a:gd name="connsiteX0" fmla="*/ 286438 w 1421175"/>
              <a:gd name="connsiteY0" fmla="*/ 0 h 1685581"/>
              <a:gd name="connsiteX1" fmla="*/ 1035585 w 1421175"/>
              <a:gd name="connsiteY1" fmla="*/ 440675 h 1685581"/>
              <a:gd name="connsiteX2" fmla="*/ 1421175 w 1421175"/>
              <a:gd name="connsiteY2" fmla="*/ 1685581 h 1685581"/>
              <a:gd name="connsiteX3" fmla="*/ 0 w 1421175"/>
              <a:gd name="connsiteY3" fmla="*/ 958468 h 1685581"/>
              <a:gd name="connsiteX4" fmla="*/ 286438 w 1421175"/>
              <a:gd name="connsiteY4" fmla="*/ 0 h 1685581"/>
              <a:gd name="connsiteX0" fmla="*/ 286438 w 1421175"/>
              <a:gd name="connsiteY0" fmla="*/ 0 h 1685581"/>
              <a:gd name="connsiteX1" fmla="*/ 1299990 w 1421175"/>
              <a:gd name="connsiteY1" fmla="*/ 517793 h 1685581"/>
              <a:gd name="connsiteX2" fmla="*/ 1421175 w 1421175"/>
              <a:gd name="connsiteY2" fmla="*/ 1685581 h 1685581"/>
              <a:gd name="connsiteX3" fmla="*/ 0 w 1421175"/>
              <a:gd name="connsiteY3" fmla="*/ 958468 h 1685581"/>
              <a:gd name="connsiteX4" fmla="*/ 286438 w 1421175"/>
              <a:gd name="connsiteY4" fmla="*/ 0 h 1685581"/>
              <a:gd name="connsiteX0" fmla="*/ 22033 w 1156770"/>
              <a:gd name="connsiteY0" fmla="*/ 0 h 1685581"/>
              <a:gd name="connsiteX1" fmla="*/ 1035585 w 1156770"/>
              <a:gd name="connsiteY1" fmla="*/ 517793 h 1685581"/>
              <a:gd name="connsiteX2" fmla="*/ 1156770 w 1156770"/>
              <a:gd name="connsiteY2" fmla="*/ 1685581 h 1685581"/>
              <a:gd name="connsiteX3" fmla="*/ 0 w 1156770"/>
              <a:gd name="connsiteY3" fmla="*/ 1189822 h 1685581"/>
              <a:gd name="connsiteX4" fmla="*/ 22033 w 1156770"/>
              <a:gd name="connsiteY4" fmla="*/ 0 h 1685581"/>
              <a:gd name="connsiteX0" fmla="*/ 0 w 3453394"/>
              <a:gd name="connsiteY0" fmla="*/ 211550 h 1167788"/>
              <a:gd name="connsiteX1" fmla="*/ 3332209 w 3453394"/>
              <a:gd name="connsiteY1" fmla="*/ 0 h 1167788"/>
              <a:gd name="connsiteX2" fmla="*/ 3453394 w 3453394"/>
              <a:gd name="connsiteY2" fmla="*/ 1167788 h 1167788"/>
              <a:gd name="connsiteX3" fmla="*/ 2296624 w 3453394"/>
              <a:gd name="connsiteY3" fmla="*/ 672029 h 1167788"/>
              <a:gd name="connsiteX4" fmla="*/ 0 w 3453394"/>
              <a:gd name="connsiteY4" fmla="*/ 211550 h 1167788"/>
              <a:gd name="connsiteX0" fmla="*/ 0 w 3453394"/>
              <a:gd name="connsiteY0" fmla="*/ 211550 h 1597315"/>
              <a:gd name="connsiteX1" fmla="*/ 3332209 w 3453394"/>
              <a:gd name="connsiteY1" fmla="*/ 0 h 1597315"/>
              <a:gd name="connsiteX2" fmla="*/ 3453394 w 3453394"/>
              <a:gd name="connsiteY2" fmla="*/ 1167788 h 1597315"/>
              <a:gd name="connsiteX3" fmla="*/ 86824 w 3453394"/>
              <a:gd name="connsiteY3" fmla="*/ 1597315 h 1597315"/>
              <a:gd name="connsiteX4" fmla="*/ 0 w 3453394"/>
              <a:gd name="connsiteY4" fmla="*/ 211550 h 1597315"/>
              <a:gd name="connsiteX0" fmla="*/ 0 w 3453394"/>
              <a:gd name="connsiteY0" fmla="*/ 734064 h 2119829"/>
              <a:gd name="connsiteX1" fmla="*/ 1122409 w 3453394"/>
              <a:gd name="connsiteY1" fmla="*/ 0 h 2119829"/>
              <a:gd name="connsiteX2" fmla="*/ 3453394 w 3453394"/>
              <a:gd name="connsiteY2" fmla="*/ 1690302 h 2119829"/>
              <a:gd name="connsiteX3" fmla="*/ 86824 w 3453394"/>
              <a:gd name="connsiteY3" fmla="*/ 2119829 h 2119829"/>
              <a:gd name="connsiteX4" fmla="*/ 0 w 3453394"/>
              <a:gd name="connsiteY4" fmla="*/ 734064 h 2119829"/>
              <a:gd name="connsiteX0" fmla="*/ 0 w 1319794"/>
              <a:gd name="connsiteY0" fmla="*/ 734064 h 2119829"/>
              <a:gd name="connsiteX1" fmla="*/ 1122409 w 1319794"/>
              <a:gd name="connsiteY1" fmla="*/ 0 h 2119829"/>
              <a:gd name="connsiteX2" fmla="*/ 1319794 w 1319794"/>
              <a:gd name="connsiteY2" fmla="*/ 1603217 h 2119829"/>
              <a:gd name="connsiteX3" fmla="*/ 86824 w 1319794"/>
              <a:gd name="connsiteY3" fmla="*/ 2119829 h 2119829"/>
              <a:gd name="connsiteX4" fmla="*/ 0 w 1319794"/>
              <a:gd name="connsiteY4" fmla="*/ 734064 h 2119829"/>
              <a:gd name="connsiteX0" fmla="*/ 0 w 1319794"/>
              <a:gd name="connsiteY0" fmla="*/ 753114 h 2138879"/>
              <a:gd name="connsiteX1" fmla="*/ 1125130 w 1319794"/>
              <a:gd name="connsiteY1" fmla="*/ 0 h 2138879"/>
              <a:gd name="connsiteX2" fmla="*/ 1319794 w 1319794"/>
              <a:gd name="connsiteY2" fmla="*/ 1622267 h 2138879"/>
              <a:gd name="connsiteX3" fmla="*/ 86824 w 1319794"/>
              <a:gd name="connsiteY3" fmla="*/ 2138879 h 2138879"/>
              <a:gd name="connsiteX4" fmla="*/ 0 w 1319794"/>
              <a:gd name="connsiteY4" fmla="*/ 753114 h 213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794" h="2138879">
                <a:moveTo>
                  <a:pt x="0" y="753114"/>
                </a:moveTo>
                <a:lnTo>
                  <a:pt x="1125130" y="0"/>
                </a:lnTo>
                <a:lnTo>
                  <a:pt x="1319794" y="1622267"/>
                </a:lnTo>
                <a:lnTo>
                  <a:pt x="86824" y="2138879"/>
                </a:lnTo>
                <a:lnTo>
                  <a:pt x="0" y="753114"/>
                </a:lnTo>
                <a:close/>
              </a:path>
            </a:pathLst>
          </a:custGeom>
          <a:pattFill prst="lgGrid">
            <a:fgClr>
              <a:srgbClr val="E89049"/>
            </a:fgClr>
            <a:bgClr>
              <a:srgbClr val="4DFFC4"/>
            </a:bgClr>
          </a:pattFill>
          <a:ln w="19050">
            <a:solidFill>
              <a:srgbClr val="E890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66BBA529-C59D-4AFC-B552-D37DEB06181F}"/>
                  </a:ext>
                </a:extLst>
              </p:cNvPr>
              <p:cNvSpPr txBox="1"/>
              <p:nvPr/>
            </p:nvSpPr>
            <p:spPr>
              <a:xfrm>
                <a:off x="5349677" y="5515806"/>
                <a:ext cx="1241237" cy="47859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ja-JP" sz="2400" i="1" smtClean="0">
                              <a:solidFill>
                                <a:srgbClr val="E89049"/>
                              </a:solidFill>
                              <a:latin typeface="Cambria Math" panose="02040503050406030204" pitchFamily="18" charset="0"/>
                            </a:rPr>
                          </m:ctrlPr>
                        </m:sSupPr>
                        <m:e>
                          <m:r>
                            <a:rPr lang="en-US" altLang="ja-JP" sz="2400" i="1">
                              <a:solidFill>
                                <a:srgbClr val="E89049"/>
                              </a:solidFill>
                              <a:latin typeface="Cambria Math" panose="02040503050406030204" pitchFamily="18" charset="0"/>
                            </a:rPr>
                            <m:t>[</m:t>
                          </m:r>
                        </m:e>
                        <m:sup>
                          <m:r>
                            <m:rPr>
                              <m:sty m:val="p"/>
                            </m:rPr>
                            <a:rPr lang="en-US" altLang="ja-JP" sz="2400">
                              <a:solidFill>
                                <a:srgbClr val="E89049"/>
                              </a:solidFill>
                              <a:latin typeface="Cambria Math" panose="02040503050406030204" pitchFamily="18" charset="0"/>
                            </a:rPr>
                            <m:t>Edge</m:t>
                          </m:r>
                        </m:sup>
                      </m:sSup>
                      <m:r>
                        <a:rPr lang="en-US" altLang="ja-JP" sz="2400" i="1">
                          <a:solidFill>
                            <a:srgbClr val="E89049"/>
                          </a:solidFill>
                          <a:latin typeface="Cambria Math" panose="02040503050406030204" pitchFamily="18" charset="0"/>
                        </a:rPr>
                        <m:t>𝐵</m:t>
                      </m:r>
                      <m:r>
                        <a:rPr lang="en-US" altLang="ja-JP" sz="2400" i="1">
                          <a:solidFill>
                            <a:srgbClr val="E89049"/>
                          </a:solidFill>
                          <a:latin typeface="Cambria Math" panose="02040503050406030204" pitchFamily="18" charset="0"/>
                        </a:rPr>
                        <m:t>]</m:t>
                      </m:r>
                    </m:oMath>
                  </m:oMathPara>
                </a14:m>
                <a:endParaRPr lang="ja-JP" altLang="en-US" sz="2400" dirty="0">
                  <a:solidFill>
                    <a:srgbClr val="E89049"/>
                  </a:solidFill>
                </a:endParaRPr>
              </a:p>
            </p:txBody>
          </p:sp>
        </mc:Choice>
        <mc:Fallback xmlns="">
          <p:sp>
            <p:nvSpPr>
              <p:cNvPr id="33" name="テキスト ボックス 32">
                <a:extLst>
                  <a:ext uri="{FF2B5EF4-FFF2-40B4-BE49-F238E27FC236}">
                    <a16:creationId xmlns:a16="http://schemas.microsoft.com/office/drawing/2014/main" id="{66BBA529-C59D-4AFC-B552-D37DEB06181F}"/>
                  </a:ext>
                </a:extLst>
              </p:cNvPr>
              <p:cNvSpPr txBox="1">
                <a:spLocks noRot="1" noChangeAspect="1" noMove="1" noResize="1" noEditPoints="1" noAdjustHandles="1" noChangeArrowheads="1" noChangeShapeType="1" noTextEdit="1"/>
              </p:cNvSpPr>
              <p:nvPr/>
            </p:nvSpPr>
            <p:spPr>
              <a:xfrm>
                <a:off x="5349677" y="5515806"/>
                <a:ext cx="1241237" cy="478593"/>
              </a:xfrm>
              <a:prstGeom prst="rect">
                <a:avLst/>
              </a:prstGeom>
              <a:blipFill>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6A2DD9E2-43D3-4D5F-8A27-E04591497782}"/>
                  </a:ext>
                </a:extLst>
              </p:cNvPr>
              <p:cNvSpPr txBox="1"/>
              <p:nvPr/>
            </p:nvSpPr>
            <p:spPr>
              <a:xfrm>
                <a:off x="5681482" y="5917164"/>
                <a:ext cx="4821961" cy="536172"/>
              </a:xfrm>
              <a:prstGeom prst="rect">
                <a:avLst/>
              </a:prstGeom>
              <a:noFill/>
            </p:spPr>
            <p:txBody>
              <a:bodyPr wrap="none" rtlCol="0">
                <a:spAutoFit/>
              </a:bodyPr>
              <a:lstStyle/>
              <a:p>
                <a:r>
                  <a:rPr lang="en-US" altLang="ja-JP" sz="2400" dirty="0">
                    <a:solidFill>
                      <a:srgbClr val="E89049"/>
                    </a:solidFill>
                  </a:rPr>
                  <a:t> </a:t>
                </a:r>
                <a:r>
                  <a:rPr lang="en-US" altLang="ja-JP" sz="2400" b="1" dirty="0">
                    <a:solidFill>
                      <a:srgbClr val="E89049"/>
                    </a:solidFill>
                  </a:rPr>
                  <a:t> </a:t>
                </a:r>
                <a14:m>
                  <m:oMath xmlns:m="http://schemas.openxmlformats.org/officeDocument/2006/math">
                    <m:r>
                      <a:rPr lang="en-US" altLang="ja-JP" sz="2400" b="1" i="1">
                        <a:solidFill>
                          <a:srgbClr val="E89049"/>
                        </a:solidFill>
                        <a:latin typeface="Cambria Math" panose="02040503050406030204" pitchFamily="18" charset="0"/>
                        <a:ea typeface="Cambria Math" panose="02040503050406030204" pitchFamily="18" charset="0"/>
                      </a:rPr>
                      <m:t>↳</m:t>
                    </m:r>
                    <m:sSup>
                      <m:sSupPr>
                        <m:ctrlPr>
                          <a:rPr lang="en-US" altLang="ja-JP" sz="2400" b="1" i="1" smtClean="0">
                            <a:solidFill>
                              <a:srgbClr val="E89049"/>
                            </a:solidFill>
                            <a:latin typeface="Cambria Math" panose="02040503050406030204" pitchFamily="18" charset="0"/>
                          </a:rPr>
                        </m:ctrlPr>
                      </m:sSupPr>
                      <m:e/>
                      <m:sup>
                        <m:r>
                          <m:rPr>
                            <m:sty m:val="p"/>
                          </m:rPr>
                          <a:rPr lang="en-US" altLang="ja-JP" sz="2400">
                            <a:solidFill>
                              <a:srgbClr val="E89049"/>
                            </a:solidFill>
                            <a:latin typeface="Cambria Math" panose="02040503050406030204" pitchFamily="18" charset="0"/>
                          </a:rPr>
                          <m:t>Edge</m:t>
                        </m:r>
                      </m:sup>
                    </m:sSup>
                    <m:r>
                      <a:rPr lang="en-US" altLang="ja-JP" sz="2400" b="1" i="1">
                        <a:solidFill>
                          <a:srgbClr val="E89049"/>
                        </a:solidFill>
                        <a:latin typeface="Cambria Math" panose="02040503050406030204" pitchFamily="18" charset="0"/>
                      </a:rPr>
                      <m:t>𝜺</m:t>
                    </m:r>
                    <m:r>
                      <a:rPr lang="en-US" altLang="ja-JP" sz="2400">
                        <a:solidFill>
                          <a:srgbClr val="E89049"/>
                        </a:solidFill>
                        <a:latin typeface="Cambria Math" panose="02040503050406030204" pitchFamily="18" charset="0"/>
                      </a:rPr>
                      <m:t>,</m:t>
                    </m:r>
                    <m:sSup>
                      <m:sSupPr>
                        <m:ctrlPr>
                          <a:rPr lang="en-US" altLang="ja-JP" sz="2400" b="1" i="1">
                            <a:solidFill>
                              <a:srgbClr val="E89049"/>
                            </a:solidFill>
                            <a:latin typeface="Cambria Math" panose="02040503050406030204" pitchFamily="18" charset="0"/>
                          </a:rPr>
                        </m:ctrlPr>
                      </m:sSupPr>
                      <m:e/>
                      <m:sup>
                        <m:r>
                          <m:rPr>
                            <m:sty m:val="p"/>
                          </m:rPr>
                          <a:rPr lang="en-US" altLang="ja-JP" sz="2400">
                            <a:solidFill>
                              <a:srgbClr val="E89049"/>
                            </a:solidFill>
                            <a:latin typeface="Cambria Math" panose="02040503050406030204" pitchFamily="18" charset="0"/>
                          </a:rPr>
                          <m:t>Edge</m:t>
                        </m:r>
                      </m:sup>
                    </m:sSup>
                    <m:r>
                      <a:rPr lang="en-US" altLang="ja-JP" sz="2400" b="1" i="1">
                        <a:solidFill>
                          <a:srgbClr val="E89049"/>
                        </a:solidFill>
                        <a:latin typeface="Cambria Math" panose="02040503050406030204" pitchFamily="18" charset="0"/>
                      </a:rPr>
                      <m:t>𝝈</m:t>
                    </m:r>
                    <m:r>
                      <a:rPr lang="en-US" altLang="ja-JP" sz="2400">
                        <a:solidFill>
                          <a:srgbClr val="E89049"/>
                        </a:solidFill>
                        <a:latin typeface="Cambria Math" panose="02040503050406030204" pitchFamily="18" charset="0"/>
                      </a:rPr>
                      <m:t>,</m:t>
                    </m:r>
                    <m:r>
                      <a:rPr lang="en-US" altLang="ja-JP" sz="2400" i="1">
                        <a:solidFill>
                          <a:srgbClr val="E89049"/>
                        </a:solidFill>
                        <a:latin typeface="Cambria Math" panose="02040503050406030204" pitchFamily="18" charset="0"/>
                      </a:rPr>
                      <m:t>  </m:t>
                    </m:r>
                    <m:sSup>
                      <m:sSupPr>
                        <m:ctrlPr>
                          <a:rPr lang="en-US" altLang="ja-JP" sz="2400" i="1">
                            <a:solidFill>
                              <a:srgbClr val="E89049"/>
                            </a:solidFill>
                            <a:latin typeface="Cambria Math" panose="02040503050406030204" pitchFamily="18" charset="0"/>
                          </a:rPr>
                        </m:ctrlPr>
                      </m:sSupPr>
                      <m:e>
                        <m:r>
                          <a:rPr lang="en-US" altLang="ja-JP" sz="2400" i="1">
                            <a:solidFill>
                              <a:srgbClr val="E89049"/>
                            </a:solidFill>
                            <a:latin typeface="Cambria Math" panose="02040503050406030204" pitchFamily="18" charset="0"/>
                          </a:rPr>
                          <m:t>{</m:t>
                        </m:r>
                      </m:e>
                      <m:sup>
                        <m:r>
                          <m:rPr>
                            <m:sty m:val="p"/>
                          </m:rPr>
                          <a:rPr lang="en-US" altLang="ja-JP" sz="2400">
                            <a:solidFill>
                              <a:srgbClr val="E89049"/>
                            </a:solidFill>
                            <a:latin typeface="Cambria Math" panose="02040503050406030204" pitchFamily="18" charset="0"/>
                          </a:rPr>
                          <m:t>Edge</m:t>
                        </m:r>
                      </m:sup>
                    </m:sSup>
                    <m:sSup>
                      <m:sSupPr>
                        <m:ctrlPr>
                          <a:rPr lang="en-US" altLang="ja-JP" sz="2400" i="1">
                            <a:solidFill>
                              <a:srgbClr val="E89049"/>
                            </a:solidFill>
                            <a:latin typeface="Cambria Math" panose="02040503050406030204" pitchFamily="18" charset="0"/>
                          </a:rPr>
                        </m:ctrlPr>
                      </m:sSupPr>
                      <m:e>
                        <m:r>
                          <a:rPr lang="en-US" altLang="ja-JP" sz="2400" i="1">
                            <a:solidFill>
                              <a:srgbClr val="E89049"/>
                            </a:solidFill>
                            <a:latin typeface="Cambria Math" panose="02040503050406030204" pitchFamily="18" charset="0"/>
                          </a:rPr>
                          <m:t>𝑓</m:t>
                        </m:r>
                      </m:e>
                      <m:sup>
                        <m:r>
                          <m:rPr>
                            <m:sty m:val="p"/>
                          </m:rPr>
                          <a:rPr lang="en-US" altLang="ja-JP" sz="2400">
                            <a:solidFill>
                              <a:srgbClr val="E89049"/>
                            </a:solidFill>
                            <a:latin typeface="Cambria Math" panose="02040503050406030204" pitchFamily="18" charset="0"/>
                          </a:rPr>
                          <m:t>int</m:t>
                        </m:r>
                      </m:sup>
                    </m:sSup>
                    <m:r>
                      <a:rPr lang="en-US" altLang="ja-JP" sz="2400" i="1">
                        <a:solidFill>
                          <a:srgbClr val="E89049"/>
                        </a:solidFill>
                        <a:latin typeface="Cambria Math" panose="02040503050406030204" pitchFamily="18" charset="0"/>
                      </a:rPr>
                      <m:t>}</m:t>
                    </m:r>
                  </m:oMath>
                </a14:m>
                <a:r>
                  <a:rPr lang="ja-JP" altLang="en-US" sz="2400" dirty="0">
                    <a:solidFill>
                      <a:srgbClr val="E89049"/>
                    </a:solidFill>
                  </a:rPr>
                  <a:t> </a:t>
                </a:r>
                <a:r>
                  <a:rPr lang="en-US" altLang="ja-JP" sz="2400" dirty="0">
                    <a:solidFill>
                      <a:srgbClr val="E89049"/>
                    </a:solidFill>
                  </a:rPr>
                  <a:t>etc.</a:t>
                </a:r>
                <a:endParaRPr lang="ja-JP" altLang="en-US" sz="2400" dirty="0">
                  <a:solidFill>
                    <a:srgbClr val="E89049"/>
                  </a:solidFill>
                </a:endParaRPr>
              </a:p>
            </p:txBody>
          </p:sp>
        </mc:Choice>
        <mc:Fallback xmlns="">
          <p:sp>
            <p:nvSpPr>
              <p:cNvPr id="39" name="テキスト ボックス 38">
                <a:extLst>
                  <a:ext uri="{FF2B5EF4-FFF2-40B4-BE49-F238E27FC236}">
                    <a16:creationId xmlns:a16="http://schemas.microsoft.com/office/drawing/2014/main" id="{6A2DD9E2-43D3-4D5F-8A27-E04591497782}"/>
                  </a:ext>
                </a:extLst>
              </p:cNvPr>
              <p:cNvSpPr txBox="1">
                <a:spLocks noRot="1" noChangeAspect="1" noMove="1" noResize="1" noEditPoints="1" noAdjustHandles="1" noChangeArrowheads="1" noChangeShapeType="1" noTextEdit="1"/>
              </p:cNvSpPr>
              <p:nvPr/>
            </p:nvSpPr>
            <p:spPr>
              <a:xfrm>
                <a:off x="5681482" y="5917164"/>
                <a:ext cx="4821961" cy="536172"/>
              </a:xfrm>
              <a:prstGeom prst="rect">
                <a:avLst/>
              </a:prstGeom>
              <a:blipFill>
                <a:blip r:embed="rId7"/>
                <a:stretch>
                  <a:fillRect r="-1011" b="-26136"/>
                </a:stretch>
              </a:blipFill>
            </p:spPr>
            <p:txBody>
              <a:bodyPr/>
              <a:lstStyle/>
              <a:p>
                <a:r>
                  <a:rPr lang="ja-JP" altLang="en-US">
                    <a:noFill/>
                  </a:rPr>
                  <a:t> </a:t>
                </a:r>
              </a:p>
            </p:txBody>
          </p:sp>
        </mc:Fallback>
      </mc:AlternateContent>
      <p:cxnSp>
        <p:nvCxnSpPr>
          <p:cNvPr id="15" name="直線コネクタ 14">
            <a:extLst>
              <a:ext uri="{FF2B5EF4-FFF2-40B4-BE49-F238E27FC236}">
                <a16:creationId xmlns:a16="http://schemas.microsoft.com/office/drawing/2014/main" id="{DE8930DB-BEC5-49C6-8ADB-3E6830571420}"/>
              </a:ext>
            </a:extLst>
          </p:cNvPr>
          <p:cNvCxnSpPr>
            <a:cxnSpLocks/>
          </p:cNvCxnSpPr>
          <p:nvPr/>
        </p:nvCxnSpPr>
        <p:spPr>
          <a:xfrm flipV="1">
            <a:off x="5531768" y="3283035"/>
            <a:ext cx="1034143" cy="2133600"/>
          </a:xfrm>
          <a:prstGeom prst="line">
            <a:avLst/>
          </a:prstGeom>
          <a:ln w="76200" cmpd="dbl">
            <a:solidFill>
              <a:srgbClr val="E89049"/>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E0EFF63A-736A-4E55-A96F-1865CDB1F6B3}"/>
              </a:ext>
            </a:extLst>
          </p:cNvPr>
          <p:cNvCxnSpPr>
            <a:cxnSpLocks/>
            <a:stCxn id="21" idx="1"/>
            <a:endCxn id="21" idx="3"/>
          </p:cNvCxnSpPr>
          <p:nvPr/>
        </p:nvCxnSpPr>
        <p:spPr>
          <a:xfrm flipH="1">
            <a:off x="5531769" y="3276030"/>
            <a:ext cx="1034143" cy="2133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1943819" y="3090974"/>
            <a:ext cx="1712328" cy="1015663"/>
          </a:xfrm>
          <a:prstGeom prst="rect">
            <a:avLst/>
          </a:prstGeom>
          <a:noFill/>
          <a:ln>
            <a:solidFill>
              <a:schemeClr val="tx1"/>
            </a:solidFill>
          </a:ln>
        </p:spPr>
        <p:txBody>
          <a:bodyPr wrap="none" rtlCol="0">
            <a:spAutoFit/>
          </a:bodyPr>
          <a:lstStyle/>
          <a:p>
            <a:pPr algn="ctr"/>
            <a:r>
              <a:rPr lang="ja-JP" altLang="en-US" sz="2000" dirty="0">
                <a:ea typeface="MS UI Gothic" panose="020B0600070205080204" pitchFamily="50" charset="-128"/>
              </a:rPr>
              <a:t>ガウス</a:t>
            </a:r>
            <a:r>
              <a:rPr kumimoji="1" lang="ja-JP" altLang="en-US" sz="2000" dirty="0">
                <a:ea typeface="MS UI Gothic" panose="020B0600070205080204" pitchFamily="50" charset="-128"/>
              </a:rPr>
              <a:t>点が</a:t>
            </a:r>
            <a:br>
              <a:rPr kumimoji="1" lang="en-US" altLang="ja-JP" sz="2000" dirty="0">
                <a:ea typeface="MS UI Gothic" panose="020B0600070205080204" pitchFamily="50" charset="-128"/>
              </a:rPr>
            </a:br>
            <a:r>
              <a:rPr kumimoji="1" lang="ja-JP" altLang="en-US" sz="2000" dirty="0">
                <a:ea typeface="MS UI Gothic" panose="020B0600070205080204" pitchFamily="50" charset="-128"/>
              </a:rPr>
              <a:t>各エッジ中心</a:t>
            </a:r>
            <a:r>
              <a:rPr lang="ja-JP" altLang="en-US" sz="2000" dirty="0">
                <a:ea typeface="MS UI Gothic" panose="020B0600070205080204" pitchFamily="50" charset="-128"/>
              </a:rPr>
              <a:t>に</a:t>
            </a:r>
            <a:br>
              <a:rPr kumimoji="1" lang="en-US" altLang="ja-JP" sz="2000" dirty="0">
                <a:ea typeface="MS UI Gothic" panose="020B0600070205080204" pitchFamily="50" charset="-128"/>
              </a:rPr>
            </a:br>
            <a:r>
              <a:rPr kumimoji="1" lang="ja-JP" altLang="en-US" sz="2000" dirty="0">
                <a:ea typeface="MS UI Gothic" panose="020B0600070205080204" pitchFamily="50" charset="-128"/>
              </a:rPr>
              <a:t>あるイメージ</a:t>
            </a:r>
          </a:p>
        </p:txBody>
      </p:sp>
      <p:sp>
        <p:nvSpPr>
          <p:cNvPr id="11" name="テキスト ボックス 10">
            <a:extLst>
              <a:ext uri="{FF2B5EF4-FFF2-40B4-BE49-F238E27FC236}">
                <a16:creationId xmlns:a16="http://schemas.microsoft.com/office/drawing/2014/main" id="{72FB1EF2-62D5-B9AA-CC33-F6A9FC9FCD8E}"/>
              </a:ext>
            </a:extLst>
          </p:cNvPr>
          <p:cNvSpPr txBox="1"/>
          <p:nvPr/>
        </p:nvSpPr>
        <p:spPr>
          <a:xfrm>
            <a:off x="1485488" y="4519034"/>
            <a:ext cx="2629486" cy="1015663"/>
          </a:xfrm>
          <a:prstGeom prst="rect">
            <a:avLst/>
          </a:prstGeom>
          <a:noFill/>
          <a:ln>
            <a:solidFill>
              <a:schemeClr val="tx1"/>
            </a:solidFill>
          </a:ln>
        </p:spPr>
        <p:txBody>
          <a:bodyPr wrap="square">
            <a:spAutoFit/>
          </a:bodyPr>
          <a:lstStyle/>
          <a:p>
            <a:pPr algn="ctr"/>
            <a:r>
              <a:rPr lang="ja-JP" altLang="en-US" sz="2000" dirty="0">
                <a:latin typeface="MS UI Gothic" panose="020B0600070205080204" pitchFamily="50" charset="-128"/>
                <a:ea typeface="MS UI Gothic" panose="020B0600070205080204" pitchFamily="50" charset="-128"/>
              </a:rPr>
              <a:t>ひずみ分布は</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各平滑化領域内で</a:t>
            </a:r>
            <a:br>
              <a:rPr lang="en-US" altLang="ja-JP" sz="2000" dirty="0">
                <a:latin typeface="MS UI Gothic" panose="020B0600070205080204" pitchFamily="50" charset="-128"/>
                <a:ea typeface="MS UI Gothic" panose="020B0600070205080204" pitchFamily="50" charset="-128"/>
              </a:rPr>
            </a:br>
            <a:r>
              <a:rPr lang="ja-JP" altLang="en-US" sz="2000" dirty="0">
                <a:solidFill>
                  <a:srgbClr val="FF0000"/>
                </a:solidFill>
                <a:latin typeface="MS UI Gothic" panose="020B0600070205080204" pitchFamily="50" charset="-128"/>
                <a:ea typeface="MS UI Gothic" panose="020B0600070205080204" pitchFamily="50" charset="-128"/>
              </a:rPr>
              <a:t>一定</a:t>
            </a:r>
          </a:p>
        </p:txBody>
      </p:sp>
      <p:sp>
        <p:nvSpPr>
          <p:cNvPr id="8" name="テキスト ボックス 7">
            <a:extLst>
              <a:ext uri="{FF2B5EF4-FFF2-40B4-BE49-F238E27FC236}">
                <a16:creationId xmlns:a16="http://schemas.microsoft.com/office/drawing/2014/main" id="{42D4A18B-7506-5420-025D-94E4A0D34130}"/>
              </a:ext>
            </a:extLst>
          </p:cNvPr>
          <p:cNvSpPr txBox="1"/>
          <p:nvPr/>
        </p:nvSpPr>
        <p:spPr>
          <a:xfrm>
            <a:off x="8382671" y="3231515"/>
            <a:ext cx="2965188" cy="1015663"/>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000" dirty="0">
                <a:solidFill>
                  <a:schemeClr val="tx1"/>
                </a:solidFill>
                <a:latin typeface="MS UI Gothic" panose="020B0600070205080204" pitchFamily="50" charset="-128"/>
                <a:ea typeface="MS UI Gothic" panose="020B0600070205080204" pitchFamily="50" charset="-128"/>
              </a:rPr>
              <a:t>三角形</a:t>
            </a:r>
            <a:r>
              <a:rPr lang="en-US" altLang="ja-JP" sz="2000" dirty="0">
                <a:solidFill>
                  <a:schemeClr val="tx1"/>
                </a:solidFill>
                <a:latin typeface="MS UI Gothic" panose="020B0600070205080204" pitchFamily="50" charset="-128"/>
                <a:ea typeface="MS UI Gothic" panose="020B0600070205080204" pitchFamily="50" charset="-128"/>
              </a:rPr>
              <a:t>/</a:t>
            </a:r>
            <a:r>
              <a:rPr lang="ja-JP" altLang="en-US" sz="2000" dirty="0">
                <a:solidFill>
                  <a:schemeClr val="tx1"/>
                </a:solidFill>
                <a:latin typeface="MS UI Gothic" panose="020B0600070205080204" pitchFamily="50" charset="-128"/>
                <a:ea typeface="MS UI Gothic" panose="020B0600070205080204" pitchFamily="50" charset="-128"/>
              </a:rPr>
              <a:t>四面体メッシュで</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chemeClr val="tx1"/>
                </a:solidFill>
                <a:latin typeface="MS UI Gothic" panose="020B0600070205080204" pitchFamily="50" charset="-128"/>
                <a:ea typeface="MS UI Gothic" panose="020B0600070205080204" pitchFamily="50" charset="-128"/>
              </a:rPr>
              <a:t>せん断ロッキングを</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chemeClr val="tx1"/>
                </a:solidFill>
                <a:latin typeface="MS UI Gothic" panose="020B0600070205080204" pitchFamily="50" charset="-128"/>
                <a:ea typeface="MS UI Gothic" panose="020B0600070205080204" pitchFamily="50" charset="-128"/>
              </a:rPr>
              <a:t>回避できるが，</a:t>
            </a:r>
            <a:endParaRPr lang="en-US" altLang="ja-JP" sz="2000" dirty="0">
              <a:solidFill>
                <a:schemeClr val="tx1"/>
              </a:solidFill>
              <a:latin typeface="MS UI Gothic" panose="020B0600070205080204" pitchFamily="50" charset="-128"/>
              <a:ea typeface="MS UI Gothic" panose="020B0600070205080204" pitchFamily="50" charset="-128"/>
            </a:endParaRPr>
          </a:p>
        </p:txBody>
      </p:sp>
      <p:sp>
        <p:nvSpPr>
          <p:cNvPr id="9" name="テキスト ボックス 8">
            <a:extLst>
              <a:ext uri="{FF2B5EF4-FFF2-40B4-BE49-F238E27FC236}">
                <a16:creationId xmlns:a16="http://schemas.microsoft.com/office/drawing/2014/main" id="{F3BC30AB-2AA6-4636-AFE0-DD971E550D3B}"/>
              </a:ext>
            </a:extLst>
          </p:cNvPr>
          <p:cNvSpPr txBox="1"/>
          <p:nvPr/>
        </p:nvSpPr>
        <p:spPr>
          <a:xfrm>
            <a:off x="8387396" y="4329100"/>
            <a:ext cx="2965188" cy="1015663"/>
          </a:xfrm>
          <a:prstGeom prst="rect">
            <a:avLst/>
          </a:prstGeom>
          <a:solidFill>
            <a:schemeClr val="bg1">
              <a:lumMod val="85000"/>
            </a:schemeClr>
          </a:solidFill>
          <a:scene3d>
            <a:camera prst="orthographicFront"/>
            <a:lightRig rig="threePt" dir="t"/>
          </a:scene3d>
          <a:sp3d>
            <a:bevelT/>
          </a:sp3d>
        </p:spPr>
        <p:txBody>
          <a:bodyPr wrap="square">
            <a:spAutoFit/>
          </a:bodyPr>
          <a:lstStyle/>
          <a:p>
            <a:pPr algn="ctr"/>
            <a:r>
              <a:rPr lang="ja-JP" altLang="en-US" sz="2000" dirty="0">
                <a:latin typeface="MS UI Gothic" panose="020B0600070205080204" pitchFamily="50" charset="-128"/>
                <a:ea typeface="MS UI Gothic" panose="020B0600070205080204" pitchFamily="50" charset="-128"/>
              </a:rPr>
              <a:t>体積ロッキングも</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圧力チェッカーボーディングも</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回避できない．</a:t>
            </a:r>
            <a:endParaRPr lang="ja-JP" altLang="en-US" sz="2000" dirty="0">
              <a:solidFill>
                <a:srgbClr val="FF0000"/>
              </a:solidFill>
              <a:latin typeface="MS UI Gothic" panose="020B0600070205080204" pitchFamily="50" charset="-128"/>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F453D84C-6025-0400-90C6-D060382C77E3}"/>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6</a:t>
            </a:fld>
            <a:endParaRPr lang="ja-JP" altLang="en-US" dirty="0"/>
          </a:p>
        </p:txBody>
      </p:sp>
      <p:sp>
        <p:nvSpPr>
          <p:cNvPr id="4" name="テキスト ボックス 3">
            <a:extLst>
              <a:ext uri="{FF2B5EF4-FFF2-40B4-BE49-F238E27FC236}">
                <a16:creationId xmlns:a16="http://schemas.microsoft.com/office/drawing/2014/main" id="{E0CCA058-6BAF-3815-A1A8-8A0AE01093B9}"/>
              </a:ext>
            </a:extLst>
          </p:cNvPr>
          <p:cNvSpPr txBox="1"/>
          <p:nvPr/>
        </p:nvSpPr>
        <p:spPr>
          <a:xfrm>
            <a:off x="10620990" y="619524"/>
            <a:ext cx="1526437" cy="1477328"/>
          </a:xfrm>
          <a:prstGeom prst="rect">
            <a:avLst/>
          </a:prstGeom>
          <a:noFill/>
          <a:ln>
            <a:solidFill>
              <a:schemeClr val="tx1"/>
            </a:solidFill>
          </a:ln>
        </p:spPr>
        <p:txBody>
          <a:bodyPr wrap="square" rtlCol="0">
            <a:spAutoFit/>
          </a:bodyPr>
          <a:lstStyle/>
          <a:p>
            <a:pPr algn="ctr" defTabSz="180000"/>
            <a:r>
              <a:rPr kumimoji="1" lang="ja-JP" altLang="en-US" dirty="0">
                <a:latin typeface="MS UI Gothic" panose="020B0600070205080204" pitchFamily="50" charset="-128"/>
                <a:ea typeface="MS UI Gothic" panose="020B0600070205080204" pitchFamily="50" charset="-128"/>
              </a:rPr>
              <a:t>簡単のため</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２次元の</a:t>
            </a:r>
            <a:br>
              <a:rPr kumimoji="1"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３</a:t>
            </a:r>
            <a:r>
              <a:rPr kumimoji="1" lang="ja-JP" altLang="en-US" dirty="0">
                <a:latin typeface="MS UI Gothic" panose="020B0600070205080204" pitchFamily="50" charset="-128"/>
                <a:ea typeface="MS UI Gothic" panose="020B0600070205080204" pitchFamily="50" charset="-128"/>
              </a:rPr>
              <a:t>節点三角形</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メッシュで</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説明</a:t>
            </a:r>
            <a:r>
              <a:rPr lang="ja-JP" altLang="en-US" dirty="0">
                <a:latin typeface="MS UI Gothic" panose="020B0600070205080204" pitchFamily="50" charset="-128"/>
                <a:ea typeface="MS UI Gothic" panose="020B0600070205080204" pitchFamily="50" charset="-128"/>
              </a:rPr>
              <a:t>します．</a:t>
            </a:r>
            <a:endParaRPr kumimoji="1" lang="ja-JP" altLang="en-US" dirty="0">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195919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3"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lang="ja-JP" altLang="en-US" sz="2400" dirty="0"/>
                  <a:t>下図のような</a:t>
                </a:r>
                <a:r>
                  <a:rPr lang="en-US" altLang="ja-JP" sz="2400" dirty="0"/>
                  <a:t>3</a:t>
                </a:r>
                <a:r>
                  <a:rPr lang="ja-JP" altLang="en-US" sz="2400" dirty="0"/>
                  <a:t>節点三角形メッシュがあるとする．</a:t>
                </a:r>
                <a:endParaRPr lang="en-US" altLang="ja-JP" sz="2400" dirty="0"/>
              </a:p>
              <a:p>
                <a:r>
                  <a:rPr lang="ja-JP" altLang="en-US" sz="2400" dirty="0"/>
                  <a:t>各</a:t>
                </a:r>
                <a:r>
                  <a:rPr lang="ja-JP" altLang="en-US" sz="2400" dirty="0">
                    <a:solidFill>
                      <a:srgbClr val="00CC88"/>
                    </a:solidFill>
                  </a:rPr>
                  <a:t>セル</a:t>
                </a:r>
                <a:r>
                  <a:rPr lang="ja-JP" altLang="en-US" sz="2400" dirty="0"/>
                  <a:t>のひずみ</a:t>
                </a:r>
                <a:r>
                  <a:rPr lang="en-US" altLang="ja-JP" sz="2400" dirty="0"/>
                  <a:t>-</a:t>
                </a:r>
                <a:r>
                  <a:rPr lang="ja-JP" altLang="en-US" sz="2400" dirty="0"/>
                  <a:t>変位マトリックス</a:t>
                </a:r>
                <a14:m>
                  <m:oMath xmlns:m="http://schemas.openxmlformats.org/officeDocument/2006/math">
                    <m:r>
                      <a:rPr lang="en-US" altLang="ja-JP" sz="2400" i="1">
                        <a:latin typeface="Cambria Math"/>
                      </a:rPr>
                      <m:t>[</m:t>
                    </m:r>
                    <m:r>
                      <a:rPr lang="en-US" altLang="ja-JP" sz="2400" i="1">
                        <a:latin typeface="Cambria Math"/>
                      </a:rPr>
                      <m:t>𝐵</m:t>
                    </m:r>
                    <m:r>
                      <a:rPr lang="en-US" altLang="ja-JP" sz="2400" i="1">
                        <a:latin typeface="Cambria Math"/>
                      </a:rPr>
                      <m:t>]</m:t>
                    </m:r>
                  </m:oMath>
                </a14:m>
                <a:r>
                  <a:rPr lang="ja-JP" altLang="en-US" sz="2400" dirty="0"/>
                  <a:t>を通常の</a:t>
                </a:r>
                <a:r>
                  <a:rPr lang="en-US" altLang="ja-JP" sz="2400" dirty="0"/>
                  <a:t>FEM</a:t>
                </a:r>
                <a:r>
                  <a:rPr lang="ja-JP" altLang="en-US" sz="2400" dirty="0"/>
                  <a:t>と同様に作る．</a:t>
                </a:r>
                <a:endParaRPr lang="en-US" altLang="ja-JP" sz="2400" dirty="0"/>
              </a:p>
              <a:p>
                <a:r>
                  <a:rPr lang="ja-JP" altLang="en-US" sz="2400" dirty="0"/>
                  <a:t>各</a:t>
                </a:r>
                <a:r>
                  <a:rPr lang="ja-JP" altLang="en-US" sz="2400" dirty="0">
                    <a:solidFill>
                      <a:srgbClr val="0000CC"/>
                    </a:solidFill>
                  </a:rPr>
                  <a:t>ノード</a:t>
                </a:r>
                <a:r>
                  <a:rPr lang="ja-JP" altLang="en-US" sz="2400" dirty="0"/>
                  <a:t>にて周辺セルの</a:t>
                </a:r>
                <a14:m>
                  <m:oMath xmlns:m="http://schemas.openxmlformats.org/officeDocument/2006/math">
                    <m:r>
                      <a:rPr lang="en-US" altLang="ja-JP" sz="2400" i="1">
                        <a:latin typeface="Cambria Math"/>
                      </a:rPr>
                      <m:t>[</m:t>
                    </m:r>
                    <m:r>
                      <a:rPr lang="en-US" altLang="ja-JP" sz="2400" i="1">
                        <a:latin typeface="Cambria Math"/>
                      </a:rPr>
                      <m:t>𝐵</m:t>
                    </m:r>
                    <m:r>
                      <a:rPr lang="en-US" altLang="ja-JP" sz="2400" i="1">
                        <a:latin typeface="Cambria Math"/>
                      </a:rPr>
                      <m:t>]</m:t>
                    </m:r>
                  </m:oMath>
                </a14:m>
                <a:r>
                  <a:rPr lang="ja-JP" altLang="en-US" sz="2400" dirty="0"/>
                  <a:t>を集め，集めた各セルの体積を重みとして</a:t>
                </a:r>
                <a14:m>
                  <m:oMath xmlns:m="http://schemas.openxmlformats.org/officeDocument/2006/math">
                    <m:r>
                      <a:rPr lang="en-US" altLang="ja-JP" sz="2400" i="1">
                        <a:latin typeface="Cambria Math"/>
                      </a:rPr>
                      <m:t>[</m:t>
                    </m:r>
                    <m:r>
                      <a:rPr lang="en-US" altLang="ja-JP" sz="2400" i="1">
                        <a:latin typeface="Cambria Math"/>
                      </a:rPr>
                      <m:t>𝐵</m:t>
                    </m:r>
                    <m:r>
                      <a:rPr lang="en-US" altLang="ja-JP" sz="2400" i="1">
                        <a:latin typeface="Cambria Math"/>
                      </a:rPr>
                      <m:t>]</m:t>
                    </m:r>
                  </m:oMath>
                </a14:m>
                <a:r>
                  <a:rPr lang="ja-JP" altLang="en-US" sz="2400" dirty="0"/>
                  <a:t>を平均化し，</a:t>
                </a:r>
                <a:br>
                  <a:rPr lang="en-US" altLang="ja-JP" sz="2400" dirty="0"/>
                </a:br>
                <a:r>
                  <a:rPr lang="ja-JP" altLang="en-US" sz="2400" dirty="0"/>
                  <a:t>ノード平滑化領域の</a:t>
                </a:r>
                <a14:m>
                  <m:oMath xmlns:m="http://schemas.openxmlformats.org/officeDocument/2006/math">
                    <m:r>
                      <a:rPr lang="en-US" altLang="ja-JP" sz="2400" i="1">
                        <a:latin typeface="Cambria Math"/>
                      </a:rPr>
                      <m:t>[</m:t>
                    </m:r>
                    <m:sSup>
                      <m:sSupPr>
                        <m:ctrlPr>
                          <a:rPr lang="en-US" altLang="ja-JP" sz="2400" i="1">
                            <a:latin typeface="Cambria Math" panose="02040503050406030204" pitchFamily="18" charset="0"/>
                          </a:rPr>
                        </m:ctrlPr>
                      </m:sSupPr>
                      <m:e>
                        <m:r>
                          <a:rPr lang="en-US" altLang="ja-JP" sz="2400" i="1">
                            <a:latin typeface="Cambria Math"/>
                          </a:rPr>
                          <m:t> </m:t>
                        </m:r>
                      </m:e>
                      <m:sup>
                        <m:r>
                          <m:rPr>
                            <m:sty m:val="p"/>
                          </m:rPr>
                          <a:rPr lang="en-US" altLang="ja-JP" sz="2400" b="0" i="0" smtClean="0">
                            <a:latin typeface="Cambria Math" panose="02040503050406030204" pitchFamily="18" charset="0"/>
                          </a:rPr>
                          <m:t>Node</m:t>
                        </m:r>
                      </m:sup>
                    </m:sSup>
                    <m:r>
                      <a:rPr lang="en-US" altLang="ja-JP" sz="2400" i="1">
                        <a:latin typeface="Cambria Math"/>
                      </a:rPr>
                      <m:t>𝐵</m:t>
                    </m:r>
                    <m:r>
                      <a:rPr lang="en-US" altLang="ja-JP" sz="2400" i="1">
                        <a:latin typeface="Cambria Math"/>
                      </a:rPr>
                      <m:t>]</m:t>
                    </m:r>
                  </m:oMath>
                </a14:m>
                <a:r>
                  <a:rPr lang="ja-JP" altLang="en-US" sz="2400" dirty="0"/>
                  <a:t>を作る．</a:t>
                </a:r>
                <a:endParaRPr lang="en-US" altLang="ja-JP" sz="2400" dirty="0"/>
              </a:p>
              <a:p>
                <a14:m>
                  <m:oMath xmlns:m="http://schemas.openxmlformats.org/officeDocument/2006/math">
                    <m:r>
                      <a:rPr lang="en-US" altLang="ja-JP" sz="2400" i="1" smtClean="0">
                        <a:solidFill>
                          <a:srgbClr val="0000CC"/>
                        </a:solidFill>
                        <a:latin typeface="Cambria Math"/>
                      </a:rPr>
                      <m:t>[</m:t>
                    </m:r>
                    <m:sSup>
                      <m:sSupPr>
                        <m:ctrlPr>
                          <a:rPr lang="en-US" altLang="ja-JP" sz="2400" i="1">
                            <a:solidFill>
                              <a:srgbClr val="0000CC"/>
                            </a:solidFill>
                            <a:latin typeface="Cambria Math" panose="02040503050406030204" pitchFamily="18" charset="0"/>
                          </a:rPr>
                        </m:ctrlPr>
                      </m:sSupPr>
                      <m:e>
                        <m:r>
                          <a:rPr lang="en-US" altLang="ja-JP" sz="2400" i="1">
                            <a:solidFill>
                              <a:srgbClr val="0000CC"/>
                            </a:solidFill>
                            <a:latin typeface="Cambria Math"/>
                          </a:rPr>
                          <m:t> </m:t>
                        </m:r>
                      </m:e>
                      <m:sup>
                        <m:r>
                          <m:rPr>
                            <m:sty m:val="p"/>
                          </m:rPr>
                          <a:rPr lang="en-US" altLang="ja-JP" sz="2400" b="0" i="0" smtClean="0">
                            <a:solidFill>
                              <a:srgbClr val="0000CC"/>
                            </a:solidFill>
                            <a:latin typeface="Cambria Math" panose="02040503050406030204" pitchFamily="18" charset="0"/>
                          </a:rPr>
                          <m:t>Node</m:t>
                        </m:r>
                      </m:sup>
                    </m:sSup>
                    <m:r>
                      <a:rPr lang="en-US" altLang="ja-JP" sz="2400" i="1">
                        <a:solidFill>
                          <a:srgbClr val="0000CC"/>
                        </a:solidFill>
                        <a:latin typeface="Cambria Math"/>
                      </a:rPr>
                      <m:t>𝐵</m:t>
                    </m:r>
                    <m:r>
                      <a:rPr lang="en-US" altLang="ja-JP" sz="2400" i="1">
                        <a:solidFill>
                          <a:srgbClr val="0000CC"/>
                        </a:solidFill>
                        <a:latin typeface="Cambria Math"/>
                      </a:rPr>
                      <m:t>]</m:t>
                    </m:r>
                  </m:oMath>
                </a14:m>
                <a:r>
                  <a:rPr lang="ja-JP" altLang="en-US" sz="2400" dirty="0"/>
                  <a:t>を用いて各ノードのひずみ</a:t>
                </a:r>
                <a14:m>
                  <m:oMath xmlns:m="http://schemas.openxmlformats.org/officeDocument/2006/math">
                    <m:r>
                      <a:rPr lang="en-US" altLang="ja-JP" sz="2400" b="1" i="1">
                        <a:latin typeface="Cambria Math" panose="02040503050406030204" pitchFamily="18" charset="0"/>
                      </a:rPr>
                      <m:t>𝜺</m:t>
                    </m:r>
                    <m:r>
                      <a:rPr lang="en-US" altLang="ja-JP" sz="2400" b="1" i="1">
                        <a:latin typeface="Cambria Math" panose="02040503050406030204" pitchFamily="18" charset="0"/>
                      </a:rPr>
                      <m:t> </m:t>
                    </m:r>
                  </m:oMath>
                </a14:m>
                <a:r>
                  <a:rPr lang="ja-JP" altLang="en-US" sz="2400" dirty="0"/>
                  <a:t>・応力</a:t>
                </a:r>
                <a14:m>
                  <m:oMath xmlns:m="http://schemas.openxmlformats.org/officeDocument/2006/math">
                    <m:r>
                      <a:rPr lang="en-US" altLang="ja-JP" sz="2400" b="1" i="1">
                        <a:latin typeface="Cambria Math" panose="02040503050406030204" pitchFamily="18" charset="0"/>
                      </a:rPr>
                      <m:t>𝝈</m:t>
                    </m:r>
                    <m:r>
                      <a:rPr lang="en-US" altLang="ja-JP" sz="2400" b="1" i="1">
                        <a:latin typeface="Cambria Math" panose="02040503050406030204" pitchFamily="18" charset="0"/>
                      </a:rPr>
                      <m:t> </m:t>
                    </m:r>
                  </m:oMath>
                </a14:m>
                <a:r>
                  <a:rPr lang="ja-JP" altLang="en-US" sz="2400" dirty="0"/>
                  <a:t>・節点内力</a:t>
                </a:r>
                <a14:m>
                  <m:oMath xmlns:m="http://schemas.openxmlformats.org/officeDocument/2006/math">
                    <m:r>
                      <a:rPr lang="en-US" altLang="ja-JP" sz="2400" i="1">
                        <a:latin typeface="Cambria Math" panose="02040503050406030204" pitchFamily="18" charset="0"/>
                      </a:rPr>
                      <m:t>{</m:t>
                    </m:r>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𝑓</m:t>
                        </m:r>
                      </m:e>
                      <m:sup>
                        <m:r>
                          <m:rPr>
                            <m:sty m:val="p"/>
                          </m:rPr>
                          <a:rPr lang="en-US" altLang="ja-JP" sz="2400">
                            <a:latin typeface="Cambria Math" panose="02040503050406030204" pitchFamily="18" charset="0"/>
                          </a:rPr>
                          <m:t>int</m:t>
                        </m:r>
                      </m:sup>
                    </m:sSup>
                    <m:r>
                      <a:rPr lang="en-US" altLang="ja-JP" sz="2400" i="1">
                        <a:latin typeface="Cambria Math" panose="02040503050406030204" pitchFamily="18" charset="0"/>
                      </a:rPr>
                      <m:t>}</m:t>
                    </m:r>
                  </m:oMath>
                </a14:m>
                <a:r>
                  <a:rPr lang="ja-JP" altLang="en-US" sz="2400" dirty="0"/>
                  <a:t>を計算する．</a:t>
                </a: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640" t="-1584"/>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lstStyle/>
          <a:p>
            <a:r>
              <a:rPr kumimoji="1" lang="en-US" altLang="ja-JP" dirty="0">
                <a:ln>
                  <a:solidFill>
                    <a:schemeClr val="bg1"/>
                  </a:solidFill>
                </a:ln>
                <a:solidFill>
                  <a:srgbClr val="0000CC"/>
                </a:solidFill>
              </a:rPr>
              <a:t>NS-FEM</a:t>
            </a:r>
            <a:r>
              <a:rPr lang="ja-JP" altLang="en-US" dirty="0"/>
              <a:t>の</a:t>
            </a:r>
            <a:r>
              <a:rPr kumimoji="1" lang="ja-JP" altLang="en-US" dirty="0"/>
              <a:t>定式化概要</a:t>
            </a:r>
          </a:p>
        </p:txBody>
      </p:sp>
      <p:sp>
        <p:nvSpPr>
          <p:cNvPr id="10" name="テキスト ボックス 9"/>
          <p:cNvSpPr txBox="1"/>
          <p:nvPr/>
        </p:nvSpPr>
        <p:spPr>
          <a:xfrm>
            <a:off x="2178320" y="2967335"/>
            <a:ext cx="1412566" cy="923330"/>
          </a:xfrm>
          <a:prstGeom prst="rect">
            <a:avLst/>
          </a:prstGeom>
          <a:noFill/>
          <a:ln>
            <a:solidFill>
              <a:schemeClr val="tx1"/>
            </a:solidFill>
          </a:ln>
        </p:spPr>
        <p:txBody>
          <a:bodyPr wrap="none" rtlCol="0">
            <a:spAutoFit/>
          </a:bodyPr>
          <a:lstStyle/>
          <a:p>
            <a:pPr algn="ctr"/>
            <a:r>
              <a:rPr lang="ja-JP" altLang="en-US" dirty="0"/>
              <a:t>ガウス</a:t>
            </a:r>
            <a:r>
              <a:rPr kumimoji="1" lang="ja-JP" altLang="en-US" dirty="0"/>
              <a:t>点が</a:t>
            </a:r>
            <a:br>
              <a:rPr kumimoji="1" lang="en-US" altLang="ja-JP" dirty="0"/>
            </a:br>
            <a:r>
              <a:rPr kumimoji="1" lang="ja-JP" altLang="en-US" dirty="0"/>
              <a:t>各ノード</a:t>
            </a:r>
            <a:r>
              <a:rPr lang="ja-JP" altLang="en-US" dirty="0"/>
              <a:t>に</a:t>
            </a:r>
            <a:br>
              <a:rPr kumimoji="1" lang="en-US" altLang="ja-JP" dirty="0"/>
            </a:br>
            <a:r>
              <a:rPr kumimoji="1" lang="ja-JP" altLang="en-US" dirty="0"/>
              <a:t>あるイメージ</a:t>
            </a:r>
          </a:p>
        </p:txBody>
      </p:sp>
      <p:sp>
        <p:nvSpPr>
          <p:cNvPr id="9" name="テキスト ボックス 8">
            <a:extLst>
              <a:ext uri="{FF2B5EF4-FFF2-40B4-BE49-F238E27FC236}">
                <a16:creationId xmlns:a16="http://schemas.microsoft.com/office/drawing/2014/main" id="{E6A71204-A938-9467-A37D-966EF5BF3AD6}"/>
              </a:ext>
            </a:extLst>
          </p:cNvPr>
          <p:cNvSpPr txBox="1"/>
          <p:nvPr/>
        </p:nvSpPr>
        <p:spPr>
          <a:xfrm>
            <a:off x="10620990" y="619524"/>
            <a:ext cx="1526437" cy="1477328"/>
          </a:xfrm>
          <a:prstGeom prst="rect">
            <a:avLst/>
          </a:prstGeom>
          <a:noFill/>
          <a:ln>
            <a:solidFill>
              <a:schemeClr val="tx1"/>
            </a:solidFill>
          </a:ln>
        </p:spPr>
        <p:txBody>
          <a:bodyPr wrap="square" rtlCol="0">
            <a:spAutoFit/>
          </a:bodyPr>
          <a:lstStyle/>
          <a:p>
            <a:pPr algn="ctr" defTabSz="180000"/>
            <a:r>
              <a:rPr kumimoji="1" lang="ja-JP" altLang="en-US" dirty="0">
                <a:latin typeface="MS UI Gothic" panose="020B0600070205080204" pitchFamily="50" charset="-128"/>
                <a:ea typeface="MS UI Gothic" panose="020B0600070205080204" pitchFamily="50" charset="-128"/>
              </a:rPr>
              <a:t>簡単のため</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２次元の</a:t>
            </a:r>
            <a:br>
              <a:rPr kumimoji="1"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３</a:t>
            </a:r>
            <a:r>
              <a:rPr kumimoji="1" lang="ja-JP" altLang="en-US" dirty="0">
                <a:latin typeface="MS UI Gothic" panose="020B0600070205080204" pitchFamily="50" charset="-128"/>
                <a:ea typeface="MS UI Gothic" panose="020B0600070205080204" pitchFamily="50" charset="-128"/>
              </a:rPr>
              <a:t>節点三角形</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メッシュで</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説明</a:t>
            </a:r>
            <a:r>
              <a:rPr lang="ja-JP" altLang="en-US" dirty="0">
                <a:latin typeface="MS UI Gothic" panose="020B0600070205080204" pitchFamily="50" charset="-128"/>
                <a:ea typeface="MS UI Gothic" panose="020B0600070205080204" pitchFamily="50" charset="-128"/>
              </a:rPr>
              <a:t>します．</a:t>
            </a:r>
            <a:endParaRPr kumimoji="1" lang="ja-JP" altLang="en-US" dirty="0">
              <a:latin typeface="MS UI Gothic" panose="020B0600070205080204" pitchFamily="50" charset="-128"/>
              <a:ea typeface="MS UI Gothic" panose="020B0600070205080204" pitchFamily="50" charset="-128"/>
            </a:endParaRPr>
          </a:p>
        </p:txBody>
      </p:sp>
      <p:sp>
        <p:nvSpPr>
          <p:cNvPr id="12" name="テキスト ボックス 11">
            <a:extLst>
              <a:ext uri="{FF2B5EF4-FFF2-40B4-BE49-F238E27FC236}">
                <a16:creationId xmlns:a16="http://schemas.microsoft.com/office/drawing/2014/main" id="{53EA85CB-49D1-77CD-1A51-456F68B7EC9A}"/>
              </a:ext>
            </a:extLst>
          </p:cNvPr>
          <p:cNvSpPr txBox="1"/>
          <p:nvPr/>
        </p:nvSpPr>
        <p:spPr>
          <a:xfrm>
            <a:off x="1667508" y="4505189"/>
            <a:ext cx="2434190" cy="1015663"/>
          </a:xfrm>
          <a:prstGeom prst="rect">
            <a:avLst/>
          </a:prstGeom>
          <a:noFill/>
          <a:ln>
            <a:solidFill>
              <a:schemeClr val="tx1"/>
            </a:solidFill>
          </a:ln>
        </p:spPr>
        <p:txBody>
          <a:bodyPr wrap="square">
            <a:spAutoFit/>
          </a:bodyPr>
          <a:lstStyle/>
          <a:p>
            <a:pPr algn="ctr"/>
            <a:r>
              <a:rPr lang="ja-JP" altLang="en-US" sz="2000" dirty="0">
                <a:latin typeface="MS UI Gothic" panose="020B0600070205080204" pitchFamily="50" charset="-128"/>
                <a:ea typeface="MS UI Gothic" panose="020B0600070205080204" pitchFamily="50" charset="-128"/>
              </a:rPr>
              <a:t>ひずみ分布は</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各平滑化領域内で</a:t>
            </a:r>
            <a:br>
              <a:rPr lang="en-US" altLang="ja-JP" sz="2000" dirty="0">
                <a:latin typeface="MS UI Gothic" panose="020B0600070205080204" pitchFamily="50" charset="-128"/>
                <a:ea typeface="MS UI Gothic" panose="020B0600070205080204" pitchFamily="50" charset="-128"/>
              </a:rPr>
            </a:br>
            <a:r>
              <a:rPr lang="ja-JP" altLang="en-US" sz="2000" dirty="0">
                <a:solidFill>
                  <a:srgbClr val="0000CC"/>
                </a:solidFill>
                <a:latin typeface="MS UI Gothic" panose="020B0600070205080204" pitchFamily="50" charset="-128"/>
                <a:ea typeface="MS UI Gothic" panose="020B0600070205080204" pitchFamily="50" charset="-128"/>
              </a:rPr>
              <a:t>一定</a:t>
            </a:r>
          </a:p>
        </p:txBody>
      </p:sp>
      <p:sp>
        <p:nvSpPr>
          <p:cNvPr id="13" name="テキスト ボックス 12">
            <a:extLst>
              <a:ext uri="{FF2B5EF4-FFF2-40B4-BE49-F238E27FC236}">
                <a16:creationId xmlns:a16="http://schemas.microsoft.com/office/drawing/2014/main" id="{116841A1-B443-E6F4-3F1D-25A859989375}"/>
              </a:ext>
            </a:extLst>
          </p:cNvPr>
          <p:cNvSpPr txBox="1"/>
          <p:nvPr/>
        </p:nvSpPr>
        <p:spPr>
          <a:xfrm>
            <a:off x="8043553" y="2888940"/>
            <a:ext cx="2993686" cy="1015663"/>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000" dirty="0">
                <a:solidFill>
                  <a:schemeClr val="tx1"/>
                </a:solidFill>
                <a:latin typeface="MS UI Gothic" panose="020B0600070205080204" pitchFamily="50" charset="-128"/>
                <a:ea typeface="MS UI Gothic" panose="020B0600070205080204" pitchFamily="50" charset="-128"/>
              </a:rPr>
              <a:t>三角形</a:t>
            </a:r>
            <a:r>
              <a:rPr lang="en-US" altLang="ja-JP" sz="2000" dirty="0">
                <a:solidFill>
                  <a:schemeClr val="tx1"/>
                </a:solidFill>
                <a:latin typeface="MS UI Gothic" panose="020B0600070205080204" pitchFamily="50" charset="-128"/>
                <a:ea typeface="MS UI Gothic" panose="020B0600070205080204" pitchFamily="50" charset="-128"/>
              </a:rPr>
              <a:t>/</a:t>
            </a:r>
            <a:r>
              <a:rPr lang="ja-JP" altLang="en-US" sz="2000" dirty="0">
                <a:solidFill>
                  <a:schemeClr val="tx1"/>
                </a:solidFill>
                <a:latin typeface="MS UI Gothic" panose="020B0600070205080204" pitchFamily="50" charset="-128"/>
                <a:ea typeface="MS UI Gothic" panose="020B0600070205080204" pitchFamily="50" charset="-128"/>
              </a:rPr>
              <a:t>四面体メッシュで</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chemeClr val="tx1"/>
                </a:solidFill>
                <a:latin typeface="MS UI Gothic" panose="020B0600070205080204" pitchFamily="50" charset="-128"/>
                <a:ea typeface="MS UI Gothic" panose="020B0600070205080204" pitchFamily="50" charset="-128"/>
              </a:rPr>
              <a:t>せん断・体積ロッキングを</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chemeClr val="tx1"/>
                </a:solidFill>
                <a:latin typeface="MS UI Gothic" panose="020B0600070205080204" pitchFamily="50" charset="-128"/>
                <a:ea typeface="MS UI Gothic" panose="020B0600070205080204" pitchFamily="50" charset="-128"/>
              </a:rPr>
              <a:t>回避できるが，</a:t>
            </a:r>
            <a:endParaRPr lang="en-US" altLang="ja-JP" sz="2000" dirty="0">
              <a:solidFill>
                <a:schemeClr val="tx1"/>
              </a:solidFill>
              <a:latin typeface="MS UI Gothic" panose="020B0600070205080204" pitchFamily="50" charset="-128"/>
              <a:ea typeface="MS UI Gothic" panose="020B0600070205080204" pitchFamily="50" charset="-128"/>
            </a:endParaRPr>
          </a:p>
        </p:txBody>
      </p:sp>
      <p:sp>
        <p:nvSpPr>
          <p:cNvPr id="14" name="テキスト ボックス 13">
            <a:extLst>
              <a:ext uri="{FF2B5EF4-FFF2-40B4-BE49-F238E27FC236}">
                <a16:creationId xmlns:a16="http://schemas.microsoft.com/office/drawing/2014/main" id="{2375B78E-335F-0F37-5344-5995B7910012}"/>
              </a:ext>
            </a:extLst>
          </p:cNvPr>
          <p:cNvSpPr txBox="1"/>
          <p:nvPr/>
        </p:nvSpPr>
        <p:spPr>
          <a:xfrm>
            <a:off x="8048888" y="4008915"/>
            <a:ext cx="2993686" cy="1631216"/>
          </a:xfrm>
          <a:prstGeom prst="rect">
            <a:avLst/>
          </a:prstGeom>
          <a:solidFill>
            <a:schemeClr val="bg1">
              <a:lumMod val="85000"/>
            </a:schemeClr>
          </a:solidFill>
          <a:scene3d>
            <a:camera prst="orthographicFront"/>
            <a:lightRig rig="threePt" dir="t"/>
          </a:scene3d>
          <a:sp3d>
            <a:bevelT/>
          </a:sp3d>
        </p:spPr>
        <p:txBody>
          <a:bodyPr wrap="square">
            <a:spAutoFit/>
          </a:bodyPr>
          <a:lstStyle/>
          <a:p>
            <a:pPr algn="ctr"/>
            <a:r>
              <a:rPr lang="ja-JP" altLang="en-US" sz="2000" dirty="0">
                <a:latin typeface="MS UI Gothic" panose="020B0600070205080204" pitchFamily="50" charset="-128"/>
                <a:ea typeface="MS UI Gothic" panose="020B0600070205080204" pitchFamily="50" charset="-128"/>
              </a:rPr>
              <a:t>圧力チェッカーボーディングは</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残存してしまう，</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疑似低エネルギーモード</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（アワーグラスモードの類）</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が現れてしまう．</a:t>
            </a:r>
            <a:endParaRPr lang="ja-JP" altLang="en-US" sz="2000" dirty="0">
              <a:solidFill>
                <a:srgbClr val="FF0000"/>
              </a:solidFill>
              <a:latin typeface="MS UI Gothic" panose="020B0600070205080204" pitchFamily="50" charset="-128"/>
              <a:ea typeface="MS UI Gothic" panose="020B0600070205080204" pitchFamily="50" charset="-128"/>
            </a:endParaRPr>
          </a:p>
        </p:txBody>
      </p:sp>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927FB826-51DC-3FE2-133C-9FA16324950F}"/>
                  </a:ext>
                </a:extLst>
              </p:cNvPr>
              <p:cNvSpPr txBox="1"/>
              <p:nvPr/>
            </p:nvSpPr>
            <p:spPr>
              <a:xfrm>
                <a:off x="5349677" y="5515806"/>
                <a:ext cx="1276503" cy="47859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ja-JP" sz="2400" i="1" smtClean="0">
                              <a:solidFill>
                                <a:srgbClr val="0000CC"/>
                              </a:solidFill>
                              <a:latin typeface="Cambria Math" panose="02040503050406030204" pitchFamily="18" charset="0"/>
                            </a:rPr>
                          </m:ctrlPr>
                        </m:sSupPr>
                        <m:e>
                          <m:r>
                            <a:rPr lang="en-US" altLang="ja-JP" sz="2400" i="1">
                              <a:solidFill>
                                <a:srgbClr val="0000CC"/>
                              </a:solidFill>
                              <a:latin typeface="Cambria Math" panose="02040503050406030204" pitchFamily="18" charset="0"/>
                            </a:rPr>
                            <m:t>[</m:t>
                          </m:r>
                        </m:e>
                        <m:sup>
                          <m:r>
                            <m:rPr>
                              <m:sty m:val="p"/>
                            </m:rPr>
                            <a:rPr lang="en-US" altLang="ja-JP" sz="2400" b="0" i="0" smtClean="0">
                              <a:solidFill>
                                <a:srgbClr val="0000CC"/>
                              </a:solidFill>
                              <a:latin typeface="Cambria Math" panose="02040503050406030204" pitchFamily="18" charset="0"/>
                            </a:rPr>
                            <m:t>Node</m:t>
                          </m:r>
                        </m:sup>
                      </m:sSup>
                      <m:r>
                        <a:rPr lang="en-US" altLang="ja-JP" sz="2400" i="1">
                          <a:solidFill>
                            <a:srgbClr val="0000CC"/>
                          </a:solidFill>
                          <a:latin typeface="Cambria Math" panose="02040503050406030204" pitchFamily="18" charset="0"/>
                        </a:rPr>
                        <m:t>𝐵</m:t>
                      </m:r>
                      <m:r>
                        <a:rPr lang="en-US" altLang="ja-JP" sz="2400" i="1">
                          <a:solidFill>
                            <a:srgbClr val="0000CC"/>
                          </a:solidFill>
                          <a:latin typeface="Cambria Math" panose="02040503050406030204" pitchFamily="18" charset="0"/>
                        </a:rPr>
                        <m:t>]</m:t>
                      </m:r>
                    </m:oMath>
                  </m:oMathPara>
                </a14:m>
                <a:endParaRPr lang="ja-JP" altLang="en-US" sz="2400" dirty="0">
                  <a:solidFill>
                    <a:srgbClr val="0000CC"/>
                  </a:solidFill>
                </a:endParaRPr>
              </a:p>
            </p:txBody>
          </p:sp>
        </mc:Choice>
        <mc:Fallback xmlns="">
          <p:sp>
            <p:nvSpPr>
              <p:cNvPr id="15" name="テキスト ボックス 14">
                <a:extLst>
                  <a:ext uri="{FF2B5EF4-FFF2-40B4-BE49-F238E27FC236}">
                    <a16:creationId xmlns:a16="http://schemas.microsoft.com/office/drawing/2014/main" id="{927FB826-51DC-3FE2-133C-9FA16324950F}"/>
                  </a:ext>
                </a:extLst>
              </p:cNvPr>
              <p:cNvSpPr txBox="1">
                <a:spLocks noRot="1" noChangeAspect="1" noMove="1" noResize="1" noEditPoints="1" noAdjustHandles="1" noChangeArrowheads="1" noChangeShapeType="1" noTextEdit="1"/>
              </p:cNvSpPr>
              <p:nvPr/>
            </p:nvSpPr>
            <p:spPr>
              <a:xfrm>
                <a:off x="5349677" y="5515806"/>
                <a:ext cx="1276503" cy="478593"/>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8551A58C-1DEB-F660-EA2A-E5016A25261B}"/>
                  </a:ext>
                </a:extLst>
              </p:cNvPr>
              <p:cNvSpPr txBox="1"/>
              <p:nvPr/>
            </p:nvSpPr>
            <p:spPr>
              <a:xfrm>
                <a:off x="5681482" y="5917164"/>
                <a:ext cx="4927759" cy="536172"/>
              </a:xfrm>
              <a:prstGeom prst="rect">
                <a:avLst/>
              </a:prstGeom>
              <a:noFill/>
            </p:spPr>
            <p:txBody>
              <a:bodyPr wrap="none" rtlCol="0">
                <a:spAutoFit/>
              </a:bodyPr>
              <a:lstStyle/>
              <a:p>
                <a:r>
                  <a:rPr lang="en-US" altLang="ja-JP" sz="2400" dirty="0">
                    <a:solidFill>
                      <a:srgbClr val="0000CC"/>
                    </a:solidFill>
                  </a:rPr>
                  <a:t> </a:t>
                </a:r>
                <a:r>
                  <a:rPr lang="en-US" altLang="ja-JP" sz="2400" b="1" dirty="0">
                    <a:solidFill>
                      <a:srgbClr val="0000CC"/>
                    </a:solidFill>
                  </a:rPr>
                  <a:t> </a:t>
                </a:r>
                <a14:m>
                  <m:oMath xmlns:m="http://schemas.openxmlformats.org/officeDocument/2006/math">
                    <m:r>
                      <a:rPr lang="en-US" altLang="ja-JP" sz="2400" b="1" i="1">
                        <a:solidFill>
                          <a:srgbClr val="0000CC"/>
                        </a:solidFill>
                        <a:latin typeface="Cambria Math" panose="02040503050406030204" pitchFamily="18" charset="0"/>
                        <a:ea typeface="Cambria Math" panose="02040503050406030204" pitchFamily="18" charset="0"/>
                      </a:rPr>
                      <m:t>↳</m:t>
                    </m:r>
                    <m:sSup>
                      <m:sSupPr>
                        <m:ctrlPr>
                          <a:rPr lang="en-US" altLang="ja-JP" sz="2400" b="1" i="1" smtClean="0">
                            <a:solidFill>
                              <a:srgbClr val="0000CC"/>
                            </a:solidFill>
                            <a:latin typeface="Cambria Math" panose="02040503050406030204" pitchFamily="18" charset="0"/>
                          </a:rPr>
                        </m:ctrlPr>
                      </m:sSupPr>
                      <m:e/>
                      <m:sup>
                        <m:r>
                          <m:rPr>
                            <m:sty m:val="p"/>
                          </m:rPr>
                          <a:rPr lang="en-US" altLang="ja-JP" sz="2400" b="0" i="0" smtClean="0">
                            <a:solidFill>
                              <a:srgbClr val="0000CC"/>
                            </a:solidFill>
                            <a:latin typeface="Cambria Math" panose="02040503050406030204" pitchFamily="18" charset="0"/>
                          </a:rPr>
                          <m:t>Node</m:t>
                        </m:r>
                      </m:sup>
                    </m:sSup>
                    <m:r>
                      <a:rPr lang="en-US" altLang="ja-JP" sz="2400" b="1" i="1">
                        <a:solidFill>
                          <a:srgbClr val="0000CC"/>
                        </a:solidFill>
                        <a:latin typeface="Cambria Math" panose="02040503050406030204" pitchFamily="18" charset="0"/>
                      </a:rPr>
                      <m:t>𝜺</m:t>
                    </m:r>
                    <m:r>
                      <a:rPr lang="en-US" altLang="ja-JP" sz="2400">
                        <a:solidFill>
                          <a:srgbClr val="0000CC"/>
                        </a:solidFill>
                        <a:latin typeface="Cambria Math" panose="02040503050406030204" pitchFamily="18" charset="0"/>
                      </a:rPr>
                      <m:t>,</m:t>
                    </m:r>
                    <m:sSup>
                      <m:sSupPr>
                        <m:ctrlPr>
                          <a:rPr lang="en-US" altLang="ja-JP" sz="2400" b="1" i="1">
                            <a:solidFill>
                              <a:srgbClr val="0000CC"/>
                            </a:solidFill>
                            <a:latin typeface="Cambria Math" panose="02040503050406030204" pitchFamily="18" charset="0"/>
                          </a:rPr>
                        </m:ctrlPr>
                      </m:sSupPr>
                      <m:e/>
                      <m:sup>
                        <m:r>
                          <m:rPr>
                            <m:sty m:val="p"/>
                          </m:rPr>
                          <a:rPr lang="en-US" altLang="ja-JP" sz="2400" b="0" i="0" smtClean="0">
                            <a:solidFill>
                              <a:srgbClr val="0000CC"/>
                            </a:solidFill>
                            <a:latin typeface="Cambria Math" panose="02040503050406030204" pitchFamily="18" charset="0"/>
                          </a:rPr>
                          <m:t>Node</m:t>
                        </m:r>
                      </m:sup>
                    </m:sSup>
                    <m:r>
                      <a:rPr lang="en-US" altLang="ja-JP" sz="2400" b="1" i="1">
                        <a:solidFill>
                          <a:srgbClr val="0000CC"/>
                        </a:solidFill>
                        <a:latin typeface="Cambria Math" panose="02040503050406030204" pitchFamily="18" charset="0"/>
                      </a:rPr>
                      <m:t>𝝈</m:t>
                    </m:r>
                    <m:r>
                      <a:rPr lang="en-US" altLang="ja-JP" sz="2400">
                        <a:solidFill>
                          <a:srgbClr val="0000CC"/>
                        </a:solidFill>
                        <a:latin typeface="Cambria Math" panose="02040503050406030204" pitchFamily="18" charset="0"/>
                      </a:rPr>
                      <m:t>,</m:t>
                    </m:r>
                    <m:r>
                      <a:rPr lang="en-US" altLang="ja-JP" sz="2400" i="1">
                        <a:solidFill>
                          <a:srgbClr val="0000CC"/>
                        </a:solidFill>
                        <a:latin typeface="Cambria Math" panose="02040503050406030204" pitchFamily="18" charset="0"/>
                      </a:rPr>
                      <m:t>  </m:t>
                    </m:r>
                    <m:sSup>
                      <m:sSupPr>
                        <m:ctrlPr>
                          <a:rPr lang="en-US" altLang="ja-JP" sz="2400" i="1">
                            <a:solidFill>
                              <a:srgbClr val="0000CC"/>
                            </a:solidFill>
                            <a:latin typeface="Cambria Math" panose="02040503050406030204" pitchFamily="18" charset="0"/>
                          </a:rPr>
                        </m:ctrlPr>
                      </m:sSupPr>
                      <m:e>
                        <m:r>
                          <a:rPr lang="en-US" altLang="ja-JP" sz="2400" i="1">
                            <a:solidFill>
                              <a:srgbClr val="0000CC"/>
                            </a:solidFill>
                            <a:latin typeface="Cambria Math" panose="02040503050406030204" pitchFamily="18" charset="0"/>
                          </a:rPr>
                          <m:t>{</m:t>
                        </m:r>
                      </m:e>
                      <m:sup>
                        <m:r>
                          <m:rPr>
                            <m:sty m:val="p"/>
                          </m:rPr>
                          <a:rPr lang="en-US" altLang="ja-JP" sz="2400" b="0" i="0" smtClean="0">
                            <a:solidFill>
                              <a:srgbClr val="0000CC"/>
                            </a:solidFill>
                            <a:latin typeface="Cambria Math" panose="02040503050406030204" pitchFamily="18" charset="0"/>
                          </a:rPr>
                          <m:t>Node</m:t>
                        </m:r>
                      </m:sup>
                    </m:sSup>
                    <m:sSup>
                      <m:sSupPr>
                        <m:ctrlPr>
                          <a:rPr lang="en-US" altLang="ja-JP" sz="2400" i="1">
                            <a:solidFill>
                              <a:srgbClr val="0000CC"/>
                            </a:solidFill>
                            <a:latin typeface="Cambria Math" panose="02040503050406030204" pitchFamily="18" charset="0"/>
                          </a:rPr>
                        </m:ctrlPr>
                      </m:sSupPr>
                      <m:e>
                        <m:r>
                          <a:rPr lang="en-US" altLang="ja-JP" sz="2400" i="1">
                            <a:solidFill>
                              <a:srgbClr val="0000CC"/>
                            </a:solidFill>
                            <a:latin typeface="Cambria Math" panose="02040503050406030204" pitchFamily="18" charset="0"/>
                          </a:rPr>
                          <m:t>𝑓</m:t>
                        </m:r>
                      </m:e>
                      <m:sup>
                        <m:r>
                          <m:rPr>
                            <m:sty m:val="p"/>
                          </m:rPr>
                          <a:rPr lang="en-US" altLang="ja-JP" sz="2400">
                            <a:solidFill>
                              <a:srgbClr val="0000CC"/>
                            </a:solidFill>
                            <a:latin typeface="Cambria Math" panose="02040503050406030204" pitchFamily="18" charset="0"/>
                          </a:rPr>
                          <m:t>int</m:t>
                        </m:r>
                      </m:sup>
                    </m:sSup>
                    <m:r>
                      <a:rPr lang="en-US" altLang="ja-JP" sz="2400" i="1">
                        <a:solidFill>
                          <a:srgbClr val="0000CC"/>
                        </a:solidFill>
                        <a:latin typeface="Cambria Math" panose="02040503050406030204" pitchFamily="18" charset="0"/>
                      </a:rPr>
                      <m:t>}</m:t>
                    </m:r>
                  </m:oMath>
                </a14:m>
                <a:r>
                  <a:rPr lang="ja-JP" altLang="en-US" sz="2400" dirty="0">
                    <a:solidFill>
                      <a:srgbClr val="0000CC"/>
                    </a:solidFill>
                  </a:rPr>
                  <a:t> </a:t>
                </a:r>
                <a:r>
                  <a:rPr lang="en-US" altLang="ja-JP" sz="2400" dirty="0">
                    <a:solidFill>
                      <a:srgbClr val="0000CC"/>
                    </a:solidFill>
                  </a:rPr>
                  <a:t>etc.</a:t>
                </a:r>
                <a:endParaRPr lang="ja-JP" altLang="en-US" sz="2400" dirty="0">
                  <a:solidFill>
                    <a:srgbClr val="0000CC"/>
                  </a:solidFill>
                </a:endParaRPr>
              </a:p>
            </p:txBody>
          </p:sp>
        </mc:Choice>
        <mc:Fallback xmlns="">
          <p:sp>
            <p:nvSpPr>
              <p:cNvPr id="16" name="テキスト ボックス 15">
                <a:extLst>
                  <a:ext uri="{FF2B5EF4-FFF2-40B4-BE49-F238E27FC236}">
                    <a16:creationId xmlns:a16="http://schemas.microsoft.com/office/drawing/2014/main" id="{8551A58C-1DEB-F660-EA2A-E5016A25261B}"/>
                  </a:ext>
                </a:extLst>
              </p:cNvPr>
              <p:cNvSpPr txBox="1">
                <a:spLocks noRot="1" noChangeAspect="1" noMove="1" noResize="1" noEditPoints="1" noAdjustHandles="1" noChangeArrowheads="1" noChangeShapeType="1" noTextEdit="1"/>
              </p:cNvSpPr>
              <p:nvPr/>
            </p:nvSpPr>
            <p:spPr>
              <a:xfrm>
                <a:off x="5681482" y="5917164"/>
                <a:ext cx="4927759" cy="536172"/>
              </a:xfrm>
              <a:prstGeom prst="rect">
                <a:avLst/>
              </a:prstGeom>
              <a:blipFill>
                <a:blip r:embed="rId5"/>
                <a:stretch>
                  <a:fillRect r="-1114" b="-26136"/>
                </a:stretch>
              </a:blipFill>
            </p:spPr>
            <p:txBody>
              <a:bodyPr/>
              <a:lstStyle/>
              <a:p>
                <a:r>
                  <a:rPr lang="ja-JP" altLang="en-US">
                    <a:noFill/>
                  </a:rPr>
                  <a:t> </a:t>
                </a:r>
              </a:p>
            </p:txBody>
          </p:sp>
        </mc:Fallback>
      </mc:AlternateContent>
      <p:sp>
        <p:nvSpPr>
          <p:cNvPr id="17" name="フリーフォーム: 図形 16">
            <a:extLst>
              <a:ext uri="{FF2B5EF4-FFF2-40B4-BE49-F238E27FC236}">
                <a16:creationId xmlns:a16="http://schemas.microsoft.com/office/drawing/2014/main" id="{CB152F55-8C53-97EE-02C7-35F9CC8C7EE4}"/>
              </a:ext>
            </a:extLst>
          </p:cNvPr>
          <p:cNvSpPr/>
          <p:nvPr/>
        </p:nvSpPr>
        <p:spPr>
          <a:xfrm>
            <a:off x="4259796" y="3018624"/>
            <a:ext cx="3089367" cy="2497182"/>
          </a:xfrm>
          <a:custGeom>
            <a:avLst/>
            <a:gdLst>
              <a:gd name="connsiteX0" fmla="*/ 0 w 3810000"/>
              <a:gd name="connsiteY0" fmla="*/ 54429 h 2198914"/>
              <a:gd name="connsiteX1" fmla="*/ 2155371 w 3810000"/>
              <a:gd name="connsiteY1" fmla="*/ 0 h 2198914"/>
              <a:gd name="connsiteX2" fmla="*/ 3810000 w 3810000"/>
              <a:gd name="connsiteY2" fmla="*/ 2198914 h 2198914"/>
              <a:gd name="connsiteX3" fmla="*/ 1121228 w 3810000"/>
              <a:gd name="connsiteY3" fmla="*/ 2133600 h 2198914"/>
              <a:gd name="connsiteX4" fmla="*/ 0 w 3810000"/>
              <a:gd name="connsiteY4" fmla="*/ 54429 h 2198914"/>
              <a:gd name="connsiteX0" fmla="*/ 0 w 4212772"/>
              <a:gd name="connsiteY0" fmla="*/ 0 h 2383970"/>
              <a:gd name="connsiteX1" fmla="*/ 2558143 w 4212772"/>
              <a:gd name="connsiteY1" fmla="*/ 185056 h 2383970"/>
              <a:gd name="connsiteX2" fmla="*/ 4212772 w 4212772"/>
              <a:gd name="connsiteY2" fmla="*/ 2383970 h 2383970"/>
              <a:gd name="connsiteX3" fmla="*/ 1524000 w 4212772"/>
              <a:gd name="connsiteY3" fmla="*/ 2318656 h 2383970"/>
              <a:gd name="connsiteX4" fmla="*/ 0 w 4212772"/>
              <a:gd name="connsiteY4" fmla="*/ 0 h 2383970"/>
              <a:gd name="connsiteX0" fmla="*/ 0 w 4212772"/>
              <a:gd name="connsiteY0" fmla="*/ 0 h 2383970"/>
              <a:gd name="connsiteX1" fmla="*/ 1626326 w 4212772"/>
              <a:gd name="connsiteY1" fmla="*/ 1064622 h 2383970"/>
              <a:gd name="connsiteX2" fmla="*/ 4212772 w 4212772"/>
              <a:gd name="connsiteY2" fmla="*/ 2383970 h 2383970"/>
              <a:gd name="connsiteX3" fmla="*/ 1524000 w 4212772"/>
              <a:gd name="connsiteY3" fmla="*/ 2318656 h 2383970"/>
              <a:gd name="connsiteX4" fmla="*/ 0 w 4212772"/>
              <a:gd name="connsiteY4" fmla="*/ 0 h 2383970"/>
              <a:gd name="connsiteX0" fmla="*/ 0 w 4212772"/>
              <a:gd name="connsiteY0" fmla="*/ 32658 h 2416628"/>
              <a:gd name="connsiteX1" fmla="*/ 2270760 w 4212772"/>
              <a:gd name="connsiteY1" fmla="*/ 0 h 2416628"/>
              <a:gd name="connsiteX2" fmla="*/ 4212772 w 4212772"/>
              <a:gd name="connsiteY2" fmla="*/ 2416628 h 2416628"/>
              <a:gd name="connsiteX3" fmla="*/ 1524000 w 4212772"/>
              <a:gd name="connsiteY3" fmla="*/ 2351314 h 2416628"/>
              <a:gd name="connsiteX4" fmla="*/ 0 w 4212772"/>
              <a:gd name="connsiteY4" fmla="*/ 32658 h 2416628"/>
              <a:gd name="connsiteX0" fmla="*/ 0 w 4212772"/>
              <a:gd name="connsiteY0" fmla="*/ 0 h 2383970"/>
              <a:gd name="connsiteX1" fmla="*/ 3585754 w 4212772"/>
              <a:gd name="connsiteY1" fmla="*/ 106679 h 2383970"/>
              <a:gd name="connsiteX2" fmla="*/ 4212772 w 4212772"/>
              <a:gd name="connsiteY2" fmla="*/ 2383970 h 2383970"/>
              <a:gd name="connsiteX3" fmla="*/ 1524000 w 4212772"/>
              <a:gd name="connsiteY3" fmla="*/ 2318656 h 2383970"/>
              <a:gd name="connsiteX4" fmla="*/ 0 w 4212772"/>
              <a:gd name="connsiteY4" fmla="*/ 0 h 2383970"/>
              <a:gd name="connsiteX0" fmla="*/ 200298 w 2688772"/>
              <a:gd name="connsiteY0" fmla="*/ 0 h 2314302"/>
              <a:gd name="connsiteX1" fmla="*/ 2061754 w 2688772"/>
              <a:gd name="connsiteY1" fmla="*/ 37011 h 2314302"/>
              <a:gd name="connsiteX2" fmla="*/ 2688772 w 2688772"/>
              <a:gd name="connsiteY2" fmla="*/ 2314302 h 2314302"/>
              <a:gd name="connsiteX3" fmla="*/ 0 w 2688772"/>
              <a:gd name="connsiteY3" fmla="*/ 2248988 h 2314302"/>
              <a:gd name="connsiteX4" fmla="*/ 200298 w 2688772"/>
              <a:gd name="connsiteY4" fmla="*/ 0 h 2314302"/>
              <a:gd name="connsiteX0" fmla="*/ 940527 w 3429001"/>
              <a:gd name="connsiteY0" fmla="*/ 0 h 2314302"/>
              <a:gd name="connsiteX1" fmla="*/ 2801983 w 3429001"/>
              <a:gd name="connsiteY1" fmla="*/ 37011 h 2314302"/>
              <a:gd name="connsiteX2" fmla="*/ 3429001 w 3429001"/>
              <a:gd name="connsiteY2" fmla="*/ 2314302 h 2314302"/>
              <a:gd name="connsiteX3" fmla="*/ 0 w 3429001"/>
              <a:gd name="connsiteY3" fmla="*/ 1813559 h 2314302"/>
              <a:gd name="connsiteX4" fmla="*/ 940527 w 3429001"/>
              <a:gd name="connsiteY4" fmla="*/ 0 h 2314302"/>
              <a:gd name="connsiteX0" fmla="*/ 1140824 w 3429001"/>
              <a:gd name="connsiteY0" fmla="*/ 0 h 2462348"/>
              <a:gd name="connsiteX1" fmla="*/ 2801983 w 3429001"/>
              <a:gd name="connsiteY1" fmla="*/ 185057 h 2462348"/>
              <a:gd name="connsiteX2" fmla="*/ 3429001 w 3429001"/>
              <a:gd name="connsiteY2" fmla="*/ 2462348 h 2462348"/>
              <a:gd name="connsiteX3" fmla="*/ 0 w 3429001"/>
              <a:gd name="connsiteY3" fmla="*/ 1961605 h 2462348"/>
              <a:gd name="connsiteX4" fmla="*/ 1140824 w 3429001"/>
              <a:gd name="connsiteY4" fmla="*/ 0 h 2462348"/>
              <a:gd name="connsiteX0" fmla="*/ 1140824 w 3089367"/>
              <a:gd name="connsiteY0" fmla="*/ 0 h 2601685"/>
              <a:gd name="connsiteX1" fmla="*/ 2801983 w 3089367"/>
              <a:gd name="connsiteY1" fmla="*/ 185057 h 2601685"/>
              <a:gd name="connsiteX2" fmla="*/ 3089367 w 3089367"/>
              <a:gd name="connsiteY2" fmla="*/ 2601685 h 2601685"/>
              <a:gd name="connsiteX3" fmla="*/ 0 w 3089367"/>
              <a:gd name="connsiteY3" fmla="*/ 1961605 h 2601685"/>
              <a:gd name="connsiteX4" fmla="*/ 1140824 w 3089367"/>
              <a:gd name="connsiteY4" fmla="*/ 0 h 2601685"/>
              <a:gd name="connsiteX0" fmla="*/ 1210492 w 3089367"/>
              <a:gd name="connsiteY0" fmla="*/ 0 h 2497182"/>
              <a:gd name="connsiteX1" fmla="*/ 2801983 w 3089367"/>
              <a:gd name="connsiteY1" fmla="*/ 80554 h 2497182"/>
              <a:gd name="connsiteX2" fmla="*/ 3089367 w 3089367"/>
              <a:gd name="connsiteY2" fmla="*/ 2497182 h 2497182"/>
              <a:gd name="connsiteX3" fmla="*/ 0 w 3089367"/>
              <a:gd name="connsiteY3" fmla="*/ 1857102 h 2497182"/>
              <a:gd name="connsiteX4" fmla="*/ 1210492 w 3089367"/>
              <a:gd name="connsiteY4" fmla="*/ 0 h 2497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367" h="2497182">
                <a:moveTo>
                  <a:pt x="1210492" y="0"/>
                </a:moveTo>
                <a:lnTo>
                  <a:pt x="2801983" y="80554"/>
                </a:lnTo>
                <a:lnTo>
                  <a:pt x="3089367" y="2497182"/>
                </a:lnTo>
                <a:lnTo>
                  <a:pt x="0" y="1857102"/>
                </a:lnTo>
                <a:lnTo>
                  <a:pt x="1210492" y="0"/>
                </a:lnTo>
                <a:close/>
              </a:path>
            </a:pathLst>
          </a:cu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フリーフォーム: 図形 17">
            <a:extLst>
              <a:ext uri="{FF2B5EF4-FFF2-40B4-BE49-F238E27FC236}">
                <a16:creationId xmlns:a16="http://schemas.microsoft.com/office/drawing/2014/main" id="{F8FE4B47-E646-3399-F48E-3D8F22DC5B41}"/>
              </a:ext>
            </a:extLst>
          </p:cNvPr>
          <p:cNvSpPr/>
          <p:nvPr/>
        </p:nvSpPr>
        <p:spPr>
          <a:xfrm>
            <a:off x="5211009" y="3468134"/>
            <a:ext cx="1535289" cy="1398650"/>
          </a:xfrm>
          <a:custGeom>
            <a:avLst/>
            <a:gdLst>
              <a:gd name="connsiteX0" fmla="*/ 286438 w 1035585"/>
              <a:gd name="connsiteY0" fmla="*/ 0 h 1344058"/>
              <a:gd name="connsiteX1" fmla="*/ 1035585 w 1035585"/>
              <a:gd name="connsiteY1" fmla="*/ 440675 h 1344058"/>
              <a:gd name="connsiteX2" fmla="*/ 881349 w 1035585"/>
              <a:gd name="connsiteY2" fmla="*/ 1344058 h 1344058"/>
              <a:gd name="connsiteX3" fmla="*/ 0 w 1035585"/>
              <a:gd name="connsiteY3" fmla="*/ 958468 h 1344058"/>
              <a:gd name="connsiteX4" fmla="*/ 286438 w 1035585"/>
              <a:gd name="connsiteY4" fmla="*/ 0 h 1344058"/>
              <a:gd name="connsiteX0" fmla="*/ 286438 w 1421175"/>
              <a:gd name="connsiteY0" fmla="*/ 0 h 1685581"/>
              <a:gd name="connsiteX1" fmla="*/ 1035585 w 1421175"/>
              <a:gd name="connsiteY1" fmla="*/ 440675 h 1685581"/>
              <a:gd name="connsiteX2" fmla="*/ 1421175 w 1421175"/>
              <a:gd name="connsiteY2" fmla="*/ 1685581 h 1685581"/>
              <a:gd name="connsiteX3" fmla="*/ 0 w 1421175"/>
              <a:gd name="connsiteY3" fmla="*/ 958468 h 1685581"/>
              <a:gd name="connsiteX4" fmla="*/ 286438 w 1421175"/>
              <a:gd name="connsiteY4" fmla="*/ 0 h 1685581"/>
              <a:gd name="connsiteX0" fmla="*/ 286438 w 1421175"/>
              <a:gd name="connsiteY0" fmla="*/ 0 h 1685581"/>
              <a:gd name="connsiteX1" fmla="*/ 1299990 w 1421175"/>
              <a:gd name="connsiteY1" fmla="*/ 517793 h 1685581"/>
              <a:gd name="connsiteX2" fmla="*/ 1421175 w 1421175"/>
              <a:gd name="connsiteY2" fmla="*/ 1685581 h 1685581"/>
              <a:gd name="connsiteX3" fmla="*/ 0 w 1421175"/>
              <a:gd name="connsiteY3" fmla="*/ 958468 h 1685581"/>
              <a:gd name="connsiteX4" fmla="*/ 286438 w 1421175"/>
              <a:gd name="connsiteY4" fmla="*/ 0 h 1685581"/>
              <a:gd name="connsiteX0" fmla="*/ 22033 w 1156770"/>
              <a:gd name="connsiteY0" fmla="*/ 0 h 1685581"/>
              <a:gd name="connsiteX1" fmla="*/ 1035585 w 1156770"/>
              <a:gd name="connsiteY1" fmla="*/ 517793 h 1685581"/>
              <a:gd name="connsiteX2" fmla="*/ 1156770 w 1156770"/>
              <a:gd name="connsiteY2" fmla="*/ 1685581 h 1685581"/>
              <a:gd name="connsiteX3" fmla="*/ 0 w 1156770"/>
              <a:gd name="connsiteY3" fmla="*/ 1189822 h 1685581"/>
              <a:gd name="connsiteX4" fmla="*/ 22033 w 1156770"/>
              <a:gd name="connsiteY4" fmla="*/ 0 h 1685581"/>
              <a:gd name="connsiteX0" fmla="*/ 0 w 3453394"/>
              <a:gd name="connsiteY0" fmla="*/ 211550 h 1167788"/>
              <a:gd name="connsiteX1" fmla="*/ 3332209 w 3453394"/>
              <a:gd name="connsiteY1" fmla="*/ 0 h 1167788"/>
              <a:gd name="connsiteX2" fmla="*/ 3453394 w 3453394"/>
              <a:gd name="connsiteY2" fmla="*/ 1167788 h 1167788"/>
              <a:gd name="connsiteX3" fmla="*/ 2296624 w 3453394"/>
              <a:gd name="connsiteY3" fmla="*/ 672029 h 1167788"/>
              <a:gd name="connsiteX4" fmla="*/ 0 w 3453394"/>
              <a:gd name="connsiteY4" fmla="*/ 211550 h 1167788"/>
              <a:gd name="connsiteX0" fmla="*/ 0 w 3453394"/>
              <a:gd name="connsiteY0" fmla="*/ 211550 h 1597315"/>
              <a:gd name="connsiteX1" fmla="*/ 3332209 w 3453394"/>
              <a:gd name="connsiteY1" fmla="*/ 0 h 1597315"/>
              <a:gd name="connsiteX2" fmla="*/ 3453394 w 3453394"/>
              <a:gd name="connsiteY2" fmla="*/ 1167788 h 1597315"/>
              <a:gd name="connsiteX3" fmla="*/ 86824 w 3453394"/>
              <a:gd name="connsiteY3" fmla="*/ 1597315 h 1597315"/>
              <a:gd name="connsiteX4" fmla="*/ 0 w 3453394"/>
              <a:gd name="connsiteY4" fmla="*/ 211550 h 1597315"/>
              <a:gd name="connsiteX0" fmla="*/ 0 w 3453394"/>
              <a:gd name="connsiteY0" fmla="*/ 734064 h 2119829"/>
              <a:gd name="connsiteX1" fmla="*/ 1122409 w 3453394"/>
              <a:gd name="connsiteY1" fmla="*/ 0 h 2119829"/>
              <a:gd name="connsiteX2" fmla="*/ 3453394 w 3453394"/>
              <a:gd name="connsiteY2" fmla="*/ 1690302 h 2119829"/>
              <a:gd name="connsiteX3" fmla="*/ 86824 w 3453394"/>
              <a:gd name="connsiteY3" fmla="*/ 2119829 h 2119829"/>
              <a:gd name="connsiteX4" fmla="*/ 0 w 3453394"/>
              <a:gd name="connsiteY4" fmla="*/ 734064 h 2119829"/>
              <a:gd name="connsiteX0" fmla="*/ 0 w 1319794"/>
              <a:gd name="connsiteY0" fmla="*/ 734064 h 2119829"/>
              <a:gd name="connsiteX1" fmla="*/ 1122409 w 1319794"/>
              <a:gd name="connsiteY1" fmla="*/ 0 h 2119829"/>
              <a:gd name="connsiteX2" fmla="*/ 1319794 w 1319794"/>
              <a:gd name="connsiteY2" fmla="*/ 1603217 h 2119829"/>
              <a:gd name="connsiteX3" fmla="*/ 86824 w 1319794"/>
              <a:gd name="connsiteY3" fmla="*/ 2119829 h 2119829"/>
              <a:gd name="connsiteX4" fmla="*/ 0 w 1319794"/>
              <a:gd name="connsiteY4" fmla="*/ 734064 h 2119829"/>
              <a:gd name="connsiteX0" fmla="*/ 0 w 1319794"/>
              <a:gd name="connsiteY0" fmla="*/ 753114 h 2138879"/>
              <a:gd name="connsiteX1" fmla="*/ 1125130 w 1319794"/>
              <a:gd name="connsiteY1" fmla="*/ 0 h 2138879"/>
              <a:gd name="connsiteX2" fmla="*/ 1319794 w 1319794"/>
              <a:gd name="connsiteY2" fmla="*/ 1622267 h 2138879"/>
              <a:gd name="connsiteX3" fmla="*/ 86824 w 1319794"/>
              <a:gd name="connsiteY3" fmla="*/ 2138879 h 2138879"/>
              <a:gd name="connsiteX4" fmla="*/ 0 w 1319794"/>
              <a:gd name="connsiteY4" fmla="*/ 753114 h 2138879"/>
              <a:gd name="connsiteX0" fmla="*/ 0 w 1319794"/>
              <a:gd name="connsiteY0" fmla="*/ 753114 h 2138879"/>
              <a:gd name="connsiteX1" fmla="*/ 494253 w 1319794"/>
              <a:gd name="connsiteY1" fmla="*/ 415516 h 2138879"/>
              <a:gd name="connsiteX2" fmla="*/ 1125130 w 1319794"/>
              <a:gd name="connsiteY2" fmla="*/ 0 h 2138879"/>
              <a:gd name="connsiteX3" fmla="*/ 1319794 w 1319794"/>
              <a:gd name="connsiteY3" fmla="*/ 1622267 h 2138879"/>
              <a:gd name="connsiteX4" fmla="*/ 86824 w 1319794"/>
              <a:gd name="connsiteY4" fmla="*/ 2138879 h 2138879"/>
              <a:gd name="connsiteX5" fmla="*/ 0 w 1319794"/>
              <a:gd name="connsiteY5" fmla="*/ 753114 h 2138879"/>
              <a:gd name="connsiteX0" fmla="*/ 0 w 1319794"/>
              <a:gd name="connsiteY0" fmla="*/ 753114 h 2138879"/>
              <a:gd name="connsiteX1" fmla="*/ 494253 w 1319794"/>
              <a:gd name="connsiteY1" fmla="*/ 415516 h 2138879"/>
              <a:gd name="connsiteX2" fmla="*/ 1125130 w 1319794"/>
              <a:gd name="connsiteY2" fmla="*/ 0 h 2138879"/>
              <a:gd name="connsiteX3" fmla="*/ 1319794 w 1319794"/>
              <a:gd name="connsiteY3" fmla="*/ 1622267 h 2138879"/>
              <a:gd name="connsiteX4" fmla="*/ 86824 w 1319794"/>
              <a:gd name="connsiteY4" fmla="*/ 2138879 h 2138879"/>
              <a:gd name="connsiteX5" fmla="*/ 50116 w 1319794"/>
              <a:gd name="connsiteY5" fmla="*/ 1504088 h 2138879"/>
              <a:gd name="connsiteX6" fmla="*/ 0 w 1319794"/>
              <a:gd name="connsiteY6" fmla="*/ 753114 h 2138879"/>
              <a:gd name="connsiteX0" fmla="*/ 0 w 1319794"/>
              <a:gd name="connsiteY0" fmla="*/ 753114 h 2138879"/>
              <a:gd name="connsiteX1" fmla="*/ 494253 w 1319794"/>
              <a:gd name="connsiteY1" fmla="*/ 415516 h 2138879"/>
              <a:gd name="connsiteX2" fmla="*/ 1125130 w 1319794"/>
              <a:gd name="connsiteY2" fmla="*/ 0 h 2138879"/>
              <a:gd name="connsiteX3" fmla="*/ 1319794 w 1319794"/>
              <a:gd name="connsiteY3" fmla="*/ 1622267 h 2138879"/>
              <a:gd name="connsiteX4" fmla="*/ 755510 w 1319794"/>
              <a:gd name="connsiteY4" fmla="*/ 1843722 h 2138879"/>
              <a:gd name="connsiteX5" fmla="*/ 86824 w 1319794"/>
              <a:gd name="connsiteY5" fmla="*/ 2138879 h 2138879"/>
              <a:gd name="connsiteX6" fmla="*/ 50116 w 1319794"/>
              <a:gd name="connsiteY6" fmla="*/ 1504088 h 2138879"/>
              <a:gd name="connsiteX7" fmla="*/ 0 w 1319794"/>
              <a:gd name="connsiteY7" fmla="*/ 753114 h 2138879"/>
              <a:gd name="connsiteX0" fmla="*/ 0 w 1319794"/>
              <a:gd name="connsiteY0" fmla="*/ 753114 h 2138879"/>
              <a:gd name="connsiteX1" fmla="*/ 494253 w 1319794"/>
              <a:gd name="connsiteY1" fmla="*/ 415516 h 2138879"/>
              <a:gd name="connsiteX2" fmla="*/ 1125130 w 1319794"/>
              <a:gd name="connsiteY2" fmla="*/ 0 h 2138879"/>
              <a:gd name="connsiteX3" fmla="*/ 1217064 w 1319794"/>
              <a:gd name="connsiteY3" fmla="*/ 938031 h 2138879"/>
              <a:gd name="connsiteX4" fmla="*/ 1319794 w 1319794"/>
              <a:gd name="connsiteY4" fmla="*/ 1622267 h 2138879"/>
              <a:gd name="connsiteX5" fmla="*/ 755510 w 1319794"/>
              <a:gd name="connsiteY5" fmla="*/ 1843722 h 2138879"/>
              <a:gd name="connsiteX6" fmla="*/ 86824 w 1319794"/>
              <a:gd name="connsiteY6" fmla="*/ 2138879 h 2138879"/>
              <a:gd name="connsiteX7" fmla="*/ 50116 w 1319794"/>
              <a:gd name="connsiteY7" fmla="*/ 1504088 h 2138879"/>
              <a:gd name="connsiteX8" fmla="*/ 0 w 1319794"/>
              <a:gd name="connsiteY8" fmla="*/ 753114 h 2138879"/>
              <a:gd name="connsiteX0" fmla="*/ 0 w 1319794"/>
              <a:gd name="connsiteY0" fmla="*/ 753114 h 2138879"/>
              <a:gd name="connsiteX1" fmla="*/ 694550 w 1319794"/>
              <a:gd name="connsiteY1" fmla="*/ 102007 h 2138879"/>
              <a:gd name="connsiteX2" fmla="*/ 1125130 w 1319794"/>
              <a:gd name="connsiteY2" fmla="*/ 0 h 2138879"/>
              <a:gd name="connsiteX3" fmla="*/ 1217064 w 1319794"/>
              <a:gd name="connsiteY3" fmla="*/ 938031 h 2138879"/>
              <a:gd name="connsiteX4" fmla="*/ 1319794 w 1319794"/>
              <a:gd name="connsiteY4" fmla="*/ 1622267 h 2138879"/>
              <a:gd name="connsiteX5" fmla="*/ 755510 w 1319794"/>
              <a:gd name="connsiteY5" fmla="*/ 1843722 h 2138879"/>
              <a:gd name="connsiteX6" fmla="*/ 86824 w 1319794"/>
              <a:gd name="connsiteY6" fmla="*/ 2138879 h 2138879"/>
              <a:gd name="connsiteX7" fmla="*/ 50116 w 1319794"/>
              <a:gd name="connsiteY7" fmla="*/ 1504088 h 2138879"/>
              <a:gd name="connsiteX8" fmla="*/ 0 w 1319794"/>
              <a:gd name="connsiteY8" fmla="*/ 753114 h 2138879"/>
              <a:gd name="connsiteX0" fmla="*/ 89221 w 1269678"/>
              <a:gd name="connsiteY0" fmla="*/ 491856 h 2138879"/>
              <a:gd name="connsiteX1" fmla="*/ 644434 w 1269678"/>
              <a:gd name="connsiteY1" fmla="*/ 102007 h 2138879"/>
              <a:gd name="connsiteX2" fmla="*/ 1075014 w 1269678"/>
              <a:gd name="connsiteY2" fmla="*/ 0 h 2138879"/>
              <a:gd name="connsiteX3" fmla="*/ 1166948 w 1269678"/>
              <a:gd name="connsiteY3" fmla="*/ 938031 h 2138879"/>
              <a:gd name="connsiteX4" fmla="*/ 1269678 w 1269678"/>
              <a:gd name="connsiteY4" fmla="*/ 1622267 h 2138879"/>
              <a:gd name="connsiteX5" fmla="*/ 705394 w 1269678"/>
              <a:gd name="connsiteY5" fmla="*/ 1843722 h 2138879"/>
              <a:gd name="connsiteX6" fmla="*/ 36708 w 1269678"/>
              <a:gd name="connsiteY6" fmla="*/ 2138879 h 2138879"/>
              <a:gd name="connsiteX7" fmla="*/ 0 w 1269678"/>
              <a:gd name="connsiteY7" fmla="*/ 1504088 h 2138879"/>
              <a:gd name="connsiteX8" fmla="*/ 89221 w 1269678"/>
              <a:gd name="connsiteY8" fmla="*/ 491856 h 2138879"/>
              <a:gd name="connsiteX0" fmla="*/ 52513 w 1232970"/>
              <a:gd name="connsiteY0" fmla="*/ 491856 h 2138879"/>
              <a:gd name="connsiteX1" fmla="*/ 607726 w 1232970"/>
              <a:gd name="connsiteY1" fmla="*/ 102007 h 2138879"/>
              <a:gd name="connsiteX2" fmla="*/ 1038306 w 1232970"/>
              <a:gd name="connsiteY2" fmla="*/ 0 h 2138879"/>
              <a:gd name="connsiteX3" fmla="*/ 1130240 w 1232970"/>
              <a:gd name="connsiteY3" fmla="*/ 938031 h 2138879"/>
              <a:gd name="connsiteX4" fmla="*/ 1232970 w 1232970"/>
              <a:gd name="connsiteY4" fmla="*/ 1622267 h 2138879"/>
              <a:gd name="connsiteX5" fmla="*/ 668686 w 1232970"/>
              <a:gd name="connsiteY5" fmla="*/ 1843722 h 2138879"/>
              <a:gd name="connsiteX6" fmla="*/ 0 w 1232970"/>
              <a:gd name="connsiteY6" fmla="*/ 2138879 h 2138879"/>
              <a:gd name="connsiteX7" fmla="*/ 41669 w 1232970"/>
              <a:gd name="connsiteY7" fmla="*/ 998991 h 2138879"/>
              <a:gd name="connsiteX8" fmla="*/ 52513 w 1232970"/>
              <a:gd name="connsiteY8" fmla="*/ 491856 h 2138879"/>
              <a:gd name="connsiteX0" fmla="*/ 10844 w 1191301"/>
              <a:gd name="connsiteY0" fmla="*/ 491856 h 1843722"/>
              <a:gd name="connsiteX1" fmla="*/ 566057 w 1191301"/>
              <a:gd name="connsiteY1" fmla="*/ 102007 h 1843722"/>
              <a:gd name="connsiteX2" fmla="*/ 996637 w 1191301"/>
              <a:gd name="connsiteY2" fmla="*/ 0 h 1843722"/>
              <a:gd name="connsiteX3" fmla="*/ 1088571 w 1191301"/>
              <a:gd name="connsiteY3" fmla="*/ 938031 h 1843722"/>
              <a:gd name="connsiteX4" fmla="*/ 1191301 w 1191301"/>
              <a:gd name="connsiteY4" fmla="*/ 1622267 h 1843722"/>
              <a:gd name="connsiteX5" fmla="*/ 627017 w 1191301"/>
              <a:gd name="connsiteY5" fmla="*/ 1843722 h 1843722"/>
              <a:gd name="connsiteX6" fmla="*/ 602765 w 1191301"/>
              <a:gd name="connsiteY6" fmla="*/ 1398650 h 1843722"/>
              <a:gd name="connsiteX7" fmla="*/ 0 w 1191301"/>
              <a:gd name="connsiteY7" fmla="*/ 998991 h 1843722"/>
              <a:gd name="connsiteX8" fmla="*/ 10844 w 1191301"/>
              <a:gd name="connsiteY8" fmla="*/ 491856 h 1843722"/>
              <a:gd name="connsiteX0" fmla="*/ 10844 w 1271451"/>
              <a:gd name="connsiteY0" fmla="*/ 491856 h 1843722"/>
              <a:gd name="connsiteX1" fmla="*/ 566057 w 1271451"/>
              <a:gd name="connsiteY1" fmla="*/ 102007 h 1843722"/>
              <a:gd name="connsiteX2" fmla="*/ 996637 w 1271451"/>
              <a:gd name="connsiteY2" fmla="*/ 0 h 1843722"/>
              <a:gd name="connsiteX3" fmla="*/ 1271451 w 1271451"/>
              <a:gd name="connsiteY3" fmla="*/ 232637 h 1843722"/>
              <a:gd name="connsiteX4" fmla="*/ 1191301 w 1271451"/>
              <a:gd name="connsiteY4" fmla="*/ 1622267 h 1843722"/>
              <a:gd name="connsiteX5" fmla="*/ 627017 w 1271451"/>
              <a:gd name="connsiteY5" fmla="*/ 1843722 h 1843722"/>
              <a:gd name="connsiteX6" fmla="*/ 602765 w 1271451"/>
              <a:gd name="connsiteY6" fmla="*/ 1398650 h 1843722"/>
              <a:gd name="connsiteX7" fmla="*/ 0 w 1271451"/>
              <a:gd name="connsiteY7" fmla="*/ 998991 h 1843722"/>
              <a:gd name="connsiteX8" fmla="*/ 10844 w 1271451"/>
              <a:gd name="connsiteY8" fmla="*/ 491856 h 1843722"/>
              <a:gd name="connsiteX0" fmla="*/ 10844 w 1565769"/>
              <a:gd name="connsiteY0" fmla="*/ 491856 h 1843722"/>
              <a:gd name="connsiteX1" fmla="*/ 566057 w 1565769"/>
              <a:gd name="connsiteY1" fmla="*/ 102007 h 1843722"/>
              <a:gd name="connsiteX2" fmla="*/ 996637 w 1565769"/>
              <a:gd name="connsiteY2" fmla="*/ 0 h 1843722"/>
              <a:gd name="connsiteX3" fmla="*/ 1271451 w 1565769"/>
              <a:gd name="connsiteY3" fmla="*/ 232637 h 1843722"/>
              <a:gd name="connsiteX4" fmla="*/ 1565769 w 1565769"/>
              <a:gd name="connsiteY4" fmla="*/ 716575 h 1843722"/>
              <a:gd name="connsiteX5" fmla="*/ 627017 w 1565769"/>
              <a:gd name="connsiteY5" fmla="*/ 1843722 h 1843722"/>
              <a:gd name="connsiteX6" fmla="*/ 602765 w 1565769"/>
              <a:gd name="connsiteY6" fmla="*/ 1398650 h 1843722"/>
              <a:gd name="connsiteX7" fmla="*/ 0 w 1565769"/>
              <a:gd name="connsiteY7" fmla="*/ 998991 h 1843722"/>
              <a:gd name="connsiteX8" fmla="*/ 10844 w 1565769"/>
              <a:gd name="connsiteY8" fmla="*/ 491856 h 1843722"/>
              <a:gd name="connsiteX0" fmla="*/ 10844 w 1565769"/>
              <a:gd name="connsiteY0" fmla="*/ 491856 h 1398650"/>
              <a:gd name="connsiteX1" fmla="*/ 566057 w 1565769"/>
              <a:gd name="connsiteY1" fmla="*/ 102007 h 1398650"/>
              <a:gd name="connsiteX2" fmla="*/ 996637 w 1565769"/>
              <a:gd name="connsiteY2" fmla="*/ 0 h 1398650"/>
              <a:gd name="connsiteX3" fmla="*/ 1271451 w 1565769"/>
              <a:gd name="connsiteY3" fmla="*/ 232637 h 1398650"/>
              <a:gd name="connsiteX4" fmla="*/ 1565769 w 1565769"/>
              <a:gd name="connsiteY4" fmla="*/ 716575 h 1398650"/>
              <a:gd name="connsiteX5" fmla="*/ 1393372 w 1565769"/>
              <a:gd name="connsiteY5" fmla="*/ 1303790 h 1398650"/>
              <a:gd name="connsiteX6" fmla="*/ 602765 w 1565769"/>
              <a:gd name="connsiteY6" fmla="*/ 1398650 h 1398650"/>
              <a:gd name="connsiteX7" fmla="*/ 0 w 1565769"/>
              <a:gd name="connsiteY7" fmla="*/ 998991 h 1398650"/>
              <a:gd name="connsiteX8" fmla="*/ 10844 w 1565769"/>
              <a:gd name="connsiteY8" fmla="*/ 491856 h 1398650"/>
              <a:gd name="connsiteX0" fmla="*/ 10844 w 1565769"/>
              <a:gd name="connsiteY0" fmla="*/ 491856 h 1398650"/>
              <a:gd name="connsiteX1" fmla="*/ 566057 w 1565769"/>
              <a:gd name="connsiteY1" fmla="*/ 102007 h 1398650"/>
              <a:gd name="connsiteX2" fmla="*/ 996637 w 1565769"/>
              <a:gd name="connsiteY2" fmla="*/ 0 h 1398650"/>
              <a:gd name="connsiteX3" fmla="*/ 1322251 w 1565769"/>
              <a:gd name="connsiteY3" fmla="*/ 202157 h 1398650"/>
              <a:gd name="connsiteX4" fmla="*/ 1565769 w 1565769"/>
              <a:gd name="connsiteY4" fmla="*/ 716575 h 1398650"/>
              <a:gd name="connsiteX5" fmla="*/ 1393372 w 1565769"/>
              <a:gd name="connsiteY5" fmla="*/ 1303790 h 1398650"/>
              <a:gd name="connsiteX6" fmla="*/ 602765 w 1565769"/>
              <a:gd name="connsiteY6" fmla="*/ 1398650 h 1398650"/>
              <a:gd name="connsiteX7" fmla="*/ 0 w 1565769"/>
              <a:gd name="connsiteY7" fmla="*/ 998991 h 1398650"/>
              <a:gd name="connsiteX8" fmla="*/ 10844 w 1565769"/>
              <a:gd name="connsiteY8" fmla="*/ 491856 h 1398650"/>
              <a:gd name="connsiteX0" fmla="*/ 10844 w 1565769"/>
              <a:gd name="connsiteY0" fmla="*/ 491856 h 1398650"/>
              <a:gd name="connsiteX1" fmla="*/ 566057 w 1565769"/>
              <a:gd name="connsiteY1" fmla="*/ 102007 h 1398650"/>
              <a:gd name="connsiteX2" fmla="*/ 996637 w 1565769"/>
              <a:gd name="connsiteY2" fmla="*/ 0 h 1398650"/>
              <a:gd name="connsiteX3" fmla="*/ 1322251 w 1565769"/>
              <a:gd name="connsiteY3" fmla="*/ 202157 h 1398650"/>
              <a:gd name="connsiteX4" fmla="*/ 1565769 w 1565769"/>
              <a:gd name="connsiteY4" fmla="*/ 716575 h 1398650"/>
              <a:gd name="connsiteX5" fmla="*/ 1393372 w 1565769"/>
              <a:gd name="connsiteY5" fmla="*/ 1303790 h 1398650"/>
              <a:gd name="connsiteX6" fmla="*/ 714525 w 1565769"/>
              <a:gd name="connsiteY6" fmla="*/ 1398650 h 1398650"/>
              <a:gd name="connsiteX7" fmla="*/ 0 w 1565769"/>
              <a:gd name="connsiteY7" fmla="*/ 998991 h 1398650"/>
              <a:gd name="connsiteX8" fmla="*/ 10844 w 1565769"/>
              <a:gd name="connsiteY8" fmla="*/ 491856 h 1398650"/>
              <a:gd name="connsiteX0" fmla="*/ 0 w 1554925"/>
              <a:gd name="connsiteY0" fmla="*/ 491856 h 1398650"/>
              <a:gd name="connsiteX1" fmla="*/ 555213 w 1554925"/>
              <a:gd name="connsiteY1" fmla="*/ 102007 h 1398650"/>
              <a:gd name="connsiteX2" fmla="*/ 985793 w 1554925"/>
              <a:gd name="connsiteY2" fmla="*/ 0 h 1398650"/>
              <a:gd name="connsiteX3" fmla="*/ 1311407 w 1554925"/>
              <a:gd name="connsiteY3" fmla="*/ 202157 h 1398650"/>
              <a:gd name="connsiteX4" fmla="*/ 1554925 w 1554925"/>
              <a:gd name="connsiteY4" fmla="*/ 716575 h 1398650"/>
              <a:gd name="connsiteX5" fmla="*/ 1382528 w 1554925"/>
              <a:gd name="connsiteY5" fmla="*/ 1303790 h 1398650"/>
              <a:gd name="connsiteX6" fmla="*/ 703681 w 1554925"/>
              <a:gd name="connsiteY6" fmla="*/ 1398650 h 1398650"/>
              <a:gd name="connsiteX7" fmla="*/ 19636 w 1554925"/>
              <a:gd name="connsiteY7" fmla="*/ 1019311 h 1398650"/>
              <a:gd name="connsiteX8" fmla="*/ 0 w 1554925"/>
              <a:gd name="connsiteY8" fmla="*/ 491856 h 1398650"/>
              <a:gd name="connsiteX0" fmla="*/ 0 w 1554925"/>
              <a:gd name="connsiteY0" fmla="*/ 491856 h 1398650"/>
              <a:gd name="connsiteX1" fmla="*/ 555213 w 1554925"/>
              <a:gd name="connsiteY1" fmla="*/ 102007 h 1398650"/>
              <a:gd name="connsiteX2" fmla="*/ 985793 w 1554925"/>
              <a:gd name="connsiteY2" fmla="*/ 0 h 1398650"/>
              <a:gd name="connsiteX3" fmla="*/ 1311407 w 1554925"/>
              <a:gd name="connsiteY3" fmla="*/ 202157 h 1398650"/>
              <a:gd name="connsiteX4" fmla="*/ 1554925 w 1554925"/>
              <a:gd name="connsiteY4" fmla="*/ 716575 h 1398650"/>
              <a:gd name="connsiteX5" fmla="*/ 1382528 w 1554925"/>
              <a:gd name="connsiteY5" fmla="*/ 1303790 h 1398650"/>
              <a:gd name="connsiteX6" fmla="*/ 703681 w 1554925"/>
              <a:gd name="connsiteY6" fmla="*/ 1398650 h 1398650"/>
              <a:gd name="connsiteX7" fmla="*/ 19636 w 1554925"/>
              <a:gd name="connsiteY7" fmla="*/ 1039631 h 1398650"/>
              <a:gd name="connsiteX8" fmla="*/ 0 w 1554925"/>
              <a:gd name="connsiteY8" fmla="*/ 491856 h 1398650"/>
              <a:gd name="connsiteX0" fmla="*/ 51484 w 1535289"/>
              <a:gd name="connsiteY0" fmla="*/ 522336 h 1398650"/>
              <a:gd name="connsiteX1" fmla="*/ 535577 w 1535289"/>
              <a:gd name="connsiteY1" fmla="*/ 102007 h 1398650"/>
              <a:gd name="connsiteX2" fmla="*/ 966157 w 1535289"/>
              <a:gd name="connsiteY2" fmla="*/ 0 h 1398650"/>
              <a:gd name="connsiteX3" fmla="*/ 1291771 w 1535289"/>
              <a:gd name="connsiteY3" fmla="*/ 202157 h 1398650"/>
              <a:gd name="connsiteX4" fmla="*/ 1535289 w 1535289"/>
              <a:gd name="connsiteY4" fmla="*/ 716575 h 1398650"/>
              <a:gd name="connsiteX5" fmla="*/ 1362892 w 1535289"/>
              <a:gd name="connsiteY5" fmla="*/ 1303790 h 1398650"/>
              <a:gd name="connsiteX6" fmla="*/ 684045 w 1535289"/>
              <a:gd name="connsiteY6" fmla="*/ 1398650 h 1398650"/>
              <a:gd name="connsiteX7" fmla="*/ 0 w 1535289"/>
              <a:gd name="connsiteY7" fmla="*/ 1039631 h 1398650"/>
              <a:gd name="connsiteX8" fmla="*/ 51484 w 1535289"/>
              <a:gd name="connsiteY8" fmla="*/ 522336 h 139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5289" h="1398650">
                <a:moveTo>
                  <a:pt x="51484" y="522336"/>
                </a:moveTo>
                <a:lnTo>
                  <a:pt x="535577" y="102007"/>
                </a:lnTo>
                <a:lnTo>
                  <a:pt x="966157" y="0"/>
                </a:lnTo>
                <a:lnTo>
                  <a:pt x="1291771" y="202157"/>
                </a:lnTo>
                <a:lnTo>
                  <a:pt x="1535289" y="716575"/>
                </a:lnTo>
                <a:lnTo>
                  <a:pt x="1362892" y="1303790"/>
                </a:lnTo>
                <a:lnTo>
                  <a:pt x="684045" y="1398650"/>
                </a:lnTo>
                <a:lnTo>
                  <a:pt x="0" y="1039631"/>
                </a:lnTo>
                <a:lnTo>
                  <a:pt x="51484" y="522336"/>
                </a:lnTo>
                <a:close/>
              </a:path>
            </a:pathLst>
          </a:custGeom>
          <a:pattFill prst="lgGrid">
            <a:fgClr>
              <a:srgbClr val="0000CC"/>
            </a:fgClr>
            <a:bgClr>
              <a:srgbClr val="4DFFC4"/>
            </a:bgClr>
          </a:pattFill>
          <a:ln w="190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9" name="直線コネクタ 18">
            <a:extLst>
              <a:ext uri="{FF2B5EF4-FFF2-40B4-BE49-F238E27FC236}">
                <a16:creationId xmlns:a16="http://schemas.microsoft.com/office/drawing/2014/main" id="{12DCFC9A-96E3-8590-E218-96D7141667C8}"/>
              </a:ext>
            </a:extLst>
          </p:cNvPr>
          <p:cNvCxnSpPr>
            <a:cxnSpLocks/>
            <a:stCxn id="17" idx="1"/>
          </p:cNvCxnSpPr>
          <p:nvPr/>
        </p:nvCxnSpPr>
        <p:spPr>
          <a:xfrm flipH="1">
            <a:off x="6036109" y="3099178"/>
            <a:ext cx="1025670" cy="111858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16B64860-809E-25EF-3297-C95240328BF2}"/>
              </a:ext>
            </a:extLst>
          </p:cNvPr>
          <p:cNvCxnSpPr>
            <a:cxnSpLocks/>
            <a:endCxn id="17" idx="2"/>
          </p:cNvCxnSpPr>
          <p:nvPr/>
        </p:nvCxnSpPr>
        <p:spPr>
          <a:xfrm>
            <a:off x="6036109" y="4217763"/>
            <a:ext cx="1313054" cy="12980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72F98A25-B7FE-25CB-2391-66AB5140536D}"/>
              </a:ext>
            </a:extLst>
          </p:cNvPr>
          <p:cNvCxnSpPr>
            <a:cxnSpLocks/>
            <a:stCxn id="17" idx="3"/>
          </p:cNvCxnSpPr>
          <p:nvPr/>
        </p:nvCxnSpPr>
        <p:spPr>
          <a:xfrm flipV="1">
            <a:off x="4259796" y="4206382"/>
            <a:ext cx="1767535" cy="6693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8AF5AA4D-65AC-A8E3-658F-CE731637E313}"/>
              </a:ext>
            </a:extLst>
          </p:cNvPr>
          <p:cNvCxnSpPr>
            <a:cxnSpLocks/>
            <a:stCxn id="17" idx="0"/>
          </p:cNvCxnSpPr>
          <p:nvPr/>
        </p:nvCxnSpPr>
        <p:spPr>
          <a:xfrm>
            <a:off x="5470288" y="3018624"/>
            <a:ext cx="557043" cy="11877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 name="グループ化 22">
            <a:extLst>
              <a:ext uri="{FF2B5EF4-FFF2-40B4-BE49-F238E27FC236}">
                <a16:creationId xmlns:a16="http://schemas.microsoft.com/office/drawing/2014/main" id="{BB585788-264E-8E48-8822-088266681174}"/>
              </a:ext>
            </a:extLst>
          </p:cNvPr>
          <p:cNvGrpSpPr/>
          <p:nvPr/>
        </p:nvGrpSpPr>
        <p:grpSpPr>
          <a:xfrm>
            <a:off x="4968194" y="3160857"/>
            <a:ext cx="2082015" cy="1982001"/>
            <a:chOff x="4968194" y="3160857"/>
            <a:chExt cx="2082015" cy="1982001"/>
          </a:xfrm>
        </p:grpSpPr>
        <p:sp>
          <p:nvSpPr>
            <p:cNvPr id="24" name="矢印: 右 23">
              <a:extLst>
                <a:ext uri="{FF2B5EF4-FFF2-40B4-BE49-F238E27FC236}">
                  <a16:creationId xmlns:a16="http://schemas.microsoft.com/office/drawing/2014/main" id="{AD8C1D39-EE1B-9251-E334-72FAEC8120B2}"/>
                </a:ext>
              </a:extLst>
            </p:cNvPr>
            <p:cNvSpPr/>
            <p:nvPr/>
          </p:nvSpPr>
          <p:spPr>
            <a:xfrm rot="1266772">
              <a:off x="4968194" y="3862243"/>
              <a:ext cx="259672" cy="186047"/>
            </a:xfrm>
            <a:prstGeom prst="rightArrow">
              <a:avLst/>
            </a:prstGeom>
            <a:solidFill>
              <a:schemeClr val="tx1"/>
            </a:solidFill>
            <a:ln w="190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矢印: 右 24">
              <a:extLst>
                <a:ext uri="{FF2B5EF4-FFF2-40B4-BE49-F238E27FC236}">
                  <a16:creationId xmlns:a16="http://schemas.microsoft.com/office/drawing/2014/main" id="{B8DD43C9-C019-30E5-232F-646D54D5289F}"/>
                </a:ext>
              </a:extLst>
            </p:cNvPr>
            <p:cNvSpPr/>
            <p:nvPr/>
          </p:nvSpPr>
          <p:spPr>
            <a:xfrm rot="6006688">
              <a:off x="6083877" y="3197669"/>
              <a:ext cx="259672" cy="186047"/>
            </a:xfrm>
            <a:prstGeom prst="rightArrow">
              <a:avLst/>
            </a:prstGeom>
            <a:solidFill>
              <a:schemeClr val="tx1"/>
            </a:solidFill>
            <a:ln w="190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矢印: 右 25">
              <a:extLst>
                <a:ext uri="{FF2B5EF4-FFF2-40B4-BE49-F238E27FC236}">
                  <a16:creationId xmlns:a16="http://schemas.microsoft.com/office/drawing/2014/main" id="{BEE48404-6F8A-37C3-AB57-A15EEFE03B87}"/>
                </a:ext>
              </a:extLst>
            </p:cNvPr>
            <p:cNvSpPr/>
            <p:nvPr/>
          </p:nvSpPr>
          <p:spPr>
            <a:xfrm rot="16966189">
              <a:off x="5742070" y="4919998"/>
              <a:ext cx="259672" cy="186047"/>
            </a:xfrm>
            <a:prstGeom prst="rightArrow">
              <a:avLst/>
            </a:prstGeom>
            <a:solidFill>
              <a:schemeClr val="tx1"/>
            </a:solidFill>
            <a:ln w="190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右 26">
              <a:extLst>
                <a:ext uri="{FF2B5EF4-FFF2-40B4-BE49-F238E27FC236}">
                  <a16:creationId xmlns:a16="http://schemas.microsoft.com/office/drawing/2014/main" id="{9B8D5A71-C686-CA76-66E2-73F13D3184B5}"/>
                </a:ext>
              </a:extLst>
            </p:cNvPr>
            <p:cNvSpPr/>
            <p:nvPr/>
          </p:nvSpPr>
          <p:spPr>
            <a:xfrm rot="10370677">
              <a:off x="6790537" y="4052272"/>
              <a:ext cx="259672" cy="186047"/>
            </a:xfrm>
            <a:prstGeom prst="rightArrow">
              <a:avLst/>
            </a:prstGeom>
            <a:solidFill>
              <a:schemeClr val="tx1"/>
            </a:solidFill>
            <a:ln w="190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 name="グループ化 27">
            <a:extLst>
              <a:ext uri="{FF2B5EF4-FFF2-40B4-BE49-F238E27FC236}">
                <a16:creationId xmlns:a16="http://schemas.microsoft.com/office/drawing/2014/main" id="{E08644BC-256B-7166-2455-0569A2934452}"/>
              </a:ext>
            </a:extLst>
          </p:cNvPr>
          <p:cNvGrpSpPr/>
          <p:nvPr/>
        </p:nvGrpSpPr>
        <p:grpSpPr>
          <a:xfrm>
            <a:off x="4996116" y="3006469"/>
            <a:ext cx="2369879" cy="2177015"/>
            <a:chOff x="4996116" y="3006469"/>
            <a:chExt cx="2369879" cy="2177015"/>
          </a:xfrm>
        </p:grpSpPr>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59183198-830D-1206-856C-DE3050FBC1CB}"/>
                    </a:ext>
                  </a:extLst>
                </p:cNvPr>
                <p:cNvSpPr txBox="1"/>
                <p:nvPr/>
              </p:nvSpPr>
              <p:spPr>
                <a:xfrm>
                  <a:off x="5121913" y="4721819"/>
                  <a:ext cx="8154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i="1">
                            <a:latin typeface="Cambria Math" panose="02040503050406030204" pitchFamily="18" charset="0"/>
                          </a:rPr>
                          <m:t>[</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𝐵</m:t>
                            </m:r>
                          </m:e>
                          <m:sub>
                            <m:r>
                              <a:rPr lang="en-US" altLang="ja-JP" sz="2400" i="1">
                                <a:latin typeface="Cambria Math" panose="02040503050406030204" pitchFamily="18" charset="0"/>
                              </a:rPr>
                              <m:t>2</m:t>
                            </m:r>
                          </m:sub>
                        </m:sSub>
                        <m:r>
                          <a:rPr lang="en-US" altLang="ja-JP" sz="2400" i="1">
                            <a:latin typeface="Cambria Math" panose="02040503050406030204" pitchFamily="18" charset="0"/>
                          </a:rPr>
                          <m:t>]</m:t>
                        </m:r>
                      </m:oMath>
                    </m:oMathPara>
                  </a14:m>
                  <a:endParaRPr lang="ja-JP" altLang="en-US" sz="2400" dirty="0"/>
                </a:p>
              </p:txBody>
            </p:sp>
          </mc:Choice>
          <mc:Fallback xmlns="">
            <p:sp>
              <p:nvSpPr>
                <p:cNvPr id="13" name="テキスト ボックス 12">
                  <a:extLst>
                    <a:ext uri="{FF2B5EF4-FFF2-40B4-BE49-F238E27FC236}">
                      <a16:creationId xmlns:a16="http://schemas.microsoft.com/office/drawing/2014/main" id="{BE4D2AFF-1B86-46A1-8F47-0A13453BF167}"/>
                    </a:ext>
                  </a:extLst>
                </p:cNvPr>
                <p:cNvSpPr txBox="1">
                  <a:spLocks noRot="1" noChangeAspect="1" noMove="1" noResize="1" noEditPoints="1" noAdjustHandles="1" noChangeArrowheads="1" noChangeShapeType="1" noTextEdit="1"/>
                </p:cNvSpPr>
                <p:nvPr/>
              </p:nvSpPr>
              <p:spPr>
                <a:xfrm>
                  <a:off x="5121913" y="4721819"/>
                  <a:ext cx="815480" cy="461665"/>
                </a:xfrm>
                <a:prstGeom prst="rect">
                  <a:avLst/>
                </a:prstGeom>
                <a:blipFill>
                  <a:blip r:embed="rId9"/>
                  <a:stretch>
                    <a:fillRect l="-746" r="-1493" b="-21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F5F3C4E8-F72B-F98B-7071-B01B2AF1931E}"/>
                    </a:ext>
                  </a:extLst>
                </p:cNvPr>
                <p:cNvSpPr txBox="1"/>
                <p:nvPr/>
              </p:nvSpPr>
              <p:spPr>
                <a:xfrm>
                  <a:off x="4996116" y="3285251"/>
                  <a:ext cx="80836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i="1">
                            <a:latin typeface="Cambria Math" panose="02040503050406030204" pitchFamily="18" charset="0"/>
                          </a:rPr>
                          <m:t>[</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𝐵</m:t>
                            </m:r>
                          </m:e>
                          <m:sub>
                            <m:r>
                              <a:rPr lang="en-US" altLang="ja-JP" sz="2400" i="1">
                                <a:latin typeface="Cambria Math" panose="02040503050406030204" pitchFamily="18" charset="0"/>
                              </a:rPr>
                              <m:t>1</m:t>
                            </m:r>
                          </m:sub>
                        </m:sSub>
                        <m:r>
                          <a:rPr lang="en-US" altLang="ja-JP" sz="2400" i="1">
                            <a:latin typeface="Cambria Math" panose="02040503050406030204" pitchFamily="18" charset="0"/>
                          </a:rPr>
                          <m:t>]</m:t>
                        </m:r>
                      </m:oMath>
                    </m:oMathPara>
                  </a14:m>
                  <a:endParaRPr lang="ja-JP" altLang="en-US" sz="2400" dirty="0"/>
                </a:p>
              </p:txBody>
            </p:sp>
          </mc:Choice>
          <mc:Fallback xmlns="">
            <p:sp>
              <p:nvSpPr>
                <p:cNvPr id="12" name="テキスト ボックス 11">
                  <a:extLst>
                    <a:ext uri="{FF2B5EF4-FFF2-40B4-BE49-F238E27FC236}">
                      <a16:creationId xmlns:a16="http://schemas.microsoft.com/office/drawing/2014/main" id="{9B4CEC9D-5375-4A12-ADBA-0D63F6B881AD}"/>
                    </a:ext>
                  </a:extLst>
                </p:cNvPr>
                <p:cNvSpPr txBox="1">
                  <a:spLocks noRot="1" noChangeAspect="1" noMove="1" noResize="1" noEditPoints="1" noAdjustHandles="1" noChangeArrowheads="1" noChangeShapeType="1" noTextEdit="1"/>
                </p:cNvSpPr>
                <p:nvPr/>
              </p:nvSpPr>
              <p:spPr>
                <a:xfrm>
                  <a:off x="4996116" y="3285251"/>
                  <a:ext cx="808363" cy="461665"/>
                </a:xfrm>
                <a:prstGeom prst="rect">
                  <a:avLst/>
                </a:prstGeom>
                <a:blipFill>
                  <a:blip r:embed="rId10"/>
                  <a:stretch>
                    <a:fillRect l="-758" r="-1515" b="-1973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5D7C898C-876C-4F28-03C9-B3114CEAB579}"/>
                    </a:ext>
                  </a:extLst>
                </p:cNvPr>
                <p:cNvSpPr txBox="1"/>
                <p:nvPr/>
              </p:nvSpPr>
              <p:spPr>
                <a:xfrm>
                  <a:off x="6550515" y="4224646"/>
                  <a:ext cx="81548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i="1" smtClean="0">
                            <a:latin typeface="Cambria Math" panose="02040503050406030204" pitchFamily="18" charset="0"/>
                          </a:rPr>
                          <m:t>[</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𝐵</m:t>
                            </m:r>
                          </m:e>
                          <m:sub>
                            <m:r>
                              <a:rPr lang="en-US" altLang="ja-JP" sz="2400" b="0" i="1" smtClean="0">
                                <a:latin typeface="Cambria Math" panose="02040503050406030204" pitchFamily="18" charset="0"/>
                              </a:rPr>
                              <m:t>3</m:t>
                            </m:r>
                          </m:sub>
                        </m:sSub>
                        <m:r>
                          <a:rPr lang="en-US" altLang="ja-JP" sz="2400" i="1">
                            <a:latin typeface="Cambria Math" panose="02040503050406030204" pitchFamily="18" charset="0"/>
                          </a:rPr>
                          <m:t>]</m:t>
                        </m:r>
                      </m:oMath>
                    </m:oMathPara>
                  </a14:m>
                  <a:endParaRPr lang="ja-JP" altLang="en-US" sz="2400" dirty="0"/>
                </a:p>
              </p:txBody>
            </p:sp>
          </mc:Choice>
          <mc:Fallback xmlns="">
            <p:sp>
              <p:nvSpPr>
                <p:cNvPr id="43" name="テキスト ボックス 42">
                  <a:extLst>
                    <a:ext uri="{FF2B5EF4-FFF2-40B4-BE49-F238E27FC236}">
                      <a16:creationId xmlns:a16="http://schemas.microsoft.com/office/drawing/2014/main" id="{3E19513B-8E42-99A5-326A-59DC2FCEE097}"/>
                    </a:ext>
                  </a:extLst>
                </p:cNvPr>
                <p:cNvSpPr txBox="1">
                  <a:spLocks noRot="1" noChangeAspect="1" noMove="1" noResize="1" noEditPoints="1" noAdjustHandles="1" noChangeArrowheads="1" noChangeShapeType="1" noTextEdit="1"/>
                </p:cNvSpPr>
                <p:nvPr/>
              </p:nvSpPr>
              <p:spPr>
                <a:xfrm>
                  <a:off x="6550515" y="4224646"/>
                  <a:ext cx="815480" cy="461665"/>
                </a:xfrm>
                <a:prstGeom prst="rect">
                  <a:avLst/>
                </a:prstGeom>
                <a:blipFill>
                  <a:blip r:embed="rId11"/>
                  <a:stretch>
                    <a:fillRect l="-1504" r="-1504" b="-1973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A8AF64FB-67F3-3857-38EF-D931FCA31CC0}"/>
                    </a:ext>
                  </a:extLst>
                </p:cNvPr>
                <p:cNvSpPr txBox="1"/>
                <p:nvPr/>
              </p:nvSpPr>
              <p:spPr>
                <a:xfrm>
                  <a:off x="6151687" y="3006469"/>
                  <a:ext cx="80233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i="1" smtClean="0">
                            <a:latin typeface="Cambria Math" panose="02040503050406030204" pitchFamily="18" charset="0"/>
                          </a:rPr>
                          <m:t>[</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𝐵</m:t>
                            </m:r>
                          </m:e>
                          <m:sub>
                            <m:r>
                              <a:rPr lang="en-US" altLang="ja-JP" sz="2400" b="0" i="1" smtClean="0">
                                <a:latin typeface="Cambria Math" panose="02040503050406030204" pitchFamily="18" charset="0"/>
                              </a:rPr>
                              <m:t>4</m:t>
                            </m:r>
                          </m:sub>
                        </m:sSub>
                        <m:r>
                          <a:rPr lang="en-US" altLang="ja-JP" sz="2400" i="1">
                            <a:latin typeface="Cambria Math" panose="02040503050406030204" pitchFamily="18" charset="0"/>
                          </a:rPr>
                          <m:t>]</m:t>
                        </m:r>
                      </m:oMath>
                    </m:oMathPara>
                  </a14:m>
                  <a:endParaRPr lang="ja-JP" altLang="en-US" sz="2400" dirty="0"/>
                </a:p>
              </p:txBody>
            </p:sp>
          </mc:Choice>
          <mc:Fallback xmlns="">
            <p:sp>
              <p:nvSpPr>
                <p:cNvPr id="44" name="テキスト ボックス 43">
                  <a:extLst>
                    <a:ext uri="{FF2B5EF4-FFF2-40B4-BE49-F238E27FC236}">
                      <a16:creationId xmlns:a16="http://schemas.microsoft.com/office/drawing/2014/main" id="{7A80765C-633C-6D36-BF00-3A270A9F262E}"/>
                    </a:ext>
                  </a:extLst>
                </p:cNvPr>
                <p:cNvSpPr txBox="1">
                  <a:spLocks noRot="1" noChangeAspect="1" noMove="1" noResize="1" noEditPoints="1" noAdjustHandles="1" noChangeArrowheads="1" noChangeShapeType="1" noTextEdit="1"/>
                </p:cNvSpPr>
                <p:nvPr/>
              </p:nvSpPr>
              <p:spPr>
                <a:xfrm>
                  <a:off x="6151687" y="3006469"/>
                  <a:ext cx="802336" cy="461665"/>
                </a:xfrm>
                <a:prstGeom prst="rect">
                  <a:avLst/>
                </a:prstGeom>
                <a:blipFill>
                  <a:blip r:embed="rId12"/>
                  <a:stretch>
                    <a:fillRect r="-1515" b="-19737"/>
                  </a:stretch>
                </a:blipFill>
              </p:spPr>
              <p:txBody>
                <a:bodyPr/>
                <a:lstStyle/>
                <a:p>
                  <a:r>
                    <a:rPr lang="ja-JP" altLang="en-US">
                      <a:noFill/>
                    </a:rPr>
                    <a:t> </a:t>
                  </a:r>
                </a:p>
              </p:txBody>
            </p:sp>
          </mc:Fallback>
        </mc:AlternateContent>
      </p:grpSp>
      <p:sp>
        <p:nvSpPr>
          <p:cNvPr id="33" name="楕円 32">
            <a:extLst>
              <a:ext uri="{FF2B5EF4-FFF2-40B4-BE49-F238E27FC236}">
                <a16:creationId xmlns:a16="http://schemas.microsoft.com/office/drawing/2014/main" id="{CBDA4B39-1D9E-B03E-E7B1-6EA97F9ECEA2}"/>
              </a:ext>
            </a:extLst>
          </p:cNvPr>
          <p:cNvSpPr/>
          <p:nvPr/>
        </p:nvSpPr>
        <p:spPr>
          <a:xfrm>
            <a:off x="5960400" y="4145846"/>
            <a:ext cx="144016" cy="144016"/>
          </a:xfrm>
          <a:prstGeom prst="ellipse">
            <a:avLst/>
          </a:prstGeom>
          <a:noFill/>
          <a:ln w="57150">
            <a:solidFill>
              <a:srgbClr val="0000CC"/>
            </a:solidFill>
          </a:ln>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sz="2400" dirty="0">
              <a:latin typeface="ＭＳ Ｐゴシック" panose="020B0600070205080204" pitchFamily="50" charset="-128"/>
              <a:ea typeface="ＭＳ Ｐゴシック" panose="020B0600070205080204" pitchFamily="50" charset="-128"/>
            </a:endParaRPr>
          </a:p>
        </p:txBody>
      </p:sp>
      <p:sp>
        <p:nvSpPr>
          <p:cNvPr id="5" name="スライド番号プレースホルダー 4">
            <a:extLst>
              <a:ext uri="{FF2B5EF4-FFF2-40B4-BE49-F238E27FC236}">
                <a16:creationId xmlns:a16="http://schemas.microsoft.com/office/drawing/2014/main" id="{60AC9394-A7C0-7590-A189-788A3F81A8D7}"/>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7</a:t>
            </a:fld>
            <a:endParaRPr lang="ja-JP" altLang="en-US" dirty="0"/>
          </a:p>
        </p:txBody>
      </p:sp>
    </p:spTree>
    <p:extLst>
      <p:ext uri="{BB962C8B-B14F-4D97-AF65-F5344CB8AC3E}">
        <p14:creationId xmlns:p14="http://schemas.microsoft.com/office/powerpoint/2010/main" val="403032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A7114-3E1D-CB0D-5423-F96C92EE0AB8}"/>
            </a:ext>
          </a:extLst>
        </p:cNvPr>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E77DF3C5-EFA9-68D4-E8E4-A24017D42102}"/>
              </a:ext>
            </a:extLst>
          </p:cNvPr>
          <p:cNvSpPr>
            <a:spLocks noGrp="1"/>
          </p:cNvSpPr>
          <p:nvPr>
            <p:ph idx="1"/>
          </p:nvPr>
        </p:nvSpPr>
        <p:spPr/>
        <p:txBody>
          <a:bodyPr/>
          <a:lstStyle/>
          <a:p>
            <a:pPr marL="0" indent="0" algn="ctr">
              <a:buNone/>
            </a:pPr>
            <a:r>
              <a:rPr lang="ja-JP" altLang="en-US" sz="2400" u="sng" dirty="0">
                <a:solidFill>
                  <a:srgbClr val="C00000"/>
                </a:solidFill>
              </a:rPr>
              <a:t>微圧縮材料</a:t>
            </a:r>
            <a:r>
              <a:rPr lang="ja-JP" altLang="en-US" sz="2400" u="sng" dirty="0"/>
              <a:t>に対応するため，選択的低減積分</a:t>
            </a:r>
            <a:r>
              <a:rPr lang="en-US" altLang="ja-JP" sz="2400" u="sng" dirty="0"/>
              <a:t>(</a:t>
            </a:r>
            <a:r>
              <a:rPr lang="en-US" altLang="ja-JP" sz="2400" u="sng" dirty="0">
                <a:effectLst>
                  <a:outerShdw blurRad="38100" dist="38100" dir="2700000" algn="tl">
                    <a:srgbClr val="000000">
                      <a:alpha val="43137"/>
                    </a:srgbClr>
                  </a:outerShdw>
                </a:effectLst>
              </a:rPr>
              <a:t>SRI</a:t>
            </a:r>
            <a:r>
              <a:rPr lang="en-US" altLang="ja-JP" sz="2400" u="sng" dirty="0"/>
              <a:t>)</a:t>
            </a:r>
            <a:r>
              <a:rPr lang="ja-JP" altLang="en-US" sz="2400" u="sng" dirty="0"/>
              <a:t>を適用．</a:t>
            </a:r>
          </a:p>
        </p:txBody>
      </p:sp>
      <p:sp>
        <p:nvSpPr>
          <p:cNvPr id="3" name="タイトル 2">
            <a:extLst>
              <a:ext uri="{FF2B5EF4-FFF2-40B4-BE49-F238E27FC236}">
                <a16:creationId xmlns:a16="http://schemas.microsoft.com/office/drawing/2014/main" id="{A4F713BE-118F-923C-4228-6090AE2CFCED}"/>
              </a:ext>
            </a:extLst>
          </p:cNvPr>
          <p:cNvSpPr>
            <a:spLocks noGrp="1"/>
          </p:cNvSpPr>
          <p:nvPr>
            <p:ph type="title"/>
          </p:nvPr>
        </p:nvSpPr>
        <p:spPr/>
        <p:txBody>
          <a:bodyPr/>
          <a:lstStyle/>
          <a:p>
            <a:r>
              <a:rPr kumimoji="1" lang="en-US" altLang="ja-JP" dirty="0">
                <a:solidFill>
                  <a:schemeClr val="accent6">
                    <a:lumMod val="40000"/>
                    <a:lumOff val="60000"/>
                  </a:schemeClr>
                </a:solidFill>
              </a:rPr>
              <a:t>ES-FEM-SRI</a:t>
            </a:r>
            <a:r>
              <a:rPr kumimoji="1" lang="ja-JP" altLang="en-US" dirty="0"/>
              <a:t>の定式化概要</a:t>
            </a:r>
            <a:r>
              <a:rPr kumimoji="1" lang="ja-JP" altLang="en-US" sz="2400" dirty="0"/>
              <a:t>（①選択的低減積分と②体積歪みの二重平滑）</a:t>
            </a:r>
            <a:endParaRPr kumimoji="1" lang="ja-JP" altLang="en-US" dirty="0"/>
          </a:p>
        </p:txBody>
      </p:sp>
      <p:sp>
        <p:nvSpPr>
          <p:cNvPr id="75" name="テキスト ボックス 74">
            <a:extLst>
              <a:ext uri="{FF2B5EF4-FFF2-40B4-BE49-F238E27FC236}">
                <a16:creationId xmlns:a16="http://schemas.microsoft.com/office/drawing/2014/main" id="{B123561B-D4F4-2B63-FDAE-EFC809228FC6}"/>
              </a:ext>
            </a:extLst>
          </p:cNvPr>
          <p:cNvSpPr txBox="1"/>
          <p:nvPr/>
        </p:nvSpPr>
        <p:spPr>
          <a:xfrm>
            <a:off x="2100257" y="1016732"/>
            <a:ext cx="3940127" cy="707886"/>
          </a:xfrm>
          <a:prstGeom prst="rect">
            <a:avLst/>
          </a:prstGeom>
          <a:solidFill>
            <a:schemeClr val="bg1">
              <a:lumMod val="85000"/>
            </a:schemeClr>
          </a:solidFill>
        </p:spPr>
        <p:txBody>
          <a:bodyPr wrap="square" rtlCol="0">
            <a:spAutoFit/>
          </a:bodyPr>
          <a:lstStyle/>
          <a:p>
            <a:pPr algn="ctr"/>
            <a:r>
              <a:rPr lang="en-US" altLang="ja-JP" sz="2000" dirty="0"/>
              <a:t>(1) ES-FEM</a:t>
            </a:r>
            <a:r>
              <a:rPr lang="ja-JP" altLang="en-US" sz="2000" dirty="0"/>
              <a:t>による各エッジでの</a:t>
            </a:r>
            <a:br>
              <a:rPr lang="en-US" altLang="ja-JP" sz="2000" dirty="0"/>
            </a:br>
            <a:r>
              <a:rPr lang="ja-JP" altLang="en-US" sz="2000" dirty="0"/>
              <a:t>偏差ひずみの計算</a:t>
            </a:r>
            <a:endParaRPr lang="ja-JP" altLang="en-US" sz="2000" dirty="0">
              <a:solidFill>
                <a:srgbClr val="FF0000"/>
              </a:solidFill>
            </a:endParaRPr>
          </a:p>
        </p:txBody>
      </p:sp>
      <p:sp>
        <p:nvSpPr>
          <p:cNvPr id="77" name="テキスト ボックス 76">
            <a:extLst>
              <a:ext uri="{FF2B5EF4-FFF2-40B4-BE49-F238E27FC236}">
                <a16:creationId xmlns:a16="http://schemas.microsoft.com/office/drawing/2014/main" id="{5D53FD1D-8DE3-6B0D-4E2D-D7837A077CE3}"/>
              </a:ext>
            </a:extLst>
          </p:cNvPr>
          <p:cNvSpPr txBox="1"/>
          <p:nvPr/>
        </p:nvSpPr>
        <p:spPr>
          <a:xfrm>
            <a:off x="6159064" y="1017712"/>
            <a:ext cx="3931632" cy="707886"/>
          </a:xfrm>
          <a:prstGeom prst="rect">
            <a:avLst/>
          </a:prstGeom>
          <a:solidFill>
            <a:schemeClr val="bg1">
              <a:lumMod val="85000"/>
            </a:schemeClr>
          </a:solidFill>
        </p:spPr>
        <p:txBody>
          <a:bodyPr wrap="square" rtlCol="0">
            <a:spAutoFit/>
          </a:bodyPr>
          <a:lstStyle/>
          <a:p>
            <a:pPr algn="ctr"/>
            <a:r>
              <a:rPr lang="en-US" altLang="ja-JP" sz="2000" dirty="0"/>
              <a:t>(3) </a:t>
            </a:r>
            <a:r>
              <a:rPr lang="ja-JP" altLang="en-US" sz="2000" dirty="0">
                <a:solidFill>
                  <a:srgbClr val="0000CC"/>
                </a:solidFill>
              </a:rPr>
              <a:t>二重平滑を経た各セルでの</a:t>
            </a:r>
            <a:br>
              <a:rPr lang="en-US" altLang="ja-JP" sz="2000" dirty="0">
                <a:solidFill>
                  <a:srgbClr val="0000CC"/>
                </a:solidFill>
              </a:rPr>
            </a:br>
            <a:r>
              <a:rPr lang="ja-JP" altLang="en-US" sz="2000" dirty="0"/>
              <a:t>体積ひずみの計算</a:t>
            </a:r>
          </a:p>
        </p:txBody>
      </p:sp>
      <mc:AlternateContent xmlns:mc="http://schemas.openxmlformats.org/markup-compatibility/2006" xmlns:a14="http://schemas.microsoft.com/office/drawing/2010/main">
        <mc:Choice Requires="a14">
          <p:sp>
            <p:nvSpPr>
              <p:cNvPr id="78" name="テキスト ボックス 77">
                <a:extLst>
                  <a:ext uri="{FF2B5EF4-FFF2-40B4-BE49-F238E27FC236}">
                    <a16:creationId xmlns:a16="http://schemas.microsoft.com/office/drawing/2014/main" id="{1124F895-AE87-1846-AAD2-F3D16174A08F}"/>
                  </a:ext>
                </a:extLst>
              </p:cNvPr>
              <p:cNvSpPr txBox="1"/>
              <p:nvPr/>
            </p:nvSpPr>
            <p:spPr>
              <a:xfrm>
                <a:off x="4361529" y="5945214"/>
                <a:ext cx="3468257" cy="410497"/>
              </a:xfrm>
              <a:prstGeom prst="rect">
                <a:avLst/>
              </a:prstGeom>
              <a:solidFill>
                <a:schemeClr val="bg1">
                  <a:lumMod val="85000"/>
                </a:schemeClr>
              </a:solidFill>
            </p:spPr>
            <p:txBody>
              <a:bodyPr wrap="none" rtlCol="0">
                <a:spAutoFit/>
              </a:bodyPr>
              <a:lstStyle/>
              <a:p>
                <a:pPr algn="ctr"/>
                <a:r>
                  <a:rPr lang="en-US" altLang="ja-JP" sz="2000" dirty="0"/>
                  <a:t>(5) </a:t>
                </a:r>
                <a:r>
                  <a:rPr lang="ja-JP" altLang="en-US" sz="2000" dirty="0"/>
                  <a:t>節点内力</a:t>
                </a:r>
                <a14:m>
                  <m:oMath xmlns:m="http://schemas.openxmlformats.org/officeDocument/2006/math">
                    <m:r>
                      <a:rPr lang="en-US" altLang="ja-JP" sz="2000" b="0" i="1" smtClean="0">
                        <a:latin typeface="Cambria Math" panose="02040503050406030204" pitchFamily="18" charset="0"/>
                      </a:rPr>
                      <m:t>{</m:t>
                    </m:r>
                    <m:sSup>
                      <m:sSupPr>
                        <m:ctrlPr>
                          <a:rPr lang="en-US" altLang="ja-JP" sz="2000" b="0" i="1" smtClean="0">
                            <a:latin typeface="Cambria Math" panose="02040503050406030204" pitchFamily="18" charset="0"/>
                          </a:rPr>
                        </m:ctrlPr>
                      </m:sSupPr>
                      <m:e>
                        <m:r>
                          <a:rPr lang="en-US" altLang="ja-JP" sz="2000" b="0" i="1" smtClean="0">
                            <a:latin typeface="Cambria Math" panose="02040503050406030204" pitchFamily="18" charset="0"/>
                          </a:rPr>
                          <m:t>𝑓</m:t>
                        </m:r>
                      </m:e>
                      <m:sup>
                        <m:r>
                          <m:rPr>
                            <m:sty m:val="p"/>
                          </m:rPr>
                          <a:rPr lang="en-US" altLang="ja-JP" sz="2000" b="0" i="0" smtClean="0">
                            <a:latin typeface="Cambria Math" panose="02040503050406030204" pitchFamily="18" charset="0"/>
                          </a:rPr>
                          <m:t>int</m:t>
                        </m:r>
                      </m:sup>
                    </m:sSup>
                    <m:r>
                      <a:rPr lang="en-US" altLang="ja-JP" sz="2000" b="0" i="1" smtClean="0">
                        <a:latin typeface="Cambria Math" panose="02040503050406030204" pitchFamily="18" charset="0"/>
                      </a:rPr>
                      <m:t>}</m:t>
                    </m:r>
                  </m:oMath>
                </a14:m>
                <a:r>
                  <a:rPr lang="ja-JP" altLang="en-US" sz="2000" dirty="0"/>
                  <a:t>の組み立て</a:t>
                </a:r>
              </a:p>
            </p:txBody>
          </p:sp>
        </mc:Choice>
        <mc:Fallback xmlns="">
          <p:sp>
            <p:nvSpPr>
              <p:cNvPr id="78" name="テキスト ボックス 77">
                <a:extLst>
                  <a:ext uri="{FF2B5EF4-FFF2-40B4-BE49-F238E27FC236}">
                    <a16:creationId xmlns:a16="http://schemas.microsoft.com/office/drawing/2014/main" id="{1124F895-AE87-1846-AAD2-F3D16174A08F}"/>
                  </a:ext>
                </a:extLst>
              </p:cNvPr>
              <p:cNvSpPr txBox="1">
                <a:spLocks noRot="1" noChangeAspect="1" noMove="1" noResize="1" noEditPoints="1" noAdjustHandles="1" noChangeArrowheads="1" noChangeShapeType="1" noTextEdit="1"/>
              </p:cNvSpPr>
              <p:nvPr/>
            </p:nvSpPr>
            <p:spPr>
              <a:xfrm>
                <a:off x="4361529" y="5945214"/>
                <a:ext cx="3468257" cy="410497"/>
              </a:xfrm>
              <a:prstGeom prst="rect">
                <a:avLst/>
              </a:prstGeom>
              <a:blipFill>
                <a:blip r:embed="rId3"/>
                <a:stretch>
                  <a:fillRect l="-1582" t="-8824" r="-1582" b="-25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4854EC57-090F-936C-47AE-9B3795793AB8}"/>
                  </a:ext>
                </a:extLst>
              </p:cNvPr>
              <p:cNvSpPr txBox="1"/>
              <p:nvPr/>
            </p:nvSpPr>
            <p:spPr>
              <a:xfrm>
                <a:off x="2100257" y="4039718"/>
                <a:ext cx="3940127" cy="740844"/>
              </a:xfrm>
              <a:prstGeom prst="rect">
                <a:avLst/>
              </a:prstGeom>
              <a:solidFill>
                <a:schemeClr val="bg1">
                  <a:lumMod val="85000"/>
                </a:schemeClr>
              </a:solidFill>
            </p:spPr>
            <p:txBody>
              <a:bodyPr wrap="square" rtlCol="0">
                <a:spAutoFit/>
              </a:bodyPr>
              <a:lstStyle/>
              <a:p>
                <a:pPr algn="ctr"/>
                <a:r>
                  <a:rPr lang="en-US" altLang="ja-JP" sz="2000" dirty="0"/>
                  <a:t>(2) </a:t>
                </a:r>
                <a:r>
                  <a:rPr lang="ja-JP" altLang="en-US" sz="2000" dirty="0"/>
                  <a:t>各エッジでの偏差応力と</a:t>
                </a:r>
                <a:br>
                  <a:rPr lang="en-US" altLang="ja-JP" sz="2000" dirty="0"/>
                </a:br>
                <a:r>
                  <a:rPr lang="ja-JP" altLang="en-US" sz="2000" dirty="0"/>
                  <a:t>その節点内力寄与</a:t>
                </a:r>
                <a14:m>
                  <m:oMath xmlns:m="http://schemas.openxmlformats.org/officeDocument/2006/math">
                    <m:r>
                      <a:rPr lang="en-US" altLang="ja-JP" sz="2000" smtClean="0">
                        <a:latin typeface="Cambria Math" panose="02040503050406030204" pitchFamily="18" charset="0"/>
                      </a:rPr>
                      <m:t>{</m:t>
                    </m:r>
                    <m:sSubSup>
                      <m:sSubSupPr>
                        <m:ctrlPr>
                          <a:rPr lang="en-US" altLang="ja-JP" sz="2000" i="1">
                            <a:latin typeface="Cambria Math" panose="02040503050406030204" pitchFamily="18" charset="0"/>
                          </a:rPr>
                        </m:ctrlPr>
                      </m:sSubSupPr>
                      <m:e>
                        <m:r>
                          <a:rPr lang="en-US" altLang="ja-JP" sz="2000" i="1">
                            <a:latin typeface="Cambria Math" panose="02040503050406030204" pitchFamily="18" charset="0"/>
                          </a:rPr>
                          <m:t>𝑓</m:t>
                        </m:r>
                      </m:e>
                      <m:sub>
                        <m:r>
                          <m:rPr>
                            <m:sty m:val="p"/>
                          </m:rPr>
                          <a:rPr lang="en-US" altLang="ja-JP" sz="2000">
                            <a:latin typeface="Cambria Math" panose="02040503050406030204" pitchFamily="18" charset="0"/>
                          </a:rPr>
                          <m:t>dev</m:t>
                        </m:r>
                      </m:sub>
                      <m:sup>
                        <m:r>
                          <m:rPr>
                            <m:sty m:val="p"/>
                          </m:rPr>
                          <a:rPr lang="en-US" altLang="ja-JP" sz="2000">
                            <a:latin typeface="Cambria Math" panose="02040503050406030204" pitchFamily="18" charset="0"/>
                          </a:rPr>
                          <m:t>int</m:t>
                        </m:r>
                      </m:sup>
                    </m:sSubSup>
                    <m:r>
                      <a:rPr lang="en-US" altLang="ja-JP" sz="2000" i="1">
                        <a:latin typeface="Cambria Math" panose="02040503050406030204" pitchFamily="18" charset="0"/>
                      </a:rPr>
                      <m:t>}</m:t>
                    </m:r>
                  </m:oMath>
                </a14:m>
                <a:r>
                  <a:rPr lang="ja-JP" altLang="en-US" sz="2000" dirty="0"/>
                  <a:t>の計算</a:t>
                </a:r>
              </a:p>
            </p:txBody>
          </p:sp>
        </mc:Choice>
        <mc:Fallback xmlns="">
          <p:sp>
            <p:nvSpPr>
              <p:cNvPr id="6" name="テキスト ボックス 5">
                <a:extLst>
                  <a:ext uri="{FF2B5EF4-FFF2-40B4-BE49-F238E27FC236}">
                    <a16:creationId xmlns:a16="http://schemas.microsoft.com/office/drawing/2014/main" id="{4854EC57-090F-936C-47AE-9B3795793AB8}"/>
                  </a:ext>
                </a:extLst>
              </p:cNvPr>
              <p:cNvSpPr txBox="1">
                <a:spLocks noRot="1" noChangeAspect="1" noMove="1" noResize="1" noEditPoints="1" noAdjustHandles="1" noChangeArrowheads="1" noChangeShapeType="1" noTextEdit="1"/>
              </p:cNvSpPr>
              <p:nvPr/>
            </p:nvSpPr>
            <p:spPr>
              <a:xfrm>
                <a:off x="2100257" y="4039718"/>
                <a:ext cx="3940127" cy="740844"/>
              </a:xfrm>
              <a:prstGeom prst="rect">
                <a:avLst/>
              </a:prstGeom>
              <a:blipFill>
                <a:blip r:embed="rId4"/>
                <a:stretch>
                  <a:fillRect t="-6612" b="-1074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8C559349-5325-8B84-664C-2C999003587C}"/>
                  </a:ext>
                </a:extLst>
              </p:cNvPr>
              <p:cNvSpPr txBox="1"/>
              <p:nvPr/>
            </p:nvSpPr>
            <p:spPr>
              <a:xfrm>
                <a:off x="6159065" y="4039495"/>
                <a:ext cx="3939427" cy="779252"/>
              </a:xfrm>
              <a:prstGeom prst="rect">
                <a:avLst/>
              </a:prstGeom>
              <a:solidFill>
                <a:schemeClr val="bg1">
                  <a:lumMod val="85000"/>
                </a:schemeClr>
              </a:solidFill>
            </p:spPr>
            <p:txBody>
              <a:bodyPr wrap="square" rtlCol="0">
                <a:spAutoFit/>
              </a:bodyPr>
              <a:lstStyle/>
              <a:p>
                <a:pPr algn="ctr"/>
                <a:r>
                  <a:rPr lang="en-US" altLang="ja-JP" sz="2000" dirty="0"/>
                  <a:t>(4) </a:t>
                </a:r>
                <a:r>
                  <a:rPr lang="ja-JP" altLang="en-US" sz="2000" dirty="0"/>
                  <a:t>各</a:t>
                </a:r>
                <a:r>
                  <a:rPr lang="ja-JP" altLang="en-US" sz="2000" b="1" dirty="0">
                    <a:solidFill>
                      <a:srgbClr val="0000CC"/>
                    </a:solidFill>
                  </a:rPr>
                  <a:t>セル</a:t>
                </a:r>
                <a:r>
                  <a:rPr lang="ja-JP" altLang="en-US" sz="2000" dirty="0"/>
                  <a:t>での静水圧応力と</a:t>
                </a:r>
                <a:br>
                  <a:rPr lang="en-US" altLang="ja-JP" sz="2000" dirty="0"/>
                </a:br>
                <a:r>
                  <a:rPr lang="ja-JP" altLang="en-US" sz="2000" dirty="0"/>
                  <a:t>その節点内力寄与</a:t>
                </a:r>
                <a14:m>
                  <m:oMath xmlns:m="http://schemas.openxmlformats.org/officeDocument/2006/math">
                    <m:r>
                      <a:rPr lang="en-US" altLang="ja-JP" sz="2000" b="0" i="0" smtClean="0">
                        <a:latin typeface="Cambria Math" panose="02040503050406030204" pitchFamily="18" charset="0"/>
                      </a:rPr>
                      <m:t>{</m:t>
                    </m:r>
                    <m:sSubSup>
                      <m:sSubSupPr>
                        <m:ctrlPr>
                          <a:rPr lang="en-US" altLang="ja-JP" sz="2000" b="0" i="1" smtClean="0">
                            <a:latin typeface="Cambria Math" panose="02040503050406030204" pitchFamily="18" charset="0"/>
                          </a:rPr>
                        </m:ctrlPr>
                      </m:sSubSupPr>
                      <m:e>
                        <m:r>
                          <a:rPr lang="en-US" altLang="ja-JP" sz="2000" b="0" i="1" smtClean="0">
                            <a:latin typeface="Cambria Math" panose="02040503050406030204" pitchFamily="18" charset="0"/>
                          </a:rPr>
                          <m:t>𝑓</m:t>
                        </m:r>
                      </m:e>
                      <m:sub>
                        <m:r>
                          <m:rPr>
                            <m:sty m:val="p"/>
                          </m:rPr>
                          <a:rPr lang="en-US" altLang="ja-JP" sz="2000" b="0" i="0" smtClean="0">
                            <a:latin typeface="Cambria Math" panose="02040503050406030204" pitchFamily="18" charset="0"/>
                          </a:rPr>
                          <m:t>hyd</m:t>
                        </m:r>
                      </m:sub>
                      <m:sup>
                        <m:r>
                          <m:rPr>
                            <m:sty m:val="p"/>
                          </m:rPr>
                          <a:rPr lang="en-US" altLang="ja-JP" sz="2000" b="0" i="0" smtClean="0">
                            <a:latin typeface="Cambria Math" panose="02040503050406030204" pitchFamily="18" charset="0"/>
                          </a:rPr>
                          <m:t>int</m:t>
                        </m:r>
                      </m:sup>
                    </m:sSubSup>
                    <m:r>
                      <a:rPr lang="en-US" altLang="ja-JP" sz="2000" b="0" i="1" smtClean="0">
                        <a:latin typeface="Cambria Math" panose="02040503050406030204" pitchFamily="18" charset="0"/>
                      </a:rPr>
                      <m:t>}</m:t>
                    </m:r>
                  </m:oMath>
                </a14:m>
                <a:r>
                  <a:rPr lang="ja-JP" altLang="en-US" sz="2000" dirty="0"/>
                  <a:t>の計算</a:t>
                </a:r>
              </a:p>
            </p:txBody>
          </p:sp>
        </mc:Choice>
        <mc:Fallback xmlns="">
          <p:sp>
            <p:nvSpPr>
              <p:cNvPr id="13" name="テキスト ボックス 12">
                <a:extLst>
                  <a:ext uri="{FF2B5EF4-FFF2-40B4-BE49-F238E27FC236}">
                    <a16:creationId xmlns:a16="http://schemas.microsoft.com/office/drawing/2014/main" id="{8C559349-5325-8B84-664C-2C999003587C}"/>
                  </a:ext>
                </a:extLst>
              </p:cNvPr>
              <p:cNvSpPr txBox="1">
                <a:spLocks noRot="1" noChangeAspect="1" noMove="1" noResize="1" noEditPoints="1" noAdjustHandles="1" noChangeArrowheads="1" noChangeShapeType="1" noTextEdit="1"/>
              </p:cNvSpPr>
              <p:nvPr/>
            </p:nvSpPr>
            <p:spPr>
              <a:xfrm>
                <a:off x="6159065" y="4039495"/>
                <a:ext cx="3939427" cy="779252"/>
              </a:xfrm>
              <a:prstGeom prst="rect">
                <a:avLst/>
              </a:prstGeom>
              <a:blipFill>
                <a:blip r:embed="rId5"/>
                <a:stretch>
                  <a:fillRect t="-6299" b="-5512"/>
                </a:stretch>
              </a:blipFill>
            </p:spPr>
            <p:txBody>
              <a:bodyPr/>
              <a:lstStyle/>
              <a:p>
                <a:r>
                  <a:rPr lang="ja-JP" altLang="en-US">
                    <a:noFill/>
                  </a:rPr>
                  <a:t> </a:t>
                </a:r>
              </a:p>
            </p:txBody>
          </p:sp>
        </mc:Fallback>
      </mc:AlternateContent>
      <p:cxnSp>
        <p:nvCxnSpPr>
          <p:cNvPr id="23" name="直線コネクタ 22">
            <a:extLst>
              <a:ext uri="{FF2B5EF4-FFF2-40B4-BE49-F238E27FC236}">
                <a16:creationId xmlns:a16="http://schemas.microsoft.com/office/drawing/2014/main" id="{967F246F-972F-9733-8BC1-27094143DDEC}"/>
              </a:ext>
            </a:extLst>
          </p:cNvPr>
          <p:cNvCxnSpPr>
            <a:cxnSpLocks/>
          </p:cNvCxnSpPr>
          <p:nvPr/>
        </p:nvCxnSpPr>
        <p:spPr>
          <a:xfrm flipH="1">
            <a:off x="6095651" y="1016732"/>
            <a:ext cx="349" cy="37023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9600896D-B7DE-C944-C40E-3046400F906E}"/>
              </a:ext>
            </a:extLst>
          </p:cNvPr>
          <p:cNvSpPr txBox="1"/>
          <p:nvPr/>
        </p:nvSpPr>
        <p:spPr>
          <a:xfrm>
            <a:off x="10620990" y="619524"/>
            <a:ext cx="1526437" cy="1477328"/>
          </a:xfrm>
          <a:prstGeom prst="rect">
            <a:avLst/>
          </a:prstGeom>
          <a:noFill/>
          <a:ln>
            <a:solidFill>
              <a:schemeClr val="tx1"/>
            </a:solidFill>
          </a:ln>
        </p:spPr>
        <p:txBody>
          <a:bodyPr wrap="square" rtlCol="0">
            <a:spAutoFit/>
          </a:bodyPr>
          <a:lstStyle/>
          <a:p>
            <a:pPr algn="ctr" defTabSz="180000"/>
            <a:r>
              <a:rPr kumimoji="1" lang="ja-JP" altLang="en-US" dirty="0">
                <a:latin typeface="MS UI Gothic" panose="020B0600070205080204" pitchFamily="50" charset="-128"/>
                <a:ea typeface="MS UI Gothic" panose="020B0600070205080204" pitchFamily="50" charset="-128"/>
              </a:rPr>
              <a:t>簡単のため</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２次元の</a:t>
            </a:r>
            <a:br>
              <a:rPr kumimoji="1"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３</a:t>
            </a:r>
            <a:r>
              <a:rPr kumimoji="1" lang="ja-JP" altLang="en-US" dirty="0">
                <a:latin typeface="MS UI Gothic" panose="020B0600070205080204" pitchFamily="50" charset="-128"/>
                <a:ea typeface="MS UI Gothic" panose="020B0600070205080204" pitchFamily="50" charset="-128"/>
              </a:rPr>
              <a:t>節点三角形</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メッシュで</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説明</a:t>
            </a:r>
            <a:r>
              <a:rPr lang="ja-JP" altLang="en-US" dirty="0">
                <a:latin typeface="MS UI Gothic" panose="020B0600070205080204" pitchFamily="50" charset="-128"/>
                <a:ea typeface="MS UI Gothic" panose="020B0600070205080204" pitchFamily="50" charset="-128"/>
              </a:rPr>
              <a:t>します．</a:t>
            </a:r>
            <a:endParaRPr kumimoji="1" lang="ja-JP" altLang="en-US" dirty="0">
              <a:latin typeface="MS UI Gothic" panose="020B0600070205080204" pitchFamily="50" charset="-128"/>
              <a:ea typeface="MS UI Gothic" panose="020B0600070205080204" pitchFamily="50" charset="-128"/>
            </a:endParaRPr>
          </a:p>
        </p:txBody>
      </p:sp>
      <p:sp>
        <p:nvSpPr>
          <p:cNvPr id="4" name="テキスト ボックス 3">
            <a:extLst>
              <a:ext uri="{FF2B5EF4-FFF2-40B4-BE49-F238E27FC236}">
                <a16:creationId xmlns:a16="http://schemas.microsoft.com/office/drawing/2014/main" id="{7CDA51D6-BB66-0886-51E7-AF149BFB304C}"/>
              </a:ext>
            </a:extLst>
          </p:cNvPr>
          <p:cNvSpPr txBox="1"/>
          <p:nvPr/>
        </p:nvSpPr>
        <p:spPr>
          <a:xfrm>
            <a:off x="1785411" y="2408552"/>
            <a:ext cx="646331" cy="646331"/>
          </a:xfrm>
          <a:prstGeom prst="rect">
            <a:avLst/>
          </a:prstGeom>
          <a:solidFill>
            <a:schemeClr val="tx1"/>
          </a:solidFill>
          <a:ln>
            <a:solidFill>
              <a:schemeClr val="tx1"/>
            </a:solidFill>
          </a:ln>
        </p:spPr>
        <p:txBody>
          <a:bodyPr wrap="none" rtlCol="0">
            <a:spAutoFit/>
          </a:bodyPr>
          <a:lstStyle/>
          <a:p>
            <a:pPr algn="ctr"/>
            <a:r>
              <a:rPr kumimoji="1" lang="ja-JP" altLang="en-US" dirty="0">
                <a:solidFill>
                  <a:schemeClr val="bg1"/>
                </a:solidFill>
              </a:rPr>
              <a:t>偏差</a:t>
            </a:r>
            <a:br>
              <a:rPr kumimoji="1" lang="en-US" altLang="ja-JP" dirty="0">
                <a:solidFill>
                  <a:schemeClr val="bg1"/>
                </a:solidFill>
              </a:rPr>
            </a:br>
            <a:r>
              <a:rPr kumimoji="1" lang="ja-JP" altLang="en-US" dirty="0">
                <a:solidFill>
                  <a:schemeClr val="bg1"/>
                </a:solidFill>
              </a:rPr>
              <a:t>成分</a:t>
            </a:r>
          </a:p>
        </p:txBody>
      </p:sp>
      <p:sp>
        <p:nvSpPr>
          <p:cNvPr id="40" name="テキスト ボックス 39">
            <a:extLst>
              <a:ext uri="{FF2B5EF4-FFF2-40B4-BE49-F238E27FC236}">
                <a16:creationId xmlns:a16="http://schemas.microsoft.com/office/drawing/2014/main" id="{F3D197BC-EFE0-F208-21E9-C9C5E18441DD}"/>
              </a:ext>
            </a:extLst>
          </p:cNvPr>
          <p:cNvSpPr txBox="1"/>
          <p:nvPr/>
        </p:nvSpPr>
        <p:spPr>
          <a:xfrm>
            <a:off x="9760258" y="2410251"/>
            <a:ext cx="646331" cy="646331"/>
          </a:xfrm>
          <a:prstGeom prst="rect">
            <a:avLst/>
          </a:prstGeom>
          <a:solidFill>
            <a:schemeClr val="tx1"/>
          </a:solidFill>
          <a:ln>
            <a:solidFill>
              <a:schemeClr val="tx1"/>
            </a:solidFill>
          </a:ln>
        </p:spPr>
        <p:txBody>
          <a:bodyPr wrap="none" rtlCol="0">
            <a:spAutoFit/>
          </a:bodyPr>
          <a:lstStyle/>
          <a:p>
            <a:pPr algn="ctr"/>
            <a:r>
              <a:rPr lang="ja-JP" altLang="en-US" dirty="0">
                <a:solidFill>
                  <a:schemeClr val="bg1"/>
                </a:solidFill>
              </a:rPr>
              <a:t>体積</a:t>
            </a:r>
            <a:br>
              <a:rPr lang="en-US" altLang="ja-JP" dirty="0">
                <a:solidFill>
                  <a:schemeClr val="bg1"/>
                </a:solidFill>
              </a:rPr>
            </a:br>
            <a:r>
              <a:rPr lang="ja-JP" altLang="en-US" dirty="0">
                <a:solidFill>
                  <a:schemeClr val="bg1"/>
                </a:solidFill>
              </a:rPr>
              <a:t>成分</a:t>
            </a:r>
            <a:endParaRPr kumimoji="1" lang="ja-JP" altLang="en-US" dirty="0">
              <a:solidFill>
                <a:schemeClr val="bg1"/>
              </a:solidFill>
            </a:endParaRPr>
          </a:p>
        </p:txBody>
      </p:sp>
      <p:cxnSp>
        <p:nvCxnSpPr>
          <p:cNvPr id="42" name="直線矢印コネクタ 41">
            <a:extLst>
              <a:ext uri="{FF2B5EF4-FFF2-40B4-BE49-F238E27FC236}">
                <a16:creationId xmlns:a16="http://schemas.microsoft.com/office/drawing/2014/main" id="{0BA86949-402F-36B8-4890-2A27DA5D101A}"/>
              </a:ext>
            </a:extLst>
          </p:cNvPr>
          <p:cNvCxnSpPr>
            <a:cxnSpLocks/>
          </p:cNvCxnSpPr>
          <p:nvPr/>
        </p:nvCxnSpPr>
        <p:spPr>
          <a:xfrm>
            <a:off x="6094145" y="5302758"/>
            <a:ext cx="1855" cy="682526"/>
          </a:xfrm>
          <a:prstGeom prst="straightConnector1">
            <a:avLst/>
          </a:prstGeom>
          <a:ln w="127000">
            <a:solidFill>
              <a:schemeClr val="bg1">
                <a:lumMod val="6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F3A8EE15-B5F7-57FB-224C-7C047D4A4E07}"/>
              </a:ext>
            </a:extLst>
          </p:cNvPr>
          <p:cNvSpPr/>
          <p:nvPr/>
        </p:nvSpPr>
        <p:spPr>
          <a:xfrm rot="795572">
            <a:off x="4145794" y="4995127"/>
            <a:ext cx="1935563" cy="158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 name="正方形/長方形 43">
            <a:extLst>
              <a:ext uri="{FF2B5EF4-FFF2-40B4-BE49-F238E27FC236}">
                <a16:creationId xmlns:a16="http://schemas.microsoft.com/office/drawing/2014/main" id="{2F792E1D-9426-2AA5-F5B7-968FCFB2BC91}"/>
              </a:ext>
            </a:extLst>
          </p:cNvPr>
          <p:cNvSpPr/>
          <p:nvPr/>
        </p:nvSpPr>
        <p:spPr>
          <a:xfrm rot="20804428" flipH="1">
            <a:off x="6066049" y="4995127"/>
            <a:ext cx="1935563" cy="158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テキスト ボックス 40">
            <a:extLst>
              <a:ext uri="{FF2B5EF4-FFF2-40B4-BE49-F238E27FC236}">
                <a16:creationId xmlns:a16="http://schemas.microsoft.com/office/drawing/2014/main" id="{9F168D95-A58A-0D3D-A264-4D257C7EF03E}"/>
              </a:ext>
            </a:extLst>
          </p:cNvPr>
          <p:cNvSpPr txBox="1"/>
          <p:nvPr/>
        </p:nvSpPr>
        <p:spPr>
          <a:xfrm>
            <a:off x="5189799" y="4906905"/>
            <a:ext cx="1811713" cy="646331"/>
          </a:xfrm>
          <a:prstGeom prst="rect">
            <a:avLst/>
          </a:prstGeom>
          <a:solidFill>
            <a:schemeClr val="tx1"/>
          </a:solidFill>
        </p:spPr>
        <p:txBody>
          <a:bodyPr wrap="none" rtlCol="0">
            <a:spAutoFit/>
          </a:bodyPr>
          <a:lstStyle/>
          <a:p>
            <a:pPr algn="ctr"/>
            <a:r>
              <a:rPr lang="ja-JP" altLang="en-US" b="1" dirty="0">
                <a:ln w="3175">
                  <a:noFill/>
                </a:ln>
                <a:solidFill>
                  <a:schemeClr val="bg1"/>
                </a:solidFill>
              </a:rPr>
              <a:t>選択的低減積分</a:t>
            </a:r>
            <a:br>
              <a:rPr lang="en-US" altLang="ja-JP" b="1" dirty="0">
                <a:ln w="3175">
                  <a:noFill/>
                </a:ln>
                <a:solidFill>
                  <a:schemeClr val="bg1"/>
                </a:solidFill>
              </a:rPr>
            </a:br>
            <a:r>
              <a:rPr lang="en-US" altLang="ja-JP" b="1" dirty="0">
                <a:ln w="3175">
                  <a:noFill/>
                </a:ln>
                <a:solidFill>
                  <a:schemeClr val="bg1"/>
                </a:solidFill>
              </a:rPr>
              <a:t>(SRI)</a:t>
            </a:r>
            <a:endParaRPr kumimoji="1" lang="ja-JP" altLang="en-US" b="1" dirty="0">
              <a:ln w="3175">
                <a:noFill/>
              </a:ln>
              <a:solidFill>
                <a:schemeClr val="bg1"/>
              </a:solidFill>
            </a:endParaRPr>
          </a:p>
        </p:txBody>
      </p:sp>
      <p:sp>
        <p:nvSpPr>
          <p:cNvPr id="45" name="テキスト ボックス 44">
            <a:extLst>
              <a:ext uri="{FF2B5EF4-FFF2-40B4-BE49-F238E27FC236}">
                <a16:creationId xmlns:a16="http://schemas.microsoft.com/office/drawing/2014/main" id="{7425A7AD-CC6E-A47D-6696-7262931413C5}"/>
              </a:ext>
            </a:extLst>
          </p:cNvPr>
          <p:cNvSpPr txBox="1"/>
          <p:nvPr/>
        </p:nvSpPr>
        <p:spPr>
          <a:xfrm>
            <a:off x="8627592" y="4999455"/>
            <a:ext cx="3485249" cy="1015663"/>
          </a:xfrm>
          <a:prstGeom prst="rect">
            <a:avLst/>
          </a:prstGeom>
          <a:solidFill>
            <a:schemeClr val="accent1"/>
          </a:solidFill>
        </p:spPr>
        <p:txBody>
          <a:bodyPr wrap="none" rtlCol="0">
            <a:spAutoFit/>
          </a:bodyPr>
          <a:lstStyle/>
          <a:p>
            <a:pPr marL="342900" indent="-342900">
              <a:buFont typeface="Wingdings" panose="05000000000000000000" pitchFamily="2" charset="2"/>
              <a:buChar char="Ø"/>
            </a:pPr>
            <a:r>
              <a:rPr lang="ja-JP" altLang="en-US" sz="2000" dirty="0"/>
              <a:t>体積ロッキングの回避</a:t>
            </a:r>
            <a:endParaRPr lang="en-US" altLang="ja-JP" sz="2000" dirty="0"/>
          </a:p>
          <a:p>
            <a:pPr marL="342900" indent="-342900">
              <a:buFont typeface="Wingdings" panose="05000000000000000000" pitchFamily="2" charset="2"/>
              <a:buChar char="Ø"/>
            </a:pPr>
            <a:r>
              <a:rPr lang="ja-JP" altLang="en-US" sz="2000" dirty="0"/>
              <a:t>圧力チェッカーボーディング</a:t>
            </a:r>
            <a:br>
              <a:rPr lang="en-US" altLang="ja-JP" sz="2000" dirty="0"/>
            </a:br>
            <a:r>
              <a:rPr lang="ja-JP" altLang="en-US" sz="2000" dirty="0"/>
              <a:t>の低減</a:t>
            </a:r>
            <a:endParaRPr lang="en-US" altLang="ja-JP" sz="2000" dirty="0"/>
          </a:p>
        </p:txBody>
      </p:sp>
      <p:sp>
        <p:nvSpPr>
          <p:cNvPr id="7" name="テキスト ボックス 6">
            <a:extLst>
              <a:ext uri="{FF2B5EF4-FFF2-40B4-BE49-F238E27FC236}">
                <a16:creationId xmlns:a16="http://schemas.microsoft.com/office/drawing/2014/main" id="{52F22A9E-A77E-1022-0F29-6AD2F660429F}"/>
              </a:ext>
            </a:extLst>
          </p:cNvPr>
          <p:cNvSpPr txBox="1"/>
          <p:nvPr/>
        </p:nvSpPr>
        <p:spPr>
          <a:xfrm>
            <a:off x="568521" y="5159331"/>
            <a:ext cx="3180679" cy="707886"/>
          </a:xfrm>
          <a:prstGeom prst="rect">
            <a:avLst/>
          </a:prstGeom>
          <a:solidFill>
            <a:schemeClr val="accent1"/>
          </a:solidFill>
        </p:spPr>
        <p:txBody>
          <a:bodyPr wrap="none" rtlCol="0">
            <a:spAutoFit/>
          </a:bodyPr>
          <a:lstStyle/>
          <a:p>
            <a:pPr marL="342900" indent="-342900">
              <a:buFont typeface="Wingdings" panose="05000000000000000000" pitchFamily="2" charset="2"/>
              <a:buChar char="Ø"/>
            </a:pPr>
            <a:r>
              <a:rPr lang="ja-JP" altLang="en-US" sz="2000" dirty="0"/>
              <a:t>せん断ロッキングの回避</a:t>
            </a:r>
            <a:endParaRPr lang="en-US" altLang="ja-JP" sz="2000" dirty="0"/>
          </a:p>
          <a:p>
            <a:pPr marL="342900" indent="-342900">
              <a:buFont typeface="Wingdings" panose="05000000000000000000" pitchFamily="2" charset="2"/>
              <a:buChar char="Ø"/>
            </a:pPr>
            <a:r>
              <a:rPr lang="ja-JP" altLang="en-US" sz="2000" dirty="0"/>
              <a:t>せん断応力精度の向上</a:t>
            </a:r>
          </a:p>
        </p:txBody>
      </p:sp>
      <p:grpSp>
        <p:nvGrpSpPr>
          <p:cNvPr id="12" name="グループ化 11">
            <a:extLst>
              <a:ext uri="{FF2B5EF4-FFF2-40B4-BE49-F238E27FC236}">
                <a16:creationId xmlns:a16="http://schemas.microsoft.com/office/drawing/2014/main" id="{1D9E425F-CBB4-F7FE-ED2D-7236FDAF1908}"/>
              </a:ext>
            </a:extLst>
          </p:cNvPr>
          <p:cNvGrpSpPr/>
          <p:nvPr/>
        </p:nvGrpSpPr>
        <p:grpSpPr>
          <a:xfrm>
            <a:off x="6976265" y="1750190"/>
            <a:ext cx="2257481" cy="2208147"/>
            <a:chOff x="1513470" y="1992161"/>
            <a:chExt cx="3447483" cy="3410207"/>
          </a:xfrm>
        </p:grpSpPr>
        <p:sp>
          <p:nvSpPr>
            <p:cNvPr id="16" name="楕円 15">
              <a:extLst>
                <a:ext uri="{FF2B5EF4-FFF2-40B4-BE49-F238E27FC236}">
                  <a16:creationId xmlns:a16="http://schemas.microsoft.com/office/drawing/2014/main" id="{24F8C06E-0E6B-F9E1-0E36-E942DBF2D87C}"/>
                </a:ext>
              </a:extLst>
            </p:cNvPr>
            <p:cNvSpPr/>
            <p:nvPr/>
          </p:nvSpPr>
          <p:spPr>
            <a:xfrm>
              <a:off x="3522404" y="1992161"/>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46" name="フリーフォーム: 図形 45">
              <a:extLst>
                <a:ext uri="{FF2B5EF4-FFF2-40B4-BE49-F238E27FC236}">
                  <a16:creationId xmlns:a16="http://schemas.microsoft.com/office/drawing/2014/main" id="{C4416190-5394-474C-4345-ECBAA41D83F8}"/>
                </a:ext>
              </a:extLst>
            </p:cNvPr>
            <p:cNvSpPr/>
            <p:nvPr/>
          </p:nvSpPr>
          <p:spPr>
            <a:xfrm>
              <a:off x="3601598" y="2064169"/>
              <a:ext cx="1280161" cy="2037282"/>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0 w 1280161"/>
                <a:gd name="connsiteY0" fmla="*/ 0 h 2037282"/>
                <a:gd name="connsiteX1" fmla="*/ 1280161 w 1280161"/>
                <a:gd name="connsiteY1" fmla="*/ 256033 h 2037282"/>
                <a:gd name="connsiteX2" fmla="*/ 691289 w 1280161"/>
                <a:gd name="connsiteY2" fmla="*/ 2037282 h 2037282"/>
              </a:gdLst>
              <a:ahLst/>
              <a:cxnLst>
                <a:cxn ang="0">
                  <a:pos x="connsiteX0" y="connsiteY0"/>
                </a:cxn>
                <a:cxn ang="0">
                  <a:pos x="connsiteX1" y="connsiteY1"/>
                </a:cxn>
                <a:cxn ang="0">
                  <a:pos x="connsiteX2" y="connsiteY2"/>
                </a:cxn>
              </a:cxnLst>
              <a:rect l="l" t="t" r="r" b="b"/>
              <a:pathLst>
                <a:path w="1280161" h="2037282">
                  <a:moveTo>
                    <a:pt x="0" y="0"/>
                  </a:moveTo>
                  <a:lnTo>
                    <a:pt x="1280161" y="256033"/>
                  </a:lnTo>
                  <a:lnTo>
                    <a:pt x="691289" y="2037282"/>
                  </a:lnTo>
                </a:path>
              </a:pathLst>
            </a:cu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47" name="フリーフォーム: 図形 46">
              <a:extLst>
                <a:ext uri="{FF2B5EF4-FFF2-40B4-BE49-F238E27FC236}">
                  <a16:creationId xmlns:a16="http://schemas.microsoft.com/office/drawing/2014/main" id="{EA39EA90-7CCD-C20A-E9D6-E3E052E66D19}"/>
                </a:ext>
              </a:extLst>
            </p:cNvPr>
            <p:cNvSpPr/>
            <p:nvPr/>
          </p:nvSpPr>
          <p:spPr>
            <a:xfrm>
              <a:off x="1571987" y="4128604"/>
              <a:ext cx="2717594" cy="1203352"/>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2629812 w 2629812"/>
                <a:gd name="connsiteY0" fmla="*/ 0 h 2702965"/>
                <a:gd name="connsiteX1" fmla="*/ 1474011 w 2629812"/>
                <a:gd name="connsiteY1" fmla="*/ 1192378 h 2702965"/>
                <a:gd name="connsiteX2" fmla="*/ 0 w 2629812"/>
                <a:gd name="connsiteY2" fmla="*/ 2702965 h 2702965"/>
                <a:gd name="connsiteX0" fmla="*/ 2717594 w 2717594"/>
                <a:gd name="connsiteY0" fmla="*/ 0 h 1192378"/>
                <a:gd name="connsiteX1" fmla="*/ 1561793 w 2717594"/>
                <a:gd name="connsiteY1" fmla="*/ 1192378 h 1192378"/>
                <a:gd name="connsiteX2" fmla="*/ 0 w 2717594"/>
                <a:gd name="connsiteY2" fmla="*/ 3657 h 1192378"/>
                <a:gd name="connsiteX0" fmla="*/ 2717594 w 2717594"/>
                <a:gd name="connsiteY0" fmla="*/ 0 h 1258215"/>
                <a:gd name="connsiteX1" fmla="*/ 874164 w 2717594"/>
                <a:gd name="connsiteY1" fmla="*/ 1258215 h 1258215"/>
                <a:gd name="connsiteX2" fmla="*/ 0 w 2717594"/>
                <a:gd name="connsiteY2" fmla="*/ 3657 h 1258215"/>
                <a:gd name="connsiteX0" fmla="*/ 2717594 w 2717594"/>
                <a:gd name="connsiteY0" fmla="*/ 0 h 1192378"/>
                <a:gd name="connsiteX1" fmla="*/ 1839771 w 2717594"/>
                <a:gd name="connsiteY1" fmla="*/ 1192378 h 1192378"/>
                <a:gd name="connsiteX2" fmla="*/ 0 w 2717594"/>
                <a:gd name="connsiteY2" fmla="*/ 3657 h 1192378"/>
                <a:gd name="connsiteX0" fmla="*/ 2717594 w 2717594"/>
                <a:gd name="connsiteY0" fmla="*/ 10974 h 1203352"/>
                <a:gd name="connsiteX1" fmla="*/ 1839771 w 2717594"/>
                <a:gd name="connsiteY1" fmla="*/ 1203352 h 1203352"/>
                <a:gd name="connsiteX2" fmla="*/ 0 w 2717594"/>
                <a:gd name="connsiteY2" fmla="*/ 0 h 1203352"/>
              </a:gdLst>
              <a:ahLst/>
              <a:cxnLst>
                <a:cxn ang="0">
                  <a:pos x="connsiteX0" y="connsiteY0"/>
                </a:cxn>
                <a:cxn ang="0">
                  <a:pos x="connsiteX1" y="connsiteY1"/>
                </a:cxn>
                <a:cxn ang="0">
                  <a:pos x="connsiteX2" y="connsiteY2"/>
                </a:cxn>
              </a:cxnLst>
              <a:rect l="l" t="t" r="r" b="b"/>
              <a:pathLst>
                <a:path w="2717594" h="1203352">
                  <a:moveTo>
                    <a:pt x="2717594" y="10974"/>
                  </a:moveTo>
                  <a:lnTo>
                    <a:pt x="1839771" y="1203352"/>
                  </a:lnTo>
                  <a:lnTo>
                    <a:pt x="0" y="0"/>
                  </a:lnTo>
                </a:path>
              </a:pathLst>
            </a:custGeom>
            <a:solidFill>
              <a:srgbClr val="00B0F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58" name="楕円 57">
              <a:extLst>
                <a:ext uri="{FF2B5EF4-FFF2-40B4-BE49-F238E27FC236}">
                  <a16:creationId xmlns:a16="http://schemas.microsoft.com/office/drawing/2014/main" id="{BC986359-5289-20D3-03CB-CCD17E38E013}"/>
                </a:ext>
              </a:extLst>
            </p:cNvPr>
            <p:cNvSpPr/>
            <p:nvPr/>
          </p:nvSpPr>
          <p:spPr>
            <a:xfrm>
              <a:off x="4816937" y="2242964"/>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59" name="楕円 58">
              <a:extLst>
                <a:ext uri="{FF2B5EF4-FFF2-40B4-BE49-F238E27FC236}">
                  <a16:creationId xmlns:a16="http://schemas.microsoft.com/office/drawing/2014/main" id="{2AB6A0CE-619A-A9AE-6A3D-EEF13B0B0BCD}"/>
                </a:ext>
              </a:extLst>
            </p:cNvPr>
            <p:cNvSpPr/>
            <p:nvPr/>
          </p:nvSpPr>
          <p:spPr>
            <a:xfrm>
              <a:off x="4217573" y="4056596"/>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60" name="楕円 59">
              <a:extLst>
                <a:ext uri="{FF2B5EF4-FFF2-40B4-BE49-F238E27FC236}">
                  <a16:creationId xmlns:a16="http://schemas.microsoft.com/office/drawing/2014/main" id="{D8D254D3-91BA-D991-43C3-D2FC3E068916}"/>
                </a:ext>
              </a:extLst>
            </p:cNvPr>
            <p:cNvSpPr/>
            <p:nvPr/>
          </p:nvSpPr>
          <p:spPr>
            <a:xfrm>
              <a:off x="1762789" y="2377585"/>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61" name="楕円 60">
              <a:extLst>
                <a:ext uri="{FF2B5EF4-FFF2-40B4-BE49-F238E27FC236}">
                  <a16:creationId xmlns:a16="http://schemas.microsoft.com/office/drawing/2014/main" id="{A42E687B-E4C2-D713-D14F-43E50F6520CF}"/>
                </a:ext>
              </a:extLst>
            </p:cNvPr>
            <p:cNvSpPr/>
            <p:nvPr/>
          </p:nvSpPr>
          <p:spPr>
            <a:xfrm>
              <a:off x="1513470" y="4050335"/>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62" name="楕円 61">
              <a:extLst>
                <a:ext uri="{FF2B5EF4-FFF2-40B4-BE49-F238E27FC236}">
                  <a16:creationId xmlns:a16="http://schemas.microsoft.com/office/drawing/2014/main" id="{DEBCFAB1-4D55-81D5-3408-F642CA1C75A0}"/>
                </a:ext>
              </a:extLst>
            </p:cNvPr>
            <p:cNvSpPr/>
            <p:nvPr/>
          </p:nvSpPr>
          <p:spPr>
            <a:xfrm>
              <a:off x="3347168" y="5258352"/>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63" name="フリーフォーム: 図形 62">
              <a:extLst>
                <a:ext uri="{FF2B5EF4-FFF2-40B4-BE49-F238E27FC236}">
                  <a16:creationId xmlns:a16="http://schemas.microsoft.com/office/drawing/2014/main" id="{CC174FEC-4088-F2C8-228B-762753BB3A51}"/>
                </a:ext>
              </a:extLst>
            </p:cNvPr>
            <p:cNvSpPr/>
            <p:nvPr/>
          </p:nvSpPr>
          <p:spPr>
            <a:xfrm>
              <a:off x="1575683" y="2064169"/>
              <a:ext cx="2037282" cy="2051913"/>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281635 w 2037282"/>
                <a:gd name="connsiteY1" fmla="*/ 365761 h 2051913"/>
                <a:gd name="connsiteX2" fmla="*/ 0 w 2037282"/>
                <a:gd name="connsiteY2" fmla="*/ 2051913 h 2051913"/>
              </a:gdLst>
              <a:ahLst/>
              <a:cxnLst>
                <a:cxn ang="0">
                  <a:pos x="connsiteX0" y="connsiteY0"/>
                </a:cxn>
                <a:cxn ang="0">
                  <a:pos x="connsiteX1" y="connsiteY1"/>
                </a:cxn>
                <a:cxn ang="0">
                  <a:pos x="connsiteX2" y="connsiteY2"/>
                </a:cxn>
              </a:cxnLst>
              <a:rect l="l" t="t" r="r" b="b"/>
              <a:pathLst>
                <a:path w="2037282" h="2051913">
                  <a:moveTo>
                    <a:pt x="2037282" y="0"/>
                  </a:moveTo>
                  <a:lnTo>
                    <a:pt x="281635" y="365761"/>
                  </a:lnTo>
                  <a:lnTo>
                    <a:pt x="0" y="2051913"/>
                  </a:lnTo>
                </a:path>
              </a:pathLst>
            </a:cu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64" name="フリーフォーム: 図形 63">
              <a:extLst>
                <a:ext uri="{FF2B5EF4-FFF2-40B4-BE49-F238E27FC236}">
                  <a16:creationId xmlns:a16="http://schemas.microsoft.com/office/drawing/2014/main" id="{3F1CD650-342C-F48D-FF18-03F29EBCB278}"/>
                </a:ext>
              </a:extLst>
            </p:cNvPr>
            <p:cNvSpPr/>
            <p:nvPr/>
          </p:nvSpPr>
          <p:spPr>
            <a:xfrm>
              <a:off x="1571987" y="2078354"/>
              <a:ext cx="2717594" cy="2065705"/>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Lst>
              <a:ahLst/>
              <a:cxnLst>
                <a:cxn ang="0">
                  <a:pos x="connsiteX0" y="connsiteY0"/>
                </a:cxn>
                <a:cxn ang="0">
                  <a:pos x="connsiteX1" y="connsiteY1"/>
                </a:cxn>
                <a:cxn ang="0">
                  <a:pos x="connsiteX2" y="connsiteY2"/>
                </a:cxn>
                <a:cxn ang="0">
                  <a:pos x="connsiteX3" y="connsiteY3"/>
                </a:cxn>
              </a:cxnLst>
              <a:rect l="l" t="t" r="r" b="b"/>
              <a:pathLst>
                <a:path w="2706625" h="2040940">
                  <a:moveTo>
                    <a:pt x="0" y="2026311"/>
                  </a:moveTo>
                  <a:lnTo>
                    <a:pt x="2706625" y="2040940"/>
                  </a:lnTo>
                  <a:lnTo>
                    <a:pt x="2026310" y="0"/>
                  </a:lnTo>
                  <a:lnTo>
                    <a:pt x="0" y="2026311"/>
                  </a:lnTo>
                  <a:close/>
                </a:path>
              </a:pathLst>
            </a:custGeom>
            <a:solidFill>
              <a:schemeClr val="bg1">
                <a:lumMod val="8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grpSp>
      <p:sp>
        <p:nvSpPr>
          <p:cNvPr id="68" name="テキスト ボックス 67">
            <a:extLst>
              <a:ext uri="{FF2B5EF4-FFF2-40B4-BE49-F238E27FC236}">
                <a16:creationId xmlns:a16="http://schemas.microsoft.com/office/drawing/2014/main" id="{0FE3A8C5-887E-0BBD-F72B-8AA09159F881}"/>
              </a:ext>
            </a:extLst>
          </p:cNvPr>
          <p:cNvSpPr txBox="1"/>
          <p:nvPr/>
        </p:nvSpPr>
        <p:spPr>
          <a:xfrm>
            <a:off x="8922079" y="3104964"/>
            <a:ext cx="3269001" cy="830997"/>
          </a:xfrm>
          <a:prstGeom prst="rect">
            <a:avLst/>
          </a:prstGeom>
          <a:solidFill>
            <a:schemeClr val="accent6">
              <a:lumMod val="20000"/>
              <a:lumOff val="80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1600" dirty="0">
                <a:latin typeface="MS UI Gothic" panose="020B0600070205080204" pitchFamily="50" charset="-128"/>
                <a:ea typeface="MS UI Gothic" panose="020B0600070205080204" pitchFamily="50" charset="-128"/>
              </a:rPr>
              <a:t>※</a:t>
            </a:r>
            <a:r>
              <a:rPr kumimoji="1" lang="ja-JP" altLang="en-US" sz="1600" dirty="0">
                <a:latin typeface="MS UI Gothic" panose="020B0600070205080204" pitchFamily="50" charset="-128"/>
                <a:ea typeface="MS UI Gothic" panose="020B0600070205080204" pitchFamily="50" charset="-128"/>
              </a:rPr>
              <a:t>二重平滑</a:t>
            </a:r>
            <a:br>
              <a:rPr kumimoji="1" lang="en-US" altLang="ja-JP" sz="1600" dirty="0">
                <a:latin typeface="MS UI Gothic" panose="020B0600070205080204" pitchFamily="50" charset="-128"/>
                <a:ea typeface="MS UI Gothic" panose="020B0600070205080204" pitchFamily="50" charset="-128"/>
              </a:rPr>
            </a:br>
            <a:r>
              <a:rPr kumimoji="1" lang="ja-JP" altLang="en-US" sz="1600" dirty="0">
                <a:latin typeface="MS UI Gothic" panose="020B0600070205080204" pitchFamily="50" charset="-128"/>
                <a:ea typeface="MS UI Gothic" panose="020B0600070205080204" pitchFamily="50" charset="-128"/>
              </a:rPr>
              <a:t>節点でのひずみ平滑</a:t>
            </a:r>
            <a:r>
              <a:rPr kumimoji="1" lang="en-US" altLang="ja-JP" sz="1600" dirty="0">
                <a:latin typeface="MS UI Gothic" panose="020B0600070205080204" pitchFamily="50" charset="-128"/>
                <a:ea typeface="MS UI Gothic" panose="020B0600070205080204" pitchFamily="50" charset="-128"/>
              </a:rPr>
              <a:t>(NS-FEM)</a:t>
            </a:r>
            <a:r>
              <a:rPr kumimoji="1" lang="ja-JP" altLang="en-US" sz="1600" dirty="0">
                <a:latin typeface="MS UI Gothic" panose="020B0600070205080204" pitchFamily="50" charset="-128"/>
                <a:ea typeface="MS UI Gothic" panose="020B0600070205080204" pitchFamily="50" charset="-128"/>
              </a:rPr>
              <a:t>の後</a:t>
            </a:r>
            <a:r>
              <a:rPr lang="ja-JP" altLang="en-US" sz="1600" dirty="0">
                <a:latin typeface="MS UI Gothic" panose="020B0600070205080204" pitchFamily="50" charset="-128"/>
                <a:ea typeface="MS UI Gothic" panose="020B0600070205080204" pitchFamily="50" charset="-128"/>
              </a:rPr>
              <a:t>に，</a:t>
            </a:r>
            <a:br>
              <a:rPr lang="en-US" altLang="ja-JP" sz="1600" dirty="0">
                <a:latin typeface="MS UI Gothic" panose="020B0600070205080204" pitchFamily="50" charset="-128"/>
                <a:ea typeface="MS UI Gothic" panose="020B0600070205080204" pitchFamily="50" charset="-128"/>
              </a:rPr>
            </a:br>
            <a:r>
              <a:rPr lang="ja-JP" altLang="en-US" sz="1600" dirty="0">
                <a:latin typeface="MS UI Gothic" panose="020B0600070205080204" pitchFamily="50" charset="-128"/>
                <a:ea typeface="MS UI Gothic" panose="020B0600070205080204" pitchFamily="50" charset="-128"/>
              </a:rPr>
              <a:t>セルでのひずみ平滑</a:t>
            </a:r>
            <a:r>
              <a:rPr lang="en-US" altLang="ja-JP" sz="1600" dirty="0">
                <a:latin typeface="MS UI Gothic" panose="020B0600070205080204" pitchFamily="50" charset="-128"/>
                <a:ea typeface="MS UI Gothic" panose="020B0600070205080204" pitchFamily="50" charset="-128"/>
              </a:rPr>
              <a:t>(NS-FEM</a:t>
            </a:r>
            <a:r>
              <a:rPr lang="en-US" altLang="ja-JP" sz="1600" baseline="30000" dirty="0">
                <a:latin typeface="MS UI Gothic" panose="020B0600070205080204" pitchFamily="50" charset="-128"/>
                <a:ea typeface="MS UI Gothic" panose="020B0600070205080204" pitchFamily="50" charset="-128"/>
              </a:rPr>
              <a:t>-1</a:t>
            </a:r>
            <a:r>
              <a:rPr lang="en-US" altLang="ja-JP" sz="1600" dirty="0">
                <a:latin typeface="MS UI Gothic" panose="020B0600070205080204" pitchFamily="50" charset="-128"/>
                <a:ea typeface="MS UI Gothic" panose="020B0600070205080204" pitchFamily="50" charset="-128"/>
              </a:rPr>
              <a:t>)</a:t>
            </a:r>
            <a:r>
              <a:rPr lang="ja-JP" altLang="en-US" sz="1600" dirty="0">
                <a:latin typeface="MS UI Gothic" panose="020B0600070205080204" pitchFamily="50" charset="-128"/>
                <a:ea typeface="MS UI Gothic" panose="020B0600070205080204" pitchFamily="50" charset="-128"/>
              </a:rPr>
              <a:t>を行う．</a:t>
            </a:r>
            <a:endParaRPr kumimoji="1" lang="ja-JP" altLang="en-US" sz="1600" dirty="0">
              <a:latin typeface="MS UI Gothic" panose="020B0600070205080204" pitchFamily="50" charset="-128"/>
              <a:ea typeface="MS UI Gothic" panose="020B0600070205080204" pitchFamily="50" charset="-128"/>
            </a:endParaRPr>
          </a:p>
        </p:txBody>
      </p:sp>
      <p:sp>
        <p:nvSpPr>
          <p:cNvPr id="8" name="スライド番号プレースホルダー 7">
            <a:extLst>
              <a:ext uri="{FF2B5EF4-FFF2-40B4-BE49-F238E27FC236}">
                <a16:creationId xmlns:a16="http://schemas.microsoft.com/office/drawing/2014/main" id="{15C8996A-1F90-B0C5-BC11-9B58C23FD567}"/>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8</a:t>
            </a:fld>
            <a:endParaRPr lang="ja-JP" altLang="en-US" dirty="0"/>
          </a:p>
        </p:txBody>
      </p:sp>
      <p:grpSp>
        <p:nvGrpSpPr>
          <p:cNvPr id="5" name="グループ化 4">
            <a:extLst>
              <a:ext uri="{FF2B5EF4-FFF2-40B4-BE49-F238E27FC236}">
                <a16:creationId xmlns:a16="http://schemas.microsoft.com/office/drawing/2014/main" id="{876CD089-9279-BB3A-789F-24ED161A9324}"/>
              </a:ext>
            </a:extLst>
          </p:cNvPr>
          <p:cNvGrpSpPr/>
          <p:nvPr/>
        </p:nvGrpSpPr>
        <p:grpSpPr>
          <a:xfrm>
            <a:off x="2988431" y="1750190"/>
            <a:ext cx="2257481" cy="2208147"/>
            <a:chOff x="2988431" y="1750190"/>
            <a:chExt cx="2257481" cy="2208147"/>
          </a:xfrm>
        </p:grpSpPr>
        <p:sp>
          <p:nvSpPr>
            <p:cNvPr id="9" name="フリーフォーム: 図形 8">
              <a:extLst>
                <a:ext uri="{FF2B5EF4-FFF2-40B4-BE49-F238E27FC236}">
                  <a16:creationId xmlns:a16="http://schemas.microsoft.com/office/drawing/2014/main" id="{633757CC-4CCA-6BCE-CA8B-57E53FC9F4DE}"/>
                </a:ext>
              </a:extLst>
            </p:cNvPr>
            <p:cNvSpPr/>
            <p:nvPr/>
          </p:nvSpPr>
          <p:spPr>
            <a:xfrm>
              <a:off x="3020300" y="1780726"/>
              <a:ext cx="1325058" cy="1341484"/>
            </a:xfrm>
            <a:custGeom>
              <a:avLst/>
              <a:gdLst>
                <a:gd name="csX0" fmla="*/ 525643 w 657054"/>
                <a:gd name="csY0" fmla="*/ 470888 h 470888"/>
                <a:gd name="csX1" fmla="*/ 93083 w 657054"/>
                <a:gd name="csY1" fmla="*/ 421609 h 470888"/>
                <a:gd name="csX2" fmla="*/ 0 w 657054"/>
                <a:gd name="csY2" fmla="*/ 82132 h 470888"/>
                <a:gd name="csX3" fmla="*/ 657054 w 657054"/>
                <a:gd name="csY3" fmla="*/ 0 h 470888"/>
                <a:gd name="csX4" fmla="*/ 525643 w 657054"/>
                <a:gd name="csY4" fmla="*/ 470888 h 470888"/>
                <a:gd name="csX0" fmla="*/ 706332 w 837743"/>
                <a:gd name="csY0" fmla="*/ 739185 h 739185"/>
                <a:gd name="csX1" fmla="*/ 273772 w 837743"/>
                <a:gd name="csY1" fmla="*/ 689906 h 739185"/>
                <a:gd name="csX2" fmla="*/ 0 w 837743"/>
                <a:gd name="csY2" fmla="*/ 0 h 739185"/>
                <a:gd name="csX3" fmla="*/ 837743 w 837743"/>
                <a:gd name="csY3" fmla="*/ 268297 h 739185"/>
                <a:gd name="csX4" fmla="*/ 706332 w 837743"/>
                <a:gd name="csY4" fmla="*/ 739185 h 739185"/>
                <a:gd name="csX0" fmla="*/ 887022 w 1018433"/>
                <a:gd name="csY0" fmla="*/ 739185 h 1051285"/>
                <a:gd name="csX1" fmla="*/ 0 w 1018433"/>
                <a:gd name="csY1" fmla="*/ 1051285 h 1051285"/>
                <a:gd name="csX2" fmla="*/ 180690 w 1018433"/>
                <a:gd name="csY2" fmla="*/ 0 h 1051285"/>
                <a:gd name="csX3" fmla="*/ 1018433 w 1018433"/>
                <a:gd name="csY3" fmla="*/ 268297 h 1051285"/>
                <a:gd name="csX4" fmla="*/ 887022 w 1018433"/>
                <a:gd name="csY4" fmla="*/ 739185 h 1051285"/>
                <a:gd name="csX0" fmla="*/ 1002006 w 1018433"/>
                <a:gd name="csY0" fmla="*/ 662529 h 1051285"/>
                <a:gd name="csX1" fmla="*/ 0 w 1018433"/>
                <a:gd name="csY1" fmla="*/ 1051285 h 1051285"/>
                <a:gd name="csX2" fmla="*/ 180690 w 1018433"/>
                <a:gd name="csY2" fmla="*/ 0 h 1051285"/>
                <a:gd name="csX3" fmla="*/ 1018433 w 1018433"/>
                <a:gd name="csY3" fmla="*/ 268297 h 1051285"/>
                <a:gd name="csX4" fmla="*/ 1002006 w 1018433"/>
                <a:gd name="csY4" fmla="*/ 662529 h 1051285"/>
                <a:gd name="csX0" fmla="*/ 1002006 w 1018433"/>
                <a:gd name="csY0" fmla="*/ 706333 h 1095089"/>
                <a:gd name="csX1" fmla="*/ 0 w 1018433"/>
                <a:gd name="csY1" fmla="*/ 1095089 h 1095089"/>
                <a:gd name="csX2" fmla="*/ 180690 w 1018433"/>
                <a:gd name="csY2" fmla="*/ 0 h 1095089"/>
                <a:gd name="csX3" fmla="*/ 1018433 w 1018433"/>
                <a:gd name="csY3" fmla="*/ 312101 h 1095089"/>
                <a:gd name="csX4" fmla="*/ 1002006 w 1018433"/>
                <a:gd name="csY4" fmla="*/ 706333 h 1095089"/>
                <a:gd name="csX0" fmla="*/ 1002006 w 1325058"/>
                <a:gd name="csY0" fmla="*/ 952728 h 1341484"/>
                <a:gd name="csX1" fmla="*/ 0 w 1325058"/>
                <a:gd name="csY1" fmla="*/ 1341484 h 1341484"/>
                <a:gd name="csX2" fmla="*/ 180690 w 1325058"/>
                <a:gd name="csY2" fmla="*/ 246395 h 1341484"/>
                <a:gd name="csX3" fmla="*/ 1325058 w 1325058"/>
                <a:gd name="csY3" fmla="*/ 0 h 1341484"/>
                <a:gd name="csX4" fmla="*/ 1002006 w 1325058"/>
                <a:gd name="csY4" fmla="*/ 952728 h 1341484"/>
                <a:gd name="csX0" fmla="*/ 1051285 w 1325058"/>
                <a:gd name="csY0" fmla="*/ 903449 h 1341484"/>
                <a:gd name="csX1" fmla="*/ 0 w 1325058"/>
                <a:gd name="csY1" fmla="*/ 1341484 h 1341484"/>
                <a:gd name="csX2" fmla="*/ 180690 w 1325058"/>
                <a:gd name="csY2" fmla="*/ 246395 h 1341484"/>
                <a:gd name="csX3" fmla="*/ 1325058 w 1325058"/>
                <a:gd name="csY3" fmla="*/ 0 h 1341484"/>
                <a:gd name="csX4" fmla="*/ 1051285 w 1325058"/>
                <a:gd name="csY4" fmla="*/ 903449 h 1341484"/>
                <a:gd name="csX0" fmla="*/ 1051285 w 1325058"/>
                <a:gd name="csY0" fmla="*/ 903449 h 1341484"/>
                <a:gd name="csX1" fmla="*/ 0 w 1325058"/>
                <a:gd name="csY1" fmla="*/ 1341484 h 1341484"/>
                <a:gd name="csX2" fmla="*/ 452060 w 1325058"/>
                <a:gd name="csY2" fmla="*/ 500067 h 1341484"/>
                <a:gd name="csX3" fmla="*/ 1325058 w 1325058"/>
                <a:gd name="csY3" fmla="*/ 0 h 1341484"/>
                <a:gd name="csX4" fmla="*/ 1051285 w 1325058"/>
                <a:gd name="csY4" fmla="*/ 903449 h 1341484"/>
              </a:gdLst>
              <a:ahLst/>
              <a:cxnLst>
                <a:cxn ang="0">
                  <a:pos x="csX0" y="csY0"/>
                </a:cxn>
                <a:cxn ang="0">
                  <a:pos x="csX1" y="csY1"/>
                </a:cxn>
                <a:cxn ang="0">
                  <a:pos x="csX2" y="csY2"/>
                </a:cxn>
                <a:cxn ang="0">
                  <a:pos x="csX3" y="csY3"/>
                </a:cxn>
                <a:cxn ang="0">
                  <a:pos x="csX4" y="csY4"/>
                </a:cxn>
              </a:cxnLst>
              <a:rect l="l" t="t" r="r" b="b"/>
              <a:pathLst>
                <a:path w="1325058" h="1341484">
                  <a:moveTo>
                    <a:pt x="1051285" y="903449"/>
                  </a:moveTo>
                  <a:lnTo>
                    <a:pt x="0" y="1341484"/>
                  </a:lnTo>
                  <a:lnTo>
                    <a:pt x="452060" y="500067"/>
                  </a:lnTo>
                  <a:lnTo>
                    <a:pt x="1325058" y="0"/>
                  </a:lnTo>
                  <a:lnTo>
                    <a:pt x="1051285" y="903449"/>
                  </a:lnTo>
                  <a:close/>
                </a:path>
              </a:pathLst>
            </a:custGeom>
            <a:solidFill>
              <a:srgbClr val="FF00FF"/>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928C5049-14ED-6E70-B26E-43E10B086006}"/>
                </a:ext>
              </a:extLst>
            </p:cNvPr>
            <p:cNvSpPr/>
            <p:nvPr/>
          </p:nvSpPr>
          <p:spPr>
            <a:xfrm>
              <a:off x="3151690" y="1999756"/>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1" name="フリーフォーム: 図形 10">
              <a:extLst>
                <a:ext uri="{FF2B5EF4-FFF2-40B4-BE49-F238E27FC236}">
                  <a16:creationId xmlns:a16="http://schemas.microsoft.com/office/drawing/2014/main" id="{C226C1B6-01ED-B314-C39D-DFA9CDFF49E7}"/>
                </a:ext>
              </a:extLst>
            </p:cNvPr>
            <p:cNvSpPr/>
            <p:nvPr/>
          </p:nvSpPr>
          <p:spPr>
            <a:xfrm>
              <a:off x="4081236" y="1792299"/>
              <a:ext cx="741590" cy="1336010"/>
            </a:xfrm>
            <a:custGeom>
              <a:avLst/>
              <a:gdLst>
                <a:gd name="csX0" fmla="*/ 525643 w 657054"/>
                <a:gd name="csY0" fmla="*/ 470888 h 470888"/>
                <a:gd name="csX1" fmla="*/ 93083 w 657054"/>
                <a:gd name="csY1" fmla="*/ 421609 h 470888"/>
                <a:gd name="csX2" fmla="*/ 0 w 657054"/>
                <a:gd name="csY2" fmla="*/ 82132 h 470888"/>
                <a:gd name="csX3" fmla="*/ 657054 w 657054"/>
                <a:gd name="csY3" fmla="*/ 0 h 470888"/>
                <a:gd name="csX4" fmla="*/ 525643 w 657054"/>
                <a:gd name="csY4" fmla="*/ 470888 h 470888"/>
                <a:gd name="csX0" fmla="*/ 706332 w 837743"/>
                <a:gd name="csY0" fmla="*/ 739185 h 739185"/>
                <a:gd name="csX1" fmla="*/ 273772 w 837743"/>
                <a:gd name="csY1" fmla="*/ 689906 h 739185"/>
                <a:gd name="csX2" fmla="*/ 0 w 837743"/>
                <a:gd name="csY2" fmla="*/ 0 h 739185"/>
                <a:gd name="csX3" fmla="*/ 837743 w 837743"/>
                <a:gd name="csY3" fmla="*/ 268297 h 739185"/>
                <a:gd name="csX4" fmla="*/ 706332 w 837743"/>
                <a:gd name="csY4" fmla="*/ 739185 h 739185"/>
                <a:gd name="csX0" fmla="*/ 887022 w 1018433"/>
                <a:gd name="csY0" fmla="*/ 739185 h 1051285"/>
                <a:gd name="csX1" fmla="*/ 0 w 1018433"/>
                <a:gd name="csY1" fmla="*/ 1051285 h 1051285"/>
                <a:gd name="csX2" fmla="*/ 180690 w 1018433"/>
                <a:gd name="csY2" fmla="*/ 0 h 1051285"/>
                <a:gd name="csX3" fmla="*/ 1018433 w 1018433"/>
                <a:gd name="csY3" fmla="*/ 268297 h 1051285"/>
                <a:gd name="csX4" fmla="*/ 887022 w 1018433"/>
                <a:gd name="csY4" fmla="*/ 739185 h 1051285"/>
                <a:gd name="csX0" fmla="*/ 1002006 w 1018433"/>
                <a:gd name="csY0" fmla="*/ 662529 h 1051285"/>
                <a:gd name="csX1" fmla="*/ 0 w 1018433"/>
                <a:gd name="csY1" fmla="*/ 1051285 h 1051285"/>
                <a:gd name="csX2" fmla="*/ 180690 w 1018433"/>
                <a:gd name="csY2" fmla="*/ 0 h 1051285"/>
                <a:gd name="csX3" fmla="*/ 1018433 w 1018433"/>
                <a:gd name="csY3" fmla="*/ 268297 h 1051285"/>
                <a:gd name="csX4" fmla="*/ 1002006 w 1018433"/>
                <a:gd name="csY4" fmla="*/ 662529 h 1051285"/>
                <a:gd name="csX0" fmla="*/ 1002006 w 1018433"/>
                <a:gd name="csY0" fmla="*/ 706333 h 1095089"/>
                <a:gd name="csX1" fmla="*/ 0 w 1018433"/>
                <a:gd name="csY1" fmla="*/ 1095089 h 1095089"/>
                <a:gd name="csX2" fmla="*/ 180690 w 1018433"/>
                <a:gd name="csY2" fmla="*/ 0 h 1095089"/>
                <a:gd name="csX3" fmla="*/ 1018433 w 1018433"/>
                <a:gd name="csY3" fmla="*/ 312101 h 1095089"/>
                <a:gd name="csX4" fmla="*/ 1002006 w 1018433"/>
                <a:gd name="csY4" fmla="*/ 706333 h 1095089"/>
                <a:gd name="csX0" fmla="*/ 1002006 w 1325058"/>
                <a:gd name="csY0" fmla="*/ 952728 h 1341484"/>
                <a:gd name="csX1" fmla="*/ 0 w 1325058"/>
                <a:gd name="csY1" fmla="*/ 1341484 h 1341484"/>
                <a:gd name="csX2" fmla="*/ 180690 w 1325058"/>
                <a:gd name="csY2" fmla="*/ 246395 h 1341484"/>
                <a:gd name="csX3" fmla="*/ 1325058 w 1325058"/>
                <a:gd name="csY3" fmla="*/ 0 h 1341484"/>
                <a:gd name="csX4" fmla="*/ 1002006 w 1325058"/>
                <a:gd name="csY4" fmla="*/ 952728 h 1341484"/>
                <a:gd name="csX0" fmla="*/ 1051285 w 1325058"/>
                <a:gd name="csY0" fmla="*/ 903449 h 1341484"/>
                <a:gd name="csX1" fmla="*/ 0 w 1325058"/>
                <a:gd name="csY1" fmla="*/ 1341484 h 1341484"/>
                <a:gd name="csX2" fmla="*/ 180690 w 1325058"/>
                <a:gd name="csY2" fmla="*/ 246395 h 1341484"/>
                <a:gd name="csX3" fmla="*/ 1325058 w 1325058"/>
                <a:gd name="csY3" fmla="*/ 0 h 1341484"/>
                <a:gd name="csX4" fmla="*/ 1051285 w 1325058"/>
                <a:gd name="csY4" fmla="*/ 903449 h 1341484"/>
                <a:gd name="csX0" fmla="*/ 1051285 w 1325058"/>
                <a:gd name="csY0" fmla="*/ 1051286 h 1489321"/>
                <a:gd name="csX1" fmla="*/ 0 w 1325058"/>
                <a:gd name="csY1" fmla="*/ 1489321 h 1489321"/>
                <a:gd name="csX2" fmla="*/ 470889 w 1325058"/>
                <a:gd name="csY2" fmla="*/ 0 h 1489321"/>
                <a:gd name="csX3" fmla="*/ 1325058 w 1325058"/>
                <a:gd name="csY3" fmla="*/ 147837 h 1489321"/>
                <a:gd name="csX4" fmla="*/ 1051285 w 1325058"/>
                <a:gd name="csY4" fmla="*/ 1051286 h 1489321"/>
                <a:gd name="csX0" fmla="*/ 952727 w 1325058"/>
                <a:gd name="csY0" fmla="*/ 1325059 h 1489321"/>
                <a:gd name="csX1" fmla="*/ 0 w 1325058"/>
                <a:gd name="csY1" fmla="*/ 1489321 h 1489321"/>
                <a:gd name="csX2" fmla="*/ 470889 w 1325058"/>
                <a:gd name="csY2" fmla="*/ 0 h 1489321"/>
                <a:gd name="csX3" fmla="*/ 1325058 w 1325058"/>
                <a:gd name="csY3" fmla="*/ 147837 h 1489321"/>
                <a:gd name="csX4" fmla="*/ 952727 w 1325058"/>
                <a:gd name="csY4" fmla="*/ 1325059 h 1489321"/>
                <a:gd name="csX0" fmla="*/ 936301 w 1325058"/>
                <a:gd name="csY0" fmla="*/ 1352436 h 1489321"/>
                <a:gd name="csX1" fmla="*/ 0 w 1325058"/>
                <a:gd name="csY1" fmla="*/ 1489321 h 1489321"/>
                <a:gd name="csX2" fmla="*/ 470889 w 1325058"/>
                <a:gd name="csY2" fmla="*/ 0 h 1489321"/>
                <a:gd name="csX3" fmla="*/ 1325058 w 1325058"/>
                <a:gd name="csY3" fmla="*/ 147837 h 1489321"/>
                <a:gd name="csX4" fmla="*/ 936301 w 1325058"/>
                <a:gd name="csY4" fmla="*/ 1352436 h 1489321"/>
                <a:gd name="csX0" fmla="*/ 936301 w 1325058"/>
                <a:gd name="csY0" fmla="*/ 1336010 h 1489321"/>
                <a:gd name="csX1" fmla="*/ 0 w 1325058"/>
                <a:gd name="csY1" fmla="*/ 1489321 h 1489321"/>
                <a:gd name="csX2" fmla="*/ 470889 w 1325058"/>
                <a:gd name="csY2" fmla="*/ 0 h 1489321"/>
                <a:gd name="csX3" fmla="*/ 1325058 w 1325058"/>
                <a:gd name="csY3" fmla="*/ 147837 h 1489321"/>
                <a:gd name="csX4" fmla="*/ 936301 w 1325058"/>
                <a:gd name="csY4" fmla="*/ 1336010 h 1489321"/>
                <a:gd name="csX0" fmla="*/ 542068 w 930825"/>
                <a:gd name="csY0" fmla="*/ 1336010 h 1336010"/>
                <a:gd name="csX1" fmla="*/ 0 w 930825"/>
                <a:gd name="csY1" fmla="*/ 985580 h 1336010"/>
                <a:gd name="csX2" fmla="*/ 76656 w 930825"/>
                <a:gd name="csY2" fmla="*/ 0 h 1336010"/>
                <a:gd name="csX3" fmla="*/ 930825 w 930825"/>
                <a:gd name="csY3" fmla="*/ 147837 h 1336010"/>
                <a:gd name="csX4" fmla="*/ 542068 w 930825"/>
                <a:gd name="csY4" fmla="*/ 1336010 h 1336010"/>
                <a:gd name="csX0" fmla="*/ 722758 w 1111515"/>
                <a:gd name="csY0" fmla="*/ 1336010 h 1336010"/>
                <a:gd name="csX1" fmla="*/ 0 w 1111515"/>
                <a:gd name="csY1" fmla="*/ 892497 h 1336010"/>
                <a:gd name="csX2" fmla="*/ 257346 w 1111515"/>
                <a:gd name="csY2" fmla="*/ 0 h 1336010"/>
                <a:gd name="csX3" fmla="*/ 1111515 w 1111515"/>
                <a:gd name="csY3" fmla="*/ 147837 h 1336010"/>
                <a:gd name="csX4" fmla="*/ 722758 w 1111515"/>
                <a:gd name="csY4" fmla="*/ 1336010 h 1336010"/>
                <a:gd name="csX0" fmla="*/ 741590 w 1130347"/>
                <a:gd name="csY0" fmla="*/ 1336010 h 1336010"/>
                <a:gd name="csX1" fmla="*/ 0 w 1130347"/>
                <a:gd name="csY1" fmla="*/ 892497 h 1336010"/>
                <a:gd name="csX2" fmla="*/ 276178 w 1130347"/>
                <a:gd name="csY2" fmla="*/ 0 h 1336010"/>
                <a:gd name="csX3" fmla="*/ 1130347 w 1130347"/>
                <a:gd name="csY3" fmla="*/ 147837 h 1336010"/>
                <a:gd name="csX4" fmla="*/ 741590 w 1130347"/>
                <a:gd name="csY4" fmla="*/ 1336010 h 1336010"/>
                <a:gd name="csX0" fmla="*/ 741590 w 741590"/>
                <a:gd name="csY0" fmla="*/ 1336010 h 1336010"/>
                <a:gd name="csX1" fmla="*/ 0 w 741590"/>
                <a:gd name="csY1" fmla="*/ 892497 h 1336010"/>
                <a:gd name="csX2" fmla="*/ 276178 w 741590"/>
                <a:gd name="csY2" fmla="*/ 0 h 1336010"/>
                <a:gd name="csX3" fmla="*/ 740990 w 741590"/>
                <a:gd name="csY3" fmla="*/ 454604 h 1336010"/>
                <a:gd name="csX4" fmla="*/ 741590 w 741590"/>
                <a:gd name="csY4" fmla="*/ 1336010 h 1336010"/>
              </a:gdLst>
              <a:ahLst/>
              <a:cxnLst>
                <a:cxn ang="0">
                  <a:pos x="csX0" y="csY0"/>
                </a:cxn>
                <a:cxn ang="0">
                  <a:pos x="csX1" y="csY1"/>
                </a:cxn>
                <a:cxn ang="0">
                  <a:pos x="csX2" y="csY2"/>
                </a:cxn>
                <a:cxn ang="0">
                  <a:pos x="csX3" y="csY3"/>
                </a:cxn>
                <a:cxn ang="0">
                  <a:pos x="csX4" y="csY4"/>
                </a:cxn>
              </a:cxnLst>
              <a:rect l="l" t="t" r="r" b="b"/>
              <a:pathLst>
                <a:path w="741590" h="1336010">
                  <a:moveTo>
                    <a:pt x="741590" y="1336010"/>
                  </a:moveTo>
                  <a:lnTo>
                    <a:pt x="0" y="892497"/>
                  </a:lnTo>
                  <a:lnTo>
                    <a:pt x="276178" y="0"/>
                  </a:lnTo>
                  <a:lnTo>
                    <a:pt x="740990" y="454604"/>
                  </a:lnTo>
                  <a:lnTo>
                    <a:pt x="741590" y="1336010"/>
                  </a:lnTo>
                  <a:close/>
                </a:path>
              </a:pathLst>
            </a:custGeom>
            <a:solidFill>
              <a:srgbClr val="FFFF0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BE48FBD2-62D0-39A0-1D85-4E2BAE5B472F}"/>
                </a:ext>
              </a:extLst>
            </p:cNvPr>
            <p:cNvSpPr/>
            <p:nvPr/>
          </p:nvSpPr>
          <p:spPr>
            <a:xfrm>
              <a:off x="4303921" y="1750190"/>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5" name="楕円 14">
              <a:extLst>
                <a:ext uri="{FF2B5EF4-FFF2-40B4-BE49-F238E27FC236}">
                  <a16:creationId xmlns:a16="http://schemas.microsoft.com/office/drawing/2014/main" id="{6F834A32-4D02-726D-288B-235B858DF43E}"/>
                </a:ext>
              </a:extLst>
            </p:cNvPr>
            <p:cNvSpPr/>
            <p:nvPr/>
          </p:nvSpPr>
          <p:spPr>
            <a:xfrm>
              <a:off x="5151607" y="1912588"/>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7" name="フリーフォーム: 図形 16">
              <a:extLst>
                <a:ext uri="{FF2B5EF4-FFF2-40B4-BE49-F238E27FC236}">
                  <a16:creationId xmlns:a16="http://schemas.microsoft.com/office/drawing/2014/main" id="{A158EDBF-F027-BE49-ABD4-B7BA7B5D20E6}"/>
                </a:ext>
              </a:extLst>
            </p:cNvPr>
            <p:cNvSpPr/>
            <p:nvPr/>
          </p:nvSpPr>
          <p:spPr>
            <a:xfrm>
              <a:off x="3016218" y="2688903"/>
              <a:ext cx="1796761" cy="723664"/>
            </a:xfrm>
            <a:custGeom>
              <a:avLst/>
              <a:gdLst>
                <a:gd name="csX0" fmla="*/ 525643 w 657054"/>
                <a:gd name="csY0" fmla="*/ 470888 h 470888"/>
                <a:gd name="csX1" fmla="*/ 93083 w 657054"/>
                <a:gd name="csY1" fmla="*/ 421609 h 470888"/>
                <a:gd name="csX2" fmla="*/ 0 w 657054"/>
                <a:gd name="csY2" fmla="*/ 82132 h 470888"/>
                <a:gd name="csX3" fmla="*/ 657054 w 657054"/>
                <a:gd name="csY3" fmla="*/ 0 h 470888"/>
                <a:gd name="csX4" fmla="*/ 525643 w 657054"/>
                <a:gd name="csY4" fmla="*/ 470888 h 470888"/>
                <a:gd name="csX0" fmla="*/ 706332 w 837743"/>
                <a:gd name="csY0" fmla="*/ 739185 h 739185"/>
                <a:gd name="csX1" fmla="*/ 273772 w 837743"/>
                <a:gd name="csY1" fmla="*/ 689906 h 739185"/>
                <a:gd name="csX2" fmla="*/ 0 w 837743"/>
                <a:gd name="csY2" fmla="*/ 0 h 739185"/>
                <a:gd name="csX3" fmla="*/ 837743 w 837743"/>
                <a:gd name="csY3" fmla="*/ 268297 h 739185"/>
                <a:gd name="csX4" fmla="*/ 706332 w 837743"/>
                <a:gd name="csY4" fmla="*/ 739185 h 739185"/>
                <a:gd name="csX0" fmla="*/ 887022 w 1018433"/>
                <a:gd name="csY0" fmla="*/ 739185 h 1051285"/>
                <a:gd name="csX1" fmla="*/ 0 w 1018433"/>
                <a:gd name="csY1" fmla="*/ 1051285 h 1051285"/>
                <a:gd name="csX2" fmla="*/ 180690 w 1018433"/>
                <a:gd name="csY2" fmla="*/ 0 h 1051285"/>
                <a:gd name="csX3" fmla="*/ 1018433 w 1018433"/>
                <a:gd name="csY3" fmla="*/ 268297 h 1051285"/>
                <a:gd name="csX4" fmla="*/ 887022 w 1018433"/>
                <a:gd name="csY4" fmla="*/ 739185 h 1051285"/>
                <a:gd name="csX0" fmla="*/ 1002006 w 1018433"/>
                <a:gd name="csY0" fmla="*/ 662529 h 1051285"/>
                <a:gd name="csX1" fmla="*/ 0 w 1018433"/>
                <a:gd name="csY1" fmla="*/ 1051285 h 1051285"/>
                <a:gd name="csX2" fmla="*/ 180690 w 1018433"/>
                <a:gd name="csY2" fmla="*/ 0 h 1051285"/>
                <a:gd name="csX3" fmla="*/ 1018433 w 1018433"/>
                <a:gd name="csY3" fmla="*/ 268297 h 1051285"/>
                <a:gd name="csX4" fmla="*/ 1002006 w 1018433"/>
                <a:gd name="csY4" fmla="*/ 662529 h 1051285"/>
                <a:gd name="csX0" fmla="*/ 1002006 w 1018433"/>
                <a:gd name="csY0" fmla="*/ 706333 h 1095089"/>
                <a:gd name="csX1" fmla="*/ 0 w 1018433"/>
                <a:gd name="csY1" fmla="*/ 1095089 h 1095089"/>
                <a:gd name="csX2" fmla="*/ 180690 w 1018433"/>
                <a:gd name="csY2" fmla="*/ 0 h 1095089"/>
                <a:gd name="csX3" fmla="*/ 1018433 w 1018433"/>
                <a:gd name="csY3" fmla="*/ 312101 h 1095089"/>
                <a:gd name="csX4" fmla="*/ 1002006 w 1018433"/>
                <a:gd name="csY4" fmla="*/ 706333 h 1095089"/>
                <a:gd name="csX0" fmla="*/ 1002006 w 1325058"/>
                <a:gd name="csY0" fmla="*/ 952728 h 1341484"/>
                <a:gd name="csX1" fmla="*/ 0 w 1325058"/>
                <a:gd name="csY1" fmla="*/ 1341484 h 1341484"/>
                <a:gd name="csX2" fmla="*/ 180690 w 1325058"/>
                <a:gd name="csY2" fmla="*/ 246395 h 1341484"/>
                <a:gd name="csX3" fmla="*/ 1325058 w 1325058"/>
                <a:gd name="csY3" fmla="*/ 0 h 1341484"/>
                <a:gd name="csX4" fmla="*/ 1002006 w 1325058"/>
                <a:gd name="csY4" fmla="*/ 952728 h 1341484"/>
                <a:gd name="csX0" fmla="*/ 1051285 w 1325058"/>
                <a:gd name="csY0" fmla="*/ 903449 h 1341484"/>
                <a:gd name="csX1" fmla="*/ 0 w 1325058"/>
                <a:gd name="csY1" fmla="*/ 1341484 h 1341484"/>
                <a:gd name="csX2" fmla="*/ 180690 w 1325058"/>
                <a:gd name="csY2" fmla="*/ 246395 h 1341484"/>
                <a:gd name="csX3" fmla="*/ 1325058 w 1325058"/>
                <a:gd name="csY3" fmla="*/ 0 h 1341484"/>
                <a:gd name="csX4" fmla="*/ 1051285 w 1325058"/>
                <a:gd name="csY4" fmla="*/ 903449 h 1341484"/>
                <a:gd name="csX0" fmla="*/ 1051285 w 1325058"/>
                <a:gd name="csY0" fmla="*/ 1051286 h 1489321"/>
                <a:gd name="csX1" fmla="*/ 0 w 1325058"/>
                <a:gd name="csY1" fmla="*/ 1489321 h 1489321"/>
                <a:gd name="csX2" fmla="*/ 470889 w 1325058"/>
                <a:gd name="csY2" fmla="*/ 0 h 1489321"/>
                <a:gd name="csX3" fmla="*/ 1325058 w 1325058"/>
                <a:gd name="csY3" fmla="*/ 147837 h 1489321"/>
                <a:gd name="csX4" fmla="*/ 1051285 w 1325058"/>
                <a:gd name="csY4" fmla="*/ 1051286 h 1489321"/>
                <a:gd name="csX0" fmla="*/ 952727 w 1325058"/>
                <a:gd name="csY0" fmla="*/ 1325059 h 1489321"/>
                <a:gd name="csX1" fmla="*/ 0 w 1325058"/>
                <a:gd name="csY1" fmla="*/ 1489321 h 1489321"/>
                <a:gd name="csX2" fmla="*/ 470889 w 1325058"/>
                <a:gd name="csY2" fmla="*/ 0 h 1489321"/>
                <a:gd name="csX3" fmla="*/ 1325058 w 1325058"/>
                <a:gd name="csY3" fmla="*/ 147837 h 1489321"/>
                <a:gd name="csX4" fmla="*/ 952727 w 1325058"/>
                <a:gd name="csY4" fmla="*/ 1325059 h 1489321"/>
                <a:gd name="csX0" fmla="*/ 936301 w 1325058"/>
                <a:gd name="csY0" fmla="*/ 1352436 h 1489321"/>
                <a:gd name="csX1" fmla="*/ 0 w 1325058"/>
                <a:gd name="csY1" fmla="*/ 1489321 h 1489321"/>
                <a:gd name="csX2" fmla="*/ 470889 w 1325058"/>
                <a:gd name="csY2" fmla="*/ 0 h 1489321"/>
                <a:gd name="csX3" fmla="*/ 1325058 w 1325058"/>
                <a:gd name="csY3" fmla="*/ 147837 h 1489321"/>
                <a:gd name="csX4" fmla="*/ 936301 w 1325058"/>
                <a:gd name="csY4" fmla="*/ 1352436 h 1489321"/>
                <a:gd name="csX0" fmla="*/ 936301 w 1325058"/>
                <a:gd name="csY0" fmla="*/ 1336010 h 1489321"/>
                <a:gd name="csX1" fmla="*/ 0 w 1325058"/>
                <a:gd name="csY1" fmla="*/ 1489321 h 1489321"/>
                <a:gd name="csX2" fmla="*/ 470889 w 1325058"/>
                <a:gd name="csY2" fmla="*/ 0 h 1489321"/>
                <a:gd name="csX3" fmla="*/ 1325058 w 1325058"/>
                <a:gd name="csY3" fmla="*/ 147837 h 1489321"/>
                <a:gd name="csX4" fmla="*/ 936301 w 1325058"/>
                <a:gd name="csY4" fmla="*/ 1336010 h 1489321"/>
                <a:gd name="csX0" fmla="*/ 542068 w 930825"/>
                <a:gd name="csY0" fmla="*/ 1336010 h 1336010"/>
                <a:gd name="csX1" fmla="*/ 0 w 930825"/>
                <a:gd name="csY1" fmla="*/ 985580 h 1336010"/>
                <a:gd name="csX2" fmla="*/ 76656 w 930825"/>
                <a:gd name="csY2" fmla="*/ 0 h 1336010"/>
                <a:gd name="csX3" fmla="*/ 930825 w 930825"/>
                <a:gd name="csY3" fmla="*/ 147837 h 1336010"/>
                <a:gd name="csX4" fmla="*/ 542068 w 930825"/>
                <a:gd name="csY4" fmla="*/ 1336010 h 1336010"/>
                <a:gd name="csX0" fmla="*/ 722758 w 1111515"/>
                <a:gd name="csY0" fmla="*/ 1336010 h 1336010"/>
                <a:gd name="csX1" fmla="*/ 0 w 1111515"/>
                <a:gd name="csY1" fmla="*/ 892497 h 1336010"/>
                <a:gd name="csX2" fmla="*/ 257346 w 1111515"/>
                <a:gd name="csY2" fmla="*/ 0 h 1336010"/>
                <a:gd name="csX3" fmla="*/ 1111515 w 1111515"/>
                <a:gd name="csY3" fmla="*/ 147837 h 1336010"/>
                <a:gd name="csX4" fmla="*/ 722758 w 1111515"/>
                <a:gd name="csY4" fmla="*/ 1336010 h 1336010"/>
                <a:gd name="csX0" fmla="*/ 741590 w 1130347"/>
                <a:gd name="csY0" fmla="*/ 1336010 h 1336010"/>
                <a:gd name="csX1" fmla="*/ 0 w 1130347"/>
                <a:gd name="csY1" fmla="*/ 892497 h 1336010"/>
                <a:gd name="csX2" fmla="*/ 276178 w 1130347"/>
                <a:gd name="csY2" fmla="*/ 0 h 1336010"/>
                <a:gd name="csX3" fmla="*/ 1130347 w 1130347"/>
                <a:gd name="csY3" fmla="*/ 147837 h 1336010"/>
                <a:gd name="csX4" fmla="*/ 741590 w 1130347"/>
                <a:gd name="csY4" fmla="*/ 1336010 h 1336010"/>
                <a:gd name="csX0" fmla="*/ 741590 w 1130347"/>
                <a:gd name="csY0" fmla="*/ 1188173 h 1188173"/>
                <a:gd name="csX1" fmla="*/ 0 w 1130347"/>
                <a:gd name="csY1" fmla="*/ 744660 h 1188173"/>
                <a:gd name="csX2" fmla="*/ 577490 w 1130347"/>
                <a:gd name="csY2" fmla="*/ 25837 h 1188173"/>
                <a:gd name="csX3" fmla="*/ 1130347 w 1130347"/>
                <a:gd name="csY3" fmla="*/ 0 h 1188173"/>
                <a:gd name="csX4" fmla="*/ 741590 w 1130347"/>
                <a:gd name="csY4" fmla="*/ 1188173 h 1188173"/>
                <a:gd name="csX0" fmla="*/ 741590 w 1130347"/>
                <a:gd name="csY0" fmla="*/ 1218832 h 1218832"/>
                <a:gd name="csX1" fmla="*/ 0 w 1130347"/>
                <a:gd name="csY1" fmla="*/ 775319 h 1218832"/>
                <a:gd name="csX2" fmla="*/ 585860 w 1130347"/>
                <a:gd name="csY2" fmla="*/ 0 h 1218832"/>
                <a:gd name="csX3" fmla="*/ 1130347 w 1130347"/>
                <a:gd name="csY3" fmla="*/ 30659 h 1218832"/>
                <a:gd name="csX4" fmla="*/ 741590 w 1130347"/>
                <a:gd name="csY4" fmla="*/ 1218832 h 1218832"/>
                <a:gd name="csX0" fmla="*/ 1187281 w 1576038"/>
                <a:gd name="csY0" fmla="*/ 1218832 h 1218832"/>
                <a:gd name="csX1" fmla="*/ 0 w 1576038"/>
                <a:gd name="csY1" fmla="*/ 430065 h 1218832"/>
                <a:gd name="csX2" fmla="*/ 1031551 w 1576038"/>
                <a:gd name="csY2" fmla="*/ 0 h 1218832"/>
                <a:gd name="csX3" fmla="*/ 1576038 w 1576038"/>
                <a:gd name="csY3" fmla="*/ 30659 h 1218832"/>
                <a:gd name="csX4" fmla="*/ 1187281 w 1576038"/>
                <a:gd name="csY4" fmla="*/ 1218832 h 1218832"/>
                <a:gd name="csX0" fmla="*/ 1187281 w 1770635"/>
                <a:gd name="csY0" fmla="*/ 1218832 h 1218832"/>
                <a:gd name="csX1" fmla="*/ 0 w 1770635"/>
                <a:gd name="csY1" fmla="*/ 430065 h 1218832"/>
                <a:gd name="csX2" fmla="*/ 1031551 w 1770635"/>
                <a:gd name="csY2" fmla="*/ 0 h 1218832"/>
                <a:gd name="csX3" fmla="*/ 1770635 w 1770635"/>
                <a:gd name="csY3" fmla="*/ 447056 h 1218832"/>
                <a:gd name="csX4" fmla="*/ 1187281 w 1770635"/>
                <a:gd name="csY4" fmla="*/ 1218832 h 1218832"/>
                <a:gd name="csX0" fmla="*/ 1206113 w 1770635"/>
                <a:gd name="csY0" fmla="*/ 1225109 h 1225109"/>
                <a:gd name="csX1" fmla="*/ 0 w 1770635"/>
                <a:gd name="csY1" fmla="*/ 430065 h 1225109"/>
                <a:gd name="csX2" fmla="*/ 1031551 w 1770635"/>
                <a:gd name="csY2" fmla="*/ 0 h 1225109"/>
                <a:gd name="csX3" fmla="*/ 1770635 w 1770635"/>
                <a:gd name="csY3" fmla="*/ 447056 h 1225109"/>
                <a:gd name="csX4" fmla="*/ 1206113 w 1770635"/>
                <a:gd name="csY4" fmla="*/ 1225109 h 1225109"/>
                <a:gd name="csX0" fmla="*/ 1193559 w 1770635"/>
                <a:gd name="csY0" fmla="*/ 1225109 h 1225109"/>
                <a:gd name="csX1" fmla="*/ 0 w 1770635"/>
                <a:gd name="csY1" fmla="*/ 430065 h 1225109"/>
                <a:gd name="csX2" fmla="*/ 1031551 w 1770635"/>
                <a:gd name="csY2" fmla="*/ 0 h 1225109"/>
                <a:gd name="csX3" fmla="*/ 1770635 w 1770635"/>
                <a:gd name="csY3" fmla="*/ 447056 h 1225109"/>
                <a:gd name="csX4" fmla="*/ 1193559 w 1770635"/>
                <a:gd name="csY4" fmla="*/ 1225109 h 1225109"/>
                <a:gd name="csX0" fmla="*/ 1219685 w 1796761"/>
                <a:gd name="csY0" fmla="*/ 1225109 h 1225109"/>
                <a:gd name="csX1" fmla="*/ 0 w 1796761"/>
                <a:gd name="csY1" fmla="*/ 449659 h 1225109"/>
                <a:gd name="csX2" fmla="*/ 1057677 w 1796761"/>
                <a:gd name="csY2" fmla="*/ 0 h 1225109"/>
                <a:gd name="csX3" fmla="*/ 1796761 w 1796761"/>
                <a:gd name="csY3" fmla="*/ 447056 h 1225109"/>
                <a:gd name="csX4" fmla="*/ 1219685 w 1796761"/>
                <a:gd name="csY4" fmla="*/ 1225109 h 1225109"/>
                <a:gd name="csX0" fmla="*/ 1013208 w 1796761"/>
                <a:gd name="csY0" fmla="*/ 723664 h 723664"/>
                <a:gd name="csX1" fmla="*/ 0 w 1796761"/>
                <a:gd name="csY1" fmla="*/ 449659 h 723664"/>
                <a:gd name="csX2" fmla="*/ 1057677 w 1796761"/>
                <a:gd name="csY2" fmla="*/ 0 h 723664"/>
                <a:gd name="csX3" fmla="*/ 1796761 w 1796761"/>
                <a:gd name="csY3" fmla="*/ 447056 h 723664"/>
                <a:gd name="csX4" fmla="*/ 1013208 w 1796761"/>
                <a:gd name="csY4" fmla="*/ 723664 h 723664"/>
              </a:gdLst>
              <a:ahLst/>
              <a:cxnLst>
                <a:cxn ang="0">
                  <a:pos x="csX0" y="csY0"/>
                </a:cxn>
                <a:cxn ang="0">
                  <a:pos x="csX1" y="csY1"/>
                </a:cxn>
                <a:cxn ang="0">
                  <a:pos x="csX2" y="csY2"/>
                </a:cxn>
                <a:cxn ang="0">
                  <a:pos x="csX3" y="csY3"/>
                </a:cxn>
                <a:cxn ang="0">
                  <a:pos x="csX4" y="csY4"/>
                </a:cxn>
              </a:cxnLst>
              <a:rect l="l" t="t" r="r" b="b"/>
              <a:pathLst>
                <a:path w="1796761" h="723664">
                  <a:moveTo>
                    <a:pt x="1013208" y="723664"/>
                  </a:moveTo>
                  <a:lnTo>
                    <a:pt x="0" y="449659"/>
                  </a:lnTo>
                  <a:lnTo>
                    <a:pt x="1057677" y="0"/>
                  </a:lnTo>
                  <a:lnTo>
                    <a:pt x="1796761" y="447056"/>
                  </a:lnTo>
                  <a:lnTo>
                    <a:pt x="1013208" y="723664"/>
                  </a:lnTo>
                  <a:close/>
                </a:path>
              </a:pathLst>
            </a:custGeom>
            <a:solidFill>
              <a:srgbClr val="00FFFF"/>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図形 17">
              <a:extLst>
                <a:ext uri="{FF2B5EF4-FFF2-40B4-BE49-F238E27FC236}">
                  <a16:creationId xmlns:a16="http://schemas.microsoft.com/office/drawing/2014/main" id="{5C52C5A1-3420-C914-0B7A-2717C52EF685}"/>
                </a:ext>
              </a:extLst>
            </p:cNvPr>
            <p:cNvSpPr/>
            <p:nvPr/>
          </p:nvSpPr>
          <p:spPr>
            <a:xfrm>
              <a:off x="3026749" y="1806001"/>
              <a:ext cx="1779535" cy="1337567"/>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Lst>
              <a:ahLst/>
              <a:cxnLst>
                <a:cxn ang="0">
                  <a:pos x="connsiteX0" y="connsiteY0"/>
                </a:cxn>
                <a:cxn ang="0">
                  <a:pos x="connsiteX1" y="connsiteY1"/>
                </a:cxn>
                <a:cxn ang="0">
                  <a:pos x="connsiteX2" y="connsiteY2"/>
                </a:cxn>
                <a:cxn ang="0">
                  <a:pos x="connsiteX3" y="connsiteY3"/>
                </a:cxn>
              </a:cxnLst>
              <a:rect l="l" t="t" r="r" b="b"/>
              <a:pathLst>
                <a:path w="2706625" h="2040940">
                  <a:moveTo>
                    <a:pt x="0" y="2026311"/>
                  </a:moveTo>
                  <a:lnTo>
                    <a:pt x="2706625" y="2040940"/>
                  </a:lnTo>
                  <a:lnTo>
                    <a:pt x="2026310" y="0"/>
                  </a:lnTo>
                  <a:lnTo>
                    <a:pt x="0" y="2026311"/>
                  </a:lnTo>
                  <a:close/>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9" name="楕円 18">
              <a:extLst>
                <a:ext uri="{FF2B5EF4-FFF2-40B4-BE49-F238E27FC236}">
                  <a16:creationId xmlns:a16="http://schemas.microsoft.com/office/drawing/2014/main" id="{7EA36691-9346-6437-1400-47BD5CEB2427}"/>
                </a:ext>
              </a:extLst>
            </p:cNvPr>
            <p:cNvSpPr/>
            <p:nvPr/>
          </p:nvSpPr>
          <p:spPr>
            <a:xfrm>
              <a:off x="4189173" y="3865085"/>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20" name="楕円 19">
              <a:extLst>
                <a:ext uri="{FF2B5EF4-FFF2-40B4-BE49-F238E27FC236}">
                  <a16:creationId xmlns:a16="http://schemas.microsoft.com/office/drawing/2014/main" id="{83A62AA7-193F-A9A4-A714-CE36B649BB4E}"/>
                </a:ext>
              </a:extLst>
            </p:cNvPr>
            <p:cNvSpPr/>
            <p:nvPr/>
          </p:nvSpPr>
          <p:spPr>
            <a:xfrm>
              <a:off x="4759132" y="3086935"/>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21" name="楕円 20">
              <a:extLst>
                <a:ext uri="{FF2B5EF4-FFF2-40B4-BE49-F238E27FC236}">
                  <a16:creationId xmlns:a16="http://schemas.microsoft.com/office/drawing/2014/main" id="{6636DFAE-80CC-29DA-7026-773F1C374EFF}"/>
                </a:ext>
              </a:extLst>
            </p:cNvPr>
            <p:cNvSpPr/>
            <p:nvPr/>
          </p:nvSpPr>
          <p:spPr>
            <a:xfrm>
              <a:off x="2988431" y="3082881"/>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24" name="フリーフォーム: 図形 23">
              <a:extLst>
                <a:ext uri="{FF2B5EF4-FFF2-40B4-BE49-F238E27FC236}">
                  <a16:creationId xmlns:a16="http://schemas.microsoft.com/office/drawing/2014/main" id="{9B6491B0-F0B7-99D4-59F9-B06EBF5C01D8}"/>
                </a:ext>
              </a:extLst>
            </p:cNvPr>
            <p:cNvSpPr/>
            <p:nvPr/>
          </p:nvSpPr>
          <p:spPr>
            <a:xfrm>
              <a:off x="3004373" y="1800297"/>
              <a:ext cx="1334053" cy="1328637"/>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281635 w 2037282"/>
                <a:gd name="connsiteY1" fmla="*/ 365761 h 2051913"/>
                <a:gd name="connsiteX2" fmla="*/ 0 w 2037282"/>
                <a:gd name="connsiteY2" fmla="*/ 2051913 h 2051913"/>
              </a:gdLst>
              <a:ahLst/>
              <a:cxnLst>
                <a:cxn ang="0">
                  <a:pos x="connsiteX0" y="connsiteY0"/>
                </a:cxn>
                <a:cxn ang="0">
                  <a:pos x="connsiteX1" y="connsiteY1"/>
                </a:cxn>
                <a:cxn ang="0">
                  <a:pos x="connsiteX2" y="connsiteY2"/>
                </a:cxn>
              </a:cxnLst>
              <a:rect l="l" t="t" r="r" b="b"/>
              <a:pathLst>
                <a:path w="2037282" h="2051913">
                  <a:moveTo>
                    <a:pt x="2037282" y="0"/>
                  </a:moveTo>
                  <a:lnTo>
                    <a:pt x="281635" y="365761"/>
                  </a:lnTo>
                  <a:lnTo>
                    <a:pt x="0" y="2051913"/>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25" name="フリーフォーム: 図形 24">
              <a:extLst>
                <a:ext uri="{FF2B5EF4-FFF2-40B4-BE49-F238E27FC236}">
                  <a16:creationId xmlns:a16="http://schemas.microsoft.com/office/drawing/2014/main" id="{5CD38752-A140-FED1-6E72-55D064291352}"/>
                </a:ext>
              </a:extLst>
            </p:cNvPr>
            <p:cNvSpPr/>
            <p:nvPr/>
          </p:nvSpPr>
          <p:spPr>
            <a:xfrm>
              <a:off x="4364493" y="1791886"/>
              <a:ext cx="838275" cy="1319163"/>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0 w 1280161"/>
                <a:gd name="connsiteY0" fmla="*/ 0 h 2037282"/>
                <a:gd name="connsiteX1" fmla="*/ 1280161 w 1280161"/>
                <a:gd name="connsiteY1" fmla="*/ 256033 h 2037282"/>
                <a:gd name="connsiteX2" fmla="*/ 691289 w 1280161"/>
                <a:gd name="connsiteY2" fmla="*/ 2037282 h 2037282"/>
              </a:gdLst>
              <a:ahLst/>
              <a:cxnLst>
                <a:cxn ang="0">
                  <a:pos x="connsiteX0" y="connsiteY0"/>
                </a:cxn>
                <a:cxn ang="0">
                  <a:pos x="connsiteX1" y="connsiteY1"/>
                </a:cxn>
                <a:cxn ang="0">
                  <a:pos x="connsiteX2" y="connsiteY2"/>
                </a:cxn>
              </a:cxnLst>
              <a:rect l="l" t="t" r="r" b="b"/>
              <a:pathLst>
                <a:path w="1280161" h="2037282">
                  <a:moveTo>
                    <a:pt x="0" y="0"/>
                  </a:moveTo>
                  <a:lnTo>
                    <a:pt x="1280161" y="256033"/>
                  </a:lnTo>
                  <a:lnTo>
                    <a:pt x="691289" y="2037282"/>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26" name="フリーフォーム: 図形 25">
              <a:extLst>
                <a:ext uri="{FF2B5EF4-FFF2-40B4-BE49-F238E27FC236}">
                  <a16:creationId xmlns:a16="http://schemas.microsoft.com/office/drawing/2014/main" id="{6A611928-96AE-6B4B-9FB5-5002961A5CD6}"/>
                </a:ext>
              </a:extLst>
            </p:cNvPr>
            <p:cNvSpPr/>
            <p:nvPr/>
          </p:nvSpPr>
          <p:spPr>
            <a:xfrm>
              <a:off x="3022333" y="3132695"/>
              <a:ext cx="1779535" cy="779184"/>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2629812 w 2629812"/>
                <a:gd name="connsiteY0" fmla="*/ 0 h 2702965"/>
                <a:gd name="connsiteX1" fmla="*/ 1474011 w 2629812"/>
                <a:gd name="connsiteY1" fmla="*/ 1192378 h 2702965"/>
                <a:gd name="connsiteX2" fmla="*/ 0 w 2629812"/>
                <a:gd name="connsiteY2" fmla="*/ 2702965 h 2702965"/>
                <a:gd name="connsiteX0" fmla="*/ 2717594 w 2717594"/>
                <a:gd name="connsiteY0" fmla="*/ 0 h 1192378"/>
                <a:gd name="connsiteX1" fmla="*/ 1561793 w 2717594"/>
                <a:gd name="connsiteY1" fmla="*/ 1192378 h 1192378"/>
                <a:gd name="connsiteX2" fmla="*/ 0 w 2717594"/>
                <a:gd name="connsiteY2" fmla="*/ 3657 h 1192378"/>
                <a:gd name="connsiteX0" fmla="*/ 2717594 w 2717594"/>
                <a:gd name="connsiteY0" fmla="*/ 0 h 1258215"/>
                <a:gd name="connsiteX1" fmla="*/ 874164 w 2717594"/>
                <a:gd name="connsiteY1" fmla="*/ 1258215 h 1258215"/>
                <a:gd name="connsiteX2" fmla="*/ 0 w 2717594"/>
                <a:gd name="connsiteY2" fmla="*/ 3657 h 1258215"/>
                <a:gd name="connsiteX0" fmla="*/ 2717594 w 2717594"/>
                <a:gd name="connsiteY0" fmla="*/ 0 h 1192378"/>
                <a:gd name="connsiteX1" fmla="*/ 1839771 w 2717594"/>
                <a:gd name="connsiteY1" fmla="*/ 1192378 h 1192378"/>
                <a:gd name="connsiteX2" fmla="*/ 0 w 2717594"/>
                <a:gd name="connsiteY2" fmla="*/ 3657 h 1192378"/>
                <a:gd name="connsiteX0" fmla="*/ 2717594 w 2717594"/>
                <a:gd name="connsiteY0" fmla="*/ 10974 h 1203352"/>
                <a:gd name="connsiteX1" fmla="*/ 1839771 w 2717594"/>
                <a:gd name="connsiteY1" fmla="*/ 1203352 h 1203352"/>
                <a:gd name="connsiteX2" fmla="*/ 0 w 2717594"/>
                <a:gd name="connsiteY2" fmla="*/ 0 h 1203352"/>
              </a:gdLst>
              <a:ahLst/>
              <a:cxnLst>
                <a:cxn ang="0">
                  <a:pos x="connsiteX0" y="connsiteY0"/>
                </a:cxn>
                <a:cxn ang="0">
                  <a:pos x="connsiteX1" y="connsiteY1"/>
                </a:cxn>
                <a:cxn ang="0">
                  <a:pos x="connsiteX2" y="connsiteY2"/>
                </a:cxn>
              </a:cxnLst>
              <a:rect l="l" t="t" r="r" b="b"/>
              <a:pathLst>
                <a:path w="2717594" h="1203352">
                  <a:moveTo>
                    <a:pt x="2717594" y="10974"/>
                  </a:moveTo>
                  <a:lnTo>
                    <a:pt x="1839771" y="1203352"/>
                  </a:lnTo>
                  <a:lnTo>
                    <a:pt x="0" y="0"/>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grpSp>
    </p:spTree>
    <p:extLst>
      <p:ext uri="{BB962C8B-B14F-4D97-AF65-F5344CB8AC3E}">
        <p14:creationId xmlns:p14="http://schemas.microsoft.com/office/powerpoint/2010/main" val="3100047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コンテンツ プレースホルダー 1">
                <a:extLst>
                  <a:ext uri="{FF2B5EF4-FFF2-40B4-BE49-F238E27FC236}">
                    <a16:creationId xmlns:a16="http://schemas.microsoft.com/office/drawing/2014/main" id="{C94BF3AC-48EF-45AB-8DC4-BA94CE50C69A}"/>
                  </a:ext>
                </a:extLst>
              </p:cNvPr>
              <p:cNvSpPr>
                <a:spLocks noGrp="1"/>
              </p:cNvSpPr>
              <p:nvPr>
                <p:ph idx="1"/>
              </p:nvPr>
            </p:nvSpPr>
            <p:spPr/>
            <p:txBody>
              <a:bodyPr/>
              <a:lstStyle/>
              <a:p>
                <a:pPr marL="0" indent="0">
                  <a:buNone/>
                </a:pPr>
                <a:r>
                  <a:rPr lang="ja-JP" altLang="en-US" dirty="0">
                    <a:latin typeface="Cambria Math" panose="02040503050406030204" pitchFamily="18" charset="0"/>
                  </a:rPr>
                  <a:t>あるセル</a:t>
                </a:r>
                <a14:m>
                  <m:oMath xmlns:m="http://schemas.openxmlformats.org/officeDocument/2006/math">
                    <m:r>
                      <a:rPr lang="en-US" altLang="ja-JP" i="1">
                        <a:latin typeface="Cambria Math" panose="02040503050406030204" pitchFamily="18" charset="0"/>
                      </a:rPr>
                      <m:t>𝑐</m:t>
                    </m:r>
                  </m:oMath>
                </a14:m>
                <a:r>
                  <a:rPr lang="ja-JP" altLang="en-US" dirty="0">
                    <a:latin typeface="Cambria Math" panose="02040503050406030204" pitchFamily="18" charset="0"/>
                  </a:rPr>
                  <a:t>における静水圧応力積分（１点積分）の式：</a:t>
                </a:r>
                <a:br>
                  <a:rPr lang="en-US" altLang="ja-JP" dirty="0">
                    <a:latin typeface="Cambria Math" panose="02040503050406030204" pitchFamily="18" charset="0"/>
                  </a:rPr>
                </a:br>
                <a:endParaRPr lang="en-US" altLang="ja-JP" sz="6600"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en-US" altLang="ja-JP" i="1">
                              <a:latin typeface="Cambria Math" panose="02040503050406030204" pitchFamily="18" charset="0"/>
                            </a:rPr>
                          </m:ctrlPr>
                        </m:dPr>
                        <m:e>
                          <m:sPre>
                            <m:sPrePr>
                              <m:ctrlPr>
                                <a:rPr lang="en-US" altLang="ja-JP" i="1" smtClean="0">
                                  <a:latin typeface="Cambria Math" panose="02040503050406030204" pitchFamily="18" charset="0"/>
                                </a:rPr>
                              </m:ctrlPr>
                            </m:sPrePr>
                            <m:sub>
                              <m:r>
                                <a:rPr lang="en-US" altLang="ja-JP" b="0" i="1" smtClean="0">
                                  <a:latin typeface="Cambria Math" panose="02040503050406030204" pitchFamily="18" charset="0"/>
                                </a:rPr>
                                <m:t>𝑐</m:t>
                              </m:r>
                            </m:sub>
                            <m:sup>
                              <m:r>
                                <m:rPr>
                                  <m:sty m:val="p"/>
                                </m:rPr>
                                <a:rPr lang="en-US" altLang="ja-JP" b="0" i="0" smtClean="0">
                                  <a:latin typeface="Cambria Math" panose="02040503050406030204" pitchFamily="18" charset="0"/>
                                </a:rPr>
                                <m:t>Cell</m:t>
                              </m:r>
                            </m:sup>
                            <m:e>
                              <m:sSubSup>
                                <m:sSubSupPr>
                                  <m:ctrlPr>
                                    <a:rPr lang="en-US" altLang="ja-JP" b="0" i="1" smtClean="0">
                                      <a:latin typeface="Cambria Math" panose="02040503050406030204" pitchFamily="18" charset="0"/>
                                    </a:rPr>
                                  </m:ctrlPr>
                                </m:sSubSupPr>
                                <m:e>
                                  <m:r>
                                    <a:rPr lang="en-US" altLang="ja-JP" b="0" i="1" smtClean="0">
                                      <a:latin typeface="Cambria Math" panose="02040503050406030204" pitchFamily="18" charset="0"/>
                                    </a:rPr>
                                    <m:t>𝑓</m:t>
                                  </m:r>
                                </m:e>
                                <m:sub>
                                  <m:r>
                                    <m:rPr>
                                      <m:sty m:val="p"/>
                                    </m:rPr>
                                    <a:rPr lang="en-US" altLang="ja-JP" b="0" i="0" smtClean="0">
                                      <a:latin typeface="Cambria Math" panose="02040503050406030204" pitchFamily="18" charset="0"/>
                                    </a:rPr>
                                    <m:t>hyd</m:t>
                                  </m:r>
                                </m:sub>
                                <m:sup>
                                  <m:r>
                                    <m:rPr>
                                      <m:sty m:val="p"/>
                                    </m:rPr>
                                    <a:rPr lang="en-US" altLang="ja-JP" b="0" i="0" smtClean="0">
                                      <a:latin typeface="Cambria Math" panose="02040503050406030204" pitchFamily="18" charset="0"/>
                                    </a:rPr>
                                    <m:t>int</m:t>
                                  </m:r>
                                </m:sup>
                              </m:sSubSup>
                            </m:e>
                          </m:sPre>
                        </m:e>
                      </m:d>
                      <m:r>
                        <a:rPr lang="en-US" altLang="ja-JP" i="1">
                          <a:latin typeface="Cambria Math" panose="02040503050406030204" pitchFamily="18" charset="0"/>
                        </a:rPr>
                        <m:t>=</m:t>
                      </m:r>
                      <m:sSup>
                        <m:sSupPr>
                          <m:ctrlPr>
                            <a:rPr lang="en-US" altLang="ja-JP" b="0" i="1" smtClean="0">
                              <a:latin typeface="Cambria Math" panose="02040503050406030204" pitchFamily="18" charset="0"/>
                            </a:rPr>
                          </m:ctrlPr>
                        </m:sSupPr>
                        <m:e>
                          <m:d>
                            <m:dPr>
                              <m:begChr m:val="["/>
                              <m:endChr m:val="]"/>
                              <m:ctrlPr>
                                <a:rPr lang="en-US" altLang="ja-JP" b="0" i="1" smtClean="0">
                                  <a:latin typeface="Cambria Math" panose="02040503050406030204" pitchFamily="18" charset="0"/>
                                </a:rPr>
                              </m:ctrlPr>
                            </m:dPr>
                            <m:e>
                              <m:sPre>
                                <m:sPrePr>
                                  <m:ctrlPr>
                                    <a:rPr lang="en-US" altLang="ja-JP" i="1">
                                      <a:latin typeface="Cambria Math" panose="02040503050406030204" pitchFamily="18" charset="0"/>
                                    </a:rPr>
                                  </m:ctrlPr>
                                </m:sPrePr>
                                <m:sub>
                                  <m:r>
                                    <a:rPr lang="en-US" altLang="ja-JP" i="1">
                                      <a:latin typeface="Cambria Math" panose="02040503050406030204" pitchFamily="18" charset="0"/>
                                    </a:rPr>
                                    <m:t>𝑐</m:t>
                                  </m:r>
                                </m:sub>
                                <m:sup>
                                  <m:r>
                                    <m:rPr>
                                      <m:sty m:val="p"/>
                                    </m:rPr>
                                    <a:rPr lang="en-US" altLang="ja-JP" i="0">
                                      <a:latin typeface="Cambria Math" panose="02040503050406030204" pitchFamily="18" charset="0"/>
                                    </a:rPr>
                                    <m:t>Cell</m:t>
                                  </m:r>
                                </m:sup>
                                <m:e>
                                  <m:r>
                                    <a:rPr lang="en-US" altLang="ja-JP" b="0" i="1" smtClean="0">
                                      <a:highlight>
                                        <a:srgbClr val="FFFF00"/>
                                      </a:highlight>
                                      <a:latin typeface="Cambria Math" panose="02040503050406030204" pitchFamily="18" charset="0"/>
                                    </a:rPr>
                                    <m:t>𝐵</m:t>
                                  </m:r>
                                </m:e>
                              </m:sPre>
                            </m:e>
                          </m:d>
                        </m:e>
                        <m:sup>
                          <m:r>
                            <m:rPr>
                              <m:sty m:val="p"/>
                            </m:rPr>
                            <a:rPr lang="en-US" altLang="ja-JP" b="0" i="0" smtClean="0">
                              <a:latin typeface="Cambria Math" panose="02040503050406030204" pitchFamily="18" charset="0"/>
                            </a:rPr>
                            <m:t>T</m:t>
                          </m:r>
                        </m:sup>
                      </m:sSup>
                      <m:r>
                        <a:rPr lang="en-US" altLang="ja-JP" b="0" i="1" smtClean="0">
                          <a:latin typeface="Cambria Math" panose="02040503050406030204" pitchFamily="18" charset="0"/>
                        </a:rPr>
                        <m:t> </m:t>
                      </m:r>
                      <m:d>
                        <m:dPr>
                          <m:begChr m:val="{"/>
                          <m:endChr m:val="}"/>
                          <m:ctrlPr>
                            <a:rPr lang="en-US" altLang="ja-JP" i="1">
                              <a:latin typeface="Cambria Math" panose="02040503050406030204" pitchFamily="18" charset="0"/>
                            </a:rPr>
                          </m:ctrlPr>
                        </m:dPr>
                        <m:e>
                          <m:sPre>
                            <m:sPrePr>
                              <m:ctrlPr>
                                <a:rPr lang="en-US" altLang="ja-JP" i="1">
                                  <a:latin typeface="Cambria Math" panose="02040503050406030204" pitchFamily="18" charset="0"/>
                                </a:rPr>
                              </m:ctrlPr>
                            </m:sPrePr>
                            <m:sub>
                              <m:r>
                                <a:rPr lang="en-US" altLang="ja-JP" i="1">
                                  <a:latin typeface="Cambria Math" panose="02040503050406030204" pitchFamily="18" charset="0"/>
                                </a:rPr>
                                <m:t>𝑐</m:t>
                              </m:r>
                            </m:sub>
                            <m:sup>
                              <m:r>
                                <m:rPr>
                                  <m:sty m:val="p"/>
                                </m:rPr>
                                <a:rPr lang="en-US" altLang="ja-JP">
                                  <a:latin typeface="Cambria Math" panose="02040503050406030204" pitchFamily="18" charset="0"/>
                                </a:rPr>
                                <m:t>Cell</m:t>
                              </m:r>
                            </m:sup>
                            <m:e>
                              <m:sSub>
                                <m:sSubPr>
                                  <m:ctrlPr>
                                    <a:rPr lang="en-US" altLang="ja-JP" b="0" i="1" dirty="0" smtClean="0">
                                      <a:latin typeface="Cambria Math" panose="02040503050406030204" pitchFamily="18" charset="0"/>
                                    </a:rPr>
                                  </m:ctrlPr>
                                </m:sSubPr>
                                <m:e>
                                  <m:acc>
                                    <m:accPr>
                                      <m:chr m:val="̃"/>
                                      <m:ctrlPr>
                                        <a:rPr lang="en-US" altLang="ja-JP" b="0" i="1" smtClean="0">
                                          <a:effectLst>
                                            <a:glow rad="228600">
                                              <a:schemeClr val="accent2">
                                                <a:satMod val="175000"/>
                                                <a:alpha val="40000"/>
                                              </a:schemeClr>
                                            </a:glow>
                                          </a:effectLst>
                                          <a:latin typeface="Cambria Math" panose="02040503050406030204" pitchFamily="18" charset="0"/>
                                        </a:rPr>
                                      </m:ctrlPr>
                                    </m:accPr>
                                    <m:e>
                                      <m:r>
                                        <a:rPr lang="en-US" altLang="ja-JP" b="0" i="1" smtClean="0">
                                          <a:effectLst>
                                            <a:glow rad="228600">
                                              <a:schemeClr val="accent2">
                                                <a:satMod val="175000"/>
                                                <a:alpha val="40000"/>
                                              </a:schemeClr>
                                            </a:glow>
                                          </a:effectLst>
                                          <a:latin typeface="Cambria Math" panose="02040503050406030204" pitchFamily="18" charset="0"/>
                                        </a:rPr>
                                        <m:t>𝜎</m:t>
                                      </m:r>
                                    </m:e>
                                  </m:acc>
                                </m:e>
                                <m:sub>
                                  <m:r>
                                    <m:rPr>
                                      <m:sty m:val="p"/>
                                    </m:rPr>
                                    <a:rPr lang="en-US" altLang="ja-JP" b="0" i="0" dirty="0" smtClean="0">
                                      <a:latin typeface="Cambria Math" panose="02040503050406030204" pitchFamily="18" charset="0"/>
                                    </a:rPr>
                                    <m:t>hyd</m:t>
                                  </m:r>
                                </m:sub>
                              </m:sSub>
                            </m:e>
                          </m:sPre>
                        </m:e>
                      </m:d>
                      <m:r>
                        <a:rPr lang="en-US" altLang="ja-JP" b="0" i="1" smtClean="0">
                          <a:latin typeface="Cambria Math" panose="02040503050406030204" pitchFamily="18" charset="0"/>
                        </a:rPr>
                        <m:t> </m:t>
                      </m:r>
                      <m:sPre>
                        <m:sPrePr>
                          <m:ctrlPr>
                            <a:rPr lang="en-US" altLang="ja-JP" i="1">
                              <a:latin typeface="Cambria Math" panose="02040503050406030204" pitchFamily="18" charset="0"/>
                            </a:rPr>
                          </m:ctrlPr>
                        </m:sPrePr>
                        <m:sub>
                          <m:r>
                            <a:rPr lang="en-US" altLang="ja-JP" i="1">
                              <a:latin typeface="Cambria Math" panose="02040503050406030204" pitchFamily="18" charset="0"/>
                            </a:rPr>
                            <m:t>𝑐</m:t>
                          </m:r>
                        </m:sub>
                        <m:sup>
                          <m:r>
                            <m:rPr>
                              <m:sty m:val="p"/>
                            </m:rPr>
                            <a:rPr lang="en-US" altLang="ja-JP">
                              <a:latin typeface="Cambria Math" panose="02040503050406030204" pitchFamily="18" charset="0"/>
                            </a:rPr>
                            <m:t>Cell</m:t>
                          </m:r>
                        </m:sup>
                        <m:e>
                          <m:r>
                            <a:rPr lang="en-US" altLang="ja-JP" b="0" i="1" smtClean="0">
                              <a:effectLst>
                                <a:glow rad="228600">
                                  <a:srgbClr val="FFFF00">
                                    <a:alpha val="40000"/>
                                  </a:srgbClr>
                                </a:glow>
                              </a:effectLst>
                              <a:latin typeface="Cambria Math" panose="02040503050406030204" pitchFamily="18" charset="0"/>
                            </a:rPr>
                            <m:t>𝑉</m:t>
                          </m:r>
                        </m:e>
                      </m:sPre>
                    </m:oMath>
                  </m:oMathPara>
                </a14:m>
                <a:endParaRPr lang="en-US" altLang="ja-JP" b="0" i="1" dirty="0">
                  <a:latin typeface="Cambria Math" panose="02040503050406030204" pitchFamily="18" charset="0"/>
                </a:endParaRPr>
              </a:p>
              <a:p>
                <a:pPr marL="0" indent="0">
                  <a:buNone/>
                </a:pPr>
                <a:endParaRPr lang="en-US" altLang="ja-JP" i="1" dirty="0">
                  <a:latin typeface="Cambria Math" panose="02040503050406030204" pitchFamily="18" charset="0"/>
                </a:endParaRPr>
              </a:p>
              <a:p>
                <a:pPr marL="0" indent="0">
                  <a:buNone/>
                </a:pPr>
                <a:endParaRPr lang="en-US" altLang="ja-JP" i="1" dirty="0">
                  <a:latin typeface="Cambria Math" panose="02040503050406030204" pitchFamily="18" charset="0"/>
                </a:endParaRPr>
              </a:p>
              <a:p>
                <a:pPr marL="0" indent="0">
                  <a:buNone/>
                </a:pPr>
                <a:endParaRPr lang="en-US" altLang="ja-JP" sz="800" i="1" dirty="0">
                  <a:latin typeface="Cambria Math" panose="02040503050406030204" pitchFamily="18" charset="0"/>
                </a:endParaRPr>
              </a:p>
              <a:p>
                <a:pPr>
                  <a:buFont typeface="Wingdings" panose="05000000000000000000" pitchFamily="2" charset="2"/>
                  <a:buChar char="Ø"/>
                </a:pPr>
                <a14:m>
                  <m:oMath xmlns:m="http://schemas.openxmlformats.org/officeDocument/2006/math">
                    <m:d>
                      <m:dPr>
                        <m:begChr m:val="["/>
                        <m:endChr m:val="]"/>
                        <m:ctrlPr>
                          <a:rPr lang="en-US" altLang="ja-JP" sz="2400" i="1">
                            <a:latin typeface="Cambria Math" panose="02040503050406030204" pitchFamily="18" charset="0"/>
                          </a:rPr>
                        </m:ctrlPr>
                      </m:dPr>
                      <m:e>
                        <m:sPre>
                          <m:sPrePr>
                            <m:ctrlPr>
                              <a:rPr lang="en-US" altLang="ja-JP" sz="2400" i="1">
                                <a:latin typeface="Cambria Math" panose="02040503050406030204" pitchFamily="18" charset="0"/>
                              </a:rPr>
                            </m:ctrlPr>
                          </m:sPrePr>
                          <m:sub>
                            <m:r>
                              <a:rPr lang="en-US" altLang="ja-JP" sz="2400" i="1">
                                <a:latin typeface="Cambria Math" panose="02040503050406030204" pitchFamily="18" charset="0"/>
                              </a:rPr>
                              <m:t>𝑐</m:t>
                            </m:r>
                          </m:sub>
                          <m:sup>
                            <m:r>
                              <m:rPr>
                                <m:sty m:val="p"/>
                              </m:rPr>
                              <a:rPr lang="en-US" altLang="ja-JP" sz="2400">
                                <a:latin typeface="Cambria Math" panose="02040503050406030204" pitchFamily="18" charset="0"/>
                              </a:rPr>
                              <m:t>Cell</m:t>
                            </m:r>
                          </m:sup>
                          <m:e>
                            <m:r>
                              <a:rPr lang="en-US" altLang="ja-JP" sz="2400" i="1" smtClean="0">
                                <a:effectLst>
                                  <a:glow rad="228600">
                                    <a:srgbClr val="FFFF00">
                                      <a:alpha val="40000"/>
                                    </a:srgbClr>
                                  </a:glow>
                                </a:effectLst>
                                <a:latin typeface="Cambria Math" panose="02040503050406030204" pitchFamily="18" charset="0"/>
                              </a:rPr>
                              <m:t>𝐵</m:t>
                            </m:r>
                          </m:e>
                        </m:sPre>
                      </m:e>
                    </m:d>
                  </m:oMath>
                </a14:m>
                <a:r>
                  <a:rPr lang="ja-JP" altLang="en-US" sz="2400" dirty="0"/>
                  <a:t>を用いることで節点内力の分配範囲が狭くなる（左辺ベクトルは４節点分のみ）．</a:t>
                </a:r>
                <a:endParaRPr lang="en-US" altLang="ja-JP" sz="2400" dirty="0"/>
              </a:p>
              <a:p>
                <a:pPr>
                  <a:buFont typeface="Wingdings" panose="05000000000000000000" pitchFamily="2" charset="2"/>
                  <a:buChar char="Ø"/>
                </a:pPr>
                <a:r>
                  <a:rPr lang="ja-JP" altLang="en-US" sz="2400" dirty="0"/>
                  <a:t>他方，</a:t>
                </a:r>
                <a14:m>
                  <m:oMath xmlns:m="http://schemas.openxmlformats.org/officeDocument/2006/math">
                    <m:d>
                      <m:dPr>
                        <m:begChr m:val="{"/>
                        <m:endChr m:val="}"/>
                        <m:ctrlPr>
                          <a:rPr lang="en-US" altLang="ja-JP" sz="2400" i="1">
                            <a:latin typeface="Cambria Math" panose="02040503050406030204" pitchFamily="18" charset="0"/>
                          </a:rPr>
                        </m:ctrlPr>
                      </m:dPr>
                      <m:e>
                        <m:sPre>
                          <m:sPrePr>
                            <m:ctrlPr>
                              <a:rPr lang="en-US" altLang="ja-JP" sz="2400" i="1">
                                <a:latin typeface="Cambria Math" panose="02040503050406030204" pitchFamily="18" charset="0"/>
                              </a:rPr>
                            </m:ctrlPr>
                          </m:sPrePr>
                          <m:sub>
                            <m:r>
                              <a:rPr lang="en-US" altLang="ja-JP" sz="2400" i="1">
                                <a:latin typeface="Cambria Math" panose="02040503050406030204" pitchFamily="18" charset="0"/>
                              </a:rPr>
                              <m:t>𝑐</m:t>
                            </m:r>
                          </m:sub>
                          <m:sup>
                            <m:r>
                              <m:rPr>
                                <m:sty m:val="p"/>
                              </m:rPr>
                              <a:rPr lang="en-US" altLang="ja-JP" sz="2400">
                                <a:latin typeface="Cambria Math" panose="02040503050406030204" pitchFamily="18" charset="0"/>
                              </a:rPr>
                              <m:t>Cell</m:t>
                            </m:r>
                          </m:sup>
                          <m:e>
                            <m:sSub>
                              <m:sSubPr>
                                <m:ctrlPr>
                                  <a:rPr lang="en-US" altLang="ja-JP" sz="2400" i="1" dirty="0">
                                    <a:latin typeface="Cambria Math" panose="02040503050406030204" pitchFamily="18" charset="0"/>
                                  </a:rPr>
                                </m:ctrlPr>
                              </m:sSubPr>
                              <m:e>
                                <m:acc>
                                  <m:accPr>
                                    <m:chr m:val="̃"/>
                                    <m:ctrlPr>
                                      <a:rPr lang="en-US" altLang="ja-JP" sz="2400" i="1" smtClean="0">
                                        <a:effectLst>
                                          <a:glow rad="228600">
                                            <a:schemeClr val="accent2">
                                              <a:satMod val="175000"/>
                                              <a:alpha val="40000"/>
                                            </a:schemeClr>
                                          </a:glow>
                                        </a:effectLst>
                                        <a:latin typeface="Cambria Math" panose="02040503050406030204" pitchFamily="18" charset="0"/>
                                      </a:rPr>
                                    </m:ctrlPr>
                                  </m:accPr>
                                  <m:e>
                                    <m:r>
                                      <a:rPr lang="en-US" altLang="ja-JP" sz="2400" i="1">
                                        <a:effectLst>
                                          <a:glow rad="228600">
                                            <a:schemeClr val="accent2">
                                              <a:satMod val="175000"/>
                                              <a:alpha val="40000"/>
                                            </a:schemeClr>
                                          </a:glow>
                                        </a:effectLst>
                                        <a:latin typeface="Cambria Math" panose="02040503050406030204" pitchFamily="18" charset="0"/>
                                      </a:rPr>
                                      <m:t>𝜎</m:t>
                                    </m:r>
                                  </m:e>
                                </m:acc>
                              </m:e>
                              <m:sub>
                                <m:r>
                                  <m:rPr>
                                    <m:sty m:val="p"/>
                                  </m:rPr>
                                  <a:rPr lang="en-US" altLang="ja-JP" sz="2400" dirty="0">
                                    <a:latin typeface="Cambria Math" panose="02040503050406030204" pitchFamily="18" charset="0"/>
                                  </a:rPr>
                                  <m:t>hyd</m:t>
                                </m:r>
                              </m:sub>
                            </m:sSub>
                          </m:e>
                        </m:sPre>
                      </m:e>
                    </m:d>
                  </m:oMath>
                </a14:m>
                <a:r>
                  <a:rPr lang="ja-JP" altLang="en-US" sz="2400" dirty="0"/>
                  <a:t>はセル</a:t>
                </a:r>
                <a14:m>
                  <m:oMath xmlns:m="http://schemas.openxmlformats.org/officeDocument/2006/math">
                    <m:r>
                      <a:rPr lang="en-US" altLang="ja-JP" sz="2400" b="0" i="1" smtClean="0">
                        <a:latin typeface="Cambria Math" panose="02040503050406030204" pitchFamily="18" charset="0"/>
                      </a:rPr>
                      <m:t>𝑐</m:t>
                    </m:r>
                  </m:oMath>
                </a14:m>
                <a:r>
                  <a:rPr lang="ja-JP" altLang="en-US" sz="2400" dirty="0"/>
                  <a:t>周辺の多数のセルから算出される．</a:t>
                </a:r>
                <a:endParaRPr lang="en-US" altLang="ja-JP" sz="2400" dirty="0"/>
              </a:p>
              <a:p>
                <a:pPr>
                  <a:buFont typeface="Wingdings" panose="05000000000000000000" pitchFamily="2" charset="2"/>
                  <a:buChar char="Ø"/>
                </a:pPr>
                <a:r>
                  <a:rPr lang="ja-JP" altLang="en-US" sz="2400" dirty="0"/>
                  <a:t>要するに「広く集めて</a:t>
                </a:r>
                <a:r>
                  <a:rPr lang="en-US" altLang="ja-JP" sz="2400" dirty="0"/>
                  <a:t>,</a:t>
                </a:r>
                <a:r>
                  <a:rPr lang="ja-JP" altLang="en-US" sz="2400" dirty="0"/>
                  <a:t>狭く配る」静水圧応力積分で</a:t>
                </a:r>
                <a:r>
                  <a:rPr lang="ja-JP" altLang="en-US" sz="2400" dirty="0">
                    <a:solidFill>
                      <a:srgbClr val="0000CC"/>
                    </a:solidFill>
                  </a:rPr>
                  <a:t>圧力チェッカーボーディングを強力に低減</a:t>
                </a:r>
                <a:r>
                  <a:rPr lang="ja-JP" altLang="en-US" sz="2400" dirty="0"/>
                  <a:t>．</a:t>
                </a:r>
                <a:endParaRPr lang="en-US" altLang="ja-JP" sz="2400" dirty="0"/>
              </a:p>
              <a:p>
                <a:pPr>
                  <a:buFont typeface="Wingdings" panose="05000000000000000000" pitchFamily="2" charset="2"/>
                  <a:buChar char="Ø"/>
                </a:pPr>
                <a:r>
                  <a:rPr lang="ja-JP" altLang="en-US" sz="2400" dirty="0"/>
                  <a:t>デメリットとして，</a:t>
                </a:r>
                <a:r>
                  <a:rPr lang="ja-JP" altLang="en-US" sz="2400" b="1" dirty="0"/>
                  <a:t>非整合な応力積分</a:t>
                </a:r>
                <a:r>
                  <a:rPr lang="ja-JP" altLang="en-US" sz="2400" dirty="0"/>
                  <a:t>により動解析時のエネルギー発散が起きる</a:t>
                </a:r>
                <a:br>
                  <a:rPr lang="en-US" altLang="ja-JP" sz="2400" dirty="0"/>
                </a:br>
                <a:r>
                  <a:rPr lang="ja-JP" altLang="en-US" sz="2400" dirty="0"/>
                  <a:t>（</a:t>
                </a:r>
                <a14:m>
                  <m:oMath xmlns:m="http://schemas.openxmlformats.org/officeDocument/2006/math">
                    <m:d>
                      <m:dPr>
                        <m:begChr m:val="["/>
                        <m:endChr m:val="]"/>
                        <m:ctrlPr>
                          <a:rPr lang="en-US" altLang="ja-JP" sz="2400" b="0" i="1" smtClean="0">
                            <a:latin typeface="Cambria Math" panose="02040503050406030204" pitchFamily="18" charset="0"/>
                          </a:rPr>
                        </m:ctrlPr>
                      </m:dPr>
                      <m:e>
                        <m:r>
                          <m:rPr>
                            <m:sty m:val="p"/>
                          </m:rPr>
                          <a:rPr lang="en-US" altLang="ja-JP" sz="2400" b="0" i="0" smtClean="0">
                            <a:latin typeface="Cambria Math" panose="02040503050406030204" pitchFamily="18" charset="0"/>
                          </a:rPr>
                          <m:t>K</m:t>
                        </m:r>
                      </m:e>
                    </m:d>
                    <m:r>
                      <a:rPr lang="en-US" altLang="ja-JP" sz="2400" b="0" i="0" smtClean="0">
                        <a:latin typeface="Cambria Math" panose="02040503050406030204" pitchFamily="18" charset="0"/>
                      </a:rPr>
                      <m:t>=</m:t>
                    </m:r>
                    <m:sSup>
                      <m:sSupPr>
                        <m:ctrlPr>
                          <a:rPr lang="en-US" altLang="ja-JP" sz="2400" i="1">
                            <a:latin typeface="Cambria Math" panose="02040503050406030204" pitchFamily="18" charset="0"/>
                          </a:rPr>
                        </m:ctrlPr>
                      </m:sSupPr>
                      <m:e>
                        <m:d>
                          <m:dPr>
                            <m:begChr m:val="["/>
                            <m:endChr m:val="]"/>
                            <m:ctrlPr>
                              <a:rPr lang="en-US" altLang="ja-JP" sz="2400" i="1">
                                <a:latin typeface="Cambria Math" panose="02040503050406030204" pitchFamily="18" charset="0"/>
                              </a:rPr>
                            </m:ctrlPr>
                          </m:dPr>
                          <m:e>
                            <m:r>
                              <a:rPr lang="en-US" altLang="ja-JP" sz="2400" i="1">
                                <a:latin typeface="Cambria Math" panose="02040503050406030204" pitchFamily="18" charset="0"/>
                              </a:rPr>
                              <m:t>𝐵</m:t>
                            </m:r>
                          </m:e>
                        </m:d>
                      </m:e>
                      <m:sup>
                        <m:r>
                          <m:rPr>
                            <m:sty m:val="p"/>
                          </m:rPr>
                          <a:rPr lang="en-US" altLang="ja-JP" sz="2400">
                            <a:latin typeface="Cambria Math" panose="02040503050406030204" pitchFamily="18" charset="0"/>
                          </a:rPr>
                          <m:t>T</m:t>
                        </m:r>
                      </m:sup>
                    </m:sSup>
                    <m:d>
                      <m:dPr>
                        <m:begChr m:val="["/>
                        <m:endChr m:val="]"/>
                        <m:ctrlPr>
                          <a:rPr lang="en-US" altLang="ja-JP" sz="2400" i="1">
                            <a:latin typeface="Cambria Math" panose="02040503050406030204" pitchFamily="18" charset="0"/>
                          </a:rPr>
                        </m:ctrlPr>
                      </m:dPr>
                      <m:e>
                        <m:r>
                          <a:rPr lang="en-US" altLang="ja-JP" sz="2400" i="1">
                            <a:latin typeface="Cambria Math" panose="02040503050406030204" pitchFamily="18" charset="0"/>
                          </a:rPr>
                          <m:t>𝐷</m:t>
                        </m:r>
                      </m:e>
                    </m:d>
                    <m:d>
                      <m:dPr>
                        <m:begChr m:val="["/>
                        <m:endChr m:val="]"/>
                        <m:ctrlPr>
                          <a:rPr lang="en-US" altLang="ja-JP" sz="2400" i="1">
                            <a:latin typeface="Cambria Math" panose="02040503050406030204" pitchFamily="18" charset="0"/>
                          </a:rPr>
                        </m:ctrlPr>
                      </m:dPr>
                      <m:e>
                        <m:r>
                          <a:rPr lang="en-US" altLang="ja-JP" sz="2400" i="1">
                            <a:latin typeface="Cambria Math" panose="02040503050406030204" pitchFamily="18" charset="0"/>
                          </a:rPr>
                          <m:t>𝐵</m:t>
                        </m:r>
                      </m:e>
                    </m:d>
                  </m:oMath>
                </a14:m>
                <a:r>
                  <a:rPr lang="ja-JP" altLang="en-US" sz="2400" dirty="0"/>
                  <a:t> の形式でなくなることにより正定値性が失われる）が，</a:t>
                </a:r>
                <a:r>
                  <a:rPr lang="ja-JP" altLang="en-US" sz="2400" b="1" dirty="0"/>
                  <a:t>静解析なら大丈夫．</a:t>
                </a:r>
                <a:endParaRPr lang="en-US" altLang="ja-JP" sz="2400" b="1" dirty="0"/>
              </a:p>
              <a:p>
                <a:pPr marL="0" indent="0">
                  <a:buNone/>
                </a:pPr>
                <a:endParaRPr kumimoji="1" lang="ja-JP" altLang="en-US" dirty="0"/>
              </a:p>
            </p:txBody>
          </p:sp>
        </mc:Choice>
        <mc:Fallback xmlns="">
          <p:sp>
            <p:nvSpPr>
              <p:cNvPr id="2" name="コンテンツ プレースホルダー 1">
                <a:extLst>
                  <a:ext uri="{FF2B5EF4-FFF2-40B4-BE49-F238E27FC236}">
                    <a16:creationId xmlns:a16="http://schemas.microsoft.com/office/drawing/2014/main" id="{C94BF3AC-48EF-45AB-8DC4-BA94CE50C69A}"/>
                  </a:ext>
                </a:extLst>
              </p:cNvPr>
              <p:cNvSpPr>
                <a:spLocks noGrp="1" noRot="1" noChangeAspect="1" noMove="1" noResize="1" noEditPoints="1" noAdjustHandles="1" noChangeArrowheads="1" noChangeShapeType="1" noTextEdit="1"/>
              </p:cNvSpPr>
              <p:nvPr>
                <p:ph idx="1"/>
              </p:nvPr>
            </p:nvSpPr>
            <p:spPr>
              <a:blipFill>
                <a:blip r:embed="rId3"/>
                <a:stretch>
                  <a:fillRect l="-1640" t="-1584" r="-3333"/>
                </a:stretch>
              </a:blipFill>
            </p:spPr>
            <p:txBody>
              <a:bodyPr/>
              <a:lstStyle/>
              <a:p>
                <a:r>
                  <a:rPr lang="ja-JP" altLang="en-US">
                    <a:noFill/>
                  </a:rPr>
                  <a:t> </a:t>
                </a:r>
              </a:p>
            </p:txBody>
          </p:sp>
        </mc:Fallback>
      </mc:AlternateContent>
      <p:sp>
        <p:nvSpPr>
          <p:cNvPr id="3" name="タイトル 2">
            <a:extLst>
              <a:ext uri="{FF2B5EF4-FFF2-40B4-BE49-F238E27FC236}">
                <a16:creationId xmlns:a16="http://schemas.microsoft.com/office/drawing/2014/main" id="{7116EC08-ED6B-C97A-5DA3-5E330BED82A7}"/>
              </a:ext>
            </a:extLst>
          </p:cNvPr>
          <p:cNvSpPr>
            <a:spLocks noGrp="1"/>
          </p:cNvSpPr>
          <p:nvPr>
            <p:ph type="title"/>
          </p:nvPr>
        </p:nvSpPr>
        <p:spPr/>
        <p:txBody>
          <a:bodyPr/>
          <a:lstStyle/>
          <a:p>
            <a:r>
              <a:rPr lang="en-US" altLang="ja-JP" dirty="0">
                <a:solidFill>
                  <a:schemeClr val="accent6">
                    <a:lumMod val="40000"/>
                    <a:lumOff val="60000"/>
                  </a:schemeClr>
                </a:solidFill>
              </a:rPr>
              <a:t>ES-FEM-SRI</a:t>
            </a:r>
            <a:r>
              <a:rPr lang="ja-JP" altLang="en-US" dirty="0"/>
              <a:t>の定式化概要</a:t>
            </a:r>
            <a:r>
              <a:rPr lang="ja-JP" altLang="en-US" sz="2400" dirty="0"/>
              <a:t>（③非整合な静水圧応力積分）</a:t>
            </a:r>
            <a:endParaRPr kumimoji="1" lang="ja-JP" altLang="en-US" dirty="0"/>
          </a:p>
        </p:txBody>
      </p:sp>
      <p:sp>
        <p:nvSpPr>
          <p:cNvPr id="5" name="テキスト ボックス 4">
            <a:extLst>
              <a:ext uri="{FF2B5EF4-FFF2-40B4-BE49-F238E27FC236}">
                <a16:creationId xmlns:a16="http://schemas.microsoft.com/office/drawing/2014/main" id="{5617A29C-64BC-245E-EF8E-D2583E5F4284}"/>
              </a:ext>
            </a:extLst>
          </p:cNvPr>
          <p:cNvSpPr txBox="1"/>
          <p:nvPr/>
        </p:nvSpPr>
        <p:spPr>
          <a:xfrm>
            <a:off x="1656701" y="1927624"/>
            <a:ext cx="1723549" cy="707886"/>
          </a:xfrm>
          <a:prstGeom prst="rect">
            <a:avLst/>
          </a:prstGeom>
          <a:noFill/>
          <a:ln>
            <a:solidFill>
              <a:schemeClr val="tx1"/>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ja-JP" altLang="en-US" sz="2000" dirty="0">
                <a:latin typeface="MS UI Gothic" panose="020B0600070205080204" pitchFamily="50" charset="-128"/>
                <a:ea typeface="MS UI Gothic" panose="020B0600070205080204" pitchFamily="50" charset="-128"/>
              </a:rPr>
              <a:t>静水圧応力の</a:t>
            </a:r>
            <a:br>
              <a:rPr kumimoji="1" lang="en-US" altLang="ja-JP" sz="2000"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節点内力寄与</a:t>
            </a:r>
          </a:p>
        </p:txBody>
      </p:sp>
      <p:sp>
        <p:nvSpPr>
          <p:cNvPr id="6" name="テキスト ボックス 5">
            <a:extLst>
              <a:ext uri="{FF2B5EF4-FFF2-40B4-BE49-F238E27FC236}">
                <a16:creationId xmlns:a16="http://schemas.microsoft.com/office/drawing/2014/main" id="{7B1F8D61-2991-63FE-72B7-E285CCAD6377}"/>
              </a:ext>
            </a:extLst>
          </p:cNvPr>
          <p:cNvSpPr txBox="1"/>
          <p:nvPr/>
        </p:nvSpPr>
        <p:spPr>
          <a:xfrm>
            <a:off x="5113876" y="1001076"/>
            <a:ext cx="1398140" cy="1015663"/>
          </a:xfrm>
          <a:prstGeom prst="rect">
            <a:avLst/>
          </a:prstGeom>
          <a:solidFill>
            <a:srgbClr val="FFFF00"/>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ja-JP" altLang="en-US" sz="2000" dirty="0">
                <a:latin typeface="MS UI Gothic" panose="020B0600070205080204" pitchFamily="50" charset="-128"/>
                <a:ea typeface="MS UI Gothic" panose="020B0600070205080204" pitchFamily="50" charset="-128"/>
              </a:rPr>
              <a:t>標準的な</a:t>
            </a:r>
            <a:br>
              <a:rPr kumimoji="1" lang="en-US" altLang="ja-JP" sz="2000" dirty="0">
                <a:latin typeface="MS UI Gothic" panose="020B0600070205080204" pitchFamily="50" charset="-128"/>
                <a:ea typeface="MS UI Gothic" panose="020B0600070205080204" pitchFamily="50" charset="-128"/>
              </a:rPr>
            </a:br>
            <a:r>
              <a:rPr kumimoji="1" lang="en-US" altLang="ja-JP" sz="2000" dirty="0">
                <a:latin typeface="MS UI Gothic" panose="020B0600070205080204" pitchFamily="50" charset="-128"/>
                <a:ea typeface="MS UI Gothic" panose="020B0600070205080204" pitchFamily="50" charset="-128"/>
              </a:rPr>
              <a:t>FEM-T4</a:t>
            </a:r>
            <a:r>
              <a:rPr kumimoji="1" lang="ja-JP" altLang="en-US" sz="2000" dirty="0">
                <a:latin typeface="MS UI Gothic" panose="020B0600070205080204" pitchFamily="50" charset="-128"/>
                <a:ea typeface="MS UI Gothic" panose="020B0600070205080204" pitchFamily="50" charset="-128"/>
              </a:rPr>
              <a:t>の</a:t>
            </a:r>
            <a:br>
              <a:rPr kumimoji="1" lang="en-US" altLang="ja-JP" sz="2000" dirty="0">
                <a:latin typeface="MS UI Gothic" panose="020B0600070205080204" pitchFamily="50" charset="-128"/>
                <a:ea typeface="MS UI Gothic" panose="020B0600070205080204" pitchFamily="50" charset="-128"/>
              </a:rPr>
            </a:br>
            <a:r>
              <a:rPr kumimoji="1" lang="en-US" altLang="ja-JP" sz="2000" dirty="0">
                <a:latin typeface="MS UI Gothic" panose="020B0600070205080204" pitchFamily="50" charset="-128"/>
                <a:ea typeface="MS UI Gothic" panose="020B0600070205080204" pitchFamily="50" charset="-128"/>
              </a:rPr>
              <a:t>B</a:t>
            </a:r>
            <a:r>
              <a:rPr kumimoji="1" lang="ja-JP" altLang="en-US" sz="2000" dirty="0">
                <a:latin typeface="MS UI Gothic" panose="020B0600070205080204" pitchFamily="50" charset="-128"/>
                <a:ea typeface="MS UI Gothic" panose="020B0600070205080204" pitchFamily="50" charset="-128"/>
              </a:rPr>
              <a:t>マトリックス</a:t>
            </a:r>
          </a:p>
        </p:txBody>
      </p:sp>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9C13CED2-6064-68F9-1296-3A18F505B9C4}"/>
                  </a:ext>
                </a:extLst>
              </p:cNvPr>
              <p:cNvSpPr txBox="1"/>
              <p:nvPr/>
            </p:nvSpPr>
            <p:spPr>
              <a:xfrm>
                <a:off x="5771054" y="2557041"/>
                <a:ext cx="2628412" cy="1029449"/>
              </a:xfrm>
              <a:prstGeom prst="rect">
                <a:avLst/>
              </a:prstGeom>
              <a:solidFill>
                <a:schemeClr val="accent6">
                  <a:lumMod val="40000"/>
                  <a:lumOff val="60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ja-JP" altLang="en-US" sz="2000" dirty="0">
                    <a:latin typeface="MS UI Gothic" panose="020B0600070205080204" pitchFamily="50" charset="-128"/>
                    <a:ea typeface="MS UI Gothic" panose="020B0600070205080204" pitchFamily="50" charset="-128"/>
                  </a:rPr>
                  <a:t>二重平滑を経たひずみ</a:t>
                </a:r>
                <a:br>
                  <a:rPr kumimoji="1" lang="en-US" altLang="ja-JP" sz="2000"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の体積成分</a:t>
                </a:r>
                <a14:m>
                  <m:oMath xmlns:m="http://schemas.openxmlformats.org/officeDocument/2006/math">
                    <m:sPre>
                      <m:sPrePr>
                        <m:ctrlPr>
                          <a:rPr lang="en-US" altLang="ja-JP" sz="2000" i="1">
                            <a:latin typeface="Cambria Math" panose="02040503050406030204" pitchFamily="18" charset="0"/>
                          </a:rPr>
                        </m:ctrlPr>
                      </m:sPrePr>
                      <m:sub>
                        <m:r>
                          <a:rPr lang="en-US" altLang="ja-JP" sz="2000" i="1">
                            <a:latin typeface="Cambria Math" panose="02040503050406030204" pitchFamily="18" charset="0"/>
                          </a:rPr>
                          <m:t>𝑐</m:t>
                        </m:r>
                      </m:sub>
                      <m:sup>
                        <m:r>
                          <m:rPr>
                            <m:sty m:val="p"/>
                          </m:rPr>
                          <a:rPr lang="en-US" altLang="ja-JP" sz="2000">
                            <a:latin typeface="Cambria Math" panose="02040503050406030204" pitchFamily="18" charset="0"/>
                          </a:rPr>
                          <m:t>Cell</m:t>
                        </m:r>
                      </m:sup>
                      <m:e>
                        <m:sSub>
                          <m:sSubPr>
                            <m:ctrlPr>
                              <a:rPr kumimoji="1" lang="en-US" altLang="ja-JP" sz="2000" b="0" i="1" dirty="0" smtClean="0">
                                <a:latin typeface="Cambria Math" panose="02040503050406030204" pitchFamily="18" charset="0"/>
                                <a:ea typeface="MS UI Gothic" panose="020B0600070205080204" pitchFamily="50" charset="-128"/>
                              </a:rPr>
                            </m:ctrlPr>
                          </m:sSubPr>
                          <m:e>
                            <m:acc>
                              <m:accPr>
                                <m:chr m:val="̃"/>
                                <m:ctrlPr>
                                  <a:rPr kumimoji="1" lang="en-US" altLang="ja-JP" sz="2000" b="0" i="1" smtClean="0">
                                    <a:latin typeface="Cambria Math" panose="02040503050406030204" pitchFamily="18" charset="0"/>
                                    <a:ea typeface="MS UI Gothic" panose="020B0600070205080204" pitchFamily="50" charset="-128"/>
                                  </a:rPr>
                                </m:ctrlPr>
                              </m:accPr>
                              <m:e>
                                <m:r>
                                  <a:rPr kumimoji="1" lang="en-US" altLang="ja-JP" sz="2000" b="0" i="1" smtClean="0">
                                    <a:latin typeface="Cambria Math" panose="02040503050406030204" pitchFamily="18" charset="0"/>
                                    <a:ea typeface="MS UI Gothic" panose="020B0600070205080204" pitchFamily="50" charset="-128"/>
                                  </a:rPr>
                                  <m:t>𝜀</m:t>
                                </m:r>
                              </m:e>
                            </m:acc>
                          </m:e>
                          <m:sub>
                            <m:r>
                              <m:rPr>
                                <m:sty m:val="p"/>
                              </m:rPr>
                              <a:rPr kumimoji="1" lang="en-US" altLang="ja-JP" sz="2000" b="0" i="0" dirty="0" smtClean="0">
                                <a:latin typeface="Cambria Math" panose="02040503050406030204" pitchFamily="18" charset="0"/>
                                <a:ea typeface="MS UI Gothic" panose="020B0600070205080204" pitchFamily="50" charset="-128"/>
                              </a:rPr>
                              <m:t>vol</m:t>
                            </m:r>
                          </m:sub>
                        </m:sSub>
                      </m:e>
                    </m:sPre>
                  </m:oMath>
                </a14:m>
                <a:r>
                  <a:rPr kumimoji="1" lang="ja-JP" altLang="en-US" sz="2000" dirty="0">
                    <a:latin typeface="MS UI Gothic" panose="020B0600070205080204" pitchFamily="50" charset="-128"/>
                    <a:ea typeface="MS UI Gothic" panose="020B0600070205080204" pitchFamily="50" charset="-128"/>
                  </a:rPr>
                  <a:t>から</a:t>
                </a:r>
                <a:br>
                  <a:rPr kumimoji="1" lang="en-US" altLang="ja-JP" sz="2000"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算出された静水圧応力</a:t>
                </a:r>
                <a:endParaRPr kumimoji="1" lang="en-US" altLang="ja-JP" sz="2000" dirty="0">
                  <a:latin typeface="MS UI Gothic" panose="020B0600070205080204" pitchFamily="50" charset="-128"/>
                  <a:ea typeface="MS UI Gothic" panose="020B0600070205080204" pitchFamily="50" charset="-128"/>
                </a:endParaRPr>
              </a:p>
            </p:txBody>
          </p:sp>
        </mc:Choice>
        <mc:Fallback xmlns="">
          <p:sp>
            <p:nvSpPr>
              <p:cNvPr id="7" name="テキスト ボックス 6">
                <a:extLst>
                  <a:ext uri="{FF2B5EF4-FFF2-40B4-BE49-F238E27FC236}">
                    <a16:creationId xmlns:a16="http://schemas.microsoft.com/office/drawing/2014/main" id="{9C13CED2-6064-68F9-1296-3A18F505B9C4}"/>
                  </a:ext>
                </a:extLst>
              </p:cNvPr>
              <p:cNvSpPr txBox="1">
                <a:spLocks noRot="1" noChangeAspect="1" noMove="1" noResize="1" noEditPoints="1" noAdjustHandles="1" noChangeArrowheads="1" noChangeShapeType="1" noTextEdit="1"/>
              </p:cNvSpPr>
              <p:nvPr/>
            </p:nvSpPr>
            <p:spPr>
              <a:xfrm>
                <a:off x="5771054" y="2557041"/>
                <a:ext cx="2628412" cy="1029449"/>
              </a:xfrm>
              <a:prstGeom prst="rect">
                <a:avLst/>
              </a:prstGeom>
              <a:blipFill>
                <a:blip r:embed="rId4"/>
                <a:stretch>
                  <a:fillRect l="-917" t="-1724" r="-917" b="-7471"/>
                </a:stretch>
              </a:blipFill>
              <a:ln>
                <a:noFill/>
              </a:ln>
            </p:spPr>
            <p:txBody>
              <a:bodyPr/>
              <a:lstStyle/>
              <a:p>
                <a:r>
                  <a:rPr lang="ja-JP" altLang="en-US">
                    <a:noFill/>
                  </a:rPr>
                  <a:t> </a:t>
                </a:r>
              </a:p>
            </p:txBody>
          </p:sp>
        </mc:Fallback>
      </mc:AlternateContent>
      <p:sp>
        <p:nvSpPr>
          <p:cNvPr id="8" name="テキスト ボックス 7">
            <a:extLst>
              <a:ext uri="{FF2B5EF4-FFF2-40B4-BE49-F238E27FC236}">
                <a16:creationId xmlns:a16="http://schemas.microsoft.com/office/drawing/2014/main" id="{168CB8F4-4DAB-A1B8-B136-9B0D2F77E1AD}"/>
              </a:ext>
            </a:extLst>
          </p:cNvPr>
          <p:cNvSpPr txBox="1"/>
          <p:nvPr/>
        </p:nvSpPr>
        <p:spPr>
          <a:xfrm>
            <a:off x="7474186" y="1001075"/>
            <a:ext cx="1279516" cy="1015663"/>
          </a:xfrm>
          <a:prstGeom prst="rect">
            <a:avLst/>
          </a:prstGeom>
          <a:solidFill>
            <a:srgbClr val="FFFF00"/>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ja-JP" altLang="en-US" sz="2000" dirty="0">
                <a:latin typeface="MS UI Gothic" panose="020B0600070205080204" pitchFamily="50" charset="-128"/>
                <a:ea typeface="MS UI Gothic" panose="020B0600070205080204" pitchFamily="50" charset="-128"/>
              </a:rPr>
              <a:t>標準的な</a:t>
            </a:r>
            <a:br>
              <a:rPr kumimoji="1" lang="en-US" altLang="ja-JP" sz="2000" dirty="0">
                <a:latin typeface="MS UI Gothic" panose="020B0600070205080204" pitchFamily="50" charset="-128"/>
                <a:ea typeface="MS UI Gothic" panose="020B0600070205080204" pitchFamily="50" charset="-128"/>
              </a:rPr>
            </a:br>
            <a:r>
              <a:rPr kumimoji="1" lang="en-US" altLang="ja-JP" sz="2000" dirty="0">
                <a:latin typeface="MS UI Gothic" panose="020B0600070205080204" pitchFamily="50" charset="-128"/>
                <a:ea typeface="MS UI Gothic" panose="020B0600070205080204" pitchFamily="50" charset="-128"/>
              </a:rPr>
              <a:t>FEM-T4</a:t>
            </a:r>
            <a:r>
              <a:rPr kumimoji="1" lang="ja-JP" altLang="en-US" sz="2000" dirty="0">
                <a:latin typeface="MS UI Gothic" panose="020B0600070205080204" pitchFamily="50" charset="-128"/>
                <a:ea typeface="MS UI Gothic" panose="020B0600070205080204" pitchFamily="50" charset="-128"/>
              </a:rPr>
              <a:t>の</a:t>
            </a:r>
            <a:br>
              <a:rPr kumimoji="1" lang="en-US" altLang="ja-JP" sz="2000"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セル体積</a:t>
            </a:r>
          </a:p>
        </p:txBody>
      </p:sp>
      <p:sp>
        <p:nvSpPr>
          <p:cNvPr id="9" name="スライド番号プレースホルダー 8">
            <a:extLst>
              <a:ext uri="{FF2B5EF4-FFF2-40B4-BE49-F238E27FC236}">
                <a16:creationId xmlns:a16="http://schemas.microsoft.com/office/drawing/2014/main" id="{345FB7DD-6EC1-CF3D-8A95-30FBC8FB0551}"/>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9</a:t>
            </a:fld>
            <a:endParaRPr lang="ja-JP" altLang="en-US" dirty="0"/>
          </a:p>
        </p:txBody>
      </p:sp>
      <p:sp>
        <p:nvSpPr>
          <p:cNvPr id="4" name="テキスト ボックス 3">
            <a:extLst>
              <a:ext uri="{FF2B5EF4-FFF2-40B4-BE49-F238E27FC236}">
                <a16:creationId xmlns:a16="http://schemas.microsoft.com/office/drawing/2014/main" id="{FF33E623-2ED7-841E-79AF-CB08BB7EC20E}"/>
              </a:ext>
            </a:extLst>
          </p:cNvPr>
          <p:cNvSpPr txBox="1"/>
          <p:nvPr/>
        </p:nvSpPr>
        <p:spPr>
          <a:xfrm>
            <a:off x="365905" y="5881148"/>
            <a:ext cx="11460189" cy="400110"/>
          </a:xfrm>
          <a:prstGeom prst="rect">
            <a:avLst/>
          </a:prstGeom>
          <a:solidFill>
            <a:schemeClr val="accent1"/>
          </a:solid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r>
              <a:rPr lang="ja-JP" altLang="en-US" sz="2000" dirty="0">
                <a:latin typeface="MS UI Gothic" panose="020B0600070205080204" pitchFamily="50" charset="-128"/>
                <a:ea typeface="MS UI Gothic" panose="020B0600070205080204" pitchFamily="50" charset="-128"/>
              </a:rPr>
              <a:t>定式化のポイントはこれだけ．　偏差</a:t>
            </a:r>
            <a:r>
              <a:rPr lang="en-US" altLang="ja-JP" sz="2000" dirty="0">
                <a:latin typeface="MS UI Gothic" panose="020B0600070205080204" pitchFamily="50" charset="-128"/>
                <a:ea typeface="MS UI Gothic" panose="020B0600070205080204" pitchFamily="50" charset="-128"/>
              </a:rPr>
              <a:t>/</a:t>
            </a:r>
            <a:r>
              <a:rPr lang="ja-JP" altLang="en-US" sz="2000" dirty="0">
                <a:latin typeface="MS UI Gothic" panose="020B0600070205080204" pitchFamily="50" charset="-128"/>
                <a:ea typeface="MS UI Gothic" panose="020B0600070205080204" pitchFamily="50" charset="-128"/>
              </a:rPr>
              <a:t>体積成分共に計算を出来るだけシンプルにして計算速度低下を回避した．</a:t>
            </a:r>
            <a:endParaRPr kumimoji="1" lang="ja-JP" altLang="en-US" sz="2000" dirty="0">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3343445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05EFB63B-EBCB-47FC-8198-DF7C10E41249}"/>
              </a:ext>
            </a:extLst>
          </p:cNvPr>
          <p:cNvSpPr>
            <a:spLocks noGrp="1"/>
          </p:cNvSpPr>
          <p:nvPr>
            <p:ph type="ctrTitle"/>
          </p:nvPr>
        </p:nvSpPr>
        <p:spPr/>
        <p:txBody>
          <a:bodyPr/>
          <a:lstStyle/>
          <a:p>
            <a:r>
              <a:rPr kumimoji="1" lang="ja-JP" altLang="en-US" dirty="0">
                <a:latin typeface="+mj-ea"/>
                <a:ea typeface="+mj-ea"/>
              </a:rPr>
              <a:t>結果と考察</a:t>
            </a:r>
            <a:br>
              <a:rPr kumimoji="1" lang="en-US" altLang="ja-JP" dirty="0">
                <a:latin typeface="+mj-ea"/>
                <a:ea typeface="+mj-ea"/>
              </a:rPr>
            </a:br>
            <a:r>
              <a:rPr lang="ja-JP" altLang="en-US" sz="2400" b="0" dirty="0">
                <a:latin typeface="+mj-ea"/>
                <a:ea typeface="+mj-ea"/>
              </a:rPr>
              <a:t>解析例を通じた計算速度・大変形ロバスト性・精度の比較</a:t>
            </a:r>
          </a:p>
        </p:txBody>
      </p:sp>
      <p:sp>
        <p:nvSpPr>
          <p:cNvPr id="2" name="スライド番号プレースホルダー 1">
            <a:extLst>
              <a:ext uri="{FF2B5EF4-FFF2-40B4-BE49-F238E27FC236}">
                <a16:creationId xmlns:a16="http://schemas.microsoft.com/office/drawing/2014/main" id="{5679A5A2-6B06-EE47-321D-71A71F674468}"/>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10</a:t>
            </a:fld>
            <a:endParaRPr lang="ja-JP" altLang="en-US" dirty="0"/>
          </a:p>
        </p:txBody>
      </p:sp>
    </p:spTree>
    <p:extLst>
      <p:ext uri="{BB962C8B-B14F-4D97-AF65-F5344CB8AC3E}">
        <p14:creationId xmlns:p14="http://schemas.microsoft.com/office/powerpoint/2010/main" val="1505130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概要</a:t>
                </a:r>
                <a:endParaRPr lang="en-US" altLang="ja-JP" b="1" i="1" u="sng" dirty="0">
                  <a:effectLst>
                    <a:outerShdw blurRad="38100" dist="38100" dir="2700000" algn="tl">
                      <a:srgbClr val="000000">
                        <a:alpha val="43137"/>
                      </a:srgbClr>
                    </a:outerShdw>
                  </a:effectLst>
                </a:endParaRPr>
              </a:p>
              <a:p>
                <a:endParaRPr lang="en-US" altLang="ja-JP" dirty="0"/>
              </a:p>
              <a:p>
                <a:endParaRPr lang="en-US" altLang="ja-JP" dirty="0"/>
              </a:p>
              <a:p>
                <a:endParaRPr lang="en-US" altLang="ja-JP" dirty="0"/>
              </a:p>
              <a:p>
                <a:endParaRPr lang="en-US" altLang="ja-JP" dirty="0"/>
              </a:p>
              <a:p>
                <a:endParaRPr lang="en-US" altLang="ja-JP" dirty="0"/>
              </a:p>
              <a:p>
                <a:r>
                  <a:rPr lang="en-US" altLang="ja-JP" dirty="0"/>
                  <a:t>10 m x 1 m x 1 m </a:t>
                </a:r>
                <a:r>
                  <a:rPr lang="ja-JP" altLang="en-US" dirty="0"/>
                  <a:t>の片持ち梁の先端に死荷重．</a:t>
                </a:r>
                <a:endParaRPr lang="en-US" altLang="ja-JP" dirty="0"/>
              </a:p>
              <a:p>
                <a:r>
                  <a:rPr lang="en-US" altLang="ja-JP" dirty="0"/>
                  <a:t>Neo-Hook</a:t>
                </a:r>
                <a:r>
                  <a:rPr lang="ja-JP" altLang="en-US" dirty="0"/>
                  <a:t>超弾性体（</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𝐸</m:t>
                        </m:r>
                      </m:e>
                      <m:sub>
                        <m:r>
                          <m:rPr>
                            <m:sty m:val="p"/>
                          </m:rPr>
                          <a:rPr lang="en-US" altLang="ja-JP">
                            <a:latin typeface="Cambria Math" panose="02040503050406030204" pitchFamily="18" charset="0"/>
                          </a:rPr>
                          <m:t>ini</m:t>
                        </m:r>
                      </m:sub>
                    </m:sSub>
                    <m:r>
                      <a:rPr lang="en-US" altLang="ja-JP" i="1">
                        <a:latin typeface="Cambria Math" panose="02040503050406030204" pitchFamily="18" charset="0"/>
                      </a:rPr>
                      <m:t>=6 </m:t>
                    </m:r>
                    <m:r>
                      <m:rPr>
                        <m:sty m:val="p"/>
                      </m:rPr>
                      <a:rPr lang="en-US" altLang="ja-JP">
                        <a:latin typeface="Cambria Math" panose="02040503050406030204" pitchFamily="18" charset="0"/>
                      </a:rPr>
                      <m:t>GPa</m:t>
                    </m:r>
                    <m:r>
                      <a:rPr lang="en-US" altLang="ja-JP" i="1">
                        <a:latin typeface="Cambria Math" panose="02040503050406030204" pitchFamily="18" charset="0"/>
                      </a:rPr>
                      <m:t>, </m:t>
                    </m:r>
                    <m:sSub>
                      <m:sSubPr>
                        <m:ctrlPr>
                          <a:rPr lang="en-US" altLang="ja-JP" b="1" i="1">
                            <a:solidFill>
                              <a:srgbClr val="C00000"/>
                            </a:solidFill>
                            <a:latin typeface="Cambria Math" panose="02040503050406030204" pitchFamily="18" charset="0"/>
                          </a:rPr>
                        </m:ctrlPr>
                      </m:sSubPr>
                      <m:e>
                        <m:r>
                          <a:rPr lang="en-US" altLang="ja-JP" b="1" i="1">
                            <a:solidFill>
                              <a:srgbClr val="C00000"/>
                            </a:solidFill>
                            <a:latin typeface="Cambria Math" panose="02040503050406030204" pitchFamily="18" charset="0"/>
                          </a:rPr>
                          <m:t>𝝂</m:t>
                        </m:r>
                      </m:e>
                      <m:sub>
                        <m:r>
                          <a:rPr lang="en-US" altLang="ja-JP" b="1">
                            <a:solidFill>
                              <a:srgbClr val="C00000"/>
                            </a:solidFill>
                            <a:latin typeface="Cambria Math" panose="02040503050406030204" pitchFamily="18" charset="0"/>
                          </a:rPr>
                          <m:t>𝐢𝐧𝐢</m:t>
                        </m:r>
                      </m:sub>
                    </m:sSub>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𝟎</m:t>
                    </m:r>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𝟒𝟗</m:t>
                    </m:r>
                  </m:oMath>
                </a14:m>
                <a:r>
                  <a:rPr lang="ja-JP" altLang="en-US" dirty="0"/>
                  <a:t>）</a:t>
                </a:r>
                <a:endParaRPr lang="en-US" altLang="ja-JP" dirty="0"/>
              </a:p>
              <a:p>
                <a:r>
                  <a:rPr lang="ja-JP" altLang="en-US" dirty="0"/>
                  <a:t>先端の最終たわみが約</a:t>
                </a:r>
                <a:r>
                  <a:rPr lang="en-US" altLang="ja-JP" dirty="0"/>
                  <a:t>6.5 m</a:t>
                </a:r>
                <a:r>
                  <a:rPr lang="ja-JP" altLang="en-US" dirty="0"/>
                  <a:t>の大たわみ問題．</a:t>
                </a:r>
                <a:endParaRPr lang="en-US" altLang="ja-JP" dirty="0"/>
              </a:p>
              <a:p>
                <a:r>
                  <a:rPr lang="ja-JP" altLang="en-US" dirty="0"/>
                  <a:t>先端荷重が</a:t>
                </a:r>
                <a:r>
                  <a:rPr lang="en-US" altLang="ja-JP" dirty="0"/>
                  <a:t>20 MN</a:t>
                </a:r>
                <a:r>
                  <a:rPr lang="ja-JP" altLang="en-US" dirty="0"/>
                  <a:t>となった時点の応力分布を比較．</a:t>
                </a:r>
                <a:endParaRPr lang="en-US" altLang="ja-JP" dirty="0"/>
              </a:p>
              <a:p>
                <a:endParaRPr lang="en-US" altLang="ja-JP" dirty="0"/>
              </a:p>
              <a:p>
                <a:endParaRPr lang="en-US" altLang="ja-JP" dirty="0"/>
              </a:p>
              <a:p>
                <a:endParaRPr lang="en-US" altLang="ja-JP" dirty="0"/>
              </a:p>
              <a:p>
                <a:pPr marL="0" indent="0">
                  <a:buNone/>
                </a:pPr>
                <a:endParaRPr lang="en-US" altLang="ja-JP"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693" t="-1690"/>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lstStyle/>
          <a:p>
            <a:r>
              <a:rPr lang="en-US" altLang="ja-JP" dirty="0"/>
              <a:t>    </a:t>
            </a:r>
            <a:r>
              <a:rPr lang="ja-JP" altLang="en-US" dirty="0"/>
              <a:t>片持ち梁の大ひずみ曲げ解析</a:t>
            </a:r>
            <a:endParaRPr kumimoji="1" lang="ja-JP" altLang="en-US" dirty="0"/>
          </a:p>
        </p:txBody>
      </p:sp>
      <p:grpSp>
        <p:nvGrpSpPr>
          <p:cNvPr id="7" name="グループ化 6"/>
          <p:cNvGrpSpPr/>
          <p:nvPr/>
        </p:nvGrpSpPr>
        <p:grpSpPr>
          <a:xfrm>
            <a:off x="2370552" y="764704"/>
            <a:ext cx="7469864" cy="2448272"/>
            <a:chOff x="1655676" y="980728"/>
            <a:chExt cx="6389744" cy="1944216"/>
          </a:xfrm>
        </p:grpSpPr>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5676" y="980728"/>
              <a:ext cx="6333279" cy="1944216"/>
            </a:xfrm>
            <a:prstGeom prst="rect">
              <a:avLst/>
            </a:prstGeom>
          </p:spPr>
        </p:pic>
        <p:sp>
          <p:nvSpPr>
            <p:cNvPr id="6" name="テキスト ボックス 5"/>
            <p:cNvSpPr txBox="1"/>
            <p:nvPr/>
          </p:nvSpPr>
          <p:spPr>
            <a:xfrm>
              <a:off x="6732240" y="2303584"/>
              <a:ext cx="1313180" cy="369332"/>
            </a:xfrm>
            <a:prstGeom prst="rect">
              <a:avLst/>
            </a:prstGeom>
            <a:solidFill>
              <a:schemeClr val="bg1"/>
            </a:solidFill>
          </p:spPr>
          <p:txBody>
            <a:bodyPr wrap="none" rtlCol="0">
              <a:spAutoFit/>
            </a:bodyPr>
            <a:lstStyle/>
            <a:p>
              <a:r>
                <a:rPr lang="en-US" altLang="ja-JP" dirty="0">
                  <a:solidFill>
                    <a:srgbClr val="FF0000"/>
                  </a:solidFill>
                  <a:ea typeface="MS UI Gothic" panose="020B0600070205080204" pitchFamily="50" charset="-128"/>
                </a:rPr>
                <a:t>Dead Load</a:t>
              </a:r>
              <a:endParaRPr kumimoji="1" lang="ja-JP" altLang="en-US" dirty="0">
                <a:solidFill>
                  <a:srgbClr val="FF0000"/>
                </a:solidFill>
                <a:ea typeface="MS UI Gothic" panose="020B0600070205080204" pitchFamily="50" charset="-128"/>
              </a:endParaRPr>
            </a:p>
          </p:txBody>
        </p:sp>
      </p:grpSp>
      <p:sp>
        <p:nvSpPr>
          <p:cNvPr id="8" name="テキスト ボックス 7">
            <a:extLst>
              <a:ext uri="{FF2B5EF4-FFF2-40B4-BE49-F238E27FC236}">
                <a16:creationId xmlns:a16="http://schemas.microsoft.com/office/drawing/2014/main" id="{A3CA46F4-F1CA-E622-66EE-197C82918B1D}"/>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9" name="スライド番号プレースホルダー 8">
            <a:extLst>
              <a:ext uri="{FF2B5EF4-FFF2-40B4-BE49-F238E27FC236}">
                <a16:creationId xmlns:a16="http://schemas.microsoft.com/office/drawing/2014/main" id="{D756E304-E630-9B08-8B08-EBFE5D54C0FF}"/>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11</a:t>
            </a:fld>
            <a:endParaRPr lang="ja-JP" altLang="en-US" dirty="0"/>
          </a:p>
        </p:txBody>
      </p:sp>
    </p:spTree>
    <p:extLst>
      <p:ext uri="{BB962C8B-B14F-4D97-AF65-F5344CB8AC3E}">
        <p14:creationId xmlns:p14="http://schemas.microsoft.com/office/powerpoint/2010/main" val="3356352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最終状態の</a:t>
            </a:r>
            <a:r>
              <a:rPr lang="en-US" altLang="ja-JP" b="1" i="1" u="sng" dirty="0">
                <a:effectLst>
                  <a:outerShdw blurRad="38100" dist="38100" dir="2700000" algn="tl">
                    <a:srgbClr val="000000">
                      <a:alpha val="43137"/>
                    </a:srgbClr>
                  </a:outerShdw>
                </a:effectLst>
              </a:rPr>
              <a:t>Mises</a:t>
            </a:r>
            <a:r>
              <a:rPr lang="ja-JP" altLang="en-US" b="1" i="1" u="sng" dirty="0">
                <a:effectLst>
                  <a:outerShdw blurRad="38100" dist="38100" dir="2700000" algn="tl">
                    <a:srgbClr val="000000">
                      <a:alpha val="43137"/>
                    </a:srgbClr>
                  </a:outerShdw>
                </a:effectLst>
              </a:rPr>
              <a:t>応力分布の比較</a:t>
            </a:r>
            <a:endParaRPr lang="en-US" altLang="ja-JP" b="1" i="1" u="sng" dirty="0">
              <a:effectLst>
                <a:outerShdw blurRad="38100" dist="38100" dir="2700000" algn="tl">
                  <a:srgbClr val="000000">
                    <a:alpha val="43137"/>
                  </a:srgbClr>
                </a:outerShdw>
              </a:effectLst>
            </a:endParaRPr>
          </a:p>
        </p:txBody>
      </p:sp>
      <p:sp>
        <p:nvSpPr>
          <p:cNvPr id="2" name="タイトル 1"/>
          <p:cNvSpPr>
            <a:spLocks noGrp="1"/>
          </p:cNvSpPr>
          <p:nvPr>
            <p:ph type="title"/>
          </p:nvPr>
        </p:nvSpPr>
        <p:spPr/>
        <p:txBody>
          <a:bodyPr/>
          <a:lstStyle/>
          <a:p>
            <a:r>
              <a:rPr lang="en-US" altLang="ja-JP" dirty="0"/>
              <a:t>    </a:t>
            </a:r>
            <a:r>
              <a:rPr lang="ja-JP" altLang="en-US" dirty="0"/>
              <a:t>片持ち梁の大ひずみ曲げ解析</a:t>
            </a:r>
            <a:endParaRPr kumimoji="1" lang="ja-JP" altLang="en-US" dirty="0"/>
          </a:p>
        </p:txBody>
      </p:sp>
      <p:sp>
        <p:nvSpPr>
          <p:cNvPr id="6" name="テキスト ボックス 5">
            <a:extLst>
              <a:ext uri="{FF2B5EF4-FFF2-40B4-BE49-F238E27FC236}">
                <a16:creationId xmlns:a16="http://schemas.microsoft.com/office/drawing/2014/main" id="{1ACEB653-3B1F-1B1B-485E-4F2DF823AE6E}"/>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7" name="スライド番号プレースホルダー 6">
            <a:extLst>
              <a:ext uri="{FF2B5EF4-FFF2-40B4-BE49-F238E27FC236}">
                <a16:creationId xmlns:a16="http://schemas.microsoft.com/office/drawing/2014/main" id="{3D40DA7E-A30C-88B9-16B1-54B836609C85}"/>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12</a:t>
            </a:fld>
            <a:endParaRPr lang="ja-JP" altLang="en-US" dirty="0"/>
          </a:p>
        </p:txBody>
      </p:sp>
      <p:sp>
        <p:nvSpPr>
          <p:cNvPr id="15" name="テキスト ボックス 14">
            <a:extLst>
              <a:ext uri="{FF2B5EF4-FFF2-40B4-BE49-F238E27FC236}">
                <a16:creationId xmlns:a16="http://schemas.microsoft.com/office/drawing/2014/main" id="{AF485D69-381F-AC96-94DC-16E001BD9BB2}"/>
              </a:ext>
            </a:extLst>
          </p:cNvPr>
          <p:cNvSpPr txBox="1"/>
          <p:nvPr/>
        </p:nvSpPr>
        <p:spPr>
          <a:xfrm>
            <a:off x="925276" y="5613274"/>
            <a:ext cx="10361168" cy="707886"/>
          </a:xfrm>
          <a:prstGeom prst="rect">
            <a:avLst/>
          </a:prstGeom>
          <a:solidFill>
            <a:schemeClr val="accent1"/>
          </a:solidFill>
          <a:ln>
            <a:solidFill>
              <a:schemeClr val="tx1"/>
            </a:solidFill>
          </a:ln>
          <a:scene3d>
            <a:camera prst="orthographicFront"/>
            <a:lightRig rig="threePt" dir="t"/>
          </a:scene3d>
          <a:sp3d>
            <a:bevelT/>
          </a:sp3d>
        </p:spPr>
        <p:txBody>
          <a:bodyPr wrap="square" rtlCol="0">
            <a:spAutoFit/>
          </a:bodyPr>
          <a:lstStyle/>
          <a:p>
            <a:pPr marL="285750" indent="-285750">
              <a:buFont typeface="Wingdings" panose="05000000000000000000" pitchFamily="2" charset="2"/>
              <a:buChar char="l"/>
            </a:pPr>
            <a:r>
              <a:rPr lang="en-US" altLang="ja-JP" sz="2000" dirty="0">
                <a:ea typeface="MS UI Gothic" panose="020B0600070205080204" pitchFamily="50" charset="-128"/>
              </a:rPr>
              <a:t>C3D4</a:t>
            </a:r>
            <a:r>
              <a:rPr lang="ja-JP" altLang="en-US" sz="2000" dirty="0">
                <a:ea typeface="MS UI Gothic" panose="020B0600070205080204" pitchFamily="50" charset="-128"/>
              </a:rPr>
              <a:t>は体積ロッキングしており問題外．</a:t>
            </a:r>
            <a:r>
              <a:rPr lang="en-US" altLang="ja-JP" sz="2000" dirty="0">
                <a:ea typeface="MS UI Gothic" panose="020B0600070205080204" pitchFamily="50" charset="-128"/>
              </a:rPr>
              <a:t>C3D4H</a:t>
            </a:r>
            <a:r>
              <a:rPr lang="ja-JP" altLang="en-US" sz="2000" dirty="0">
                <a:ea typeface="MS UI Gothic" panose="020B0600070205080204" pitchFamily="50" charset="-128"/>
              </a:rPr>
              <a:t>は分布がやや粗く，せん断ロッキングも起こしている．</a:t>
            </a:r>
            <a:endParaRPr lang="en-US" altLang="ja-JP" sz="2000" dirty="0">
              <a:ea typeface="MS UI Gothic" panose="020B0600070205080204" pitchFamily="50" charset="-128"/>
            </a:endParaRPr>
          </a:p>
          <a:p>
            <a:pPr marL="285750" indent="-285750">
              <a:buFont typeface="Wingdings" panose="05000000000000000000" pitchFamily="2" charset="2"/>
              <a:buChar char="l"/>
            </a:pPr>
            <a:r>
              <a:rPr lang="en-US" altLang="ja-JP" sz="2000" dirty="0">
                <a:ea typeface="MS UI Gothic" panose="020B0600070205080204" pitchFamily="50" charset="-128"/>
              </a:rPr>
              <a:t>S-FEM</a:t>
            </a:r>
            <a:r>
              <a:rPr lang="ja-JP" altLang="en-US" sz="2000" dirty="0">
                <a:ea typeface="MS UI Gothic" panose="020B0600070205080204" pitchFamily="50" charset="-128"/>
              </a:rPr>
              <a:t>２種は問題無し．</a:t>
            </a:r>
          </a:p>
        </p:txBody>
      </p:sp>
      <p:pic>
        <p:nvPicPr>
          <p:cNvPr id="25" name="グラフィックス 24">
            <a:extLst>
              <a:ext uri="{FF2B5EF4-FFF2-40B4-BE49-F238E27FC236}">
                <a16:creationId xmlns:a16="http://schemas.microsoft.com/office/drawing/2014/main" id="{3213BEFE-4860-F6A6-A7F6-41523A204E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956752"/>
            <a:ext cx="3359359" cy="4246027"/>
          </a:xfrm>
          <a:prstGeom prst="rect">
            <a:avLst/>
          </a:prstGeom>
        </p:spPr>
      </p:pic>
      <p:pic>
        <p:nvPicPr>
          <p:cNvPr id="27" name="グラフィックス 26">
            <a:extLst>
              <a:ext uri="{FF2B5EF4-FFF2-40B4-BE49-F238E27FC236}">
                <a16:creationId xmlns:a16="http://schemas.microsoft.com/office/drawing/2014/main" id="{2EA0F441-3A21-DD61-313C-06DA7BDD69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2012" y="959500"/>
            <a:ext cx="3154729" cy="4544967"/>
          </a:xfrm>
          <a:prstGeom prst="rect">
            <a:avLst/>
          </a:prstGeom>
        </p:spPr>
      </p:pic>
      <p:pic>
        <p:nvPicPr>
          <p:cNvPr id="29" name="図 28">
            <a:extLst>
              <a:ext uri="{FF2B5EF4-FFF2-40B4-BE49-F238E27FC236}">
                <a16:creationId xmlns:a16="http://schemas.microsoft.com/office/drawing/2014/main" id="{F6F4B31F-0333-C8DE-A804-3992CACE66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956752"/>
            <a:ext cx="3024000" cy="4563885"/>
          </a:xfrm>
          <a:prstGeom prst="rect">
            <a:avLst/>
          </a:prstGeom>
        </p:spPr>
      </p:pic>
      <p:pic>
        <p:nvPicPr>
          <p:cNvPr id="31" name="図 30">
            <a:extLst>
              <a:ext uri="{FF2B5EF4-FFF2-40B4-BE49-F238E27FC236}">
                <a16:creationId xmlns:a16="http://schemas.microsoft.com/office/drawing/2014/main" id="{973A1073-360A-C61D-865D-3060B2DAF6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20000" y="956752"/>
            <a:ext cx="3024000" cy="4563885"/>
          </a:xfrm>
          <a:prstGeom prst="rect">
            <a:avLst/>
          </a:prstGeom>
        </p:spPr>
      </p:pic>
      <p:sp>
        <p:nvSpPr>
          <p:cNvPr id="4" name="テキスト ボックス 3">
            <a:extLst>
              <a:ext uri="{FF2B5EF4-FFF2-40B4-BE49-F238E27FC236}">
                <a16:creationId xmlns:a16="http://schemas.microsoft.com/office/drawing/2014/main" id="{917E7441-BA2A-AF18-6ED0-B3BB85FF6E00}"/>
              </a:ext>
            </a:extLst>
          </p:cNvPr>
          <p:cNvSpPr txBox="1"/>
          <p:nvPr/>
        </p:nvSpPr>
        <p:spPr>
          <a:xfrm>
            <a:off x="6260226" y="4796581"/>
            <a:ext cx="1919115" cy="707886"/>
          </a:xfrm>
          <a:prstGeom prst="rect">
            <a:avLst/>
          </a:prstGeom>
          <a:solidFill>
            <a:schemeClr val="bg1"/>
          </a:solid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14" name="テキスト ボックス 13">
            <a:extLst>
              <a:ext uri="{FF2B5EF4-FFF2-40B4-BE49-F238E27FC236}">
                <a16:creationId xmlns:a16="http://schemas.microsoft.com/office/drawing/2014/main" id="{17A3BD46-8C03-9744-0D39-6017486DAC84}"/>
              </a:ext>
            </a:extLst>
          </p:cNvPr>
          <p:cNvSpPr txBox="1"/>
          <p:nvPr/>
        </p:nvSpPr>
        <p:spPr>
          <a:xfrm>
            <a:off x="9283973" y="5104357"/>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
        <p:nvSpPr>
          <p:cNvPr id="10" name="テキスト ボックス 9">
            <a:extLst>
              <a:ext uri="{FF2B5EF4-FFF2-40B4-BE49-F238E27FC236}">
                <a16:creationId xmlns:a16="http://schemas.microsoft.com/office/drawing/2014/main" id="{2DE83321-8E97-C933-F875-4811F2DC1974}"/>
              </a:ext>
            </a:extLst>
          </p:cNvPr>
          <p:cNvSpPr txBox="1"/>
          <p:nvPr/>
        </p:nvSpPr>
        <p:spPr>
          <a:xfrm>
            <a:off x="3359359" y="5104357"/>
            <a:ext cx="2008883"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tx1"/>
                </a:solidFill>
                <a:latin typeface="MS UI Gothic" panose="020B0600070205080204" pitchFamily="50" charset="-128"/>
                <a:ea typeface="MS UI Gothic" panose="020B0600070205080204" pitchFamily="50" charset="-128"/>
              </a:rPr>
              <a:t>ABAQUS C3D4H</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
        <p:nvSpPr>
          <p:cNvPr id="9" name="テキスト ボックス 8">
            <a:extLst>
              <a:ext uri="{FF2B5EF4-FFF2-40B4-BE49-F238E27FC236}">
                <a16:creationId xmlns:a16="http://schemas.microsoft.com/office/drawing/2014/main" id="{17BA61FA-5F82-0F8E-7534-AC4647A2997F}"/>
              </a:ext>
            </a:extLst>
          </p:cNvPr>
          <p:cNvSpPr txBox="1"/>
          <p:nvPr/>
        </p:nvSpPr>
        <p:spPr>
          <a:xfrm>
            <a:off x="449556" y="5104357"/>
            <a:ext cx="1843774"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tx1"/>
                </a:solidFill>
                <a:latin typeface="MS UI Gothic" panose="020B0600070205080204" pitchFamily="50" charset="-128"/>
                <a:ea typeface="MS UI Gothic" panose="020B0600070205080204" pitchFamily="50" charset="-128"/>
              </a:rPr>
              <a:t>ABAQUS C3D4</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3526150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最終状態の圧力分布の比較</a:t>
            </a:r>
            <a:endParaRPr lang="en-US" altLang="ja-JP" b="1" i="1" u="sng" dirty="0">
              <a:effectLst>
                <a:outerShdw blurRad="38100" dist="38100" dir="2700000" algn="tl">
                  <a:srgbClr val="000000">
                    <a:alpha val="43137"/>
                  </a:srgbClr>
                </a:outerShdw>
              </a:effectLst>
            </a:endParaRPr>
          </a:p>
        </p:txBody>
      </p:sp>
      <p:sp>
        <p:nvSpPr>
          <p:cNvPr id="2" name="タイトル 1"/>
          <p:cNvSpPr>
            <a:spLocks noGrp="1"/>
          </p:cNvSpPr>
          <p:nvPr>
            <p:ph type="title"/>
          </p:nvPr>
        </p:nvSpPr>
        <p:spPr/>
        <p:txBody>
          <a:bodyPr/>
          <a:lstStyle/>
          <a:p>
            <a:r>
              <a:rPr lang="en-US" altLang="ja-JP" dirty="0"/>
              <a:t>    </a:t>
            </a:r>
            <a:r>
              <a:rPr lang="ja-JP" altLang="en-US" dirty="0"/>
              <a:t>片持ち梁の大ひずみ曲げ解析</a:t>
            </a:r>
            <a:endParaRPr kumimoji="1" lang="ja-JP" altLang="en-US" dirty="0"/>
          </a:p>
        </p:txBody>
      </p:sp>
      <p:sp>
        <p:nvSpPr>
          <p:cNvPr id="6" name="テキスト ボックス 5">
            <a:extLst>
              <a:ext uri="{FF2B5EF4-FFF2-40B4-BE49-F238E27FC236}">
                <a16:creationId xmlns:a16="http://schemas.microsoft.com/office/drawing/2014/main" id="{1ACEB653-3B1F-1B1B-485E-4F2DF823AE6E}"/>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5B59CB65-CD7F-9DE8-7A1D-0C74AB243E07}"/>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13</a:t>
            </a:fld>
            <a:endParaRPr lang="ja-JP" altLang="en-US" dirty="0"/>
          </a:p>
        </p:txBody>
      </p:sp>
      <p:pic>
        <p:nvPicPr>
          <p:cNvPr id="10" name="グラフィックス 9">
            <a:extLst>
              <a:ext uri="{FF2B5EF4-FFF2-40B4-BE49-F238E27FC236}">
                <a16:creationId xmlns:a16="http://schemas.microsoft.com/office/drawing/2014/main" id="{B100E920-0883-557B-1A42-C121CD6C76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 y="967433"/>
            <a:ext cx="3358433" cy="4244859"/>
          </a:xfrm>
          <a:prstGeom prst="rect">
            <a:avLst/>
          </a:prstGeom>
        </p:spPr>
      </p:pic>
      <p:pic>
        <p:nvPicPr>
          <p:cNvPr id="15" name="グラフィックス 14">
            <a:extLst>
              <a:ext uri="{FF2B5EF4-FFF2-40B4-BE49-F238E27FC236}">
                <a16:creationId xmlns:a16="http://schemas.microsoft.com/office/drawing/2014/main" id="{E0E3790A-EE8E-2A6C-4B66-EEF06BBCE4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5703" y="962051"/>
            <a:ext cx="3162638" cy="4556343"/>
          </a:xfrm>
          <a:prstGeom prst="rect">
            <a:avLst/>
          </a:prstGeom>
        </p:spPr>
      </p:pic>
      <p:pic>
        <p:nvPicPr>
          <p:cNvPr id="20" name="図 19">
            <a:extLst>
              <a:ext uri="{FF2B5EF4-FFF2-40B4-BE49-F238E27FC236}">
                <a16:creationId xmlns:a16="http://schemas.microsoft.com/office/drawing/2014/main" id="{3F9E452A-2E21-0A42-2995-4C32F648FD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5537" y="961379"/>
            <a:ext cx="3024000" cy="4563885"/>
          </a:xfrm>
          <a:prstGeom prst="rect">
            <a:avLst/>
          </a:prstGeom>
        </p:spPr>
      </p:pic>
      <p:pic>
        <p:nvPicPr>
          <p:cNvPr id="22" name="図 21">
            <a:extLst>
              <a:ext uri="{FF2B5EF4-FFF2-40B4-BE49-F238E27FC236}">
                <a16:creationId xmlns:a16="http://schemas.microsoft.com/office/drawing/2014/main" id="{26347E24-F016-C800-43C7-066B146F457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19537" y="961378"/>
            <a:ext cx="3024000" cy="4563885"/>
          </a:xfrm>
          <a:prstGeom prst="rect">
            <a:avLst/>
          </a:prstGeom>
        </p:spPr>
      </p:pic>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0E9CFC89-E283-8F83-EFAD-C1F0A122288D}"/>
                  </a:ext>
                </a:extLst>
              </p:cNvPr>
              <p:cNvSpPr txBox="1"/>
              <p:nvPr/>
            </p:nvSpPr>
            <p:spPr>
              <a:xfrm>
                <a:off x="413288" y="5597104"/>
                <a:ext cx="11386088" cy="732060"/>
              </a:xfrm>
              <a:prstGeom prst="rect">
                <a:avLst/>
              </a:prstGeom>
              <a:solidFill>
                <a:schemeClr val="accent1"/>
              </a:solidFill>
              <a:ln>
                <a:solidFill>
                  <a:schemeClr val="tx1"/>
                </a:solidFill>
              </a:ln>
              <a:scene3d>
                <a:camera prst="orthographicFront"/>
                <a:lightRig rig="threePt" dir="t"/>
              </a:scene3d>
              <a:sp3d>
                <a:bevelT/>
              </a:sp3d>
            </p:spPr>
            <p:txBody>
              <a:bodyPr wrap="square" rtlCol="0">
                <a:spAutoFit/>
              </a:bodyPr>
              <a:lstStyle/>
              <a:p>
                <a:pPr marL="285750" indent="-285750">
                  <a:buClr>
                    <a:schemeClr val="tx1"/>
                  </a:buClr>
                  <a:buFont typeface="Wingdings" panose="05000000000000000000" pitchFamily="2" charset="2"/>
                  <a:buChar char="l"/>
                </a:pPr>
                <a:r>
                  <a:rPr lang="en-US" altLang="ja-JP" sz="2000" dirty="0">
                    <a:solidFill>
                      <a:schemeClr val="accent6">
                        <a:lumMod val="60000"/>
                        <a:lumOff val="40000"/>
                      </a:schemeClr>
                    </a:solidFill>
                    <a:ea typeface="MS UI Gothic" panose="020B0600070205080204" pitchFamily="50" charset="-128"/>
                  </a:rPr>
                  <a:t>ES-FEM-SRI-T4</a:t>
                </a:r>
                <a:r>
                  <a:rPr lang="ja-JP" altLang="en-US" sz="2000" dirty="0">
                    <a:ea typeface="MS UI Gothic" panose="020B0600070205080204" pitchFamily="50" charset="-128"/>
                  </a:rPr>
                  <a:t>のみ，圧力チェッカーボーディングが抑制された実用に耐える圧力分布を示している．</a:t>
                </a:r>
                <a:endParaRPr lang="en-US" altLang="ja-JP" sz="2000" dirty="0">
                  <a:ea typeface="MS UI Gothic" panose="020B0600070205080204" pitchFamily="50" charset="-128"/>
                </a:endParaRPr>
              </a:p>
              <a:p>
                <a:pPr marL="285750" indent="-285750">
                  <a:buClr>
                    <a:schemeClr val="tx1"/>
                  </a:buClr>
                  <a:buFont typeface="Wingdings" panose="05000000000000000000" pitchFamily="2" charset="2"/>
                  <a:buChar char="l"/>
                </a:pPr>
                <a:r>
                  <a:rPr lang="ja-JP" altLang="en-US" sz="2000" dirty="0">
                    <a:ea typeface="MS UI Gothic" panose="020B0600070205080204" pitchFamily="50" charset="-128"/>
                  </a:rPr>
                  <a:t>圧力の精度が悪いと</a:t>
                </a:r>
                <a14:m>
                  <m:oMath xmlns:m="http://schemas.openxmlformats.org/officeDocument/2006/math">
                    <m:sSub>
                      <m:sSubPr>
                        <m:ctrlPr>
                          <a:rPr lang="en-US" altLang="ja-JP" sz="2000" b="0" i="1" smtClean="0">
                            <a:latin typeface="Cambria Math" panose="02040503050406030204" pitchFamily="18" charset="0"/>
                            <a:ea typeface="MS UI Gothic" panose="020B0600070205080204" pitchFamily="50" charset="-128"/>
                          </a:rPr>
                        </m:ctrlPr>
                      </m:sSubPr>
                      <m:e>
                        <m:r>
                          <a:rPr lang="en-US" altLang="ja-JP" sz="2000" b="0" i="1" smtClean="0">
                            <a:latin typeface="Cambria Math" panose="02040503050406030204" pitchFamily="18" charset="0"/>
                            <a:ea typeface="MS UI Gothic" panose="020B0600070205080204" pitchFamily="50" charset="-128"/>
                          </a:rPr>
                          <m:t>𝜎</m:t>
                        </m:r>
                      </m:e>
                      <m:sub>
                        <m:r>
                          <a:rPr lang="en-US" altLang="ja-JP" sz="2000" b="0" i="1" smtClean="0">
                            <a:latin typeface="Cambria Math" panose="02040503050406030204" pitchFamily="18" charset="0"/>
                            <a:ea typeface="MS UI Gothic" panose="020B0600070205080204" pitchFamily="50" charset="-128"/>
                          </a:rPr>
                          <m:t>𝑥𝑥</m:t>
                        </m:r>
                      </m:sub>
                    </m:sSub>
                    <m:r>
                      <a:rPr lang="en-US" altLang="ja-JP" sz="2000" b="0" i="1" smtClean="0">
                        <a:latin typeface="Cambria Math" panose="02040503050406030204" pitchFamily="18" charset="0"/>
                        <a:ea typeface="MS UI Gothic" panose="020B0600070205080204" pitchFamily="50" charset="-128"/>
                      </a:rPr>
                      <m:t>, </m:t>
                    </m:r>
                    <m:sSub>
                      <m:sSubPr>
                        <m:ctrlPr>
                          <a:rPr lang="en-US" altLang="ja-JP" sz="2000" b="0" i="1" smtClean="0">
                            <a:latin typeface="Cambria Math" panose="02040503050406030204" pitchFamily="18" charset="0"/>
                            <a:ea typeface="MS UI Gothic" panose="020B0600070205080204" pitchFamily="50" charset="-128"/>
                          </a:rPr>
                        </m:ctrlPr>
                      </m:sSubPr>
                      <m:e>
                        <m:r>
                          <a:rPr lang="en-US" altLang="ja-JP" sz="2000" b="0" i="1" smtClean="0">
                            <a:latin typeface="Cambria Math" panose="02040503050406030204" pitchFamily="18" charset="0"/>
                            <a:ea typeface="MS UI Gothic" panose="020B0600070205080204" pitchFamily="50" charset="-128"/>
                          </a:rPr>
                          <m:t>𝜎</m:t>
                        </m:r>
                      </m:e>
                      <m:sub>
                        <m:r>
                          <a:rPr lang="en-US" altLang="ja-JP" sz="2000" b="0" i="1" smtClean="0">
                            <a:latin typeface="Cambria Math" panose="02040503050406030204" pitchFamily="18" charset="0"/>
                            <a:ea typeface="MS UI Gothic" panose="020B0600070205080204" pitchFamily="50" charset="-128"/>
                          </a:rPr>
                          <m:t>𝑦𝑦</m:t>
                        </m:r>
                      </m:sub>
                    </m:sSub>
                    <m:r>
                      <a:rPr lang="en-US" altLang="ja-JP" sz="2000" b="0" i="1" smtClean="0">
                        <a:latin typeface="Cambria Math" panose="02040503050406030204" pitchFamily="18" charset="0"/>
                        <a:ea typeface="MS UI Gothic" panose="020B0600070205080204" pitchFamily="50" charset="-128"/>
                      </a:rPr>
                      <m:t>, </m:t>
                    </m:r>
                    <m:sSub>
                      <m:sSubPr>
                        <m:ctrlPr>
                          <a:rPr lang="en-US" altLang="ja-JP" sz="2000" b="0" i="1" smtClean="0">
                            <a:latin typeface="Cambria Math" panose="02040503050406030204" pitchFamily="18" charset="0"/>
                            <a:ea typeface="MS UI Gothic" panose="020B0600070205080204" pitchFamily="50" charset="-128"/>
                          </a:rPr>
                        </m:ctrlPr>
                      </m:sSubPr>
                      <m:e>
                        <m:r>
                          <a:rPr lang="en-US" altLang="ja-JP" sz="2000" b="0" i="1" smtClean="0">
                            <a:latin typeface="Cambria Math" panose="02040503050406030204" pitchFamily="18" charset="0"/>
                            <a:ea typeface="MS UI Gothic" panose="020B0600070205080204" pitchFamily="50" charset="-128"/>
                          </a:rPr>
                          <m:t>𝜎</m:t>
                        </m:r>
                      </m:e>
                      <m:sub>
                        <m:r>
                          <a:rPr lang="en-US" altLang="ja-JP" sz="2000" b="0" i="1" smtClean="0">
                            <a:latin typeface="Cambria Math" panose="02040503050406030204" pitchFamily="18" charset="0"/>
                            <a:ea typeface="MS UI Gothic" panose="020B0600070205080204" pitchFamily="50" charset="-128"/>
                          </a:rPr>
                          <m:t>𝑧𝑧</m:t>
                        </m:r>
                      </m:sub>
                    </m:sSub>
                  </m:oMath>
                </a14:m>
                <a:r>
                  <a:rPr lang="ja-JP" altLang="en-US" sz="2000" dirty="0">
                    <a:ea typeface="MS UI Gothic" panose="020B0600070205080204" pitchFamily="50" charset="-128"/>
                  </a:rPr>
                  <a:t>の精度も同じだけ悪くなってしまうので，軽々に看過できる問題ではない．</a:t>
                </a:r>
              </a:p>
            </p:txBody>
          </p:sp>
        </mc:Choice>
        <mc:Fallback xmlns="">
          <p:sp>
            <p:nvSpPr>
              <p:cNvPr id="23" name="テキスト ボックス 22">
                <a:extLst>
                  <a:ext uri="{FF2B5EF4-FFF2-40B4-BE49-F238E27FC236}">
                    <a16:creationId xmlns:a16="http://schemas.microsoft.com/office/drawing/2014/main" id="{0E9CFC89-E283-8F83-EFAD-C1F0A122288D}"/>
                  </a:ext>
                </a:extLst>
              </p:cNvPr>
              <p:cNvSpPr txBox="1">
                <a:spLocks noRot="1" noChangeAspect="1" noMove="1" noResize="1" noEditPoints="1" noAdjustHandles="1" noChangeArrowheads="1" noChangeShapeType="1" noTextEdit="1"/>
              </p:cNvSpPr>
              <p:nvPr/>
            </p:nvSpPr>
            <p:spPr>
              <a:xfrm>
                <a:off x="413288" y="5597104"/>
                <a:ext cx="11386088" cy="732060"/>
              </a:xfrm>
              <a:prstGeom prst="rect">
                <a:avLst/>
              </a:prstGeom>
              <a:blipFill>
                <a:blip r:embed="rId7"/>
                <a:stretch>
                  <a:fillRect l="-267" t="-3150" b="-5512"/>
                </a:stretch>
              </a:blipFill>
              <a:ln>
                <a:solidFill>
                  <a:schemeClr val="tx1"/>
                </a:solidFill>
              </a:ln>
            </p:spPr>
            <p:txBody>
              <a:bodyPr/>
              <a:lstStyle/>
              <a:p>
                <a:r>
                  <a:rPr lang="ja-JP" altLang="en-US">
                    <a:noFill/>
                  </a:rPr>
                  <a:t> </a:t>
                </a:r>
              </a:p>
            </p:txBody>
          </p:sp>
        </mc:Fallback>
      </mc:AlternateContent>
      <p:sp>
        <p:nvSpPr>
          <p:cNvPr id="24" name="テキスト ボックス 23">
            <a:extLst>
              <a:ext uri="{FF2B5EF4-FFF2-40B4-BE49-F238E27FC236}">
                <a16:creationId xmlns:a16="http://schemas.microsoft.com/office/drawing/2014/main" id="{4954DF7A-F00B-4C15-7373-0357E3F1EC52}"/>
              </a:ext>
            </a:extLst>
          </p:cNvPr>
          <p:cNvSpPr txBox="1"/>
          <p:nvPr/>
        </p:nvSpPr>
        <p:spPr>
          <a:xfrm>
            <a:off x="6260226" y="4796581"/>
            <a:ext cx="1919115" cy="707886"/>
          </a:xfrm>
          <a:prstGeom prst="rect">
            <a:avLst/>
          </a:prstGeom>
          <a:solidFill>
            <a:schemeClr val="bg1"/>
          </a:solid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25" name="テキスト ボックス 24">
            <a:extLst>
              <a:ext uri="{FF2B5EF4-FFF2-40B4-BE49-F238E27FC236}">
                <a16:creationId xmlns:a16="http://schemas.microsoft.com/office/drawing/2014/main" id="{594FD4BA-F22A-186F-FDC6-4BD6DD4AC4A8}"/>
              </a:ext>
            </a:extLst>
          </p:cNvPr>
          <p:cNvSpPr txBox="1"/>
          <p:nvPr/>
        </p:nvSpPr>
        <p:spPr>
          <a:xfrm>
            <a:off x="9283973" y="5104357"/>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
        <p:nvSpPr>
          <p:cNvPr id="26" name="テキスト ボックス 25">
            <a:extLst>
              <a:ext uri="{FF2B5EF4-FFF2-40B4-BE49-F238E27FC236}">
                <a16:creationId xmlns:a16="http://schemas.microsoft.com/office/drawing/2014/main" id="{FE0E360C-5D0E-E107-C14B-D15941543D53}"/>
              </a:ext>
            </a:extLst>
          </p:cNvPr>
          <p:cNvSpPr txBox="1"/>
          <p:nvPr/>
        </p:nvSpPr>
        <p:spPr>
          <a:xfrm>
            <a:off x="3359359" y="5104357"/>
            <a:ext cx="2008883"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tx1"/>
                </a:solidFill>
                <a:latin typeface="MS UI Gothic" panose="020B0600070205080204" pitchFamily="50" charset="-128"/>
                <a:ea typeface="MS UI Gothic" panose="020B0600070205080204" pitchFamily="50" charset="-128"/>
              </a:rPr>
              <a:t>ABAQUS C3D4H</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
        <p:nvSpPr>
          <p:cNvPr id="27" name="テキスト ボックス 26">
            <a:extLst>
              <a:ext uri="{FF2B5EF4-FFF2-40B4-BE49-F238E27FC236}">
                <a16:creationId xmlns:a16="http://schemas.microsoft.com/office/drawing/2014/main" id="{B3A9B6DF-6B40-54BC-B002-222E397FB364}"/>
              </a:ext>
            </a:extLst>
          </p:cNvPr>
          <p:cNvSpPr txBox="1"/>
          <p:nvPr/>
        </p:nvSpPr>
        <p:spPr>
          <a:xfrm>
            <a:off x="449556" y="5104357"/>
            <a:ext cx="1843774"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tx1"/>
                </a:solidFill>
                <a:latin typeface="MS UI Gothic" panose="020B0600070205080204" pitchFamily="50" charset="-128"/>
                <a:ea typeface="MS UI Gothic" panose="020B0600070205080204" pitchFamily="50" charset="-128"/>
              </a:rPr>
              <a:t>ABAQUS C3D4</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3347533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chor="t"/>
              <a:lstStyle/>
              <a:p>
                <a:pPr marL="0" indent="0">
                  <a:buNone/>
                </a:pPr>
                <a:r>
                  <a:rPr lang="ja-JP" altLang="en-US" b="1" i="1" u="sng" dirty="0">
                    <a:effectLst>
                      <a:outerShdw blurRad="38100" dist="38100" dir="2700000" algn="tl">
                        <a:srgbClr val="000000">
                          <a:alpha val="43137"/>
                        </a:srgbClr>
                      </a:outerShdw>
                    </a:effectLst>
                  </a:rPr>
                  <a:t>概要</a:t>
                </a: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6600" dirty="0"/>
              </a:p>
              <a:p>
                <a:r>
                  <a:rPr lang="ja-JP" altLang="en-US" dirty="0"/>
                  <a:t>上面を面内拘束し軸方向に下向き強制変位．</a:t>
                </a:r>
                <a:endParaRPr lang="en-US" altLang="ja-JP" dirty="0"/>
              </a:p>
              <a:p>
                <a:r>
                  <a:rPr lang="en-US" altLang="ja-JP" dirty="0"/>
                  <a:t>Neo-Hook</a:t>
                </a:r>
                <a:r>
                  <a:rPr lang="ja-JP" altLang="en-US" dirty="0"/>
                  <a:t>超弾性体（</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𝐸</m:t>
                        </m:r>
                      </m:e>
                      <m:sub>
                        <m:r>
                          <m:rPr>
                            <m:sty m:val="p"/>
                          </m:rPr>
                          <a:rPr lang="en-US" altLang="ja-JP">
                            <a:latin typeface="Cambria Math" panose="02040503050406030204" pitchFamily="18" charset="0"/>
                          </a:rPr>
                          <m:t>ini</m:t>
                        </m:r>
                      </m:sub>
                    </m:sSub>
                    <m:r>
                      <a:rPr lang="en-US" altLang="ja-JP" i="1">
                        <a:latin typeface="Cambria Math" panose="02040503050406030204" pitchFamily="18" charset="0"/>
                      </a:rPr>
                      <m:t>=6 </m:t>
                    </m:r>
                    <m:r>
                      <m:rPr>
                        <m:sty m:val="p"/>
                      </m:rPr>
                      <a:rPr lang="en-US" altLang="ja-JP">
                        <a:latin typeface="Cambria Math" panose="02040503050406030204" pitchFamily="18" charset="0"/>
                      </a:rPr>
                      <m:t>GPa</m:t>
                    </m:r>
                    <m:r>
                      <a:rPr lang="en-US" altLang="ja-JP" i="1">
                        <a:latin typeface="Cambria Math" panose="02040503050406030204" pitchFamily="18" charset="0"/>
                      </a:rPr>
                      <m:t>, </m:t>
                    </m:r>
                    <m:sSub>
                      <m:sSubPr>
                        <m:ctrlPr>
                          <a:rPr lang="en-US" altLang="ja-JP" b="1" i="1">
                            <a:solidFill>
                              <a:srgbClr val="C00000"/>
                            </a:solidFill>
                            <a:latin typeface="Cambria Math" panose="02040503050406030204" pitchFamily="18" charset="0"/>
                          </a:rPr>
                        </m:ctrlPr>
                      </m:sSubPr>
                      <m:e>
                        <m:r>
                          <a:rPr lang="en-US" altLang="ja-JP" b="1" i="1">
                            <a:solidFill>
                              <a:srgbClr val="C00000"/>
                            </a:solidFill>
                            <a:latin typeface="Cambria Math" panose="02040503050406030204" pitchFamily="18" charset="0"/>
                          </a:rPr>
                          <m:t>𝝂</m:t>
                        </m:r>
                      </m:e>
                      <m:sub>
                        <m:r>
                          <a:rPr lang="en-US" altLang="ja-JP" b="1">
                            <a:solidFill>
                              <a:srgbClr val="C00000"/>
                            </a:solidFill>
                            <a:latin typeface="Cambria Math" panose="02040503050406030204" pitchFamily="18" charset="0"/>
                          </a:rPr>
                          <m:t>𝐢𝐧𝐢</m:t>
                        </m:r>
                      </m:sub>
                    </m:sSub>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𝟎</m:t>
                    </m:r>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𝟒𝟗</m:t>
                    </m:r>
                  </m:oMath>
                </a14:m>
                <a:r>
                  <a:rPr lang="ja-JP" altLang="en-US" dirty="0"/>
                  <a:t>）</a:t>
                </a:r>
                <a:endParaRPr lang="en-US" altLang="ja-JP"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958" t="-2006"/>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normAutofit/>
          </a:bodyPr>
          <a:lstStyle/>
          <a:p>
            <a:r>
              <a:rPr lang="ja-JP" altLang="en-US" dirty="0"/>
              <a:t>    円柱の大変形押込解析</a:t>
            </a:r>
            <a:endParaRPr kumimoji="1" lang="ja-JP" altLang="en-US" dirty="0"/>
          </a:p>
        </p:txBody>
      </p:sp>
      <p:sp>
        <p:nvSpPr>
          <p:cNvPr id="4" name="スライド番号プレースホルダー 3"/>
          <p:cNvSpPr>
            <a:spLocks noGrp="1"/>
          </p:cNvSpPr>
          <p:nvPr>
            <p:ph type="sldNum" sz="quarter" idx="4"/>
          </p:nvPr>
        </p:nvSpPr>
        <p:spPr/>
        <p:txBody>
          <a:bodyPr/>
          <a:lstStyle/>
          <a:p>
            <a:r>
              <a:rPr lang="en-US" altLang="ja-JP"/>
              <a:t>P. </a:t>
            </a:r>
            <a:fld id="{F8FDF831-B0A3-4B44-A20D-7581D5587101}" type="slidenum">
              <a:rPr lang="ja-JP" altLang="en-US" smtClean="0"/>
              <a:pPr/>
              <a:t>14</a:t>
            </a:fld>
            <a:endParaRPr lang="ja-JP" altLang="en-US" dirty="0"/>
          </a:p>
        </p:txBody>
      </p:sp>
      <p:pic>
        <p:nvPicPr>
          <p:cNvPr id="6" name="図 5"/>
          <p:cNvPicPr>
            <a:picLocks noChangeAspect="1"/>
          </p:cNvPicPr>
          <p:nvPr/>
        </p:nvPicPr>
        <p:blipFill rotWithShape="1">
          <a:blip r:embed="rId4" cstate="print">
            <a:extLst>
              <a:ext uri="{28A0092B-C50C-407E-A947-70E740481C1C}">
                <a14:useLocalDpi xmlns:a14="http://schemas.microsoft.com/office/drawing/2010/main" val="0"/>
              </a:ext>
            </a:extLst>
          </a:blip>
          <a:srcRect t="912" b="1"/>
          <a:stretch/>
        </p:blipFill>
        <p:spPr>
          <a:xfrm>
            <a:off x="4151784" y="656692"/>
            <a:ext cx="4212468" cy="3708876"/>
          </a:xfrm>
          <a:prstGeom prst="rect">
            <a:avLst/>
          </a:prstGeom>
        </p:spPr>
      </p:pic>
      <p:sp>
        <p:nvSpPr>
          <p:cNvPr id="7" name="テキスト ボックス 6">
            <a:extLst>
              <a:ext uri="{FF2B5EF4-FFF2-40B4-BE49-F238E27FC236}">
                <a16:creationId xmlns:a16="http://schemas.microsoft.com/office/drawing/2014/main" id="{007EC000-CC3E-4784-B6FB-3D83E55CF10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Tree>
    <p:extLst>
      <p:ext uri="{BB962C8B-B14F-4D97-AF65-F5344CB8AC3E}">
        <p14:creationId xmlns:p14="http://schemas.microsoft.com/office/powerpoint/2010/main" val="2301095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en-US" altLang="ja-JP" b="1" i="1" u="sng" dirty="0">
                <a:effectLst>
                  <a:outerShdw blurRad="38100" dist="38100" dir="2700000" algn="tl">
                    <a:srgbClr val="000000">
                      <a:alpha val="43137"/>
                    </a:srgbClr>
                  </a:outerShdw>
                </a:effectLst>
              </a:rPr>
              <a:t>Z</a:t>
            </a:r>
            <a:r>
              <a:rPr lang="ja-JP" altLang="en-US" b="1" i="1" u="sng" dirty="0">
                <a:effectLst>
                  <a:outerShdw blurRad="38100" dist="38100" dir="2700000" algn="tl">
                    <a:srgbClr val="000000">
                      <a:alpha val="43137"/>
                    </a:srgbClr>
                  </a:outerShdw>
                </a:effectLst>
              </a:rPr>
              <a:t>方向</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変位分布</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時刻歴</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の比較</a:t>
            </a:r>
            <a:br>
              <a:rPr lang="en-US" altLang="ja-JP" b="1" i="1" u="sng" dirty="0">
                <a:effectLst>
                  <a:outerShdw blurRad="38100" dist="38100" dir="2700000" algn="tl">
                    <a:srgbClr val="000000">
                      <a:alpha val="43137"/>
                    </a:srgbClr>
                  </a:outerShdw>
                </a:effectLst>
              </a:rPr>
            </a:br>
            <a:endParaRPr lang="en-US" altLang="ja-JP" sz="2400" dirty="0"/>
          </a:p>
        </p:txBody>
      </p:sp>
      <p:sp>
        <p:nvSpPr>
          <p:cNvPr id="2" name="タイトル 1"/>
          <p:cNvSpPr>
            <a:spLocks noGrp="1"/>
          </p:cNvSpPr>
          <p:nvPr>
            <p:ph type="title"/>
          </p:nvPr>
        </p:nvSpPr>
        <p:spPr/>
        <p:txBody>
          <a:bodyPr/>
          <a:lstStyle/>
          <a:p>
            <a:r>
              <a:rPr lang="ja-JP" altLang="en-US" dirty="0"/>
              <a:t>    円柱の大変形押込解析</a:t>
            </a:r>
            <a:endParaRPr kumimoji="1" lang="ja-JP" altLang="en-US" dirty="0"/>
          </a:p>
        </p:txBody>
      </p:sp>
      <p:sp>
        <p:nvSpPr>
          <p:cNvPr id="4" name="スライド番号プレースホルダー 3"/>
          <p:cNvSpPr>
            <a:spLocks noGrp="1"/>
          </p:cNvSpPr>
          <p:nvPr>
            <p:ph type="sldNum" sz="quarter" idx="4"/>
          </p:nvPr>
        </p:nvSpPr>
        <p:spPr/>
        <p:txBody>
          <a:bodyPr/>
          <a:lstStyle/>
          <a:p>
            <a:r>
              <a:rPr lang="en-US" altLang="ja-JP"/>
              <a:t>P. </a:t>
            </a:r>
            <a:fld id="{F8FDF831-B0A3-4B44-A20D-7581D5587101}" type="slidenum">
              <a:rPr lang="ja-JP" altLang="en-US" smtClean="0"/>
              <a:pPr/>
              <a:t>15</a:t>
            </a:fld>
            <a:endParaRPr lang="ja-JP" altLang="en-US" dirty="0"/>
          </a:p>
        </p:txBody>
      </p:sp>
      <p:sp>
        <p:nvSpPr>
          <p:cNvPr id="7" name="テキスト ボックス 6">
            <a:extLst>
              <a:ext uri="{FF2B5EF4-FFF2-40B4-BE49-F238E27FC236}">
                <a16:creationId xmlns:a16="http://schemas.microsoft.com/office/drawing/2014/main" id="{233C13C5-7949-D478-5774-CE837034D2DE}"/>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pic>
        <p:nvPicPr>
          <p:cNvPr id="8" name="uz.white">
            <a:hlinkClick r:id="" action="ppaction://media"/>
            <a:extLst>
              <a:ext uri="{FF2B5EF4-FFF2-40B4-BE49-F238E27FC236}">
                <a16:creationId xmlns:a16="http://schemas.microsoft.com/office/drawing/2014/main" id="{61977F2B-0FF1-CFC2-2527-A1D7FD9BBB1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08943" y="591548"/>
            <a:ext cx="10483057" cy="5289303"/>
          </a:xfrm>
          <a:prstGeom prst="rect">
            <a:avLst/>
          </a:prstGeom>
        </p:spPr>
      </p:pic>
      <p:sp>
        <p:nvSpPr>
          <p:cNvPr id="5" name="テキスト ボックス 4">
            <a:extLst>
              <a:ext uri="{FF2B5EF4-FFF2-40B4-BE49-F238E27FC236}">
                <a16:creationId xmlns:a16="http://schemas.microsoft.com/office/drawing/2014/main" id="{9DA9535D-B7D5-A541-16B1-A6DC26165C15}"/>
              </a:ext>
            </a:extLst>
          </p:cNvPr>
          <p:cNvSpPr txBox="1"/>
          <p:nvPr/>
        </p:nvSpPr>
        <p:spPr>
          <a:xfrm>
            <a:off x="334434" y="5883975"/>
            <a:ext cx="11522206" cy="461665"/>
          </a:xfrm>
          <a:prstGeom prst="rect">
            <a:avLst/>
          </a:prstGeom>
          <a:solidFill>
            <a:schemeClr val="bg1">
              <a:lumMod val="75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ja-JP" sz="24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lang="ja-JP" altLang="en-US" sz="2400" dirty="0">
                <a:latin typeface="MS UI Gothic" panose="020B0600070205080204" pitchFamily="50" charset="-128"/>
                <a:ea typeface="MS UI Gothic" panose="020B0600070205080204" pitchFamily="50" charset="-128"/>
              </a:rPr>
              <a:t>の大変形ロバスト性は若干落ちるが，比較的小幅な違いに留まっている．</a:t>
            </a:r>
          </a:p>
        </p:txBody>
      </p:sp>
      <p:sp>
        <p:nvSpPr>
          <p:cNvPr id="9" name="テキスト ボックス 8">
            <a:extLst>
              <a:ext uri="{FF2B5EF4-FFF2-40B4-BE49-F238E27FC236}">
                <a16:creationId xmlns:a16="http://schemas.microsoft.com/office/drawing/2014/main" id="{8ADA12D3-ACB3-AF06-0B4D-5ECA3E30E685}"/>
              </a:ext>
            </a:extLst>
          </p:cNvPr>
          <p:cNvSpPr txBox="1"/>
          <p:nvPr/>
        </p:nvSpPr>
        <p:spPr>
          <a:xfrm>
            <a:off x="889002" y="5201939"/>
            <a:ext cx="2994730"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10" name="テキスト ボックス 9">
            <a:extLst>
              <a:ext uri="{FF2B5EF4-FFF2-40B4-BE49-F238E27FC236}">
                <a16:creationId xmlns:a16="http://schemas.microsoft.com/office/drawing/2014/main" id="{80D6FD28-7240-A6D4-4CE0-F2CC77E102B0}"/>
              </a:ext>
            </a:extLst>
          </p:cNvPr>
          <p:cNvSpPr txBox="1"/>
          <p:nvPr/>
        </p:nvSpPr>
        <p:spPr>
          <a:xfrm>
            <a:off x="7080046" y="5206778"/>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20823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2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C10DC-29EC-E44C-B627-2C7362003D80}"/>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0822419-4AFC-82E3-5D8B-09C82038B3D6}"/>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公称</a:t>
            </a:r>
            <a:r>
              <a:rPr lang="en-US" altLang="ja-JP" b="1" i="1" u="sng" dirty="0">
                <a:effectLst>
                  <a:outerShdw blurRad="38100" dist="38100" dir="2700000" algn="tl">
                    <a:srgbClr val="000000">
                      <a:alpha val="43137"/>
                    </a:srgbClr>
                  </a:outerShdw>
                </a:effectLst>
              </a:rPr>
              <a:t>46</a:t>
            </a:r>
            <a:r>
              <a:rPr lang="ja-JP" altLang="en-US" b="1" i="1" u="sng" dirty="0">
                <a:effectLst>
                  <a:outerShdw blurRad="38100" dist="38100" dir="2700000" algn="tl">
                    <a:srgbClr val="000000">
                      <a:alpha val="43137"/>
                    </a:srgbClr>
                  </a:outerShdw>
                </a:effectLst>
              </a:rPr>
              <a:t>％圧縮時点の</a:t>
            </a:r>
            <a:r>
              <a:rPr lang="en-US" altLang="ja-JP" b="1" i="1" u="sng" dirty="0">
                <a:effectLst>
                  <a:outerShdw blurRad="38100" dist="38100" dir="2700000" algn="tl">
                    <a:srgbClr val="000000">
                      <a:alpha val="43137"/>
                    </a:srgbClr>
                  </a:outerShdw>
                </a:effectLst>
              </a:rPr>
              <a:t>Mises</a:t>
            </a:r>
            <a:r>
              <a:rPr lang="ja-JP" altLang="en-US" b="1" i="1" u="sng" dirty="0">
                <a:effectLst>
                  <a:outerShdw blurRad="38100" dist="38100" dir="2700000" algn="tl">
                    <a:srgbClr val="000000">
                      <a:alpha val="43137"/>
                    </a:srgbClr>
                  </a:outerShdw>
                </a:effectLst>
              </a:rPr>
              <a:t>応力分布の比較</a:t>
            </a:r>
            <a:br>
              <a:rPr lang="en-US" altLang="ja-JP" b="1" i="1" u="sng" dirty="0">
                <a:effectLst>
                  <a:outerShdw blurRad="38100" dist="38100" dir="2700000" algn="tl">
                    <a:srgbClr val="000000">
                      <a:alpha val="43137"/>
                    </a:srgbClr>
                  </a:outerShdw>
                </a:effectLst>
              </a:rPr>
            </a:br>
            <a:endParaRPr lang="en-US" altLang="ja-JP" sz="2400" dirty="0"/>
          </a:p>
        </p:txBody>
      </p:sp>
      <p:sp>
        <p:nvSpPr>
          <p:cNvPr id="2" name="タイトル 1">
            <a:extLst>
              <a:ext uri="{FF2B5EF4-FFF2-40B4-BE49-F238E27FC236}">
                <a16:creationId xmlns:a16="http://schemas.microsoft.com/office/drawing/2014/main" id="{B1A41A50-FB9C-C269-24A4-08B063D274E3}"/>
              </a:ext>
            </a:extLst>
          </p:cNvPr>
          <p:cNvSpPr>
            <a:spLocks noGrp="1"/>
          </p:cNvSpPr>
          <p:nvPr>
            <p:ph type="title"/>
          </p:nvPr>
        </p:nvSpPr>
        <p:spPr/>
        <p:txBody>
          <a:bodyPr/>
          <a:lstStyle/>
          <a:p>
            <a:r>
              <a:rPr lang="ja-JP" altLang="en-US" dirty="0"/>
              <a:t>    円柱の大変形押込解析</a:t>
            </a:r>
            <a:endParaRPr kumimoji="1" lang="ja-JP" altLang="en-US" dirty="0"/>
          </a:p>
        </p:txBody>
      </p:sp>
      <p:sp>
        <p:nvSpPr>
          <p:cNvPr id="4" name="スライド番号プレースホルダー 3">
            <a:extLst>
              <a:ext uri="{FF2B5EF4-FFF2-40B4-BE49-F238E27FC236}">
                <a16:creationId xmlns:a16="http://schemas.microsoft.com/office/drawing/2014/main" id="{88F756B6-0969-D4FD-D691-1A54E866FB05}"/>
              </a:ext>
            </a:extLst>
          </p:cNvPr>
          <p:cNvSpPr>
            <a:spLocks noGrp="1"/>
          </p:cNvSpPr>
          <p:nvPr>
            <p:ph type="sldNum" sz="quarter" idx="4"/>
          </p:nvPr>
        </p:nvSpPr>
        <p:spPr/>
        <p:txBody>
          <a:bodyPr/>
          <a:lstStyle/>
          <a:p>
            <a:r>
              <a:rPr lang="en-US" altLang="ja-JP"/>
              <a:t>P. </a:t>
            </a:r>
            <a:fld id="{F8FDF831-B0A3-4B44-A20D-7581D5587101}" type="slidenum">
              <a:rPr lang="ja-JP" altLang="en-US" smtClean="0"/>
              <a:pPr/>
              <a:t>16</a:t>
            </a:fld>
            <a:endParaRPr lang="ja-JP" altLang="en-US" dirty="0"/>
          </a:p>
        </p:txBody>
      </p:sp>
      <p:sp>
        <p:nvSpPr>
          <p:cNvPr id="7" name="テキスト ボックス 6">
            <a:extLst>
              <a:ext uri="{FF2B5EF4-FFF2-40B4-BE49-F238E27FC236}">
                <a16:creationId xmlns:a16="http://schemas.microsoft.com/office/drawing/2014/main" id="{59DEA760-9E53-95D6-0DE0-F2F86BB99C8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pic>
        <p:nvPicPr>
          <p:cNvPr id="6" name="図 5">
            <a:extLst>
              <a:ext uri="{FF2B5EF4-FFF2-40B4-BE49-F238E27FC236}">
                <a16:creationId xmlns:a16="http://schemas.microsoft.com/office/drawing/2014/main" id="{DC0E4327-3CC7-B5DF-EFCF-C69F818B4B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05123"/>
            <a:ext cx="6102173" cy="4552208"/>
          </a:xfrm>
          <a:prstGeom prst="rect">
            <a:avLst/>
          </a:prstGeom>
        </p:spPr>
      </p:pic>
      <p:pic>
        <p:nvPicPr>
          <p:cNvPr id="10" name="図 9">
            <a:extLst>
              <a:ext uri="{FF2B5EF4-FFF2-40B4-BE49-F238E27FC236}">
                <a16:creationId xmlns:a16="http://schemas.microsoft.com/office/drawing/2014/main" id="{CBE9AE5B-2113-99DF-275C-7C8FFE71C2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9827" y="1105124"/>
            <a:ext cx="6102173" cy="4552208"/>
          </a:xfrm>
          <a:prstGeom prst="rect">
            <a:avLst/>
          </a:prstGeom>
        </p:spPr>
      </p:pic>
      <p:sp>
        <p:nvSpPr>
          <p:cNvPr id="5" name="テキスト ボックス 4">
            <a:extLst>
              <a:ext uri="{FF2B5EF4-FFF2-40B4-BE49-F238E27FC236}">
                <a16:creationId xmlns:a16="http://schemas.microsoft.com/office/drawing/2014/main" id="{5FE3793E-506B-C80D-25FD-3DE39FC07F4C}"/>
              </a:ext>
            </a:extLst>
          </p:cNvPr>
          <p:cNvSpPr txBox="1"/>
          <p:nvPr/>
        </p:nvSpPr>
        <p:spPr>
          <a:xfrm>
            <a:off x="334434" y="5842647"/>
            <a:ext cx="11522206" cy="461665"/>
          </a:xfrm>
          <a:prstGeom prst="rect">
            <a:avLst/>
          </a:prstGeom>
          <a:solidFill>
            <a:schemeClr val="bg1">
              <a:lumMod val="75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400" dirty="0">
                <a:latin typeface="MS UI Gothic" panose="020B0600070205080204" pitchFamily="50" charset="-128"/>
                <a:ea typeface="MS UI Gothic" panose="020B0600070205080204" pitchFamily="50" charset="-128"/>
              </a:rPr>
              <a:t>偏差成分の計算法は両者同じなので，ほとんど違いは見られない．</a:t>
            </a:r>
          </a:p>
        </p:txBody>
      </p:sp>
      <p:sp>
        <p:nvSpPr>
          <p:cNvPr id="8" name="テキスト ボックス 7">
            <a:extLst>
              <a:ext uri="{FF2B5EF4-FFF2-40B4-BE49-F238E27FC236}">
                <a16:creationId xmlns:a16="http://schemas.microsoft.com/office/drawing/2014/main" id="{BFF14050-FCA9-3FA5-8E2E-D741C9600D4D}"/>
              </a:ext>
            </a:extLst>
          </p:cNvPr>
          <p:cNvSpPr txBox="1"/>
          <p:nvPr/>
        </p:nvSpPr>
        <p:spPr>
          <a:xfrm>
            <a:off x="41761" y="5201939"/>
            <a:ext cx="2994730"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9" name="テキスト ボックス 8">
            <a:extLst>
              <a:ext uri="{FF2B5EF4-FFF2-40B4-BE49-F238E27FC236}">
                <a16:creationId xmlns:a16="http://schemas.microsoft.com/office/drawing/2014/main" id="{F72C7D8F-6419-265E-ADF8-CAF03ECF3329}"/>
              </a:ext>
            </a:extLst>
          </p:cNvPr>
          <p:cNvSpPr txBox="1"/>
          <p:nvPr/>
        </p:nvSpPr>
        <p:spPr>
          <a:xfrm>
            <a:off x="7074880" y="5206778"/>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113993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0E1D9-7DA4-DEFB-67E7-921140F0A01B}"/>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3967E3C-00A2-A0A4-0458-A21B75B7C18B}"/>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公称</a:t>
            </a:r>
            <a:r>
              <a:rPr lang="en-US" altLang="ja-JP" b="1" i="1" u="sng" dirty="0">
                <a:effectLst>
                  <a:outerShdw blurRad="38100" dist="38100" dir="2700000" algn="tl">
                    <a:srgbClr val="000000">
                      <a:alpha val="43137"/>
                    </a:srgbClr>
                  </a:outerShdw>
                </a:effectLst>
              </a:rPr>
              <a:t>46</a:t>
            </a:r>
            <a:r>
              <a:rPr lang="ja-JP" altLang="en-US" b="1" i="1" u="sng" dirty="0">
                <a:effectLst>
                  <a:outerShdw blurRad="38100" dist="38100" dir="2700000" algn="tl">
                    <a:srgbClr val="000000">
                      <a:alpha val="43137"/>
                    </a:srgbClr>
                  </a:outerShdw>
                </a:effectLst>
              </a:rPr>
              <a:t>％圧縮時点の圧力分布の比較</a:t>
            </a:r>
            <a:br>
              <a:rPr lang="en-US" altLang="ja-JP" b="1" i="1" u="sng" dirty="0">
                <a:effectLst>
                  <a:outerShdw blurRad="38100" dist="38100" dir="2700000" algn="tl">
                    <a:srgbClr val="000000">
                      <a:alpha val="43137"/>
                    </a:srgbClr>
                  </a:outerShdw>
                </a:effectLst>
              </a:rPr>
            </a:br>
            <a:endParaRPr lang="en-US" altLang="ja-JP" sz="2400" dirty="0"/>
          </a:p>
        </p:txBody>
      </p:sp>
      <p:sp>
        <p:nvSpPr>
          <p:cNvPr id="2" name="タイトル 1">
            <a:extLst>
              <a:ext uri="{FF2B5EF4-FFF2-40B4-BE49-F238E27FC236}">
                <a16:creationId xmlns:a16="http://schemas.microsoft.com/office/drawing/2014/main" id="{B9EE3904-625F-E752-B236-A256A74E16BB}"/>
              </a:ext>
            </a:extLst>
          </p:cNvPr>
          <p:cNvSpPr>
            <a:spLocks noGrp="1"/>
          </p:cNvSpPr>
          <p:nvPr>
            <p:ph type="title"/>
          </p:nvPr>
        </p:nvSpPr>
        <p:spPr/>
        <p:txBody>
          <a:bodyPr/>
          <a:lstStyle/>
          <a:p>
            <a:r>
              <a:rPr lang="ja-JP" altLang="en-US" dirty="0"/>
              <a:t>    円柱の大変形押込解析</a:t>
            </a:r>
            <a:endParaRPr kumimoji="1" lang="ja-JP" altLang="en-US" dirty="0"/>
          </a:p>
        </p:txBody>
      </p:sp>
      <p:sp>
        <p:nvSpPr>
          <p:cNvPr id="4" name="スライド番号プレースホルダー 3">
            <a:extLst>
              <a:ext uri="{FF2B5EF4-FFF2-40B4-BE49-F238E27FC236}">
                <a16:creationId xmlns:a16="http://schemas.microsoft.com/office/drawing/2014/main" id="{058BC9D8-D44A-7623-BACA-9CD39B88D09B}"/>
              </a:ext>
            </a:extLst>
          </p:cNvPr>
          <p:cNvSpPr>
            <a:spLocks noGrp="1"/>
          </p:cNvSpPr>
          <p:nvPr>
            <p:ph type="sldNum" sz="quarter" idx="4"/>
          </p:nvPr>
        </p:nvSpPr>
        <p:spPr/>
        <p:txBody>
          <a:bodyPr/>
          <a:lstStyle/>
          <a:p>
            <a:r>
              <a:rPr lang="en-US" altLang="ja-JP"/>
              <a:t>P. </a:t>
            </a:r>
            <a:fld id="{F8FDF831-B0A3-4B44-A20D-7581D5587101}" type="slidenum">
              <a:rPr lang="ja-JP" altLang="en-US" smtClean="0"/>
              <a:pPr/>
              <a:t>17</a:t>
            </a:fld>
            <a:endParaRPr lang="ja-JP" altLang="en-US" dirty="0"/>
          </a:p>
        </p:txBody>
      </p:sp>
      <p:sp>
        <p:nvSpPr>
          <p:cNvPr id="7" name="テキスト ボックス 6">
            <a:extLst>
              <a:ext uri="{FF2B5EF4-FFF2-40B4-BE49-F238E27FC236}">
                <a16:creationId xmlns:a16="http://schemas.microsoft.com/office/drawing/2014/main" id="{536F7492-02DB-56D9-09A0-8832C32FF9B6}"/>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pic>
        <p:nvPicPr>
          <p:cNvPr id="6" name="図 5">
            <a:extLst>
              <a:ext uri="{FF2B5EF4-FFF2-40B4-BE49-F238E27FC236}">
                <a16:creationId xmlns:a16="http://schemas.microsoft.com/office/drawing/2014/main" id="{04414B0D-C2D7-0626-89AD-F67C213552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06798"/>
            <a:ext cx="6096000" cy="4547602"/>
          </a:xfrm>
          <a:prstGeom prst="rect">
            <a:avLst/>
          </a:prstGeom>
        </p:spPr>
      </p:pic>
      <p:pic>
        <p:nvPicPr>
          <p:cNvPr id="9" name="図 8">
            <a:extLst>
              <a:ext uri="{FF2B5EF4-FFF2-40B4-BE49-F238E27FC236}">
                <a16:creationId xmlns:a16="http://schemas.microsoft.com/office/drawing/2014/main" id="{192E20D9-ADC8-2441-3DC8-62B261A2F4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5077" y="1106798"/>
            <a:ext cx="6095998" cy="4547602"/>
          </a:xfrm>
          <a:prstGeom prst="rect">
            <a:avLst/>
          </a:prstGeom>
        </p:spPr>
      </p:pic>
      <p:sp>
        <p:nvSpPr>
          <p:cNvPr id="5" name="テキスト ボックス 4">
            <a:extLst>
              <a:ext uri="{FF2B5EF4-FFF2-40B4-BE49-F238E27FC236}">
                <a16:creationId xmlns:a16="http://schemas.microsoft.com/office/drawing/2014/main" id="{57EDE312-9CEF-8E40-7F6E-4EC3E2256ECB}"/>
              </a:ext>
            </a:extLst>
          </p:cNvPr>
          <p:cNvSpPr txBox="1"/>
          <p:nvPr/>
        </p:nvSpPr>
        <p:spPr>
          <a:xfrm>
            <a:off x="334435" y="5842647"/>
            <a:ext cx="11522206" cy="461665"/>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ja-JP" sz="24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lang="ja-JP" altLang="en-US" sz="2400" dirty="0">
                <a:latin typeface="MS UI Gothic" panose="020B0600070205080204" pitchFamily="50" charset="-128"/>
                <a:ea typeface="MS UI Gothic" panose="020B0600070205080204" pitchFamily="50" charset="-128"/>
              </a:rPr>
              <a:t>の方が明らかに圧力チェッカーボーディングが少なく，実用に耐える精度．</a:t>
            </a:r>
          </a:p>
        </p:txBody>
      </p:sp>
      <p:sp>
        <p:nvSpPr>
          <p:cNvPr id="8" name="テキスト ボックス 7">
            <a:extLst>
              <a:ext uri="{FF2B5EF4-FFF2-40B4-BE49-F238E27FC236}">
                <a16:creationId xmlns:a16="http://schemas.microsoft.com/office/drawing/2014/main" id="{5F237D62-CEBA-B103-163E-AD395330556D}"/>
              </a:ext>
            </a:extLst>
          </p:cNvPr>
          <p:cNvSpPr txBox="1"/>
          <p:nvPr/>
        </p:nvSpPr>
        <p:spPr>
          <a:xfrm>
            <a:off x="5308840" y="160310"/>
            <a:ext cx="3879588" cy="830997"/>
          </a:xfrm>
          <a:prstGeom prst="rect">
            <a:avLst/>
          </a:prstGeom>
          <a:solidFill>
            <a:schemeClr val="bg1">
              <a:lumMod val="75000"/>
            </a:schemeClr>
          </a:solid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r>
              <a:rPr kumimoji="1" lang="en-US" altLang="ja-JP" sz="1600" dirty="0">
                <a:latin typeface="MS UI Gothic" panose="020B0600070205080204" pitchFamily="50" charset="-128"/>
                <a:ea typeface="MS UI Gothic" panose="020B0600070205080204" pitchFamily="50" charset="-128"/>
              </a:rPr>
              <a:t>※ </a:t>
            </a:r>
            <a:r>
              <a:rPr kumimoji="1" lang="en-US" altLang="ja-JP" sz="1600" dirty="0" err="1">
                <a:solidFill>
                  <a:srgbClr val="FF00FF"/>
                </a:solidFill>
                <a:latin typeface="MS UI Gothic" panose="020B0600070205080204" pitchFamily="50" charset="-128"/>
                <a:ea typeface="MS UI Gothic" panose="020B0600070205080204" pitchFamily="50" charset="-128"/>
              </a:rPr>
              <a:t>SelectiveES</a:t>
            </a:r>
            <a:r>
              <a:rPr kumimoji="1" lang="en-US" altLang="ja-JP" sz="1600" dirty="0">
                <a:solidFill>
                  <a:srgbClr val="FF00FF"/>
                </a:solidFill>
                <a:latin typeface="MS UI Gothic" panose="020B0600070205080204" pitchFamily="50" charset="-128"/>
                <a:ea typeface="MS UI Gothic" panose="020B0600070205080204" pitchFamily="50" charset="-128"/>
              </a:rPr>
              <a:t>/NS-FEM-T4</a:t>
            </a:r>
            <a:r>
              <a:rPr kumimoji="1" lang="ja-JP" altLang="en-US" sz="1600" dirty="0">
                <a:latin typeface="MS UI Gothic" panose="020B0600070205080204" pitchFamily="50" charset="-128"/>
                <a:ea typeface="MS UI Gothic" panose="020B0600070205080204" pitchFamily="50" charset="-128"/>
              </a:rPr>
              <a:t>は節点周りで，</a:t>
            </a:r>
            <a:br>
              <a:rPr kumimoji="1" lang="en-US" altLang="ja-JP" sz="1600" dirty="0">
                <a:latin typeface="MS UI Gothic" panose="020B0600070205080204" pitchFamily="50" charset="-128"/>
                <a:ea typeface="MS UI Gothic" panose="020B0600070205080204" pitchFamily="50" charset="-128"/>
              </a:rPr>
            </a:br>
            <a:r>
              <a:rPr kumimoji="1" lang="en-US" altLang="ja-JP" sz="1600" dirty="0">
                <a:latin typeface="MS UI Gothic" panose="020B0600070205080204" pitchFamily="50" charset="-128"/>
                <a:ea typeface="MS UI Gothic" panose="020B0600070205080204" pitchFamily="50" charset="-128"/>
              </a:rPr>
              <a:t>    </a:t>
            </a:r>
            <a:r>
              <a:rPr kumimoji="1" lang="en-US" altLang="ja-JP" sz="16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kumimoji="1" lang="ja-JP" altLang="en-US" sz="1600" dirty="0">
                <a:latin typeface="MS UI Gothic" panose="020B0600070205080204" pitchFamily="50" charset="-128"/>
                <a:ea typeface="MS UI Gothic" panose="020B0600070205080204" pitchFamily="50" charset="-128"/>
              </a:rPr>
              <a:t>はセル単位で</a:t>
            </a:r>
            <a:br>
              <a:rPr kumimoji="1" lang="en-US" altLang="ja-JP" sz="1600" dirty="0">
                <a:latin typeface="MS UI Gothic" panose="020B0600070205080204" pitchFamily="50" charset="-128"/>
                <a:ea typeface="MS UI Gothic" panose="020B0600070205080204" pitchFamily="50" charset="-128"/>
              </a:rPr>
            </a:br>
            <a:r>
              <a:rPr kumimoji="1" lang="en-US" altLang="ja-JP" sz="1600" dirty="0">
                <a:latin typeface="MS UI Gothic" panose="020B0600070205080204" pitchFamily="50" charset="-128"/>
                <a:ea typeface="MS UI Gothic" panose="020B0600070205080204" pitchFamily="50" charset="-128"/>
              </a:rPr>
              <a:t>    </a:t>
            </a:r>
            <a:r>
              <a:rPr kumimoji="1" lang="ja-JP" altLang="en-US" sz="1600" dirty="0">
                <a:latin typeface="MS UI Gothic" panose="020B0600070205080204" pitchFamily="50" charset="-128"/>
                <a:ea typeface="MS UI Gothic" panose="020B0600070205080204" pitchFamily="50" charset="-128"/>
              </a:rPr>
              <a:t>圧力が区分一定であることに要注意．</a:t>
            </a:r>
          </a:p>
        </p:txBody>
      </p:sp>
      <p:sp>
        <p:nvSpPr>
          <p:cNvPr id="10" name="テキスト ボックス 9">
            <a:extLst>
              <a:ext uri="{FF2B5EF4-FFF2-40B4-BE49-F238E27FC236}">
                <a16:creationId xmlns:a16="http://schemas.microsoft.com/office/drawing/2014/main" id="{31A00FFB-901D-42BE-7C40-95A727B5AB8F}"/>
              </a:ext>
            </a:extLst>
          </p:cNvPr>
          <p:cNvSpPr txBox="1"/>
          <p:nvPr/>
        </p:nvSpPr>
        <p:spPr>
          <a:xfrm>
            <a:off x="41761" y="5201939"/>
            <a:ext cx="2994730"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11" name="テキスト ボックス 10">
            <a:extLst>
              <a:ext uri="{FF2B5EF4-FFF2-40B4-BE49-F238E27FC236}">
                <a16:creationId xmlns:a16="http://schemas.microsoft.com/office/drawing/2014/main" id="{BCC3F465-7910-A1C0-A9A1-33600703E43B}"/>
              </a:ext>
            </a:extLst>
          </p:cNvPr>
          <p:cNvSpPr txBox="1"/>
          <p:nvPr/>
        </p:nvSpPr>
        <p:spPr>
          <a:xfrm>
            <a:off x="7074880" y="5206778"/>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2107449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コンテンツ プレースホルダー 4">
                <a:extLst>
                  <a:ext uri="{FF2B5EF4-FFF2-40B4-BE49-F238E27FC236}">
                    <a16:creationId xmlns:a16="http://schemas.microsoft.com/office/drawing/2014/main" id="{0D9A23B4-B73B-441F-8BAF-02F13DB9BF04}"/>
                  </a:ext>
                </a:extLst>
              </p:cNvPr>
              <p:cNvSpPr>
                <a:spLocks noGrp="1"/>
              </p:cNvSpPr>
              <p:nvPr>
                <p:ph idx="1"/>
              </p:nvPr>
            </p:nvSpPr>
            <p:spPr/>
            <p:txBody>
              <a:bodyPr/>
              <a:lstStyle/>
              <a:p>
                <a:pPr marL="0" indent="0">
                  <a:buNone/>
                </a:pPr>
                <a:r>
                  <a:rPr kumimoji="1" lang="ja-JP" altLang="en-US" b="1" i="1" u="sng" dirty="0">
                    <a:effectLst>
                      <a:outerShdw blurRad="38100" dist="38100" dir="2700000" algn="tl">
                        <a:srgbClr val="000000">
                          <a:alpha val="43137"/>
                        </a:srgbClr>
                      </a:outerShdw>
                    </a:effectLst>
                  </a:rPr>
                  <a:t>概要</a:t>
                </a:r>
                <a:endParaRPr lang="en-US" altLang="ja-JP" b="1" i="1" u="sng" dirty="0">
                  <a:effectLst>
                    <a:outerShdw blurRad="38100" dist="38100" dir="2700000" algn="tl">
                      <a:srgbClr val="000000">
                        <a:alpha val="43137"/>
                      </a:srgbClr>
                    </a:outerShdw>
                  </a:effectLst>
                </a:endParaRPr>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sz="1400" dirty="0"/>
              </a:p>
              <a:p>
                <a:r>
                  <a:rPr lang="en-US" altLang="ja-JP" sz="2400" dirty="0"/>
                  <a:t>1/8</a:t>
                </a:r>
                <a:r>
                  <a:rPr lang="ja-JP" altLang="en-US" sz="2400" dirty="0"/>
                  <a:t>モデル</a:t>
                </a:r>
                <a:endParaRPr lang="en-US" altLang="ja-JP" sz="2400" dirty="0"/>
              </a:p>
              <a:p>
                <a:r>
                  <a:rPr lang="ja-JP" altLang="en-US" sz="2400" dirty="0"/>
                  <a:t>鉄フィラー：</a:t>
                </a:r>
                <a:r>
                  <a:rPr lang="en-US" altLang="ja-JP" sz="2400" dirty="0"/>
                  <a:t> Neo-Hook</a:t>
                </a:r>
                <a:r>
                  <a:rPr lang="ja-JP" altLang="en-US" sz="2400" dirty="0"/>
                  <a:t>超弾性体（</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𝐸</m:t>
                        </m:r>
                      </m:e>
                      <m:sub>
                        <m:r>
                          <m:rPr>
                            <m:sty m:val="p"/>
                          </m:rPr>
                          <a:rPr lang="en-US" altLang="ja-JP" sz="2400">
                            <a:latin typeface="Cambria Math" panose="02040503050406030204" pitchFamily="18" charset="0"/>
                          </a:rPr>
                          <m:t>ini</m:t>
                        </m:r>
                      </m:sub>
                    </m:sSub>
                    <m:r>
                      <a:rPr lang="en-US" altLang="ja-JP" sz="2400" i="1">
                        <a:latin typeface="Cambria Math" panose="02040503050406030204" pitchFamily="18" charset="0"/>
                      </a:rPr>
                      <m:t>=260 </m:t>
                    </m:r>
                    <m:r>
                      <m:rPr>
                        <m:sty m:val="p"/>
                      </m:rPr>
                      <a:rPr lang="en-US" altLang="ja-JP" sz="2400">
                        <a:latin typeface="Cambria Math" panose="02040503050406030204" pitchFamily="18" charset="0"/>
                      </a:rPr>
                      <m:t>GPa</m:t>
                    </m:r>
                    <m:r>
                      <a:rPr lang="en-US" altLang="ja-JP" sz="2400" i="1">
                        <a:latin typeface="Cambria Math" panose="02040503050406030204" pitchFamily="18" charset="0"/>
                      </a:rPr>
                      <m:t>, </m:t>
                    </m:r>
                    <m:sSub>
                      <m:sSubPr>
                        <m:ctrlPr>
                          <a:rPr lang="en-US" altLang="ja-JP" sz="2400" b="1" i="1">
                            <a:latin typeface="Cambria Math" panose="02040503050406030204" pitchFamily="18" charset="0"/>
                          </a:rPr>
                        </m:ctrlPr>
                      </m:sSubPr>
                      <m:e>
                        <m:r>
                          <a:rPr lang="en-US" altLang="ja-JP" sz="2400" b="1" i="1">
                            <a:latin typeface="Cambria Math" panose="02040503050406030204" pitchFamily="18" charset="0"/>
                          </a:rPr>
                          <m:t>𝝂</m:t>
                        </m:r>
                      </m:e>
                      <m:sub>
                        <m:r>
                          <a:rPr lang="en-US" altLang="ja-JP" sz="2400" b="1">
                            <a:latin typeface="Cambria Math" panose="02040503050406030204" pitchFamily="18" charset="0"/>
                          </a:rPr>
                          <m:t>𝐢𝐧𝐢</m:t>
                        </m:r>
                      </m:sub>
                    </m:sSub>
                    <m:r>
                      <a:rPr lang="en-US" altLang="ja-JP" sz="2400" b="1" i="1">
                        <a:latin typeface="Cambria Math" panose="02040503050406030204" pitchFamily="18" charset="0"/>
                      </a:rPr>
                      <m:t>=</m:t>
                    </m:r>
                    <m:r>
                      <a:rPr lang="en-US" altLang="ja-JP" sz="2400" b="1" i="1">
                        <a:latin typeface="Cambria Math" panose="02040503050406030204" pitchFamily="18" charset="0"/>
                      </a:rPr>
                      <m:t>𝟎</m:t>
                    </m:r>
                    <m:r>
                      <a:rPr lang="en-US" altLang="ja-JP" sz="2400" b="1" i="1">
                        <a:latin typeface="Cambria Math" panose="02040503050406030204" pitchFamily="18" charset="0"/>
                      </a:rPr>
                      <m:t>.</m:t>
                    </m:r>
                    <m:r>
                      <a:rPr lang="en-US" altLang="ja-JP" sz="2400" b="1" i="1">
                        <a:latin typeface="Cambria Math" panose="02040503050406030204" pitchFamily="18" charset="0"/>
                      </a:rPr>
                      <m:t>𝟑</m:t>
                    </m:r>
                  </m:oMath>
                </a14:m>
                <a:r>
                  <a:rPr lang="ja-JP" altLang="en-US" sz="2400" dirty="0"/>
                  <a:t>）</a:t>
                </a:r>
                <a:endParaRPr lang="en-US" altLang="ja-JP" sz="2400" dirty="0"/>
              </a:p>
              <a:p>
                <a:r>
                  <a:rPr lang="ja-JP" altLang="en-US" sz="2400" dirty="0"/>
                  <a:t>ゴム</a:t>
                </a:r>
                <a:r>
                  <a:rPr lang="en-US" altLang="ja-JP" sz="2400" dirty="0"/>
                  <a:t>: Neo-Hook</a:t>
                </a:r>
                <a:r>
                  <a:rPr lang="ja-JP" altLang="en-US" sz="2400" dirty="0"/>
                  <a:t>超弾性体（</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𝐸</m:t>
                        </m:r>
                      </m:e>
                      <m:sub>
                        <m:r>
                          <m:rPr>
                            <m:sty m:val="p"/>
                          </m:rPr>
                          <a:rPr lang="en-US" altLang="ja-JP" sz="2400">
                            <a:latin typeface="Cambria Math" panose="02040503050406030204" pitchFamily="18" charset="0"/>
                          </a:rPr>
                          <m:t>ini</m:t>
                        </m:r>
                      </m:sub>
                    </m:sSub>
                    <m:r>
                      <a:rPr lang="en-US" altLang="ja-JP" sz="2400" i="1">
                        <a:latin typeface="Cambria Math" panose="02040503050406030204" pitchFamily="18" charset="0"/>
                      </a:rPr>
                      <m:t>=6 </m:t>
                    </m:r>
                    <m:r>
                      <m:rPr>
                        <m:sty m:val="p"/>
                      </m:rPr>
                      <a:rPr lang="en-US" altLang="ja-JP" sz="2400">
                        <a:latin typeface="Cambria Math" panose="02040503050406030204" pitchFamily="18" charset="0"/>
                      </a:rPr>
                      <m:t>GPa</m:t>
                    </m:r>
                    <m:r>
                      <a:rPr lang="en-US" altLang="ja-JP" sz="2400" i="1">
                        <a:latin typeface="Cambria Math" panose="02040503050406030204" pitchFamily="18" charset="0"/>
                      </a:rPr>
                      <m:t>, </m:t>
                    </m:r>
                    <m:sSub>
                      <m:sSubPr>
                        <m:ctrlPr>
                          <a:rPr lang="en-US" altLang="ja-JP" sz="2400" b="1" i="1">
                            <a:solidFill>
                              <a:srgbClr val="C00000"/>
                            </a:solidFill>
                            <a:latin typeface="Cambria Math" panose="02040503050406030204" pitchFamily="18" charset="0"/>
                          </a:rPr>
                        </m:ctrlPr>
                      </m:sSubPr>
                      <m:e>
                        <m:r>
                          <a:rPr lang="en-US" altLang="ja-JP" sz="2400" b="1" i="1">
                            <a:solidFill>
                              <a:srgbClr val="C00000"/>
                            </a:solidFill>
                            <a:latin typeface="Cambria Math" panose="02040503050406030204" pitchFamily="18" charset="0"/>
                          </a:rPr>
                          <m:t>𝝂</m:t>
                        </m:r>
                      </m:e>
                      <m:sub>
                        <m:r>
                          <a:rPr lang="en-US" altLang="ja-JP" sz="2400" b="1">
                            <a:solidFill>
                              <a:srgbClr val="C00000"/>
                            </a:solidFill>
                            <a:latin typeface="Cambria Math" panose="02040503050406030204" pitchFamily="18" charset="0"/>
                          </a:rPr>
                          <m:t>𝐢𝐧𝐢</m:t>
                        </m:r>
                      </m:sub>
                    </m:sSub>
                    <m:r>
                      <a:rPr lang="en-US" altLang="ja-JP" sz="2400" b="1" i="1">
                        <a:solidFill>
                          <a:srgbClr val="C00000"/>
                        </a:solidFill>
                        <a:latin typeface="Cambria Math" panose="02040503050406030204" pitchFamily="18" charset="0"/>
                      </a:rPr>
                      <m:t>=</m:t>
                    </m:r>
                    <m:r>
                      <a:rPr lang="en-US" altLang="ja-JP" sz="2400" b="1" i="1">
                        <a:solidFill>
                          <a:srgbClr val="C00000"/>
                        </a:solidFill>
                        <a:latin typeface="Cambria Math" panose="02040503050406030204" pitchFamily="18" charset="0"/>
                      </a:rPr>
                      <m:t>𝟎</m:t>
                    </m:r>
                    <m:r>
                      <a:rPr lang="en-US" altLang="ja-JP" sz="2400" b="1" i="1">
                        <a:solidFill>
                          <a:srgbClr val="C00000"/>
                        </a:solidFill>
                        <a:latin typeface="Cambria Math" panose="02040503050406030204" pitchFamily="18" charset="0"/>
                      </a:rPr>
                      <m:t>.</m:t>
                    </m:r>
                    <m:r>
                      <a:rPr lang="en-US" altLang="ja-JP" sz="2400" b="1" i="1">
                        <a:solidFill>
                          <a:srgbClr val="C00000"/>
                        </a:solidFill>
                        <a:latin typeface="Cambria Math" panose="02040503050406030204" pitchFamily="18" charset="0"/>
                      </a:rPr>
                      <m:t>𝟒𝟗</m:t>
                    </m:r>
                  </m:oMath>
                </a14:m>
                <a:r>
                  <a:rPr lang="ja-JP" altLang="en-US" sz="2400" dirty="0"/>
                  <a:t>）</a:t>
                </a:r>
                <a:endParaRPr lang="en-US" altLang="ja-JP" sz="2400" dirty="0"/>
              </a:p>
              <a:p>
                <a:r>
                  <a:rPr lang="ja-JP" altLang="en-US" sz="2400" dirty="0"/>
                  <a:t>高さ</a:t>
                </a:r>
                <a:r>
                  <a:rPr lang="en-US" altLang="ja-JP" sz="2400" dirty="0"/>
                  <a:t>0.5 m</a:t>
                </a:r>
                <a:r>
                  <a:rPr lang="ja-JP" altLang="en-US" sz="2400" dirty="0"/>
                  <a:t>だったのを</a:t>
                </a:r>
                <a:r>
                  <a:rPr lang="en-US" altLang="ja-JP" sz="2400" dirty="0"/>
                  <a:t>1.3 m</a:t>
                </a:r>
                <a:r>
                  <a:rPr lang="ja-JP" altLang="en-US" sz="2400" dirty="0"/>
                  <a:t>超になるまで引き伸ばした際の応力分布を</a:t>
                </a:r>
                <a:r>
                  <a:rPr lang="en-US" altLang="ja-JP" sz="2400" dirty="0"/>
                  <a:t>S-FEM</a:t>
                </a:r>
                <a:r>
                  <a:rPr lang="ja-JP" altLang="en-US" sz="2400" dirty="0"/>
                  <a:t>２種で比較．</a:t>
                </a:r>
                <a:endParaRPr lang="en-US" altLang="ja-JP" sz="2400" dirty="0"/>
              </a:p>
            </p:txBody>
          </p:sp>
        </mc:Choice>
        <mc:Fallback xmlns="">
          <p:sp>
            <p:nvSpPr>
              <p:cNvPr id="5" name="コンテンツ プレースホルダー 4">
                <a:extLst>
                  <a:ext uri="{FF2B5EF4-FFF2-40B4-BE49-F238E27FC236}">
                    <a16:creationId xmlns:a16="http://schemas.microsoft.com/office/drawing/2014/main" id="{0D9A23B4-B73B-441F-8BAF-02F13DB9BF04}"/>
                  </a:ext>
                </a:extLst>
              </p:cNvPr>
              <p:cNvSpPr>
                <a:spLocks noGrp="1" noRot="1" noChangeAspect="1" noMove="1" noResize="1" noEditPoints="1" noAdjustHandles="1" noChangeArrowheads="1" noChangeShapeType="1" noTextEdit="1"/>
              </p:cNvSpPr>
              <p:nvPr>
                <p:ph idx="1"/>
              </p:nvPr>
            </p:nvSpPr>
            <p:spPr>
              <a:blipFill>
                <a:blip r:embed="rId3"/>
                <a:stretch>
                  <a:fillRect l="-1693" t="-1690"/>
                </a:stretch>
              </a:blipFill>
            </p:spPr>
            <p:txBody>
              <a:bodyPr/>
              <a:lstStyle/>
              <a:p>
                <a:r>
                  <a:rPr lang="ja-JP" altLang="en-US">
                    <a:noFill/>
                  </a:rPr>
                  <a:t> </a:t>
                </a:r>
              </a:p>
            </p:txBody>
          </p:sp>
        </mc:Fallback>
      </mc:AlternateContent>
      <p:sp>
        <p:nvSpPr>
          <p:cNvPr id="4" name="タイトル 3">
            <a:extLst>
              <a:ext uri="{FF2B5EF4-FFF2-40B4-BE49-F238E27FC236}">
                <a16:creationId xmlns:a16="http://schemas.microsoft.com/office/drawing/2014/main" id="{147634CE-B0F3-4FFE-ACE6-FBD5FBDCBB11}"/>
              </a:ext>
            </a:extLst>
          </p:cNvPr>
          <p:cNvSpPr>
            <a:spLocks noGrp="1"/>
          </p:cNvSpPr>
          <p:nvPr>
            <p:ph type="title"/>
          </p:nvPr>
        </p:nvSpPr>
        <p:spPr/>
        <p:txBody>
          <a:bodyPr/>
          <a:lstStyle/>
          <a:p>
            <a:r>
              <a:rPr kumimoji="1" lang="en-US" altLang="ja-JP" dirty="0"/>
              <a:t>    </a:t>
            </a:r>
            <a:r>
              <a:rPr kumimoji="1" lang="ja-JP" altLang="en-US" dirty="0"/>
              <a:t>フィラー充填ゴムの大変形引張解析</a:t>
            </a:r>
          </a:p>
        </p:txBody>
      </p:sp>
      <p:pic>
        <p:nvPicPr>
          <p:cNvPr id="11" name="図 10">
            <a:extLst>
              <a:ext uri="{FF2B5EF4-FFF2-40B4-BE49-F238E27FC236}">
                <a16:creationId xmlns:a16="http://schemas.microsoft.com/office/drawing/2014/main" id="{5EAFCE30-65D1-485C-9403-88F99D8E4E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3712" y="728700"/>
            <a:ext cx="5481126" cy="3924435"/>
          </a:xfrm>
          <a:prstGeom prst="rect">
            <a:avLst/>
          </a:prstGeom>
        </p:spPr>
      </p:pic>
      <p:sp>
        <p:nvSpPr>
          <p:cNvPr id="2" name="テキスト ボックス 1">
            <a:extLst>
              <a:ext uri="{FF2B5EF4-FFF2-40B4-BE49-F238E27FC236}">
                <a16:creationId xmlns:a16="http://schemas.microsoft.com/office/drawing/2014/main" id="{8F09BBFB-A5A3-95BF-96CA-B9DD490F851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6" name="スライド番号プレースホルダー 5">
            <a:extLst>
              <a:ext uri="{FF2B5EF4-FFF2-40B4-BE49-F238E27FC236}">
                <a16:creationId xmlns:a16="http://schemas.microsoft.com/office/drawing/2014/main" id="{3E68D3E3-65D1-829B-2D8C-A25408656A5E}"/>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18</a:t>
            </a:fld>
            <a:endParaRPr lang="ja-JP" altLang="en-US" dirty="0"/>
          </a:p>
        </p:txBody>
      </p:sp>
    </p:spTree>
    <p:extLst>
      <p:ext uri="{BB962C8B-B14F-4D97-AF65-F5344CB8AC3E}">
        <p14:creationId xmlns:p14="http://schemas.microsoft.com/office/powerpoint/2010/main" val="876759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0C703-1CD4-593A-4A4C-0C905FEFF593}"/>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5849054-E245-315F-C9B8-57396B3BAD03}"/>
              </a:ext>
            </a:extLst>
          </p:cNvPr>
          <p:cNvSpPr>
            <a:spLocks noGrp="1"/>
          </p:cNvSpPr>
          <p:nvPr>
            <p:ph idx="1"/>
          </p:nvPr>
        </p:nvSpPr>
        <p:spPr/>
        <p:txBody>
          <a:bodyPr/>
          <a:lstStyle/>
          <a:p>
            <a:pPr marL="0" indent="0">
              <a:buNone/>
            </a:pPr>
            <a:r>
              <a:rPr lang="en-US" altLang="ja-JP" b="1" i="1" u="sng" dirty="0">
                <a:effectLst>
                  <a:outerShdw blurRad="38100" dist="38100" dir="2700000" algn="tl">
                    <a:srgbClr val="000000">
                      <a:alpha val="43137"/>
                    </a:srgbClr>
                  </a:outerShdw>
                </a:effectLst>
              </a:rPr>
              <a:t>Z</a:t>
            </a:r>
            <a:r>
              <a:rPr lang="ja-JP" altLang="en-US" b="1" i="1" u="sng" dirty="0">
                <a:effectLst>
                  <a:outerShdw blurRad="38100" dist="38100" dir="2700000" algn="tl">
                    <a:srgbClr val="000000">
                      <a:alpha val="43137"/>
                    </a:srgbClr>
                  </a:outerShdw>
                </a:effectLst>
              </a:rPr>
              <a:t>方向変位分布</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時刻歴の比較</a:t>
            </a:r>
            <a:endParaRPr lang="en-US" altLang="ja-JP" b="1" i="1" u="sng" dirty="0">
              <a:effectLst>
                <a:outerShdw blurRad="38100" dist="38100" dir="2700000" algn="tl">
                  <a:srgbClr val="000000">
                    <a:alpha val="43137"/>
                  </a:srgbClr>
                </a:outerShdw>
              </a:effectLst>
            </a:endParaRPr>
          </a:p>
          <a:p>
            <a:pPr marL="0" indent="0">
              <a:buNone/>
            </a:pPr>
            <a:endParaRPr lang="en-US" altLang="ja-JP" sz="2400" dirty="0"/>
          </a:p>
        </p:txBody>
      </p:sp>
      <p:sp>
        <p:nvSpPr>
          <p:cNvPr id="2" name="タイトル 1">
            <a:extLst>
              <a:ext uri="{FF2B5EF4-FFF2-40B4-BE49-F238E27FC236}">
                <a16:creationId xmlns:a16="http://schemas.microsoft.com/office/drawing/2014/main" id="{4CF0B817-6AA8-367E-C36E-95B71950E487}"/>
              </a:ext>
            </a:extLst>
          </p:cNvPr>
          <p:cNvSpPr>
            <a:spLocks noGrp="1"/>
          </p:cNvSpPr>
          <p:nvPr>
            <p:ph type="title"/>
          </p:nvPr>
        </p:nvSpPr>
        <p:spPr/>
        <p:txBody>
          <a:bodyPr/>
          <a:lstStyle/>
          <a:p>
            <a:r>
              <a:rPr kumimoji="1" lang="ja-JP" altLang="en-US" dirty="0"/>
              <a:t>    フィラー充填ゴムの大変形引張解析</a:t>
            </a:r>
          </a:p>
        </p:txBody>
      </p:sp>
      <p:sp>
        <p:nvSpPr>
          <p:cNvPr id="7" name="テキスト ボックス 6">
            <a:extLst>
              <a:ext uri="{FF2B5EF4-FFF2-40B4-BE49-F238E27FC236}">
                <a16:creationId xmlns:a16="http://schemas.microsoft.com/office/drawing/2014/main" id="{CD1C4909-4B6D-1F25-D853-6969EC8FB07F}"/>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10" name="テキスト ボックス 9">
            <a:extLst>
              <a:ext uri="{FF2B5EF4-FFF2-40B4-BE49-F238E27FC236}">
                <a16:creationId xmlns:a16="http://schemas.microsoft.com/office/drawing/2014/main" id="{3B5BE65C-F902-EE06-8009-D4E8AA7746FB}"/>
              </a:ext>
            </a:extLst>
          </p:cNvPr>
          <p:cNvSpPr txBox="1"/>
          <p:nvPr/>
        </p:nvSpPr>
        <p:spPr>
          <a:xfrm>
            <a:off x="7033546" y="5981218"/>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
        <p:nvSpPr>
          <p:cNvPr id="11" name="テキスト ボックス 10">
            <a:extLst>
              <a:ext uri="{FF2B5EF4-FFF2-40B4-BE49-F238E27FC236}">
                <a16:creationId xmlns:a16="http://schemas.microsoft.com/office/drawing/2014/main" id="{4B536C97-6BFC-8434-51D2-8990EC7C58A9}"/>
              </a:ext>
            </a:extLst>
          </p:cNvPr>
          <p:cNvSpPr txBox="1"/>
          <p:nvPr/>
        </p:nvSpPr>
        <p:spPr>
          <a:xfrm>
            <a:off x="2493138" y="5981218"/>
            <a:ext cx="2994730"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91513C71-0047-9A67-3FFB-499EF74C1BD6}"/>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19</a:t>
            </a:fld>
            <a:endParaRPr lang="ja-JP" altLang="en-US" dirty="0"/>
          </a:p>
        </p:txBody>
      </p:sp>
      <p:sp>
        <p:nvSpPr>
          <p:cNvPr id="6" name="テキスト ボックス 5">
            <a:extLst>
              <a:ext uri="{FF2B5EF4-FFF2-40B4-BE49-F238E27FC236}">
                <a16:creationId xmlns:a16="http://schemas.microsoft.com/office/drawing/2014/main" id="{A2EDBF85-788E-0221-E685-DDAD97E8A2C9}"/>
              </a:ext>
            </a:extLst>
          </p:cNvPr>
          <p:cNvSpPr txBox="1"/>
          <p:nvPr/>
        </p:nvSpPr>
        <p:spPr>
          <a:xfrm>
            <a:off x="134598" y="2613392"/>
            <a:ext cx="2015150" cy="1631216"/>
          </a:xfrm>
          <a:prstGeom prst="rect">
            <a:avLst/>
          </a:prstGeom>
          <a:solidFill>
            <a:schemeClr val="bg1">
              <a:lumMod val="75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lang="ja-JP" altLang="en-US" sz="2000" dirty="0">
                <a:latin typeface="MS UI Gothic" panose="020B0600070205080204" pitchFamily="50" charset="-128"/>
                <a:ea typeface="MS UI Gothic" panose="020B0600070205080204" pitchFamily="50" charset="-128"/>
              </a:rPr>
              <a:t>の大変形ロバスト性は若干落ちるが，比較的小幅な違いに留まっている．</a:t>
            </a:r>
          </a:p>
        </p:txBody>
      </p:sp>
      <p:pic>
        <p:nvPicPr>
          <p:cNvPr id="4" name="filler_simplest-uz">
            <a:hlinkClick r:id="" action="ppaction://media"/>
            <a:extLst>
              <a:ext uri="{FF2B5EF4-FFF2-40B4-BE49-F238E27FC236}">
                <a16:creationId xmlns:a16="http://schemas.microsoft.com/office/drawing/2014/main" id="{381FE588-95E6-DC65-3B4F-CFD738F2D6E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66073" y="589377"/>
            <a:ext cx="9817956" cy="5799750"/>
          </a:xfrm>
          <a:prstGeom prst="rect">
            <a:avLst/>
          </a:prstGeom>
        </p:spPr>
      </p:pic>
      <p:sp>
        <p:nvSpPr>
          <p:cNvPr id="8" name="テキスト ボックス 7">
            <a:extLst>
              <a:ext uri="{FF2B5EF4-FFF2-40B4-BE49-F238E27FC236}">
                <a16:creationId xmlns:a16="http://schemas.microsoft.com/office/drawing/2014/main" id="{778AE814-6A39-5969-56CD-287E65C0C7C1}"/>
              </a:ext>
            </a:extLst>
          </p:cNvPr>
          <p:cNvSpPr txBox="1"/>
          <p:nvPr/>
        </p:nvSpPr>
        <p:spPr>
          <a:xfrm>
            <a:off x="723690" y="5610061"/>
            <a:ext cx="2994730"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9" name="テキスト ボックス 8">
            <a:extLst>
              <a:ext uri="{FF2B5EF4-FFF2-40B4-BE49-F238E27FC236}">
                <a16:creationId xmlns:a16="http://schemas.microsoft.com/office/drawing/2014/main" id="{E2B28A11-C40D-152D-8AEC-748BA7C52489}"/>
              </a:ext>
            </a:extLst>
          </p:cNvPr>
          <p:cNvSpPr txBox="1"/>
          <p:nvPr/>
        </p:nvSpPr>
        <p:spPr>
          <a:xfrm>
            <a:off x="6589267" y="5614900"/>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313962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en-US" altLang="ja-JP" b="1" i="1" u="sng" dirty="0">
                <a:effectLst>
                  <a:outerShdw blurRad="38100" dist="38100" dir="2700000" algn="tl">
                    <a:srgbClr val="000000">
                      <a:alpha val="43137"/>
                    </a:srgbClr>
                  </a:outerShdw>
                </a:effectLst>
              </a:rPr>
              <a:t>2.6</a:t>
            </a:r>
            <a:r>
              <a:rPr lang="ja-JP" altLang="en-US" b="1" i="1" u="sng" dirty="0">
                <a:effectLst>
                  <a:outerShdw blurRad="38100" dist="38100" dir="2700000" algn="tl">
                    <a:srgbClr val="000000">
                      <a:alpha val="43137"/>
                    </a:srgbClr>
                  </a:outerShdw>
                </a:effectLst>
              </a:rPr>
              <a:t>倍伸長時点の</a:t>
            </a:r>
            <a:br>
              <a:rPr lang="en-US" altLang="ja-JP" b="1" i="1" u="sng" dirty="0">
                <a:effectLst>
                  <a:outerShdw blurRad="38100" dist="38100" dir="2700000" algn="tl">
                    <a:srgbClr val="000000">
                      <a:alpha val="43137"/>
                    </a:srgbClr>
                  </a:outerShdw>
                </a:effectLst>
              </a:rPr>
            </a:br>
            <a:r>
              <a:rPr lang="en-US" altLang="ja-JP" b="1" i="1" u="sng" dirty="0">
                <a:effectLst>
                  <a:outerShdw blurRad="38100" dist="38100" dir="2700000" algn="tl">
                    <a:srgbClr val="000000">
                      <a:alpha val="43137"/>
                    </a:srgbClr>
                  </a:outerShdw>
                </a:effectLst>
              </a:rPr>
              <a:t>Mises</a:t>
            </a:r>
            <a:r>
              <a:rPr lang="ja-JP" altLang="en-US" b="1" i="1" u="sng" dirty="0">
                <a:effectLst>
                  <a:outerShdw blurRad="38100" dist="38100" dir="2700000" algn="tl">
                    <a:srgbClr val="000000">
                      <a:alpha val="43137"/>
                    </a:srgbClr>
                  </a:outerShdw>
                </a:effectLst>
              </a:rPr>
              <a:t>応力分布の</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比較</a:t>
            </a:r>
            <a:endParaRPr lang="en-US" altLang="ja-JP" b="1" i="1" u="sng" dirty="0">
              <a:effectLst>
                <a:outerShdw blurRad="38100" dist="38100" dir="2700000" algn="tl">
                  <a:srgbClr val="000000">
                    <a:alpha val="43137"/>
                  </a:srgbClr>
                </a:outerShdw>
              </a:effectLst>
            </a:endParaRPr>
          </a:p>
          <a:p>
            <a:pPr marL="0" indent="0">
              <a:buNone/>
            </a:pPr>
            <a:endParaRPr lang="en-US" altLang="ja-JP" sz="2400" dirty="0"/>
          </a:p>
        </p:txBody>
      </p:sp>
      <p:sp>
        <p:nvSpPr>
          <p:cNvPr id="2" name="タイトル 1"/>
          <p:cNvSpPr>
            <a:spLocks noGrp="1"/>
          </p:cNvSpPr>
          <p:nvPr>
            <p:ph type="title"/>
          </p:nvPr>
        </p:nvSpPr>
        <p:spPr/>
        <p:txBody>
          <a:bodyPr/>
          <a:lstStyle/>
          <a:p>
            <a:r>
              <a:rPr kumimoji="1" lang="ja-JP" altLang="en-US" dirty="0"/>
              <a:t>    フィラー充填ゴムの大変形引張解析</a:t>
            </a:r>
          </a:p>
        </p:txBody>
      </p:sp>
      <p:sp>
        <p:nvSpPr>
          <p:cNvPr id="7" name="テキスト ボックス 6">
            <a:extLst>
              <a:ext uri="{FF2B5EF4-FFF2-40B4-BE49-F238E27FC236}">
                <a16:creationId xmlns:a16="http://schemas.microsoft.com/office/drawing/2014/main" id="{BBAE5447-C5F8-2968-9E4F-6D168A777C7D}"/>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8F9EAC5D-03EE-3091-EA62-15EB3B79B95B}"/>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20</a:t>
            </a:fld>
            <a:endParaRPr lang="ja-JP" altLang="en-US" dirty="0"/>
          </a:p>
        </p:txBody>
      </p:sp>
      <p:sp>
        <p:nvSpPr>
          <p:cNvPr id="4" name="テキスト ボックス 3">
            <a:extLst>
              <a:ext uri="{FF2B5EF4-FFF2-40B4-BE49-F238E27FC236}">
                <a16:creationId xmlns:a16="http://schemas.microsoft.com/office/drawing/2014/main" id="{9F59A8DC-7626-6ED5-FC98-231F5798F5F4}"/>
              </a:ext>
            </a:extLst>
          </p:cNvPr>
          <p:cNvSpPr txBox="1"/>
          <p:nvPr/>
        </p:nvSpPr>
        <p:spPr>
          <a:xfrm>
            <a:off x="334434" y="2767280"/>
            <a:ext cx="2196955" cy="1323439"/>
          </a:xfrm>
          <a:prstGeom prst="rect">
            <a:avLst/>
          </a:prstGeom>
          <a:solidFill>
            <a:schemeClr val="bg1">
              <a:lumMod val="75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ja-JP" altLang="en-US" sz="2000" dirty="0">
                <a:latin typeface="MS UI Gothic" panose="020B0600070205080204" pitchFamily="50" charset="-128"/>
                <a:ea typeface="MS UI Gothic" panose="020B0600070205080204" pitchFamily="50" charset="-128"/>
              </a:rPr>
              <a:t>偏差成分の計算法は両者同じなので，ほとんど違いは見られない．</a:t>
            </a:r>
          </a:p>
        </p:txBody>
      </p:sp>
      <p:pic>
        <p:nvPicPr>
          <p:cNvPr id="8" name="図 7">
            <a:extLst>
              <a:ext uri="{FF2B5EF4-FFF2-40B4-BE49-F238E27FC236}">
                <a16:creationId xmlns:a16="http://schemas.microsoft.com/office/drawing/2014/main" id="{6199CCC6-8027-671D-5B97-05F2645AC6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2651" y="575809"/>
            <a:ext cx="3861560" cy="5811046"/>
          </a:xfrm>
          <a:prstGeom prst="rect">
            <a:avLst/>
          </a:prstGeom>
        </p:spPr>
      </p:pic>
      <p:pic>
        <p:nvPicPr>
          <p:cNvPr id="12" name="図 11">
            <a:extLst>
              <a:ext uri="{FF2B5EF4-FFF2-40B4-BE49-F238E27FC236}">
                <a16:creationId xmlns:a16="http://schemas.microsoft.com/office/drawing/2014/main" id="{6B688503-11F6-06F1-480B-CE0A4B6050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2297" y="575810"/>
            <a:ext cx="3868719" cy="5821818"/>
          </a:xfrm>
          <a:prstGeom prst="rect">
            <a:avLst/>
          </a:prstGeom>
        </p:spPr>
      </p:pic>
      <p:sp>
        <p:nvSpPr>
          <p:cNvPr id="11" name="テキスト ボックス 10">
            <a:extLst>
              <a:ext uri="{FF2B5EF4-FFF2-40B4-BE49-F238E27FC236}">
                <a16:creationId xmlns:a16="http://schemas.microsoft.com/office/drawing/2014/main" id="{E1337848-FB3A-74FE-A0D8-69C769543837}"/>
              </a:ext>
            </a:extLst>
          </p:cNvPr>
          <p:cNvSpPr txBox="1"/>
          <p:nvPr/>
        </p:nvSpPr>
        <p:spPr>
          <a:xfrm>
            <a:off x="790848" y="5997517"/>
            <a:ext cx="2994730"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10" name="テキスト ボックス 9">
            <a:extLst>
              <a:ext uri="{FF2B5EF4-FFF2-40B4-BE49-F238E27FC236}">
                <a16:creationId xmlns:a16="http://schemas.microsoft.com/office/drawing/2014/main" id="{6C9B5A52-47F1-97FA-C5C6-51FD6C3DD6A7}"/>
              </a:ext>
            </a:extLst>
          </p:cNvPr>
          <p:cNvSpPr txBox="1"/>
          <p:nvPr/>
        </p:nvSpPr>
        <p:spPr>
          <a:xfrm>
            <a:off x="8914009" y="6002356"/>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4011644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en-US" altLang="ja-JP" b="1" i="1" u="sng" dirty="0">
                <a:effectLst>
                  <a:outerShdw blurRad="38100" dist="38100" dir="2700000" algn="tl">
                    <a:srgbClr val="000000">
                      <a:alpha val="43137"/>
                    </a:srgbClr>
                  </a:outerShdw>
                </a:effectLst>
              </a:rPr>
              <a:t>2.6</a:t>
            </a:r>
            <a:r>
              <a:rPr lang="ja-JP" altLang="en-US" b="1" i="1" u="sng" dirty="0">
                <a:effectLst>
                  <a:outerShdw blurRad="38100" dist="38100" dir="2700000" algn="tl">
                    <a:srgbClr val="000000">
                      <a:alpha val="43137"/>
                    </a:srgbClr>
                  </a:outerShdw>
                </a:effectLst>
              </a:rPr>
              <a:t>倍伸長時点の</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圧力分布の</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比較</a:t>
            </a:r>
            <a:endParaRPr lang="en-US" altLang="ja-JP" b="1" i="1" u="sng" dirty="0">
              <a:effectLst>
                <a:outerShdw blurRad="38100" dist="38100" dir="2700000" algn="tl">
                  <a:srgbClr val="000000">
                    <a:alpha val="43137"/>
                  </a:srgbClr>
                </a:outerShdw>
              </a:effectLst>
            </a:endParaRPr>
          </a:p>
          <a:p>
            <a:pPr marL="0" indent="0">
              <a:buNone/>
            </a:pPr>
            <a:endParaRPr lang="en-US" altLang="ja-JP" sz="2400" dirty="0"/>
          </a:p>
        </p:txBody>
      </p:sp>
      <p:sp>
        <p:nvSpPr>
          <p:cNvPr id="2" name="タイトル 1"/>
          <p:cNvSpPr>
            <a:spLocks noGrp="1"/>
          </p:cNvSpPr>
          <p:nvPr>
            <p:ph type="title"/>
          </p:nvPr>
        </p:nvSpPr>
        <p:spPr/>
        <p:txBody>
          <a:bodyPr/>
          <a:lstStyle/>
          <a:p>
            <a:r>
              <a:rPr kumimoji="1" lang="ja-JP" altLang="en-US" dirty="0"/>
              <a:t>    フィラー充填ゴムの大変形引張解析</a:t>
            </a:r>
          </a:p>
        </p:txBody>
      </p:sp>
      <p:sp>
        <p:nvSpPr>
          <p:cNvPr id="7" name="テキスト ボックス 6">
            <a:extLst>
              <a:ext uri="{FF2B5EF4-FFF2-40B4-BE49-F238E27FC236}">
                <a16:creationId xmlns:a16="http://schemas.microsoft.com/office/drawing/2014/main" id="{BBAE5447-C5F8-2968-9E4F-6D168A777C7D}"/>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9" name="テキスト ボックス 8">
            <a:extLst>
              <a:ext uri="{FF2B5EF4-FFF2-40B4-BE49-F238E27FC236}">
                <a16:creationId xmlns:a16="http://schemas.microsoft.com/office/drawing/2014/main" id="{2ECC9599-865C-4B95-3F99-384B05425430}"/>
              </a:ext>
            </a:extLst>
          </p:cNvPr>
          <p:cNvSpPr txBox="1"/>
          <p:nvPr/>
        </p:nvSpPr>
        <p:spPr>
          <a:xfrm>
            <a:off x="334434" y="2613392"/>
            <a:ext cx="2236633" cy="1631216"/>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n-US" altLang="ja-JP" sz="2000" dirty="0">
                <a:solidFill>
                  <a:schemeClr val="accent6">
                    <a:lumMod val="60000"/>
                    <a:lumOff val="40000"/>
                  </a:schemeClr>
                </a:solidFill>
                <a:latin typeface="+mn-ea"/>
              </a:rPr>
              <a:t>ES-FEM-SRI-T4</a:t>
            </a:r>
            <a:r>
              <a:rPr lang="ja-JP" altLang="en-US" sz="2000" dirty="0">
                <a:latin typeface="+mn-ea"/>
              </a:rPr>
              <a:t>はゴム部でも圧力チェッカーボーディング</a:t>
            </a:r>
            <a:r>
              <a:rPr lang="ja-JP" altLang="en-US" sz="2000" dirty="0">
                <a:ea typeface="MS UI Gothic" panose="020B0600070205080204" pitchFamily="50" charset="-128"/>
              </a:rPr>
              <a:t>が低減された綺麗な分布．</a:t>
            </a:r>
            <a:endParaRPr lang="en-US" altLang="ja-JP" sz="2000" dirty="0">
              <a:ea typeface="MS UI Gothic" panose="020B0600070205080204" pitchFamily="50" charset="-128"/>
            </a:endParaRPr>
          </a:p>
        </p:txBody>
      </p:sp>
      <p:sp>
        <p:nvSpPr>
          <p:cNvPr id="10" name="スライド番号プレースホルダー 9">
            <a:extLst>
              <a:ext uri="{FF2B5EF4-FFF2-40B4-BE49-F238E27FC236}">
                <a16:creationId xmlns:a16="http://schemas.microsoft.com/office/drawing/2014/main" id="{3F820B7C-0352-F6F0-8757-9672B9C3D460}"/>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21</a:t>
            </a:fld>
            <a:endParaRPr lang="ja-JP" altLang="en-US" dirty="0"/>
          </a:p>
        </p:txBody>
      </p:sp>
      <p:pic>
        <p:nvPicPr>
          <p:cNvPr id="5" name="図 4">
            <a:extLst>
              <a:ext uri="{FF2B5EF4-FFF2-40B4-BE49-F238E27FC236}">
                <a16:creationId xmlns:a16="http://schemas.microsoft.com/office/drawing/2014/main" id="{AAEF21CD-AF5F-BBCC-2C27-FAD0294BAD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3732" y="575810"/>
            <a:ext cx="3868719" cy="5821818"/>
          </a:xfrm>
          <a:prstGeom prst="rect">
            <a:avLst/>
          </a:prstGeom>
        </p:spPr>
      </p:pic>
      <p:pic>
        <p:nvPicPr>
          <p:cNvPr id="8" name="図 7">
            <a:extLst>
              <a:ext uri="{FF2B5EF4-FFF2-40B4-BE49-F238E27FC236}">
                <a16:creationId xmlns:a16="http://schemas.microsoft.com/office/drawing/2014/main" id="{D17F18E7-3AA0-0D70-1793-F9676196C6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7131" y="575809"/>
            <a:ext cx="3868718" cy="5821818"/>
          </a:xfrm>
          <a:prstGeom prst="rect">
            <a:avLst/>
          </a:prstGeom>
        </p:spPr>
      </p:pic>
      <p:sp>
        <p:nvSpPr>
          <p:cNvPr id="11" name="テキスト ボックス 10">
            <a:extLst>
              <a:ext uri="{FF2B5EF4-FFF2-40B4-BE49-F238E27FC236}">
                <a16:creationId xmlns:a16="http://schemas.microsoft.com/office/drawing/2014/main" id="{C0841AA7-DC3F-61E7-8E26-6F0FD77CEE6F}"/>
              </a:ext>
            </a:extLst>
          </p:cNvPr>
          <p:cNvSpPr txBox="1"/>
          <p:nvPr/>
        </p:nvSpPr>
        <p:spPr>
          <a:xfrm>
            <a:off x="790848" y="5997517"/>
            <a:ext cx="2994730"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12" name="テキスト ボックス 11">
            <a:extLst>
              <a:ext uri="{FF2B5EF4-FFF2-40B4-BE49-F238E27FC236}">
                <a16:creationId xmlns:a16="http://schemas.microsoft.com/office/drawing/2014/main" id="{8287002C-7BDC-4653-5BF4-821B615473C1}"/>
              </a:ext>
            </a:extLst>
          </p:cNvPr>
          <p:cNvSpPr txBox="1"/>
          <p:nvPr/>
        </p:nvSpPr>
        <p:spPr>
          <a:xfrm>
            <a:off x="8914009" y="6002356"/>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2907888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コンテンツ プレースホルダー 1">
                <a:extLst>
                  <a:ext uri="{FF2B5EF4-FFF2-40B4-BE49-F238E27FC236}">
                    <a16:creationId xmlns:a16="http://schemas.microsoft.com/office/drawing/2014/main" id="{7C3C9C82-2455-635F-DC77-13E6B1922210}"/>
                  </a:ext>
                </a:extLst>
              </p:cNvPr>
              <p:cNvSpPr>
                <a:spLocks noGrp="1"/>
              </p:cNvSpPr>
              <p:nvPr>
                <p:ph idx="1"/>
              </p:nvPr>
            </p:nvSpPr>
            <p:spPr/>
            <p:txBody>
              <a:bodyPr/>
              <a:lstStyle/>
              <a:p>
                <a:r>
                  <a:rPr kumimoji="1" lang="ja-JP" altLang="en-US" sz="2400" dirty="0"/>
                  <a:t>陰解法の計算時間の大部分は剛性方程式を解くことに費やされるため，</a:t>
                </a:r>
                <a:br>
                  <a:rPr kumimoji="1" lang="en-US" altLang="ja-JP" sz="2400" dirty="0"/>
                </a:br>
                <a:r>
                  <a:rPr kumimoji="1" lang="ja-JP" altLang="en-US" sz="2400" dirty="0"/>
                  <a:t>剛性マトリックス</a:t>
                </a:r>
                <a14:m>
                  <m:oMath xmlns:m="http://schemas.openxmlformats.org/officeDocument/2006/math">
                    <m:r>
                      <a:rPr kumimoji="1" lang="en-US" altLang="ja-JP" sz="2400" b="0" i="1" smtClean="0">
                        <a:latin typeface="Cambria Math" panose="02040503050406030204" pitchFamily="18" charset="0"/>
                      </a:rPr>
                      <m:t>[</m:t>
                    </m:r>
                    <m:r>
                      <a:rPr kumimoji="1" lang="en-US" altLang="ja-JP" sz="2400" b="0" i="1" smtClean="0">
                        <a:latin typeface="Cambria Math" panose="02040503050406030204" pitchFamily="18" charset="0"/>
                      </a:rPr>
                      <m:t>𝐾</m:t>
                    </m:r>
                    <m:r>
                      <a:rPr kumimoji="1" lang="en-US" altLang="ja-JP" sz="2400" b="0" i="1" smtClean="0">
                        <a:latin typeface="Cambria Math" panose="02040503050406030204" pitchFamily="18" charset="0"/>
                      </a:rPr>
                      <m:t>]</m:t>
                    </m:r>
                  </m:oMath>
                </a14:m>
                <a:r>
                  <a:rPr kumimoji="1" lang="ja-JP" altLang="en-US" sz="2400" dirty="0"/>
                  <a:t>のサイズとバンド幅が計算時間に直結する．</a:t>
                </a:r>
                <a:endParaRPr kumimoji="1" lang="en-US" altLang="ja-JP" sz="2400" dirty="0"/>
              </a:p>
              <a:p>
                <a:r>
                  <a:rPr lang="en-US" altLang="ja-JP" sz="2400" dirty="0"/>
                  <a:t>S-FEM</a:t>
                </a:r>
                <a:r>
                  <a:rPr lang="ja-JP" altLang="en-US" sz="2400" dirty="0"/>
                  <a:t>ファミリーは純粋な変位型の定式化なので，</a:t>
                </a:r>
                <a:br>
                  <a:rPr lang="en-US" altLang="ja-JP" sz="2400" dirty="0"/>
                </a:br>
                <a:r>
                  <a:rPr kumimoji="1" lang="ja-JP" altLang="en-US" sz="2400" dirty="0"/>
                  <a:t>剛性マトリックス</a:t>
                </a:r>
                <a14:m>
                  <m:oMath xmlns:m="http://schemas.openxmlformats.org/officeDocument/2006/math">
                    <m:r>
                      <a:rPr kumimoji="1" lang="en-US" altLang="ja-JP" sz="2400" b="0" i="1" smtClean="0">
                        <a:latin typeface="Cambria Math" panose="02040503050406030204" pitchFamily="18" charset="0"/>
                      </a:rPr>
                      <m:t>[</m:t>
                    </m:r>
                    <m:r>
                      <a:rPr kumimoji="1" lang="en-US" altLang="ja-JP" sz="2400" b="0" i="1" smtClean="0">
                        <a:latin typeface="Cambria Math" panose="02040503050406030204" pitchFamily="18" charset="0"/>
                      </a:rPr>
                      <m:t>𝐾</m:t>
                    </m:r>
                    <m:r>
                      <a:rPr kumimoji="1" lang="en-US" altLang="ja-JP" sz="2400" b="0" i="1" smtClean="0">
                        <a:latin typeface="Cambria Math" panose="02040503050406030204" pitchFamily="18" charset="0"/>
                      </a:rPr>
                      <m:t>]</m:t>
                    </m:r>
                  </m:oMath>
                </a14:m>
                <a:r>
                  <a:rPr kumimoji="1" lang="ja-JP" altLang="en-US" sz="2400" dirty="0"/>
                  <a:t>の</a:t>
                </a:r>
                <a:r>
                  <a:rPr kumimoji="1" lang="ja-JP" altLang="en-US" sz="2400" dirty="0">
                    <a:solidFill>
                      <a:schemeClr val="tx1"/>
                    </a:solidFill>
                  </a:rPr>
                  <a:t>サイズ</a:t>
                </a:r>
                <a:r>
                  <a:rPr kumimoji="1" lang="ja-JP" altLang="en-US" sz="2400" b="1" dirty="0">
                    <a:solidFill>
                      <a:schemeClr val="tx1"/>
                    </a:solidFill>
                  </a:rPr>
                  <a:t>（</a:t>
                </a:r>
                <a:r>
                  <a:rPr lang="ja-JP" altLang="en-US" sz="2400" b="1" dirty="0">
                    <a:solidFill>
                      <a:schemeClr val="tx1"/>
                    </a:solidFill>
                  </a:rPr>
                  <a:t>自由度の数</a:t>
                </a:r>
                <a14:m>
                  <m:oMath xmlns:m="http://schemas.openxmlformats.org/officeDocument/2006/math">
                    <m:r>
                      <a:rPr lang="en-US" altLang="ja-JP" sz="2400" b="1" i="1" smtClean="0">
                        <a:solidFill>
                          <a:schemeClr val="tx1"/>
                        </a:solidFill>
                        <a:latin typeface="Cambria Math" panose="02040503050406030204" pitchFamily="18" charset="0"/>
                      </a:rPr>
                      <m:t>𝑵</m:t>
                    </m:r>
                  </m:oMath>
                </a14:m>
                <a:r>
                  <a:rPr lang="ja-JP" altLang="en-US" sz="2400" b="1" dirty="0">
                    <a:solidFill>
                      <a:schemeClr val="tx1"/>
                    </a:solidFill>
                  </a:rPr>
                  <a:t>）は</a:t>
                </a:r>
                <a:r>
                  <a:rPr lang="en-US" altLang="ja-JP" sz="2400" b="1" dirty="0">
                    <a:solidFill>
                      <a:schemeClr val="tx1"/>
                    </a:solidFill>
                  </a:rPr>
                  <a:t>FEM-T4</a:t>
                </a:r>
                <a:r>
                  <a:rPr lang="ja-JP" altLang="en-US" sz="2400" b="1" dirty="0">
                    <a:solidFill>
                      <a:schemeClr val="tx1"/>
                    </a:solidFill>
                  </a:rPr>
                  <a:t>と全く同じ</a:t>
                </a:r>
                <a:r>
                  <a:rPr lang="ja-JP" altLang="en-US" sz="2400" dirty="0"/>
                  <a:t>．</a:t>
                </a:r>
                <a:endParaRPr lang="en-US" altLang="ja-JP" sz="2400" dirty="0"/>
              </a:p>
              <a:p>
                <a:r>
                  <a:rPr lang="ja-JP" altLang="en-US" sz="2400" dirty="0"/>
                  <a:t>つまり，</a:t>
                </a:r>
                <a14:m>
                  <m:oMath xmlns:m="http://schemas.openxmlformats.org/officeDocument/2006/math">
                    <m:r>
                      <a:rPr lang="en-US" altLang="ja-JP" sz="2400" b="0" i="1" smtClean="0">
                        <a:solidFill>
                          <a:srgbClr val="0000CC"/>
                        </a:solidFill>
                        <a:latin typeface="Cambria Math" panose="02040503050406030204" pitchFamily="18" charset="0"/>
                      </a:rPr>
                      <m:t>[</m:t>
                    </m:r>
                    <m:r>
                      <a:rPr lang="en-US" altLang="ja-JP" sz="2400" b="0" i="1" smtClean="0">
                        <a:solidFill>
                          <a:srgbClr val="0000CC"/>
                        </a:solidFill>
                        <a:latin typeface="Cambria Math" panose="02040503050406030204" pitchFamily="18" charset="0"/>
                      </a:rPr>
                      <m:t>𝐾</m:t>
                    </m:r>
                    <m:r>
                      <a:rPr lang="en-US" altLang="ja-JP" sz="2400" b="0" i="1" smtClean="0">
                        <a:solidFill>
                          <a:srgbClr val="0000CC"/>
                        </a:solidFill>
                        <a:latin typeface="Cambria Math" panose="02040503050406030204" pitchFamily="18" charset="0"/>
                      </a:rPr>
                      <m:t>]</m:t>
                    </m:r>
                  </m:oMath>
                </a14:m>
                <a:r>
                  <a:rPr lang="ja-JP" altLang="en-US" sz="2400" dirty="0">
                    <a:solidFill>
                      <a:srgbClr val="0000CC"/>
                    </a:solidFill>
                  </a:rPr>
                  <a:t>のバンド幅が計算時間に直結</a:t>
                </a:r>
                <a:r>
                  <a:rPr lang="ja-JP" altLang="en-US" sz="2400" dirty="0"/>
                  <a:t>する．</a:t>
                </a:r>
                <a:endParaRPr lang="en-US" altLang="ja-JP" sz="2400" dirty="0"/>
              </a:p>
            </p:txBody>
          </p:sp>
        </mc:Choice>
        <mc:Fallback xmlns="">
          <p:sp>
            <p:nvSpPr>
              <p:cNvPr id="2" name="コンテンツ プレースホルダー 1">
                <a:extLst>
                  <a:ext uri="{FF2B5EF4-FFF2-40B4-BE49-F238E27FC236}">
                    <a16:creationId xmlns:a16="http://schemas.microsoft.com/office/drawing/2014/main" id="{7C3C9C82-2455-635F-DC77-13E6B1922210}"/>
                  </a:ext>
                </a:extLst>
              </p:cNvPr>
              <p:cNvSpPr>
                <a:spLocks noGrp="1" noRot="1" noChangeAspect="1" noMove="1" noResize="1" noEditPoints="1" noAdjustHandles="1" noChangeArrowheads="1" noChangeShapeType="1" noTextEdit="1"/>
              </p:cNvSpPr>
              <p:nvPr>
                <p:ph idx="1"/>
              </p:nvPr>
            </p:nvSpPr>
            <p:spPr>
              <a:blipFill>
                <a:blip r:embed="rId3"/>
                <a:stretch>
                  <a:fillRect l="-1534" t="-1584"/>
                </a:stretch>
              </a:blipFill>
            </p:spPr>
            <p:txBody>
              <a:bodyPr/>
              <a:lstStyle/>
              <a:p>
                <a:r>
                  <a:rPr lang="ja-JP" altLang="en-US">
                    <a:noFill/>
                  </a:rPr>
                  <a:t> </a:t>
                </a:r>
              </a:p>
            </p:txBody>
          </p:sp>
        </mc:Fallback>
      </mc:AlternateContent>
      <p:sp>
        <p:nvSpPr>
          <p:cNvPr id="3" name="タイトル 2">
            <a:extLst>
              <a:ext uri="{FF2B5EF4-FFF2-40B4-BE49-F238E27FC236}">
                <a16:creationId xmlns:a16="http://schemas.microsoft.com/office/drawing/2014/main" id="{DEFD1131-87E0-4F18-97A6-2F456EA403E4}"/>
              </a:ext>
            </a:extLst>
          </p:cNvPr>
          <p:cNvSpPr>
            <a:spLocks noGrp="1"/>
          </p:cNvSpPr>
          <p:nvPr>
            <p:ph type="title"/>
          </p:nvPr>
        </p:nvSpPr>
        <p:spPr/>
        <p:txBody>
          <a:bodyPr/>
          <a:lstStyle/>
          <a:p>
            <a:r>
              <a:rPr kumimoji="1" lang="ja-JP" altLang="en-US" dirty="0"/>
              <a:t>計算</a:t>
            </a:r>
            <a:r>
              <a:rPr lang="ja-JP" altLang="en-US" dirty="0"/>
              <a:t>速度</a:t>
            </a:r>
            <a:r>
              <a:rPr kumimoji="1" lang="ja-JP" altLang="en-US" dirty="0"/>
              <a:t>に関する考察</a:t>
            </a:r>
          </a:p>
        </p:txBody>
      </p:sp>
      <mc:AlternateContent xmlns:mc="http://schemas.openxmlformats.org/markup-compatibility/2006" xmlns:a14="http://schemas.microsoft.com/office/drawing/2010/main">
        <mc:Choice Requires="a14">
          <p:graphicFrame>
            <p:nvGraphicFramePr>
              <p:cNvPr id="5" name="表 5">
                <a:extLst>
                  <a:ext uri="{FF2B5EF4-FFF2-40B4-BE49-F238E27FC236}">
                    <a16:creationId xmlns:a16="http://schemas.microsoft.com/office/drawing/2014/main" id="{F6CF9198-C7A9-2383-C492-383435984FFE}"/>
                  </a:ext>
                </a:extLst>
              </p:cNvPr>
              <p:cNvGraphicFramePr>
                <a:graphicFrameLocks noGrp="1"/>
              </p:cNvGraphicFramePr>
              <p:nvPr>
                <p:extLst>
                  <p:ext uri="{D42A27DB-BD31-4B8C-83A1-F6EECF244321}">
                    <p14:modId xmlns:p14="http://schemas.microsoft.com/office/powerpoint/2010/main" val="3182300239"/>
                  </p:ext>
                </p:extLst>
              </p:nvPr>
            </p:nvGraphicFramePr>
            <p:xfrm>
              <a:off x="2588084" y="2623613"/>
              <a:ext cx="7035166" cy="3165840"/>
            </p:xfrm>
            <a:graphic>
              <a:graphicData uri="http://schemas.openxmlformats.org/drawingml/2006/table">
                <a:tbl>
                  <a:tblPr firstRow="1" bandRow="1">
                    <a:tableStyleId>{00A15C55-8517-42AA-B614-E9B94910E393}</a:tableStyleId>
                  </a:tblPr>
                  <a:tblGrid>
                    <a:gridCol w="3034030">
                      <a:extLst>
                        <a:ext uri="{9D8B030D-6E8A-4147-A177-3AD203B41FA5}">
                          <a16:colId xmlns:a16="http://schemas.microsoft.com/office/drawing/2014/main" val="1690386989"/>
                        </a:ext>
                      </a:extLst>
                    </a:gridCol>
                    <a:gridCol w="2346643">
                      <a:extLst>
                        <a:ext uri="{9D8B030D-6E8A-4147-A177-3AD203B41FA5}">
                          <a16:colId xmlns:a16="http://schemas.microsoft.com/office/drawing/2014/main" val="3847538805"/>
                        </a:ext>
                      </a:extLst>
                    </a:gridCol>
                    <a:gridCol w="1654493">
                      <a:extLst>
                        <a:ext uri="{9D8B030D-6E8A-4147-A177-3AD203B41FA5}">
                          <a16:colId xmlns:a16="http://schemas.microsoft.com/office/drawing/2014/main" val="3655122189"/>
                        </a:ext>
                      </a:extLst>
                    </a:gridCol>
                  </a:tblGrid>
                  <a:tr h="432000">
                    <a:tc>
                      <a:txBody>
                        <a:bodyPr/>
                        <a:lstStyle/>
                        <a:p>
                          <a:r>
                            <a:rPr kumimoji="1" lang="ja-JP" altLang="en-US" sz="2000" dirty="0">
                              <a:latin typeface="MS UI Gothic" panose="020B0600070205080204" pitchFamily="50" charset="-128"/>
                              <a:ea typeface="MS UI Gothic" panose="020B0600070205080204" pitchFamily="50" charset="-128"/>
                            </a:rPr>
                            <a:t>定式化</a:t>
                          </a:r>
                        </a:p>
                      </a:txBody>
                      <a:tcPr anchor="ctr"/>
                    </a:tc>
                    <a:tc>
                      <a:txBody>
                        <a:bodyPr/>
                        <a:lstStyle/>
                        <a:p>
                          <a14:m>
                            <m:oMath xmlns:m="http://schemas.openxmlformats.org/officeDocument/2006/math">
                              <m:r>
                                <a:rPr kumimoji="1" lang="en-US" altLang="ja-JP" sz="2000" b="1" i="1" smtClean="0">
                                  <a:latin typeface="Cambria Math" panose="02040503050406030204" pitchFamily="18" charset="0"/>
                                </a:rPr>
                                <m:t>[</m:t>
                              </m:r>
                              <m:r>
                                <a:rPr kumimoji="1" lang="en-US" altLang="ja-JP" sz="2000" b="1" i="1" smtClean="0">
                                  <a:latin typeface="Cambria Math" panose="02040503050406030204" pitchFamily="18" charset="0"/>
                                </a:rPr>
                                <m:t>𝑲</m:t>
                              </m:r>
                              <m:r>
                                <a:rPr kumimoji="1" lang="en-US" altLang="ja-JP" sz="2000" b="1" i="1" smtClean="0">
                                  <a:latin typeface="Cambria Math" panose="02040503050406030204" pitchFamily="18" charset="0"/>
                                </a:rPr>
                                <m:t>]</m:t>
                              </m:r>
                            </m:oMath>
                          </a14:m>
                          <a:r>
                            <a:rPr kumimoji="1" lang="ja-JP" altLang="en-US" sz="2000" dirty="0">
                              <a:latin typeface="MS UI Gothic" panose="020B0600070205080204" pitchFamily="50" charset="-128"/>
                              <a:ea typeface="MS UI Gothic" panose="020B0600070205080204" pitchFamily="50" charset="-128"/>
                            </a:rPr>
                            <a:t>のバンド幅</a:t>
                          </a:r>
                        </a:p>
                      </a:txBody>
                      <a:tcPr anchor="ctr"/>
                    </a:tc>
                    <a:tc>
                      <a:txBody>
                        <a:bodyPr/>
                        <a:lstStyle/>
                        <a:p>
                          <a:r>
                            <a:rPr kumimoji="1" lang="ja-JP" altLang="en-US" sz="2000" dirty="0">
                              <a:latin typeface="MS UI Gothic" panose="020B0600070205080204" pitchFamily="50" charset="-128"/>
                              <a:ea typeface="MS UI Gothic" panose="020B0600070205080204" pitchFamily="50" charset="-128"/>
                            </a:rPr>
                            <a:t>対</a:t>
                          </a:r>
                          <a:r>
                            <a:rPr kumimoji="1" lang="en-US" altLang="ja-JP" sz="2000" dirty="0">
                              <a:latin typeface="MS UI Gothic" panose="020B0600070205080204" pitchFamily="50" charset="-128"/>
                              <a:ea typeface="MS UI Gothic" panose="020B0600070205080204" pitchFamily="50" charset="-128"/>
                            </a:rPr>
                            <a:t>FEM-T4</a:t>
                          </a:r>
                          <a:r>
                            <a:rPr kumimoji="1" lang="ja-JP" altLang="en-US" sz="2000" dirty="0">
                              <a:latin typeface="MS UI Gothic" panose="020B0600070205080204" pitchFamily="50" charset="-128"/>
                              <a:ea typeface="MS UI Gothic" panose="020B0600070205080204" pitchFamily="50" charset="-128"/>
                            </a:rPr>
                            <a:t>比</a:t>
                          </a:r>
                        </a:p>
                      </a:txBody>
                      <a:tcPr anchor="ctr"/>
                    </a:tc>
                    <a:extLst>
                      <a:ext uri="{0D108BD9-81ED-4DB2-BD59-A6C34878D82A}">
                        <a16:rowId xmlns:a16="http://schemas.microsoft.com/office/drawing/2014/main" val="1503264157"/>
                      </a:ext>
                    </a:extLst>
                  </a:tr>
                  <a:tr h="432000">
                    <a:tc>
                      <a:txBody>
                        <a:bodyPr/>
                        <a:lstStyle/>
                        <a:p>
                          <a:r>
                            <a:rPr kumimoji="1" lang="en-US" altLang="ja-JP" sz="2000" b="1" dirty="0">
                              <a:latin typeface="MS UI Gothic" panose="020B0600070205080204" pitchFamily="50" charset="-128"/>
                              <a:ea typeface="MS UI Gothic" panose="020B0600070205080204" pitchFamily="50" charset="-128"/>
                            </a:rPr>
                            <a:t>FEM-T4</a:t>
                          </a:r>
                          <a:endParaRPr kumimoji="1" lang="ja-JP" altLang="en-US" sz="2000" b="1" dirty="0">
                            <a:latin typeface="MS UI Gothic" panose="020B0600070205080204" pitchFamily="50" charset="-128"/>
                            <a:ea typeface="MS UI Gothic" panose="020B0600070205080204" pitchFamily="50" charset="-128"/>
                          </a:endParaRPr>
                        </a:p>
                      </a:txBody>
                      <a:tcPr anchor="ctr"/>
                    </a:tc>
                    <a:tc>
                      <a:txBody>
                        <a:bodyPr/>
                        <a:lstStyle/>
                        <a:p>
                          <a:pPr algn="l"/>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14</a:t>
                          </a:r>
                          <a:r>
                            <a:rPr kumimoji="1"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en-US" altLang="ja-JP" sz="2000" b="1" dirty="0">
                              <a:latin typeface="MS UI Gothic" panose="020B0600070205080204" pitchFamily="50" charset="-128"/>
                              <a:ea typeface="MS UI Gothic" panose="020B0600070205080204" pitchFamily="50" charset="-128"/>
                            </a:rPr>
                            <a:t>1 </a:t>
                          </a:r>
                          <a:r>
                            <a:rPr kumimoji="1" lang="ja-JP" altLang="en-US" sz="2000" b="1"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2372563311"/>
                      </a:ext>
                    </a:extLst>
                  </a:tr>
                  <a:tr h="432000">
                    <a:tc>
                      <a:txBody>
                        <a:bodyPr/>
                        <a:lstStyle/>
                        <a:p>
                          <a:r>
                            <a:rPr kumimoji="1" lang="en-US" altLang="ja-JP" sz="2000" dirty="0">
                              <a:latin typeface="MS UI Gothic" panose="020B0600070205080204" pitchFamily="50" charset="-128"/>
                              <a:ea typeface="MS UI Gothic" panose="020B0600070205080204" pitchFamily="50" charset="-128"/>
                            </a:rPr>
                            <a:t>FEM-T10</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pPr algn="l"/>
                          <a:r>
                            <a:rPr lang="ja-JP" altLang="en-US" sz="2000" dirty="0">
                              <a:latin typeface="MS UI Gothic" panose="020B0600070205080204" pitchFamily="50" charset="-128"/>
                              <a:ea typeface="MS UI Gothic" panose="020B0600070205080204" pitchFamily="50" charset="-128"/>
                            </a:rPr>
                            <a:t>約</a:t>
                          </a:r>
                          <a:r>
                            <a:rPr lang="en-US" altLang="ja-JP" sz="2000" dirty="0">
                              <a:latin typeface="MS UI Gothic" panose="020B0600070205080204" pitchFamily="50" charset="-128"/>
                              <a:ea typeface="MS UI Gothic" panose="020B0600070205080204" pitchFamily="50" charset="-128"/>
                            </a:rPr>
                            <a:t>28</a:t>
                          </a:r>
                          <a:r>
                            <a:rPr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2</a:t>
                          </a:r>
                          <a:r>
                            <a:rPr kumimoji="1" lang="ja-JP" altLang="en-US" sz="2000"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22988280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latin typeface="MS UI Gothic" panose="020B0600070205080204" pitchFamily="50" charset="-128"/>
                              <a:ea typeface="MS UI Gothic" panose="020B0600070205080204" pitchFamily="50" charset="-128"/>
                            </a:rPr>
                            <a:t>ES-FEM-T4</a:t>
                          </a:r>
                        </a:p>
                      </a:txBody>
                      <a:tcPr anchor="ctr"/>
                    </a:tc>
                    <a:tc>
                      <a:txBody>
                        <a:bodyPr/>
                        <a:lstStyle/>
                        <a:p>
                          <a:pPr algn="l"/>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45</a:t>
                          </a:r>
                          <a:r>
                            <a:rPr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3</a:t>
                          </a:r>
                          <a:r>
                            <a:rPr kumimoji="1" lang="ja-JP" altLang="en-US" sz="2000"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016192594"/>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latin typeface="MS UI Gothic" panose="020B0600070205080204" pitchFamily="50" charset="-128"/>
                              <a:ea typeface="MS UI Gothic" panose="020B0600070205080204" pitchFamily="50" charset="-128"/>
                            </a:rPr>
                            <a:t>NS-FEM-T4,</a:t>
                          </a:r>
                          <a:br>
                            <a:rPr lang="en-US" altLang="ja-JP" sz="2000" dirty="0">
                              <a:latin typeface="MS UI Gothic" panose="020B0600070205080204" pitchFamily="50" charset="-128"/>
                              <a:ea typeface="MS UI Gothic" panose="020B0600070205080204" pitchFamily="50" charset="-128"/>
                            </a:rPr>
                          </a:br>
                          <a:r>
                            <a:rPr lang="en-US" altLang="ja-JP" sz="2000" dirty="0" err="1">
                              <a:solidFill>
                                <a:srgbClr val="FF00FF"/>
                              </a:solidFill>
                              <a:latin typeface="MS UI Gothic" panose="020B0600070205080204" pitchFamily="50" charset="-128"/>
                              <a:ea typeface="MS UI Gothic" panose="020B0600070205080204" pitchFamily="50" charset="-128"/>
                            </a:rPr>
                            <a:t>SelectiveES</a:t>
                          </a:r>
                          <a:r>
                            <a:rPr lang="en-US" altLang="ja-JP" sz="2000" dirty="0">
                              <a:solidFill>
                                <a:srgbClr val="FF00FF"/>
                              </a:solidFill>
                              <a:latin typeface="MS UI Gothic" panose="020B0600070205080204" pitchFamily="50" charset="-128"/>
                              <a:ea typeface="MS UI Gothic" panose="020B0600070205080204" pitchFamily="50" charset="-128"/>
                            </a:rPr>
                            <a:t>/NS-FEM-T4</a:t>
                          </a:r>
                          <a:r>
                            <a:rPr lang="en-US" altLang="ja-JP" sz="2000" dirty="0">
                              <a:latin typeface="MS UI Gothic" panose="020B0600070205080204" pitchFamily="50" charset="-128"/>
                              <a:ea typeface="MS UI Gothic" panose="020B0600070205080204" pitchFamily="50" charset="-128"/>
                            </a:rPr>
                            <a:t>,</a:t>
                          </a:r>
                          <a:br>
                            <a:rPr lang="en-US" altLang="ja-JP" sz="2000" dirty="0">
                              <a:latin typeface="MS UI Gothic" panose="020B0600070205080204" pitchFamily="50" charset="-128"/>
                              <a:ea typeface="MS UI Gothic" panose="020B0600070205080204" pitchFamily="50" charset="-128"/>
                            </a:rPr>
                          </a:br>
                          <a:r>
                            <a:rPr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60</a:t>
                          </a:r>
                          <a:r>
                            <a:rPr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ja-JP" altLang="en-US" sz="2000" b="1" dirty="0">
                              <a:solidFill>
                                <a:schemeClr val="tx1"/>
                              </a:solidFill>
                              <a:latin typeface="MS UI Gothic" panose="020B0600070205080204" pitchFamily="50" charset="-128"/>
                              <a:ea typeface="MS UI Gothic" panose="020B0600070205080204" pitchFamily="50" charset="-128"/>
                            </a:rPr>
                            <a:t>約</a:t>
                          </a:r>
                          <a:r>
                            <a:rPr kumimoji="1" lang="en-US" altLang="ja-JP" sz="2000" b="1" dirty="0">
                              <a:solidFill>
                                <a:schemeClr val="tx1"/>
                              </a:solidFill>
                              <a:latin typeface="MS UI Gothic" panose="020B0600070205080204" pitchFamily="50" charset="-128"/>
                              <a:ea typeface="MS UI Gothic" panose="020B0600070205080204" pitchFamily="50" charset="-128"/>
                            </a:rPr>
                            <a:t>4</a:t>
                          </a:r>
                          <a:r>
                            <a:rPr kumimoji="1" lang="ja-JP" altLang="en-US" sz="2000" b="1" dirty="0">
                              <a:solidFill>
                                <a:schemeClr val="tx1"/>
                              </a:solidFill>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3270883804"/>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solidFill>
                                <a:schemeClr val="tx1"/>
                              </a:solidFill>
                              <a:latin typeface="MS UI Gothic" panose="020B0600070205080204" pitchFamily="50" charset="-128"/>
                              <a:ea typeface="MS UI Gothic" panose="020B0600070205080204" pitchFamily="50" charset="-128"/>
                            </a:rPr>
                            <a:t>EC-SSE-T4-SRI</a:t>
                          </a:r>
                          <a:endParaRPr kumimoji="1" lang="ja-JP" altLang="en-US" sz="2000" dirty="0">
                            <a:solidFill>
                              <a:schemeClr val="tx1"/>
                            </a:solidFill>
                            <a:latin typeface="MS UI Gothic" panose="020B0600070205080204" pitchFamily="50" charset="-128"/>
                            <a:ea typeface="MS UI Gothic" panose="020B0600070205080204" pitchFamily="50" charset="-128"/>
                          </a:endParaRPr>
                        </a:p>
                      </a:txBody>
                      <a:tcPr anchor="ctr"/>
                    </a:tc>
                    <a:tc>
                      <a:txBody>
                        <a:bodyPr/>
                        <a:lstStyle/>
                        <a:p>
                          <a:pPr algn="l"/>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94</a:t>
                          </a:r>
                          <a:r>
                            <a:rPr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ja-JP" altLang="en-US" sz="2000" dirty="0">
                              <a:solidFill>
                                <a:schemeClr val="tx1"/>
                              </a:solidFill>
                              <a:latin typeface="MS UI Gothic" panose="020B0600070205080204" pitchFamily="50" charset="-128"/>
                              <a:ea typeface="MS UI Gothic" panose="020B0600070205080204" pitchFamily="50" charset="-128"/>
                            </a:rPr>
                            <a:t>約</a:t>
                          </a:r>
                          <a:r>
                            <a:rPr kumimoji="1" lang="en-US" altLang="ja-JP" sz="2000" dirty="0">
                              <a:solidFill>
                                <a:schemeClr val="tx1"/>
                              </a:solidFill>
                              <a:latin typeface="MS UI Gothic" panose="020B0600070205080204" pitchFamily="50" charset="-128"/>
                              <a:ea typeface="MS UI Gothic" panose="020B0600070205080204" pitchFamily="50" charset="-128"/>
                            </a:rPr>
                            <a:t>7</a:t>
                          </a:r>
                          <a:r>
                            <a:rPr kumimoji="1" lang="ja-JP" altLang="en-US" sz="2000" dirty="0">
                              <a:solidFill>
                                <a:schemeClr val="tx1"/>
                              </a:solidFill>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213412054"/>
                      </a:ext>
                    </a:extLst>
                  </a:tr>
                </a:tbl>
              </a:graphicData>
            </a:graphic>
          </p:graphicFrame>
        </mc:Choice>
        <mc:Fallback xmlns="">
          <p:graphicFrame>
            <p:nvGraphicFramePr>
              <p:cNvPr id="5" name="表 5">
                <a:extLst>
                  <a:ext uri="{FF2B5EF4-FFF2-40B4-BE49-F238E27FC236}">
                    <a16:creationId xmlns:a16="http://schemas.microsoft.com/office/drawing/2014/main" id="{F6CF9198-C7A9-2383-C492-383435984FFE}"/>
                  </a:ext>
                </a:extLst>
              </p:cNvPr>
              <p:cNvGraphicFramePr>
                <a:graphicFrameLocks noGrp="1"/>
              </p:cNvGraphicFramePr>
              <p:nvPr>
                <p:extLst>
                  <p:ext uri="{D42A27DB-BD31-4B8C-83A1-F6EECF244321}">
                    <p14:modId xmlns:p14="http://schemas.microsoft.com/office/powerpoint/2010/main" val="3182300239"/>
                  </p:ext>
                </p:extLst>
              </p:nvPr>
            </p:nvGraphicFramePr>
            <p:xfrm>
              <a:off x="2588084" y="2623613"/>
              <a:ext cx="7035166" cy="3165840"/>
            </p:xfrm>
            <a:graphic>
              <a:graphicData uri="http://schemas.openxmlformats.org/drawingml/2006/table">
                <a:tbl>
                  <a:tblPr firstRow="1" bandRow="1">
                    <a:tableStyleId>{00A15C55-8517-42AA-B614-E9B94910E393}</a:tableStyleId>
                  </a:tblPr>
                  <a:tblGrid>
                    <a:gridCol w="3034030">
                      <a:extLst>
                        <a:ext uri="{9D8B030D-6E8A-4147-A177-3AD203B41FA5}">
                          <a16:colId xmlns:a16="http://schemas.microsoft.com/office/drawing/2014/main" val="1690386989"/>
                        </a:ext>
                      </a:extLst>
                    </a:gridCol>
                    <a:gridCol w="2346643">
                      <a:extLst>
                        <a:ext uri="{9D8B030D-6E8A-4147-A177-3AD203B41FA5}">
                          <a16:colId xmlns:a16="http://schemas.microsoft.com/office/drawing/2014/main" val="3847538805"/>
                        </a:ext>
                      </a:extLst>
                    </a:gridCol>
                    <a:gridCol w="1654493">
                      <a:extLst>
                        <a:ext uri="{9D8B030D-6E8A-4147-A177-3AD203B41FA5}">
                          <a16:colId xmlns:a16="http://schemas.microsoft.com/office/drawing/2014/main" val="3655122189"/>
                        </a:ext>
                      </a:extLst>
                    </a:gridCol>
                  </a:tblGrid>
                  <a:tr h="432000">
                    <a:tc>
                      <a:txBody>
                        <a:bodyPr/>
                        <a:lstStyle/>
                        <a:p>
                          <a:r>
                            <a:rPr kumimoji="1" lang="ja-JP" altLang="en-US" sz="2000" dirty="0">
                              <a:latin typeface="MS UI Gothic" panose="020B0600070205080204" pitchFamily="50" charset="-128"/>
                              <a:ea typeface="MS UI Gothic" panose="020B0600070205080204" pitchFamily="50" charset="-128"/>
                            </a:rPr>
                            <a:t>定式化</a:t>
                          </a:r>
                        </a:p>
                      </a:txBody>
                      <a:tcPr anchor="ctr"/>
                    </a:tc>
                    <a:tc>
                      <a:txBody>
                        <a:bodyPr/>
                        <a:lstStyle/>
                        <a:p>
                          <a:endParaRPr lang="ja-JP"/>
                        </a:p>
                      </a:txBody>
                      <a:tcPr anchor="ctr">
                        <a:blipFill>
                          <a:blip r:embed="rId4"/>
                          <a:stretch>
                            <a:fillRect l="-129610" t="-5634" r="-71688" b="-653521"/>
                          </a:stretch>
                        </a:blipFill>
                      </a:tcPr>
                    </a:tc>
                    <a:tc>
                      <a:txBody>
                        <a:bodyPr/>
                        <a:lstStyle/>
                        <a:p>
                          <a:r>
                            <a:rPr kumimoji="1" lang="ja-JP" altLang="en-US" sz="2000" dirty="0">
                              <a:latin typeface="MS UI Gothic" panose="020B0600070205080204" pitchFamily="50" charset="-128"/>
                              <a:ea typeface="MS UI Gothic" panose="020B0600070205080204" pitchFamily="50" charset="-128"/>
                            </a:rPr>
                            <a:t>対</a:t>
                          </a:r>
                          <a:r>
                            <a:rPr kumimoji="1" lang="en-US" altLang="ja-JP" sz="2000" dirty="0">
                              <a:latin typeface="MS UI Gothic" panose="020B0600070205080204" pitchFamily="50" charset="-128"/>
                              <a:ea typeface="MS UI Gothic" panose="020B0600070205080204" pitchFamily="50" charset="-128"/>
                            </a:rPr>
                            <a:t>FEM-T4</a:t>
                          </a:r>
                          <a:r>
                            <a:rPr kumimoji="1" lang="ja-JP" altLang="en-US" sz="2000" dirty="0">
                              <a:latin typeface="MS UI Gothic" panose="020B0600070205080204" pitchFamily="50" charset="-128"/>
                              <a:ea typeface="MS UI Gothic" panose="020B0600070205080204" pitchFamily="50" charset="-128"/>
                            </a:rPr>
                            <a:t>比</a:t>
                          </a:r>
                        </a:p>
                      </a:txBody>
                      <a:tcPr anchor="ctr"/>
                    </a:tc>
                    <a:extLst>
                      <a:ext uri="{0D108BD9-81ED-4DB2-BD59-A6C34878D82A}">
                        <a16:rowId xmlns:a16="http://schemas.microsoft.com/office/drawing/2014/main" val="1503264157"/>
                      </a:ext>
                    </a:extLst>
                  </a:tr>
                  <a:tr h="432000">
                    <a:tc>
                      <a:txBody>
                        <a:bodyPr/>
                        <a:lstStyle/>
                        <a:p>
                          <a:r>
                            <a:rPr kumimoji="1" lang="en-US" altLang="ja-JP" sz="2000" b="1" dirty="0">
                              <a:latin typeface="MS UI Gothic" panose="020B0600070205080204" pitchFamily="50" charset="-128"/>
                              <a:ea typeface="MS UI Gothic" panose="020B0600070205080204" pitchFamily="50" charset="-128"/>
                            </a:rPr>
                            <a:t>FEM-T4</a:t>
                          </a:r>
                          <a:endParaRPr kumimoji="1" lang="ja-JP" altLang="en-US" sz="2000" b="1" dirty="0">
                            <a:latin typeface="MS UI Gothic" panose="020B0600070205080204" pitchFamily="50" charset="-128"/>
                            <a:ea typeface="MS UI Gothic" panose="020B0600070205080204" pitchFamily="50" charset="-128"/>
                          </a:endParaRPr>
                        </a:p>
                      </a:txBody>
                      <a:tcPr anchor="ctr"/>
                    </a:tc>
                    <a:tc>
                      <a:txBody>
                        <a:bodyPr/>
                        <a:lstStyle/>
                        <a:p>
                          <a:endParaRPr lang="ja-JP"/>
                        </a:p>
                      </a:txBody>
                      <a:tcPr anchor="ctr">
                        <a:blipFill>
                          <a:blip r:embed="rId4"/>
                          <a:stretch>
                            <a:fillRect l="-129610" t="-105634" r="-71688" b="-553521"/>
                          </a:stretch>
                        </a:blipFill>
                      </a:tcPr>
                    </a:tc>
                    <a:tc>
                      <a:txBody>
                        <a:bodyPr/>
                        <a:lstStyle/>
                        <a:p>
                          <a:r>
                            <a:rPr kumimoji="1" lang="en-US" altLang="ja-JP" sz="2000" b="1" dirty="0">
                              <a:latin typeface="MS UI Gothic" panose="020B0600070205080204" pitchFamily="50" charset="-128"/>
                              <a:ea typeface="MS UI Gothic" panose="020B0600070205080204" pitchFamily="50" charset="-128"/>
                            </a:rPr>
                            <a:t>1 </a:t>
                          </a:r>
                          <a:r>
                            <a:rPr kumimoji="1" lang="ja-JP" altLang="en-US" sz="2000" b="1"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2372563311"/>
                      </a:ext>
                    </a:extLst>
                  </a:tr>
                  <a:tr h="432000">
                    <a:tc>
                      <a:txBody>
                        <a:bodyPr/>
                        <a:lstStyle/>
                        <a:p>
                          <a:r>
                            <a:rPr kumimoji="1" lang="en-US" altLang="ja-JP" sz="2000" dirty="0">
                              <a:latin typeface="MS UI Gothic" panose="020B0600070205080204" pitchFamily="50" charset="-128"/>
                              <a:ea typeface="MS UI Gothic" panose="020B0600070205080204" pitchFamily="50" charset="-128"/>
                            </a:rPr>
                            <a:t>FEM-T10</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endParaRPr lang="ja-JP"/>
                        </a:p>
                      </a:txBody>
                      <a:tcPr anchor="ctr">
                        <a:blipFill>
                          <a:blip r:embed="rId4"/>
                          <a:stretch>
                            <a:fillRect l="-129610" t="-205634" r="-71688" b="-453521"/>
                          </a:stretch>
                        </a:blipFill>
                      </a:tcPr>
                    </a:tc>
                    <a:tc>
                      <a:txBody>
                        <a:bodyPr/>
                        <a:lstStyle/>
                        <a:p>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2</a:t>
                          </a:r>
                          <a:r>
                            <a:rPr kumimoji="1" lang="ja-JP" altLang="en-US" sz="2000"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22988280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latin typeface="MS UI Gothic" panose="020B0600070205080204" pitchFamily="50" charset="-128"/>
                              <a:ea typeface="MS UI Gothic" panose="020B0600070205080204" pitchFamily="50" charset="-128"/>
                            </a:rPr>
                            <a:t>ES-FEM-T4</a:t>
                          </a:r>
                        </a:p>
                      </a:txBody>
                      <a:tcPr anchor="ctr"/>
                    </a:tc>
                    <a:tc>
                      <a:txBody>
                        <a:bodyPr/>
                        <a:lstStyle/>
                        <a:p>
                          <a:endParaRPr lang="ja-JP"/>
                        </a:p>
                      </a:txBody>
                      <a:tcPr anchor="ctr">
                        <a:blipFill>
                          <a:blip r:embed="rId4"/>
                          <a:stretch>
                            <a:fillRect l="-129610" t="-305634" r="-71688" b="-353521"/>
                          </a:stretch>
                        </a:blipFill>
                      </a:tcPr>
                    </a:tc>
                    <a:tc>
                      <a:txBody>
                        <a:bodyPr/>
                        <a:lstStyle/>
                        <a:p>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3</a:t>
                          </a:r>
                          <a:r>
                            <a:rPr kumimoji="1" lang="ja-JP" altLang="en-US" sz="2000"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016192594"/>
                      </a:ext>
                    </a:extLst>
                  </a:tr>
                  <a:tr h="1005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latin typeface="MS UI Gothic" panose="020B0600070205080204" pitchFamily="50" charset="-128"/>
                              <a:ea typeface="MS UI Gothic" panose="020B0600070205080204" pitchFamily="50" charset="-128"/>
                            </a:rPr>
                            <a:t>NS-FEM-T4,</a:t>
                          </a:r>
                          <a:br>
                            <a:rPr lang="en-US" altLang="ja-JP" sz="2000" dirty="0">
                              <a:latin typeface="MS UI Gothic" panose="020B0600070205080204" pitchFamily="50" charset="-128"/>
                              <a:ea typeface="MS UI Gothic" panose="020B0600070205080204" pitchFamily="50" charset="-128"/>
                            </a:rPr>
                          </a:br>
                          <a:r>
                            <a:rPr lang="en-US" altLang="ja-JP" sz="2000" dirty="0" err="1">
                              <a:solidFill>
                                <a:srgbClr val="FF00FF"/>
                              </a:solidFill>
                              <a:latin typeface="MS UI Gothic" panose="020B0600070205080204" pitchFamily="50" charset="-128"/>
                              <a:ea typeface="MS UI Gothic" panose="020B0600070205080204" pitchFamily="50" charset="-128"/>
                            </a:rPr>
                            <a:t>SelectiveES</a:t>
                          </a:r>
                          <a:r>
                            <a:rPr lang="en-US" altLang="ja-JP" sz="2000" dirty="0">
                              <a:solidFill>
                                <a:srgbClr val="FF00FF"/>
                              </a:solidFill>
                              <a:latin typeface="MS UI Gothic" panose="020B0600070205080204" pitchFamily="50" charset="-128"/>
                              <a:ea typeface="MS UI Gothic" panose="020B0600070205080204" pitchFamily="50" charset="-128"/>
                            </a:rPr>
                            <a:t>/NS-FEM-T4</a:t>
                          </a:r>
                          <a:r>
                            <a:rPr lang="en-US" altLang="ja-JP" sz="2000" dirty="0">
                              <a:latin typeface="MS UI Gothic" panose="020B0600070205080204" pitchFamily="50" charset="-128"/>
                              <a:ea typeface="MS UI Gothic" panose="020B0600070205080204" pitchFamily="50" charset="-128"/>
                            </a:rPr>
                            <a:t>,</a:t>
                          </a:r>
                          <a:br>
                            <a:rPr lang="en-US" altLang="ja-JP" sz="2000" dirty="0">
                              <a:latin typeface="MS UI Gothic" panose="020B0600070205080204" pitchFamily="50" charset="-128"/>
                              <a:ea typeface="MS UI Gothic" panose="020B0600070205080204" pitchFamily="50" charset="-128"/>
                            </a:rPr>
                          </a:br>
                          <a:r>
                            <a:rPr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p>
                      </a:txBody>
                      <a:tcPr anchor="ctr"/>
                    </a:tc>
                    <a:tc>
                      <a:txBody>
                        <a:bodyPr/>
                        <a:lstStyle/>
                        <a:p>
                          <a:endParaRPr lang="ja-JP"/>
                        </a:p>
                      </a:txBody>
                      <a:tcPr anchor="ctr">
                        <a:blipFill>
                          <a:blip r:embed="rId4"/>
                          <a:stretch>
                            <a:fillRect l="-129610" t="-174545" r="-71688" b="-52121"/>
                          </a:stretch>
                        </a:blipFill>
                      </a:tcPr>
                    </a:tc>
                    <a:tc>
                      <a:txBody>
                        <a:bodyPr/>
                        <a:lstStyle/>
                        <a:p>
                          <a:r>
                            <a:rPr kumimoji="1" lang="ja-JP" altLang="en-US" sz="2000" b="1" dirty="0">
                              <a:solidFill>
                                <a:schemeClr val="tx1"/>
                              </a:solidFill>
                              <a:latin typeface="MS UI Gothic" panose="020B0600070205080204" pitchFamily="50" charset="-128"/>
                              <a:ea typeface="MS UI Gothic" panose="020B0600070205080204" pitchFamily="50" charset="-128"/>
                            </a:rPr>
                            <a:t>約</a:t>
                          </a:r>
                          <a:r>
                            <a:rPr kumimoji="1" lang="en-US" altLang="ja-JP" sz="2000" b="1" dirty="0">
                              <a:solidFill>
                                <a:schemeClr val="tx1"/>
                              </a:solidFill>
                              <a:latin typeface="MS UI Gothic" panose="020B0600070205080204" pitchFamily="50" charset="-128"/>
                              <a:ea typeface="MS UI Gothic" panose="020B0600070205080204" pitchFamily="50" charset="-128"/>
                            </a:rPr>
                            <a:t>4</a:t>
                          </a:r>
                          <a:r>
                            <a:rPr kumimoji="1" lang="ja-JP" altLang="en-US" sz="2000" b="1" dirty="0">
                              <a:solidFill>
                                <a:schemeClr val="tx1"/>
                              </a:solidFill>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3270883804"/>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solidFill>
                                <a:schemeClr val="tx1"/>
                              </a:solidFill>
                              <a:latin typeface="MS UI Gothic" panose="020B0600070205080204" pitchFamily="50" charset="-128"/>
                              <a:ea typeface="MS UI Gothic" panose="020B0600070205080204" pitchFamily="50" charset="-128"/>
                            </a:rPr>
                            <a:t>EC-SSE-T4-SRI</a:t>
                          </a:r>
                          <a:endParaRPr kumimoji="1" lang="ja-JP" altLang="en-US" sz="2000" dirty="0">
                            <a:solidFill>
                              <a:schemeClr val="tx1"/>
                            </a:solidFill>
                            <a:latin typeface="MS UI Gothic" panose="020B0600070205080204" pitchFamily="50" charset="-128"/>
                            <a:ea typeface="MS UI Gothic" panose="020B0600070205080204" pitchFamily="50" charset="-128"/>
                          </a:endParaRPr>
                        </a:p>
                      </a:txBody>
                      <a:tcPr anchor="ctr"/>
                    </a:tc>
                    <a:tc>
                      <a:txBody>
                        <a:bodyPr/>
                        <a:lstStyle/>
                        <a:p>
                          <a:endParaRPr lang="ja-JP"/>
                        </a:p>
                      </a:txBody>
                      <a:tcPr anchor="ctr">
                        <a:blipFill>
                          <a:blip r:embed="rId4"/>
                          <a:stretch>
                            <a:fillRect l="-129610" t="-638028" r="-71688" b="-21127"/>
                          </a:stretch>
                        </a:blipFill>
                      </a:tcPr>
                    </a:tc>
                    <a:tc>
                      <a:txBody>
                        <a:bodyPr/>
                        <a:lstStyle/>
                        <a:p>
                          <a:r>
                            <a:rPr kumimoji="1" lang="ja-JP" altLang="en-US" sz="2000" dirty="0">
                              <a:solidFill>
                                <a:schemeClr val="tx1"/>
                              </a:solidFill>
                              <a:latin typeface="MS UI Gothic" panose="020B0600070205080204" pitchFamily="50" charset="-128"/>
                              <a:ea typeface="MS UI Gothic" panose="020B0600070205080204" pitchFamily="50" charset="-128"/>
                            </a:rPr>
                            <a:t>約</a:t>
                          </a:r>
                          <a:r>
                            <a:rPr kumimoji="1" lang="en-US" altLang="ja-JP" sz="2000" dirty="0">
                              <a:solidFill>
                                <a:schemeClr val="tx1"/>
                              </a:solidFill>
                              <a:latin typeface="MS UI Gothic" panose="020B0600070205080204" pitchFamily="50" charset="-128"/>
                              <a:ea typeface="MS UI Gothic" panose="020B0600070205080204" pitchFamily="50" charset="-128"/>
                            </a:rPr>
                            <a:t>7</a:t>
                          </a:r>
                          <a:r>
                            <a:rPr kumimoji="1" lang="ja-JP" altLang="en-US" sz="2000" dirty="0">
                              <a:solidFill>
                                <a:schemeClr val="tx1"/>
                              </a:solidFill>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213412054"/>
                      </a:ext>
                    </a:extLst>
                  </a:tr>
                </a:tbl>
              </a:graphicData>
            </a:graphic>
          </p:graphicFrame>
        </mc:Fallback>
      </mc:AlternateContent>
      <p:sp>
        <p:nvSpPr>
          <p:cNvPr id="6" name="四角形: 角を丸くする 5">
            <a:extLst>
              <a:ext uri="{FF2B5EF4-FFF2-40B4-BE49-F238E27FC236}">
                <a16:creationId xmlns:a16="http://schemas.microsoft.com/office/drawing/2014/main" id="{792CBA35-7C0C-F3F1-CD1B-CA06A9FD58C2}"/>
              </a:ext>
            </a:extLst>
          </p:cNvPr>
          <p:cNvSpPr/>
          <p:nvPr/>
        </p:nvSpPr>
        <p:spPr>
          <a:xfrm>
            <a:off x="1585926" y="5855399"/>
            <a:ext cx="9049814" cy="464850"/>
          </a:xfrm>
          <a:prstGeom prst="roundRect">
            <a:avLst>
              <a:gd name="adj" fmla="val 18840"/>
            </a:avLst>
          </a:prstGeom>
          <a:solidFill>
            <a:schemeClr val="accent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MS UI Gothic" panose="020B0600070205080204" pitchFamily="50" charset="-128"/>
                <a:ea typeface="MS UI Gothic" panose="020B0600070205080204" pitchFamily="50" charset="-128"/>
              </a:rPr>
              <a:t>理論的にも実測でも，計算時間は従来の標準</a:t>
            </a:r>
            <a:r>
              <a:rPr kumimoji="1" lang="en-US" altLang="ja-JP" sz="2400" dirty="0">
                <a:solidFill>
                  <a:schemeClr val="tx1"/>
                </a:solidFill>
                <a:latin typeface="MS UI Gothic" panose="020B0600070205080204" pitchFamily="50" charset="-128"/>
                <a:ea typeface="MS UI Gothic" panose="020B0600070205080204" pitchFamily="50" charset="-128"/>
              </a:rPr>
              <a:t>S-FEM</a:t>
            </a:r>
            <a:r>
              <a:rPr kumimoji="1" lang="ja-JP" altLang="en-US" sz="2400" dirty="0">
                <a:solidFill>
                  <a:schemeClr val="tx1"/>
                </a:solidFill>
                <a:latin typeface="MS UI Gothic" panose="020B0600070205080204" pitchFamily="50" charset="-128"/>
                <a:ea typeface="MS UI Gothic" panose="020B0600070205080204" pitchFamily="50" charset="-128"/>
              </a:rPr>
              <a:t>とほぼ同じ．</a:t>
            </a:r>
          </a:p>
        </p:txBody>
      </p:sp>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396BEF66-BC0F-5D9C-10E3-A314A2C13853}"/>
                  </a:ext>
                </a:extLst>
              </p:cNvPr>
              <p:cNvSpPr txBox="1"/>
              <p:nvPr/>
            </p:nvSpPr>
            <p:spPr>
              <a:xfrm>
                <a:off x="9803682" y="3727855"/>
                <a:ext cx="2088232" cy="1200329"/>
              </a:xfrm>
              <a:prstGeom prst="rect">
                <a:avLst/>
              </a:prstGeom>
              <a:noFill/>
              <a:ln w="6350" cap="flat" cmpd="sng" algn="ctr">
                <a:solidFill>
                  <a:schemeClr val="tx1"/>
                </a:solid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ja-JP" altLang="en-US" sz="1800" dirty="0">
                    <a:latin typeface="MS UI Gothic" panose="020B0600070205080204" pitchFamily="50" charset="-128"/>
                    <a:ea typeface="MS UI Gothic" panose="020B0600070205080204" pitchFamily="50" charset="-128"/>
                  </a:rPr>
                  <a:t>要素をまたぐ歪み</a:t>
                </a:r>
                <a:br>
                  <a:rPr lang="en-US" altLang="ja-JP" dirty="0">
                    <a:latin typeface="MS UI Gothic" panose="020B0600070205080204" pitchFamily="50" charset="-128"/>
                    <a:ea typeface="MS UI Gothic" panose="020B0600070205080204" pitchFamily="50" charset="-128"/>
                  </a:rPr>
                </a:br>
                <a:r>
                  <a:rPr lang="ja-JP" altLang="en-US" sz="1800" dirty="0">
                    <a:latin typeface="MS UI Gothic" panose="020B0600070205080204" pitchFamily="50" charset="-128"/>
                    <a:ea typeface="MS UI Gothic" panose="020B0600070205080204" pitchFamily="50" charset="-128"/>
                  </a:rPr>
                  <a:t>平滑を繰り返す毎に</a:t>
                </a:r>
                <a:br>
                  <a:rPr lang="en-US" altLang="ja-JP" sz="1800" dirty="0">
                    <a:latin typeface="MS UI Gothic" panose="020B0600070205080204" pitchFamily="50" charset="-128"/>
                    <a:ea typeface="MS UI Gothic" panose="020B0600070205080204" pitchFamily="50" charset="-128"/>
                  </a:rPr>
                </a:br>
                <a:r>
                  <a:rPr kumimoji="1" lang="ja-JP" altLang="en-US" sz="1800" dirty="0">
                    <a:latin typeface="MS UI Gothic" panose="020B0600070205080204" pitchFamily="50" charset="-128"/>
                    <a:ea typeface="MS UI Gothic" panose="020B0600070205080204" pitchFamily="50" charset="-128"/>
                  </a:rPr>
                  <a:t>剛性マトリックス</a:t>
                </a:r>
                <a14:m>
                  <m:oMath xmlns:m="http://schemas.openxmlformats.org/officeDocument/2006/math">
                    <m:r>
                      <a:rPr kumimoji="1" lang="en-US" altLang="ja-JP" sz="1800" b="0" i="1" smtClean="0">
                        <a:latin typeface="Cambria Math" panose="02040503050406030204" pitchFamily="18" charset="0"/>
                      </a:rPr>
                      <m:t>[</m:t>
                    </m:r>
                    <m:r>
                      <a:rPr kumimoji="1" lang="en-US" altLang="ja-JP" sz="1800" b="0" i="1" smtClean="0">
                        <a:latin typeface="Cambria Math" panose="02040503050406030204" pitchFamily="18" charset="0"/>
                      </a:rPr>
                      <m:t>𝐾</m:t>
                    </m:r>
                    <m:r>
                      <a:rPr kumimoji="1" lang="en-US" altLang="ja-JP" sz="1800" b="0" i="1" smtClean="0">
                        <a:latin typeface="Cambria Math" panose="02040503050406030204" pitchFamily="18" charset="0"/>
                      </a:rPr>
                      <m:t>]</m:t>
                    </m:r>
                  </m:oMath>
                </a14:m>
                <a:r>
                  <a:rPr kumimoji="1" lang="ja-JP" altLang="en-US" sz="1800" dirty="0">
                    <a:latin typeface="MS UI Gothic" panose="020B0600070205080204" pitchFamily="50" charset="-128"/>
                    <a:ea typeface="MS UI Gothic" panose="020B0600070205080204" pitchFamily="50" charset="-128"/>
                  </a:rPr>
                  <a:t>の</a:t>
                </a:r>
                <a:br>
                  <a:rPr kumimoji="1" lang="en-US" altLang="ja-JP" sz="1800" dirty="0">
                    <a:latin typeface="MS UI Gothic" panose="020B0600070205080204" pitchFamily="50" charset="-128"/>
                    <a:ea typeface="MS UI Gothic" panose="020B0600070205080204" pitchFamily="50" charset="-128"/>
                  </a:rPr>
                </a:br>
                <a:r>
                  <a:rPr lang="ja-JP" altLang="en-US" sz="1800" dirty="0">
                    <a:latin typeface="MS UI Gothic" panose="020B0600070205080204" pitchFamily="50" charset="-128"/>
                    <a:ea typeface="MS UI Gothic" panose="020B0600070205080204" pitchFamily="50" charset="-128"/>
                  </a:rPr>
                  <a:t>バンド幅は広がる．</a:t>
                </a:r>
                <a:endParaRPr lang="ja-JP" altLang="en-US" dirty="0">
                  <a:latin typeface="MS UI Gothic" panose="020B0600070205080204" pitchFamily="50" charset="-128"/>
                  <a:ea typeface="MS UI Gothic" panose="020B0600070205080204" pitchFamily="50" charset="-128"/>
                </a:endParaRPr>
              </a:p>
            </p:txBody>
          </p:sp>
        </mc:Choice>
        <mc:Fallback xmlns="">
          <p:sp>
            <p:nvSpPr>
              <p:cNvPr id="8" name="テキスト ボックス 7">
                <a:extLst>
                  <a:ext uri="{FF2B5EF4-FFF2-40B4-BE49-F238E27FC236}">
                    <a16:creationId xmlns:a16="http://schemas.microsoft.com/office/drawing/2014/main" id="{396BEF66-BC0F-5D9C-10E3-A314A2C13853}"/>
                  </a:ext>
                </a:extLst>
              </p:cNvPr>
              <p:cNvSpPr txBox="1">
                <a:spLocks noRot="1" noChangeAspect="1" noMove="1" noResize="1" noEditPoints="1" noAdjustHandles="1" noChangeArrowheads="1" noChangeShapeType="1" noTextEdit="1"/>
              </p:cNvSpPr>
              <p:nvPr/>
            </p:nvSpPr>
            <p:spPr>
              <a:xfrm>
                <a:off x="9803682" y="3727855"/>
                <a:ext cx="2088232" cy="1200329"/>
              </a:xfrm>
              <a:prstGeom prst="rect">
                <a:avLst/>
              </a:prstGeom>
              <a:blipFill>
                <a:blip r:embed="rId5"/>
                <a:stretch>
                  <a:fillRect l="-1433" t="-980" r="-1719" b="-5392"/>
                </a:stretch>
              </a:blipFill>
              <a:ln w="6350" cap="flat" cmpd="sng" algn="ctr">
                <a:solidFill>
                  <a:schemeClr val="tx1"/>
                </a:solidFill>
                <a:prstDash val="solid"/>
                <a:miter lim="800000"/>
              </a:ln>
              <a:effectLst/>
            </p:spPr>
            <p:txBody>
              <a:bodyPr/>
              <a:lstStyle/>
              <a:p>
                <a:r>
                  <a:rPr lang="ja-JP" altLang="en-US">
                    <a:noFill/>
                  </a:rPr>
                  <a:t> </a:t>
                </a:r>
              </a:p>
            </p:txBody>
          </p:sp>
        </mc:Fallback>
      </mc:AlternateContent>
      <p:sp>
        <p:nvSpPr>
          <p:cNvPr id="7" name="スライド番号プレースホルダー 6">
            <a:extLst>
              <a:ext uri="{FF2B5EF4-FFF2-40B4-BE49-F238E27FC236}">
                <a16:creationId xmlns:a16="http://schemas.microsoft.com/office/drawing/2014/main" id="{40384FE8-0D77-2412-D74A-68C294B07933}"/>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22</a:t>
            </a:fld>
            <a:endParaRPr lang="ja-JP" altLang="en-US" dirty="0"/>
          </a:p>
        </p:txBody>
      </p:sp>
      <p:sp>
        <p:nvSpPr>
          <p:cNvPr id="4" name="テキスト ボックス 3">
            <a:extLst>
              <a:ext uri="{FF2B5EF4-FFF2-40B4-BE49-F238E27FC236}">
                <a16:creationId xmlns:a16="http://schemas.microsoft.com/office/drawing/2014/main" id="{C235CA7C-4C31-6273-850B-AEB40E318715}"/>
              </a:ext>
            </a:extLst>
          </p:cNvPr>
          <p:cNvSpPr txBox="1"/>
          <p:nvPr/>
        </p:nvSpPr>
        <p:spPr>
          <a:xfrm>
            <a:off x="0" y="4430183"/>
            <a:ext cx="1981632" cy="92333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1800" dirty="0" err="1">
                <a:latin typeface="MS UI Gothic" panose="020B0600070205080204" pitchFamily="50" charset="-128"/>
                <a:ea typeface="MS UI Gothic" panose="020B0600070205080204" pitchFamily="50" charset="-128"/>
              </a:rPr>
              <a:t>FrontISTR</a:t>
            </a:r>
            <a:r>
              <a:rPr kumimoji="1" lang="ja-JP" altLang="en-US" sz="1800" dirty="0">
                <a:latin typeface="MS UI Gothic" panose="020B0600070205080204" pitchFamily="50" charset="-128"/>
                <a:ea typeface="MS UI Gothic" panose="020B0600070205080204" pitchFamily="50" charset="-128"/>
              </a:rPr>
              <a:t>にも</a:t>
            </a:r>
            <a:br>
              <a:rPr kumimoji="1" lang="en-US" altLang="ja-JP" sz="1800" dirty="0">
                <a:latin typeface="MS UI Gothic" panose="020B0600070205080204" pitchFamily="50" charset="-128"/>
                <a:ea typeface="MS UI Gothic" panose="020B0600070205080204" pitchFamily="50" charset="-128"/>
              </a:rPr>
            </a:br>
            <a:r>
              <a:rPr kumimoji="1" lang="ja-JP" altLang="en-US" sz="1800" dirty="0">
                <a:latin typeface="MS UI Gothic" panose="020B0600070205080204" pitchFamily="50" charset="-128"/>
                <a:ea typeface="MS UI Gothic" panose="020B0600070205080204" pitchFamily="50" charset="-128"/>
              </a:rPr>
              <a:t>採用されている</a:t>
            </a:r>
            <a:br>
              <a:rPr kumimoji="1" lang="en-US" altLang="ja-JP" sz="1800" dirty="0">
                <a:latin typeface="MS UI Gothic" panose="020B0600070205080204" pitchFamily="50" charset="-128"/>
                <a:ea typeface="MS UI Gothic" panose="020B0600070205080204" pitchFamily="50" charset="-128"/>
              </a:rPr>
            </a:br>
            <a:r>
              <a:rPr kumimoji="1" lang="ja-JP" altLang="en-US" sz="1800" dirty="0">
                <a:latin typeface="MS UI Gothic" panose="020B0600070205080204" pitchFamily="50" charset="-128"/>
                <a:ea typeface="MS UI Gothic" panose="020B0600070205080204" pitchFamily="50" charset="-128"/>
              </a:rPr>
              <a:t>従来の標準</a:t>
            </a:r>
            <a:r>
              <a:rPr kumimoji="1" lang="en-US" altLang="ja-JP" sz="1800" dirty="0">
                <a:latin typeface="MS UI Gothic" panose="020B0600070205080204" pitchFamily="50" charset="-128"/>
                <a:ea typeface="MS UI Gothic" panose="020B0600070205080204" pitchFamily="50" charset="-128"/>
              </a:rPr>
              <a:t>S-FEM</a:t>
            </a:r>
            <a:endParaRPr kumimoji="1" lang="ja-JP" altLang="en-US" sz="1800" dirty="0">
              <a:latin typeface="MS UI Gothic" panose="020B0600070205080204" pitchFamily="50" charset="-128"/>
              <a:ea typeface="MS UI Gothic" panose="020B0600070205080204" pitchFamily="50" charset="-128"/>
            </a:endParaRPr>
          </a:p>
        </p:txBody>
      </p:sp>
      <p:cxnSp>
        <p:nvCxnSpPr>
          <p:cNvPr id="10" name="直線矢印コネクタ 9">
            <a:extLst>
              <a:ext uri="{FF2B5EF4-FFF2-40B4-BE49-F238E27FC236}">
                <a16:creationId xmlns:a16="http://schemas.microsoft.com/office/drawing/2014/main" id="{3AC2A83C-2742-63B8-345B-34D43C2345EE}"/>
              </a:ext>
            </a:extLst>
          </p:cNvPr>
          <p:cNvCxnSpPr>
            <a:cxnSpLocks/>
          </p:cNvCxnSpPr>
          <p:nvPr/>
        </p:nvCxnSpPr>
        <p:spPr>
          <a:xfrm>
            <a:off x="1694481" y="4891848"/>
            <a:ext cx="94023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213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05EFB63B-EBCB-47FC-8198-DF7C10E41249}"/>
              </a:ext>
            </a:extLst>
          </p:cNvPr>
          <p:cNvSpPr>
            <a:spLocks noGrp="1"/>
          </p:cNvSpPr>
          <p:nvPr>
            <p:ph type="ctrTitle"/>
          </p:nvPr>
        </p:nvSpPr>
        <p:spPr/>
        <p:txBody>
          <a:bodyPr/>
          <a:lstStyle/>
          <a:p>
            <a:r>
              <a:rPr kumimoji="1" lang="ja-JP" altLang="en-US" dirty="0"/>
              <a:t>まとめ</a:t>
            </a:r>
          </a:p>
        </p:txBody>
      </p:sp>
      <p:sp>
        <p:nvSpPr>
          <p:cNvPr id="2" name="スライド番号プレースホルダー 1">
            <a:extLst>
              <a:ext uri="{FF2B5EF4-FFF2-40B4-BE49-F238E27FC236}">
                <a16:creationId xmlns:a16="http://schemas.microsoft.com/office/drawing/2014/main" id="{47772AEC-A59F-B28C-1AB6-BFFA5DF75F54}"/>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23</a:t>
            </a:fld>
            <a:endParaRPr lang="ja-JP" altLang="en-US" dirty="0"/>
          </a:p>
        </p:txBody>
      </p:sp>
    </p:spTree>
    <p:extLst>
      <p:ext uri="{BB962C8B-B14F-4D97-AF65-F5344CB8AC3E}">
        <p14:creationId xmlns:p14="http://schemas.microsoft.com/office/powerpoint/2010/main" val="1246687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r>
              <a:rPr lang="ja-JP" altLang="en-US" dirty="0"/>
              <a:t>微圧縮解析に現れる圧力チェッカーボーディングを低コストで抑制できる新しい平滑化有限要素法「</a:t>
            </a:r>
            <a:r>
              <a:rPr lang="en-US" altLang="ja-JP" dirty="0">
                <a:solidFill>
                  <a:schemeClr val="accent6">
                    <a:lumMod val="60000"/>
                    <a:lumOff val="40000"/>
                  </a:schemeClr>
                </a:solidFill>
              </a:rPr>
              <a:t>ES-FEM-SRI-T4</a:t>
            </a:r>
            <a:r>
              <a:rPr lang="ja-JP" altLang="en-US" dirty="0"/>
              <a:t>」を提案した．</a:t>
            </a:r>
            <a:endParaRPr lang="en-US" altLang="ja-JP" dirty="0"/>
          </a:p>
          <a:p>
            <a:r>
              <a:rPr lang="en-US" altLang="ja-JP" b="1" dirty="0"/>
              <a:t>SRI</a:t>
            </a:r>
            <a:r>
              <a:rPr lang="ja-JP" altLang="en-US" dirty="0"/>
              <a:t>の枠組みの中で，偏差成分には古典的な</a:t>
            </a:r>
            <a:r>
              <a:rPr lang="en-US" altLang="ja-JP" b="1" dirty="0"/>
              <a:t>ES-FEM</a:t>
            </a:r>
            <a:r>
              <a:rPr lang="ja-JP" altLang="en-US" dirty="0"/>
              <a:t>，体積成分には</a:t>
            </a:r>
            <a:r>
              <a:rPr lang="ja-JP" altLang="en-US" b="1" dirty="0"/>
              <a:t>二重平滑</a:t>
            </a:r>
            <a:r>
              <a:rPr lang="ja-JP" altLang="en-US" dirty="0"/>
              <a:t>を用いた．</a:t>
            </a:r>
            <a:endParaRPr lang="en-US" altLang="ja-JP" dirty="0"/>
          </a:p>
          <a:p>
            <a:r>
              <a:rPr lang="ja-JP" altLang="en-US" dirty="0"/>
              <a:t>「</a:t>
            </a:r>
            <a:r>
              <a:rPr lang="ja-JP" altLang="en-US" dirty="0">
                <a:solidFill>
                  <a:srgbClr val="FF0000"/>
                </a:solidFill>
              </a:rPr>
              <a:t>速い</a:t>
            </a:r>
            <a:r>
              <a:rPr lang="ja-JP" altLang="en-US" dirty="0"/>
              <a:t>・</a:t>
            </a:r>
            <a:r>
              <a:rPr lang="ja-JP" altLang="en-US" dirty="0">
                <a:solidFill>
                  <a:srgbClr val="008000"/>
                </a:solidFill>
              </a:rPr>
              <a:t>強い</a:t>
            </a:r>
            <a:r>
              <a:rPr lang="ja-JP" altLang="en-US" dirty="0"/>
              <a:t>・</a:t>
            </a:r>
            <a:r>
              <a:rPr lang="ja-JP" altLang="en-US" dirty="0">
                <a:solidFill>
                  <a:srgbClr val="0000CC"/>
                </a:solidFill>
              </a:rPr>
              <a:t>確か</a:t>
            </a:r>
            <a:r>
              <a:rPr lang="ja-JP" altLang="en-US" dirty="0"/>
              <a:t>」の三拍子</a:t>
            </a:r>
            <a:r>
              <a:rPr lang="en-US" altLang="ja-JP" dirty="0"/>
              <a:t>(</a:t>
            </a:r>
            <a:r>
              <a:rPr lang="ja-JP" altLang="en-US" dirty="0"/>
              <a:t>速い計算速度・強い大変形ロバスト性・確かな精度</a:t>
            </a:r>
            <a:r>
              <a:rPr lang="en-US" altLang="ja-JP" dirty="0"/>
              <a:t>)</a:t>
            </a:r>
            <a:r>
              <a:rPr lang="ja-JP" altLang="en-US" dirty="0"/>
              <a:t>をバランス良く達成していることを示した</a:t>
            </a:r>
            <a:r>
              <a:rPr lang="en-US" altLang="ja-JP" dirty="0"/>
              <a:t>.</a:t>
            </a:r>
          </a:p>
          <a:p>
            <a:r>
              <a:rPr lang="ja-JP" altLang="en-US" dirty="0"/>
              <a:t>同一メッシュでの</a:t>
            </a:r>
            <a:r>
              <a:rPr lang="ja-JP" altLang="en-US" dirty="0">
                <a:solidFill>
                  <a:srgbClr val="FF0000"/>
                </a:solidFill>
              </a:rPr>
              <a:t>計算時間は</a:t>
            </a:r>
            <a:r>
              <a:rPr lang="en-US" altLang="ja-JP" dirty="0">
                <a:solidFill>
                  <a:srgbClr val="FF0000"/>
                </a:solidFill>
              </a:rPr>
              <a:t>FEM-T4</a:t>
            </a:r>
            <a:r>
              <a:rPr lang="ja-JP" altLang="en-US" dirty="0">
                <a:solidFill>
                  <a:srgbClr val="FF0000"/>
                </a:solidFill>
              </a:rPr>
              <a:t>の約</a:t>
            </a:r>
            <a:r>
              <a:rPr lang="en-US" altLang="ja-JP" dirty="0">
                <a:solidFill>
                  <a:srgbClr val="FF0000"/>
                </a:solidFill>
              </a:rPr>
              <a:t>4</a:t>
            </a:r>
            <a:r>
              <a:rPr lang="ja-JP" altLang="en-US" dirty="0">
                <a:solidFill>
                  <a:srgbClr val="FF0000"/>
                </a:solidFill>
              </a:rPr>
              <a:t>倍で，従来の標準</a:t>
            </a:r>
            <a:r>
              <a:rPr lang="en-US" altLang="ja-JP" dirty="0">
                <a:solidFill>
                  <a:srgbClr val="FF0000"/>
                </a:solidFill>
              </a:rPr>
              <a:t>S-FEM</a:t>
            </a:r>
            <a:r>
              <a:rPr lang="ja-JP" altLang="en-US" dirty="0">
                <a:solidFill>
                  <a:srgbClr val="FF0000"/>
                </a:solidFill>
              </a:rPr>
              <a:t>と同等</a:t>
            </a:r>
            <a:r>
              <a:rPr lang="ja-JP" altLang="en-US" dirty="0">
                <a:solidFill>
                  <a:srgbClr val="FF00FF"/>
                </a:solidFill>
              </a:rPr>
              <a:t>．</a:t>
            </a:r>
            <a:endParaRPr lang="en-US" altLang="ja-JP" dirty="0"/>
          </a:p>
          <a:p>
            <a:r>
              <a:rPr lang="ja-JP" altLang="en-US" dirty="0">
                <a:solidFill>
                  <a:srgbClr val="C00000"/>
                </a:solidFill>
              </a:rPr>
              <a:t>ポアソン比</a:t>
            </a:r>
            <a:r>
              <a:rPr lang="en-US" altLang="ja-JP" dirty="0">
                <a:solidFill>
                  <a:srgbClr val="C00000"/>
                </a:solidFill>
              </a:rPr>
              <a:t>0.49</a:t>
            </a:r>
            <a:r>
              <a:rPr lang="ja-JP" altLang="en-US" dirty="0"/>
              <a:t>の微圧縮大変形解析において，</a:t>
            </a:r>
            <a:r>
              <a:rPr lang="ja-JP" altLang="en-US" dirty="0">
                <a:solidFill>
                  <a:srgbClr val="008000"/>
                </a:solidFill>
              </a:rPr>
              <a:t>従来の標準</a:t>
            </a:r>
            <a:r>
              <a:rPr lang="en-US" altLang="ja-JP" dirty="0">
                <a:solidFill>
                  <a:srgbClr val="008000"/>
                </a:solidFill>
              </a:rPr>
              <a:t>S-FEM</a:t>
            </a:r>
            <a:r>
              <a:rPr lang="ja-JP" altLang="en-US" dirty="0">
                <a:solidFill>
                  <a:srgbClr val="008000"/>
                </a:solidFill>
              </a:rPr>
              <a:t>と同等の大変形ロバスト性</a:t>
            </a:r>
            <a:r>
              <a:rPr lang="ja-JP" altLang="en-US" dirty="0"/>
              <a:t>がある上，</a:t>
            </a:r>
            <a:r>
              <a:rPr lang="ja-JP" altLang="en-US" dirty="0">
                <a:solidFill>
                  <a:srgbClr val="0000CC"/>
                </a:solidFill>
              </a:rPr>
              <a:t>圧力チェッカーボーディング少ない高精度な解</a:t>
            </a:r>
            <a:r>
              <a:rPr lang="ja-JP" altLang="en-US" dirty="0"/>
              <a:t>が得られる．</a:t>
            </a:r>
            <a:br>
              <a:rPr lang="en-US" altLang="ja-JP" dirty="0"/>
            </a:br>
            <a:endParaRPr lang="en-US" altLang="ja-JP" dirty="0"/>
          </a:p>
          <a:p>
            <a:r>
              <a:rPr lang="ja-JP" altLang="en-US" dirty="0"/>
              <a:t>微圧縮大変形の静解析に対して</a:t>
            </a:r>
            <a:r>
              <a:rPr lang="ja-JP" altLang="en-US" b="1" dirty="0"/>
              <a:t>大きな欠点がひとつも無い</a:t>
            </a:r>
            <a:r>
              <a:rPr lang="ja-JP" altLang="en-US" dirty="0"/>
              <a:t>定式化であり，提案手法はこれ以上の改良が難しい１つの完成形ではないかと考えている．</a:t>
            </a:r>
            <a:endParaRPr lang="en-US" altLang="ja-JP" dirty="0"/>
          </a:p>
          <a:p>
            <a:r>
              <a:rPr lang="ja-JP" altLang="en-US" dirty="0"/>
              <a:t>これからの普及と実用化に乞うご期待．</a:t>
            </a:r>
          </a:p>
        </p:txBody>
      </p:sp>
      <p:sp>
        <p:nvSpPr>
          <p:cNvPr id="2" name="タイトル 1"/>
          <p:cNvSpPr>
            <a:spLocks noGrp="1"/>
          </p:cNvSpPr>
          <p:nvPr>
            <p:ph type="title"/>
          </p:nvPr>
        </p:nvSpPr>
        <p:spPr/>
        <p:txBody>
          <a:bodyPr>
            <a:noAutofit/>
          </a:bodyPr>
          <a:lstStyle/>
          <a:p>
            <a:r>
              <a:rPr lang="en-US" altLang="ja-JP" dirty="0">
                <a:solidFill>
                  <a:schemeClr val="accent6">
                    <a:lumMod val="40000"/>
                    <a:lumOff val="60000"/>
                  </a:schemeClr>
                </a:solidFill>
              </a:rPr>
              <a:t>ES-FEM-SRI-T4</a:t>
            </a:r>
            <a:r>
              <a:rPr lang="ja-JP" altLang="en-US" dirty="0"/>
              <a:t>のまとめ</a:t>
            </a:r>
          </a:p>
        </p:txBody>
      </p:sp>
      <p:sp>
        <p:nvSpPr>
          <p:cNvPr id="7" name="テキスト ボックス 6"/>
          <p:cNvSpPr txBox="1"/>
          <p:nvPr/>
        </p:nvSpPr>
        <p:spPr>
          <a:xfrm>
            <a:off x="4151735" y="5601683"/>
            <a:ext cx="3887603" cy="461665"/>
          </a:xfrm>
          <a:prstGeom prst="rect">
            <a:avLst/>
          </a:prstGeom>
          <a:solidFill>
            <a:schemeClr val="bg1">
              <a:lumMod val="85000"/>
            </a:schemeClr>
          </a:solidFill>
          <a:ln>
            <a:noFill/>
          </a:ln>
          <a:scene3d>
            <a:camera prst="orthographicFront"/>
            <a:lightRig rig="threePt" dir="t"/>
          </a:scene3d>
          <a:sp3d>
            <a:bevelT/>
          </a:sp3d>
        </p:spPr>
        <p:txBody>
          <a:bodyPr wrap="none" rtlCol="0">
            <a:spAutoFit/>
          </a:bodyPr>
          <a:lstStyle/>
          <a:p>
            <a:pPr algn="ctr"/>
            <a:r>
              <a:rPr lang="ja-JP" altLang="en-US" sz="2400" dirty="0">
                <a:latin typeface="+mj-lt"/>
                <a:ea typeface="MS UI Gothic" panose="020B0600070205080204" pitchFamily="50" charset="-128"/>
              </a:rPr>
              <a:t>ご清聴ありがとう御座いました．</a:t>
            </a:r>
            <a:endParaRPr lang="ja-JP" altLang="en-US" sz="2400" dirty="0">
              <a:solidFill>
                <a:srgbClr val="FF0000"/>
              </a:solidFill>
              <a:latin typeface="+mj-lt"/>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FCAF9189-9CA1-AFA0-B7D1-925A31BF7F75}"/>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24</a:t>
            </a:fld>
            <a:endParaRPr lang="ja-JP" altLang="en-US" dirty="0"/>
          </a:p>
        </p:txBody>
      </p:sp>
    </p:spTree>
    <p:extLst>
      <p:ext uri="{BB962C8B-B14F-4D97-AF65-F5344CB8AC3E}">
        <p14:creationId xmlns:p14="http://schemas.microsoft.com/office/powerpoint/2010/main" val="957745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D2B3DD44-093B-F6C3-81EA-E1CA32C194F8}"/>
              </a:ext>
            </a:extLst>
          </p:cNvPr>
          <p:cNvSpPr>
            <a:spLocks noGrp="1"/>
          </p:cNvSpPr>
          <p:nvPr>
            <p:ph type="ctrTitle"/>
          </p:nvPr>
        </p:nvSpPr>
        <p:spPr/>
        <p:txBody>
          <a:bodyPr/>
          <a:lstStyle/>
          <a:p>
            <a:r>
              <a:rPr lang="ja-JP" altLang="en-US" dirty="0"/>
              <a:t>付録</a:t>
            </a:r>
            <a:endParaRPr lang="ja-JP" altLang="en-US" sz="900" dirty="0"/>
          </a:p>
        </p:txBody>
      </p:sp>
      <p:sp>
        <p:nvSpPr>
          <p:cNvPr id="2" name="スライド番号プレースホルダー 1">
            <a:extLst>
              <a:ext uri="{FF2B5EF4-FFF2-40B4-BE49-F238E27FC236}">
                <a16:creationId xmlns:a16="http://schemas.microsoft.com/office/drawing/2014/main" id="{CF451CA1-16C2-FDBC-8FE6-339E214B22F5}"/>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25</a:t>
            </a:fld>
            <a:endParaRPr lang="ja-JP" altLang="en-US" dirty="0"/>
          </a:p>
        </p:txBody>
      </p:sp>
    </p:spTree>
    <p:extLst>
      <p:ext uri="{BB962C8B-B14F-4D97-AF65-F5344CB8AC3E}">
        <p14:creationId xmlns:p14="http://schemas.microsoft.com/office/powerpoint/2010/main" val="2397453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5B98D0-723A-4DED-B821-F62D4B7D9FF9}"/>
              </a:ext>
            </a:extLst>
          </p:cNvPr>
          <p:cNvSpPr>
            <a:spLocks noGrp="1"/>
          </p:cNvSpPr>
          <p:nvPr>
            <p:ph type="title"/>
          </p:nvPr>
        </p:nvSpPr>
        <p:spPr/>
        <p:txBody>
          <a:bodyPr/>
          <a:lstStyle/>
          <a:p>
            <a:r>
              <a:rPr lang="ja-JP" altLang="en-US" dirty="0"/>
              <a:t>剛性マトリックスのバンド幅</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140EC6A3-5971-4ADA-80AE-463490DCD5F2}"/>
                  </a:ext>
                </a:extLst>
              </p:cNvPr>
              <p:cNvSpPr>
                <a:spLocks noGrp="1"/>
              </p:cNvSpPr>
              <p:nvPr>
                <p:ph idx="1"/>
              </p:nvPr>
            </p:nvSpPr>
            <p:spPr/>
            <p:txBody>
              <a:bodyPr/>
              <a:lstStyle/>
              <a:p>
                <a:r>
                  <a:rPr lang="en-US" altLang="ja-JP" sz="2400" dirty="0"/>
                  <a:t>S-FEM</a:t>
                </a:r>
                <a:r>
                  <a:rPr lang="ja-JP" altLang="en-US" sz="2400" dirty="0"/>
                  <a:t>の剛性マトリックス</a:t>
                </a:r>
                <a14:m>
                  <m:oMath xmlns:m="http://schemas.openxmlformats.org/officeDocument/2006/math">
                    <m:r>
                      <a:rPr lang="en-US" altLang="ja-JP" sz="2400" b="0" i="1" smtClean="0">
                        <a:latin typeface="Cambria Math" panose="02040503050406030204" pitchFamily="18" charset="0"/>
                      </a:rPr>
                      <m:t>[</m:t>
                    </m:r>
                    <m:r>
                      <a:rPr lang="en-US" altLang="ja-JP" sz="2400" b="0" i="1" smtClean="0">
                        <a:latin typeface="Cambria Math" panose="02040503050406030204" pitchFamily="18" charset="0"/>
                      </a:rPr>
                      <m:t>𝐾</m:t>
                    </m:r>
                    <m:r>
                      <a:rPr lang="en-US" altLang="ja-JP" sz="2400" b="0" i="1" smtClean="0">
                        <a:latin typeface="Cambria Math" panose="02040503050406030204" pitchFamily="18" charset="0"/>
                      </a:rPr>
                      <m:t>]</m:t>
                    </m:r>
                  </m:oMath>
                </a14:m>
                <a:r>
                  <a:rPr lang="ja-JP" altLang="en-US" sz="2400" dirty="0"/>
                  <a:t>のバンド幅は標準的な</a:t>
                </a:r>
                <a:r>
                  <a:rPr lang="en-US" altLang="ja-JP" sz="2400" dirty="0"/>
                  <a:t>FEM</a:t>
                </a:r>
                <a:r>
                  <a:rPr lang="ja-JP" altLang="en-US" sz="2400" dirty="0"/>
                  <a:t>より広い．</a:t>
                </a:r>
                <a:br>
                  <a:rPr lang="en-US" altLang="ja-JP" sz="2400" dirty="0"/>
                </a:br>
                <a:r>
                  <a:rPr lang="ja-JP" altLang="en-US" sz="2400" dirty="0"/>
                  <a:t>＜</a:t>
                </a:r>
                <a:r>
                  <a:rPr lang="en-US" altLang="ja-JP" sz="2400" dirty="0"/>
                  <a:t>2</a:t>
                </a:r>
                <a:r>
                  <a:rPr lang="ja-JP" altLang="en-US" sz="2400" dirty="0"/>
                  <a:t>次元</a:t>
                </a:r>
                <a:r>
                  <a:rPr lang="en-US" altLang="ja-JP" sz="2400" dirty="0"/>
                  <a:t>T3</a:t>
                </a:r>
                <a:r>
                  <a:rPr lang="ja-JP" altLang="en-US" sz="2400" dirty="0"/>
                  <a:t>メッシュの場合＞</a:t>
                </a:r>
                <a:br>
                  <a:rPr lang="en-US" altLang="ja-JP" sz="2400" dirty="0"/>
                </a:br>
                <a:br>
                  <a:rPr lang="en-US" altLang="ja-JP" sz="2400" dirty="0"/>
                </a:br>
                <a:br>
                  <a:rPr lang="en-US" altLang="ja-JP" sz="2400" dirty="0"/>
                </a:br>
                <a:br>
                  <a:rPr lang="en-US" altLang="ja-JP" sz="2400" dirty="0"/>
                </a:br>
                <a:br>
                  <a:rPr lang="en-US" altLang="ja-JP" sz="2400" dirty="0"/>
                </a:br>
                <a:br>
                  <a:rPr lang="en-US" altLang="ja-JP" sz="2400" dirty="0"/>
                </a:br>
                <a:br>
                  <a:rPr lang="en-US" altLang="ja-JP" sz="2400" dirty="0"/>
                </a:br>
                <a:br>
                  <a:rPr lang="en-US" altLang="ja-JP" sz="2400" dirty="0"/>
                </a:br>
                <a:br>
                  <a:rPr lang="en-US" altLang="ja-JP" sz="2400" dirty="0"/>
                </a:br>
                <a:br>
                  <a:rPr lang="en-US" altLang="ja-JP" sz="2400" dirty="0"/>
                </a:br>
                <a:endParaRPr lang="en-US" altLang="ja-JP" sz="2400" dirty="0"/>
              </a:p>
              <a:p>
                <a:r>
                  <a:rPr lang="en-US" altLang="ja-JP" sz="2400" dirty="0"/>
                  <a:t>3</a:t>
                </a:r>
                <a:r>
                  <a:rPr lang="ja-JP" altLang="en-US" sz="2400" dirty="0"/>
                  <a:t>次元</a:t>
                </a:r>
                <a:r>
                  <a:rPr lang="en-US" altLang="ja-JP" sz="2400" dirty="0"/>
                  <a:t>T4</a:t>
                </a:r>
                <a:r>
                  <a:rPr lang="ja-JP" altLang="en-US" sz="2400" dirty="0"/>
                  <a:t>メッシュの場合，各定式化の節点バンド幅はそれぞれ約</a:t>
                </a:r>
                <a:r>
                  <a:rPr lang="en-US" altLang="ja-JP" sz="2400" dirty="0"/>
                  <a:t>14</a:t>
                </a:r>
                <a:r>
                  <a:rPr lang="ja-JP" altLang="en-US" sz="2400" dirty="0"/>
                  <a:t>，</a:t>
                </a:r>
                <a:r>
                  <a:rPr lang="en-US" altLang="ja-JP" sz="2400" dirty="0"/>
                  <a:t>45</a:t>
                </a:r>
                <a:r>
                  <a:rPr lang="ja-JP" altLang="en-US" sz="2400" dirty="0"/>
                  <a:t>，</a:t>
                </a:r>
                <a:r>
                  <a:rPr lang="en-US" altLang="ja-JP" sz="2400" dirty="0"/>
                  <a:t>60</a:t>
                </a:r>
                <a:r>
                  <a:rPr lang="ja-JP" altLang="en-US" sz="2400" dirty="0"/>
                  <a:t>となる．</a:t>
                </a:r>
                <a:br>
                  <a:rPr lang="en-US" altLang="ja-JP" sz="2400" dirty="0"/>
                </a:br>
                <a:r>
                  <a:rPr lang="ja-JP" altLang="en-US" sz="2400" dirty="0"/>
                  <a:t>→同じメッシュなら，</a:t>
                </a:r>
                <a:r>
                  <a:rPr lang="en-US" altLang="ja-JP" sz="2400" dirty="0"/>
                  <a:t>FEM-T4</a:t>
                </a:r>
                <a:r>
                  <a:rPr lang="ja-JP" altLang="en-US" sz="2400" dirty="0"/>
                  <a:t>より</a:t>
                </a:r>
                <a:r>
                  <a:rPr lang="en-US" altLang="ja-JP" sz="2400" dirty="0"/>
                  <a:t>ES-FEM-T4</a:t>
                </a:r>
                <a:r>
                  <a:rPr lang="ja-JP" altLang="en-US" sz="2400" dirty="0"/>
                  <a:t>は約</a:t>
                </a:r>
                <a:r>
                  <a:rPr lang="en-US" altLang="ja-JP" sz="2400" dirty="0"/>
                  <a:t>3</a:t>
                </a:r>
                <a:r>
                  <a:rPr lang="ja-JP" altLang="en-US" sz="2400" dirty="0"/>
                  <a:t>倍計算が遅い．</a:t>
                </a:r>
                <a:br>
                  <a:rPr lang="en-US" altLang="ja-JP" sz="2400" dirty="0"/>
                </a:br>
                <a:r>
                  <a:rPr lang="ja-JP" altLang="en-US" sz="2400" dirty="0"/>
                  <a:t>同様に，</a:t>
                </a:r>
                <a:r>
                  <a:rPr lang="en-US" altLang="ja-JP" sz="2400" dirty="0"/>
                  <a:t>NS-FEM-T4</a:t>
                </a:r>
                <a:r>
                  <a:rPr lang="ja-JP" altLang="en-US" sz="2400" dirty="0"/>
                  <a:t>，</a:t>
                </a:r>
                <a:r>
                  <a:rPr lang="en-US" altLang="ja-JP" sz="2400" dirty="0" err="1"/>
                  <a:t>SelectiveES</a:t>
                </a:r>
                <a:r>
                  <a:rPr lang="en-US" altLang="ja-JP" sz="2400" dirty="0"/>
                  <a:t>/NS-FEM-T4</a:t>
                </a:r>
                <a:r>
                  <a:rPr lang="ja-JP" altLang="en-US" sz="2400" dirty="0"/>
                  <a:t>，</a:t>
                </a:r>
                <a:r>
                  <a:rPr lang="ja-JP" altLang="en-US" dirty="0"/>
                  <a:t>および</a:t>
                </a:r>
                <a:r>
                  <a:rPr lang="en-US" altLang="ja-JP" dirty="0">
                    <a:solidFill>
                      <a:schemeClr val="accent6">
                        <a:lumMod val="60000"/>
                        <a:lumOff val="40000"/>
                      </a:schemeClr>
                    </a:solidFill>
                  </a:rPr>
                  <a:t>ES-FEM-SRI-T4</a:t>
                </a:r>
                <a:r>
                  <a:rPr lang="ja-JP" altLang="en-US" dirty="0"/>
                  <a:t>は</a:t>
                </a:r>
                <a:r>
                  <a:rPr lang="ja-JP" altLang="en-US" sz="2400" dirty="0"/>
                  <a:t>約</a:t>
                </a:r>
                <a:r>
                  <a:rPr lang="en-US" altLang="ja-JP" sz="2400" dirty="0"/>
                  <a:t>4</a:t>
                </a:r>
                <a:r>
                  <a:rPr lang="ja-JP" altLang="en-US" sz="2400" dirty="0"/>
                  <a:t>倍遅い．</a:t>
                </a:r>
                <a:endParaRPr lang="en-US" altLang="ja-JP" sz="2400" dirty="0"/>
              </a:p>
            </p:txBody>
          </p:sp>
        </mc:Choice>
        <mc:Fallback>
          <p:sp>
            <p:nvSpPr>
              <p:cNvPr id="3" name="コンテンツ プレースホルダー 2">
                <a:extLst>
                  <a:ext uri="{FF2B5EF4-FFF2-40B4-BE49-F238E27FC236}">
                    <a16:creationId xmlns:a16="http://schemas.microsoft.com/office/drawing/2014/main" id="{140EC6A3-5971-4ADA-80AE-463490DCD5F2}"/>
                  </a:ext>
                </a:extLst>
              </p:cNvPr>
              <p:cNvSpPr>
                <a:spLocks noGrp="1" noRot="1" noChangeAspect="1" noMove="1" noResize="1" noEditPoints="1" noAdjustHandles="1" noChangeArrowheads="1" noChangeShapeType="1" noTextEdit="1"/>
              </p:cNvSpPr>
              <p:nvPr>
                <p:ph idx="1"/>
              </p:nvPr>
            </p:nvSpPr>
            <p:spPr>
              <a:blipFill>
                <a:blip r:embed="rId3"/>
                <a:stretch>
                  <a:fillRect l="-1534" t="-1584"/>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309EC5F8-4217-4E1B-91E9-A5343979DF26}"/>
              </a:ext>
            </a:extLst>
          </p:cNvPr>
          <p:cNvSpPr>
            <a:spLocks noGrp="1"/>
          </p:cNvSpPr>
          <p:nvPr>
            <p:ph type="sldNum" sz="quarter" idx="4"/>
          </p:nvPr>
        </p:nvSpPr>
        <p:spPr/>
        <p:txBody>
          <a:bodyPr/>
          <a:lstStyle/>
          <a:p>
            <a:r>
              <a:rPr lang="en-US" altLang="ja-JP"/>
              <a:t>P. </a:t>
            </a:r>
            <a:fld id="{F8FDF831-B0A3-4B44-A20D-7581D5587101}" type="slidenum">
              <a:rPr lang="ja-JP" altLang="en-US" smtClean="0"/>
              <a:pPr/>
              <a:t>26</a:t>
            </a:fld>
            <a:endParaRPr lang="ja-JP" altLang="en-US" dirty="0"/>
          </a:p>
        </p:txBody>
      </p:sp>
      <p:grpSp>
        <p:nvGrpSpPr>
          <p:cNvPr id="9" name="グループ化 8">
            <a:extLst>
              <a:ext uri="{FF2B5EF4-FFF2-40B4-BE49-F238E27FC236}">
                <a16:creationId xmlns:a16="http://schemas.microsoft.com/office/drawing/2014/main" id="{68418327-7AA3-CBC2-746E-52D07161F27E}"/>
              </a:ext>
            </a:extLst>
          </p:cNvPr>
          <p:cNvGrpSpPr/>
          <p:nvPr/>
        </p:nvGrpSpPr>
        <p:grpSpPr>
          <a:xfrm>
            <a:off x="1222983" y="1484774"/>
            <a:ext cx="2550698" cy="3224481"/>
            <a:chOff x="3221266" y="2387932"/>
            <a:chExt cx="2550698" cy="3224481"/>
          </a:xfrm>
        </p:grpSpPr>
        <p:sp>
          <p:nvSpPr>
            <p:cNvPr id="80" name="二等辺三角形 79">
              <a:extLst>
                <a:ext uri="{FF2B5EF4-FFF2-40B4-BE49-F238E27FC236}">
                  <a16:creationId xmlns:a16="http://schemas.microsoft.com/office/drawing/2014/main" id="{93BD4FFB-A031-065A-92D0-4F1120E8AA72}"/>
                </a:ext>
              </a:extLst>
            </p:cNvPr>
            <p:cNvSpPr/>
            <p:nvPr/>
          </p:nvSpPr>
          <p:spPr>
            <a:xfrm>
              <a:off x="3495111" y="282066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二等辺三角形 80">
              <a:extLst>
                <a:ext uri="{FF2B5EF4-FFF2-40B4-BE49-F238E27FC236}">
                  <a16:creationId xmlns:a16="http://schemas.microsoft.com/office/drawing/2014/main" id="{76C8F709-4E30-F718-02DA-2CBF389E65BF}"/>
                </a:ext>
              </a:extLst>
            </p:cNvPr>
            <p:cNvSpPr/>
            <p:nvPr/>
          </p:nvSpPr>
          <p:spPr>
            <a:xfrm rot="10800000">
              <a:off x="3747139" y="282066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二等辺三角形 81">
              <a:extLst>
                <a:ext uri="{FF2B5EF4-FFF2-40B4-BE49-F238E27FC236}">
                  <a16:creationId xmlns:a16="http://schemas.microsoft.com/office/drawing/2014/main" id="{7498A8FD-7FC8-6775-B46D-E58A5E5629B0}"/>
                </a:ext>
              </a:extLst>
            </p:cNvPr>
            <p:cNvSpPr/>
            <p:nvPr/>
          </p:nvSpPr>
          <p:spPr>
            <a:xfrm>
              <a:off x="3997963" y="2820663"/>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二等辺三角形 82">
              <a:extLst>
                <a:ext uri="{FF2B5EF4-FFF2-40B4-BE49-F238E27FC236}">
                  <a16:creationId xmlns:a16="http://schemas.microsoft.com/office/drawing/2014/main" id="{9E242C65-E396-9940-61E7-C15597B5546D}"/>
                </a:ext>
              </a:extLst>
            </p:cNvPr>
            <p:cNvSpPr/>
            <p:nvPr/>
          </p:nvSpPr>
          <p:spPr>
            <a:xfrm rot="10800000">
              <a:off x="4249991" y="2820663"/>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二等辺三角形 83">
              <a:extLst>
                <a:ext uri="{FF2B5EF4-FFF2-40B4-BE49-F238E27FC236}">
                  <a16:creationId xmlns:a16="http://schemas.microsoft.com/office/drawing/2014/main" id="{5C22662B-BFA0-309E-8471-4246B206D137}"/>
                </a:ext>
              </a:extLst>
            </p:cNvPr>
            <p:cNvSpPr/>
            <p:nvPr/>
          </p:nvSpPr>
          <p:spPr>
            <a:xfrm>
              <a:off x="4500815" y="2820662"/>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二等辺三角形 84">
              <a:extLst>
                <a:ext uri="{FF2B5EF4-FFF2-40B4-BE49-F238E27FC236}">
                  <a16:creationId xmlns:a16="http://schemas.microsoft.com/office/drawing/2014/main" id="{126C6293-60DA-8669-FB7E-FCCE190243CA}"/>
                </a:ext>
              </a:extLst>
            </p:cNvPr>
            <p:cNvSpPr/>
            <p:nvPr/>
          </p:nvSpPr>
          <p:spPr>
            <a:xfrm rot="10800000">
              <a:off x="4752843" y="282066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二等辺三角形 95">
              <a:extLst>
                <a:ext uri="{FF2B5EF4-FFF2-40B4-BE49-F238E27FC236}">
                  <a16:creationId xmlns:a16="http://schemas.microsoft.com/office/drawing/2014/main" id="{6151CAE6-FC3C-D672-C5FD-5CA5E641A68A}"/>
                </a:ext>
              </a:extLst>
            </p:cNvPr>
            <p:cNvSpPr/>
            <p:nvPr/>
          </p:nvSpPr>
          <p:spPr>
            <a:xfrm>
              <a:off x="5003667" y="282066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二等辺三角形 110">
              <a:extLst>
                <a:ext uri="{FF2B5EF4-FFF2-40B4-BE49-F238E27FC236}">
                  <a16:creationId xmlns:a16="http://schemas.microsoft.com/office/drawing/2014/main" id="{4BDD6A3F-FD90-F394-55C0-80CA2FCE77DE}"/>
                </a:ext>
              </a:extLst>
            </p:cNvPr>
            <p:cNvSpPr/>
            <p:nvPr/>
          </p:nvSpPr>
          <p:spPr>
            <a:xfrm>
              <a:off x="3745935" y="238861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二等辺三角形 113">
              <a:extLst>
                <a:ext uri="{FF2B5EF4-FFF2-40B4-BE49-F238E27FC236}">
                  <a16:creationId xmlns:a16="http://schemas.microsoft.com/office/drawing/2014/main" id="{3C45DBC4-2B3B-F647-5F2F-02260F5DB815}"/>
                </a:ext>
              </a:extLst>
            </p:cNvPr>
            <p:cNvSpPr/>
            <p:nvPr/>
          </p:nvSpPr>
          <p:spPr>
            <a:xfrm rot="10800000">
              <a:off x="3997963" y="238861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二等辺三角形 114">
              <a:extLst>
                <a:ext uri="{FF2B5EF4-FFF2-40B4-BE49-F238E27FC236}">
                  <a16:creationId xmlns:a16="http://schemas.microsoft.com/office/drawing/2014/main" id="{7CE6C8F2-5C49-C9BC-0EE0-E02804B028E3}"/>
                </a:ext>
              </a:extLst>
            </p:cNvPr>
            <p:cNvSpPr/>
            <p:nvPr/>
          </p:nvSpPr>
          <p:spPr>
            <a:xfrm>
              <a:off x="4248787" y="238861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二等辺三角形 115">
              <a:extLst>
                <a:ext uri="{FF2B5EF4-FFF2-40B4-BE49-F238E27FC236}">
                  <a16:creationId xmlns:a16="http://schemas.microsoft.com/office/drawing/2014/main" id="{BA6A5CAC-0490-28F8-0145-BBA721C168BC}"/>
                </a:ext>
              </a:extLst>
            </p:cNvPr>
            <p:cNvSpPr/>
            <p:nvPr/>
          </p:nvSpPr>
          <p:spPr>
            <a:xfrm rot="10800000">
              <a:off x="4500815" y="238861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二等辺三角形 116">
              <a:extLst>
                <a:ext uri="{FF2B5EF4-FFF2-40B4-BE49-F238E27FC236}">
                  <a16:creationId xmlns:a16="http://schemas.microsoft.com/office/drawing/2014/main" id="{8CF4B398-CF3C-670B-D148-79414A9E0491}"/>
                </a:ext>
              </a:extLst>
            </p:cNvPr>
            <p:cNvSpPr/>
            <p:nvPr/>
          </p:nvSpPr>
          <p:spPr>
            <a:xfrm>
              <a:off x="4751639" y="238861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二等辺三角形 117">
              <a:extLst>
                <a:ext uri="{FF2B5EF4-FFF2-40B4-BE49-F238E27FC236}">
                  <a16:creationId xmlns:a16="http://schemas.microsoft.com/office/drawing/2014/main" id="{BA1A8750-F8BF-4CFD-3DB0-42CF609974A2}"/>
                </a:ext>
              </a:extLst>
            </p:cNvPr>
            <p:cNvSpPr/>
            <p:nvPr/>
          </p:nvSpPr>
          <p:spPr>
            <a:xfrm rot="10800000">
              <a:off x="5003667" y="238861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二等辺三角形 119">
              <a:extLst>
                <a:ext uri="{FF2B5EF4-FFF2-40B4-BE49-F238E27FC236}">
                  <a16:creationId xmlns:a16="http://schemas.microsoft.com/office/drawing/2014/main" id="{008E6771-9474-302A-68DB-462F944D0458}"/>
                </a:ext>
              </a:extLst>
            </p:cNvPr>
            <p:cNvSpPr/>
            <p:nvPr/>
          </p:nvSpPr>
          <p:spPr>
            <a:xfrm>
              <a:off x="3493907" y="368475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二等辺三角形 120">
              <a:extLst>
                <a:ext uri="{FF2B5EF4-FFF2-40B4-BE49-F238E27FC236}">
                  <a16:creationId xmlns:a16="http://schemas.microsoft.com/office/drawing/2014/main" id="{A56E3319-684D-48BF-AB45-B850A4AC005A}"/>
                </a:ext>
              </a:extLst>
            </p:cNvPr>
            <p:cNvSpPr/>
            <p:nvPr/>
          </p:nvSpPr>
          <p:spPr>
            <a:xfrm rot="10800000">
              <a:off x="3745935" y="368475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二等辺三角形 121">
              <a:extLst>
                <a:ext uri="{FF2B5EF4-FFF2-40B4-BE49-F238E27FC236}">
                  <a16:creationId xmlns:a16="http://schemas.microsoft.com/office/drawing/2014/main" id="{5F46A24E-D986-EE10-0189-D539BDEC7A2A}"/>
                </a:ext>
              </a:extLst>
            </p:cNvPr>
            <p:cNvSpPr/>
            <p:nvPr/>
          </p:nvSpPr>
          <p:spPr>
            <a:xfrm>
              <a:off x="3996759" y="3684760"/>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二等辺三角形 122">
              <a:extLst>
                <a:ext uri="{FF2B5EF4-FFF2-40B4-BE49-F238E27FC236}">
                  <a16:creationId xmlns:a16="http://schemas.microsoft.com/office/drawing/2014/main" id="{63B90D13-9F85-B7D7-AAC0-370642CDB59D}"/>
                </a:ext>
              </a:extLst>
            </p:cNvPr>
            <p:cNvSpPr/>
            <p:nvPr/>
          </p:nvSpPr>
          <p:spPr>
            <a:xfrm rot="10800000">
              <a:off x="4248787" y="3684760"/>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二等辺三角形 123">
              <a:extLst>
                <a:ext uri="{FF2B5EF4-FFF2-40B4-BE49-F238E27FC236}">
                  <a16:creationId xmlns:a16="http://schemas.microsoft.com/office/drawing/2014/main" id="{5C87AA95-8CA2-FF08-388A-8A56FF4FF4E0}"/>
                </a:ext>
              </a:extLst>
            </p:cNvPr>
            <p:cNvSpPr/>
            <p:nvPr/>
          </p:nvSpPr>
          <p:spPr>
            <a:xfrm>
              <a:off x="4499611" y="368475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二等辺三角形 124">
              <a:extLst>
                <a:ext uri="{FF2B5EF4-FFF2-40B4-BE49-F238E27FC236}">
                  <a16:creationId xmlns:a16="http://schemas.microsoft.com/office/drawing/2014/main" id="{2AD09B9A-61C2-F13F-02CA-F5F9FBB01447}"/>
                </a:ext>
              </a:extLst>
            </p:cNvPr>
            <p:cNvSpPr/>
            <p:nvPr/>
          </p:nvSpPr>
          <p:spPr>
            <a:xfrm rot="10800000">
              <a:off x="4751639" y="368475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二等辺三角形 125">
              <a:extLst>
                <a:ext uri="{FF2B5EF4-FFF2-40B4-BE49-F238E27FC236}">
                  <a16:creationId xmlns:a16="http://schemas.microsoft.com/office/drawing/2014/main" id="{0A1CF077-A797-87E2-3941-C62AF66ED529}"/>
                </a:ext>
              </a:extLst>
            </p:cNvPr>
            <p:cNvSpPr/>
            <p:nvPr/>
          </p:nvSpPr>
          <p:spPr>
            <a:xfrm>
              <a:off x="5002463" y="3684760"/>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 name="二等辺三角形 126">
              <a:extLst>
                <a:ext uri="{FF2B5EF4-FFF2-40B4-BE49-F238E27FC236}">
                  <a16:creationId xmlns:a16="http://schemas.microsoft.com/office/drawing/2014/main" id="{2971B58D-5CBD-41A8-AE04-BFC45EE04519}"/>
                </a:ext>
              </a:extLst>
            </p:cNvPr>
            <p:cNvSpPr/>
            <p:nvPr/>
          </p:nvSpPr>
          <p:spPr>
            <a:xfrm>
              <a:off x="3744731" y="325270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二等辺三角形 127">
              <a:extLst>
                <a:ext uri="{FF2B5EF4-FFF2-40B4-BE49-F238E27FC236}">
                  <a16:creationId xmlns:a16="http://schemas.microsoft.com/office/drawing/2014/main" id="{CACE3FB2-995F-93D2-A5DC-7BCB2DC171D0}"/>
                </a:ext>
              </a:extLst>
            </p:cNvPr>
            <p:cNvSpPr/>
            <p:nvPr/>
          </p:nvSpPr>
          <p:spPr>
            <a:xfrm rot="10800000">
              <a:off x="3996759" y="3252709"/>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 name="二等辺三角形 128">
              <a:extLst>
                <a:ext uri="{FF2B5EF4-FFF2-40B4-BE49-F238E27FC236}">
                  <a16:creationId xmlns:a16="http://schemas.microsoft.com/office/drawing/2014/main" id="{17F4A933-1186-066B-AD86-B2CFD0D3CDD5}"/>
                </a:ext>
              </a:extLst>
            </p:cNvPr>
            <p:cNvSpPr/>
            <p:nvPr/>
          </p:nvSpPr>
          <p:spPr>
            <a:xfrm>
              <a:off x="4247583" y="3252710"/>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 name="二等辺三角形 129">
              <a:extLst>
                <a:ext uri="{FF2B5EF4-FFF2-40B4-BE49-F238E27FC236}">
                  <a16:creationId xmlns:a16="http://schemas.microsoft.com/office/drawing/2014/main" id="{A282F8D5-18AD-A572-A5AB-198D39ED91F9}"/>
                </a:ext>
              </a:extLst>
            </p:cNvPr>
            <p:cNvSpPr/>
            <p:nvPr/>
          </p:nvSpPr>
          <p:spPr>
            <a:xfrm rot="10800000">
              <a:off x="4499611" y="3252710"/>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 name="二等辺三角形 130">
              <a:extLst>
                <a:ext uri="{FF2B5EF4-FFF2-40B4-BE49-F238E27FC236}">
                  <a16:creationId xmlns:a16="http://schemas.microsoft.com/office/drawing/2014/main" id="{CE917783-D02E-93F7-E29E-1C3044DB8E67}"/>
                </a:ext>
              </a:extLst>
            </p:cNvPr>
            <p:cNvSpPr/>
            <p:nvPr/>
          </p:nvSpPr>
          <p:spPr>
            <a:xfrm>
              <a:off x="4750435" y="325270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二等辺三角形 131">
              <a:extLst>
                <a:ext uri="{FF2B5EF4-FFF2-40B4-BE49-F238E27FC236}">
                  <a16:creationId xmlns:a16="http://schemas.microsoft.com/office/drawing/2014/main" id="{A2F2141B-0975-4BE5-631E-B1EDCE14AA77}"/>
                </a:ext>
              </a:extLst>
            </p:cNvPr>
            <p:cNvSpPr/>
            <p:nvPr/>
          </p:nvSpPr>
          <p:spPr>
            <a:xfrm rot="10800000">
              <a:off x="5002463" y="325270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楕円 133">
              <a:extLst>
                <a:ext uri="{FF2B5EF4-FFF2-40B4-BE49-F238E27FC236}">
                  <a16:creationId xmlns:a16="http://schemas.microsoft.com/office/drawing/2014/main" id="{F4B3E7E0-D640-E348-560C-8F24B88B3FA5}"/>
                </a:ext>
              </a:extLst>
            </p:cNvPr>
            <p:cNvSpPr/>
            <p:nvPr/>
          </p:nvSpPr>
          <p:spPr>
            <a:xfrm>
              <a:off x="4424617" y="319294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楕円 134">
              <a:extLst>
                <a:ext uri="{FF2B5EF4-FFF2-40B4-BE49-F238E27FC236}">
                  <a16:creationId xmlns:a16="http://schemas.microsoft.com/office/drawing/2014/main" id="{6ACCDDBA-F7F3-39B3-56C1-16416B305EA0}"/>
                </a:ext>
              </a:extLst>
            </p:cNvPr>
            <p:cNvSpPr/>
            <p:nvPr/>
          </p:nvSpPr>
          <p:spPr>
            <a:xfrm>
              <a:off x="4185192" y="2747489"/>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楕円 135">
              <a:extLst>
                <a:ext uri="{FF2B5EF4-FFF2-40B4-BE49-F238E27FC236}">
                  <a16:creationId xmlns:a16="http://schemas.microsoft.com/office/drawing/2014/main" id="{E777C832-BD43-6BC4-5B11-2CB1BB4D4124}"/>
                </a:ext>
              </a:extLst>
            </p:cNvPr>
            <p:cNvSpPr/>
            <p:nvPr/>
          </p:nvSpPr>
          <p:spPr>
            <a:xfrm>
              <a:off x="4173175" y="3612757"/>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楕円 136">
              <a:extLst>
                <a:ext uri="{FF2B5EF4-FFF2-40B4-BE49-F238E27FC236}">
                  <a16:creationId xmlns:a16="http://schemas.microsoft.com/office/drawing/2014/main" id="{A9DDE11F-124A-3E42-D056-B80AA0607945}"/>
                </a:ext>
              </a:extLst>
            </p:cNvPr>
            <p:cNvSpPr/>
            <p:nvPr/>
          </p:nvSpPr>
          <p:spPr>
            <a:xfrm>
              <a:off x="4676021" y="3612757"/>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楕円 137">
              <a:extLst>
                <a:ext uri="{FF2B5EF4-FFF2-40B4-BE49-F238E27FC236}">
                  <a16:creationId xmlns:a16="http://schemas.microsoft.com/office/drawing/2014/main" id="{518DD294-26CF-D242-CF2F-DFA90793DF2A}"/>
                </a:ext>
              </a:extLst>
            </p:cNvPr>
            <p:cNvSpPr/>
            <p:nvPr/>
          </p:nvSpPr>
          <p:spPr>
            <a:xfrm>
              <a:off x="4936482" y="3184978"/>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楕円 138">
              <a:extLst>
                <a:ext uri="{FF2B5EF4-FFF2-40B4-BE49-F238E27FC236}">
                  <a16:creationId xmlns:a16="http://schemas.microsoft.com/office/drawing/2014/main" id="{F28BBFA3-ED87-011A-5F9E-70D3F19D5F2D}"/>
                </a:ext>
              </a:extLst>
            </p:cNvPr>
            <p:cNvSpPr/>
            <p:nvPr/>
          </p:nvSpPr>
          <p:spPr>
            <a:xfrm>
              <a:off x="4680240" y="2747489"/>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二等辺三角形 139">
              <a:extLst>
                <a:ext uri="{FF2B5EF4-FFF2-40B4-BE49-F238E27FC236}">
                  <a16:creationId xmlns:a16="http://schemas.microsoft.com/office/drawing/2014/main" id="{1A9EC01B-86D5-AFFB-05E3-EF0B5CF9CBDA}"/>
                </a:ext>
              </a:extLst>
            </p:cNvPr>
            <p:cNvSpPr/>
            <p:nvPr/>
          </p:nvSpPr>
          <p:spPr>
            <a:xfrm rot="10800000">
              <a:off x="3495974" y="3254075"/>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楕円 140">
              <a:extLst>
                <a:ext uri="{FF2B5EF4-FFF2-40B4-BE49-F238E27FC236}">
                  <a16:creationId xmlns:a16="http://schemas.microsoft.com/office/drawing/2014/main" id="{0F7A5C9B-49B0-C3AD-630E-F3EE0517DEF6}"/>
                </a:ext>
              </a:extLst>
            </p:cNvPr>
            <p:cNvSpPr/>
            <p:nvPr/>
          </p:nvSpPr>
          <p:spPr>
            <a:xfrm>
              <a:off x="3921765" y="3190394"/>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二等辺三角形 141">
              <a:extLst>
                <a:ext uri="{FF2B5EF4-FFF2-40B4-BE49-F238E27FC236}">
                  <a16:creationId xmlns:a16="http://schemas.microsoft.com/office/drawing/2014/main" id="{2AD91B72-B931-21BC-5594-EB657E5ABAA6}"/>
                </a:ext>
              </a:extLst>
            </p:cNvPr>
            <p:cNvSpPr/>
            <p:nvPr/>
          </p:nvSpPr>
          <p:spPr>
            <a:xfrm rot="10800000">
              <a:off x="3489709" y="238793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テキスト ボックス 148">
              <a:extLst>
                <a:ext uri="{FF2B5EF4-FFF2-40B4-BE49-F238E27FC236}">
                  <a16:creationId xmlns:a16="http://schemas.microsoft.com/office/drawing/2014/main" id="{53EF5EB0-F5D5-62DD-EAE3-B3E49D554E1B}"/>
                </a:ext>
              </a:extLst>
            </p:cNvPr>
            <p:cNvSpPr txBox="1"/>
            <p:nvPr/>
          </p:nvSpPr>
          <p:spPr>
            <a:xfrm>
              <a:off x="3221266" y="4106858"/>
              <a:ext cx="2550698" cy="400110"/>
            </a:xfrm>
            <a:prstGeom prst="rect">
              <a:avLst/>
            </a:prstGeom>
            <a:noFill/>
          </p:spPr>
          <p:txBody>
            <a:bodyPr wrap="none" rtlCol="0">
              <a:spAutoFit/>
            </a:bodyPr>
            <a:lstStyle/>
            <a:p>
              <a:pPr algn="ctr"/>
              <a:r>
                <a:rPr lang="en-US" altLang="ja-JP" sz="2000" dirty="0"/>
                <a:t>FEM-T3 (</a:t>
              </a:r>
              <a:r>
                <a:rPr lang="ja-JP" altLang="en-US" sz="2000" dirty="0"/>
                <a:t>バンド幅</a:t>
              </a:r>
              <a:r>
                <a:rPr lang="en-US" altLang="ja-JP" sz="2000" dirty="0"/>
                <a:t>: 7)</a:t>
              </a:r>
              <a:endParaRPr lang="ja-JP" altLang="en-US" sz="2000" dirty="0"/>
            </a:p>
          </p:txBody>
        </p:sp>
        <mc:AlternateContent xmlns:mc="http://schemas.openxmlformats.org/markup-compatibility/2006" xmlns:a14="http://schemas.microsoft.com/office/drawing/2010/main">
          <mc:Choice Requires="a14">
            <p:sp>
              <p:nvSpPr>
                <p:cNvPr id="163" name="テキスト ボックス 162">
                  <a:extLst>
                    <a:ext uri="{FF2B5EF4-FFF2-40B4-BE49-F238E27FC236}">
                      <a16:creationId xmlns:a16="http://schemas.microsoft.com/office/drawing/2014/main" id="{33665A15-2276-07BD-6A55-61F6C5F9A98C}"/>
                    </a:ext>
                  </a:extLst>
                </p:cNvPr>
                <p:cNvSpPr txBox="1"/>
                <p:nvPr/>
              </p:nvSpPr>
              <p:spPr>
                <a:xfrm>
                  <a:off x="3222134" y="4412084"/>
                  <a:ext cx="2493288" cy="1200329"/>
                </a:xfrm>
                <a:prstGeom prst="rect">
                  <a:avLst/>
                </a:prstGeom>
                <a:noFill/>
              </p:spPr>
              <p:txBody>
                <a:bodyPr wrap="square" rtlCol="0">
                  <a:spAutoFit/>
                </a:bodyPr>
                <a:lstStyle/>
                <a:p>
                  <a:r>
                    <a:rPr lang="ja-JP" altLang="en-US" dirty="0">
                      <a:solidFill>
                        <a:srgbClr val="FF0000"/>
                      </a:solidFill>
                    </a:rPr>
                    <a:t>ある節点</a:t>
                  </a:r>
                  <a:r>
                    <a:rPr lang="ja-JP" altLang="en-US" dirty="0"/>
                    <a:t>は</a:t>
                  </a:r>
                  <a:br>
                    <a:rPr kumimoji="1" lang="en-US" altLang="ja-JP" dirty="0"/>
                  </a:br>
                  <a:r>
                    <a:rPr kumimoji="1" lang="en-US" altLang="ja-JP" dirty="0">
                      <a:solidFill>
                        <a:srgbClr val="00CC88"/>
                      </a:solidFill>
                    </a:rPr>
                    <a:t>6</a:t>
                  </a:r>
                  <a:r>
                    <a:rPr kumimoji="1" lang="ja-JP" altLang="en-US" dirty="0">
                      <a:solidFill>
                        <a:srgbClr val="00CC88"/>
                      </a:solidFill>
                    </a:rPr>
                    <a:t>個のセル</a:t>
                  </a:r>
                  <a:r>
                    <a:rPr kumimoji="1" lang="ja-JP" altLang="en-US" dirty="0"/>
                    <a:t>に参照される</a:t>
                  </a:r>
                  <a:br>
                    <a:rPr kumimoji="1" lang="en-US" altLang="ja-JP" dirty="0"/>
                  </a:br>
                  <a14:m>
                    <m:oMath xmlns:m="http://schemas.openxmlformats.org/officeDocument/2006/math">
                      <m:r>
                        <a:rPr kumimoji="1" lang="en-US" altLang="ja-JP" i="1" smtClean="0">
                          <a:latin typeface="Cambria Math" panose="02040503050406030204" pitchFamily="18" charset="0"/>
                          <a:ea typeface="Cambria Math" panose="02040503050406030204" pitchFamily="18" charset="0"/>
                        </a:rPr>
                        <m:t>⇒</m:t>
                      </m:r>
                    </m:oMath>
                  </a14:m>
                  <a:r>
                    <a:rPr kumimoji="1" lang="ja-JP" altLang="en-US" dirty="0"/>
                    <a:t> 自身を含め</a:t>
                  </a:r>
                  <a:br>
                    <a:rPr kumimoji="1" lang="en-US" altLang="ja-JP" dirty="0"/>
                  </a:br>
                  <a:r>
                    <a:rPr kumimoji="1" lang="en-US" altLang="ja-JP" dirty="0">
                      <a:solidFill>
                        <a:srgbClr val="FF00FF"/>
                      </a:solidFill>
                    </a:rPr>
                    <a:t>7</a:t>
                  </a:r>
                  <a:r>
                    <a:rPr kumimoji="1" lang="ja-JP" altLang="en-US" dirty="0">
                      <a:solidFill>
                        <a:srgbClr val="FF00FF"/>
                      </a:solidFill>
                    </a:rPr>
                    <a:t>個の節点</a:t>
                  </a:r>
                  <a:r>
                    <a:rPr kumimoji="1" lang="ja-JP" altLang="en-US" dirty="0"/>
                    <a:t>と手を繋ぐ</a:t>
                  </a:r>
                </a:p>
              </p:txBody>
            </p:sp>
          </mc:Choice>
          <mc:Fallback xmlns="">
            <p:sp>
              <p:nvSpPr>
                <p:cNvPr id="163" name="テキスト ボックス 162">
                  <a:extLst>
                    <a:ext uri="{FF2B5EF4-FFF2-40B4-BE49-F238E27FC236}">
                      <a16:creationId xmlns:a16="http://schemas.microsoft.com/office/drawing/2014/main" id="{33665A15-2276-07BD-6A55-61F6C5F9A98C}"/>
                    </a:ext>
                  </a:extLst>
                </p:cNvPr>
                <p:cNvSpPr txBox="1">
                  <a:spLocks noRot="1" noChangeAspect="1" noMove="1" noResize="1" noEditPoints="1" noAdjustHandles="1" noChangeArrowheads="1" noChangeShapeType="1" noTextEdit="1"/>
                </p:cNvSpPr>
                <p:nvPr/>
              </p:nvSpPr>
              <p:spPr>
                <a:xfrm>
                  <a:off x="3222134" y="4412084"/>
                  <a:ext cx="2493288" cy="1200329"/>
                </a:xfrm>
                <a:prstGeom prst="rect">
                  <a:avLst/>
                </a:prstGeom>
                <a:blipFill>
                  <a:blip r:embed="rId4"/>
                  <a:stretch>
                    <a:fillRect l="-2200" t="-4061" r="-1956" b="-7614"/>
                  </a:stretch>
                </a:blipFill>
              </p:spPr>
              <p:txBody>
                <a:bodyPr/>
                <a:lstStyle/>
                <a:p>
                  <a:r>
                    <a:rPr lang="ja-JP" altLang="en-US">
                      <a:noFill/>
                    </a:rPr>
                    <a:t> </a:t>
                  </a:r>
                </a:p>
              </p:txBody>
            </p:sp>
          </mc:Fallback>
        </mc:AlternateContent>
      </p:grpSp>
      <p:grpSp>
        <p:nvGrpSpPr>
          <p:cNvPr id="10" name="グループ化 9">
            <a:extLst>
              <a:ext uri="{FF2B5EF4-FFF2-40B4-BE49-F238E27FC236}">
                <a16:creationId xmlns:a16="http://schemas.microsoft.com/office/drawing/2014/main" id="{28EDF524-37A8-58F9-77F5-A8ECFE7F6376}"/>
              </a:ext>
            </a:extLst>
          </p:cNvPr>
          <p:cNvGrpSpPr/>
          <p:nvPr/>
        </p:nvGrpSpPr>
        <p:grpSpPr>
          <a:xfrm>
            <a:off x="4506238" y="1412776"/>
            <a:ext cx="3505911" cy="3573163"/>
            <a:chOff x="6059996" y="2316612"/>
            <a:chExt cx="3505911" cy="3573163"/>
          </a:xfrm>
        </p:grpSpPr>
        <p:sp>
          <p:nvSpPr>
            <p:cNvPr id="6" name="二等辺三角形 5">
              <a:extLst>
                <a:ext uri="{FF2B5EF4-FFF2-40B4-BE49-F238E27FC236}">
                  <a16:creationId xmlns:a16="http://schemas.microsoft.com/office/drawing/2014/main" id="{A4945040-75D4-CFC0-8C3F-4F8EA19EC42A}"/>
                </a:ext>
              </a:extLst>
            </p:cNvPr>
            <p:cNvSpPr/>
            <p:nvPr/>
          </p:nvSpPr>
          <p:spPr>
            <a:xfrm>
              <a:off x="6626084" y="282066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CA709139-B6E5-861A-5305-0C60E71D96F5}"/>
                </a:ext>
              </a:extLst>
            </p:cNvPr>
            <p:cNvSpPr/>
            <p:nvPr/>
          </p:nvSpPr>
          <p:spPr>
            <a:xfrm rot="10800000">
              <a:off x="6878112" y="2820662"/>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二等辺三角形 19">
              <a:extLst>
                <a:ext uri="{FF2B5EF4-FFF2-40B4-BE49-F238E27FC236}">
                  <a16:creationId xmlns:a16="http://schemas.microsoft.com/office/drawing/2014/main" id="{DFF1C5BF-6610-2850-AD2E-3ACE846591A4}"/>
                </a:ext>
              </a:extLst>
            </p:cNvPr>
            <p:cNvSpPr/>
            <p:nvPr/>
          </p:nvSpPr>
          <p:spPr>
            <a:xfrm>
              <a:off x="7128936" y="2820663"/>
              <a:ext cx="504056" cy="432048"/>
            </a:xfrm>
            <a:prstGeom prst="triangle">
              <a:avLst/>
            </a:prstGeom>
            <a:solidFill>
              <a:srgbClr val="4DFFC4"/>
            </a:solidFill>
            <a:ln w="38100">
              <a:solidFill>
                <a:srgbClr val="E48D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二等辺三角形 20">
              <a:extLst>
                <a:ext uri="{FF2B5EF4-FFF2-40B4-BE49-F238E27FC236}">
                  <a16:creationId xmlns:a16="http://schemas.microsoft.com/office/drawing/2014/main" id="{96D1B852-00C4-E51E-C47A-4D30E80DD428}"/>
                </a:ext>
              </a:extLst>
            </p:cNvPr>
            <p:cNvSpPr/>
            <p:nvPr/>
          </p:nvSpPr>
          <p:spPr>
            <a:xfrm rot="10800000">
              <a:off x="7883816" y="2820662"/>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二等辺三角形 28">
              <a:extLst>
                <a:ext uri="{FF2B5EF4-FFF2-40B4-BE49-F238E27FC236}">
                  <a16:creationId xmlns:a16="http://schemas.microsoft.com/office/drawing/2014/main" id="{8DBB6B93-7D9C-9339-FBEA-9CA4C3E6B08F}"/>
                </a:ext>
              </a:extLst>
            </p:cNvPr>
            <p:cNvSpPr/>
            <p:nvPr/>
          </p:nvSpPr>
          <p:spPr>
            <a:xfrm>
              <a:off x="8134640" y="282066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二等辺三角形 35">
              <a:extLst>
                <a:ext uri="{FF2B5EF4-FFF2-40B4-BE49-F238E27FC236}">
                  <a16:creationId xmlns:a16="http://schemas.microsoft.com/office/drawing/2014/main" id="{28B513E8-7E7E-2367-119B-D6C44C9ECA4C}"/>
                </a:ext>
              </a:extLst>
            </p:cNvPr>
            <p:cNvSpPr/>
            <p:nvPr/>
          </p:nvSpPr>
          <p:spPr>
            <a:xfrm>
              <a:off x="6876908" y="238861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二等辺三角形 36">
              <a:extLst>
                <a:ext uri="{FF2B5EF4-FFF2-40B4-BE49-F238E27FC236}">
                  <a16:creationId xmlns:a16="http://schemas.microsoft.com/office/drawing/2014/main" id="{C115207B-F28E-3DE8-9F14-A5A990CB5C7F}"/>
                </a:ext>
              </a:extLst>
            </p:cNvPr>
            <p:cNvSpPr/>
            <p:nvPr/>
          </p:nvSpPr>
          <p:spPr>
            <a:xfrm>
              <a:off x="7379760" y="2388613"/>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二等辺三角形 44">
              <a:extLst>
                <a:ext uri="{FF2B5EF4-FFF2-40B4-BE49-F238E27FC236}">
                  <a16:creationId xmlns:a16="http://schemas.microsoft.com/office/drawing/2014/main" id="{4C743D54-44A8-BC3F-053B-97FF04BD6A3A}"/>
                </a:ext>
              </a:extLst>
            </p:cNvPr>
            <p:cNvSpPr/>
            <p:nvPr/>
          </p:nvSpPr>
          <p:spPr>
            <a:xfrm rot="10800000">
              <a:off x="7128936" y="238861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二等辺三角形 51">
              <a:extLst>
                <a:ext uri="{FF2B5EF4-FFF2-40B4-BE49-F238E27FC236}">
                  <a16:creationId xmlns:a16="http://schemas.microsoft.com/office/drawing/2014/main" id="{00D684E8-493E-15CB-74CB-6E2F678D5665}"/>
                </a:ext>
              </a:extLst>
            </p:cNvPr>
            <p:cNvSpPr/>
            <p:nvPr/>
          </p:nvSpPr>
          <p:spPr>
            <a:xfrm rot="10800000">
              <a:off x="7631788" y="238861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二等辺三角形 60">
              <a:extLst>
                <a:ext uri="{FF2B5EF4-FFF2-40B4-BE49-F238E27FC236}">
                  <a16:creationId xmlns:a16="http://schemas.microsoft.com/office/drawing/2014/main" id="{15BA191D-B313-F17D-68FD-12B068BB5F52}"/>
                </a:ext>
              </a:extLst>
            </p:cNvPr>
            <p:cNvSpPr/>
            <p:nvPr/>
          </p:nvSpPr>
          <p:spPr>
            <a:xfrm>
              <a:off x="7882612" y="238861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二等辺三角形 67">
              <a:extLst>
                <a:ext uri="{FF2B5EF4-FFF2-40B4-BE49-F238E27FC236}">
                  <a16:creationId xmlns:a16="http://schemas.microsoft.com/office/drawing/2014/main" id="{CAE9DAA1-B10F-CF15-AB26-C40BCA7D8DFE}"/>
                </a:ext>
              </a:extLst>
            </p:cNvPr>
            <p:cNvSpPr/>
            <p:nvPr/>
          </p:nvSpPr>
          <p:spPr>
            <a:xfrm rot="10800000">
              <a:off x="8134640" y="2388612"/>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二等辺三角形 69">
              <a:extLst>
                <a:ext uri="{FF2B5EF4-FFF2-40B4-BE49-F238E27FC236}">
                  <a16:creationId xmlns:a16="http://schemas.microsoft.com/office/drawing/2014/main" id="{AB406651-DA9A-5C5F-C655-FBB0A9E8B7C9}"/>
                </a:ext>
              </a:extLst>
            </p:cNvPr>
            <p:cNvSpPr/>
            <p:nvPr/>
          </p:nvSpPr>
          <p:spPr>
            <a:xfrm>
              <a:off x="6624880" y="368475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二等辺三角形 70">
              <a:extLst>
                <a:ext uri="{FF2B5EF4-FFF2-40B4-BE49-F238E27FC236}">
                  <a16:creationId xmlns:a16="http://schemas.microsoft.com/office/drawing/2014/main" id="{5A263FC6-3EC2-AD1D-088C-C87546E288BE}"/>
                </a:ext>
              </a:extLst>
            </p:cNvPr>
            <p:cNvSpPr/>
            <p:nvPr/>
          </p:nvSpPr>
          <p:spPr>
            <a:xfrm rot="10800000">
              <a:off x="6876908" y="368475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二等辺三角形 71">
              <a:extLst>
                <a:ext uri="{FF2B5EF4-FFF2-40B4-BE49-F238E27FC236}">
                  <a16:creationId xmlns:a16="http://schemas.microsoft.com/office/drawing/2014/main" id="{E3D1EA92-5A0D-9C16-03AD-53D885CCBFB5}"/>
                </a:ext>
              </a:extLst>
            </p:cNvPr>
            <p:cNvSpPr/>
            <p:nvPr/>
          </p:nvSpPr>
          <p:spPr>
            <a:xfrm>
              <a:off x="7127732" y="3684760"/>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二等辺三角形 72">
              <a:extLst>
                <a:ext uri="{FF2B5EF4-FFF2-40B4-BE49-F238E27FC236}">
                  <a16:creationId xmlns:a16="http://schemas.microsoft.com/office/drawing/2014/main" id="{C53B1586-5E90-3D7A-95D5-158666770147}"/>
                </a:ext>
              </a:extLst>
            </p:cNvPr>
            <p:cNvSpPr/>
            <p:nvPr/>
          </p:nvSpPr>
          <p:spPr>
            <a:xfrm rot="10800000">
              <a:off x="7379760" y="3684764"/>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二等辺三角形 73">
              <a:extLst>
                <a:ext uri="{FF2B5EF4-FFF2-40B4-BE49-F238E27FC236}">
                  <a16:creationId xmlns:a16="http://schemas.microsoft.com/office/drawing/2014/main" id="{DAF63B1E-8FA4-79E0-BAEA-B5C20F2C53E8}"/>
                </a:ext>
              </a:extLst>
            </p:cNvPr>
            <p:cNvSpPr/>
            <p:nvPr/>
          </p:nvSpPr>
          <p:spPr>
            <a:xfrm>
              <a:off x="7630584" y="368475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二等辺三角形 74">
              <a:extLst>
                <a:ext uri="{FF2B5EF4-FFF2-40B4-BE49-F238E27FC236}">
                  <a16:creationId xmlns:a16="http://schemas.microsoft.com/office/drawing/2014/main" id="{1A8ED037-B20E-5D82-FAFF-28154BF7AC15}"/>
                </a:ext>
              </a:extLst>
            </p:cNvPr>
            <p:cNvSpPr/>
            <p:nvPr/>
          </p:nvSpPr>
          <p:spPr>
            <a:xfrm rot="10800000">
              <a:off x="7882612" y="368475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二等辺三角形 75">
              <a:extLst>
                <a:ext uri="{FF2B5EF4-FFF2-40B4-BE49-F238E27FC236}">
                  <a16:creationId xmlns:a16="http://schemas.microsoft.com/office/drawing/2014/main" id="{04FEA74B-4A1E-CB7B-F05E-A5BE28824D7A}"/>
                </a:ext>
              </a:extLst>
            </p:cNvPr>
            <p:cNvSpPr/>
            <p:nvPr/>
          </p:nvSpPr>
          <p:spPr>
            <a:xfrm>
              <a:off x="8133436" y="3684760"/>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二等辺三角形 76">
              <a:extLst>
                <a:ext uri="{FF2B5EF4-FFF2-40B4-BE49-F238E27FC236}">
                  <a16:creationId xmlns:a16="http://schemas.microsoft.com/office/drawing/2014/main" id="{DEE79577-9B40-AABD-9F3B-01B343784886}"/>
                </a:ext>
              </a:extLst>
            </p:cNvPr>
            <p:cNvSpPr/>
            <p:nvPr/>
          </p:nvSpPr>
          <p:spPr>
            <a:xfrm>
              <a:off x="6875704" y="3252709"/>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二等辺三角形 77">
              <a:extLst>
                <a:ext uri="{FF2B5EF4-FFF2-40B4-BE49-F238E27FC236}">
                  <a16:creationId xmlns:a16="http://schemas.microsoft.com/office/drawing/2014/main" id="{7C224019-C8F3-48EF-D004-6431F2BEC7E6}"/>
                </a:ext>
              </a:extLst>
            </p:cNvPr>
            <p:cNvSpPr/>
            <p:nvPr/>
          </p:nvSpPr>
          <p:spPr>
            <a:xfrm>
              <a:off x="7881408" y="3252709"/>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二等辺三角形 78">
              <a:extLst>
                <a:ext uri="{FF2B5EF4-FFF2-40B4-BE49-F238E27FC236}">
                  <a16:creationId xmlns:a16="http://schemas.microsoft.com/office/drawing/2014/main" id="{61C73CE8-6C60-D6BE-C2D8-2A86C4C42064}"/>
                </a:ext>
              </a:extLst>
            </p:cNvPr>
            <p:cNvSpPr/>
            <p:nvPr/>
          </p:nvSpPr>
          <p:spPr>
            <a:xfrm rot="10800000">
              <a:off x="8133436" y="3252709"/>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二等辺三角形 118">
              <a:extLst>
                <a:ext uri="{FF2B5EF4-FFF2-40B4-BE49-F238E27FC236}">
                  <a16:creationId xmlns:a16="http://schemas.microsoft.com/office/drawing/2014/main" id="{E40E0721-F4D2-DDA3-9C6E-1A5D46685A82}"/>
                </a:ext>
              </a:extLst>
            </p:cNvPr>
            <p:cNvSpPr/>
            <p:nvPr/>
          </p:nvSpPr>
          <p:spPr>
            <a:xfrm rot="10800000">
              <a:off x="6627287" y="238861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二等辺三角形 132">
              <a:extLst>
                <a:ext uri="{FF2B5EF4-FFF2-40B4-BE49-F238E27FC236}">
                  <a16:creationId xmlns:a16="http://schemas.microsoft.com/office/drawing/2014/main" id="{A7950CB2-C57E-D8CC-1BA2-0C789E895A99}"/>
                </a:ext>
              </a:extLst>
            </p:cNvPr>
            <p:cNvSpPr/>
            <p:nvPr/>
          </p:nvSpPr>
          <p:spPr>
            <a:xfrm rot="10800000">
              <a:off x="6626083" y="3252710"/>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楕円 142">
              <a:extLst>
                <a:ext uri="{FF2B5EF4-FFF2-40B4-BE49-F238E27FC236}">
                  <a16:creationId xmlns:a16="http://schemas.microsoft.com/office/drawing/2014/main" id="{D4ED6A6C-8B95-849F-D2BC-83E8472E9E74}"/>
                </a:ext>
              </a:extLst>
            </p:cNvPr>
            <p:cNvSpPr/>
            <p:nvPr/>
          </p:nvSpPr>
          <p:spPr>
            <a:xfrm>
              <a:off x="7558708" y="2316612"/>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楕円 143">
              <a:extLst>
                <a:ext uri="{FF2B5EF4-FFF2-40B4-BE49-F238E27FC236}">
                  <a16:creationId xmlns:a16="http://schemas.microsoft.com/office/drawing/2014/main" id="{3FA47ED2-FDE7-CDAC-F8F9-708A1640E208}"/>
                </a:ext>
              </a:extLst>
            </p:cNvPr>
            <p:cNvSpPr/>
            <p:nvPr/>
          </p:nvSpPr>
          <p:spPr>
            <a:xfrm>
              <a:off x="8312260" y="2747489"/>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楕円 144">
              <a:extLst>
                <a:ext uri="{FF2B5EF4-FFF2-40B4-BE49-F238E27FC236}">
                  <a16:creationId xmlns:a16="http://schemas.microsoft.com/office/drawing/2014/main" id="{68D91A7E-5474-9068-3BD4-AE75E557960C}"/>
                </a:ext>
              </a:extLst>
            </p:cNvPr>
            <p:cNvSpPr/>
            <p:nvPr/>
          </p:nvSpPr>
          <p:spPr>
            <a:xfrm>
              <a:off x="8307941" y="3612757"/>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楕円 145">
              <a:extLst>
                <a:ext uri="{FF2B5EF4-FFF2-40B4-BE49-F238E27FC236}">
                  <a16:creationId xmlns:a16="http://schemas.microsoft.com/office/drawing/2014/main" id="{756C20FF-5BA9-D71F-6AFF-01327F9A6145}"/>
                </a:ext>
              </a:extLst>
            </p:cNvPr>
            <p:cNvSpPr/>
            <p:nvPr/>
          </p:nvSpPr>
          <p:spPr>
            <a:xfrm>
              <a:off x="7548681" y="4044820"/>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楕円 146">
              <a:extLst>
                <a:ext uri="{FF2B5EF4-FFF2-40B4-BE49-F238E27FC236}">
                  <a16:creationId xmlns:a16="http://schemas.microsoft.com/office/drawing/2014/main" id="{E22991C7-EB54-C51C-1DC3-C8B5588D5039}"/>
                </a:ext>
              </a:extLst>
            </p:cNvPr>
            <p:cNvSpPr/>
            <p:nvPr/>
          </p:nvSpPr>
          <p:spPr>
            <a:xfrm>
              <a:off x="6807958" y="3618343"/>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楕円 147">
              <a:extLst>
                <a:ext uri="{FF2B5EF4-FFF2-40B4-BE49-F238E27FC236}">
                  <a16:creationId xmlns:a16="http://schemas.microsoft.com/office/drawing/2014/main" id="{B46B1DCF-6056-6B68-B5D1-6C1BA1534C3B}"/>
                </a:ext>
              </a:extLst>
            </p:cNvPr>
            <p:cNvSpPr/>
            <p:nvPr/>
          </p:nvSpPr>
          <p:spPr>
            <a:xfrm>
              <a:off x="6800124" y="2743078"/>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テキスト ボックス 149">
              <a:extLst>
                <a:ext uri="{FF2B5EF4-FFF2-40B4-BE49-F238E27FC236}">
                  <a16:creationId xmlns:a16="http://schemas.microsoft.com/office/drawing/2014/main" id="{C1DBD51B-4608-781D-F7CF-FCF228E6B9F2}"/>
                </a:ext>
              </a:extLst>
            </p:cNvPr>
            <p:cNvSpPr txBox="1"/>
            <p:nvPr/>
          </p:nvSpPr>
          <p:spPr>
            <a:xfrm>
              <a:off x="6059996" y="4109010"/>
              <a:ext cx="3121367" cy="400110"/>
            </a:xfrm>
            <a:prstGeom prst="rect">
              <a:avLst/>
            </a:prstGeom>
            <a:noFill/>
          </p:spPr>
          <p:txBody>
            <a:bodyPr wrap="none" rtlCol="0">
              <a:spAutoFit/>
            </a:bodyPr>
            <a:lstStyle/>
            <a:p>
              <a:pPr algn="ctr"/>
              <a:r>
                <a:rPr lang="en-US" altLang="ja-JP" sz="2000" dirty="0"/>
                <a:t>ES-FEM-T3 (</a:t>
              </a:r>
              <a:r>
                <a:rPr lang="ja-JP" altLang="en-US" sz="2000" dirty="0"/>
                <a:t>バンド幅</a:t>
              </a:r>
              <a:r>
                <a:rPr lang="en-US" altLang="ja-JP" sz="2000" dirty="0"/>
                <a:t>: 13)</a:t>
              </a:r>
              <a:endParaRPr lang="ja-JP" altLang="en-US" sz="2000" dirty="0"/>
            </a:p>
          </p:txBody>
        </p:sp>
        <p:sp>
          <p:nvSpPr>
            <p:cNvPr id="151" name="二等辺三角形 150">
              <a:extLst>
                <a:ext uri="{FF2B5EF4-FFF2-40B4-BE49-F238E27FC236}">
                  <a16:creationId xmlns:a16="http://schemas.microsoft.com/office/drawing/2014/main" id="{FF46BFBD-6066-0FC5-0361-C0B37D1598FB}"/>
                </a:ext>
              </a:extLst>
            </p:cNvPr>
            <p:cNvSpPr/>
            <p:nvPr/>
          </p:nvSpPr>
          <p:spPr>
            <a:xfrm rot="10800000">
              <a:off x="7380964" y="2820663"/>
              <a:ext cx="504056" cy="432048"/>
            </a:xfrm>
            <a:prstGeom prst="triangle">
              <a:avLst/>
            </a:prstGeom>
            <a:solidFill>
              <a:srgbClr val="4DFFC4"/>
            </a:solidFill>
            <a:ln w="38100">
              <a:solidFill>
                <a:srgbClr val="E48D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二等辺三角形 151">
              <a:extLst>
                <a:ext uri="{FF2B5EF4-FFF2-40B4-BE49-F238E27FC236}">
                  <a16:creationId xmlns:a16="http://schemas.microsoft.com/office/drawing/2014/main" id="{3BAE315A-B2CD-9CB3-4903-CAF2D8E185FC}"/>
                </a:ext>
              </a:extLst>
            </p:cNvPr>
            <p:cNvSpPr/>
            <p:nvPr/>
          </p:nvSpPr>
          <p:spPr>
            <a:xfrm>
              <a:off x="7631788" y="2820662"/>
              <a:ext cx="504056" cy="432048"/>
            </a:xfrm>
            <a:prstGeom prst="triangle">
              <a:avLst/>
            </a:prstGeom>
            <a:solidFill>
              <a:srgbClr val="4DFFC4"/>
            </a:solidFill>
            <a:ln w="38100">
              <a:solidFill>
                <a:srgbClr val="E48D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3" name="二等辺三角形 152">
              <a:extLst>
                <a:ext uri="{FF2B5EF4-FFF2-40B4-BE49-F238E27FC236}">
                  <a16:creationId xmlns:a16="http://schemas.microsoft.com/office/drawing/2014/main" id="{E150BFB0-B655-6FDC-D737-15C34C3B81D3}"/>
                </a:ext>
              </a:extLst>
            </p:cNvPr>
            <p:cNvSpPr/>
            <p:nvPr/>
          </p:nvSpPr>
          <p:spPr>
            <a:xfrm rot="10800000">
              <a:off x="7127732" y="3252709"/>
              <a:ext cx="504056" cy="432048"/>
            </a:xfrm>
            <a:prstGeom prst="triangle">
              <a:avLst/>
            </a:prstGeom>
            <a:solidFill>
              <a:srgbClr val="4DFFC4"/>
            </a:solidFill>
            <a:ln w="38100">
              <a:solidFill>
                <a:srgbClr val="E48D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二等辺三角形 153">
              <a:extLst>
                <a:ext uri="{FF2B5EF4-FFF2-40B4-BE49-F238E27FC236}">
                  <a16:creationId xmlns:a16="http://schemas.microsoft.com/office/drawing/2014/main" id="{150EA48A-E8A7-3860-DE3C-1C5391950C67}"/>
                </a:ext>
              </a:extLst>
            </p:cNvPr>
            <p:cNvSpPr/>
            <p:nvPr/>
          </p:nvSpPr>
          <p:spPr>
            <a:xfrm>
              <a:off x="7378556" y="3252710"/>
              <a:ext cx="504056" cy="432048"/>
            </a:xfrm>
            <a:prstGeom prst="triangle">
              <a:avLst/>
            </a:prstGeom>
            <a:solidFill>
              <a:srgbClr val="4DFFC4"/>
            </a:solidFill>
            <a:ln w="38100">
              <a:solidFill>
                <a:srgbClr val="E48D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二等辺三角形 154">
              <a:extLst>
                <a:ext uri="{FF2B5EF4-FFF2-40B4-BE49-F238E27FC236}">
                  <a16:creationId xmlns:a16="http://schemas.microsoft.com/office/drawing/2014/main" id="{9B430674-7CCC-AFC8-F3C0-485A0F987BA4}"/>
                </a:ext>
              </a:extLst>
            </p:cNvPr>
            <p:cNvSpPr/>
            <p:nvPr/>
          </p:nvSpPr>
          <p:spPr>
            <a:xfrm rot="10800000">
              <a:off x="7630584" y="3252710"/>
              <a:ext cx="504056" cy="432048"/>
            </a:xfrm>
            <a:prstGeom prst="triangle">
              <a:avLst/>
            </a:prstGeom>
            <a:solidFill>
              <a:srgbClr val="4DFFC4"/>
            </a:solidFill>
            <a:ln w="38100">
              <a:solidFill>
                <a:srgbClr val="E48D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楕円 155">
              <a:extLst>
                <a:ext uri="{FF2B5EF4-FFF2-40B4-BE49-F238E27FC236}">
                  <a16:creationId xmlns:a16="http://schemas.microsoft.com/office/drawing/2014/main" id="{A0C38989-7647-54DF-1B6D-9A10EA0BCB05}"/>
                </a:ext>
              </a:extLst>
            </p:cNvPr>
            <p:cNvSpPr/>
            <p:nvPr/>
          </p:nvSpPr>
          <p:spPr>
            <a:xfrm>
              <a:off x="7554296" y="318070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7" name="楕円 156">
              <a:extLst>
                <a:ext uri="{FF2B5EF4-FFF2-40B4-BE49-F238E27FC236}">
                  <a16:creationId xmlns:a16="http://schemas.microsoft.com/office/drawing/2014/main" id="{71823950-9444-53A2-84AD-F679B4AD505A}"/>
                </a:ext>
              </a:extLst>
            </p:cNvPr>
            <p:cNvSpPr/>
            <p:nvPr/>
          </p:nvSpPr>
          <p:spPr>
            <a:xfrm>
              <a:off x="7316726" y="2751358"/>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8" name="楕円 157">
              <a:extLst>
                <a:ext uri="{FF2B5EF4-FFF2-40B4-BE49-F238E27FC236}">
                  <a16:creationId xmlns:a16="http://schemas.microsoft.com/office/drawing/2014/main" id="{D12FF14C-9045-6C2C-E798-4EA024F99CB3}"/>
                </a:ext>
              </a:extLst>
            </p:cNvPr>
            <p:cNvSpPr/>
            <p:nvPr/>
          </p:nvSpPr>
          <p:spPr>
            <a:xfrm>
              <a:off x="7304709" y="3616626"/>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楕円 158">
              <a:extLst>
                <a:ext uri="{FF2B5EF4-FFF2-40B4-BE49-F238E27FC236}">
                  <a16:creationId xmlns:a16="http://schemas.microsoft.com/office/drawing/2014/main" id="{64E4BBFA-A520-5A7D-627C-53B36904173B}"/>
                </a:ext>
              </a:extLst>
            </p:cNvPr>
            <p:cNvSpPr/>
            <p:nvPr/>
          </p:nvSpPr>
          <p:spPr>
            <a:xfrm>
              <a:off x="7807555" y="3616626"/>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楕円 159">
              <a:extLst>
                <a:ext uri="{FF2B5EF4-FFF2-40B4-BE49-F238E27FC236}">
                  <a16:creationId xmlns:a16="http://schemas.microsoft.com/office/drawing/2014/main" id="{7958CA30-CC54-4C18-9B76-B8CC70079CFA}"/>
                </a:ext>
              </a:extLst>
            </p:cNvPr>
            <p:cNvSpPr/>
            <p:nvPr/>
          </p:nvSpPr>
          <p:spPr>
            <a:xfrm>
              <a:off x="8068016" y="3188847"/>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1" name="楕円 160">
              <a:extLst>
                <a:ext uri="{FF2B5EF4-FFF2-40B4-BE49-F238E27FC236}">
                  <a16:creationId xmlns:a16="http://schemas.microsoft.com/office/drawing/2014/main" id="{F7E56381-2ECA-F146-0A62-8993CEFFC896}"/>
                </a:ext>
              </a:extLst>
            </p:cNvPr>
            <p:cNvSpPr/>
            <p:nvPr/>
          </p:nvSpPr>
          <p:spPr>
            <a:xfrm>
              <a:off x="7811774" y="2751358"/>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楕円 161">
              <a:extLst>
                <a:ext uri="{FF2B5EF4-FFF2-40B4-BE49-F238E27FC236}">
                  <a16:creationId xmlns:a16="http://schemas.microsoft.com/office/drawing/2014/main" id="{4A6593B1-86CD-2262-EC18-2A7AF546E937}"/>
                </a:ext>
              </a:extLst>
            </p:cNvPr>
            <p:cNvSpPr/>
            <p:nvPr/>
          </p:nvSpPr>
          <p:spPr>
            <a:xfrm>
              <a:off x="7053299" y="3194263"/>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64" name="テキスト ボックス 163">
                  <a:extLst>
                    <a:ext uri="{FF2B5EF4-FFF2-40B4-BE49-F238E27FC236}">
                      <a16:creationId xmlns:a16="http://schemas.microsoft.com/office/drawing/2014/main" id="{0B3CB63B-4D61-279C-5284-6E06BB74F9C6}"/>
                    </a:ext>
                  </a:extLst>
                </p:cNvPr>
                <p:cNvSpPr txBox="1"/>
                <p:nvPr/>
              </p:nvSpPr>
              <p:spPr>
                <a:xfrm>
                  <a:off x="6074246" y="4412447"/>
                  <a:ext cx="3491661" cy="1477328"/>
                </a:xfrm>
                <a:prstGeom prst="rect">
                  <a:avLst/>
                </a:prstGeom>
                <a:noFill/>
              </p:spPr>
              <p:txBody>
                <a:bodyPr wrap="none" rtlCol="0">
                  <a:spAutoFit/>
                </a:bodyPr>
                <a:lstStyle/>
                <a:p>
                  <a:r>
                    <a:rPr kumimoji="1" lang="ja-JP" altLang="en-US" dirty="0">
                      <a:solidFill>
                        <a:srgbClr val="FF0000"/>
                      </a:solidFill>
                    </a:rPr>
                    <a:t>ある節点</a:t>
                  </a:r>
                  <a:r>
                    <a:rPr kumimoji="1" lang="ja-JP" altLang="en-US" dirty="0"/>
                    <a:t>は</a:t>
                  </a:r>
                  <a:br>
                    <a:rPr kumimoji="1" lang="en-US" altLang="ja-JP" dirty="0"/>
                  </a:br>
                  <a:r>
                    <a:rPr kumimoji="1" lang="en-US" altLang="ja-JP" dirty="0">
                      <a:solidFill>
                        <a:srgbClr val="E48D48"/>
                      </a:solidFill>
                    </a:rPr>
                    <a:t>12</a:t>
                  </a:r>
                  <a:r>
                    <a:rPr kumimoji="1" lang="ja-JP" altLang="en-US" dirty="0">
                      <a:solidFill>
                        <a:srgbClr val="E48D48"/>
                      </a:solidFill>
                    </a:rPr>
                    <a:t>本のエッジ</a:t>
                  </a:r>
                  <a:r>
                    <a:rPr kumimoji="1" lang="ja-JP" altLang="en-US" dirty="0"/>
                    <a:t>に参照され，</a:t>
                  </a:r>
                  <a:br>
                    <a:rPr kumimoji="1" lang="en-US" altLang="ja-JP" dirty="0"/>
                  </a:br>
                  <a:r>
                    <a:rPr kumimoji="1" lang="ja-JP" altLang="en-US" dirty="0"/>
                    <a:t>それらは</a:t>
                  </a:r>
                  <a:r>
                    <a:rPr lang="en-US" altLang="ja-JP" dirty="0">
                      <a:solidFill>
                        <a:srgbClr val="00CC88"/>
                      </a:solidFill>
                    </a:rPr>
                    <a:t>12</a:t>
                  </a:r>
                  <a:r>
                    <a:rPr lang="ja-JP" altLang="en-US" dirty="0">
                      <a:solidFill>
                        <a:srgbClr val="00CC88"/>
                      </a:solidFill>
                    </a:rPr>
                    <a:t>個のセル</a:t>
                  </a:r>
                  <a:r>
                    <a:rPr lang="ja-JP" altLang="en-US" dirty="0"/>
                    <a:t>に参照される</a:t>
                  </a:r>
                  <a:endParaRPr lang="en-US" altLang="ja-JP" dirty="0"/>
                </a:p>
                <a:p>
                  <a14:m>
                    <m:oMath xmlns:m="http://schemas.openxmlformats.org/officeDocument/2006/math">
                      <m:r>
                        <a:rPr kumimoji="1" lang="en-US" altLang="ja-JP" i="1" smtClean="0">
                          <a:latin typeface="Cambria Math" panose="02040503050406030204" pitchFamily="18" charset="0"/>
                          <a:ea typeface="Cambria Math" panose="02040503050406030204" pitchFamily="18" charset="0"/>
                        </a:rPr>
                        <m:t>⇒</m:t>
                      </m:r>
                    </m:oMath>
                  </a14:m>
                  <a:r>
                    <a:rPr kumimoji="1" lang="ja-JP" altLang="en-US" dirty="0"/>
                    <a:t> 自身を含め</a:t>
                  </a:r>
                  <a:br>
                    <a:rPr kumimoji="1" lang="en-US" altLang="ja-JP" dirty="0"/>
                  </a:br>
                  <a:r>
                    <a:rPr kumimoji="1" lang="en-US" altLang="ja-JP" dirty="0"/>
                    <a:t>    </a:t>
                  </a:r>
                  <a:r>
                    <a:rPr lang="en-US" altLang="ja-JP" dirty="0">
                      <a:solidFill>
                        <a:srgbClr val="FF00FF"/>
                      </a:solidFill>
                    </a:rPr>
                    <a:t>13</a:t>
                  </a:r>
                  <a:r>
                    <a:rPr kumimoji="1" lang="ja-JP" altLang="en-US" dirty="0">
                      <a:solidFill>
                        <a:srgbClr val="FF00FF"/>
                      </a:solidFill>
                    </a:rPr>
                    <a:t>個の節点</a:t>
                  </a:r>
                  <a:r>
                    <a:rPr kumimoji="1" lang="ja-JP" altLang="en-US" dirty="0"/>
                    <a:t>と手を繋ぐ</a:t>
                  </a:r>
                  <a:endParaRPr kumimoji="1" lang="ja-JP" altLang="en-US" dirty="0">
                    <a:solidFill>
                      <a:srgbClr val="FF00FF"/>
                    </a:solidFill>
                  </a:endParaRPr>
                </a:p>
              </p:txBody>
            </p:sp>
          </mc:Choice>
          <mc:Fallback xmlns="">
            <p:sp>
              <p:nvSpPr>
                <p:cNvPr id="164" name="テキスト ボックス 163">
                  <a:extLst>
                    <a:ext uri="{FF2B5EF4-FFF2-40B4-BE49-F238E27FC236}">
                      <a16:creationId xmlns:a16="http://schemas.microsoft.com/office/drawing/2014/main" id="{0B3CB63B-4D61-279C-5284-6E06BB74F9C6}"/>
                    </a:ext>
                  </a:extLst>
                </p:cNvPr>
                <p:cNvSpPr txBox="1">
                  <a:spLocks noRot="1" noChangeAspect="1" noMove="1" noResize="1" noEditPoints="1" noAdjustHandles="1" noChangeArrowheads="1" noChangeShapeType="1" noTextEdit="1"/>
                </p:cNvSpPr>
                <p:nvPr/>
              </p:nvSpPr>
              <p:spPr>
                <a:xfrm>
                  <a:off x="6074246" y="4412447"/>
                  <a:ext cx="3491661" cy="1477328"/>
                </a:xfrm>
                <a:prstGeom prst="rect">
                  <a:avLst/>
                </a:prstGeom>
                <a:blipFill>
                  <a:blip r:embed="rId5"/>
                  <a:stretch>
                    <a:fillRect l="-1573" t="-3306" r="-1049" b="-6198"/>
                  </a:stretch>
                </a:blipFill>
              </p:spPr>
              <p:txBody>
                <a:bodyPr/>
                <a:lstStyle/>
                <a:p>
                  <a:r>
                    <a:rPr lang="ja-JP" altLang="en-US">
                      <a:noFill/>
                    </a:rPr>
                    <a:t> </a:t>
                  </a:r>
                </a:p>
              </p:txBody>
            </p:sp>
          </mc:Fallback>
        </mc:AlternateContent>
      </p:grpSp>
      <p:grpSp>
        <p:nvGrpSpPr>
          <p:cNvPr id="203" name="グループ化 202">
            <a:extLst>
              <a:ext uri="{FF2B5EF4-FFF2-40B4-BE49-F238E27FC236}">
                <a16:creationId xmlns:a16="http://schemas.microsoft.com/office/drawing/2014/main" id="{50CD8743-F862-4991-5355-D7B1C2A58355}"/>
              </a:ext>
            </a:extLst>
          </p:cNvPr>
          <p:cNvGrpSpPr/>
          <p:nvPr/>
        </p:nvGrpSpPr>
        <p:grpSpPr>
          <a:xfrm>
            <a:off x="8121757" y="1410285"/>
            <a:ext cx="3740752" cy="3575654"/>
            <a:chOff x="7816978" y="1410285"/>
            <a:chExt cx="3740752" cy="3575654"/>
          </a:xfrm>
        </p:grpSpPr>
        <p:sp>
          <p:nvSpPr>
            <p:cNvPr id="189" name="二等辺三角形 188">
              <a:extLst>
                <a:ext uri="{FF2B5EF4-FFF2-40B4-BE49-F238E27FC236}">
                  <a16:creationId xmlns:a16="http://schemas.microsoft.com/office/drawing/2014/main" id="{8011235E-29D8-0C8A-CD02-2C1A2944FFDC}"/>
                </a:ext>
              </a:extLst>
            </p:cNvPr>
            <p:cNvSpPr/>
            <p:nvPr/>
          </p:nvSpPr>
          <p:spPr>
            <a:xfrm rot="10800000">
              <a:off x="8389491" y="2353878"/>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二等辺三角形 187">
              <a:extLst>
                <a:ext uri="{FF2B5EF4-FFF2-40B4-BE49-F238E27FC236}">
                  <a16:creationId xmlns:a16="http://schemas.microsoft.com/office/drawing/2014/main" id="{E62FB42A-9BA6-EBF7-B5A4-9BF1166AD673}"/>
                </a:ext>
              </a:extLst>
            </p:cNvPr>
            <p:cNvSpPr/>
            <p:nvPr/>
          </p:nvSpPr>
          <p:spPr>
            <a:xfrm rot="10800000">
              <a:off x="8641007" y="2780673"/>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 name="二等辺三角形 186">
              <a:extLst>
                <a:ext uri="{FF2B5EF4-FFF2-40B4-BE49-F238E27FC236}">
                  <a16:creationId xmlns:a16="http://schemas.microsoft.com/office/drawing/2014/main" id="{EAE7E764-B601-2F02-50E8-16B45A771C33}"/>
                </a:ext>
              </a:extLst>
            </p:cNvPr>
            <p:cNvSpPr/>
            <p:nvPr/>
          </p:nvSpPr>
          <p:spPr>
            <a:xfrm rot="10800000">
              <a:off x="9643995" y="2779325"/>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二等辺三角形 185">
              <a:extLst>
                <a:ext uri="{FF2B5EF4-FFF2-40B4-BE49-F238E27FC236}">
                  <a16:creationId xmlns:a16="http://schemas.microsoft.com/office/drawing/2014/main" id="{4D524B89-8F10-78F0-D298-9304EF683EFC}"/>
                </a:ext>
              </a:extLst>
            </p:cNvPr>
            <p:cNvSpPr/>
            <p:nvPr/>
          </p:nvSpPr>
          <p:spPr>
            <a:xfrm rot="10800000">
              <a:off x="9894998" y="2349777"/>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二等辺三角形 184">
              <a:extLst>
                <a:ext uri="{FF2B5EF4-FFF2-40B4-BE49-F238E27FC236}">
                  <a16:creationId xmlns:a16="http://schemas.microsoft.com/office/drawing/2014/main" id="{FB1E172B-E685-4CC3-EDF9-E4C511785417}"/>
                </a:ext>
              </a:extLst>
            </p:cNvPr>
            <p:cNvSpPr/>
            <p:nvPr/>
          </p:nvSpPr>
          <p:spPr>
            <a:xfrm rot="10800000">
              <a:off x="9397091" y="1485233"/>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二等辺三角形 183">
              <a:extLst>
                <a:ext uri="{FF2B5EF4-FFF2-40B4-BE49-F238E27FC236}">
                  <a16:creationId xmlns:a16="http://schemas.microsoft.com/office/drawing/2014/main" id="{4BD4C713-08FA-4961-8C70-3CC61F00E97A}"/>
                </a:ext>
              </a:extLst>
            </p:cNvPr>
            <p:cNvSpPr/>
            <p:nvPr/>
          </p:nvSpPr>
          <p:spPr>
            <a:xfrm rot="10800000">
              <a:off x="8889960" y="1484784"/>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二等辺三角形 182">
              <a:extLst>
                <a:ext uri="{FF2B5EF4-FFF2-40B4-BE49-F238E27FC236}">
                  <a16:creationId xmlns:a16="http://schemas.microsoft.com/office/drawing/2014/main" id="{A7C33967-673B-5CDC-8434-ED4D43F3E058}"/>
                </a:ext>
              </a:extLst>
            </p:cNvPr>
            <p:cNvSpPr/>
            <p:nvPr/>
          </p:nvSpPr>
          <p:spPr>
            <a:xfrm>
              <a:off x="9898073" y="1919779"/>
              <a:ext cx="504056" cy="432048"/>
            </a:xfrm>
            <a:prstGeom prst="triangle">
              <a:avLst/>
            </a:prstGeom>
            <a:solidFill>
              <a:srgbClr val="4DFFC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二等辺三角形 181">
              <a:extLst>
                <a:ext uri="{FF2B5EF4-FFF2-40B4-BE49-F238E27FC236}">
                  <a16:creationId xmlns:a16="http://schemas.microsoft.com/office/drawing/2014/main" id="{FB6011DC-89E1-7B4F-77AD-14AB27A5DC32}"/>
                </a:ext>
              </a:extLst>
            </p:cNvPr>
            <p:cNvSpPr/>
            <p:nvPr/>
          </p:nvSpPr>
          <p:spPr>
            <a:xfrm>
              <a:off x="9394016" y="2779775"/>
              <a:ext cx="504056" cy="432048"/>
            </a:xfrm>
            <a:prstGeom prst="triangle">
              <a:avLst/>
            </a:prstGeom>
            <a:solidFill>
              <a:srgbClr val="4DFFC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二等辺三角形 180">
              <a:extLst>
                <a:ext uri="{FF2B5EF4-FFF2-40B4-BE49-F238E27FC236}">
                  <a16:creationId xmlns:a16="http://schemas.microsoft.com/office/drawing/2014/main" id="{AA4F90D6-0E56-21E7-85F1-FAD17B9221D7}"/>
                </a:ext>
              </a:extLst>
            </p:cNvPr>
            <p:cNvSpPr/>
            <p:nvPr/>
          </p:nvSpPr>
          <p:spPr>
            <a:xfrm>
              <a:off x="8889960" y="2779775"/>
              <a:ext cx="504056" cy="432048"/>
            </a:xfrm>
            <a:prstGeom prst="triangle">
              <a:avLst/>
            </a:prstGeom>
            <a:solidFill>
              <a:srgbClr val="4DFFC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二等辺三角形 179">
              <a:extLst>
                <a:ext uri="{FF2B5EF4-FFF2-40B4-BE49-F238E27FC236}">
                  <a16:creationId xmlns:a16="http://schemas.microsoft.com/office/drawing/2014/main" id="{854076C7-2CDB-1983-D186-AC6A5A2C67B7}"/>
                </a:ext>
              </a:extLst>
            </p:cNvPr>
            <p:cNvSpPr/>
            <p:nvPr/>
          </p:nvSpPr>
          <p:spPr>
            <a:xfrm>
              <a:off x="8388978" y="1917729"/>
              <a:ext cx="504056" cy="432048"/>
            </a:xfrm>
            <a:prstGeom prst="triangle">
              <a:avLst/>
            </a:prstGeom>
            <a:solidFill>
              <a:srgbClr val="4DFFC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二等辺三角形 178">
              <a:extLst>
                <a:ext uri="{FF2B5EF4-FFF2-40B4-BE49-F238E27FC236}">
                  <a16:creationId xmlns:a16="http://schemas.microsoft.com/office/drawing/2014/main" id="{2E8BEAFD-5CA4-C7D7-B8CD-66A264EB201E}"/>
                </a:ext>
              </a:extLst>
            </p:cNvPr>
            <p:cNvSpPr/>
            <p:nvPr/>
          </p:nvSpPr>
          <p:spPr>
            <a:xfrm>
              <a:off x="8642031" y="1482734"/>
              <a:ext cx="504056" cy="432048"/>
            </a:xfrm>
            <a:prstGeom prst="triangle">
              <a:avLst/>
            </a:prstGeom>
            <a:solidFill>
              <a:srgbClr val="4DFFC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二等辺三角形 177">
              <a:extLst>
                <a:ext uri="{FF2B5EF4-FFF2-40B4-BE49-F238E27FC236}">
                  <a16:creationId xmlns:a16="http://schemas.microsoft.com/office/drawing/2014/main" id="{56E5066D-6DA3-A67D-7A13-39E1E0CEB9BD}"/>
                </a:ext>
              </a:extLst>
            </p:cNvPr>
            <p:cNvSpPr/>
            <p:nvPr/>
          </p:nvSpPr>
          <p:spPr>
            <a:xfrm rot="10800000">
              <a:off x="9396067" y="2349778"/>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二等辺三角形 176">
              <a:extLst>
                <a:ext uri="{FF2B5EF4-FFF2-40B4-BE49-F238E27FC236}">
                  <a16:creationId xmlns:a16="http://schemas.microsoft.com/office/drawing/2014/main" id="{5F0466C4-A6B5-CA5C-5D47-7D536C59B6C3}"/>
                </a:ext>
              </a:extLst>
            </p:cNvPr>
            <p:cNvSpPr/>
            <p:nvPr/>
          </p:nvSpPr>
          <p:spPr>
            <a:xfrm rot="10800000">
              <a:off x="8892010" y="2347728"/>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二等辺三角形 174">
              <a:extLst>
                <a:ext uri="{FF2B5EF4-FFF2-40B4-BE49-F238E27FC236}">
                  <a16:creationId xmlns:a16="http://schemas.microsoft.com/office/drawing/2014/main" id="{8DBA38AE-C0BC-B238-85D1-0DD30095F7CD}"/>
                </a:ext>
              </a:extLst>
            </p:cNvPr>
            <p:cNvSpPr/>
            <p:nvPr/>
          </p:nvSpPr>
          <p:spPr>
            <a:xfrm>
              <a:off x="8892010" y="1912732"/>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6" name="二等辺三角形 175">
              <a:extLst>
                <a:ext uri="{FF2B5EF4-FFF2-40B4-BE49-F238E27FC236}">
                  <a16:creationId xmlns:a16="http://schemas.microsoft.com/office/drawing/2014/main" id="{28BD239E-8878-9B93-ECF6-41FB384319F1}"/>
                </a:ext>
              </a:extLst>
            </p:cNvPr>
            <p:cNvSpPr/>
            <p:nvPr/>
          </p:nvSpPr>
          <p:spPr>
            <a:xfrm>
              <a:off x="9396067" y="1912732"/>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 name="二等辺三角形 173">
              <a:extLst>
                <a:ext uri="{FF2B5EF4-FFF2-40B4-BE49-F238E27FC236}">
                  <a16:creationId xmlns:a16="http://schemas.microsoft.com/office/drawing/2014/main" id="{F93E986B-2E86-97E5-8920-EEFC7E32C9BB}"/>
                </a:ext>
              </a:extLst>
            </p:cNvPr>
            <p:cNvSpPr/>
            <p:nvPr/>
          </p:nvSpPr>
          <p:spPr>
            <a:xfrm>
              <a:off x="9144039" y="2353878"/>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a:extLst>
                <a:ext uri="{FF2B5EF4-FFF2-40B4-BE49-F238E27FC236}">
                  <a16:creationId xmlns:a16="http://schemas.microsoft.com/office/drawing/2014/main" id="{A6322422-362E-AD7E-600A-4CD23DBF3558}"/>
                </a:ext>
              </a:extLst>
            </p:cNvPr>
            <p:cNvSpPr/>
            <p:nvPr/>
          </p:nvSpPr>
          <p:spPr>
            <a:xfrm>
              <a:off x="9648095" y="1482734"/>
              <a:ext cx="504056" cy="432048"/>
            </a:xfrm>
            <a:prstGeom prst="triangle">
              <a:avLst/>
            </a:prstGeom>
            <a:solidFill>
              <a:srgbClr val="4DFFC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二等辺三角形 10">
              <a:extLst>
                <a:ext uri="{FF2B5EF4-FFF2-40B4-BE49-F238E27FC236}">
                  <a16:creationId xmlns:a16="http://schemas.microsoft.com/office/drawing/2014/main" id="{41398331-5B47-FDC0-5A9C-FE4E00B721EF}"/>
                </a:ext>
              </a:extLst>
            </p:cNvPr>
            <p:cNvSpPr/>
            <p:nvPr/>
          </p:nvSpPr>
          <p:spPr>
            <a:xfrm>
              <a:off x="8390280" y="1916826"/>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二等辺三角形 11">
              <a:extLst>
                <a:ext uri="{FF2B5EF4-FFF2-40B4-BE49-F238E27FC236}">
                  <a16:creationId xmlns:a16="http://schemas.microsoft.com/office/drawing/2014/main" id="{CEAE976C-8167-7CD9-E8A7-0ACA53CC4089}"/>
                </a:ext>
              </a:extLst>
            </p:cNvPr>
            <p:cNvSpPr/>
            <p:nvPr/>
          </p:nvSpPr>
          <p:spPr>
            <a:xfrm rot="10800000">
              <a:off x="8642308" y="1916826"/>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二等辺三角形 14">
              <a:extLst>
                <a:ext uri="{FF2B5EF4-FFF2-40B4-BE49-F238E27FC236}">
                  <a16:creationId xmlns:a16="http://schemas.microsoft.com/office/drawing/2014/main" id="{2E8259E3-6AFA-30D1-AB49-71F7EA04BFBB}"/>
                </a:ext>
              </a:extLst>
            </p:cNvPr>
            <p:cNvSpPr/>
            <p:nvPr/>
          </p:nvSpPr>
          <p:spPr>
            <a:xfrm rot="10800000">
              <a:off x="9648012" y="1916826"/>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二等辺三角形 15">
              <a:extLst>
                <a:ext uri="{FF2B5EF4-FFF2-40B4-BE49-F238E27FC236}">
                  <a16:creationId xmlns:a16="http://schemas.microsoft.com/office/drawing/2014/main" id="{9170157E-4A6B-E8D2-E5D4-38754E0DD0CA}"/>
                </a:ext>
              </a:extLst>
            </p:cNvPr>
            <p:cNvSpPr/>
            <p:nvPr/>
          </p:nvSpPr>
          <p:spPr>
            <a:xfrm>
              <a:off x="9898836" y="1916827"/>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二等辺三角形 16">
              <a:extLst>
                <a:ext uri="{FF2B5EF4-FFF2-40B4-BE49-F238E27FC236}">
                  <a16:creationId xmlns:a16="http://schemas.microsoft.com/office/drawing/2014/main" id="{BC582FF9-31B6-D018-74EC-403E10D92137}"/>
                </a:ext>
              </a:extLst>
            </p:cNvPr>
            <p:cNvSpPr/>
            <p:nvPr/>
          </p:nvSpPr>
          <p:spPr>
            <a:xfrm>
              <a:off x="8641104" y="1484776"/>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二等辺三角形 17">
              <a:extLst>
                <a:ext uri="{FF2B5EF4-FFF2-40B4-BE49-F238E27FC236}">
                  <a16:creationId xmlns:a16="http://schemas.microsoft.com/office/drawing/2014/main" id="{9468F816-A2A3-B00A-9B2E-24E94AAFCEC0}"/>
                </a:ext>
              </a:extLst>
            </p:cNvPr>
            <p:cNvSpPr/>
            <p:nvPr/>
          </p:nvSpPr>
          <p:spPr>
            <a:xfrm>
              <a:off x="9143956" y="1484777"/>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二等辺三角形 18">
              <a:extLst>
                <a:ext uri="{FF2B5EF4-FFF2-40B4-BE49-F238E27FC236}">
                  <a16:creationId xmlns:a16="http://schemas.microsoft.com/office/drawing/2014/main" id="{4E59EC2E-19AA-27E8-D6B0-796E1BE30037}"/>
                </a:ext>
              </a:extLst>
            </p:cNvPr>
            <p:cNvSpPr/>
            <p:nvPr/>
          </p:nvSpPr>
          <p:spPr>
            <a:xfrm rot="10800000">
              <a:off x="8893132" y="1484776"/>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a:extLst>
                <a:ext uri="{FF2B5EF4-FFF2-40B4-BE49-F238E27FC236}">
                  <a16:creationId xmlns:a16="http://schemas.microsoft.com/office/drawing/2014/main" id="{AD33F801-7A22-D273-2753-2F5AF3E604D4}"/>
                </a:ext>
              </a:extLst>
            </p:cNvPr>
            <p:cNvSpPr/>
            <p:nvPr/>
          </p:nvSpPr>
          <p:spPr>
            <a:xfrm rot="10800000">
              <a:off x="9395984" y="1484777"/>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二等辺三角形 22">
              <a:extLst>
                <a:ext uri="{FF2B5EF4-FFF2-40B4-BE49-F238E27FC236}">
                  <a16:creationId xmlns:a16="http://schemas.microsoft.com/office/drawing/2014/main" id="{E5F1049E-EC2F-63C2-1F49-C165F90B2126}"/>
                </a:ext>
              </a:extLst>
            </p:cNvPr>
            <p:cNvSpPr/>
            <p:nvPr/>
          </p:nvSpPr>
          <p:spPr>
            <a:xfrm>
              <a:off x="9646808" y="1484776"/>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二等辺三角形 23">
              <a:extLst>
                <a:ext uri="{FF2B5EF4-FFF2-40B4-BE49-F238E27FC236}">
                  <a16:creationId xmlns:a16="http://schemas.microsoft.com/office/drawing/2014/main" id="{7BDBBBE6-B7C0-4E0E-F55F-A2A1D574F4B3}"/>
                </a:ext>
              </a:extLst>
            </p:cNvPr>
            <p:cNvSpPr/>
            <p:nvPr/>
          </p:nvSpPr>
          <p:spPr>
            <a:xfrm rot="10800000">
              <a:off x="9898836" y="1484776"/>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二等辺三角形 24">
              <a:extLst>
                <a:ext uri="{FF2B5EF4-FFF2-40B4-BE49-F238E27FC236}">
                  <a16:creationId xmlns:a16="http://schemas.microsoft.com/office/drawing/2014/main" id="{6112C633-DD42-E6AD-C27B-873BEB37DA94}"/>
                </a:ext>
              </a:extLst>
            </p:cNvPr>
            <p:cNvSpPr/>
            <p:nvPr/>
          </p:nvSpPr>
          <p:spPr>
            <a:xfrm>
              <a:off x="8389076" y="278092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二等辺三角形 25">
              <a:extLst>
                <a:ext uri="{FF2B5EF4-FFF2-40B4-BE49-F238E27FC236}">
                  <a16:creationId xmlns:a16="http://schemas.microsoft.com/office/drawing/2014/main" id="{46E61B67-1B28-F754-890A-CCD2E8E61F08}"/>
                </a:ext>
              </a:extLst>
            </p:cNvPr>
            <p:cNvSpPr/>
            <p:nvPr/>
          </p:nvSpPr>
          <p:spPr>
            <a:xfrm rot="10800000">
              <a:off x="8641104" y="278092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二等辺三角形 26">
              <a:extLst>
                <a:ext uri="{FF2B5EF4-FFF2-40B4-BE49-F238E27FC236}">
                  <a16:creationId xmlns:a16="http://schemas.microsoft.com/office/drawing/2014/main" id="{66D0609B-341C-1205-C03D-138723DB53C9}"/>
                </a:ext>
              </a:extLst>
            </p:cNvPr>
            <p:cNvSpPr/>
            <p:nvPr/>
          </p:nvSpPr>
          <p:spPr>
            <a:xfrm>
              <a:off x="8891928" y="2780924"/>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二等辺三角形 27">
              <a:extLst>
                <a:ext uri="{FF2B5EF4-FFF2-40B4-BE49-F238E27FC236}">
                  <a16:creationId xmlns:a16="http://schemas.microsoft.com/office/drawing/2014/main" id="{035148FC-CF97-F33B-3AD3-176348E6BD50}"/>
                </a:ext>
              </a:extLst>
            </p:cNvPr>
            <p:cNvSpPr/>
            <p:nvPr/>
          </p:nvSpPr>
          <p:spPr>
            <a:xfrm rot="10800000">
              <a:off x="9143956" y="2780928"/>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二等辺三角形 29">
              <a:extLst>
                <a:ext uri="{FF2B5EF4-FFF2-40B4-BE49-F238E27FC236}">
                  <a16:creationId xmlns:a16="http://schemas.microsoft.com/office/drawing/2014/main" id="{F720765A-8FEF-13C7-2A21-D117704DCAAF}"/>
                </a:ext>
              </a:extLst>
            </p:cNvPr>
            <p:cNvSpPr/>
            <p:nvPr/>
          </p:nvSpPr>
          <p:spPr>
            <a:xfrm>
              <a:off x="9394780" y="278092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二等辺三角形 30">
              <a:extLst>
                <a:ext uri="{FF2B5EF4-FFF2-40B4-BE49-F238E27FC236}">
                  <a16:creationId xmlns:a16="http://schemas.microsoft.com/office/drawing/2014/main" id="{7A79E53E-4CE0-AB40-3D27-0471E31639AF}"/>
                </a:ext>
              </a:extLst>
            </p:cNvPr>
            <p:cNvSpPr/>
            <p:nvPr/>
          </p:nvSpPr>
          <p:spPr>
            <a:xfrm rot="10800000">
              <a:off x="9646808" y="278092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二等辺三角形 31">
              <a:extLst>
                <a:ext uri="{FF2B5EF4-FFF2-40B4-BE49-F238E27FC236}">
                  <a16:creationId xmlns:a16="http://schemas.microsoft.com/office/drawing/2014/main" id="{3EE8FA31-4B92-AA11-45F1-03981487CA1E}"/>
                </a:ext>
              </a:extLst>
            </p:cNvPr>
            <p:cNvSpPr/>
            <p:nvPr/>
          </p:nvSpPr>
          <p:spPr>
            <a:xfrm>
              <a:off x="9897632" y="2780924"/>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二等辺三角形 32">
              <a:extLst>
                <a:ext uri="{FF2B5EF4-FFF2-40B4-BE49-F238E27FC236}">
                  <a16:creationId xmlns:a16="http://schemas.microsoft.com/office/drawing/2014/main" id="{8B0CB613-8CC9-F06D-863C-3C49F7CA4991}"/>
                </a:ext>
              </a:extLst>
            </p:cNvPr>
            <p:cNvSpPr/>
            <p:nvPr/>
          </p:nvSpPr>
          <p:spPr>
            <a:xfrm>
              <a:off x="8639900" y="2348873"/>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二等辺三角形 33">
              <a:extLst>
                <a:ext uri="{FF2B5EF4-FFF2-40B4-BE49-F238E27FC236}">
                  <a16:creationId xmlns:a16="http://schemas.microsoft.com/office/drawing/2014/main" id="{5F1E253A-512A-05B4-C275-D3ACE56E9536}"/>
                </a:ext>
              </a:extLst>
            </p:cNvPr>
            <p:cNvSpPr/>
            <p:nvPr/>
          </p:nvSpPr>
          <p:spPr>
            <a:xfrm>
              <a:off x="9645604" y="2348873"/>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二等辺三角形 34">
              <a:extLst>
                <a:ext uri="{FF2B5EF4-FFF2-40B4-BE49-F238E27FC236}">
                  <a16:creationId xmlns:a16="http://schemas.microsoft.com/office/drawing/2014/main" id="{B249719D-7F76-3508-CADC-B36D9F17330C}"/>
                </a:ext>
              </a:extLst>
            </p:cNvPr>
            <p:cNvSpPr/>
            <p:nvPr/>
          </p:nvSpPr>
          <p:spPr>
            <a:xfrm rot="10800000">
              <a:off x="9897632" y="2348873"/>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二等辺三角形 37">
              <a:extLst>
                <a:ext uri="{FF2B5EF4-FFF2-40B4-BE49-F238E27FC236}">
                  <a16:creationId xmlns:a16="http://schemas.microsoft.com/office/drawing/2014/main" id="{7134108F-0DD0-FFEE-0E7C-8256AC25DE55}"/>
                </a:ext>
              </a:extLst>
            </p:cNvPr>
            <p:cNvSpPr/>
            <p:nvPr/>
          </p:nvSpPr>
          <p:spPr>
            <a:xfrm rot="10800000">
              <a:off x="8391483" y="1484777"/>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二等辺三角形 38">
              <a:extLst>
                <a:ext uri="{FF2B5EF4-FFF2-40B4-BE49-F238E27FC236}">
                  <a16:creationId xmlns:a16="http://schemas.microsoft.com/office/drawing/2014/main" id="{DF78DE19-EF1A-4A38-E0C1-33EB73E4A03D}"/>
                </a:ext>
              </a:extLst>
            </p:cNvPr>
            <p:cNvSpPr/>
            <p:nvPr/>
          </p:nvSpPr>
          <p:spPr>
            <a:xfrm rot="10800000">
              <a:off x="8390279" y="2348874"/>
              <a:ext cx="504056" cy="43204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020A9C36-3253-1838-A476-F0AD42999A2E}"/>
                </a:ext>
              </a:extLst>
            </p:cNvPr>
            <p:cNvSpPr/>
            <p:nvPr/>
          </p:nvSpPr>
          <p:spPr>
            <a:xfrm>
              <a:off x="9322904" y="1412776"/>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3F02DED1-0896-6FE6-D13A-D0484728DF35}"/>
                </a:ext>
              </a:extLst>
            </p:cNvPr>
            <p:cNvSpPr/>
            <p:nvPr/>
          </p:nvSpPr>
          <p:spPr>
            <a:xfrm>
              <a:off x="10076456" y="1843653"/>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D84FB0BA-6E26-69AD-08B4-FEF775ADA8DD}"/>
                </a:ext>
              </a:extLst>
            </p:cNvPr>
            <p:cNvSpPr/>
            <p:nvPr/>
          </p:nvSpPr>
          <p:spPr>
            <a:xfrm>
              <a:off x="10072137" y="2708921"/>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0EDAB6A5-33C2-5B93-4062-5D8A4B9A00DF}"/>
                </a:ext>
              </a:extLst>
            </p:cNvPr>
            <p:cNvSpPr/>
            <p:nvPr/>
          </p:nvSpPr>
          <p:spPr>
            <a:xfrm>
              <a:off x="9312877" y="3140984"/>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ADB758C7-DA94-2592-44EB-243298ED75B3}"/>
                </a:ext>
              </a:extLst>
            </p:cNvPr>
            <p:cNvSpPr/>
            <p:nvPr/>
          </p:nvSpPr>
          <p:spPr>
            <a:xfrm>
              <a:off x="8572154" y="2714507"/>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楕円 45">
              <a:extLst>
                <a:ext uri="{FF2B5EF4-FFF2-40B4-BE49-F238E27FC236}">
                  <a16:creationId xmlns:a16="http://schemas.microsoft.com/office/drawing/2014/main" id="{96236336-8A06-8EC8-E3EE-F553B46D5657}"/>
                </a:ext>
              </a:extLst>
            </p:cNvPr>
            <p:cNvSpPr/>
            <p:nvPr/>
          </p:nvSpPr>
          <p:spPr>
            <a:xfrm>
              <a:off x="8564320" y="1839242"/>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EA713FEF-DAB7-46B0-291D-48ED003B6C87}"/>
                </a:ext>
              </a:extLst>
            </p:cNvPr>
            <p:cNvSpPr txBox="1"/>
            <p:nvPr/>
          </p:nvSpPr>
          <p:spPr>
            <a:xfrm>
              <a:off x="7816978" y="3205174"/>
              <a:ext cx="3135795" cy="400110"/>
            </a:xfrm>
            <a:prstGeom prst="rect">
              <a:avLst/>
            </a:prstGeom>
            <a:noFill/>
          </p:spPr>
          <p:txBody>
            <a:bodyPr wrap="none" rtlCol="0">
              <a:spAutoFit/>
            </a:bodyPr>
            <a:lstStyle/>
            <a:p>
              <a:pPr algn="ctr"/>
              <a:r>
                <a:rPr lang="en-US" altLang="ja-JP" sz="2000" dirty="0"/>
                <a:t>NS-FEM-T3 (</a:t>
              </a:r>
              <a:r>
                <a:rPr lang="ja-JP" altLang="en-US" sz="2000" dirty="0"/>
                <a:t>バンド幅</a:t>
              </a:r>
              <a:r>
                <a:rPr lang="en-US" altLang="ja-JP" sz="2000" dirty="0"/>
                <a:t>: 19)</a:t>
              </a:r>
              <a:endParaRPr lang="ja-JP" altLang="en-US" sz="2000" dirty="0"/>
            </a:p>
          </p:txBody>
        </p:sp>
        <p:sp>
          <p:nvSpPr>
            <p:cNvPr id="48" name="二等辺三角形 47">
              <a:extLst>
                <a:ext uri="{FF2B5EF4-FFF2-40B4-BE49-F238E27FC236}">
                  <a16:creationId xmlns:a16="http://schemas.microsoft.com/office/drawing/2014/main" id="{C708FADC-8607-2FE8-BF31-0CD6FA586FA3}"/>
                </a:ext>
              </a:extLst>
            </p:cNvPr>
            <p:cNvSpPr/>
            <p:nvPr/>
          </p:nvSpPr>
          <p:spPr>
            <a:xfrm rot="10800000">
              <a:off x="9145160" y="1916827"/>
              <a:ext cx="504056" cy="432048"/>
            </a:xfrm>
            <a:prstGeom prst="triangle">
              <a:avLst/>
            </a:pr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楕円 53">
              <a:extLst>
                <a:ext uri="{FF2B5EF4-FFF2-40B4-BE49-F238E27FC236}">
                  <a16:creationId xmlns:a16="http://schemas.microsoft.com/office/drawing/2014/main" id="{101F057B-9C21-40A3-2AB7-84CC6DFF618E}"/>
                </a:ext>
              </a:extLst>
            </p:cNvPr>
            <p:cNvSpPr/>
            <p:nvPr/>
          </p:nvSpPr>
          <p:spPr>
            <a:xfrm>
              <a:off x="9318492" y="2276872"/>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楕円 54">
              <a:extLst>
                <a:ext uri="{FF2B5EF4-FFF2-40B4-BE49-F238E27FC236}">
                  <a16:creationId xmlns:a16="http://schemas.microsoft.com/office/drawing/2014/main" id="{B16EFE3A-0FE9-63C4-DA55-78B38FA0CDF4}"/>
                </a:ext>
              </a:extLst>
            </p:cNvPr>
            <p:cNvSpPr/>
            <p:nvPr/>
          </p:nvSpPr>
          <p:spPr>
            <a:xfrm>
              <a:off x="9080922" y="1847522"/>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楕円 55">
              <a:extLst>
                <a:ext uri="{FF2B5EF4-FFF2-40B4-BE49-F238E27FC236}">
                  <a16:creationId xmlns:a16="http://schemas.microsoft.com/office/drawing/2014/main" id="{8EF23839-B8FD-A39F-21C1-25C6D4B2ED37}"/>
                </a:ext>
              </a:extLst>
            </p:cNvPr>
            <p:cNvSpPr/>
            <p:nvPr/>
          </p:nvSpPr>
          <p:spPr>
            <a:xfrm>
              <a:off x="9068905" y="2712790"/>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楕円 56">
              <a:extLst>
                <a:ext uri="{FF2B5EF4-FFF2-40B4-BE49-F238E27FC236}">
                  <a16:creationId xmlns:a16="http://schemas.microsoft.com/office/drawing/2014/main" id="{C9A6079C-6CAA-7934-DBC4-D89FA2DEBDE8}"/>
                </a:ext>
              </a:extLst>
            </p:cNvPr>
            <p:cNvSpPr/>
            <p:nvPr/>
          </p:nvSpPr>
          <p:spPr>
            <a:xfrm>
              <a:off x="9571751" y="2712790"/>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楕円 57">
              <a:extLst>
                <a:ext uri="{FF2B5EF4-FFF2-40B4-BE49-F238E27FC236}">
                  <a16:creationId xmlns:a16="http://schemas.microsoft.com/office/drawing/2014/main" id="{DA88E8C4-6FAE-6358-6BDA-8CFECB2CE773}"/>
                </a:ext>
              </a:extLst>
            </p:cNvPr>
            <p:cNvSpPr/>
            <p:nvPr/>
          </p:nvSpPr>
          <p:spPr>
            <a:xfrm>
              <a:off x="9832212" y="2285011"/>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楕円 58">
              <a:extLst>
                <a:ext uri="{FF2B5EF4-FFF2-40B4-BE49-F238E27FC236}">
                  <a16:creationId xmlns:a16="http://schemas.microsoft.com/office/drawing/2014/main" id="{00EFA7F4-6316-11A8-5786-07F60F71D67D}"/>
                </a:ext>
              </a:extLst>
            </p:cNvPr>
            <p:cNvSpPr/>
            <p:nvPr/>
          </p:nvSpPr>
          <p:spPr>
            <a:xfrm>
              <a:off x="9575970" y="1847522"/>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楕円 59">
              <a:extLst>
                <a:ext uri="{FF2B5EF4-FFF2-40B4-BE49-F238E27FC236}">
                  <a16:creationId xmlns:a16="http://schemas.microsoft.com/office/drawing/2014/main" id="{8704B3E4-77F8-F6A3-0420-8BF917EBB717}"/>
                </a:ext>
              </a:extLst>
            </p:cNvPr>
            <p:cNvSpPr/>
            <p:nvPr/>
          </p:nvSpPr>
          <p:spPr>
            <a:xfrm>
              <a:off x="8817495" y="2278072"/>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62" name="テキスト ボックス 61">
                  <a:extLst>
                    <a:ext uri="{FF2B5EF4-FFF2-40B4-BE49-F238E27FC236}">
                      <a16:creationId xmlns:a16="http://schemas.microsoft.com/office/drawing/2014/main" id="{7C81FC21-41CE-9592-01F2-AD9C0422F701}"/>
                    </a:ext>
                  </a:extLst>
                </p:cNvPr>
                <p:cNvSpPr txBox="1"/>
                <p:nvPr/>
              </p:nvSpPr>
              <p:spPr>
                <a:xfrm>
                  <a:off x="7838442" y="3508611"/>
                  <a:ext cx="3719288" cy="1477328"/>
                </a:xfrm>
                <a:prstGeom prst="rect">
                  <a:avLst/>
                </a:prstGeom>
                <a:noFill/>
              </p:spPr>
              <p:txBody>
                <a:bodyPr wrap="none" rtlCol="0">
                  <a:spAutoFit/>
                </a:bodyPr>
                <a:lstStyle/>
                <a:p>
                  <a:r>
                    <a:rPr kumimoji="1" lang="ja-JP" altLang="en-US" dirty="0">
                      <a:solidFill>
                        <a:srgbClr val="FF0000"/>
                      </a:solidFill>
                    </a:rPr>
                    <a:t>ある節点</a:t>
                  </a:r>
                  <a:r>
                    <a:rPr kumimoji="1" lang="ja-JP" altLang="en-US" dirty="0"/>
                    <a:t>は</a:t>
                  </a:r>
                  <a:br>
                    <a:rPr kumimoji="1" lang="en-US" altLang="ja-JP" dirty="0"/>
                  </a:br>
                  <a:r>
                    <a:rPr kumimoji="1" lang="ja-JP" altLang="en-US" dirty="0">
                      <a:solidFill>
                        <a:srgbClr val="E48D48"/>
                      </a:solidFill>
                    </a:rPr>
                    <a:t>自身を含め</a:t>
                  </a:r>
                  <a:r>
                    <a:rPr kumimoji="1" lang="en-US" altLang="ja-JP" dirty="0">
                      <a:solidFill>
                        <a:srgbClr val="E48D48"/>
                      </a:solidFill>
                    </a:rPr>
                    <a:t>7</a:t>
                  </a:r>
                  <a:r>
                    <a:rPr kumimoji="1" lang="ja-JP" altLang="en-US" dirty="0">
                      <a:solidFill>
                        <a:srgbClr val="E48D48"/>
                      </a:solidFill>
                    </a:rPr>
                    <a:t>個の節点</a:t>
                  </a:r>
                  <a:r>
                    <a:rPr kumimoji="1" lang="ja-JP" altLang="en-US" dirty="0"/>
                    <a:t>に参照され，</a:t>
                  </a:r>
                  <a:br>
                    <a:rPr kumimoji="1" lang="en-US" altLang="ja-JP" dirty="0"/>
                  </a:br>
                  <a:r>
                    <a:rPr kumimoji="1" lang="ja-JP" altLang="en-US" dirty="0"/>
                    <a:t>それらは</a:t>
                  </a:r>
                  <a:r>
                    <a:rPr lang="en-US" altLang="ja-JP" dirty="0">
                      <a:solidFill>
                        <a:srgbClr val="00CC88"/>
                      </a:solidFill>
                    </a:rPr>
                    <a:t>24</a:t>
                  </a:r>
                  <a:r>
                    <a:rPr lang="ja-JP" altLang="en-US" dirty="0">
                      <a:solidFill>
                        <a:srgbClr val="00CC88"/>
                      </a:solidFill>
                    </a:rPr>
                    <a:t>個のセル</a:t>
                  </a:r>
                  <a:r>
                    <a:rPr lang="ja-JP" altLang="en-US" dirty="0"/>
                    <a:t>に参照される</a:t>
                  </a:r>
                  <a:endParaRPr lang="en-US" altLang="ja-JP" dirty="0"/>
                </a:p>
                <a:p>
                  <a14:m>
                    <m:oMath xmlns:m="http://schemas.openxmlformats.org/officeDocument/2006/math">
                      <m:r>
                        <a:rPr kumimoji="1" lang="en-US" altLang="ja-JP" i="1" smtClean="0">
                          <a:latin typeface="Cambria Math" panose="02040503050406030204" pitchFamily="18" charset="0"/>
                          <a:ea typeface="Cambria Math" panose="02040503050406030204" pitchFamily="18" charset="0"/>
                        </a:rPr>
                        <m:t>⇒</m:t>
                      </m:r>
                    </m:oMath>
                  </a14:m>
                  <a:r>
                    <a:rPr kumimoji="1" lang="ja-JP" altLang="en-US" dirty="0"/>
                    <a:t> 自身を含め</a:t>
                  </a:r>
                  <a:br>
                    <a:rPr kumimoji="1" lang="en-US" altLang="ja-JP" dirty="0"/>
                  </a:br>
                  <a:r>
                    <a:rPr kumimoji="1" lang="en-US" altLang="ja-JP" dirty="0"/>
                    <a:t>    </a:t>
                  </a:r>
                  <a:r>
                    <a:rPr lang="en-US" altLang="ja-JP" dirty="0">
                      <a:solidFill>
                        <a:srgbClr val="FF00FF"/>
                      </a:solidFill>
                    </a:rPr>
                    <a:t>19</a:t>
                  </a:r>
                  <a:r>
                    <a:rPr kumimoji="1" lang="ja-JP" altLang="en-US" dirty="0">
                      <a:solidFill>
                        <a:srgbClr val="FF00FF"/>
                      </a:solidFill>
                    </a:rPr>
                    <a:t>個の節点</a:t>
                  </a:r>
                  <a:r>
                    <a:rPr kumimoji="1" lang="ja-JP" altLang="en-US" dirty="0"/>
                    <a:t>と手を繋ぐ</a:t>
                  </a:r>
                  <a:endParaRPr kumimoji="1" lang="ja-JP" altLang="en-US" dirty="0">
                    <a:solidFill>
                      <a:srgbClr val="FF00FF"/>
                    </a:solidFill>
                  </a:endParaRPr>
                </a:p>
              </p:txBody>
            </p:sp>
          </mc:Choice>
          <mc:Fallback xmlns="">
            <p:sp>
              <p:nvSpPr>
                <p:cNvPr id="62" name="テキスト ボックス 61">
                  <a:extLst>
                    <a:ext uri="{FF2B5EF4-FFF2-40B4-BE49-F238E27FC236}">
                      <a16:creationId xmlns:a16="http://schemas.microsoft.com/office/drawing/2014/main" id="{7C81FC21-41CE-9592-01F2-AD9C0422F701}"/>
                    </a:ext>
                  </a:extLst>
                </p:cNvPr>
                <p:cNvSpPr txBox="1">
                  <a:spLocks noRot="1" noChangeAspect="1" noMove="1" noResize="1" noEditPoints="1" noAdjustHandles="1" noChangeArrowheads="1" noChangeShapeType="1" noTextEdit="1"/>
                </p:cNvSpPr>
                <p:nvPr/>
              </p:nvSpPr>
              <p:spPr>
                <a:xfrm>
                  <a:off x="7838442" y="3508611"/>
                  <a:ext cx="3719288" cy="1477328"/>
                </a:xfrm>
                <a:prstGeom prst="rect">
                  <a:avLst/>
                </a:prstGeom>
                <a:blipFill>
                  <a:blip r:embed="rId6"/>
                  <a:stretch>
                    <a:fillRect l="-1475" t="-3306" b="-6198"/>
                  </a:stretch>
                </a:blipFill>
              </p:spPr>
              <p:txBody>
                <a:bodyPr/>
                <a:lstStyle/>
                <a:p>
                  <a:r>
                    <a:rPr lang="ja-JP" altLang="en-US">
                      <a:noFill/>
                    </a:rPr>
                    <a:t> </a:t>
                  </a:r>
                </a:p>
              </p:txBody>
            </p:sp>
          </mc:Fallback>
        </mc:AlternateContent>
        <p:sp>
          <p:nvSpPr>
            <p:cNvPr id="190" name="楕円 189">
              <a:extLst>
                <a:ext uri="{FF2B5EF4-FFF2-40B4-BE49-F238E27FC236}">
                  <a16:creationId xmlns:a16="http://schemas.microsoft.com/office/drawing/2014/main" id="{B29F4A40-F9E9-6C9A-AA82-2EDF8C73D0B1}"/>
                </a:ext>
              </a:extLst>
            </p:cNvPr>
            <p:cNvSpPr/>
            <p:nvPr/>
          </p:nvSpPr>
          <p:spPr>
            <a:xfrm>
              <a:off x="9822998" y="1411310"/>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楕円 190">
              <a:extLst>
                <a:ext uri="{FF2B5EF4-FFF2-40B4-BE49-F238E27FC236}">
                  <a16:creationId xmlns:a16="http://schemas.microsoft.com/office/drawing/2014/main" id="{F705F218-A6FA-BB1C-1D6F-6D15C6585014}"/>
                </a:ext>
              </a:extLst>
            </p:cNvPr>
            <p:cNvSpPr/>
            <p:nvPr/>
          </p:nvSpPr>
          <p:spPr>
            <a:xfrm>
              <a:off x="8816423" y="1410285"/>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楕円 191">
              <a:extLst>
                <a:ext uri="{FF2B5EF4-FFF2-40B4-BE49-F238E27FC236}">
                  <a16:creationId xmlns:a16="http://schemas.microsoft.com/office/drawing/2014/main" id="{631E420B-95FC-E067-172A-79FD0E448F30}"/>
                </a:ext>
              </a:extLst>
            </p:cNvPr>
            <p:cNvSpPr/>
            <p:nvPr/>
          </p:nvSpPr>
          <p:spPr>
            <a:xfrm>
              <a:off x="8321078" y="2279827"/>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楕円 192">
              <a:extLst>
                <a:ext uri="{FF2B5EF4-FFF2-40B4-BE49-F238E27FC236}">
                  <a16:creationId xmlns:a16="http://schemas.microsoft.com/office/drawing/2014/main" id="{16B6A204-8160-9076-EE23-B3A971DDBE78}"/>
                </a:ext>
              </a:extLst>
            </p:cNvPr>
            <p:cNvSpPr/>
            <p:nvPr/>
          </p:nvSpPr>
          <p:spPr>
            <a:xfrm>
              <a:off x="8816423" y="3144135"/>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 name="楕円 193">
              <a:extLst>
                <a:ext uri="{FF2B5EF4-FFF2-40B4-BE49-F238E27FC236}">
                  <a16:creationId xmlns:a16="http://schemas.microsoft.com/office/drawing/2014/main" id="{C99C931D-4A08-2AF9-F4B8-8A5FD0E46B94}"/>
                </a:ext>
              </a:extLst>
            </p:cNvPr>
            <p:cNvSpPr/>
            <p:nvPr/>
          </p:nvSpPr>
          <p:spPr>
            <a:xfrm>
              <a:off x="9829147" y="3144135"/>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楕円 194">
              <a:extLst>
                <a:ext uri="{FF2B5EF4-FFF2-40B4-BE49-F238E27FC236}">
                  <a16:creationId xmlns:a16="http://schemas.microsoft.com/office/drawing/2014/main" id="{DBD792C6-D022-DCAB-DE58-342F6E6153D3}"/>
                </a:ext>
              </a:extLst>
            </p:cNvPr>
            <p:cNvSpPr/>
            <p:nvPr/>
          </p:nvSpPr>
          <p:spPr>
            <a:xfrm>
              <a:off x="10322954" y="2275278"/>
              <a:ext cx="144000" cy="144000"/>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楕円 195">
              <a:extLst>
                <a:ext uri="{FF2B5EF4-FFF2-40B4-BE49-F238E27FC236}">
                  <a16:creationId xmlns:a16="http://schemas.microsoft.com/office/drawing/2014/main" id="{FCCCDE00-D52B-D70C-E5D5-2EF1FE63839D}"/>
                </a:ext>
              </a:extLst>
            </p:cNvPr>
            <p:cNvSpPr/>
            <p:nvPr/>
          </p:nvSpPr>
          <p:spPr>
            <a:xfrm>
              <a:off x="9113164" y="1879594"/>
              <a:ext cx="78578" cy="7857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楕円 196">
              <a:extLst>
                <a:ext uri="{FF2B5EF4-FFF2-40B4-BE49-F238E27FC236}">
                  <a16:creationId xmlns:a16="http://schemas.microsoft.com/office/drawing/2014/main" id="{E11741DF-A9A1-03BE-06E2-4831464CF9D2}"/>
                </a:ext>
              </a:extLst>
            </p:cNvPr>
            <p:cNvSpPr/>
            <p:nvPr/>
          </p:nvSpPr>
          <p:spPr>
            <a:xfrm>
              <a:off x="9609830" y="1879732"/>
              <a:ext cx="78578" cy="7857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楕円 197">
              <a:extLst>
                <a:ext uri="{FF2B5EF4-FFF2-40B4-BE49-F238E27FC236}">
                  <a16:creationId xmlns:a16="http://schemas.microsoft.com/office/drawing/2014/main" id="{52B2957D-D277-0289-65F4-5ABD16D1C127}"/>
                </a:ext>
              </a:extLst>
            </p:cNvPr>
            <p:cNvSpPr/>
            <p:nvPr/>
          </p:nvSpPr>
          <p:spPr>
            <a:xfrm>
              <a:off x="8850399" y="2310653"/>
              <a:ext cx="78578" cy="7857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楕円 198">
              <a:extLst>
                <a:ext uri="{FF2B5EF4-FFF2-40B4-BE49-F238E27FC236}">
                  <a16:creationId xmlns:a16="http://schemas.microsoft.com/office/drawing/2014/main" id="{69F816BC-E310-BDD2-225E-64505C5748E9}"/>
                </a:ext>
              </a:extLst>
            </p:cNvPr>
            <p:cNvSpPr/>
            <p:nvPr/>
          </p:nvSpPr>
          <p:spPr>
            <a:xfrm>
              <a:off x="9100435" y="2745649"/>
              <a:ext cx="78578" cy="7857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楕円 199">
              <a:extLst>
                <a:ext uri="{FF2B5EF4-FFF2-40B4-BE49-F238E27FC236}">
                  <a16:creationId xmlns:a16="http://schemas.microsoft.com/office/drawing/2014/main" id="{F28D0FE0-88BF-82C5-32D8-E2CE3FF89AD6}"/>
                </a:ext>
              </a:extLst>
            </p:cNvPr>
            <p:cNvSpPr/>
            <p:nvPr/>
          </p:nvSpPr>
          <p:spPr>
            <a:xfrm>
              <a:off x="9604661" y="2743884"/>
              <a:ext cx="78578" cy="7857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1" name="楕円 200">
              <a:extLst>
                <a:ext uri="{FF2B5EF4-FFF2-40B4-BE49-F238E27FC236}">
                  <a16:creationId xmlns:a16="http://schemas.microsoft.com/office/drawing/2014/main" id="{559DD2EC-6D94-C125-8A8D-D5053376F42F}"/>
                </a:ext>
              </a:extLst>
            </p:cNvPr>
            <p:cNvSpPr/>
            <p:nvPr/>
          </p:nvSpPr>
          <p:spPr>
            <a:xfrm>
              <a:off x="9864365" y="2315770"/>
              <a:ext cx="78578" cy="7857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楕円 201">
              <a:extLst>
                <a:ext uri="{FF2B5EF4-FFF2-40B4-BE49-F238E27FC236}">
                  <a16:creationId xmlns:a16="http://schemas.microsoft.com/office/drawing/2014/main" id="{43705D28-B789-4AF5-0166-8CC5C604784C}"/>
                </a:ext>
              </a:extLst>
            </p:cNvPr>
            <p:cNvSpPr/>
            <p:nvPr/>
          </p:nvSpPr>
          <p:spPr>
            <a:xfrm>
              <a:off x="9349901" y="2308275"/>
              <a:ext cx="78578" cy="7857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55785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chor="t"/>
              <a:lstStyle/>
              <a:p>
                <a:pPr marL="0" indent="0">
                  <a:buNone/>
                </a:pPr>
                <a:r>
                  <a:rPr lang="ja-JP" altLang="en-US" b="1" i="1" u="sng" dirty="0">
                    <a:effectLst>
                      <a:outerShdw blurRad="38100" dist="38100" dir="2700000" algn="tl">
                        <a:srgbClr val="000000">
                          <a:alpha val="43137"/>
                        </a:srgbClr>
                      </a:outerShdw>
                    </a:effectLst>
                  </a:rPr>
                  <a:t>概要</a:t>
                </a:r>
                <a:endParaRPr lang="en-US" altLang="ja-JP" b="1" i="1" u="sng" dirty="0">
                  <a:effectLst>
                    <a:outerShdw blurRad="38100" dist="38100" dir="2700000" algn="tl">
                      <a:srgbClr val="000000">
                        <a:alpha val="43137"/>
                      </a:srgbClr>
                    </a:outerShdw>
                  </a:effectLst>
                </a:endParaRPr>
              </a:p>
              <a:p>
                <a:pPr marL="0" indent="0">
                  <a:buNone/>
                </a:pPr>
                <a:endParaRPr lang="en-US" altLang="ja-JP" b="1" i="1" u="sng" dirty="0">
                  <a:effectLst>
                    <a:outerShdw blurRad="38100" dist="38100" dir="2700000" algn="tl">
                      <a:srgbClr val="000000">
                        <a:alpha val="43137"/>
                      </a:srgbClr>
                    </a:outerShdw>
                  </a:effectLst>
                  <a:latin typeface="Cambria Math" panose="02040503050406030204" pitchFamily="18" charset="0"/>
                </a:endParaRPr>
              </a:p>
              <a:p>
                <a:pPr marL="0" indent="0">
                  <a:buNone/>
                </a:pPr>
                <a:endParaRPr lang="en-US" altLang="ja-JP" b="1" i="1" u="sng" dirty="0">
                  <a:effectLst>
                    <a:outerShdw blurRad="38100" dist="38100" dir="2700000" algn="tl">
                      <a:srgbClr val="000000">
                        <a:alpha val="43137"/>
                      </a:srgbClr>
                    </a:outerShdw>
                  </a:effectLst>
                  <a:latin typeface="Cambria Math" panose="02040503050406030204" pitchFamily="18" charset="0"/>
                </a:endParaRPr>
              </a:p>
              <a:p>
                <a:pPr marL="0" indent="0">
                  <a:buNone/>
                </a:pPr>
                <a:endParaRPr lang="en-US" altLang="ja-JP" b="1" i="1" u="sng" dirty="0">
                  <a:effectLst>
                    <a:outerShdw blurRad="38100" dist="38100" dir="2700000" algn="tl">
                      <a:srgbClr val="000000">
                        <a:alpha val="43137"/>
                      </a:srgbClr>
                    </a:outerShdw>
                  </a:effectLst>
                  <a:latin typeface="Cambria Math" panose="02040503050406030204" pitchFamily="18" charset="0"/>
                </a:endParaRPr>
              </a:p>
              <a:p>
                <a:pPr marL="0" indent="0">
                  <a:buNone/>
                </a:pPr>
                <a:endParaRPr lang="en-US" altLang="ja-JP" b="1" i="1" u="sng" dirty="0">
                  <a:effectLst>
                    <a:outerShdw blurRad="38100" dist="38100" dir="2700000" algn="tl">
                      <a:srgbClr val="000000">
                        <a:alpha val="43137"/>
                      </a:srgbClr>
                    </a:outerShdw>
                  </a:effectLst>
                  <a:latin typeface="Cambria Math" panose="02040503050406030204" pitchFamily="18" charset="0"/>
                </a:endParaRPr>
              </a:p>
              <a:p>
                <a:pPr marL="0" indent="0">
                  <a:buNone/>
                </a:pPr>
                <a:endParaRPr lang="en-US" altLang="ja-JP" sz="4800" dirty="0"/>
              </a:p>
              <a:p>
                <a:r>
                  <a:rPr lang="en-US" altLang="ja-JP" dirty="0"/>
                  <a:t>1/4</a:t>
                </a:r>
                <a:r>
                  <a:rPr lang="ja-JP" altLang="en-US" dirty="0"/>
                  <a:t>モデル．</a:t>
                </a:r>
                <a:endParaRPr lang="en-US" altLang="ja-JP" dirty="0"/>
              </a:p>
              <a:p>
                <a:r>
                  <a:rPr lang="en-US" altLang="ja-JP" dirty="0"/>
                  <a:t>Arruda-Boyce</a:t>
                </a:r>
                <a:r>
                  <a:rPr lang="ja-JP" altLang="en-US" dirty="0"/>
                  <a:t>超弾性体</a:t>
                </a:r>
                <a:r>
                  <a:rPr lang="en-US" altLang="ja-JP" dirty="0"/>
                  <a:t> (</a:t>
                </a:r>
                <a14:m>
                  <m:oMath xmlns:m="http://schemas.openxmlformats.org/officeDocument/2006/math">
                    <m:sSub>
                      <m:sSubPr>
                        <m:ctrlPr>
                          <a:rPr lang="en-US" altLang="ja-JP" b="1" i="1">
                            <a:solidFill>
                              <a:srgbClr val="C00000"/>
                            </a:solidFill>
                            <a:latin typeface="Cambria Math" panose="02040503050406030204" pitchFamily="18" charset="0"/>
                          </a:rPr>
                        </m:ctrlPr>
                      </m:sSubPr>
                      <m:e>
                        <m:r>
                          <a:rPr lang="en-US" altLang="ja-JP" b="1" i="1">
                            <a:solidFill>
                              <a:srgbClr val="C00000"/>
                            </a:solidFill>
                            <a:latin typeface="Cambria Math" panose="02040503050406030204" pitchFamily="18" charset="0"/>
                          </a:rPr>
                          <m:t>𝝂</m:t>
                        </m:r>
                      </m:e>
                      <m:sub>
                        <m:r>
                          <a:rPr lang="en-US" altLang="ja-JP" b="1" i="0">
                            <a:solidFill>
                              <a:srgbClr val="C00000"/>
                            </a:solidFill>
                            <a:latin typeface="Cambria Math" panose="02040503050406030204" pitchFamily="18" charset="0"/>
                          </a:rPr>
                          <m:t>𝐢𝐧𝐢</m:t>
                        </m:r>
                      </m:sub>
                    </m:sSub>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𝟎</m:t>
                    </m:r>
                    <m:r>
                      <a:rPr lang="en-US" altLang="ja-JP" b="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𝟒𝟗</m:t>
                    </m:r>
                  </m:oMath>
                </a14:m>
                <a:r>
                  <a:rPr lang="en-US" altLang="ja-JP" dirty="0"/>
                  <a:t>).</a:t>
                </a:r>
              </a:p>
              <a:p>
                <a:r>
                  <a:rPr lang="ja-JP" altLang="en-US" dirty="0"/>
                  <a:t>上面の</a:t>
                </a:r>
                <a:r>
                  <a:rPr lang="en-US" altLang="ja-JP" dirty="0"/>
                  <a:t>1/4</a:t>
                </a:r>
                <a:r>
                  <a:rPr lang="ja-JP" altLang="en-US" dirty="0"/>
                  <a:t>の領域に圧力を加えて押し込む．</a:t>
                </a:r>
                <a:endParaRPr lang="en-US" altLang="ja-JP" dirty="0"/>
              </a:p>
              <a:p>
                <a:r>
                  <a:rPr lang="ja-JP" altLang="en-US" dirty="0"/>
                  <a:t>押込圧力を</a:t>
                </a:r>
                <a:r>
                  <a:rPr lang="en-US" altLang="ja-JP" dirty="0"/>
                  <a:t>1</a:t>
                </a:r>
                <a:r>
                  <a:rPr lang="ja-JP" altLang="en-US" dirty="0"/>
                  <a:t>秒あたり</a:t>
                </a:r>
                <a:r>
                  <a:rPr lang="en-US" altLang="ja-JP" dirty="0"/>
                  <a:t>30 MPa</a:t>
                </a:r>
                <a:r>
                  <a:rPr lang="ja-JP" altLang="en-US" dirty="0"/>
                  <a:t>ずつ増やした際の応力分布を</a:t>
                </a:r>
                <a:r>
                  <a:rPr lang="en-US" altLang="ja-JP" dirty="0"/>
                  <a:t>S-FEM</a:t>
                </a:r>
                <a:r>
                  <a:rPr lang="ja-JP" altLang="en-US" dirty="0"/>
                  <a:t>２種で比較．</a:t>
                </a:r>
                <a:endParaRPr lang="en-US" altLang="ja-JP" dirty="0"/>
              </a:p>
              <a:p>
                <a:endParaRPr lang="en-US" altLang="ja-JP" dirty="0"/>
              </a:p>
              <a:p>
                <a:endParaRPr lang="en-US" altLang="ja-JP"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693" t="-1690"/>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normAutofit/>
          </a:bodyPr>
          <a:lstStyle/>
          <a:p>
            <a:r>
              <a:rPr lang="ja-JP" altLang="en-US" dirty="0"/>
              <a:t>    ブロックの圧力押込大変形解析</a:t>
            </a:r>
          </a:p>
        </p:txBody>
      </p:sp>
      <p:grpSp>
        <p:nvGrpSpPr>
          <p:cNvPr id="7" name="グループ化 6"/>
          <p:cNvGrpSpPr/>
          <p:nvPr/>
        </p:nvGrpSpPr>
        <p:grpSpPr>
          <a:xfrm>
            <a:off x="3791743" y="657227"/>
            <a:ext cx="5184577" cy="3527858"/>
            <a:chOff x="2113145" y="664575"/>
            <a:chExt cx="4906598" cy="3671875"/>
          </a:xfrm>
        </p:grpSpPr>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3145" y="664575"/>
              <a:ext cx="4906598" cy="3671875"/>
            </a:xfrm>
            <a:prstGeom prst="rect">
              <a:avLst/>
            </a:prstGeom>
          </p:spPr>
        </p:pic>
        <p:sp>
          <p:nvSpPr>
            <p:cNvPr id="9" name="テキスト ボックス 8"/>
            <p:cNvSpPr txBox="1"/>
            <p:nvPr/>
          </p:nvSpPr>
          <p:spPr>
            <a:xfrm>
              <a:off x="5652119" y="1187460"/>
              <a:ext cx="1116125" cy="339382"/>
            </a:xfrm>
            <a:prstGeom prst="rect">
              <a:avLst/>
            </a:prstGeom>
            <a:solidFill>
              <a:schemeClr val="bg1"/>
            </a:solidFill>
          </p:spPr>
          <p:txBody>
            <a:bodyPr wrap="square" rtlCol="0">
              <a:spAutoFit/>
            </a:bodyPr>
            <a:lstStyle/>
            <a:p>
              <a:pPr algn="ctr"/>
              <a:r>
                <a:rPr kumimoji="1" lang="en-US" altLang="ja-JP" dirty="0">
                  <a:solidFill>
                    <a:srgbClr val="FF0000"/>
                  </a:solidFill>
                </a:rPr>
                <a:t>Load</a:t>
              </a:r>
              <a:endParaRPr kumimoji="1" lang="ja-JP" altLang="en-US" dirty="0">
                <a:solidFill>
                  <a:srgbClr val="FF0000"/>
                </a:solidFill>
              </a:endParaRPr>
            </a:p>
          </p:txBody>
        </p:sp>
      </p:grpSp>
      <p:sp>
        <p:nvSpPr>
          <p:cNvPr id="5" name="テキスト ボックス 4">
            <a:extLst>
              <a:ext uri="{FF2B5EF4-FFF2-40B4-BE49-F238E27FC236}">
                <a16:creationId xmlns:a16="http://schemas.microsoft.com/office/drawing/2014/main" id="{DD7A3106-653E-5E69-32DA-B5E05C37F6D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6" name="スライド番号プレースホルダー 5">
            <a:extLst>
              <a:ext uri="{FF2B5EF4-FFF2-40B4-BE49-F238E27FC236}">
                <a16:creationId xmlns:a16="http://schemas.microsoft.com/office/drawing/2014/main" id="{086ECBCE-3582-F07B-86EB-FD30370C9F49}"/>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27</a:t>
            </a:fld>
            <a:endParaRPr lang="ja-JP" altLang="en-US" dirty="0"/>
          </a:p>
        </p:txBody>
      </p:sp>
    </p:spTree>
    <p:extLst>
      <p:ext uri="{BB962C8B-B14F-4D97-AF65-F5344CB8AC3E}">
        <p14:creationId xmlns:p14="http://schemas.microsoft.com/office/powerpoint/2010/main" val="1144792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74103-3FF5-709D-6C67-D6F121FEB9F5}"/>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29B323E-6CCF-6BB2-2FDE-2D7D27B32D7B}"/>
              </a:ext>
            </a:extLst>
          </p:cNvPr>
          <p:cNvSpPr>
            <a:spLocks noGrp="1"/>
          </p:cNvSpPr>
          <p:nvPr>
            <p:ph idx="1"/>
          </p:nvPr>
        </p:nvSpPr>
        <p:spPr/>
        <p:txBody>
          <a:bodyPr anchor="t"/>
          <a:lstStyle/>
          <a:p>
            <a:pPr marL="0" indent="0">
              <a:buNone/>
            </a:pPr>
            <a:r>
              <a:rPr lang="en-US" altLang="ja-JP" sz="2800" b="1" i="1" u="sng" dirty="0">
                <a:effectLst>
                  <a:outerShdw blurRad="38100" dist="38100" dir="2700000" algn="tl">
                    <a:srgbClr val="000000">
                      <a:alpha val="43137"/>
                    </a:srgbClr>
                  </a:outerShdw>
                </a:effectLst>
              </a:rPr>
              <a:t>Z</a:t>
            </a:r>
            <a:r>
              <a:rPr lang="ja-JP" altLang="en-US" sz="2800" b="1" i="1" u="sng" dirty="0">
                <a:effectLst>
                  <a:outerShdw blurRad="38100" dist="38100" dir="2700000" algn="tl">
                    <a:srgbClr val="000000">
                      <a:alpha val="43137"/>
                    </a:srgbClr>
                  </a:outerShdw>
                </a:effectLst>
              </a:rPr>
              <a:t>方向変位分布時刻歴の比較</a:t>
            </a:r>
            <a:endParaRPr lang="en-US" altLang="ja-JP" dirty="0"/>
          </a:p>
        </p:txBody>
      </p:sp>
      <p:sp>
        <p:nvSpPr>
          <p:cNvPr id="2" name="タイトル 1">
            <a:extLst>
              <a:ext uri="{FF2B5EF4-FFF2-40B4-BE49-F238E27FC236}">
                <a16:creationId xmlns:a16="http://schemas.microsoft.com/office/drawing/2014/main" id="{23C98586-5EAF-196B-69F0-8ADFA0C160A4}"/>
              </a:ext>
            </a:extLst>
          </p:cNvPr>
          <p:cNvSpPr>
            <a:spLocks noGrp="1"/>
          </p:cNvSpPr>
          <p:nvPr>
            <p:ph type="title"/>
          </p:nvPr>
        </p:nvSpPr>
        <p:spPr/>
        <p:txBody>
          <a:bodyPr>
            <a:normAutofit/>
          </a:bodyPr>
          <a:lstStyle/>
          <a:p>
            <a:r>
              <a:rPr lang="ja-JP" altLang="en-US" dirty="0"/>
              <a:t>    ブロックの圧力押込大変形解析</a:t>
            </a:r>
          </a:p>
        </p:txBody>
      </p:sp>
      <p:sp>
        <p:nvSpPr>
          <p:cNvPr id="5" name="テキスト ボックス 4">
            <a:extLst>
              <a:ext uri="{FF2B5EF4-FFF2-40B4-BE49-F238E27FC236}">
                <a16:creationId xmlns:a16="http://schemas.microsoft.com/office/drawing/2014/main" id="{2A07B00C-633F-6E2C-827D-8C4C9B3D955F}"/>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7" name="スライド番号プレースホルダー 6">
            <a:extLst>
              <a:ext uri="{FF2B5EF4-FFF2-40B4-BE49-F238E27FC236}">
                <a16:creationId xmlns:a16="http://schemas.microsoft.com/office/drawing/2014/main" id="{C5CB1F05-32FC-DC04-0AFF-50ED962F225B}"/>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28</a:t>
            </a:fld>
            <a:endParaRPr lang="ja-JP" altLang="en-US" dirty="0"/>
          </a:p>
        </p:txBody>
      </p:sp>
      <p:pic>
        <p:nvPicPr>
          <p:cNvPr id="6" name="block_pressure-uz">
            <a:hlinkClick r:id="" action="ppaction://media"/>
            <a:extLst>
              <a:ext uri="{FF2B5EF4-FFF2-40B4-BE49-F238E27FC236}">
                <a16:creationId xmlns:a16="http://schemas.microsoft.com/office/drawing/2014/main" id="{0B425B66-FE9E-4EFB-A0B3-62163399CD0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3988" y="1023672"/>
            <a:ext cx="11949193" cy="4908816"/>
          </a:xfrm>
          <a:prstGeom prst="rect">
            <a:avLst/>
          </a:prstGeom>
        </p:spPr>
      </p:pic>
      <p:sp>
        <p:nvSpPr>
          <p:cNvPr id="4" name="テキスト ボックス 3">
            <a:extLst>
              <a:ext uri="{FF2B5EF4-FFF2-40B4-BE49-F238E27FC236}">
                <a16:creationId xmlns:a16="http://schemas.microsoft.com/office/drawing/2014/main" id="{D0F7E964-C12B-DAA2-C6FE-B9698E2D5E8C}"/>
              </a:ext>
            </a:extLst>
          </p:cNvPr>
          <p:cNvSpPr txBox="1"/>
          <p:nvPr/>
        </p:nvSpPr>
        <p:spPr>
          <a:xfrm>
            <a:off x="334434" y="5909805"/>
            <a:ext cx="11522206" cy="461665"/>
          </a:xfrm>
          <a:prstGeom prst="rect">
            <a:avLst/>
          </a:prstGeom>
          <a:solidFill>
            <a:schemeClr val="bg1">
              <a:lumMod val="75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ja-JP" sz="24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lang="ja-JP" altLang="en-US" sz="2400" dirty="0">
                <a:latin typeface="MS UI Gothic" panose="020B0600070205080204" pitchFamily="50" charset="-128"/>
                <a:ea typeface="MS UI Gothic" panose="020B0600070205080204" pitchFamily="50" charset="-128"/>
              </a:rPr>
              <a:t>の大変形ロバスト性は若干落ちるが，比較的小幅な違いに留まっている．</a:t>
            </a:r>
          </a:p>
        </p:txBody>
      </p:sp>
    </p:spTree>
    <p:extLst>
      <p:ext uri="{BB962C8B-B14F-4D97-AF65-F5344CB8AC3E}">
        <p14:creationId xmlns:p14="http://schemas.microsoft.com/office/powerpoint/2010/main" val="365958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1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nchor="t"/>
          <a:lstStyle/>
          <a:p>
            <a:pPr marL="0" indent="0">
              <a:buNone/>
            </a:pPr>
            <a:r>
              <a:rPr lang="en-US" altLang="ja-JP" sz="2800" b="1" i="1" u="sng" dirty="0">
                <a:effectLst>
                  <a:outerShdw blurRad="38100" dist="38100" dir="2700000" algn="tl">
                    <a:srgbClr val="000000">
                      <a:alpha val="43137"/>
                    </a:srgbClr>
                  </a:outerShdw>
                </a:effectLst>
              </a:rPr>
              <a:t>1.2 </a:t>
            </a:r>
            <a:r>
              <a:rPr lang="en-US" altLang="ja-JP" sz="2800" b="1" i="1" u="sng" dirty="0" err="1">
                <a:effectLst>
                  <a:outerShdw blurRad="38100" dist="38100" dir="2700000" algn="tl">
                    <a:srgbClr val="000000">
                      <a:alpha val="43137"/>
                    </a:srgbClr>
                  </a:outerShdw>
                </a:effectLst>
              </a:rPr>
              <a:t>GPa</a:t>
            </a:r>
            <a:r>
              <a:rPr lang="ja-JP" altLang="en-US" sz="2800" b="1" i="1" u="sng" dirty="0">
                <a:effectLst>
                  <a:outerShdw blurRad="38100" dist="38100" dir="2700000" algn="tl">
                    <a:srgbClr val="000000">
                      <a:alpha val="43137"/>
                    </a:srgbClr>
                  </a:outerShdw>
                </a:effectLst>
              </a:rPr>
              <a:t>加圧時点の</a:t>
            </a:r>
            <a:r>
              <a:rPr lang="en-US" altLang="ja-JP" sz="2800" b="1" i="1" u="sng" dirty="0">
                <a:effectLst>
                  <a:outerShdw blurRad="38100" dist="38100" dir="2700000" algn="tl">
                    <a:srgbClr val="000000">
                      <a:alpha val="43137"/>
                    </a:srgbClr>
                  </a:outerShdw>
                </a:effectLst>
              </a:rPr>
              <a:t>Mises</a:t>
            </a:r>
            <a:r>
              <a:rPr lang="ja-JP" altLang="en-US" sz="2800" b="1" i="1" u="sng" dirty="0">
                <a:effectLst>
                  <a:outerShdw blurRad="38100" dist="38100" dir="2700000" algn="tl">
                    <a:srgbClr val="000000">
                      <a:alpha val="43137"/>
                    </a:srgbClr>
                  </a:outerShdw>
                </a:effectLst>
              </a:rPr>
              <a:t>応力分布の比較</a:t>
            </a:r>
            <a:endParaRPr lang="en-US" altLang="ja-JP" dirty="0"/>
          </a:p>
        </p:txBody>
      </p:sp>
      <p:sp>
        <p:nvSpPr>
          <p:cNvPr id="2" name="タイトル 1"/>
          <p:cNvSpPr>
            <a:spLocks noGrp="1"/>
          </p:cNvSpPr>
          <p:nvPr>
            <p:ph type="title"/>
          </p:nvPr>
        </p:nvSpPr>
        <p:spPr/>
        <p:txBody>
          <a:bodyPr>
            <a:normAutofit/>
          </a:bodyPr>
          <a:lstStyle/>
          <a:p>
            <a:r>
              <a:rPr lang="ja-JP" altLang="en-US" dirty="0"/>
              <a:t>    ブロックの</a:t>
            </a:r>
            <a:r>
              <a:rPr lang="ja-JP" altLang="en-US"/>
              <a:t>圧力押込大変形解析</a:t>
            </a:r>
            <a:endParaRPr lang="ja-JP" altLang="en-US" dirty="0"/>
          </a:p>
        </p:txBody>
      </p:sp>
      <p:sp>
        <p:nvSpPr>
          <p:cNvPr id="5" name="テキスト ボックス 4">
            <a:extLst>
              <a:ext uri="{FF2B5EF4-FFF2-40B4-BE49-F238E27FC236}">
                <a16:creationId xmlns:a16="http://schemas.microsoft.com/office/drawing/2014/main" id="{DD7A3106-653E-5E69-32DA-B5E05C37F6D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14" name="テキスト ボックス 13">
            <a:extLst>
              <a:ext uri="{FF2B5EF4-FFF2-40B4-BE49-F238E27FC236}">
                <a16:creationId xmlns:a16="http://schemas.microsoft.com/office/drawing/2014/main" id="{DA23D8EA-C699-0822-565C-434AD1D9BBAA}"/>
              </a:ext>
            </a:extLst>
          </p:cNvPr>
          <p:cNvSpPr txBox="1"/>
          <p:nvPr/>
        </p:nvSpPr>
        <p:spPr>
          <a:xfrm>
            <a:off x="334434" y="5811651"/>
            <a:ext cx="11522206" cy="461665"/>
          </a:xfrm>
          <a:prstGeom prst="rect">
            <a:avLst/>
          </a:prstGeom>
          <a:solidFill>
            <a:schemeClr val="bg1">
              <a:lumMod val="75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400" dirty="0">
                <a:latin typeface="MS UI Gothic" panose="020B0600070205080204" pitchFamily="50" charset="-128"/>
                <a:ea typeface="MS UI Gothic" panose="020B0600070205080204" pitchFamily="50" charset="-128"/>
              </a:rPr>
              <a:t>偏差成分の計算法は両者同じなので，ほとんど違いは見られない．</a:t>
            </a:r>
          </a:p>
        </p:txBody>
      </p:sp>
      <p:sp>
        <p:nvSpPr>
          <p:cNvPr id="7" name="スライド番号プレースホルダー 6">
            <a:extLst>
              <a:ext uri="{FF2B5EF4-FFF2-40B4-BE49-F238E27FC236}">
                <a16:creationId xmlns:a16="http://schemas.microsoft.com/office/drawing/2014/main" id="{7007A1B0-33CE-F227-1205-9F6526DB64E4}"/>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29</a:t>
            </a:fld>
            <a:endParaRPr lang="ja-JP" altLang="en-US" dirty="0"/>
          </a:p>
        </p:txBody>
      </p:sp>
      <p:pic>
        <p:nvPicPr>
          <p:cNvPr id="6" name="図 5">
            <a:extLst>
              <a:ext uri="{FF2B5EF4-FFF2-40B4-BE49-F238E27FC236}">
                <a16:creationId xmlns:a16="http://schemas.microsoft.com/office/drawing/2014/main" id="{FB8E7D95-E42A-9C66-AF68-DE6D73BA26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433" y="1007941"/>
            <a:ext cx="6306821" cy="4755629"/>
          </a:xfrm>
          <a:prstGeom prst="rect">
            <a:avLst/>
          </a:prstGeom>
        </p:spPr>
      </p:pic>
      <p:pic>
        <p:nvPicPr>
          <p:cNvPr id="9" name="図 8">
            <a:extLst>
              <a:ext uri="{FF2B5EF4-FFF2-40B4-BE49-F238E27FC236}">
                <a16:creationId xmlns:a16="http://schemas.microsoft.com/office/drawing/2014/main" id="{1389FEA7-8C93-BDDF-6F35-13E42FB153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3430" y="1007941"/>
            <a:ext cx="6298570" cy="4749407"/>
          </a:xfrm>
          <a:prstGeom prst="rect">
            <a:avLst/>
          </a:prstGeom>
        </p:spPr>
      </p:pic>
    </p:spTree>
    <p:extLst>
      <p:ext uri="{BB962C8B-B14F-4D97-AF65-F5344CB8AC3E}">
        <p14:creationId xmlns:p14="http://schemas.microsoft.com/office/powerpoint/2010/main" val="3985706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nchor="t"/>
          <a:lstStyle/>
          <a:p>
            <a:pPr marL="0" indent="0">
              <a:buNone/>
            </a:pPr>
            <a:r>
              <a:rPr lang="en-US" altLang="ja-JP" sz="2800" b="1" i="1" u="sng" dirty="0">
                <a:effectLst>
                  <a:outerShdw blurRad="38100" dist="38100" dir="2700000" algn="tl">
                    <a:srgbClr val="000000">
                      <a:alpha val="43137"/>
                    </a:srgbClr>
                  </a:outerShdw>
                </a:effectLst>
              </a:rPr>
              <a:t>1.2 </a:t>
            </a:r>
            <a:r>
              <a:rPr lang="en-US" altLang="ja-JP" sz="2800" b="1" i="1" u="sng" dirty="0" err="1">
                <a:effectLst>
                  <a:outerShdw blurRad="38100" dist="38100" dir="2700000" algn="tl">
                    <a:srgbClr val="000000">
                      <a:alpha val="43137"/>
                    </a:srgbClr>
                  </a:outerShdw>
                </a:effectLst>
              </a:rPr>
              <a:t>GPa</a:t>
            </a:r>
            <a:r>
              <a:rPr lang="ja-JP" altLang="en-US" sz="2800" b="1" i="1" u="sng" dirty="0">
                <a:effectLst>
                  <a:outerShdw blurRad="38100" dist="38100" dir="2700000" algn="tl">
                    <a:srgbClr val="000000">
                      <a:alpha val="43137"/>
                    </a:srgbClr>
                  </a:outerShdw>
                </a:effectLst>
              </a:rPr>
              <a:t>加圧時点の圧力分布の比較</a:t>
            </a:r>
            <a:endParaRPr lang="en-US" altLang="ja-JP" dirty="0"/>
          </a:p>
        </p:txBody>
      </p:sp>
      <p:sp>
        <p:nvSpPr>
          <p:cNvPr id="2" name="タイトル 1"/>
          <p:cNvSpPr>
            <a:spLocks noGrp="1"/>
          </p:cNvSpPr>
          <p:nvPr>
            <p:ph type="title"/>
          </p:nvPr>
        </p:nvSpPr>
        <p:spPr/>
        <p:txBody>
          <a:bodyPr>
            <a:normAutofit/>
          </a:bodyPr>
          <a:lstStyle/>
          <a:p>
            <a:r>
              <a:rPr lang="ja-JP" altLang="en-US" dirty="0"/>
              <a:t>    ブロックの圧力押込解析</a:t>
            </a:r>
          </a:p>
        </p:txBody>
      </p:sp>
      <p:sp>
        <p:nvSpPr>
          <p:cNvPr id="5" name="テキスト ボックス 4">
            <a:extLst>
              <a:ext uri="{FF2B5EF4-FFF2-40B4-BE49-F238E27FC236}">
                <a16:creationId xmlns:a16="http://schemas.microsoft.com/office/drawing/2014/main" id="{DD7A3106-653E-5E69-32DA-B5E05C37F6D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12" name="テキスト ボックス 11">
            <a:extLst>
              <a:ext uri="{FF2B5EF4-FFF2-40B4-BE49-F238E27FC236}">
                <a16:creationId xmlns:a16="http://schemas.microsoft.com/office/drawing/2014/main" id="{1251159A-AC51-C62D-3F4A-A58294B0D762}"/>
              </a:ext>
            </a:extLst>
          </p:cNvPr>
          <p:cNvSpPr txBox="1"/>
          <p:nvPr/>
        </p:nvSpPr>
        <p:spPr>
          <a:xfrm>
            <a:off x="334435" y="5811651"/>
            <a:ext cx="11522206" cy="461665"/>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ja-JP" sz="2400" dirty="0">
                <a:latin typeface="MS UI Gothic" panose="020B0600070205080204" pitchFamily="50" charset="-128"/>
                <a:ea typeface="MS UI Gothic" panose="020B0600070205080204" pitchFamily="50" charset="-128"/>
              </a:rPr>
              <a:t>ES-FEM-SRI-T4</a:t>
            </a:r>
            <a:r>
              <a:rPr lang="ja-JP" altLang="en-US" sz="2400" dirty="0">
                <a:latin typeface="MS UI Gothic" panose="020B0600070205080204" pitchFamily="50" charset="-128"/>
                <a:ea typeface="MS UI Gothic" panose="020B0600070205080204" pitchFamily="50" charset="-128"/>
              </a:rPr>
              <a:t>の方が明らかに圧力チェッカーボーディングが少なく，実用に耐える精度．</a:t>
            </a:r>
          </a:p>
        </p:txBody>
      </p:sp>
      <p:sp>
        <p:nvSpPr>
          <p:cNvPr id="7" name="スライド番号プレースホルダー 6">
            <a:extLst>
              <a:ext uri="{FF2B5EF4-FFF2-40B4-BE49-F238E27FC236}">
                <a16:creationId xmlns:a16="http://schemas.microsoft.com/office/drawing/2014/main" id="{2E098430-6363-BB4F-B2BE-0EA6A47859D7}"/>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30</a:t>
            </a:fld>
            <a:endParaRPr lang="ja-JP" altLang="en-US" dirty="0"/>
          </a:p>
        </p:txBody>
      </p:sp>
      <p:sp>
        <p:nvSpPr>
          <p:cNvPr id="4" name="テキスト ボックス 3">
            <a:extLst>
              <a:ext uri="{FF2B5EF4-FFF2-40B4-BE49-F238E27FC236}">
                <a16:creationId xmlns:a16="http://schemas.microsoft.com/office/drawing/2014/main" id="{4DF35A56-0A15-CE5D-9FF2-E9F526BBFD80}"/>
              </a:ext>
            </a:extLst>
          </p:cNvPr>
          <p:cNvSpPr txBox="1"/>
          <p:nvPr/>
        </p:nvSpPr>
        <p:spPr>
          <a:xfrm>
            <a:off x="6037260" y="169183"/>
            <a:ext cx="3879588" cy="830997"/>
          </a:xfrm>
          <a:prstGeom prst="rect">
            <a:avLst/>
          </a:prstGeom>
          <a:solidFill>
            <a:schemeClr val="bg1">
              <a:lumMod val="75000"/>
            </a:schemeClr>
          </a:solid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r>
              <a:rPr kumimoji="1" lang="en-US" altLang="ja-JP" sz="1600" dirty="0">
                <a:latin typeface="MS UI Gothic" panose="020B0600070205080204" pitchFamily="50" charset="-128"/>
                <a:ea typeface="MS UI Gothic" panose="020B0600070205080204" pitchFamily="50" charset="-128"/>
              </a:rPr>
              <a:t>※ </a:t>
            </a:r>
            <a:r>
              <a:rPr kumimoji="1" lang="en-US" altLang="ja-JP" sz="1600" dirty="0" err="1">
                <a:solidFill>
                  <a:srgbClr val="FF00FF"/>
                </a:solidFill>
                <a:latin typeface="MS UI Gothic" panose="020B0600070205080204" pitchFamily="50" charset="-128"/>
                <a:ea typeface="MS UI Gothic" panose="020B0600070205080204" pitchFamily="50" charset="-128"/>
              </a:rPr>
              <a:t>SelectiveES</a:t>
            </a:r>
            <a:r>
              <a:rPr kumimoji="1" lang="en-US" altLang="ja-JP" sz="1600" dirty="0">
                <a:solidFill>
                  <a:srgbClr val="FF00FF"/>
                </a:solidFill>
                <a:latin typeface="MS UI Gothic" panose="020B0600070205080204" pitchFamily="50" charset="-128"/>
                <a:ea typeface="MS UI Gothic" panose="020B0600070205080204" pitchFamily="50" charset="-128"/>
              </a:rPr>
              <a:t>/NS-FEM-T4</a:t>
            </a:r>
            <a:r>
              <a:rPr kumimoji="1" lang="ja-JP" altLang="en-US" sz="1600" dirty="0">
                <a:latin typeface="MS UI Gothic" panose="020B0600070205080204" pitchFamily="50" charset="-128"/>
                <a:ea typeface="MS UI Gothic" panose="020B0600070205080204" pitchFamily="50" charset="-128"/>
              </a:rPr>
              <a:t>は節点周りで，</a:t>
            </a:r>
            <a:br>
              <a:rPr kumimoji="1" lang="en-US" altLang="ja-JP" sz="1600" dirty="0">
                <a:latin typeface="MS UI Gothic" panose="020B0600070205080204" pitchFamily="50" charset="-128"/>
                <a:ea typeface="MS UI Gothic" panose="020B0600070205080204" pitchFamily="50" charset="-128"/>
              </a:rPr>
            </a:br>
            <a:r>
              <a:rPr kumimoji="1" lang="en-US" altLang="ja-JP" sz="1600" dirty="0">
                <a:latin typeface="MS UI Gothic" panose="020B0600070205080204" pitchFamily="50" charset="-128"/>
                <a:ea typeface="MS UI Gothic" panose="020B0600070205080204" pitchFamily="50" charset="-128"/>
              </a:rPr>
              <a:t>    </a:t>
            </a:r>
            <a:r>
              <a:rPr kumimoji="1" lang="en-US" altLang="ja-JP" sz="16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kumimoji="1" lang="ja-JP" altLang="en-US" sz="1600" dirty="0">
                <a:latin typeface="MS UI Gothic" panose="020B0600070205080204" pitchFamily="50" charset="-128"/>
                <a:ea typeface="MS UI Gothic" panose="020B0600070205080204" pitchFamily="50" charset="-128"/>
              </a:rPr>
              <a:t>はセル単位で</a:t>
            </a:r>
            <a:br>
              <a:rPr kumimoji="1" lang="en-US" altLang="ja-JP" sz="1600" dirty="0">
                <a:latin typeface="MS UI Gothic" panose="020B0600070205080204" pitchFamily="50" charset="-128"/>
                <a:ea typeface="MS UI Gothic" panose="020B0600070205080204" pitchFamily="50" charset="-128"/>
              </a:rPr>
            </a:br>
            <a:r>
              <a:rPr kumimoji="1" lang="en-US" altLang="ja-JP" sz="1600" dirty="0">
                <a:latin typeface="MS UI Gothic" panose="020B0600070205080204" pitchFamily="50" charset="-128"/>
                <a:ea typeface="MS UI Gothic" panose="020B0600070205080204" pitchFamily="50" charset="-128"/>
              </a:rPr>
              <a:t>    </a:t>
            </a:r>
            <a:r>
              <a:rPr kumimoji="1" lang="ja-JP" altLang="en-US" sz="1600" dirty="0">
                <a:latin typeface="MS UI Gothic" panose="020B0600070205080204" pitchFamily="50" charset="-128"/>
                <a:ea typeface="MS UI Gothic" panose="020B0600070205080204" pitchFamily="50" charset="-128"/>
              </a:rPr>
              <a:t>圧力が区分一定であることに要注意．</a:t>
            </a:r>
          </a:p>
        </p:txBody>
      </p:sp>
      <p:pic>
        <p:nvPicPr>
          <p:cNvPr id="8" name="図 7">
            <a:extLst>
              <a:ext uri="{FF2B5EF4-FFF2-40B4-BE49-F238E27FC236}">
                <a16:creationId xmlns:a16="http://schemas.microsoft.com/office/drawing/2014/main" id="{742E89D1-977C-D6AC-1051-7AECAA3896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101" y="1000183"/>
            <a:ext cx="6317110" cy="4763388"/>
          </a:xfrm>
          <a:prstGeom prst="rect">
            <a:avLst/>
          </a:prstGeom>
        </p:spPr>
      </p:pic>
      <p:pic>
        <p:nvPicPr>
          <p:cNvPr id="10" name="図 9">
            <a:extLst>
              <a:ext uri="{FF2B5EF4-FFF2-40B4-BE49-F238E27FC236}">
                <a16:creationId xmlns:a16="http://schemas.microsoft.com/office/drawing/2014/main" id="{D664A8EB-EB06-4386-F2BF-187B02338D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4889" y="1000182"/>
            <a:ext cx="6317111" cy="4763388"/>
          </a:xfrm>
          <a:prstGeom prst="rect">
            <a:avLst/>
          </a:prstGeom>
        </p:spPr>
      </p:pic>
      <p:sp>
        <p:nvSpPr>
          <p:cNvPr id="13" name="テキスト ボックス 12">
            <a:extLst>
              <a:ext uri="{FF2B5EF4-FFF2-40B4-BE49-F238E27FC236}">
                <a16:creationId xmlns:a16="http://schemas.microsoft.com/office/drawing/2014/main" id="{700F671B-C3AA-1290-6CEC-1B3C0418662C}"/>
              </a:ext>
            </a:extLst>
          </p:cNvPr>
          <p:cNvSpPr txBox="1"/>
          <p:nvPr/>
        </p:nvSpPr>
        <p:spPr>
          <a:xfrm>
            <a:off x="3955774" y="1016732"/>
            <a:ext cx="1919115" cy="707886"/>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11" name="テキスト ボックス 10">
            <a:extLst>
              <a:ext uri="{FF2B5EF4-FFF2-40B4-BE49-F238E27FC236}">
                <a16:creationId xmlns:a16="http://schemas.microsoft.com/office/drawing/2014/main" id="{7A944DD8-4A75-E7DB-1CE0-EBBD4768B386}"/>
              </a:ext>
            </a:extLst>
          </p:cNvPr>
          <p:cNvSpPr txBox="1"/>
          <p:nvPr/>
        </p:nvSpPr>
        <p:spPr>
          <a:xfrm>
            <a:off x="9412873" y="1000181"/>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34623585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LMS_API_VERSION" val="SCORM 1.2"/>
  <p:tag name="ISPRING_ULTRA_SCORM_COURSE_ID" val="3F38C8C8-9BE9-4FF2-99FD-35F8FCC6C998"/>
  <p:tag name="ISPRING_CMI5_LAUNCH_METHOD" val="any window"/>
  <p:tag name="ISPRING_SCORM_RATE_SLIDES" val="1"/>
  <p:tag name="ISPRINGCLOUDFOLDERID" val="1"/>
  <p:tag name="ISPRINGONLINEFOLDERID" val="1"/>
  <p:tag name="ISPRING_FIRST_PUBLISH"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free&quot;},&quot;advancedSettings&quot;:{&quot;enableTextAllocation&quot;:&quot;T_TRUE&quot;,&quot;viewingFromLocalDrive&quot;:&quot;T_TRUE&quot;,&quot;contentScale&quot;:75,&quot;contentScaleMode&quot;:&quot;FIT_TO_WINDOW&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ULTRA_SCORM_COURCE_TITLE" val="edatech2026"/>
  <p:tag name="ISPRING_SCORM_ENDPOINT" val="&lt;endpoint&gt;&lt;enable&gt;0&lt;/enable&gt;&lt;lrs&gt;http://&lt;/lrs&gt;&lt;auth&gt;0&lt;/auth&gt;&lt;login&gt;&lt;/login&gt;&lt;password&gt;&lt;/password&gt;&lt;key&gt;&lt;/key&gt;&lt;name&gt;&lt;/name&gt;&lt;email&gt;&lt;/email&gt;&lt;/endpoint&gt;&#10;"/>
  <p:tag name="ISPRING_OUTPUT_FOLDER" val="[[&quot;\uFFFD:ΐ{76EADA5E-03F1-46F5-952F-ED1270771BB5}&quot;,&quot;Z:\\ACHIEVEMENT\\conference\\2026\\edatech2026&quot;],[&quot;\uFFFD:ΐ{3CEE3DD4-803A-4060-96AA-167671EDD26C}&quot;,&quot;Z:\\ACHIEVEMENT\\conference\\2025\\jsces2025&quot;],[&quot;0\uFFFD\u0016\uFFFD{72CC8BE8-5273-4F89-A9DB-6C2224B55B6C}&quot;,&quot;Z:\\ACHIEVEMENT\\conference\\2024\\cmd2024&quot;],[&quot;0\uFFFD\u0016\uFFFD{DEE640B2-8B0E-4298-9AB9-4AB5AACAD798}&quot;,&quot;Z:\\ACHIEVEMENT\\conference\\2023\\jsces2023&quot;],[&quot;\uFFFD\uFFFD&lt;{A673FCB7-976C-4B3E-91BB-80E00AB4F6CF}&quot;,&quot;D:\\share\\ACHIEVEMENT\\conference\\2021\\srij-seminar&quot;]]"/>
  <p:tag name="ISPRING_SCORM_RATE_QUIZZES" val="0"/>
  <p:tag name="ISPRING_SCORM_PASSING_SCORE" val="1.000000"/>
  <p:tag name="ISPRING_PRESENTATION_TITLE" val="edatech2026"/>
</p:tagLst>
</file>

<file path=ppt/theme/theme1.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Yuki">
      <a:majorFont>
        <a:latin typeface="Segoe UI Black"/>
        <a:ea typeface="メイリオ"/>
        <a:cs typeface=""/>
      </a:majorFont>
      <a:minorFont>
        <a:latin typeface="Calibri"/>
        <a:ea typeface="MS UI Gothic"/>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solidFill>
            <a:schemeClr val="tx1"/>
          </a:solidFill>
        </a:ln>
        <a:scene3d>
          <a:camera prst="orthographicFront"/>
          <a:lightRig rig="threePt" dir="t"/>
        </a:scene3d>
        <a:sp3d>
          <a:bevelT/>
        </a:sp3d>
      </a:spPr>
      <a:bodyPr rtlCol="0" anchor="ctr"/>
      <a:lstStyle>
        <a:defPPr algn="ctr">
          <a:defRPr kumimoji="1" sz="2400" dirty="0" smtClean="0">
            <a:solidFill>
              <a:schemeClr val="tx1"/>
            </a:solidFill>
            <a:latin typeface="MS UI Gothic" panose="020B0600070205080204" pitchFamily="50" charset="-128"/>
            <a:ea typeface="MS UI Gothic" panose="020B060007020508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accent1"/>
        </a:solidFill>
        <a:ln w="6350" cap="flat" cmpd="sng" algn="ctr">
          <a:noFill/>
          <a:prstDash val="solid"/>
          <a:miter lim="800000"/>
        </a:ln>
        <a:effectLst/>
        <a:scene3d>
          <a:camera prst="orthographicFront"/>
          <a:lightRig rig="threePt" dir="t"/>
        </a:scene3d>
        <a:sp3d>
          <a:bevelT/>
        </a:sp3d>
      </a:spPr>
      <a:bodyPr wrap="square">
        <a:spAutoFit/>
      </a:bodyPr>
      <a:lstStyle>
        <a:defPPr algn="l">
          <a:defRPr sz="1800" dirty="0">
            <a:latin typeface="MS UI Gothic" panose="020B0600070205080204" pitchFamily="50" charset="-128"/>
            <a:ea typeface="MS UI Gothic" panose="020B0600070205080204" pitchFamily="50" charset="-128"/>
          </a:defRPr>
        </a:defPPr>
      </a:lstStyle>
      <a:style>
        <a:lnRef idx="1">
          <a:schemeClr val="accent1"/>
        </a:lnRef>
        <a:fillRef idx="2">
          <a:schemeClr val="accent1"/>
        </a:fillRef>
        <a:effectRef idx="1">
          <a:schemeClr val="accent1"/>
        </a:effectRef>
        <a:fontRef idx="minor">
          <a:schemeClr val="dk1"/>
        </a:fontRef>
      </a:style>
    </a:txDef>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101494</TotalTime>
  <Words>2666</Words>
  <Application>Microsoft Office PowerPoint</Application>
  <PresentationFormat>ワイド画面</PresentationFormat>
  <Paragraphs>345</Paragraphs>
  <Slides>30</Slides>
  <Notes>28</Notes>
  <HiddenSlides>0</HiddenSlides>
  <MMClips>3</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30</vt:i4>
      </vt:variant>
    </vt:vector>
  </HeadingPairs>
  <TitlesOfParts>
    <vt:vector size="40" baseType="lpstr">
      <vt:lpstr>BIZ UDPゴシック</vt:lpstr>
      <vt:lpstr>MS PGothic</vt:lpstr>
      <vt:lpstr>MS PGothic</vt:lpstr>
      <vt:lpstr>MS UI Gothic</vt:lpstr>
      <vt:lpstr>メイリオ</vt:lpstr>
      <vt:lpstr>Arial</vt:lpstr>
      <vt:lpstr>Calibri</vt:lpstr>
      <vt:lpstr>Cambria Math</vt:lpstr>
      <vt:lpstr>Wingdings</vt:lpstr>
      <vt:lpstr>デザインの設定</vt:lpstr>
      <vt:lpstr>低コストで圧力チェッカーボーディングを抑制する 改良型４節点四面体エッジベース平滑化有限要素法を用いた 微圧縮大変形解析化有限要素法</vt:lpstr>
      <vt:lpstr>研究背景</vt:lpstr>
      <vt:lpstr>昨年提案したEC-SSE-SRI-T4の性能</vt:lpstr>
      <vt:lpstr>研究目的</vt:lpstr>
      <vt:lpstr>手法 ES-FEM-SRI-T4の定式化概要</vt:lpstr>
      <vt:lpstr>ES-FEMの定式化概要</vt:lpstr>
      <vt:lpstr>NS-FEMの定式化概要</vt:lpstr>
      <vt:lpstr>ES-FEM-SRIの定式化概要（①選択的低減積分と②体積歪みの二重平滑）</vt:lpstr>
      <vt:lpstr>ES-FEM-SRIの定式化概要（③非整合な静水圧応力積分）</vt:lpstr>
      <vt:lpstr>結果と考察 解析例を通じた計算速度・大変形ロバスト性・精度の比較</vt:lpstr>
      <vt:lpstr>    片持ち梁の大ひずみ曲げ解析</vt:lpstr>
      <vt:lpstr>    片持ち梁の大ひずみ曲げ解析</vt:lpstr>
      <vt:lpstr>    片持ち梁の大ひずみ曲げ解析</vt:lpstr>
      <vt:lpstr>    円柱の大変形押込解析</vt:lpstr>
      <vt:lpstr>    円柱の大変形押込解析</vt:lpstr>
      <vt:lpstr>    円柱の大変形押込解析</vt:lpstr>
      <vt:lpstr>    円柱の大変形押込解析</vt:lpstr>
      <vt:lpstr>    フィラー充填ゴムの大変形引張解析</vt:lpstr>
      <vt:lpstr>    フィラー充填ゴムの大変形引張解析</vt:lpstr>
      <vt:lpstr>    フィラー充填ゴムの大変形引張解析</vt:lpstr>
      <vt:lpstr>    フィラー充填ゴムの大変形引張解析</vt:lpstr>
      <vt:lpstr>計算速度に関する考察</vt:lpstr>
      <vt:lpstr>まとめ</vt:lpstr>
      <vt:lpstr>ES-FEM-SRI-T4のまとめ</vt:lpstr>
      <vt:lpstr>付録</vt:lpstr>
      <vt:lpstr>剛性マトリックスのバンド幅</vt:lpstr>
      <vt:lpstr>    ブロックの圧力押込大変形解析</vt:lpstr>
      <vt:lpstr>    ブロックの圧力押込大変形解析</vt:lpstr>
      <vt:lpstr>    ブロックの圧力押込大変形解析</vt:lpstr>
      <vt:lpstr>    ブロックの圧力押込解析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edatech2026</dc:title>
  <dc:creator>Yuki ONISHI</dc:creator>
  <cp:lastModifiedBy>Yuki ONISHI</cp:lastModifiedBy>
  <cp:revision>3864</cp:revision>
  <cp:lastPrinted>2012-03-06T10:21:50Z</cp:lastPrinted>
  <dcterms:created xsi:type="dcterms:W3CDTF">2007-11-22T18:02:40Z</dcterms:created>
  <dcterms:modified xsi:type="dcterms:W3CDTF">2026-06-03T06:32:28Z</dcterms:modified>
</cp:coreProperties>
</file>