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389" r:id="rId2"/>
    <p:sldId id="430" r:id="rId3"/>
    <p:sldId id="432" r:id="rId4"/>
    <p:sldId id="433" r:id="rId5"/>
    <p:sldId id="445" r:id="rId6"/>
    <p:sldId id="435" r:id="rId7"/>
    <p:sldId id="437" r:id="rId8"/>
    <p:sldId id="438" r:id="rId9"/>
    <p:sldId id="439" r:id="rId10"/>
    <p:sldId id="447" r:id="rId11"/>
    <p:sldId id="440" r:id="rId12"/>
    <p:sldId id="449" r:id="rId13"/>
    <p:sldId id="452" r:id="rId14"/>
    <p:sldId id="450" r:id="rId15"/>
    <p:sldId id="451" r:id="rId16"/>
    <p:sldId id="448" r:id="rId17"/>
    <p:sldId id="442" r:id="rId18"/>
    <p:sldId id="454" r:id="rId19"/>
    <p:sldId id="456" r:id="rId20"/>
    <p:sldId id="457" r:id="rId21"/>
    <p:sldId id="467" r:id="rId22"/>
    <p:sldId id="453" r:id="rId23"/>
    <p:sldId id="434" r:id="rId24"/>
    <p:sldId id="416" r:id="rId25"/>
    <p:sldId id="466" r:id="rId26"/>
    <p:sldId id="464" r:id="rId27"/>
    <p:sldId id="463" r:id="rId28"/>
    <p:sldId id="462" r:id="rId29"/>
    <p:sldId id="465" r:id="rId30"/>
    <p:sldId id="441" r:id="rId31"/>
  </p:sldIdLst>
  <p:sldSz cx="9144000" cy="6858000" type="screen4x3"/>
  <p:notesSz cx="9872663" cy="6742113"/>
  <p:custDataLst>
    <p:tags r:id="rId33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3">
          <p15:clr>
            <a:srgbClr val="A4A3A4"/>
          </p15:clr>
        </p15:guide>
        <p15:guide id="2" pos="31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008000"/>
    <a:srgbClr val="000000"/>
    <a:srgbClr val="6600CC"/>
    <a:srgbClr val="FF0000"/>
    <a:srgbClr val="00CC00"/>
    <a:srgbClr val="40404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8997" autoAdjust="0"/>
  </p:normalViewPr>
  <p:slideViewPr>
    <p:cSldViewPr>
      <p:cViewPr varScale="1">
        <p:scale>
          <a:sx n="91" d="100"/>
          <a:sy n="91" d="100"/>
        </p:scale>
        <p:origin x="21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326" y="-102"/>
      </p:cViewPr>
      <p:guideLst>
        <p:guide orient="horz" pos="2123"/>
        <p:guide pos="31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93037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B1C3B4-0EFA-4E9A-BE43-AB531CD70431}" type="datetimeFigureOut">
              <a:rPr lang="ja-JP" altLang="en-US"/>
              <a:pPr>
                <a:defRPr/>
              </a:pPr>
              <a:t>2024/4/9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7965" y="3202477"/>
            <a:ext cx="7896734" cy="30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93037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E7511A-E19B-4650-9FBF-BD8447E14F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94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4945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1776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0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93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228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3001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6845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9367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8257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9398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007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194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1230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428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1210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7886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4662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7792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4639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811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7428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319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1286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294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422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544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006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910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473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303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5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03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54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0" y="6397625"/>
            <a:ext cx="9144000" cy="460375"/>
            <a:chOff x="0" y="6397625"/>
            <a:chExt cx="9144000" cy="46037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6397625"/>
              <a:ext cx="9144000" cy="460375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3779912" y="6446838"/>
              <a:ext cx="1570943" cy="1717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ja-JP" altLang="en-US" sz="1200" dirty="0">
                  <a:solidFill>
                    <a:schemeClr val="bg1"/>
                  </a:solidFill>
                </a:rPr>
                <a:t>機械学会年次大会</a:t>
              </a:r>
              <a:r>
                <a:rPr kumimoji="0" lang="en-GB" altLang="ja-JP" sz="1200" dirty="0">
                  <a:solidFill>
                    <a:schemeClr val="bg1"/>
                  </a:solidFill>
                </a:rPr>
                <a:t>2012</a:t>
              </a:r>
            </a:p>
          </p:txBody>
        </p:sp>
        <p:pic>
          <p:nvPicPr>
            <p:cNvPr id="2058" name="Picture 17" descr="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図 3"/>
            <p:cNvPicPr>
              <a:picLocks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" t="14176" r="3998" b="14355"/>
            <a:stretch/>
          </p:blipFill>
          <p:spPr>
            <a:xfrm>
              <a:off x="2015716" y="6453376"/>
              <a:ext cx="16812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図 6"/>
            <p:cNvPicPr>
              <a:picLocks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" t="16928" r="-6927" b="-5118"/>
            <a:stretch/>
          </p:blipFill>
          <p:spPr>
            <a:xfrm>
              <a:off x="5447084" y="6453376"/>
              <a:ext cx="16812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図 7"/>
            <p:cNvPicPr>
              <a:picLocks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t="20770" r="72554" b="18993"/>
            <a:stretch/>
          </p:blipFill>
          <p:spPr>
            <a:xfrm>
              <a:off x="7200292" y="6453551"/>
              <a:ext cx="1681200" cy="360000"/>
            </a:xfrm>
            <a:prstGeom prst="rect">
              <a:avLst/>
            </a:prstGeom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23887"/>
            <a:ext cx="8641655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404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 userDrawn="1">
            <p:ph type="sldNum" sz="quarter" idx="4"/>
          </p:nvPr>
        </p:nvSpPr>
        <p:spPr>
          <a:xfrm>
            <a:off x="4031940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p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51520" y="1016732"/>
            <a:ext cx="8640960" cy="2079231"/>
          </a:xfrm>
        </p:spPr>
        <p:txBody>
          <a:bodyPr>
            <a:noAutofit/>
          </a:bodyPr>
          <a:lstStyle/>
          <a:p>
            <a:r>
              <a:rPr lang="en-US" altLang="ja-JP" sz="3600" dirty="0">
                <a:solidFill>
                  <a:srgbClr val="008000"/>
                </a:solidFill>
              </a:rPr>
              <a:t>3D cine PC-MR </a:t>
            </a:r>
            <a:r>
              <a:rPr lang="ja-JP" altLang="en-US" sz="3600" dirty="0">
                <a:solidFill>
                  <a:srgbClr val="0000CC"/>
                </a:solidFill>
              </a:rPr>
              <a:t>血流速度測定を用いた</a:t>
            </a:r>
            <a:br>
              <a:rPr lang="en-US" altLang="ja-JP" sz="3600" dirty="0">
                <a:solidFill>
                  <a:srgbClr val="0000CC"/>
                </a:solidFill>
              </a:rPr>
            </a:br>
            <a:r>
              <a:rPr lang="en-US" altLang="ja-JP" sz="3600" dirty="0">
                <a:solidFill>
                  <a:srgbClr val="0000CC"/>
                </a:solidFill>
              </a:rPr>
              <a:t>CFD</a:t>
            </a:r>
            <a:r>
              <a:rPr lang="ja-JP" altLang="en-US" sz="3600" dirty="0">
                <a:solidFill>
                  <a:srgbClr val="0000CC"/>
                </a:solidFill>
              </a:rPr>
              <a:t>血流解析の</a:t>
            </a:r>
            <a:r>
              <a:rPr lang="ja-JP" altLang="en-US" sz="3600" u="sng" dirty="0">
                <a:solidFill>
                  <a:schemeClr val="tx1"/>
                </a:solidFill>
              </a:rPr>
              <a:t>正確な</a:t>
            </a:r>
            <a:r>
              <a:rPr lang="ja-JP" altLang="en-US" sz="3600" dirty="0">
                <a:solidFill>
                  <a:srgbClr val="FF0000"/>
                </a:solidFill>
              </a:rPr>
              <a:t>流入出境界条件</a:t>
            </a:r>
            <a:br>
              <a:rPr lang="en-US" altLang="ja-JP" sz="3600" dirty="0">
                <a:solidFill>
                  <a:srgbClr val="FF0000"/>
                </a:solidFill>
              </a:rPr>
            </a:br>
            <a:r>
              <a:rPr lang="ja-JP" altLang="en-US" sz="3600" dirty="0" err="1">
                <a:solidFill>
                  <a:srgbClr val="0000CC"/>
                </a:solidFill>
              </a:rPr>
              <a:t>の決</a:t>
            </a:r>
            <a:r>
              <a:rPr lang="ja-JP" altLang="en-US" sz="3600" dirty="0">
                <a:solidFill>
                  <a:srgbClr val="0000CC"/>
                </a:solidFill>
              </a:rPr>
              <a:t>定法</a:t>
            </a:r>
            <a:br>
              <a:rPr lang="ja-JP" altLang="en-US" sz="3600" dirty="0">
                <a:solidFill>
                  <a:srgbClr val="0000CC"/>
                </a:solidFill>
              </a:rPr>
            </a:br>
            <a:endParaRPr kumimoji="1" lang="ja-JP" altLang="en-US" sz="3600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068902"/>
              </p:ext>
            </p:extLst>
          </p:nvPr>
        </p:nvGraphicFramePr>
        <p:xfrm>
          <a:off x="971600" y="2960948"/>
          <a:ext cx="727280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東京工業大学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u="sng" dirty="0">
                          <a:solidFill>
                            <a:schemeClr val="tx1"/>
                          </a:solidFill>
                        </a:rPr>
                        <a:t>大西 有希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，青木 康平，天谷 賢治，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株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アールテック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清水 利恭，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名古屋大学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礒田 治夫，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浜松医科大学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竹原 康雄，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株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アールテック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小杉 隆司．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37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3600" dirty="0"/>
              <a:t>提案する流入出境界条件（</a:t>
            </a:r>
            <a:r>
              <a:rPr kumimoji="1" lang="en-US" altLang="ja-JP" sz="3600" dirty="0"/>
              <a:t>BC</a:t>
            </a:r>
            <a:r>
              <a:rPr kumimoji="1" lang="ja-JP" altLang="en-US" sz="3600" dirty="0"/>
              <a:t>）の決定法</a:t>
            </a:r>
            <a:endParaRPr kumimoji="1" lang="en-US" altLang="ja-JP" sz="3600" dirty="0"/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34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520789"/>
            <a:ext cx="8509996" cy="32929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提案する</a:t>
            </a:r>
            <a:r>
              <a:rPr kumimoji="1" lang="en-US" altLang="ja-JP" dirty="0"/>
              <a:t>BC</a:t>
            </a:r>
            <a:r>
              <a:rPr kumimoji="1" lang="ja-JP" altLang="en-US" dirty="0"/>
              <a:t>決定法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決定手順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2204" y="439820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断面流量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の推定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30661" y="4398203"/>
            <a:ext cx="1893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流速分布の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スムージング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68244" y="4362199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流速分布の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流量補正</a:t>
            </a:r>
          </a:p>
        </p:txBody>
      </p:sp>
    </p:spTree>
    <p:extLst>
      <p:ext uri="{BB962C8B-B14F-4D97-AF65-F5344CB8AC3E}">
        <p14:creationId xmlns:p14="http://schemas.microsoft.com/office/powerpoint/2010/main" val="27081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決定手順（１） 断面流量の推定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/>
                  <a:t>【</a:t>
                </a:r>
                <a:r>
                  <a:rPr lang="ja-JP" altLang="en-US" dirty="0"/>
                  <a:t>ポイント</a:t>
                </a:r>
                <a:r>
                  <a:rPr lang="en-US" altLang="ja-JP" dirty="0"/>
                  <a:t>】</a:t>
                </a:r>
              </a:p>
              <a:p>
                <a:pPr lvl="1"/>
                <a:r>
                  <a:rPr lang="ja-JP" altLang="en-US" dirty="0"/>
                  <a:t>血液は</a:t>
                </a:r>
                <a:r>
                  <a:rPr lang="ja-JP" altLang="en-US" dirty="0">
                    <a:solidFill>
                      <a:srgbClr val="7030A0"/>
                    </a:solidFill>
                  </a:rPr>
                  <a:t>非圧縮性流体</a:t>
                </a:r>
                <a:r>
                  <a:rPr lang="ja-JP" altLang="en-US" dirty="0"/>
                  <a:t>とみなせる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血流量に対して血管の</a:t>
                </a:r>
                <a:r>
                  <a:rPr lang="ja-JP" altLang="en-US" dirty="0">
                    <a:solidFill>
                      <a:srgbClr val="7030A0"/>
                    </a:solidFill>
                  </a:rPr>
                  <a:t>膨張・収縮体積は充分小さい</a:t>
                </a:r>
                <a:endParaRPr lang="en-US" altLang="ja-JP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ja-JP" altLang="en-US" sz="2800" dirty="0"/>
                  <a:t>⇒　</a:t>
                </a:r>
                <a:r>
                  <a:rPr lang="ja-JP" altLang="en-US" sz="28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血管分岐が無い限り，流量はあらゆる断面で等しい</a:t>
                </a:r>
                <a:endParaRPr lang="en-US" altLang="ja-JP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altLang="ja-JP" dirty="0"/>
              </a:p>
              <a:p>
                <a:endParaRPr lang="en-US" altLang="ja-JP" sz="2800" dirty="0"/>
              </a:p>
              <a:p>
                <a:pPr marL="0" indent="0">
                  <a:buNone/>
                </a:pPr>
                <a:r>
                  <a:rPr lang="en-US" altLang="ja-JP" dirty="0"/>
                  <a:t>【</a:t>
                </a:r>
                <a:r>
                  <a:rPr lang="ja-JP" altLang="en-US" dirty="0"/>
                  <a:t>推定方法</a:t>
                </a:r>
                <a:r>
                  <a:rPr lang="en-US" altLang="ja-JP" dirty="0"/>
                  <a:t>】</a:t>
                </a:r>
              </a:p>
              <a:p>
                <a:pPr lvl="1"/>
                <a:r>
                  <a:rPr lang="en-US" altLang="ja-JP" dirty="0"/>
                  <a:t>BC</a:t>
                </a:r>
                <a:r>
                  <a:rPr lang="ja-JP" altLang="en-US" dirty="0"/>
                  <a:t>面近傍に多数の</a:t>
                </a:r>
                <a:r>
                  <a:rPr lang="ja-JP" altLang="en-US" dirty="0">
                    <a:solidFill>
                      <a:srgbClr val="008000"/>
                    </a:solidFill>
                  </a:rPr>
                  <a:t>仮想断面</a:t>
                </a:r>
                <a:r>
                  <a:rPr lang="ja-JP" altLang="en-US" dirty="0"/>
                  <a:t>を作成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各仮想断面の断面流量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=1∼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dirty="0"/>
                  <a:t>を計算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en-US" dirty="0"/>
                  <a:t>の平均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altLang="ja-JP" b="0" i="1" dirty="0" smtClean="0">
                        <a:latin typeface="Cambria Math"/>
                      </a:rPr>
                      <m:t> (=</m:t>
                    </m:r>
                    <m:nary>
                      <m:naryPr>
                        <m:chr m:val="∑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altLang="ja-JP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dirty="0"/>
                  <a:t>を計算する</a:t>
                </a:r>
                <a:endParaRPr lang="en-US" altLang="ja-JP" dirty="0"/>
              </a:p>
              <a:p>
                <a:pPr marL="457200" lvl="1" indent="0">
                  <a:buNone/>
                </a:pPr>
                <a:r>
                  <a:rPr lang="ja-JP" altLang="en-US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大数の法則より，</a:t>
                </a:r>
                <a14:m>
                  <m:oMath xmlns:m="http://schemas.openxmlformats.org/officeDocument/2006/math">
                    <m:r>
                      <a:rPr lang="en-US" altLang="ja-JP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𝑁</m:t>
                    </m:r>
                  </m:oMath>
                </a14:m>
                <a:r>
                  <a:rPr lang="ja-JP" altLang="en-US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を大きくすれば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0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ja-JP" altLang="en-US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は真値に収束</a:t>
                </a:r>
                <a:endParaRPr lang="en-US" altLang="ja-JP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821" t="-2429" r="-564" b="-42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73385"/>
            <a:ext cx="5292588" cy="17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975565"/>
            <a:ext cx="5377221" cy="34696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決定手順（１） 断面流量の推定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sz="2800" dirty="0"/>
                  <a:t>【</a:t>
                </a:r>
                <a:r>
                  <a:rPr lang="ja-JP" altLang="en-US" sz="2800" dirty="0"/>
                  <a:t>推定方法の続き</a:t>
                </a:r>
                <a:r>
                  <a:rPr lang="en-US" altLang="ja-JP" sz="2800" dirty="0"/>
                  <a:t>】</a:t>
                </a:r>
              </a:p>
              <a:p>
                <a:pPr marL="857250" lvl="1" indent="-457200"/>
                <a:r>
                  <a:rPr lang="ja-JP" altLang="en-US" dirty="0"/>
                  <a:t>全</a:t>
                </a:r>
                <a:r>
                  <a:rPr kumimoji="1" lang="ja-JP" altLang="en-US" dirty="0"/>
                  <a:t>流入出境界の</a:t>
                </a:r>
                <a:r>
                  <a:rPr kumimoji="1" lang="ja-JP" altLang="en-US" dirty="0">
                    <a:solidFill>
                      <a:srgbClr val="FF00FF"/>
                    </a:solidFill>
                  </a:rPr>
                  <a:t>流量の和がゼロ</a:t>
                </a:r>
                <a:r>
                  <a:rPr kumimoji="1" lang="ja-JP" altLang="en-US" dirty="0"/>
                  <a:t>となるよう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kumimoji="1" lang="ja-JP" altLang="en-US" dirty="0"/>
                  <a:t>に対して</a:t>
                </a:r>
                <a:r>
                  <a:rPr kumimoji="1" lang="ja-JP" altLang="en-US" dirty="0">
                    <a:solidFill>
                      <a:srgbClr val="008000"/>
                    </a:solidFill>
                  </a:rPr>
                  <a:t>最小ノルム補正</a:t>
                </a:r>
                <a:r>
                  <a:rPr kumimoji="1" lang="ja-JP" altLang="en-US" dirty="0"/>
                  <a:t>を行う．</a:t>
                </a:r>
                <a:endParaRPr kumimoji="1" lang="en-US" altLang="ja-JP" dirty="0"/>
              </a:p>
              <a:p>
                <a:pPr marL="400050" lvl="1" indent="0">
                  <a:buNone/>
                </a:pPr>
                <a:r>
                  <a:rPr kumimoji="1" lang="ja-JP" altLang="en-US" dirty="0"/>
                  <a:t>例）</a:t>
                </a:r>
                <a:endParaRPr kumimoji="1" lang="en-US" altLang="ja-JP" dirty="0"/>
              </a:p>
              <a:p>
                <a:pPr marL="400050" lvl="1" indent="0">
                  <a:buNone/>
                </a:pPr>
                <a:endParaRPr kumimoji="1" lang="en-US" altLang="ja-JP" dirty="0"/>
              </a:p>
              <a:p>
                <a:pPr marL="400050" lvl="1" indent="0">
                  <a:buNone/>
                </a:pPr>
                <a:endParaRPr lang="en-US" altLang="ja-JP" dirty="0"/>
              </a:p>
              <a:p>
                <a:pPr marL="400050" lvl="1" indent="0">
                  <a:buNone/>
                </a:pPr>
                <a:endParaRPr kumimoji="1" lang="en-US" altLang="ja-JP" dirty="0"/>
              </a:p>
              <a:p>
                <a:pPr marL="400050" lvl="1" indent="0">
                  <a:buNone/>
                </a:pPr>
                <a:endParaRPr lang="en-US" altLang="ja-JP" dirty="0"/>
              </a:p>
              <a:p>
                <a:pPr marL="400050" lvl="1" indent="0">
                  <a:buNone/>
                </a:pPr>
                <a:endParaRPr lang="en-US" altLang="ja-JP" sz="4400" dirty="0"/>
              </a:p>
              <a:p>
                <a:pPr marL="857250" lvl="1" indent="-457200"/>
                <a:r>
                  <a:rPr lang="ja-JP" altLang="en-US" dirty="0"/>
                  <a:t>補正後の断面流量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ja-JP" altLang="en-US" dirty="0"/>
                  <a:t>を推定値とする．</a:t>
                </a:r>
                <a:endParaRPr lang="en-US" altLang="ja-JP" dirty="0"/>
              </a:p>
              <a:p>
                <a:pPr marL="40005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468" t="-21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925787" y="3212976"/>
                <a:ext cx="4146713" cy="2142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n"/>
                </a:pPr>
                <a:r>
                  <a:rPr lang="ja-JP" altLang="en-US" sz="2400" dirty="0">
                    <a:solidFill>
                      <a:srgbClr val="FF00FF"/>
                    </a:solidFill>
                    <a:latin typeface="+mn-lt"/>
                  </a:rPr>
                  <a:t>制約条件</a:t>
                </a:r>
                <a:endParaRPr kumimoji="1" lang="en-US" altLang="ja-JP" sz="2400" b="0" dirty="0">
                  <a:solidFill>
                    <a:srgbClr val="FF00FF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ja-JP" sz="2400" dirty="0"/>
              </a:p>
              <a:p>
                <a:endParaRPr lang="en-US" altLang="ja-JP" sz="2400" dirty="0"/>
              </a:p>
              <a:p>
                <a:pPr marL="342900" indent="-342900">
                  <a:buFont typeface="Wingdings" pitchFamily="2" charset="2"/>
                  <a:buChar char="n"/>
                </a:pPr>
                <a:r>
                  <a:rPr lang="ja-JP" altLang="en-US" sz="2400" dirty="0">
                    <a:solidFill>
                      <a:srgbClr val="008000"/>
                    </a:solidFill>
                  </a:rPr>
                  <a:t>評価関数</a:t>
                </a:r>
                <a:endParaRPr lang="en-US" altLang="ja-JP" sz="2400" dirty="0">
                  <a:solidFill>
                    <a:srgbClr val="008000"/>
                  </a:solidFill>
                </a:endParaRPr>
              </a:p>
              <a:p>
                <a:r>
                  <a:rPr kumimoji="1" lang="ja-JP" altLang="en-US" sz="2400" dirty="0"/>
                  <a:t>　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=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𝐶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en-US" altLang="ja-JP" sz="2400" b="0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/>
                      </a:rPr>
                      <m:t>min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87" y="3212976"/>
                <a:ext cx="4146713" cy="2142381"/>
              </a:xfrm>
              <a:prstGeom prst="rect">
                <a:avLst/>
              </a:prstGeom>
              <a:blipFill rotWithShape="1">
                <a:blip r:embed="rId5"/>
                <a:stretch>
                  <a:fillRect l="-1912" t="-2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75858" y="5879749"/>
                <a:ext cx="8652626" cy="5375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wrap="none" rtlCol="0">
                <a:spAutoFit/>
              </a:bodyPr>
              <a:lstStyle/>
              <a:p>
                <a:pPr marL="0" lvl="1" algn="ctr"/>
                <a:r>
                  <a:rPr lang="ja-JP" altLang="en-US" sz="2800" dirty="0"/>
                  <a:t>充分長く血管が撮影されている場合，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ja-JP" altLang="en-US" sz="2800" dirty="0"/>
                  <a:t>を</a:t>
                </a:r>
                <a:r>
                  <a:rPr lang="ja-JP" altLang="en-US" sz="2800" dirty="0">
                    <a:solidFill>
                      <a:srgbClr val="0000CC"/>
                    </a:solidFill>
                  </a:rPr>
                  <a:t>流量</a:t>
                </a:r>
                <a:r>
                  <a:rPr lang="en-US" altLang="ja-JP" sz="2800" dirty="0">
                    <a:solidFill>
                      <a:srgbClr val="0000CC"/>
                    </a:solidFill>
                  </a:rPr>
                  <a:t>BC</a:t>
                </a:r>
                <a:r>
                  <a:rPr lang="ja-JP" altLang="en-US" sz="2800" dirty="0"/>
                  <a:t>で使用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58" y="5879749"/>
                <a:ext cx="8652626" cy="537583"/>
              </a:xfrm>
              <a:prstGeom prst="rect">
                <a:avLst/>
              </a:prstGeom>
              <a:blipFill rotWithShape="1">
                <a:blip r:embed="rId6"/>
                <a:stretch>
                  <a:fillRect l="-775" t="-12500" r="-775" b="-30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89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決定手順（２） 流速分布のスムージング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ポイント</a:t>
            </a:r>
            <a:r>
              <a:rPr lang="en-US" altLang="ja-JP" dirty="0"/>
              <a:t>】</a:t>
            </a:r>
          </a:p>
          <a:p>
            <a:pPr marL="400050" lvl="1" indent="0">
              <a:buNone/>
            </a:pPr>
            <a:r>
              <a:rPr kumimoji="1" lang="en-US" altLang="ja-JP" dirty="0"/>
              <a:t>4D-Flow</a:t>
            </a:r>
            <a:r>
              <a:rPr kumimoji="1" lang="ja-JP" altLang="en-US" dirty="0"/>
              <a:t>測定生データから得た</a:t>
            </a:r>
            <a:r>
              <a:rPr kumimoji="1" lang="en-US" altLang="ja-JP" dirty="0"/>
              <a:t>BC</a:t>
            </a:r>
            <a:r>
              <a:rPr lang="ja-JP" altLang="en-US" dirty="0"/>
              <a:t>面上の流速分布は</a:t>
            </a:r>
            <a:br>
              <a:rPr lang="en-US" altLang="ja-JP" dirty="0"/>
            </a:br>
            <a:r>
              <a:rPr lang="ja-JP" altLang="en-US" u="sng" dirty="0">
                <a:solidFill>
                  <a:srgbClr val="008000"/>
                </a:solidFill>
              </a:rPr>
              <a:t>ギザギザ</a:t>
            </a:r>
            <a:r>
              <a:rPr lang="ja-JP" altLang="en-US" u="sng" dirty="0"/>
              <a:t>　⇒　</a:t>
            </a:r>
            <a:r>
              <a:rPr kumimoji="1" lang="ja-JP" altLang="en-US" u="sng" dirty="0">
                <a:solidFill>
                  <a:srgbClr val="FF0000"/>
                </a:solidFill>
              </a:rPr>
              <a:t>ローパスフィルタ</a:t>
            </a:r>
            <a:r>
              <a:rPr kumimoji="1" lang="ja-JP" altLang="en-US" u="sng" dirty="0"/>
              <a:t>で</a:t>
            </a:r>
            <a:r>
              <a:rPr kumimoji="1" lang="ja-JP" altLang="en-US" u="sng" dirty="0">
                <a:solidFill>
                  <a:srgbClr val="FF00FF"/>
                </a:solidFill>
              </a:rPr>
              <a:t>スムージング</a:t>
            </a:r>
            <a:endParaRPr lang="en-US" altLang="ja-JP" u="sng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スムージング手法</a:t>
            </a:r>
            <a:r>
              <a:rPr lang="en-US" altLang="ja-JP" dirty="0"/>
              <a:t>】</a:t>
            </a:r>
          </a:p>
          <a:p>
            <a:pPr lvl="1"/>
            <a:r>
              <a:rPr kumimoji="1" lang="ja-JP" altLang="en-US" dirty="0">
                <a:solidFill>
                  <a:srgbClr val="FF0000"/>
                </a:solidFill>
              </a:rPr>
              <a:t>移動最小二乗法（</a:t>
            </a:r>
            <a:r>
              <a:rPr kumimoji="1" lang="en-US" altLang="ja-JP" dirty="0">
                <a:solidFill>
                  <a:srgbClr val="FF0000"/>
                </a:solidFill>
              </a:rPr>
              <a:t>MLS</a:t>
            </a:r>
            <a:r>
              <a:rPr kumimoji="1" lang="ja-JP" altLang="en-US" dirty="0">
                <a:solidFill>
                  <a:srgbClr val="FF0000"/>
                </a:solidFill>
              </a:rPr>
              <a:t>）</a:t>
            </a:r>
            <a:r>
              <a:rPr kumimoji="1" lang="ja-JP" altLang="en-US" dirty="0"/>
              <a:t>を使用</a:t>
            </a:r>
            <a:endParaRPr kumimoji="1" lang="en-US" altLang="ja-JP" dirty="0"/>
          </a:p>
          <a:p>
            <a:pPr lvl="1"/>
            <a:r>
              <a:rPr lang="en-US" altLang="ja-JP" dirty="0"/>
              <a:t>BC</a:t>
            </a:r>
            <a:r>
              <a:rPr lang="ja-JP" altLang="en-US" dirty="0"/>
              <a:t>面上の</a:t>
            </a:r>
            <a:r>
              <a:rPr lang="en-US" altLang="ja-JP" dirty="0"/>
              <a:t>FVM</a:t>
            </a:r>
            <a:r>
              <a:rPr lang="ja-JP" altLang="en-US" dirty="0"/>
              <a:t>コントロールポイントを</a:t>
            </a:r>
            <a:r>
              <a:rPr lang="en-US" altLang="ja-JP" dirty="0"/>
              <a:t>MLS</a:t>
            </a:r>
            <a:r>
              <a:rPr lang="ja-JP" altLang="en-US" dirty="0"/>
              <a:t>評価点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3" y="2116063"/>
            <a:ext cx="8654047" cy="23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決定手順（３） 流速分布の流量補正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ポイント</a:t>
            </a:r>
            <a:r>
              <a:rPr lang="en-US" altLang="ja-JP" dirty="0"/>
              <a:t>】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手順（１）より，</a:t>
            </a:r>
            <a:r>
              <a:rPr kumimoji="1" lang="ja-JP" altLang="en-US" dirty="0">
                <a:solidFill>
                  <a:srgbClr val="FF0000"/>
                </a:solidFill>
              </a:rPr>
              <a:t>正確な流量</a:t>
            </a:r>
            <a:r>
              <a:rPr kumimoji="1" lang="ja-JP" altLang="en-US" dirty="0"/>
              <a:t>が決定</a:t>
            </a:r>
            <a:endParaRPr kumimoji="1" lang="en-US" altLang="ja-JP" dirty="0"/>
          </a:p>
          <a:p>
            <a:pPr lvl="1"/>
            <a:r>
              <a:rPr lang="ja-JP" altLang="en-US" dirty="0"/>
              <a:t>手順（２）より，およその</a:t>
            </a:r>
            <a:r>
              <a:rPr lang="ja-JP" altLang="en-US" dirty="0">
                <a:solidFill>
                  <a:srgbClr val="0000CC"/>
                </a:solidFill>
              </a:rPr>
              <a:t>流速分布</a:t>
            </a:r>
            <a:r>
              <a:rPr lang="ja-JP" altLang="en-US" dirty="0"/>
              <a:t>が決定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u="sng" dirty="0"/>
              <a:t>⇒　</a:t>
            </a:r>
            <a:r>
              <a:rPr lang="ja-JP" altLang="en-US" u="sng" dirty="0">
                <a:solidFill>
                  <a:srgbClr val="0000CC"/>
                </a:solidFill>
              </a:rPr>
              <a:t>流速分布</a:t>
            </a:r>
            <a:r>
              <a:rPr lang="ja-JP" altLang="en-US" u="sng" dirty="0"/>
              <a:t>の流量を</a:t>
            </a:r>
            <a:r>
              <a:rPr lang="ja-JP" altLang="en-US" u="sng" dirty="0">
                <a:solidFill>
                  <a:srgbClr val="FF0000"/>
                </a:solidFill>
              </a:rPr>
              <a:t>正確な流量</a:t>
            </a:r>
            <a:r>
              <a:rPr lang="ja-JP" altLang="en-US" u="sng" dirty="0"/>
              <a:t>に一致させる</a:t>
            </a:r>
            <a:endParaRPr lang="en-US" altLang="ja-JP" u="sng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補正手法</a:t>
            </a:r>
            <a:r>
              <a:rPr kumimoji="1" lang="en-US" altLang="ja-JP" dirty="0"/>
              <a:t>】</a:t>
            </a:r>
          </a:p>
          <a:p>
            <a:pPr lvl="1"/>
            <a:r>
              <a:rPr lang="ja-JP" altLang="en-US" dirty="0"/>
              <a:t>流速分布全体を定数倍するだけ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2" y="2771035"/>
            <a:ext cx="8748972" cy="224214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56176" y="5049180"/>
            <a:ext cx="265025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この流速分布を</a:t>
            </a:r>
            <a:endParaRPr lang="en-US" altLang="ja-JP" sz="2400" dirty="0"/>
          </a:p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流速</a:t>
            </a:r>
            <a:r>
              <a:rPr lang="en-US" altLang="ja-JP" sz="2400" dirty="0">
                <a:solidFill>
                  <a:srgbClr val="FF0000"/>
                </a:solidFill>
              </a:rPr>
              <a:t>BC</a:t>
            </a:r>
            <a:r>
              <a:rPr lang="ja-JP" altLang="en-US" sz="2400" dirty="0"/>
              <a:t>として</a:t>
            </a:r>
            <a:endParaRPr lang="en-US" altLang="ja-JP" sz="2400" dirty="0"/>
          </a:p>
          <a:p>
            <a:pPr algn="ctr"/>
            <a:r>
              <a:rPr lang="ja-JP" altLang="en-US" sz="2400" dirty="0"/>
              <a:t>使用する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716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ja-JP" altLang="en-US" sz="3600" dirty="0"/>
              <a:t>検証実験</a:t>
            </a:r>
            <a:endParaRPr kumimoji="1" lang="en-US" altLang="ja-JP" sz="3600" dirty="0"/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34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9154" r="16154" b="8041"/>
          <a:stretch/>
        </p:blipFill>
        <p:spPr>
          <a:xfrm>
            <a:off x="6535975" y="2708920"/>
            <a:ext cx="2406673" cy="18002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検証</a:t>
            </a:r>
            <a:r>
              <a:rPr kumimoji="1" lang="ja-JP" altLang="en-US" dirty="0"/>
              <a:t>実験（装置）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ja-JP" altLang="en-US" sz="2800" dirty="0"/>
              <a:t>内径３</a:t>
            </a:r>
            <a:r>
              <a:rPr lang="en-US" altLang="ja-JP" sz="2800" dirty="0"/>
              <a:t>mm</a:t>
            </a:r>
            <a:r>
              <a:rPr lang="ja-JP" altLang="en-US" sz="2800" dirty="0"/>
              <a:t>の直管と曲がり管を撮影</a:t>
            </a:r>
            <a:endParaRPr lang="en-US" altLang="ja-JP" sz="2800" dirty="0"/>
          </a:p>
          <a:p>
            <a:r>
              <a:rPr kumimoji="1" lang="ja-JP" altLang="en-US" sz="2800" dirty="0"/>
              <a:t>作動流体はグリセリン水溶液（</a:t>
            </a:r>
            <a:r>
              <a:rPr kumimoji="1" lang="ja-JP" altLang="en-US" sz="2800" dirty="0">
                <a:solidFill>
                  <a:srgbClr val="0000CC"/>
                </a:solidFill>
              </a:rPr>
              <a:t>造影剤なし</a:t>
            </a:r>
            <a:r>
              <a:rPr kumimoji="1" lang="ja-JP" altLang="en-US" sz="2800" dirty="0"/>
              <a:t>）</a:t>
            </a:r>
            <a:endParaRPr kumimoji="1" lang="en-US" altLang="ja-JP" sz="2800" dirty="0"/>
          </a:p>
          <a:p>
            <a:r>
              <a:rPr kumimoji="1" lang="ja-JP" altLang="en-US" sz="2800" dirty="0"/>
              <a:t>定常流ポンプで</a:t>
            </a:r>
            <a:r>
              <a:rPr kumimoji="1" lang="ja-JP" altLang="en-US" sz="2800" dirty="0">
                <a:solidFill>
                  <a:srgbClr val="FF0000"/>
                </a:solidFill>
              </a:rPr>
              <a:t>定常層流</a:t>
            </a:r>
            <a:r>
              <a:rPr kumimoji="1" lang="ja-JP" altLang="en-US" sz="2800" dirty="0"/>
              <a:t>を作成</a:t>
            </a:r>
            <a:endParaRPr kumimoji="1" lang="en-US" altLang="ja-JP" sz="2800" dirty="0"/>
          </a:p>
          <a:p>
            <a:r>
              <a:rPr lang="ja-JP" altLang="en-US" sz="2800" dirty="0"/>
              <a:t>流量をメスシリンダーで測定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5" y="656692"/>
            <a:ext cx="6276347" cy="38164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3121" r="9722"/>
          <a:stretch/>
        </p:blipFill>
        <p:spPr>
          <a:xfrm>
            <a:off x="6527022" y="660152"/>
            <a:ext cx="2415626" cy="197676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>
            <a:off x="4103948" y="836712"/>
            <a:ext cx="242307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5796136" y="2132856"/>
            <a:ext cx="73984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535976" y="6601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直管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27022" y="270892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曲がり</a:t>
            </a:r>
            <a:r>
              <a:rPr kumimoji="1" lang="ja-JP" altLang="en-US" dirty="0">
                <a:solidFill>
                  <a:schemeClr val="bg1"/>
                </a:solidFill>
              </a:rPr>
              <a:t>管</a:t>
            </a:r>
          </a:p>
        </p:txBody>
      </p:sp>
    </p:spTree>
    <p:extLst>
      <p:ext uri="{BB962C8B-B14F-4D97-AF65-F5344CB8AC3E}">
        <p14:creationId xmlns:p14="http://schemas.microsoft.com/office/powerpoint/2010/main" val="3336320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検証実験（撮影結果）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altLang="ja-JP" dirty="0"/>
              <a:t>4D-Flow</a:t>
            </a:r>
            <a:r>
              <a:rPr lang="ja-JP" altLang="en-US" dirty="0"/>
              <a:t>流速ベクトル分布の生データ</a:t>
            </a:r>
            <a:endParaRPr lang="en-US" altLang="ja-JP" dirty="0"/>
          </a:p>
          <a:p>
            <a:pPr marL="0" indent="0" algn="ctr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rgbClr val="FF0000"/>
                </a:solidFill>
              </a:rPr>
              <a:t>実際は層流</a:t>
            </a:r>
            <a:r>
              <a:rPr lang="ja-JP" altLang="en-US" dirty="0"/>
              <a:t>であるが，</a:t>
            </a:r>
            <a:r>
              <a:rPr lang="ja-JP" altLang="en-US" dirty="0">
                <a:solidFill>
                  <a:srgbClr val="0000CC"/>
                </a:solidFill>
              </a:rPr>
              <a:t>まるで乱流に見える</a:t>
            </a:r>
            <a:r>
              <a:rPr lang="ja-JP" altLang="en-US" dirty="0"/>
              <a:t>程</a:t>
            </a:r>
            <a:br>
              <a:rPr lang="en-US" altLang="ja-JP" dirty="0"/>
            </a:br>
            <a:r>
              <a:rPr lang="ja-JP" altLang="en-US" dirty="0"/>
              <a:t>大きな測定誤差を含んでいる．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0748"/>
            <a:ext cx="4327642" cy="35283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7" y="1160748"/>
            <a:ext cx="4344482" cy="352839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94519" y="11607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直管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9815" y="1160748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曲がり管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0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検証実験（流量の比較）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kumimoji="1" lang="ja-JP" altLang="en-US" dirty="0"/>
              <a:t>１１個の仮想断面を用いて流量を推定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u="sng" dirty="0"/>
              <a:t>誤差</a:t>
            </a:r>
            <a:r>
              <a:rPr kumimoji="1" lang="ja-JP" altLang="en-US" u="sng" dirty="0">
                <a:solidFill>
                  <a:srgbClr val="FF0000"/>
                </a:solidFill>
              </a:rPr>
              <a:t>２％</a:t>
            </a:r>
            <a:r>
              <a:rPr kumimoji="1" lang="ja-JP" altLang="en-US" u="sng" dirty="0"/>
              <a:t>程度</a:t>
            </a:r>
            <a:r>
              <a:rPr kumimoji="1" lang="ja-JP" altLang="en-US" dirty="0"/>
              <a:t>で</a:t>
            </a:r>
            <a:r>
              <a:rPr kumimoji="1" lang="ja-JP" altLang="en-US" b="1" dirty="0">
                <a:solidFill>
                  <a:srgbClr val="008000"/>
                </a:solidFill>
              </a:rPr>
              <a:t>流量</a:t>
            </a:r>
            <a:r>
              <a:rPr kumimoji="1" lang="ja-JP" altLang="en-US" dirty="0"/>
              <a:t>が推定できた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03454"/>
            <a:ext cx="4140460" cy="2441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77021"/>
              </p:ext>
            </p:extLst>
          </p:nvPr>
        </p:nvGraphicFramePr>
        <p:xfrm>
          <a:off x="323528" y="3789040"/>
          <a:ext cx="8496944" cy="1371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正解流量 </a:t>
                      </a:r>
                      <a:r>
                        <a:rPr kumimoji="1" lang="en-US" altLang="ja-JP" sz="2400" dirty="0"/>
                        <a:t>[mm</a:t>
                      </a:r>
                      <a:r>
                        <a:rPr kumimoji="1" lang="en-US" altLang="ja-JP" sz="2400" baseline="30000" dirty="0"/>
                        <a:t>3</a:t>
                      </a:r>
                      <a:r>
                        <a:rPr kumimoji="1" lang="en-US" altLang="ja-JP" sz="2400" dirty="0"/>
                        <a:t>/s]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推定流量</a:t>
                      </a:r>
                      <a:r>
                        <a:rPr kumimoji="1" lang="ja-JP" altLang="en-US" sz="2400" baseline="0" dirty="0"/>
                        <a:t> </a:t>
                      </a:r>
                      <a:r>
                        <a:rPr kumimoji="1" lang="en-US" altLang="ja-JP" sz="2400" dirty="0"/>
                        <a:t>[mm</a:t>
                      </a:r>
                      <a:r>
                        <a:rPr kumimoji="1" lang="en-US" altLang="ja-JP" sz="2400" baseline="30000" dirty="0"/>
                        <a:t>3</a:t>
                      </a:r>
                      <a:r>
                        <a:rPr kumimoji="1" lang="en-US" altLang="ja-JP" sz="2400" dirty="0"/>
                        <a:t>/s]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誤差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直管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1150.1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1130.3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1.7%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曲がり管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1860.2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1882.9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1.2%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6599" r="8114" b="5037"/>
          <a:stretch/>
        </p:blipFill>
        <p:spPr>
          <a:xfrm>
            <a:off x="287524" y="1203454"/>
            <a:ext cx="4140460" cy="244157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94519" y="123275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直管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19815" y="123275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曲がり管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1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dirty="0"/>
              <a:t>脳動脈瘤の破裂危険性などを定量的に</a:t>
            </a:r>
            <a:br>
              <a:rPr lang="en-US" altLang="ja-JP" sz="2800" dirty="0"/>
            </a:br>
            <a:r>
              <a:rPr lang="ja-JP" altLang="en-US" sz="2800" dirty="0"/>
              <a:t>評価する診断手法として</a:t>
            </a:r>
            <a:r>
              <a:rPr lang="ja-JP" altLang="en-US" sz="2800" dirty="0">
                <a:solidFill>
                  <a:srgbClr val="0000CC"/>
                </a:solidFill>
              </a:rPr>
              <a:t>「患者固有</a:t>
            </a:r>
            <a:r>
              <a:rPr kumimoji="1" lang="en-US" altLang="ja-JP" sz="2800" dirty="0">
                <a:solidFill>
                  <a:srgbClr val="0000CC"/>
                </a:solidFill>
              </a:rPr>
              <a:t>CFD</a:t>
            </a:r>
            <a:br>
              <a:rPr kumimoji="1" lang="en-US" altLang="ja-JP" sz="2800" dirty="0">
                <a:solidFill>
                  <a:srgbClr val="0000CC"/>
                </a:solidFill>
              </a:rPr>
            </a:br>
            <a:r>
              <a:rPr kumimoji="1" lang="ja-JP" altLang="en-US" sz="2800" dirty="0">
                <a:solidFill>
                  <a:srgbClr val="0000CC"/>
                </a:solidFill>
              </a:rPr>
              <a:t>血流解析」</a:t>
            </a:r>
            <a:r>
              <a:rPr lang="ja-JP" altLang="en-US" sz="2800" dirty="0"/>
              <a:t>の実現が期待されている．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dirty="0"/>
              <a:t>★</a:t>
            </a:r>
            <a:r>
              <a:rPr lang="en-US" altLang="ja-JP" dirty="0"/>
              <a:t>CFD</a:t>
            </a:r>
            <a:r>
              <a:rPr lang="ja-JP" altLang="en-US" dirty="0"/>
              <a:t>血流解析の三大要件★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/>
              <a:t>血管形状の抽出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/>
              <a:t>血液粘性モデルの設定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u="sng" dirty="0">
                <a:solidFill>
                  <a:srgbClr val="FF0000"/>
                </a:solidFill>
              </a:rPr>
              <a:t>流入出境界条件の決定</a:t>
            </a:r>
            <a:endParaRPr lang="en-US" altLang="ja-JP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272787"/>
            <a:ext cx="2842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いずれが不正確でも</a:t>
            </a:r>
            <a:endParaRPr kumimoji="1" lang="en-US" altLang="ja-JP" sz="2400" dirty="0"/>
          </a:p>
          <a:p>
            <a:r>
              <a:rPr lang="en-US" altLang="ja-JP" sz="2400" dirty="0"/>
              <a:t>CFD</a:t>
            </a:r>
            <a:r>
              <a:rPr lang="ja-JP" altLang="en-US" sz="2400" dirty="0"/>
              <a:t>血流解析は</a:t>
            </a:r>
            <a:endParaRPr lang="en-US" altLang="ja-JP" sz="2400" dirty="0"/>
          </a:p>
          <a:p>
            <a:r>
              <a:rPr lang="ja-JP" altLang="en-US" sz="2400" dirty="0"/>
              <a:t>実用たり得ない</a:t>
            </a:r>
            <a:endParaRPr kumimoji="1" lang="ja-JP" altLang="en-US" sz="2400" dirty="0"/>
          </a:p>
        </p:txBody>
      </p:sp>
      <p:sp>
        <p:nvSpPr>
          <p:cNvPr id="5" name="右中かっこ 4"/>
          <p:cNvSpPr/>
          <p:nvPr/>
        </p:nvSpPr>
        <p:spPr>
          <a:xfrm>
            <a:off x="4878034" y="3122364"/>
            <a:ext cx="540060" cy="147616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7564" y="4924325"/>
            <a:ext cx="7803739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ja-JP" altLang="en-US" sz="2800" dirty="0"/>
              <a:t>本発表は「</a:t>
            </a:r>
            <a:r>
              <a:rPr lang="ja-JP" altLang="en-US" sz="2800" dirty="0">
                <a:solidFill>
                  <a:srgbClr val="FF0000"/>
                </a:solidFill>
              </a:rPr>
              <a:t>３．流入出境界条件の決定</a:t>
            </a:r>
            <a:r>
              <a:rPr lang="ja-JP" altLang="en-US" sz="2800" dirty="0"/>
              <a:t>」</a:t>
            </a:r>
            <a:endParaRPr lang="en-US" altLang="ja-JP" sz="2800" dirty="0"/>
          </a:p>
          <a:p>
            <a:pPr marL="0" indent="0" algn="ctr">
              <a:buNone/>
            </a:pPr>
            <a:r>
              <a:rPr lang="ja-JP" altLang="en-US" sz="2800" dirty="0"/>
              <a:t>に焦点を合わせる．</a:t>
            </a:r>
            <a:br>
              <a:rPr lang="en-US" altLang="ja-JP" sz="2800" dirty="0"/>
            </a:br>
            <a:r>
              <a:rPr lang="ja-JP" altLang="en-US" sz="2800" dirty="0"/>
              <a:t>（残る１．と２．については，３つ後の講演にて発表）</a:t>
            </a:r>
            <a:endParaRPr lang="en-US" altLang="ja-JP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6355965" y="656692"/>
            <a:ext cx="2680531" cy="241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34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検証実験（断面流速の比較）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ja-JP" altLang="en-US" sz="2800" b="1" dirty="0">
                <a:solidFill>
                  <a:srgbClr val="FF00FF"/>
                </a:solidFill>
              </a:rPr>
              <a:t>流速分布</a:t>
            </a:r>
            <a:r>
              <a:rPr lang="ja-JP" altLang="en-US" sz="2800" dirty="0"/>
              <a:t>もそれなりに正解と合致している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9"/>
          <a:stretch/>
        </p:blipFill>
        <p:spPr>
          <a:xfrm>
            <a:off x="4391980" y="1052737"/>
            <a:ext cx="3657600" cy="24000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9"/>
          <a:stretch/>
        </p:blipFill>
        <p:spPr>
          <a:xfrm>
            <a:off x="482352" y="1052737"/>
            <a:ext cx="3657600" cy="240005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67744" y="663079"/>
            <a:ext cx="80022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kumimoji="1" lang="ja-JP" altLang="en-US" sz="2400" dirty="0"/>
              <a:t>直管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8144" y="656692"/>
            <a:ext cx="133722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kumimoji="1" lang="ja-JP" altLang="en-US" sz="2400" dirty="0"/>
              <a:t>曲がり管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1898943"/>
            <a:ext cx="553998" cy="7078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dirty="0"/>
              <a:t>正解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504" y="4121784"/>
            <a:ext cx="553998" cy="1323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2400" dirty="0"/>
              <a:t>提案手法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501008"/>
            <a:ext cx="2904935" cy="243687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17" y="3501008"/>
            <a:ext cx="2904935" cy="24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908720"/>
            <a:ext cx="4535433" cy="3200406"/>
          </a:xfrm>
          <a:prstGeom prst="rect">
            <a:avLst/>
          </a:prstGeom>
        </p:spPr>
      </p:pic>
      <p:pic>
        <p:nvPicPr>
          <p:cNvPr id="8" name="図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908720"/>
            <a:ext cx="4535433" cy="32004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検証実験（断面流速の比較）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ja-JP" altLang="en-US" sz="2800" b="1" dirty="0">
                <a:solidFill>
                  <a:srgbClr val="008000"/>
                </a:solidFill>
              </a:rPr>
              <a:t>流量</a:t>
            </a:r>
            <a:r>
              <a:rPr lang="ja-JP" altLang="en-US" sz="2800" dirty="0"/>
              <a:t>は充分正確　＋　</a:t>
            </a:r>
            <a:r>
              <a:rPr lang="ja-JP" altLang="en-US" sz="2800" b="1" dirty="0">
                <a:solidFill>
                  <a:srgbClr val="FF00FF"/>
                </a:solidFill>
              </a:rPr>
              <a:t>流速分布</a:t>
            </a:r>
            <a:r>
              <a:rPr lang="ja-JP" altLang="en-US" sz="2800" dirty="0"/>
              <a:t>もそれなりに合致</a:t>
            </a:r>
            <a:br>
              <a:rPr lang="en-US" altLang="ja-JP" sz="2800" dirty="0"/>
            </a:br>
            <a:endParaRPr lang="en-US" altLang="ja-JP" sz="2400" dirty="0"/>
          </a:p>
          <a:p>
            <a:pPr marL="0" indent="0" algn="ctr">
              <a:buNone/>
            </a:pPr>
            <a:r>
              <a:rPr lang="ja-JP" altLang="en-US" sz="2800" u="sng" dirty="0"/>
              <a:t>短い助走距離</a:t>
            </a:r>
            <a:r>
              <a:rPr lang="ja-JP" altLang="en-US" sz="2800" dirty="0"/>
              <a:t>で正確な流れと一致する</a:t>
            </a:r>
            <a:endParaRPr lang="en-US" altLang="ja-JP" sz="2800" dirty="0"/>
          </a:p>
          <a:p>
            <a:pPr marL="0" indent="0" algn="ctr">
              <a:buNone/>
            </a:pPr>
            <a:endParaRPr lang="en-US" altLang="ja-JP" sz="2400" dirty="0"/>
          </a:p>
          <a:p>
            <a:pPr marL="0" indent="0" algn="ctr">
              <a:buNone/>
            </a:pPr>
            <a:r>
              <a:rPr lang="ja-JP" altLang="en-US" sz="2800" dirty="0">
                <a:solidFill>
                  <a:srgbClr val="C00000"/>
                </a:solidFill>
              </a:rPr>
              <a:t>実用的に充分な精度</a:t>
            </a:r>
            <a:r>
              <a:rPr lang="ja-JP" altLang="en-US" sz="2800" dirty="0"/>
              <a:t>で境界条件を決定出来ている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79592" y="663079"/>
            <a:ext cx="80022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kumimoji="1" lang="ja-JP" altLang="en-US" sz="2400" dirty="0"/>
              <a:t>直管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8184" y="656692"/>
            <a:ext cx="133722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kumimoji="1" lang="ja-JP" altLang="en-US" sz="2400" dirty="0"/>
              <a:t>曲がり管</a:t>
            </a:r>
          </a:p>
        </p:txBody>
      </p:sp>
      <p:sp>
        <p:nvSpPr>
          <p:cNvPr id="9" name="下矢印 8"/>
          <p:cNvSpPr/>
          <p:nvPr/>
        </p:nvSpPr>
        <p:spPr>
          <a:xfrm>
            <a:off x="4211960" y="461713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4211960" y="5553236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58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3600" dirty="0"/>
              <a:t>まとめ</a:t>
            </a:r>
            <a:endParaRPr kumimoji="1" lang="en-US" altLang="ja-JP" sz="3600" dirty="0"/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472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n"/>
            </a:pPr>
            <a:r>
              <a:rPr lang="en-US" altLang="ja-JP" sz="3200" dirty="0">
                <a:solidFill>
                  <a:srgbClr val="008000"/>
                </a:solidFill>
              </a:rPr>
              <a:t>3D cine PC-MR</a:t>
            </a:r>
            <a:r>
              <a:rPr lang="ja-JP" altLang="en-US" sz="3200" dirty="0">
                <a:solidFill>
                  <a:srgbClr val="008000"/>
                </a:solidFill>
              </a:rPr>
              <a:t>（</a:t>
            </a:r>
            <a:r>
              <a:rPr lang="en-US" altLang="ja-JP" sz="3200" dirty="0">
                <a:solidFill>
                  <a:srgbClr val="008000"/>
                </a:solidFill>
              </a:rPr>
              <a:t>4D-Flow</a:t>
            </a:r>
            <a:r>
              <a:rPr lang="ja-JP" altLang="en-US" sz="3200" dirty="0">
                <a:solidFill>
                  <a:srgbClr val="008000"/>
                </a:solidFill>
              </a:rPr>
              <a:t>）</a:t>
            </a:r>
            <a:r>
              <a:rPr lang="ja-JP" altLang="en-US" sz="3200" dirty="0"/>
              <a:t>を利用した</a:t>
            </a:r>
            <a:r>
              <a:rPr lang="en-US" altLang="ja-JP" sz="3200" dirty="0"/>
              <a:t>CFD</a:t>
            </a:r>
            <a:r>
              <a:rPr lang="ja-JP" altLang="en-US" sz="3200" dirty="0"/>
              <a:t>血流解析における</a:t>
            </a:r>
            <a:r>
              <a:rPr lang="ja-JP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正確な</a:t>
            </a:r>
            <a:r>
              <a:rPr lang="ja-JP" altLang="en-US" sz="3200" dirty="0">
                <a:solidFill>
                  <a:srgbClr val="FF0000"/>
                </a:solidFill>
              </a:rPr>
              <a:t>流入出境界条件の決定法</a:t>
            </a:r>
            <a:r>
              <a:rPr lang="ja-JP" altLang="en-US" sz="3200" dirty="0"/>
              <a:t>を提案した．</a:t>
            </a:r>
            <a:endParaRPr lang="en-US" altLang="ja-JP" sz="3200" dirty="0"/>
          </a:p>
          <a:p>
            <a:pPr marL="342900" lvl="1" indent="-342900">
              <a:buFont typeface="Wingdings" pitchFamily="2" charset="2"/>
              <a:buChar char="n"/>
            </a:pPr>
            <a:r>
              <a:rPr kumimoji="1" lang="ja-JP" altLang="en-US" sz="3200" dirty="0"/>
              <a:t>直管および曲がり管を用いて提案手法の精度検証実験を行い，</a:t>
            </a:r>
            <a:r>
              <a:rPr kumimoji="1" lang="ja-JP" altLang="en-US" sz="3200" dirty="0">
                <a:solidFill>
                  <a:srgbClr val="C00000"/>
                </a:solidFill>
              </a:rPr>
              <a:t>実用的に充分な精度を持つ</a:t>
            </a:r>
            <a:r>
              <a:rPr kumimoji="1" lang="ja-JP" altLang="en-US" sz="3200" dirty="0"/>
              <a:t>ことを確認した．</a:t>
            </a:r>
            <a:endParaRPr kumimoji="1" lang="en-US" altLang="ja-JP" sz="3200" dirty="0"/>
          </a:p>
          <a:p>
            <a:pPr marL="342900" lvl="1" indent="-342900">
              <a:buFont typeface="Wingdings" pitchFamily="2" charset="2"/>
              <a:buChar char="n"/>
            </a:pPr>
            <a:r>
              <a:rPr lang="ja-JP" altLang="en-US" sz="3200" dirty="0"/>
              <a:t>本</a:t>
            </a:r>
            <a:r>
              <a:rPr kumimoji="1" lang="ja-JP" altLang="en-US" sz="3200" dirty="0"/>
              <a:t>成果により，</a:t>
            </a:r>
            <a:r>
              <a:rPr kumimoji="1" lang="en-US" altLang="ja-JP" sz="3200" dirty="0">
                <a:solidFill>
                  <a:srgbClr val="0000CC"/>
                </a:solidFill>
              </a:rPr>
              <a:t>CFD</a:t>
            </a:r>
            <a:r>
              <a:rPr kumimoji="1" lang="ja-JP" altLang="en-US" sz="3200" dirty="0">
                <a:solidFill>
                  <a:srgbClr val="0000CC"/>
                </a:solidFill>
              </a:rPr>
              <a:t>血流解析の三大要件</a:t>
            </a:r>
            <a:r>
              <a:rPr kumimoji="1" lang="ja-JP" altLang="en-US" sz="3200" dirty="0">
                <a:solidFill>
                  <a:srgbClr val="FF0000"/>
                </a:solidFill>
              </a:rPr>
              <a:t>の１つ</a:t>
            </a:r>
            <a:r>
              <a:rPr kumimoji="1" lang="ja-JP" altLang="en-US" sz="3200" dirty="0"/>
              <a:t>を満足させることが出来る．</a:t>
            </a:r>
            <a:endParaRPr kumimoji="1" lang="en-US" altLang="ja-JP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5193195"/>
            <a:ext cx="7812868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残る２つの要件（形状抽出，血液粘性）については</a:t>
            </a:r>
            <a:endParaRPr lang="en-US" altLang="ja-JP" sz="2800" dirty="0"/>
          </a:p>
          <a:p>
            <a:pPr algn="ctr"/>
            <a:r>
              <a:rPr lang="ja-JP" altLang="en-US" sz="2800" dirty="0"/>
              <a:t>３つ後の講演で発表します．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9055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ja-JP" altLang="en-US" sz="16600" dirty="0"/>
              <a:t>付録</a:t>
            </a:r>
            <a:endParaRPr kumimoji="1" lang="ja-JP" altLang="en-US" sz="7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8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11</a:t>
            </a:r>
            <a:r>
              <a:rPr kumimoji="1" lang="ja-JP" altLang="en-US" dirty="0"/>
              <a:t>断面流量の内訳</a:t>
            </a:r>
            <a:r>
              <a:rPr lang="ja-JP" altLang="en-US" dirty="0"/>
              <a:t>の一例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81921"/>
              </p:ext>
            </p:extLst>
          </p:nvPr>
        </p:nvGraphicFramePr>
        <p:xfrm>
          <a:off x="2663788" y="656692"/>
          <a:ext cx="3636404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断面番号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断面流量 </a:t>
                      </a:r>
                      <a:r>
                        <a:rPr kumimoji="1" lang="en-US" altLang="ja-JP" sz="2000" dirty="0"/>
                        <a:t>[mm</a:t>
                      </a:r>
                      <a:r>
                        <a:rPr kumimoji="1" lang="en-US" altLang="ja-JP" sz="2000" baseline="30000" dirty="0"/>
                        <a:t>3</a:t>
                      </a:r>
                      <a:r>
                        <a:rPr kumimoji="1" lang="en-US" altLang="ja-JP" sz="2000" dirty="0"/>
                        <a:t>/s]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断面１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1090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1141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1155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1107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1117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1163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1226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1150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1221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</a:t>
                      </a:r>
                      <a:r>
                        <a:rPr kumimoji="1" lang="en-US" altLang="ja-JP" sz="2000" dirty="0"/>
                        <a:t>10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1310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断面</a:t>
                      </a:r>
                      <a:r>
                        <a:rPr kumimoji="1" lang="en-US" altLang="ja-JP" sz="2000" dirty="0"/>
                        <a:t>11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1324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334689" y="5481228"/>
            <a:ext cx="6477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平均値：</a:t>
            </a:r>
            <a:r>
              <a:rPr lang="en-US" altLang="ja-JP" sz="2400" dirty="0"/>
              <a:t>1182.2 mm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/s</a:t>
            </a:r>
            <a:r>
              <a:rPr lang="ja-JP" altLang="en-US" sz="2400" dirty="0" err="1"/>
              <a:t>，</a:t>
            </a:r>
            <a:r>
              <a:rPr lang="ja-JP" altLang="en-US" sz="2400" dirty="0"/>
              <a:t>　標準偏差：</a:t>
            </a:r>
            <a:r>
              <a:rPr lang="en-US" altLang="ja-JP" sz="2400" dirty="0"/>
              <a:t>75.1 mm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/s</a:t>
            </a:r>
          </a:p>
          <a:p>
            <a:r>
              <a:rPr kumimoji="1" lang="ja-JP" altLang="en-US" sz="2400" dirty="0"/>
              <a:t>正解値</a:t>
            </a:r>
            <a:r>
              <a:rPr lang="ja-JP" altLang="en-US" sz="2400" dirty="0"/>
              <a:t>：</a:t>
            </a:r>
            <a:r>
              <a:rPr lang="en-US" altLang="ja-JP" sz="2400" dirty="0"/>
              <a:t>1150.3 mm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/s</a:t>
            </a:r>
            <a:r>
              <a:rPr lang="ja-JP" altLang="en-US" sz="2400" dirty="0" err="1"/>
              <a:t>，</a:t>
            </a:r>
            <a:r>
              <a:rPr lang="ja-JP" altLang="en-US" sz="2400" dirty="0"/>
              <a:t>　推定誤差：</a:t>
            </a:r>
            <a:r>
              <a:rPr lang="en-US" altLang="ja-JP" sz="2400" dirty="0"/>
              <a:t>2.8 %</a:t>
            </a:r>
          </a:p>
        </p:txBody>
      </p:sp>
    </p:spTree>
    <p:extLst>
      <p:ext uri="{BB962C8B-B14F-4D97-AF65-F5344CB8AC3E}">
        <p14:creationId xmlns:p14="http://schemas.microsoft.com/office/powerpoint/2010/main" val="965982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Phase Contrast (PC) cine MR</a:t>
            </a:r>
            <a:r>
              <a:rPr lang="ja-JP" altLang="en-US" dirty="0"/>
              <a:t>の原理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0F26A2-45E9-4A92-90D1-F6231D49FC43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pic>
        <p:nvPicPr>
          <p:cNvPr id="5" name="Picture 2" descr="DSC05320"/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33475"/>
            <a:ext cx="5868851" cy="39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3981" y="656692"/>
            <a:ext cx="52847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CC"/>
                </a:solidFill>
                <a:latin typeface="ＭＳ Ｐゴシック" charset="-128"/>
              </a:rPr>
              <a:t>Phase Contrast</a:t>
            </a:r>
            <a:r>
              <a:rPr lang="ja-JP" altLang="en-US" dirty="0">
                <a:solidFill>
                  <a:srgbClr val="0000CC"/>
                </a:solidFill>
                <a:latin typeface="ＭＳ Ｐゴシック" charset="-128"/>
              </a:rPr>
              <a:t>法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80150" y="1763713"/>
            <a:ext cx="28813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u="none" dirty="0"/>
              <a:t>Velocity encoding (VENC) </a:t>
            </a:r>
            <a:r>
              <a:rPr lang="ja-JP" altLang="en-US" u="none" dirty="0"/>
              <a:t>により遅いあるいは速い</a:t>
            </a:r>
            <a:br>
              <a:rPr lang="en-US" altLang="ja-JP" u="none" dirty="0"/>
            </a:br>
            <a:r>
              <a:rPr lang="ja-JP" altLang="en-US" u="none" dirty="0"/>
              <a:t>流れに感度を合わせる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5596" y="5559003"/>
            <a:ext cx="7246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u="none" dirty="0"/>
              <a:t>心電図同期により心周期の様々な時間に複数の画像を収集し、心周期の各ポイントの画像を得る手法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26188" y="3068960"/>
            <a:ext cx="2881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u="none" dirty="0"/>
              <a:t>マグニチュード画像と位相画像が生成される</a:t>
            </a:r>
          </a:p>
        </p:txBody>
      </p:sp>
      <p:pic>
        <p:nvPicPr>
          <p:cNvPr id="10" name="Picture 9" descr="DSC07879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17827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7504" y="5121188"/>
            <a:ext cx="52847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CC"/>
                </a:solidFill>
                <a:latin typeface="ＭＳ Ｐゴシック" charset="-128"/>
              </a:rPr>
              <a:t>cine MR</a:t>
            </a:r>
            <a:r>
              <a:rPr lang="ja-JP" altLang="en-US" dirty="0">
                <a:solidFill>
                  <a:srgbClr val="0000CC"/>
                </a:solidFill>
                <a:latin typeface="ＭＳ Ｐゴシック" charset="-128"/>
              </a:rPr>
              <a:t>法</a:t>
            </a:r>
          </a:p>
        </p:txBody>
      </p:sp>
    </p:spTree>
    <p:extLst>
      <p:ext uri="{BB962C8B-B14F-4D97-AF65-F5344CB8AC3E}">
        <p14:creationId xmlns:p14="http://schemas.microsoft.com/office/powerpoint/2010/main" val="1008415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ＭＳ Ｐゴシック" charset="-128"/>
              </a:rPr>
              <a:t>２次元シネ位相コントラス磁気共鳴法</a:t>
            </a:r>
            <a:br>
              <a:rPr lang="ja-JP" altLang="en-US" sz="1200" dirty="0">
                <a:latin typeface="ＭＳ Ｐゴシック" charset="-128"/>
              </a:rPr>
            </a:br>
            <a:r>
              <a:rPr lang="ja-JP" altLang="en-US" sz="3600" dirty="0">
                <a:latin typeface="ＭＳ Ｐゴシック" charset="-128"/>
              </a:rPr>
              <a:t>（</a:t>
            </a:r>
            <a:r>
              <a:rPr lang="en-US" altLang="ja-JP" sz="3600" dirty="0">
                <a:latin typeface="ＭＳ Ｐゴシック" charset="-128"/>
              </a:rPr>
              <a:t>2D cine PC MR</a:t>
            </a:r>
            <a:r>
              <a:rPr lang="ja-JP" altLang="en-US" sz="3600" dirty="0">
                <a:latin typeface="ＭＳ Ｐゴシック" charset="-128"/>
              </a:rPr>
              <a:t>）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4" name="Picture 2" descr="m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96752"/>
            <a:ext cx="219456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197037"/>
            <a:ext cx="219456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197037"/>
            <a:ext cx="219456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630" y="3392996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 u="none" dirty="0"/>
              <a:t>マグニチュード画像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03948" y="3392996"/>
            <a:ext cx="2070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b="1" u="none" dirty="0"/>
              <a:t>X</a:t>
            </a:r>
            <a:r>
              <a:rPr lang="ja-JP" altLang="en-US" b="1" u="none" dirty="0"/>
              <a:t>方向にエンコードした位相画像</a:t>
            </a:r>
            <a:endParaRPr kumimoji="0" lang="ja-JP" altLang="en-US" b="1" u="none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52220" y="3392996"/>
            <a:ext cx="2449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0" lang="en-US" altLang="ja-JP" b="1" u="none" dirty="0"/>
              <a:t>Y</a:t>
            </a:r>
            <a:r>
              <a:rPr kumimoji="0" lang="ja-JP" altLang="en-US" b="1" u="none" dirty="0"/>
              <a:t>方</a:t>
            </a:r>
            <a:r>
              <a:rPr lang="ja-JP" altLang="en-US" b="1" u="none" dirty="0"/>
              <a:t>向にエンコード</a:t>
            </a:r>
            <a:br>
              <a:rPr lang="en-US" altLang="ja-JP" b="1" u="none" dirty="0"/>
            </a:br>
            <a:r>
              <a:rPr lang="ja-JP" altLang="en-US" b="1" u="none" dirty="0"/>
              <a:t>した位相画像</a:t>
            </a:r>
            <a:endParaRPr kumimoji="0" lang="ja-JP" altLang="en-US" b="1" u="none" dirty="0"/>
          </a:p>
        </p:txBody>
      </p:sp>
      <p:pic>
        <p:nvPicPr>
          <p:cNvPr id="10" name="Picture 9" descr="20cm_movi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063937" y="4208873"/>
            <a:ext cx="2495847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屈折矢印 10"/>
          <p:cNvSpPr/>
          <p:nvPr/>
        </p:nvSpPr>
        <p:spPr>
          <a:xfrm rot="16200000" flipH="1">
            <a:off x="4827536" y="3569802"/>
            <a:ext cx="1332148" cy="226123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08004" y="4833156"/>
            <a:ext cx="1981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b="1" u="none" dirty="0"/>
              <a:t>位相情報を合成</a:t>
            </a:r>
            <a:endParaRPr kumimoji="0" lang="ja-JP" altLang="en-US" b="1" u="none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14091" y="4185084"/>
            <a:ext cx="461665" cy="204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b="1" u="none" dirty="0"/>
              <a:t>流速ベクトル画像</a:t>
            </a:r>
          </a:p>
        </p:txBody>
      </p:sp>
    </p:spTree>
    <p:extLst>
      <p:ext uri="{BB962C8B-B14F-4D97-AF65-F5344CB8AC3E}">
        <p14:creationId xmlns:p14="http://schemas.microsoft.com/office/powerpoint/2010/main" val="309261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３次元シネ位相コントラス磁気共鳴法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3D cine PC MR = 4D Flow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4" name="Picture 1480" descr="図2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36663"/>
            <a:ext cx="7886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81"/>
          <p:cNvSpPr txBox="1">
            <a:spLocks noChangeArrowheads="1"/>
          </p:cNvSpPr>
          <p:nvPr/>
        </p:nvSpPr>
        <p:spPr bwMode="auto">
          <a:xfrm>
            <a:off x="5688124" y="5128630"/>
            <a:ext cx="3183372" cy="28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en-US" altLang="ja-JP" sz="2000" dirty="0"/>
              <a:t>M. </a:t>
            </a:r>
            <a:r>
              <a:rPr kumimoji="0" lang="en-US" altLang="ja-JP" sz="2000" dirty="0" err="1"/>
              <a:t>Markl</a:t>
            </a:r>
            <a:r>
              <a:rPr kumimoji="0" lang="en-US" altLang="ja-JP" sz="2000" dirty="0"/>
              <a:t> et al. JMRI, (2003)</a:t>
            </a:r>
          </a:p>
        </p:txBody>
      </p:sp>
    </p:spTree>
    <p:extLst>
      <p:ext uri="{BB962C8B-B14F-4D97-AF65-F5344CB8AC3E}">
        <p14:creationId xmlns:p14="http://schemas.microsoft.com/office/powerpoint/2010/main" val="1995771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4D-Flow</a:t>
            </a:r>
            <a:r>
              <a:rPr lang="ja-JP" altLang="en-US" dirty="0"/>
              <a:t>の原理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000" dirty="0">
                <a:latin typeface="ＭＳ Ｐゴシック" charset="-128"/>
              </a:rPr>
              <a:t>撮像シークエンスは</a:t>
            </a:r>
            <a:r>
              <a:rPr lang="en-US" altLang="ja-JP" sz="2000" dirty="0">
                <a:latin typeface="ＭＳ Ｐゴシック" charset="-128"/>
              </a:rPr>
              <a:t>radiofrequency-spoiled gradient-echo</a:t>
            </a:r>
            <a:r>
              <a:rPr lang="ja-JP" altLang="en-US" sz="2000" dirty="0">
                <a:latin typeface="ＭＳ Ｐゴシック" charset="-128"/>
              </a:rPr>
              <a:t>が基本</a:t>
            </a:r>
            <a:endParaRPr lang="en-US" altLang="ja-JP" sz="2000" dirty="0">
              <a:latin typeface="ＭＳ Ｐゴシック" charset="-128"/>
            </a:endParaRPr>
          </a:p>
          <a:p>
            <a:r>
              <a:rPr lang="ja-JP" altLang="en-US" sz="2000" dirty="0">
                <a:latin typeface="ＭＳ Ｐゴシック" charset="-128"/>
              </a:rPr>
              <a:t>３軸全てに速度エンコード（時間軸と合わせて４次元データ）</a:t>
            </a:r>
            <a:endParaRPr lang="en-US" altLang="ja-JP" sz="2000" dirty="0">
              <a:latin typeface="ＭＳ Ｐゴシック" charset="-128"/>
            </a:endParaRPr>
          </a:p>
          <a:p>
            <a:r>
              <a:rPr lang="en-US" altLang="ja-JP" sz="2000" dirty="0">
                <a:latin typeface="ＭＳ Ｐゴシック" charset="-128"/>
              </a:rPr>
              <a:t>Segmented k-space</a:t>
            </a:r>
            <a:r>
              <a:rPr lang="ja-JP" altLang="en-US" sz="2000" dirty="0">
                <a:latin typeface="ＭＳ Ｐゴシック" charset="-128"/>
              </a:rPr>
              <a:t>でデータ収集</a:t>
            </a:r>
            <a:endParaRPr lang="en-US" altLang="ja-JP" sz="2000" dirty="0">
              <a:latin typeface="ＭＳ Ｐゴシック" charset="-128"/>
            </a:endParaRPr>
          </a:p>
          <a:p>
            <a:r>
              <a:rPr lang="ja-JP" altLang="en-US" sz="2000" dirty="0">
                <a:latin typeface="ＭＳ Ｐゴシック" charset="-128"/>
              </a:rPr>
              <a:t>心電図に同期させてデータ収集</a:t>
            </a:r>
            <a:endParaRPr lang="en-US" altLang="ja-JP" sz="2000" dirty="0">
              <a:latin typeface="ＭＳ Ｐゴシック" charset="-128"/>
            </a:endParaRPr>
          </a:p>
          <a:p>
            <a:r>
              <a:rPr lang="ja-JP" altLang="en-US" sz="2000" dirty="0">
                <a:latin typeface="ＭＳ Ｐゴシック" charset="-128"/>
              </a:rPr>
              <a:t>時間分解能は </a:t>
            </a:r>
            <a:r>
              <a:rPr lang="en-US" altLang="ja-JP" sz="2000" dirty="0">
                <a:latin typeface="ＭＳ Ｐゴシック" charset="-128"/>
              </a:rPr>
              <a:t>4*4*TR</a:t>
            </a:r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grpSp>
        <p:nvGrpSpPr>
          <p:cNvPr id="5" name="Group 1489"/>
          <p:cNvGrpSpPr>
            <a:grpSpLocks/>
          </p:cNvGrpSpPr>
          <p:nvPr/>
        </p:nvGrpSpPr>
        <p:grpSpPr bwMode="auto">
          <a:xfrm>
            <a:off x="971600" y="2276872"/>
            <a:ext cx="7167562" cy="4019550"/>
            <a:chOff x="378" y="1788"/>
            <a:chExt cx="4515" cy="253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704" y="2619"/>
              <a:ext cx="2786" cy="361"/>
              <a:chOff x="1077" y="2160"/>
              <a:chExt cx="3647" cy="504"/>
            </a:xfrm>
          </p:grpSpPr>
          <p:grpSp>
            <p:nvGrpSpPr>
              <p:cNvPr id="1118" name="Group 8"/>
              <p:cNvGrpSpPr>
                <a:grpSpLocks/>
              </p:cNvGrpSpPr>
              <p:nvPr/>
            </p:nvGrpSpPr>
            <p:grpSpPr bwMode="auto">
              <a:xfrm>
                <a:off x="1077" y="2160"/>
                <a:ext cx="548" cy="504"/>
                <a:chOff x="1065" y="2340"/>
                <a:chExt cx="548" cy="504"/>
              </a:xfrm>
            </p:grpSpPr>
            <p:sp>
              <p:nvSpPr>
                <p:cNvPr id="1420" name="Line 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1" name="Rectangle 1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22" name="Line 1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3" name="Line 1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4" name="Line 1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5" name="Line 1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6" name="Line 1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7" name="Line 1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8" name="Line 1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9" name="Line 1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0" name="Line 1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1" name="Line 2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2" name="Line 2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3" name="Line 2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4" name="Line 2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" name="Line 2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" name="Line 2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7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8" name="Line 2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" name="Line 2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1" name="Line 3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2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3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4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5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6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7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8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9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0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1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2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3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7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9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0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1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2" name="Line 5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3" name="Line 5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4" name="Line 5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5" name="Line 5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6" name="Line 5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7" name="Line 5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8" name="Line 5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9" name="Line 5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0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1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2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3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4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5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6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7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8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19" name="Group 68"/>
              <p:cNvGrpSpPr>
                <a:grpSpLocks/>
              </p:cNvGrpSpPr>
              <p:nvPr/>
            </p:nvGrpSpPr>
            <p:grpSpPr bwMode="auto">
              <a:xfrm>
                <a:off x="1663" y="2160"/>
                <a:ext cx="548" cy="504"/>
                <a:chOff x="1065" y="2340"/>
                <a:chExt cx="548" cy="504"/>
              </a:xfrm>
            </p:grpSpPr>
            <p:sp>
              <p:nvSpPr>
                <p:cNvPr id="1361" name="Line 6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2" name="Rectangle 7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63" name="Line 7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4" name="Line 7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5" name="Line 7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6" name="Line 7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7" name="Line 7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8" name="Line 7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9" name="Line 7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0" name="Line 7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1" name="Line 7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2" name="Line 8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3" name="Line 8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4" name="Line 8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5" name="Line 8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6" name="Line 8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7" name="Line 8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8" name="Line 8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9" name="Line 8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0" name="Line 8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1" name="Line 8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2" name="Line 9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3" name="Line 9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4" name="Line 9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5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6" name="Line 9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7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8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9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0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1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2" name="Line 1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3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6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8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9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0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2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3" name="Line 11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4" name="Line 11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5" name="Line 11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6" name="Line 11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7" name="Line 11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8" name="Line 11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9" name="Line 11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0" name="Line 11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1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2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3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4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5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6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7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9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20" name="Group 128"/>
              <p:cNvGrpSpPr>
                <a:grpSpLocks/>
              </p:cNvGrpSpPr>
              <p:nvPr/>
            </p:nvGrpSpPr>
            <p:grpSpPr bwMode="auto">
              <a:xfrm>
                <a:off x="2243" y="2160"/>
                <a:ext cx="548" cy="504"/>
                <a:chOff x="1065" y="2340"/>
                <a:chExt cx="548" cy="504"/>
              </a:xfrm>
            </p:grpSpPr>
            <p:sp>
              <p:nvSpPr>
                <p:cNvPr id="1302" name="Line 12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3" name="Rectangle 13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04" name="Line 13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5" name="Line 13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6" name="Line 13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7" name="Line 13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8" name="Line 13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9" name="Line 13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0" name="Line 13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1" name="Line 13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2" name="Line 13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3" name="Line 14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4" name="Line 14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5" name="Line 14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6" name="Line 14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7" name="Line 14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8" name="Line 14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9" name="Line 14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0" name="Line 14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1" name="Line 14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2" name="Line 14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3" name="Line 15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4" name="Line 15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5" name="Line 15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6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7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8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9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0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1" name="Line 1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2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3" name="Line 1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4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5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6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7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8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9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0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1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2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3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4" name="Line 17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5" name="Line 17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6" name="Line 17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7" name="Line 17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8" name="Line 17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9" name="Line 17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0" name="Line 17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1" name="Line 17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2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3" name="Line 18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4" name="Line 18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5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6" name="Line 18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7" name="Line 18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8" name="Line 18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9" name="Line 18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0" name="Line 18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21" name="Group 188"/>
              <p:cNvGrpSpPr>
                <a:grpSpLocks/>
              </p:cNvGrpSpPr>
              <p:nvPr/>
            </p:nvGrpSpPr>
            <p:grpSpPr bwMode="auto">
              <a:xfrm>
                <a:off x="3598" y="2160"/>
                <a:ext cx="548" cy="504"/>
                <a:chOff x="1065" y="2340"/>
                <a:chExt cx="548" cy="504"/>
              </a:xfrm>
            </p:grpSpPr>
            <p:sp>
              <p:nvSpPr>
                <p:cNvPr id="1243" name="Line 18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4" name="Rectangle 19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45" name="Line 19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6" name="Line 19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7" name="Line 19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8" name="Line 19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9" name="Line 19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0" name="Line 19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1" name="Line 19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2" name="Line 19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3" name="Line 19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4" name="Line 20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5" name="Line 20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6" name="Line 20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7" name="Line 20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8" name="Line 20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9" name="Line 20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0" name="Line 20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1" name="Line 20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2" name="Line 20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3" name="Line 20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4" name="Line 21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5" name="Line 21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6" name="Line 21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7" name="Line 21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8" name="Line 21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9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0" name="Line 21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1" name="Line 21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2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3" name="Line 2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4" name="Line 2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5" name="Line 2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6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7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8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9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0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1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2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3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4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5" name="Line 23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6" name="Line 23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7" name="Line 23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8" name="Line 23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9" name="Line 23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0" name="Line 23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1" name="Line 23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2" name="Line 23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3" name="Line 23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4" name="Line 24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5" name="Line 24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6" name="Line 24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7" name="Line 24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8" name="Line 24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9" name="Line 24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0" name="Line 24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1" name="Line 24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22" name="Group 248"/>
              <p:cNvGrpSpPr>
                <a:grpSpLocks/>
              </p:cNvGrpSpPr>
              <p:nvPr/>
            </p:nvGrpSpPr>
            <p:grpSpPr bwMode="auto">
              <a:xfrm>
                <a:off x="3016" y="2160"/>
                <a:ext cx="548" cy="504"/>
                <a:chOff x="1065" y="2340"/>
                <a:chExt cx="548" cy="504"/>
              </a:xfrm>
            </p:grpSpPr>
            <p:sp>
              <p:nvSpPr>
                <p:cNvPr id="1184" name="Line 24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5" name="Rectangle 25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6" name="Line 25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7" name="Line 25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8" name="Line 25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9" name="Line 25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0" name="Line 25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1" name="Line 25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2" name="Line 25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3" name="Line 25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4" name="Line 25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5" name="Line 26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6" name="Line 26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7" name="Line 26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8" name="Line 26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9" name="Line 26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0" name="Line 26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1" name="Line 26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2" name="Line 26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3" name="Line 26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4" name="Line 26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5" name="Line 27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6" name="Line 27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7" name="Line 27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8" name="Line 27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9" name="Line 27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0" name="Line 27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2" name="Line 27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3" name="Line 27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4" name="Line 27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5" name="Line 28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6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7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8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9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0" name="Line 28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6" name="Line 29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7" name="Line 29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8" name="Line 29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9" name="Line 29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0" name="Line 29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1" name="Line 29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2" name="Line 29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3" name="Line 29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4" name="Line 29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5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6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7" name="Line 30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8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9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0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1" name="Line 30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2" name="Line 30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23" name="Group 308"/>
              <p:cNvGrpSpPr>
                <a:grpSpLocks/>
              </p:cNvGrpSpPr>
              <p:nvPr/>
            </p:nvGrpSpPr>
            <p:grpSpPr bwMode="auto">
              <a:xfrm>
                <a:off x="4176" y="2160"/>
                <a:ext cx="548" cy="504"/>
                <a:chOff x="1065" y="2340"/>
                <a:chExt cx="548" cy="504"/>
              </a:xfrm>
            </p:grpSpPr>
            <p:sp>
              <p:nvSpPr>
                <p:cNvPr id="1125" name="Line 30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6" name="Rectangle 31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7" name="Line 31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8" name="Line 31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9" name="Line 31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0" name="Line 31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1" name="Line 31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2" name="Line 31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3" name="Line 31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4" name="Line 31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5" name="Line 31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6" name="Line 32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7" name="Line 32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8" name="Line 32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9" name="Line 32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0" name="Line 32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1" name="Line 32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2" name="Line 32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3" name="Line 32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4" name="Line 32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5" name="Line 32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6" name="Line 33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7" name="Line 33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8" name="Line 33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9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0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1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2" name="Line 33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3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4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5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6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7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8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9" name="Line 34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0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1" name="Line 34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2" name="Line 34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3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4" name="Line 34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5" name="Line 34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6" name="Line 35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7" name="Line 35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8" name="Line 35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9" name="Line 35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0" name="Line 35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1" name="Line 35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2" name="Line 35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3" name="Line 35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4" name="Line 35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5" name="Line 35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6" name="Line 36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7" name="Line 36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8" name="Line 3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9" name="Line 36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0" name="Line 36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1" name="Line 36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2" name="Line 36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3" name="Line 36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124" name="Text Box 368"/>
              <p:cNvSpPr txBox="1">
                <a:spLocks noChangeArrowheads="1"/>
              </p:cNvSpPr>
              <p:nvPr/>
            </p:nvSpPr>
            <p:spPr bwMode="auto">
              <a:xfrm>
                <a:off x="2736" y="2261"/>
                <a:ext cx="27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400" b="1"/>
                  <a:t>～</a:t>
                </a:r>
              </a:p>
            </p:txBody>
          </p:sp>
        </p:grpSp>
        <p:grpSp>
          <p:nvGrpSpPr>
            <p:cNvPr id="7" name="Group 369"/>
            <p:cNvGrpSpPr>
              <a:grpSpLocks/>
            </p:cNvGrpSpPr>
            <p:nvPr/>
          </p:nvGrpSpPr>
          <p:grpSpPr bwMode="auto">
            <a:xfrm>
              <a:off x="1704" y="3058"/>
              <a:ext cx="2786" cy="361"/>
              <a:chOff x="1077" y="2160"/>
              <a:chExt cx="3647" cy="504"/>
            </a:xfrm>
          </p:grpSpPr>
          <p:grpSp>
            <p:nvGrpSpPr>
              <p:cNvPr id="757" name="Group 370"/>
              <p:cNvGrpSpPr>
                <a:grpSpLocks/>
              </p:cNvGrpSpPr>
              <p:nvPr/>
            </p:nvGrpSpPr>
            <p:grpSpPr bwMode="auto">
              <a:xfrm>
                <a:off x="1077" y="2160"/>
                <a:ext cx="548" cy="504"/>
                <a:chOff x="1065" y="2340"/>
                <a:chExt cx="548" cy="504"/>
              </a:xfrm>
            </p:grpSpPr>
            <p:sp>
              <p:nvSpPr>
                <p:cNvPr id="1059" name="Line 37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0" name="Rectangle 37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1" name="Line 37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2" name="Line 37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3" name="Line 37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4" name="Line 37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5" name="Line 37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6" name="Line 37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7" name="Line 37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8" name="Line 38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9" name="Line 38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0" name="Line 38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1" name="Line 38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2" name="Line 38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3" name="Line 38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4" name="Line 38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5" name="Line 38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6" name="Line 38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7" name="Line 38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8" name="Line 39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9" name="Line 39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0" name="Line 39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1" name="Line 39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2" name="Line 39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3" name="Line 39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4" name="Line 39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5" name="Line 39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6" name="Line 39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7" name="Line 3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8" name="Line 4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9" name="Line 4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0" name="Line 40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1" name="Line 40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2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3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4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5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6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7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8" name="Line 41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9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0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1" name="Line 41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2" name="Line 41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3" name="Line 41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4" name="Line 41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5" name="Line 41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6" name="Line 41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7" name="Line 41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8" name="Line 42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9" name="Line 4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0" name="Line 4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1" name="Line 42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2" name="Line 42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3" name="Line 42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4" name="Line 42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5" name="Line 4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6" name="Line 42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7" name="Line 42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58" name="Group 430"/>
              <p:cNvGrpSpPr>
                <a:grpSpLocks/>
              </p:cNvGrpSpPr>
              <p:nvPr/>
            </p:nvGrpSpPr>
            <p:grpSpPr bwMode="auto">
              <a:xfrm>
                <a:off x="1663" y="2160"/>
                <a:ext cx="548" cy="504"/>
                <a:chOff x="1065" y="2340"/>
                <a:chExt cx="548" cy="504"/>
              </a:xfrm>
            </p:grpSpPr>
            <p:sp>
              <p:nvSpPr>
                <p:cNvPr id="1000" name="Line 43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1" name="Rectangle 43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02" name="Line 43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3" name="Line 43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4" name="Line 43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5" name="Line 43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6" name="Line 43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7" name="Line 43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8" name="Line 43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9" name="Line 44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0" name="Line 44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1" name="Line 44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2" name="Line 44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3" name="Line 44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4" name="Line 44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5" name="Line 44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6" name="Line 44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7" name="Line 44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8" name="Line 44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9" name="Line 45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0" name="Line 45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1" name="Line 45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2" name="Line 45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3" name="Line 45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4" name="Line 45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5" name="Line 45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6" name="Line 4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7" name="Line 4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8" name="Line 4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9" name="Line 4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0" name="Line 4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1" name="Line 46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2" name="Line 4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3" name="Line 46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4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5" name="Line 46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6" name="Line 46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7" name="Line 46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8" name="Line 46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9" name="Line 47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0" name="Line 47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1" name="Line 47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2" name="Line 47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3" name="Line 47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4" name="Line 47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5" name="Line 47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6" name="Line 47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7" name="Line 47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8" name="Line 47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9" name="Line 48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0" name="Line 48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1" name="Line 48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2" name="Line 48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3" name="Line 48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4" name="Line 48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5" name="Line 48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6" name="Line 48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7" name="Line 48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8" name="Line 48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59" name="Group 490"/>
              <p:cNvGrpSpPr>
                <a:grpSpLocks/>
              </p:cNvGrpSpPr>
              <p:nvPr/>
            </p:nvGrpSpPr>
            <p:grpSpPr bwMode="auto">
              <a:xfrm>
                <a:off x="2243" y="2160"/>
                <a:ext cx="548" cy="504"/>
                <a:chOff x="1065" y="2340"/>
                <a:chExt cx="548" cy="504"/>
              </a:xfrm>
            </p:grpSpPr>
            <p:sp>
              <p:nvSpPr>
                <p:cNvPr id="941" name="Line 49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2" name="Rectangle 49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43" name="Line 49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4" name="Line 49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5" name="Line 49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6" name="Line 49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7" name="Line 49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8" name="Line 49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9" name="Line 49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0" name="Line 50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1" name="Line 50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2" name="Line 50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3" name="Line 50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4" name="Line 50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5" name="Line 50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6" name="Line 50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7" name="Line 50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8" name="Line 50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9" name="Line 50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0" name="Line 51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1" name="Line 51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2" name="Line 51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3" name="Line 51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4" name="Line 51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5" name="Line 51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6" name="Line 51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7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8" name="Line 51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9" name="Line 5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0" name="Line 5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1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2" name="Line 5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3" name="Line 5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4" name="Line 52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5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6" name="Line 52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7" name="Line 52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8" name="Line 52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9" name="Line 52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0" name="Line 53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1" name="Line 53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2" name="Line 53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3" name="Line 53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4" name="Line 53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5" name="Line 53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6" name="Line 53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7" name="Line 53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8" name="Line 53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9" name="Line 53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0" name="Line 54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1" name="Line 54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2" name="Line 54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3" name="Line 54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4" name="Line 54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5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6" name="Line 54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7" name="Line 54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8" name="Line 54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9" name="Line 54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60" name="Group 550"/>
              <p:cNvGrpSpPr>
                <a:grpSpLocks/>
              </p:cNvGrpSpPr>
              <p:nvPr/>
            </p:nvGrpSpPr>
            <p:grpSpPr bwMode="auto">
              <a:xfrm>
                <a:off x="3598" y="2160"/>
                <a:ext cx="548" cy="504"/>
                <a:chOff x="1065" y="2340"/>
                <a:chExt cx="548" cy="504"/>
              </a:xfrm>
            </p:grpSpPr>
            <p:sp>
              <p:nvSpPr>
                <p:cNvPr id="882" name="Line 55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3" name="Rectangle 55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84" name="Line 55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5" name="Line 55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6" name="Line 55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7" name="Line 55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8" name="Line 55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9" name="Line 55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0" name="Line 55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1" name="Line 56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2" name="Line 56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3" name="Line 56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4" name="Line 56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5" name="Line 56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6" name="Line 56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7" name="Line 56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8" name="Line 56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9" name="Line 56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0" name="Line 56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1" name="Line 57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2" name="Line 57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3" name="Line 57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4" name="Line 57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5" name="Line 57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6" name="Line 57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7" name="Line 57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8" name="Line 57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9" name="Line 57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0" name="Line 57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1" name="Line 58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2" name="Line 58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3" name="Line 58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4" name="Line 58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5" name="Line 58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6" name="Line 58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7" name="Line 58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8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9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0" name="Line 58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1" name="Line 59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2" name="Line 59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3" name="Line 59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4" name="Line 59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5" name="Line 59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6" name="Line 59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7" name="Line 59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8" name="Line 59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9" name="Line 59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0" name="Line 59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1" name="Line 60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2" name="Line 60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3" name="Line 60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4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5" name="Line 60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6" name="Line 60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7" name="Line 60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8" name="Line 60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9" name="Line 60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0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61" name="Group 610"/>
              <p:cNvGrpSpPr>
                <a:grpSpLocks/>
              </p:cNvGrpSpPr>
              <p:nvPr/>
            </p:nvGrpSpPr>
            <p:grpSpPr bwMode="auto">
              <a:xfrm>
                <a:off x="3016" y="2160"/>
                <a:ext cx="548" cy="504"/>
                <a:chOff x="1065" y="2340"/>
                <a:chExt cx="548" cy="504"/>
              </a:xfrm>
            </p:grpSpPr>
            <p:sp>
              <p:nvSpPr>
                <p:cNvPr id="823" name="Line 61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4" name="Rectangle 61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25" name="Line 61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6" name="Line 61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7" name="Line 61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8" name="Line 61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9" name="Line 61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0" name="Line 61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1" name="Line 61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2" name="Line 62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3" name="Line 62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4" name="Line 62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5" name="Line 62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6" name="Line 62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7" name="Line 62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8" name="Line 62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9" name="Line 62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0" name="Line 62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1" name="Line 62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2" name="Line 63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3" name="Line 63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4" name="Line 63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5" name="Line 63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6" name="Line 63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7" name="Line 63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8" name="Line 63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9" name="Line 6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0" name="Line 63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1" name="Line 6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2" name="Line 6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3" name="Line 6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4" name="Line 64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5" name="Line 64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6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7" name="Line 64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8" name="Line 64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9" name="Line 64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0" name="Line 64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1" name="Line 64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2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3" name="Line 65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4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5" name="Line 65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6" name="Line 65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7" name="Line 65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8" name="Line 65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9" name="Line 65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0" name="Line 65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1" name="Line 65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2" name="Line 66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3" name="Line 66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4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5" name="Line 66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6" name="Line 66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7" name="Line 66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8" name="Line 66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9" name="Line 66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0" name="Line 66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1" name="Line 66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62" name="Group 670"/>
              <p:cNvGrpSpPr>
                <a:grpSpLocks/>
              </p:cNvGrpSpPr>
              <p:nvPr/>
            </p:nvGrpSpPr>
            <p:grpSpPr bwMode="auto">
              <a:xfrm>
                <a:off x="4176" y="2160"/>
                <a:ext cx="548" cy="504"/>
                <a:chOff x="1065" y="2340"/>
                <a:chExt cx="548" cy="504"/>
              </a:xfrm>
            </p:grpSpPr>
            <p:sp>
              <p:nvSpPr>
                <p:cNvPr id="764" name="Line 67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5" name="Rectangle 67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66" name="Line 67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7" name="Line 67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8" name="Line 67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9" name="Line 67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0" name="Line 67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1" name="Line 67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2" name="Line 67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3" name="Line 68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4" name="Line 68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5" name="Line 68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6" name="Line 68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7" name="Line 68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8" name="Line 68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9" name="Line 68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0" name="Line 68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1" name="Line 68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2" name="Line 68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3" name="Line 69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4" name="Line 69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5" name="Line 69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6" name="Line 69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7" name="Line 69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8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9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0" name="Line 69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1" name="Line 69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2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3" name="Line 7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4" name="Line 7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5" name="Line 70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6" name="Line 70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7" name="Line 70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8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9" name="Line 70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0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1" name="Line 70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2" name="Line 70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3" name="Line 71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4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5" name="Line 71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6" name="Line 71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7" name="Line 71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8" name="Line 71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9" name="Line 71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0" name="Line 71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1" name="Line 71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2" name="Line 71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3" name="Line 72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4" name="Line 7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5" name="Line 7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6" name="Line 72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7" name="Line 72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8" name="Line 72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9" name="Line 72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0" name="Line 7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1" name="Line 72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2" name="Line 72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763" name="Text Box 730"/>
              <p:cNvSpPr txBox="1">
                <a:spLocks noChangeArrowheads="1"/>
              </p:cNvSpPr>
              <p:nvPr/>
            </p:nvSpPr>
            <p:spPr bwMode="auto">
              <a:xfrm>
                <a:off x="2736" y="2262"/>
                <a:ext cx="27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400" b="1"/>
                  <a:t>～</a:t>
                </a:r>
              </a:p>
            </p:txBody>
          </p:sp>
        </p:grpSp>
        <p:grpSp>
          <p:nvGrpSpPr>
            <p:cNvPr id="8" name="Group 731"/>
            <p:cNvGrpSpPr>
              <a:grpSpLocks/>
            </p:cNvGrpSpPr>
            <p:nvPr/>
          </p:nvGrpSpPr>
          <p:grpSpPr bwMode="auto">
            <a:xfrm>
              <a:off x="1704" y="2185"/>
              <a:ext cx="2786" cy="361"/>
              <a:chOff x="1077" y="2160"/>
              <a:chExt cx="3647" cy="504"/>
            </a:xfrm>
          </p:grpSpPr>
          <p:grpSp>
            <p:nvGrpSpPr>
              <p:cNvPr id="396" name="Group 732"/>
              <p:cNvGrpSpPr>
                <a:grpSpLocks/>
              </p:cNvGrpSpPr>
              <p:nvPr/>
            </p:nvGrpSpPr>
            <p:grpSpPr bwMode="auto">
              <a:xfrm>
                <a:off x="1077" y="2160"/>
                <a:ext cx="548" cy="504"/>
                <a:chOff x="1065" y="2340"/>
                <a:chExt cx="548" cy="504"/>
              </a:xfrm>
            </p:grpSpPr>
            <p:sp>
              <p:nvSpPr>
                <p:cNvPr id="698" name="Line 73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" name="Rectangle 73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00" name="Line 73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" name="Line 73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" name="Line 73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" name="Line 73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" name="Line 73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" name="Line 74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" name="Line 74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" name="Line 74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" name="Line 74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" name="Line 74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" name="Line 74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" name="Line 74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" name="Line 74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" name="Line 74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" name="Line 74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" name="Line 75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" name="Line 75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" name="Line 75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" name="Line 75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" name="Line 75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" name="Line 75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" name="Line 75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" name="Line 7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" name="Line 7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" name="Line 7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" name="Line 7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6" name="Line 7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" name="Line 76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" name="Line 7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" name="Line 76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" name="Line 76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" name="Line 76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" name="Line 76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" name="Line 76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" name="Line 76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" name="Line 77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" name="Line 77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" name="Line 77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" name="Line 77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" name="Line 77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" name="Line 77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" name="Line 77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" name="Line 77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" name="Line 78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" name="Line 78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" name="Line 78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" name="Line 78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" name="Line 78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" name="Line 78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" name="Line 78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" name="Line 78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" name="Line 78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" name="Line 78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" name="Line 79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" name="Line 79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97" name="Group 792"/>
              <p:cNvGrpSpPr>
                <a:grpSpLocks/>
              </p:cNvGrpSpPr>
              <p:nvPr/>
            </p:nvGrpSpPr>
            <p:grpSpPr bwMode="auto">
              <a:xfrm>
                <a:off x="1663" y="2160"/>
                <a:ext cx="548" cy="504"/>
                <a:chOff x="1065" y="2340"/>
                <a:chExt cx="548" cy="504"/>
              </a:xfrm>
            </p:grpSpPr>
            <p:sp>
              <p:nvSpPr>
                <p:cNvPr id="639" name="Line 79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" name="Rectangle 79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41" name="Line 79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" name="Line 79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" name="Line 79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" name="Line 79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" name="Line 79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" name="Line 80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" name="Line 80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" name="Line 80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" name="Line 80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" name="Line 80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" name="Line 80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" name="Line 80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" name="Line 80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4" name="Line 80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" name="Line 80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" name="Line 81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" name="Line 81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" name="Line 81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" name="Line 81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" name="Line 81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" name="Line 81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" name="Line 81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" name="Line 81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" name="Line 8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" name="Line 8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" name="Line 8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" name="Line 8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" name="Line 8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" name="Line 8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" name="Line 8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" name="Line 82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" name="Line 82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" name="Line 83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" name="Line 83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" name="Line 83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" name="Line 83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" name="Line 83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" name="Line 83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" name="Line 84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" name="Line 84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" name="Line 84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" name="Line 84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0" name="Line 84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" name="Line 84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" name="Line 84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" name="Line 84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" name="Line 84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" name="Line 84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" name="Line 85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" name="Line 85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98" name="Group 852"/>
              <p:cNvGrpSpPr>
                <a:grpSpLocks/>
              </p:cNvGrpSpPr>
              <p:nvPr/>
            </p:nvGrpSpPr>
            <p:grpSpPr bwMode="auto">
              <a:xfrm>
                <a:off x="2243" y="2160"/>
                <a:ext cx="548" cy="504"/>
                <a:chOff x="1065" y="2340"/>
                <a:chExt cx="548" cy="504"/>
              </a:xfrm>
            </p:grpSpPr>
            <p:sp>
              <p:nvSpPr>
                <p:cNvPr id="580" name="Line 85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1" name="Rectangle 85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82" name="Line 85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3" name="Line 85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4" name="Line 85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5" name="Line 85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6" name="Line 85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7" name="Line 86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8" name="Line 86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9" name="Line 86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0" name="Line 86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1" name="Line 86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2" name="Line 86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3" name="Line 86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4" name="Line 86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5" name="Line 86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6" name="Line 86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7" name="Line 87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8" name="Line 87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9" name="Line 87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0" name="Line 87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1" name="Line 87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2" name="Line 87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3" name="Line 87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4" name="Line 87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5" name="Line 87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6" name="Line 87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7" name="Line 88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8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9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0" name="Line 88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1" name="Line 88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2" name="Line 88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3" name="Line 88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4" name="Line 88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5" name="Line 88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6" name="Line 88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7" name="Line 89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8" name="Line 89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" name="Line 89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" name="Line 89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" name="Line 89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" name="Line 89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" name="Line 89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" name="Line 89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" name="Line 89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" name="Line 89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" name="Line 90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" name="Line 90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" name="Line 90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" name="Line 90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" name="Line 90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" name="Line 90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" name="Line 90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" name="Line 90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" name="Line 90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" name="Line 9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" name="Line 91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" name="Line 91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99" name="Group 912"/>
              <p:cNvGrpSpPr>
                <a:grpSpLocks/>
              </p:cNvGrpSpPr>
              <p:nvPr/>
            </p:nvGrpSpPr>
            <p:grpSpPr bwMode="auto">
              <a:xfrm>
                <a:off x="3598" y="2160"/>
                <a:ext cx="548" cy="504"/>
                <a:chOff x="1065" y="2340"/>
                <a:chExt cx="548" cy="504"/>
              </a:xfrm>
            </p:grpSpPr>
            <p:sp>
              <p:nvSpPr>
                <p:cNvPr id="521" name="Line 91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2" name="Rectangle 91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3" name="Line 91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4" name="Line 91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5" name="Line 91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6" name="Line 91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7" name="Line 91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8" name="Line 92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9" name="Line 92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0" name="Line 92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1" name="Line 92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2" name="Line 92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3" name="Line 92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4" name="Line 92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5" name="Line 92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6" name="Line 92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7" name="Line 92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8" name="Line 93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9" name="Line 93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0" name="Line 93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1" name="Line 93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2" name="Line 93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3" name="Line 93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4" name="Line 93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5" name="Line 9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" name="Line 93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7" name="Line 9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8" name="Line 9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9" name="Line 9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0" name="Line 94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1" name="Line 94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2" name="Line 94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3" name="Line 94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4" name="Line 94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5" name="Line 94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6" name="Line 94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7" name="Line 94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8" name="Line 95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9" name="Line 95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0" name="Line 95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1" name="Line 95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2" name="Line 95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3" name="Line 95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4" name="Line 95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5" name="Line 95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6" name="Line 95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7" name="Line 95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8" name="Line 96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9" name="Line 96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0" name="Line 96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1" name="Line 96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2" name="Line 96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3" name="Line 96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4" name="Line 96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5" name="Line 96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6" name="Line 96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7" name="Line 96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8" name="Line 97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9" name="Line 97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00" name="Group 972"/>
              <p:cNvGrpSpPr>
                <a:grpSpLocks/>
              </p:cNvGrpSpPr>
              <p:nvPr/>
            </p:nvGrpSpPr>
            <p:grpSpPr bwMode="auto">
              <a:xfrm>
                <a:off x="3016" y="2160"/>
                <a:ext cx="548" cy="504"/>
                <a:chOff x="1065" y="2340"/>
                <a:chExt cx="548" cy="504"/>
              </a:xfrm>
            </p:grpSpPr>
            <p:sp>
              <p:nvSpPr>
                <p:cNvPr id="462" name="Line 97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3" name="Rectangle 97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4" name="Line 97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5" name="Line 97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6" name="Line 97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7" name="Line 97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8" name="Line 97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9" name="Line 98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0" name="Line 98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1" name="Line 98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2" name="Line 98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3" name="Line 98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4" name="Line 98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5" name="Line 98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6" name="Line 98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7" name="Line 98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8" name="Line 98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9" name="Line 99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0" name="Line 99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1" name="Line 99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2" name="Line 99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3" name="Line 99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4" name="Line 99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5" name="Line 99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6" name="Line 99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7" name="Line 99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8" name="Line 9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9" name="Line 10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0" name="Line 10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1" name="Line 100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2" name="Line 100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3" name="Line 100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4" name="Line 100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5" name="Line 100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6" name="Line 100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7" name="Line 100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8" name="Line 100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9" name="Line 101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0" name="Line 101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1" name="Line 101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2" name="Line 101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3" name="Line 101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4" name="Line 101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5" name="Line 101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6" name="Line 101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" name="Line 101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" name="Line 101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9" name="Line 102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0" name="Line 102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1" name="Line 102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2" name="Line 102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3" name="Line 102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4" name="Line 102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5" name="Line 102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6" name="Line 102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7" name="Line 102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8" name="Line 102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9" name="Line 103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0" name="Line 103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01" name="Group 1032"/>
              <p:cNvGrpSpPr>
                <a:grpSpLocks/>
              </p:cNvGrpSpPr>
              <p:nvPr/>
            </p:nvGrpSpPr>
            <p:grpSpPr bwMode="auto">
              <a:xfrm>
                <a:off x="4176" y="2160"/>
                <a:ext cx="548" cy="504"/>
                <a:chOff x="1065" y="2340"/>
                <a:chExt cx="548" cy="504"/>
              </a:xfrm>
            </p:grpSpPr>
            <p:sp>
              <p:nvSpPr>
                <p:cNvPr id="403" name="Line 103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4" name="Rectangle 103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5" name="Line 103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6" name="Line 103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7" name="Line 103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8" name="Line 103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9" name="Line 103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0" name="Line 104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1" name="Line 104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2" name="Line 104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3" name="Line 104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4" name="Line 104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" name="Line 104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6" name="Line 104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7" name="Line 104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" name="Line 104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9" name="Line 104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0" name="Line 105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1" name="Line 105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2" name="Line 105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3" name="Line 105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4" name="Line 105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5" name="Line 105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6" name="Line 105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7" name="Line 10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8" name="Line 10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9" name="Line 10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0" name="Line 10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1" name="Line 10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2" name="Line 106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3" name="Line 10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4" name="Line 106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5" name="Line 106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6" name="Line 106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7" name="Line 106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8" name="Line 106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9" name="Line 106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0" name="Line 107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1" name="Line 107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2" name="Line 107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3" name="Line 107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4" name="Line 107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5" name="Line 107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6" name="Line 107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7" name="Line 107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8" name="Line 107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9" name="Line 107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0" name="Line 108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1" name="Line 108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2" name="Line 108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3" name="Line 108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4" name="Line 108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5" name="Line 108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6" name="Line 108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7" name="Line 108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8" name="Line 108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9" name="Line 108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0" name="Line 109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1" name="Line 109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402" name="Text Box 1092"/>
              <p:cNvSpPr txBox="1">
                <a:spLocks noChangeArrowheads="1"/>
              </p:cNvSpPr>
              <p:nvPr/>
            </p:nvSpPr>
            <p:spPr bwMode="auto">
              <a:xfrm>
                <a:off x="2736" y="2261"/>
                <a:ext cx="27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400" b="1"/>
                  <a:t>～</a:t>
                </a:r>
              </a:p>
            </p:txBody>
          </p:sp>
        </p:grpSp>
        <p:grpSp>
          <p:nvGrpSpPr>
            <p:cNvPr id="9" name="Group 1093"/>
            <p:cNvGrpSpPr>
              <a:grpSpLocks/>
            </p:cNvGrpSpPr>
            <p:nvPr/>
          </p:nvGrpSpPr>
          <p:grpSpPr bwMode="auto">
            <a:xfrm>
              <a:off x="1704" y="3486"/>
              <a:ext cx="2786" cy="361"/>
              <a:chOff x="1077" y="2160"/>
              <a:chExt cx="3647" cy="504"/>
            </a:xfrm>
          </p:grpSpPr>
          <p:grpSp>
            <p:nvGrpSpPr>
              <p:cNvPr id="35" name="Group 1094"/>
              <p:cNvGrpSpPr>
                <a:grpSpLocks/>
              </p:cNvGrpSpPr>
              <p:nvPr/>
            </p:nvGrpSpPr>
            <p:grpSpPr bwMode="auto">
              <a:xfrm>
                <a:off x="1077" y="2160"/>
                <a:ext cx="548" cy="504"/>
                <a:chOff x="1065" y="2340"/>
                <a:chExt cx="548" cy="504"/>
              </a:xfrm>
            </p:grpSpPr>
            <p:sp>
              <p:nvSpPr>
                <p:cNvPr id="337" name="Line 109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" name="Rectangle 109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39" name="Line 109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0" name="Line 109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1" name="Line 109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2" name="Line 110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3" name="Line 110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4" name="Line 110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5" name="Line 110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6" name="Line 110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7" name="Line 110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8" name="Line 110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9" name="Line 110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0" name="Line 110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1" name="Line 110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2" name="Line 111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3" name="Line 111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4" name="Line 111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5" name="Line 111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6" name="Line 111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7" name="Line 111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8" name="Line 111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9" name="Line 111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0" name="Line 111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1" name="Line 1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2" name="Line 11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3" name="Line 1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4" name="Line 1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5" name="Line 1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6" name="Line 1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7" name="Line 1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8" name="Line 1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9" name="Line 1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0" name="Line 112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1" name="Line 112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2" name="Line 113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3" name="Line 113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4" name="Line 113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5" name="Line 113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6" name="Line 113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7" name="Line 113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8" name="Line 113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9" name="Line 113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0" name="Line 113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1" name="Line 113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2" name="Line 114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3" name="Line 114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4" name="Line 114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5" name="Line 114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6" name="Line 114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7" name="Line 114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8" name="Line 114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9" name="Line 114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0" name="Line 114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1" name="Line 114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2" name="Line 115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3" name="Line 1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4" name="Line 115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5" name="Line 115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6" name="Group 1154"/>
              <p:cNvGrpSpPr>
                <a:grpSpLocks/>
              </p:cNvGrpSpPr>
              <p:nvPr/>
            </p:nvGrpSpPr>
            <p:grpSpPr bwMode="auto">
              <a:xfrm>
                <a:off x="1663" y="2160"/>
                <a:ext cx="548" cy="504"/>
                <a:chOff x="1065" y="2340"/>
                <a:chExt cx="548" cy="504"/>
              </a:xfrm>
            </p:grpSpPr>
            <p:sp>
              <p:nvSpPr>
                <p:cNvPr id="278" name="Line 115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9" name="Rectangle 115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0" name="Line 115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1" name="Line 115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2" name="Line 115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3" name="Line 116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4" name="Line 116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5" name="Line 116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6" name="Line 116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7" name="Line 116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8" name="Line 116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9" name="Line 116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0" name="Line 116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1" name="Line 116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2" name="Line 116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3" name="Line 117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4" name="Line 117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5" name="Line 117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6" name="Line 117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7" name="Line 117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8" name="Line 117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9" name="Line 117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0" name="Line 117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1" name="Line 117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2" name="Line 117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3" name="Line 118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4" name="Line 118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5" name="Line 118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6" name="Line 118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7" name="Line 118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8" name="Line 118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9" name="Line 118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0" name="Line 118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1" name="Line 118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2" name="Line 118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3" name="Line 119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4" name="Line 119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5" name="Line 119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6" name="Line 119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7" name="Line 119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" name="Line 119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9" name="Line 119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0" name="Line 119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1" name="Line 119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2" name="Line 119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3" name="Line 120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4" name="Line 120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5" name="Line 120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6" name="Line 120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7" name="Line 120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8" name="Line 120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9" name="Line 120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0" name="Line 120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1" name="Line 120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2" name="Line 1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3" name="Line 1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4" name="Line 121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5" name="Line 121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6" name="Line 121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7" name="Group 1214"/>
              <p:cNvGrpSpPr>
                <a:grpSpLocks/>
              </p:cNvGrpSpPr>
              <p:nvPr/>
            </p:nvGrpSpPr>
            <p:grpSpPr bwMode="auto">
              <a:xfrm>
                <a:off x="2243" y="2160"/>
                <a:ext cx="548" cy="504"/>
                <a:chOff x="1065" y="2340"/>
                <a:chExt cx="548" cy="504"/>
              </a:xfrm>
            </p:grpSpPr>
            <p:sp>
              <p:nvSpPr>
                <p:cNvPr id="219" name="Line 121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0" name="Rectangle 121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21" name="Line 121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2" name="Line 121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3" name="Line 121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4" name="Line 122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5" name="Line 122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6" name="Line 122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7" name="Line 122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8" name="Line 122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9" name="Line 122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0" name="Line 122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1" name="Line 122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2" name="Line 122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3" name="Line 122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4" name="Line 123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5" name="Line 123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6" name="Line 123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7" name="Line 123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8" name="Line 123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9" name="Line 123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0" name="Line 123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1" name="Line 123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2" name="Line 123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" name="Line 12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4" name="Line 12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5" name="Line 12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6" name="Line 124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7" name="Line 124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8" name="Line 124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9" name="Line 124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0" name="Line 124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1" name="Line 124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2" name="Line 124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3" name="Line 124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4" name="Line 125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5" name="Line 125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6" name="Line 125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7" name="Line 125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8" name="Line 125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9" name="Line 125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0" name="Line 125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1" name="Line 125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2" name="Line 125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3" name="Line 125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4" name="Line 126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5" name="Line 126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" name="Line 126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7" name="Line 126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8" name="Line 126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9" name="Line 126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0" name="Line 126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1" name="Line 126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2" name="Line 126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3" name="Line 126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4" name="Line 127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5" name="Line 127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" name="Line 127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7" name="Line 127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8" name="Group 1274"/>
              <p:cNvGrpSpPr>
                <a:grpSpLocks/>
              </p:cNvGrpSpPr>
              <p:nvPr/>
            </p:nvGrpSpPr>
            <p:grpSpPr bwMode="auto">
              <a:xfrm>
                <a:off x="3598" y="2160"/>
                <a:ext cx="548" cy="504"/>
                <a:chOff x="1065" y="2340"/>
                <a:chExt cx="548" cy="504"/>
              </a:xfrm>
            </p:grpSpPr>
            <p:sp>
              <p:nvSpPr>
                <p:cNvPr id="160" name="Line 127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1" name="Rectangle 127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2" name="Line 127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3" name="Line 127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4" name="Line 127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5" name="Line 128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6" name="Line 128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7" name="Line 128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8" name="Line 128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9" name="Line 128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0" name="Line 128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1" name="Line 128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2" name="Line 128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3" name="Line 128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4" name="Line 128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5" name="Line 129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6" name="Line 129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7" name="Line 129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8" name="Line 129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9" name="Line 129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0" name="Line 129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1" name="Line 129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2" name="Line 129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3" name="Line 129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4" name="Line 12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5" name="Line 13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6" name="Line 13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7" name="Line 130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8" name="Line 130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9" name="Line 130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0" name="Line 130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1" name="Line 130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2" name="Line 130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3" name="Line 130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4" name="Line 130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5" name="Line 131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6" name="Line 131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7" name="Line 131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8" name="Line 131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9" name="Line 131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0" name="Line 131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1" name="Line 131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2" name="Line 131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3" name="Line 131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4" name="Line 131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5" name="Line 132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6" name="Line 132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7" name="Line 132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" name="Line 132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9" name="Line 132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0" name="Line 132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1" name="Line 132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2" name="Line 132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3" name="Line 132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4" name="Line 132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5" name="Line 133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" name="Line 133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7" name="Line 133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8" name="Line 133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9" name="Group 1334"/>
              <p:cNvGrpSpPr>
                <a:grpSpLocks/>
              </p:cNvGrpSpPr>
              <p:nvPr/>
            </p:nvGrpSpPr>
            <p:grpSpPr bwMode="auto">
              <a:xfrm>
                <a:off x="3016" y="2160"/>
                <a:ext cx="548" cy="504"/>
                <a:chOff x="1065" y="2340"/>
                <a:chExt cx="548" cy="504"/>
              </a:xfrm>
            </p:grpSpPr>
            <p:sp>
              <p:nvSpPr>
                <p:cNvPr id="101" name="Line 133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" name="Rectangle 133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3" name="Line 133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" name="Line 133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" name="Line 133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" name="Line 134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" name="Line 134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" name="Line 134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" name="Line 134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" name="Line 134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" name="Line 134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" name="Line 134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" name="Line 134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" name="Line 134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" name="Line 134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" name="Line 135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" name="Line 135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" name="Line 135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" name="Line 135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" name="Line 135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" name="Line 135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" name="Line 135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" name="Line 135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" name="Line 135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" name="Line 13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" name="Line 13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" name="Line 13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" name="Line 136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" name="Line 13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" name="Line 136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" name="Line 136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" name="Line 136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" name="Line 136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" name="Line 136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" name="Line 136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" name="Line 137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" name="Line 137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" name="Line 137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" name="Line 137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" name="Line 137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" name="Line 137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" name="Line 137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" name="Line 137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" name="Line 137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" name="Line 137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" name="Line 138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" name="Line 138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8" name="Line 138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9" name="Line 138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0" name="Line 138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1" name="Line 138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2" name="Line 138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3" name="Line 138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4" name="Line 138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5" name="Line 138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6" name="Line 139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7" name="Line 139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8" name="Line 139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9" name="Line 139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0" name="Group 1394"/>
              <p:cNvGrpSpPr>
                <a:grpSpLocks/>
              </p:cNvGrpSpPr>
              <p:nvPr/>
            </p:nvGrpSpPr>
            <p:grpSpPr bwMode="auto">
              <a:xfrm>
                <a:off x="4176" y="2160"/>
                <a:ext cx="548" cy="504"/>
                <a:chOff x="1065" y="2340"/>
                <a:chExt cx="548" cy="504"/>
              </a:xfrm>
            </p:grpSpPr>
            <p:sp>
              <p:nvSpPr>
                <p:cNvPr id="42" name="Line 139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" name="Rectangle 139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Line 139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" name="Line 139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" name="Line 139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" name="Line 140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" name="Line 140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" name="Line 140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" name="Line 140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" name="Line 140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" name="Line 140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" name="Line 140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" name="Line 140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" name="Line 140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" name="Line 140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" name="Line 141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" name="Line 141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" name="Line 141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" name="Line 141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" name="Line 141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" name="Line 141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" name="Line 141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" name="Line 141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" name="Line 141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" name="Line 14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" name="Line 14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" name="Line 14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" name="Line 14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" name="Line 14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" name="Line 14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" name="Line 14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" name="Line 142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" name="Line 142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" name="Line 142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" name="Line 142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" name="Line 143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" name="Line 143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" name="Line 143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" name="Line 143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" name="Line 143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" name="Line 143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" name="Line 143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" name="Line 143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" name="Line 143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" name="Line 143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" name="Line 144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" name="Line 144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" name="Line 144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" name="Line 144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" name="Line 144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" name="Line 144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" name="Line 144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" name="Line 144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" name="Line 144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" name="Line 144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" name="Line 145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" name="Line 145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" name="Line 145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" name="Line 145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41" name="Text Box 1454"/>
              <p:cNvSpPr txBox="1">
                <a:spLocks noChangeArrowheads="1"/>
              </p:cNvSpPr>
              <p:nvPr/>
            </p:nvSpPr>
            <p:spPr bwMode="auto">
              <a:xfrm>
                <a:off x="2736" y="2261"/>
                <a:ext cx="27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400" b="1"/>
                  <a:t>～</a:t>
                </a:r>
              </a:p>
            </p:txBody>
          </p:sp>
        </p:grpSp>
        <p:sp>
          <p:nvSpPr>
            <p:cNvPr id="10" name="AutoShape 1455"/>
            <p:cNvSpPr>
              <a:spLocks/>
            </p:cNvSpPr>
            <p:nvPr/>
          </p:nvSpPr>
          <p:spPr bwMode="auto">
            <a:xfrm rot="-5400000">
              <a:off x="2978" y="2630"/>
              <a:ext cx="223" cy="2738"/>
            </a:xfrm>
            <a:prstGeom prst="leftBrace">
              <a:avLst>
                <a:gd name="adj1" fmla="val 102317"/>
                <a:gd name="adj2" fmla="val 5003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Text Box 1456"/>
            <p:cNvSpPr txBox="1">
              <a:spLocks noChangeArrowheads="1"/>
            </p:cNvSpPr>
            <p:nvPr/>
          </p:nvSpPr>
          <p:spPr bwMode="auto">
            <a:xfrm>
              <a:off x="2691" y="4070"/>
              <a:ext cx="8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20 phases</a:t>
              </a:r>
            </a:p>
          </p:txBody>
        </p:sp>
        <p:sp>
          <p:nvSpPr>
            <p:cNvPr id="12" name="Text Box 1457"/>
            <p:cNvSpPr txBox="1">
              <a:spLocks noChangeArrowheads="1"/>
            </p:cNvSpPr>
            <p:nvPr/>
          </p:nvSpPr>
          <p:spPr bwMode="auto">
            <a:xfrm>
              <a:off x="612" y="2251"/>
              <a:ext cx="8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b="1"/>
                <a:t>信号強度図</a:t>
              </a:r>
            </a:p>
          </p:txBody>
        </p:sp>
        <p:sp>
          <p:nvSpPr>
            <p:cNvPr id="13" name="Text Box 1458"/>
            <p:cNvSpPr txBox="1">
              <a:spLocks noChangeArrowheads="1"/>
            </p:cNvSpPr>
            <p:nvPr/>
          </p:nvSpPr>
          <p:spPr bwMode="auto">
            <a:xfrm>
              <a:off x="378" y="2642"/>
              <a:ext cx="132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ja-JP" b="1" dirty="0"/>
                <a:t>X</a:t>
              </a:r>
              <a:r>
                <a:rPr lang="ja-JP" altLang="en-US" b="1" dirty="0"/>
                <a:t>方向の速度成分を持つ３次元データ</a:t>
              </a:r>
            </a:p>
          </p:txBody>
        </p:sp>
        <p:grpSp>
          <p:nvGrpSpPr>
            <p:cNvPr id="14" name="Group 1465"/>
            <p:cNvGrpSpPr>
              <a:grpSpLocks/>
            </p:cNvGrpSpPr>
            <p:nvPr/>
          </p:nvGrpSpPr>
          <p:grpSpPr bwMode="auto">
            <a:xfrm>
              <a:off x="1508" y="1788"/>
              <a:ext cx="954" cy="298"/>
              <a:chOff x="986" y="560"/>
              <a:chExt cx="1248" cy="416"/>
            </a:xfrm>
          </p:grpSpPr>
          <p:sp>
            <p:nvSpPr>
              <p:cNvPr id="27" name="Freeform 1466"/>
              <p:cNvSpPr>
                <a:spLocks/>
              </p:cNvSpPr>
              <p:nvPr/>
            </p:nvSpPr>
            <p:spPr bwMode="auto">
              <a:xfrm>
                <a:off x="1101" y="903"/>
                <a:ext cx="101" cy="55"/>
              </a:xfrm>
              <a:custGeom>
                <a:avLst/>
                <a:gdLst>
                  <a:gd name="T0" fmla="*/ 0 w 129"/>
                  <a:gd name="T1" fmla="*/ 55 h 103"/>
                  <a:gd name="T2" fmla="*/ 32 w 129"/>
                  <a:gd name="T3" fmla="*/ 10 h 103"/>
                  <a:gd name="T4" fmla="*/ 37 w 129"/>
                  <a:gd name="T5" fmla="*/ 5 h 103"/>
                  <a:gd name="T6" fmla="*/ 59 w 129"/>
                  <a:gd name="T7" fmla="*/ 1 h 103"/>
                  <a:gd name="T8" fmla="*/ 78 w 129"/>
                  <a:gd name="T9" fmla="*/ 12 h 103"/>
                  <a:gd name="T10" fmla="*/ 101 w 129"/>
                  <a:gd name="T11" fmla="*/ 53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9" h="103">
                    <a:moveTo>
                      <a:pt x="0" y="103"/>
                    </a:moveTo>
                    <a:cubicBezTo>
                      <a:pt x="16" y="68"/>
                      <a:pt x="33" y="34"/>
                      <a:pt x="41" y="19"/>
                    </a:cubicBezTo>
                    <a:cubicBezTo>
                      <a:pt x="49" y="4"/>
                      <a:pt x="41" y="13"/>
                      <a:pt x="47" y="10"/>
                    </a:cubicBezTo>
                    <a:cubicBezTo>
                      <a:pt x="53" y="7"/>
                      <a:pt x="66" y="0"/>
                      <a:pt x="75" y="2"/>
                    </a:cubicBezTo>
                    <a:cubicBezTo>
                      <a:pt x="84" y="4"/>
                      <a:pt x="90" y="7"/>
                      <a:pt x="99" y="23"/>
                    </a:cubicBezTo>
                    <a:cubicBezTo>
                      <a:pt x="108" y="39"/>
                      <a:pt x="124" y="87"/>
                      <a:pt x="129" y="10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1467"/>
              <p:cNvSpPr>
                <a:spLocks/>
              </p:cNvSpPr>
              <p:nvPr/>
            </p:nvSpPr>
            <p:spPr bwMode="auto">
              <a:xfrm>
                <a:off x="1228" y="560"/>
                <a:ext cx="104" cy="414"/>
              </a:xfrm>
              <a:custGeom>
                <a:avLst/>
                <a:gdLst>
                  <a:gd name="T0" fmla="*/ 0 w 158"/>
                  <a:gd name="T1" fmla="*/ 407 h 380"/>
                  <a:gd name="T2" fmla="*/ 40 w 158"/>
                  <a:gd name="T3" fmla="*/ 71 h 380"/>
                  <a:gd name="T4" fmla="*/ 64 w 158"/>
                  <a:gd name="T5" fmla="*/ 58 h 380"/>
                  <a:gd name="T6" fmla="*/ 104 w 158"/>
                  <a:gd name="T7" fmla="*/ 414 h 3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380">
                    <a:moveTo>
                      <a:pt x="0" y="374"/>
                    </a:moveTo>
                    <a:cubicBezTo>
                      <a:pt x="22" y="246"/>
                      <a:pt x="45" y="118"/>
                      <a:pt x="61" y="65"/>
                    </a:cubicBezTo>
                    <a:cubicBezTo>
                      <a:pt x="77" y="12"/>
                      <a:pt x="81" y="0"/>
                      <a:pt x="97" y="53"/>
                    </a:cubicBezTo>
                    <a:cubicBezTo>
                      <a:pt x="113" y="106"/>
                      <a:pt x="135" y="243"/>
                      <a:pt x="158" y="38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1468"/>
              <p:cNvSpPr>
                <a:spLocks/>
              </p:cNvSpPr>
              <p:nvPr/>
            </p:nvSpPr>
            <p:spPr bwMode="auto">
              <a:xfrm>
                <a:off x="1430" y="906"/>
                <a:ext cx="300" cy="56"/>
              </a:xfrm>
              <a:custGeom>
                <a:avLst/>
                <a:gdLst>
                  <a:gd name="T0" fmla="*/ 0 w 300"/>
                  <a:gd name="T1" fmla="*/ 52 h 56"/>
                  <a:gd name="T2" fmla="*/ 60 w 300"/>
                  <a:gd name="T3" fmla="*/ 24 h 56"/>
                  <a:gd name="T4" fmla="*/ 122 w 300"/>
                  <a:gd name="T5" fmla="*/ 6 h 56"/>
                  <a:gd name="T6" fmla="*/ 188 w 300"/>
                  <a:gd name="T7" fmla="*/ 8 h 56"/>
                  <a:gd name="T8" fmla="*/ 300 w 30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56">
                    <a:moveTo>
                      <a:pt x="0" y="52"/>
                    </a:moveTo>
                    <a:cubicBezTo>
                      <a:pt x="20" y="42"/>
                      <a:pt x="40" y="32"/>
                      <a:pt x="60" y="24"/>
                    </a:cubicBezTo>
                    <a:cubicBezTo>
                      <a:pt x="80" y="16"/>
                      <a:pt x="101" y="9"/>
                      <a:pt x="122" y="6"/>
                    </a:cubicBezTo>
                    <a:cubicBezTo>
                      <a:pt x="143" y="3"/>
                      <a:pt x="158" y="0"/>
                      <a:pt x="188" y="8"/>
                    </a:cubicBezTo>
                    <a:cubicBezTo>
                      <a:pt x="218" y="16"/>
                      <a:pt x="259" y="36"/>
                      <a:pt x="300" y="5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1469"/>
              <p:cNvSpPr>
                <a:spLocks noChangeShapeType="1"/>
              </p:cNvSpPr>
              <p:nvPr/>
            </p:nvSpPr>
            <p:spPr bwMode="auto">
              <a:xfrm>
                <a:off x="986" y="95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1470"/>
              <p:cNvSpPr>
                <a:spLocks noChangeShapeType="1"/>
              </p:cNvSpPr>
              <p:nvPr/>
            </p:nvSpPr>
            <p:spPr bwMode="auto">
              <a:xfrm>
                <a:off x="1329" y="959"/>
                <a:ext cx="1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1471"/>
              <p:cNvSpPr>
                <a:spLocks noChangeShapeType="1"/>
              </p:cNvSpPr>
              <p:nvPr/>
            </p:nvSpPr>
            <p:spPr bwMode="auto">
              <a:xfrm>
                <a:off x="1201" y="959"/>
                <a:ext cx="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1472"/>
              <p:cNvSpPr>
                <a:spLocks noChangeShapeType="1"/>
              </p:cNvSpPr>
              <p:nvPr/>
            </p:nvSpPr>
            <p:spPr bwMode="auto">
              <a:xfrm>
                <a:off x="1228" y="966"/>
                <a:ext cx="0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1473"/>
              <p:cNvSpPr>
                <a:spLocks noChangeShapeType="1"/>
              </p:cNvSpPr>
              <p:nvPr/>
            </p:nvSpPr>
            <p:spPr bwMode="auto">
              <a:xfrm>
                <a:off x="1718" y="960"/>
                <a:ext cx="5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" name="Line 1474"/>
            <p:cNvSpPr>
              <a:spLocks noChangeShapeType="1"/>
            </p:cNvSpPr>
            <p:nvPr/>
          </p:nvSpPr>
          <p:spPr bwMode="auto">
            <a:xfrm>
              <a:off x="2450" y="2074"/>
              <a:ext cx="17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1475"/>
            <p:cNvSpPr>
              <a:spLocks/>
            </p:cNvSpPr>
            <p:nvPr/>
          </p:nvSpPr>
          <p:spPr bwMode="auto">
            <a:xfrm>
              <a:off x="4305" y="2036"/>
              <a:ext cx="78" cy="40"/>
            </a:xfrm>
            <a:custGeom>
              <a:avLst/>
              <a:gdLst>
                <a:gd name="T0" fmla="*/ 0 w 129"/>
                <a:gd name="T1" fmla="*/ 40 h 103"/>
                <a:gd name="T2" fmla="*/ 25 w 129"/>
                <a:gd name="T3" fmla="*/ 7 h 103"/>
                <a:gd name="T4" fmla="*/ 28 w 129"/>
                <a:gd name="T5" fmla="*/ 4 h 103"/>
                <a:gd name="T6" fmla="*/ 45 w 129"/>
                <a:gd name="T7" fmla="*/ 1 h 103"/>
                <a:gd name="T8" fmla="*/ 60 w 129"/>
                <a:gd name="T9" fmla="*/ 9 h 103"/>
                <a:gd name="T10" fmla="*/ 78 w 129"/>
                <a:gd name="T11" fmla="*/ 39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03">
                  <a:moveTo>
                    <a:pt x="0" y="103"/>
                  </a:moveTo>
                  <a:cubicBezTo>
                    <a:pt x="16" y="68"/>
                    <a:pt x="33" y="34"/>
                    <a:pt x="41" y="19"/>
                  </a:cubicBezTo>
                  <a:cubicBezTo>
                    <a:pt x="49" y="4"/>
                    <a:pt x="41" y="13"/>
                    <a:pt x="47" y="10"/>
                  </a:cubicBezTo>
                  <a:cubicBezTo>
                    <a:pt x="53" y="7"/>
                    <a:pt x="66" y="0"/>
                    <a:pt x="75" y="2"/>
                  </a:cubicBezTo>
                  <a:cubicBezTo>
                    <a:pt x="84" y="4"/>
                    <a:pt x="90" y="7"/>
                    <a:pt x="99" y="23"/>
                  </a:cubicBezTo>
                  <a:cubicBezTo>
                    <a:pt x="108" y="39"/>
                    <a:pt x="124" y="87"/>
                    <a:pt x="129" y="10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476"/>
            <p:cNvSpPr>
              <a:spLocks/>
            </p:cNvSpPr>
            <p:nvPr/>
          </p:nvSpPr>
          <p:spPr bwMode="auto">
            <a:xfrm>
              <a:off x="4403" y="1791"/>
              <a:ext cx="79" cy="296"/>
            </a:xfrm>
            <a:custGeom>
              <a:avLst/>
              <a:gdLst>
                <a:gd name="T0" fmla="*/ 0 w 158"/>
                <a:gd name="T1" fmla="*/ 291 h 380"/>
                <a:gd name="T2" fmla="*/ 31 w 158"/>
                <a:gd name="T3" fmla="*/ 51 h 380"/>
                <a:gd name="T4" fmla="*/ 49 w 158"/>
                <a:gd name="T5" fmla="*/ 41 h 380"/>
                <a:gd name="T6" fmla="*/ 79 w 158"/>
                <a:gd name="T7" fmla="*/ 296 h 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" h="380">
                  <a:moveTo>
                    <a:pt x="0" y="374"/>
                  </a:moveTo>
                  <a:cubicBezTo>
                    <a:pt x="22" y="246"/>
                    <a:pt x="45" y="118"/>
                    <a:pt x="61" y="65"/>
                  </a:cubicBezTo>
                  <a:cubicBezTo>
                    <a:pt x="77" y="12"/>
                    <a:pt x="81" y="0"/>
                    <a:pt x="97" y="53"/>
                  </a:cubicBezTo>
                  <a:cubicBezTo>
                    <a:pt x="113" y="106"/>
                    <a:pt x="135" y="243"/>
                    <a:pt x="158" y="38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477"/>
            <p:cNvSpPr>
              <a:spLocks/>
            </p:cNvSpPr>
            <p:nvPr/>
          </p:nvSpPr>
          <p:spPr bwMode="auto">
            <a:xfrm>
              <a:off x="4557" y="2038"/>
              <a:ext cx="229" cy="40"/>
            </a:xfrm>
            <a:custGeom>
              <a:avLst/>
              <a:gdLst>
                <a:gd name="T0" fmla="*/ 0 w 300"/>
                <a:gd name="T1" fmla="*/ 37 h 56"/>
                <a:gd name="T2" fmla="*/ 46 w 300"/>
                <a:gd name="T3" fmla="*/ 17 h 56"/>
                <a:gd name="T4" fmla="*/ 93 w 300"/>
                <a:gd name="T5" fmla="*/ 4 h 56"/>
                <a:gd name="T6" fmla="*/ 144 w 300"/>
                <a:gd name="T7" fmla="*/ 6 h 56"/>
                <a:gd name="T8" fmla="*/ 229 w 300"/>
                <a:gd name="T9" fmla="*/ 4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56">
                  <a:moveTo>
                    <a:pt x="0" y="52"/>
                  </a:moveTo>
                  <a:cubicBezTo>
                    <a:pt x="20" y="42"/>
                    <a:pt x="40" y="32"/>
                    <a:pt x="60" y="24"/>
                  </a:cubicBezTo>
                  <a:cubicBezTo>
                    <a:pt x="80" y="16"/>
                    <a:pt x="101" y="9"/>
                    <a:pt x="122" y="6"/>
                  </a:cubicBezTo>
                  <a:cubicBezTo>
                    <a:pt x="143" y="3"/>
                    <a:pt x="158" y="0"/>
                    <a:pt x="188" y="8"/>
                  </a:cubicBezTo>
                  <a:cubicBezTo>
                    <a:pt x="218" y="16"/>
                    <a:pt x="259" y="36"/>
                    <a:pt x="300" y="5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1478"/>
            <p:cNvSpPr>
              <a:spLocks noChangeShapeType="1"/>
            </p:cNvSpPr>
            <p:nvPr/>
          </p:nvSpPr>
          <p:spPr bwMode="auto">
            <a:xfrm>
              <a:off x="4218" y="207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479"/>
            <p:cNvSpPr>
              <a:spLocks noChangeShapeType="1"/>
            </p:cNvSpPr>
            <p:nvPr/>
          </p:nvSpPr>
          <p:spPr bwMode="auto">
            <a:xfrm>
              <a:off x="4479" y="2077"/>
              <a:ext cx="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480"/>
            <p:cNvSpPr>
              <a:spLocks noChangeShapeType="1"/>
            </p:cNvSpPr>
            <p:nvPr/>
          </p:nvSpPr>
          <p:spPr bwMode="auto">
            <a:xfrm>
              <a:off x="4382" y="2077"/>
              <a:ext cx="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1481"/>
            <p:cNvSpPr>
              <a:spLocks noChangeShapeType="1"/>
            </p:cNvSpPr>
            <p:nvPr/>
          </p:nvSpPr>
          <p:spPr bwMode="auto">
            <a:xfrm>
              <a:off x="4403" y="2082"/>
              <a:ext cx="0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1482"/>
            <p:cNvSpPr>
              <a:spLocks noChangeShapeType="1"/>
            </p:cNvSpPr>
            <p:nvPr/>
          </p:nvSpPr>
          <p:spPr bwMode="auto">
            <a:xfrm>
              <a:off x="4777" y="2077"/>
              <a:ext cx="1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 Box 1483"/>
            <p:cNvSpPr txBox="1">
              <a:spLocks noChangeArrowheads="1"/>
            </p:cNvSpPr>
            <p:nvPr/>
          </p:nvSpPr>
          <p:spPr bwMode="auto">
            <a:xfrm>
              <a:off x="975" y="1912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1600" b="1"/>
                <a:t>心電図</a:t>
              </a:r>
            </a:p>
          </p:txBody>
        </p:sp>
        <p:sp>
          <p:nvSpPr>
            <p:cNvPr id="25" name="Text Box 1487"/>
            <p:cNvSpPr txBox="1">
              <a:spLocks noChangeArrowheads="1"/>
            </p:cNvSpPr>
            <p:nvPr/>
          </p:nvSpPr>
          <p:spPr bwMode="auto">
            <a:xfrm>
              <a:off x="378" y="3521"/>
              <a:ext cx="132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ja-JP" b="1"/>
                <a:t>Z</a:t>
              </a:r>
              <a:r>
                <a:rPr lang="ja-JP" altLang="en-US" b="1"/>
                <a:t>方向の速度成分を持つ３次元データ</a:t>
              </a:r>
            </a:p>
          </p:txBody>
        </p:sp>
        <p:sp>
          <p:nvSpPr>
            <p:cNvPr id="26" name="Text Box 1488"/>
            <p:cNvSpPr txBox="1">
              <a:spLocks noChangeArrowheads="1"/>
            </p:cNvSpPr>
            <p:nvPr/>
          </p:nvSpPr>
          <p:spPr bwMode="auto">
            <a:xfrm>
              <a:off x="378" y="3096"/>
              <a:ext cx="132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ja-JP" b="1"/>
                <a:t>Y</a:t>
              </a:r>
              <a:r>
                <a:rPr lang="ja-JP" altLang="en-US" b="1"/>
                <a:t>方向の速度成分を持つ３次元データ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4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研究背景と動機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流入出境界条件</a:t>
            </a:r>
            <a:r>
              <a:rPr kumimoji="1" lang="ja-JP" altLang="en-US" dirty="0"/>
              <a:t>決定法の現状</a:t>
            </a:r>
            <a:r>
              <a:rPr kumimoji="1" lang="en-US" altLang="ja-JP" dirty="0"/>
              <a:t>】</a:t>
            </a:r>
          </a:p>
          <a:p>
            <a:pPr lvl="1"/>
            <a:r>
              <a:rPr lang="ja-JP" altLang="en-US" dirty="0"/>
              <a:t>標準的とされる流量を与える</a:t>
            </a:r>
            <a:endParaRPr lang="en-US" altLang="ja-JP" dirty="0"/>
          </a:p>
          <a:p>
            <a:pPr lvl="1"/>
            <a:r>
              <a:rPr lang="en-US" altLang="ja-JP" dirty="0"/>
              <a:t>WSS</a:t>
            </a:r>
            <a:r>
              <a:rPr lang="ja-JP" altLang="en-US" dirty="0"/>
              <a:t>が標準的な値となるような流量を与える</a:t>
            </a:r>
            <a:endParaRPr lang="en-US" altLang="ja-JP" dirty="0"/>
          </a:p>
          <a:p>
            <a:pPr lvl="1"/>
            <a:r>
              <a:rPr lang="ja-JP" altLang="en-US" dirty="0"/>
              <a:t>上記流量を</a:t>
            </a:r>
            <a:r>
              <a:rPr lang="en-US" altLang="ja-JP" dirty="0" err="1"/>
              <a:t>Womersly</a:t>
            </a:r>
            <a:r>
              <a:rPr lang="ja-JP" altLang="en-US" dirty="0"/>
              <a:t>流速プロファイルで与える</a:t>
            </a:r>
            <a:endParaRPr lang="en-US" altLang="ja-JP" dirty="0"/>
          </a:p>
          <a:p>
            <a:pPr marL="457200" lvl="1" indent="0" algn="ctr">
              <a:buNone/>
            </a:pPr>
            <a:r>
              <a:rPr lang="ja-JP" altLang="en-US" dirty="0">
                <a:solidFill>
                  <a:srgbClr val="0000CC"/>
                </a:solidFill>
              </a:rPr>
              <a:t>物理的根拠に乏しい</a:t>
            </a:r>
            <a:br>
              <a:rPr lang="en-US" altLang="ja-JP" dirty="0"/>
            </a:br>
            <a:endParaRPr lang="en-US" altLang="ja-JP" dirty="0"/>
          </a:p>
          <a:p>
            <a:pPr lvl="1"/>
            <a:r>
              <a:rPr lang="en-US" altLang="ja-JP" dirty="0"/>
              <a:t>2D cine PC-MR</a:t>
            </a:r>
            <a:r>
              <a:rPr lang="ja-JP" altLang="en-US" dirty="0"/>
              <a:t>で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測定</a:t>
            </a:r>
            <a:r>
              <a:rPr lang="ja-JP" altLang="en-US" dirty="0"/>
              <a:t>した断面流速分布を与える</a:t>
            </a:r>
            <a:endParaRPr lang="en-US" altLang="ja-JP" dirty="0"/>
          </a:p>
          <a:p>
            <a:pPr marL="457200" lvl="1" indent="0" algn="ctr">
              <a:buNone/>
            </a:pPr>
            <a:r>
              <a:rPr lang="ja-JP" altLang="en-US" dirty="0">
                <a:solidFill>
                  <a:srgbClr val="C00000"/>
                </a:solidFill>
              </a:rPr>
              <a:t>測定誤差が大き過ぎる</a:t>
            </a:r>
            <a:endParaRPr lang="en-US" altLang="ja-JP" dirty="0">
              <a:solidFill>
                <a:srgbClr val="C00000"/>
              </a:solidFill>
            </a:endParaRPr>
          </a:p>
          <a:p>
            <a:pPr marL="457200" lvl="1" indent="0" algn="ctr">
              <a:buNone/>
            </a:pPr>
            <a:endParaRPr kumimoji="1" lang="en-US" altLang="ja-JP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左中かっこ 4"/>
          <p:cNvSpPr/>
          <p:nvPr/>
        </p:nvSpPr>
        <p:spPr>
          <a:xfrm>
            <a:off x="359532" y="1232756"/>
            <a:ext cx="360040" cy="1440160"/>
          </a:xfrm>
          <a:prstGeom prst="leftBrac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カギ線コネクタ 6"/>
          <p:cNvCxnSpPr/>
          <p:nvPr/>
        </p:nvCxnSpPr>
        <p:spPr>
          <a:xfrm>
            <a:off x="359532" y="1952836"/>
            <a:ext cx="2808312" cy="1008112"/>
          </a:xfrm>
          <a:prstGeom prst="bentConnector3">
            <a:avLst>
              <a:gd name="adj1" fmla="val -4145"/>
            </a:avLst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左中かっこ 16"/>
          <p:cNvSpPr/>
          <p:nvPr/>
        </p:nvSpPr>
        <p:spPr>
          <a:xfrm>
            <a:off x="359532" y="3735545"/>
            <a:ext cx="360040" cy="36004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カギ線コネクタ 17"/>
          <p:cNvCxnSpPr/>
          <p:nvPr/>
        </p:nvCxnSpPr>
        <p:spPr>
          <a:xfrm>
            <a:off x="359532" y="3926117"/>
            <a:ext cx="2700300" cy="504056"/>
          </a:xfrm>
          <a:prstGeom prst="bentConnector3">
            <a:avLst>
              <a:gd name="adj1" fmla="val -4409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043608" y="5243747"/>
            <a:ext cx="7056784" cy="954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流入出境界条件</a:t>
            </a:r>
            <a:r>
              <a:rPr lang="ja-JP" altLang="en-US" sz="2800" dirty="0"/>
              <a:t>を</a:t>
            </a:r>
            <a:r>
              <a:rPr lang="ja-JP" altLang="en-US" sz="2800" b="1" u="sng" dirty="0"/>
              <a:t>正確に</a:t>
            </a:r>
            <a:r>
              <a:rPr lang="ja-JP" altLang="en-US" sz="2800" dirty="0"/>
              <a:t>決定する方法は</a:t>
            </a:r>
            <a:endParaRPr lang="en-US" altLang="ja-JP" sz="2800" dirty="0"/>
          </a:p>
          <a:p>
            <a:pPr lvl="1" algn="ctr"/>
            <a:r>
              <a:rPr lang="ja-JP" altLang="en-US" sz="2800" dirty="0"/>
              <a:t>未だ確立されていない</a:t>
            </a:r>
          </a:p>
        </p:txBody>
      </p:sp>
      <p:sp>
        <p:nvSpPr>
          <p:cNvPr id="23" name="下矢印 22"/>
          <p:cNvSpPr/>
          <p:nvPr/>
        </p:nvSpPr>
        <p:spPr>
          <a:xfrm>
            <a:off x="4103948" y="4725144"/>
            <a:ext cx="900100" cy="482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49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4D-Flow</a:t>
            </a:r>
            <a:r>
              <a:rPr kumimoji="1" lang="ja-JP" altLang="en-US" dirty="0"/>
              <a:t>の長所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【2D cine PC-MR</a:t>
            </a:r>
            <a:r>
              <a:rPr lang="ja-JP" altLang="en-US" dirty="0"/>
              <a:t>に対する長所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１回の撮影で血管形状と流速分布が同時に測定できる　⇒　患者負担と費用を抑えられる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22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研究目的</a:t>
            </a:r>
            <a:r>
              <a:rPr kumimoji="1" lang="en-US" altLang="ja-JP" dirty="0"/>
              <a:t>】</a:t>
            </a:r>
          </a:p>
          <a:p>
            <a:pPr marL="0" indent="0" algn="ctr">
              <a:buNone/>
            </a:pPr>
            <a:r>
              <a:rPr kumimoji="1" lang="en-US" altLang="ja-JP" dirty="0">
                <a:solidFill>
                  <a:srgbClr val="008000"/>
                </a:solidFill>
              </a:rPr>
              <a:t>3D cine PC-MR</a:t>
            </a:r>
            <a:r>
              <a:rPr lang="ja-JP" altLang="en-US" dirty="0">
                <a:solidFill>
                  <a:srgbClr val="008000"/>
                </a:solidFill>
              </a:rPr>
              <a:t>（</a:t>
            </a:r>
            <a:r>
              <a:rPr lang="en-US" altLang="ja-JP" dirty="0">
                <a:solidFill>
                  <a:srgbClr val="008000"/>
                </a:solidFill>
              </a:rPr>
              <a:t>4D-Flow</a:t>
            </a:r>
            <a:r>
              <a:rPr lang="ja-JP" altLang="en-US" dirty="0">
                <a:solidFill>
                  <a:srgbClr val="008000"/>
                </a:solidFill>
              </a:rPr>
              <a:t>）</a:t>
            </a:r>
            <a:r>
              <a:rPr kumimoji="1" lang="ja-JP" altLang="en-US" dirty="0"/>
              <a:t>を用いることにより，</a:t>
            </a:r>
            <a:r>
              <a:rPr kumimoji="1" lang="en-US" altLang="ja-JP" dirty="0"/>
              <a:t>CFD</a:t>
            </a:r>
            <a:r>
              <a:rPr kumimoji="1" lang="ja-JP" altLang="en-US" dirty="0"/>
              <a:t>血流解析の</a:t>
            </a:r>
            <a:r>
              <a:rPr kumimoji="1" lang="ja-JP" altLang="en-US" b="1" u="sng" dirty="0"/>
              <a:t>正確な</a:t>
            </a:r>
            <a:r>
              <a:rPr kumimoji="1" lang="ja-JP" altLang="en-US" dirty="0">
                <a:solidFill>
                  <a:srgbClr val="FF0000"/>
                </a:solidFill>
              </a:rPr>
              <a:t>流入出境界条件（</a:t>
            </a:r>
            <a:r>
              <a:rPr kumimoji="1" lang="en-US" altLang="ja-JP" dirty="0">
                <a:solidFill>
                  <a:srgbClr val="FF0000"/>
                </a:solidFill>
              </a:rPr>
              <a:t>BC</a:t>
            </a:r>
            <a:r>
              <a:rPr kumimoji="1" lang="ja-JP" altLang="en-US" dirty="0">
                <a:solidFill>
                  <a:srgbClr val="FF0000"/>
                </a:solidFill>
              </a:rPr>
              <a:t>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dirty="0" err="1"/>
              <a:t>の決</a:t>
            </a:r>
            <a:r>
              <a:rPr kumimoji="1" lang="ja-JP" altLang="en-US" dirty="0"/>
              <a:t>定法を提案する．</a:t>
            </a:r>
            <a:endParaRPr lang="en-US" altLang="ja-JP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本発表の流れ</a:t>
            </a:r>
            <a:r>
              <a:rPr kumimoji="1" lang="en-US" altLang="ja-JP" sz="2800" dirty="0"/>
              <a:t>】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/>
              <a:t>4D-Flow</a:t>
            </a:r>
            <a:r>
              <a:rPr lang="ja-JP" altLang="en-US" sz="2800" dirty="0"/>
              <a:t>測定誤差評価実験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/>
              <a:t>提案する</a:t>
            </a:r>
            <a:r>
              <a:rPr kumimoji="1" lang="en-US" altLang="ja-JP" sz="2800" dirty="0"/>
              <a:t>BC</a:t>
            </a:r>
            <a:r>
              <a:rPr kumimoji="1" lang="ja-JP" altLang="en-US" sz="2800" dirty="0"/>
              <a:t>決定法</a:t>
            </a:r>
            <a:endParaRPr kumimoji="1"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/>
              <a:t>実験による検証</a:t>
            </a:r>
            <a:endParaRPr kumimoji="1"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まとめ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5" name="Picture 3" descr="C:\Users\aoki\AppData\Local\Temp\IMG_2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408378" cy="2556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63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en-US" altLang="ja-JP" sz="3600" dirty="0"/>
              <a:t>4D-Flow</a:t>
            </a:r>
            <a:r>
              <a:rPr kumimoji="1" lang="ja-JP" altLang="en-US" sz="3600" dirty="0"/>
              <a:t>測定誤差評価実験</a:t>
            </a:r>
            <a:endParaRPr kumimoji="1" lang="en-US" altLang="ja-JP" sz="3600" dirty="0"/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34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4D-Flow</a:t>
            </a:r>
            <a:r>
              <a:rPr kumimoji="1" lang="ja-JP" altLang="en-US" dirty="0"/>
              <a:t>測定誤差評価実験（装置）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二重円筒から成る</a:t>
            </a:r>
            <a:r>
              <a:rPr lang="ja-JP" altLang="en-US" u="sng" dirty="0"/>
              <a:t>回転式ファントム</a:t>
            </a:r>
            <a:endParaRPr lang="en-US" altLang="ja-JP" u="sng" dirty="0"/>
          </a:p>
          <a:p>
            <a:r>
              <a:rPr lang="en-US" altLang="ja-JP" dirty="0"/>
              <a:t>40wt%</a:t>
            </a:r>
            <a:r>
              <a:rPr lang="ja-JP" altLang="en-US" dirty="0"/>
              <a:t>グリセリン水溶液（</a:t>
            </a:r>
            <a:r>
              <a:rPr lang="ja-JP" altLang="en-US" dirty="0">
                <a:solidFill>
                  <a:srgbClr val="0000CC"/>
                </a:solidFill>
              </a:rPr>
              <a:t>造影剤なし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GEHC </a:t>
            </a:r>
            <a:r>
              <a:rPr lang="en-US" altLang="ja-JP" dirty="0" err="1"/>
              <a:t>Signa</a:t>
            </a:r>
            <a:r>
              <a:rPr lang="en-US" altLang="ja-JP" dirty="0"/>
              <a:t> </a:t>
            </a:r>
            <a:r>
              <a:rPr lang="en-US" altLang="ja-JP" dirty="0" err="1"/>
              <a:t>HDxt</a:t>
            </a:r>
            <a:r>
              <a:rPr lang="en-US" altLang="ja-JP" dirty="0"/>
              <a:t> 3.0T</a:t>
            </a:r>
            <a:r>
              <a:rPr lang="ja-JP" altLang="en-US" dirty="0"/>
              <a:t> ＋ </a:t>
            </a:r>
            <a:r>
              <a:rPr lang="en-US" altLang="ja-JP" dirty="0"/>
              <a:t>8ch Brain Array</a:t>
            </a:r>
          </a:p>
          <a:p>
            <a:r>
              <a:rPr kumimoji="1" lang="ja-JP" altLang="en-US" dirty="0"/>
              <a:t>内側円筒容器を剛体回転　⇒　</a:t>
            </a:r>
            <a:r>
              <a:rPr kumimoji="1" lang="ja-JP" altLang="en-US" dirty="0">
                <a:solidFill>
                  <a:srgbClr val="FF0000"/>
                </a:solidFill>
              </a:rPr>
              <a:t>流体も剛体回転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80456"/>
            <a:ext cx="2255520" cy="34686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28700"/>
            <a:ext cx="64298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4D-Flow</a:t>
            </a:r>
            <a:r>
              <a:rPr lang="ja-JP" altLang="en-US" dirty="0"/>
              <a:t>測定誤差評価実験（結果）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ja-JP" altLang="en-US" dirty="0"/>
              <a:t>ある水平断面上の流速分布</a:t>
            </a:r>
            <a:endParaRPr lang="en-US" altLang="ja-JP" dirty="0"/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r>
              <a:rPr kumimoji="1" lang="ja-JP" altLang="en-US" dirty="0"/>
              <a:t>流れのおよその分布は測定出来ている</a:t>
            </a:r>
            <a:endParaRPr kumimoji="1" lang="en-US" altLang="ja-JP" dirty="0"/>
          </a:p>
          <a:p>
            <a:r>
              <a:rPr lang="ja-JP" altLang="en-US" dirty="0"/>
              <a:t>明らかに不正な流速点が多数存在する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ランダム誤差</a:t>
            </a:r>
            <a:r>
              <a:rPr lang="ja-JP" altLang="en-US" dirty="0"/>
              <a:t>が含まれているように見える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1118652"/>
            <a:ext cx="4533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1184358"/>
            <a:ext cx="4533900" cy="3200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94686" y="425709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回転速度が</a:t>
            </a:r>
            <a:r>
              <a:rPr lang="en-US" altLang="ja-JP" dirty="0"/>
              <a:t>0 rpm</a:t>
            </a:r>
            <a:r>
              <a:rPr lang="ja-JP" altLang="en-US" dirty="0"/>
              <a:t>の場合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56076" y="425709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回転速度が</a:t>
            </a:r>
            <a:r>
              <a:rPr lang="en-US" altLang="ja-JP" dirty="0"/>
              <a:t>360 rpm</a:t>
            </a:r>
            <a:r>
              <a:rPr lang="ja-JP" altLang="en-US" dirty="0"/>
              <a:t>の場合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55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4D-Flow</a:t>
            </a:r>
            <a:r>
              <a:rPr lang="ja-JP" altLang="en-US" dirty="0"/>
              <a:t>測定誤差評価実験（結果）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dirty="0"/>
                  <a:t>成分毎の測定誤差のヒストグラム</a:t>
                </a:r>
                <a:endParaRPr lang="en-US" altLang="ja-JP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argPr>
                          <m:argSz m:val="-1"/>
                        </m:argPr>
                        <m:r>
                          <m:rPr>
                            <m:nor/>
                          </m:rPr>
                          <a:rPr lang="en-US" altLang="ja-JP" b="0" i="0" smtClean="0">
                            <a:latin typeface="Cambria Math"/>
                          </a:rPr>
                          <m:t>measured</m:t>
                        </m:r>
                      </m:sup>
                    </m:sSubSup>
                    <m:r>
                      <a:rPr lang="en-US" altLang="ja-JP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ja-JP" b="0" i="0" smtClean="0">
                            <a:latin typeface="Cambria Math"/>
                          </a:rPr>
                          <m:t>exact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/>
                      </a:rPr>
                      <m:t>  (</m:t>
                    </m:r>
                    <m:r>
                      <a:rPr kumimoji="1" lang="en-US" altLang="ja-JP" b="0" i="1" smtClean="0">
                        <a:latin typeface="Cambria Math"/>
                      </a:rPr>
                      <m:t>𝑖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r>
                      <a:rPr kumimoji="1" lang="en-US" altLang="ja-JP" b="0" i="1" smtClean="0">
                        <a:latin typeface="Cambria Math"/>
                      </a:rPr>
                      <m:t>𝑦</m:t>
                    </m:r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r>
                      <a:rPr kumimoji="1" lang="en-US" altLang="ja-JP" b="0" i="1" smtClean="0">
                        <a:latin typeface="Cambria Math"/>
                      </a:rPr>
                      <m:t>𝑧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を計算</a:t>
                </a:r>
                <a:endParaRPr kumimoji="1" lang="en-US" altLang="ja-JP" dirty="0"/>
              </a:p>
              <a:p>
                <a:r>
                  <a:rPr lang="ja-JP" altLang="en-US" dirty="0"/>
                  <a:t>全成分で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平均値ほぼゼロの正規分布</a:t>
                </a:r>
                <a:r>
                  <a:rPr lang="ja-JP" altLang="en-US" dirty="0"/>
                  <a:t>をしている</a:t>
                </a:r>
                <a:endParaRPr lang="en-US" altLang="ja-JP" dirty="0"/>
              </a:p>
              <a:p>
                <a:r>
                  <a:rPr kumimoji="1" lang="ja-JP" altLang="en-US" dirty="0">
                    <a:solidFill>
                      <a:srgbClr val="FF00FF"/>
                    </a:solidFill>
                  </a:rPr>
                  <a:t>分散は相当大きい</a:t>
                </a:r>
                <a:br>
                  <a:rPr lang="en-US" altLang="ja-JP" dirty="0"/>
                </a:br>
                <a:r>
                  <a:rPr lang="ja-JP" altLang="en-US" dirty="0"/>
                  <a:t>（</a:t>
                </a:r>
                <a:r>
                  <a:rPr kumimoji="1" lang="en-US" altLang="ja-JP" dirty="0"/>
                  <a:t>0 rpm</a:t>
                </a:r>
                <a:r>
                  <a:rPr kumimoji="1" lang="ja-JP" altLang="en-US" dirty="0"/>
                  <a:t>で</a:t>
                </a:r>
                <a:r>
                  <a:rPr lang="en-US" altLang="ja-JP" dirty="0"/>
                  <a:t>34.5 mm/s</a:t>
                </a:r>
                <a:r>
                  <a:rPr lang="ja-JP" altLang="en-US" dirty="0" err="1"/>
                  <a:t>，</a:t>
                </a:r>
                <a:r>
                  <a:rPr lang="en-US" altLang="ja-JP" dirty="0"/>
                  <a:t>360 rpm</a:t>
                </a:r>
                <a:r>
                  <a:rPr lang="ja-JP" altLang="en-US" dirty="0"/>
                  <a:t>で</a:t>
                </a:r>
                <a:r>
                  <a:rPr lang="en-US" altLang="ja-JP" dirty="0"/>
                  <a:t>98.3 mm/s</a:t>
                </a:r>
                <a:r>
                  <a:rPr lang="ja-JP" altLang="en-US" dirty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609" t="-2429" r="-1481" b="-49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117843"/>
            <a:ext cx="4389129" cy="27432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994"/>
            <a:ext cx="4377687" cy="273605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51620" y="389705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回転速度が</a:t>
            </a:r>
            <a:r>
              <a:rPr lang="en-US" altLang="ja-JP" dirty="0"/>
              <a:t>0 rpm</a:t>
            </a:r>
            <a:r>
              <a:rPr lang="ja-JP" altLang="en-US" dirty="0"/>
              <a:t>の場合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02701" y="389705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回転速度が</a:t>
            </a:r>
            <a:r>
              <a:rPr lang="en-US" altLang="ja-JP" dirty="0"/>
              <a:t>360 rpm</a:t>
            </a:r>
            <a:r>
              <a:rPr lang="ja-JP" altLang="en-US" dirty="0"/>
              <a:t>の場合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8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4D-Flow</a:t>
            </a:r>
            <a:r>
              <a:rPr lang="ja-JP" altLang="en-US" dirty="0"/>
              <a:t>測定誤差評価実験（考察）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実験から得られた知見</a:t>
            </a:r>
            <a:r>
              <a:rPr kumimoji="1" lang="en-US" altLang="ja-JP" dirty="0"/>
              <a:t>】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各ピクセルにおける</a:t>
            </a:r>
            <a:r>
              <a:rPr lang="en-US" altLang="ja-JP" dirty="0"/>
              <a:t>4D-Flow</a:t>
            </a:r>
            <a:r>
              <a:rPr lang="ja-JP" altLang="en-US" dirty="0"/>
              <a:t>測定流速の</a:t>
            </a:r>
            <a:r>
              <a:rPr lang="ja-JP" altLang="en-US" u="sng" dirty="0">
                <a:solidFill>
                  <a:srgbClr val="0000CC"/>
                </a:solidFill>
              </a:rPr>
              <a:t>生データは</a:t>
            </a:r>
            <a:r>
              <a:rPr lang="ja-JP" altLang="en-US" dirty="0"/>
              <a:t>大きな誤差を含んでおり，</a:t>
            </a:r>
            <a:r>
              <a:rPr lang="en-US" altLang="ja-JP" dirty="0"/>
              <a:t>CFD</a:t>
            </a:r>
            <a:r>
              <a:rPr lang="ja-JP" altLang="en-US" dirty="0"/>
              <a:t>血流解析の流入出境界条件として</a:t>
            </a:r>
            <a:r>
              <a:rPr lang="ja-JP" altLang="en-US" u="sng" dirty="0">
                <a:solidFill>
                  <a:srgbClr val="0000CC"/>
                </a:solidFill>
              </a:rPr>
              <a:t>直接用いるには不適当</a:t>
            </a:r>
            <a:r>
              <a:rPr lang="ja-JP" altLang="en-US" dirty="0"/>
              <a:t>である．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u="sng" dirty="0">
                <a:solidFill>
                  <a:srgbClr val="FF0000"/>
                </a:solidFill>
              </a:rPr>
              <a:t>大数</a:t>
            </a:r>
            <a:r>
              <a:rPr kumimoji="1" lang="ja-JP" altLang="en-US" u="sng" dirty="0">
                <a:solidFill>
                  <a:srgbClr val="FF0000"/>
                </a:solidFill>
              </a:rPr>
              <a:t>の法則により</a:t>
            </a:r>
            <a:r>
              <a:rPr kumimoji="1" lang="ja-JP" altLang="en-US" dirty="0"/>
              <a:t>，多数の</a:t>
            </a:r>
            <a:r>
              <a:rPr lang="en-US" altLang="ja-JP" dirty="0"/>
              <a:t>4D-Flow</a:t>
            </a:r>
            <a:r>
              <a:rPr lang="ja-JP" altLang="en-US" dirty="0"/>
              <a:t>流速の生データを</a:t>
            </a:r>
            <a:r>
              <a:rPr lang="ja-JP" altLang="en-US" u="sng" dirty="0">
                <a:solidFill>
                  <a:srgbClr val="FF0000"/>
                </a:solidFill>
              </a:rPr>
              <a:t>空間的に平均化したもの</a:t>
            </a:r>
            <a:r>
              <a:rPr lang="ja-JP" altLang="en-US" u="sng" dirty="0">
                <a:solidFill>
                  <a:srgbClr val="FF00FF"/>
                </a:solidFill>
              </a:rPr>
              <a:t>（例えば断面流量）</a:t>
            </a:r>
            <a:r>
              <a:rPr lang="ja-JP" altLang="en-US" u="sng" dirty="0">
                <a:solidFill>
                  <a:srgbClr val="FF0000"/>
                </a:solidFill>
              </a:rPr>
              <a:t>は正確</a:t>
            </a:r>
            <a:r>
              <a:rPr lang="ja-JP" altLang="en-US" dirty="0"/>
              <a:t>となることが期待できる．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9062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C6FE9B5D-18FF-4526-A201-1599BFDBC41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0016\uFFFD{EE42B3B6-3D5D-4190-BC94-BBF25F07017C}&quot;,&quot;Z:\\_yuki\\public_html\\slid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PRESENTATION_TITLE" val="jsme2012-accurate_BC-slide"/>
  <p:tag name="ISPRING_FIRST_PUBLISH" val="1"/>
</p:tagLst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23939</TotalTime>
  <Words>1612</Words>
  <Application>Microsoft Office PowerPoint</Application>
  <PresentationFormat>画面に合わせる (4:3)</PresentationFormat>
  <Paragraphs>330</Paragraphs>
  <Slides>30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Cambria Math</vt:lpstr>
      <vt:lpstr>Wingdings</vt:lpstr>
      <vt:lpstr>デザインの設定</vt:lpstr>
      <vt:lpstr>3D cine PC-MR 血流速度測定を用いた CFD血流解析の正確な流入出境界条件 の決定法 </vt:lpstr>
      <vt:lpstr>はじめに</vt:lpstr>
      <vt:lpstr>研究背景と動機</vt:lpstr>
      <vt:lpstr>研究目的</vt:lpstr>
      <vt:lpstr>PowerPoint プレゼンテーション</vt:lpstr>
      <vt:lpstr>4D-Flow測定誤差評価実験（装置）</vt:lpstr>
      <vt:lpstr>4D-Flow測定誤差評価実験（結果）</vt:lpstr>
      <vt:lpstr>4D-Flow測定誤差評価実験（結果）</vt:lpstr>
      <vt:lpstr>4D-Flow測定誤差評価実験（考察）</vt:lpstr>
      <vt:lpstr>PowerPoint プレゼンテーション</vt:lpstr>
      <vt:lpstr>提案するBC決定法</vt:lpstr>
      <vt:lpstr>決定手順（１） 断面流量の推定</vt:lpstr>
      <vt:lpstr>決定手順（１） 断面流量の推定</vt:lpstr>
      <vt:lpstr>決定手順（２） 流速分布のスムージング</vt:lpstr>
      <vt:lpstr>決定手順（３） 流速分布の流量補正</vt:lpstr>
      <vt:lpstr>PowerPoint プレゼンテーション</vt:lpstr>
      <vt:lpstr>検証実験（装置）</vt:lpstr>
      <vt:lpstr>検証実験（撮影結果）</vt:lpstr>
      <vt:lpstr>検証実験（流量の比較）</vt:lpstr>
      <vt:lpstr>検証実験（断面流速の比較）</vt:lpstr>
      <vt:lpstr>検証実験（断面流速の比較）</vt:lpstr>
      <vt:lpstr>PowerPoint プレゼンテーション</vt:lpstr>
      <vt:lpstr>まとめ</vt:lpstr>
      <vt:lpstr>PowerPoint プレゼンテーション</vt:lpstr>
      <vt:lpstr>11断面流量の内訳の一例</vt:lpstr>
      <vt:lpstr>Phase Contrast (PC) cine MRの原理</vt:lpstr>
      <vt:lpstr>２次元シネ位相コントラス磁気共鳴法 （2D cine PC MR）</vt:lpstr>
      <vt:lpstr>３次元シネ位相コントラス磁気共鳴法 （3D cine PC MR = 4D Flow）</vt:lpstr>
      <vt:lpstr>4D-Flowの原理</vt:lpstr>
      <vt:lpstr>4D-Flowの長所</vt:lpstr>
    </vt:vector>
  </TitlesOfParts>
  <Company>みずほ情報総研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jsme2012-accurate_BC-slide</dc:title>
  <dc:creator/>
  <cp:lastModifiedBy>T20190041572</cp:lastModifiedBy>
  <cp:revision>1100</cp:revision>
  <dcterms:created xsi:type="dcterms:W3CDTF">2007-11-22T18:02:40Z</dcterms:created>
  <dcterms:modified xsi:type="dcterms:W3CDTF">2024-04-09T03:39:45Z</dcterms:modified>
</cp:coreProperties>
</file>