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389" r:id="rId2"/>
    <p:sldId id="458" r:id="rId3"/>
    <p:sldId id="435" r:id="rId4"/>
    <p:sldId id="446" r:id="rId5"/>
    <p:sldId id="447" r:id="rId6"/>
    <p:sldId id="444" r:id="rId7"/>
    <p:sldId id="459" r:id="rId8"/>
    <p:sldId id="460" r:id="rId9"/>
    <p:sldId id="461" r:id="rId10"/>
    <p:sldId id="443" r:id="rId11"/>
    <p:sldId id="442" r:id="rId12"/>
    <p:sldId id="450" r:id="rId13"/>
    <p:sldId id="454" r:id="rId14"/>
    <p:sldId id="441" r:id="rId15"/>
    <p:sldId id="438" r:id="rId16"/>
    <p:sldId id="453" r:id="rId17"/>
    <p:sldId id="416" r:id="rId18"/>
    <p:sldId id="464" r:id="rId19"/>
    <p:sldId id="465" r:id="rId20"/>
    <p:sldId id="466" r:id="rId21"/>
    <p:sldId id="467" r:id="rId22"/>
    <p:sldId id="452" r:id="rId23"/>
  </p:sldIdLst>
  <p:sldSz cx="9144000" cy="6858000" type="screen4x3"/>
  <p:notesSz cx="9872663" cy="6742113"/>
  <p:custDataLst>
    <p:tags r:id="rId25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00CC"/>
    <a:srgbClr val="FFB7B7"/>
    <a:srgbClr val="FF4747"/>
    <a:srgbClr val="FF00FF"/>
    <a:srgbClr val="000000"/>
    <a:srgbClr val="66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0" autoAdjust="0"/>
    <p:restoredTop sz="98997" autoAdjust="0"/>
  </p:normalViewPr>
  <p:slideViewPr>
    <p:cSldViewPr>
      <p:cViewPr varScale="1">
        <p:scale>
          <a:sx n="91" d="100"/>
          <a:sy n="91" d="100"/>
        </p:scale>
        <p:origin x="34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7301" cy="3371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93037" y="0"/>
            <a:ext cx="4277301" cy="3371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3B1C3B4-0EFA-4E9A-BE43-AB531CD70431}" type="datetimeFigureOut">
              <a:rPr lang="ja-JP" altLang="en-US"/>
              <a:pPr>
                <a:defRPr/>
              </a:pPr>
              <a:t>2024/4/9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7965" y="3202477"/>
            <a:ext cx="7896734" cy="30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403869"/>
            <a:ext cx="4277301" cy="3371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93037" y="6403869"/>
            <a:ext cx="4277301" cy="3371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4E7511A-E19B-4650-9FBF-BD8447E14FD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994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194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415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1177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4310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9631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4408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8601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5883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9709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0663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834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8319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b="1">
                <a:latin typeface="ＭＳ Ｐゴシック" charset="-128"/>
                <a:ea typeface="ＭＳ Ｐゴシック" charset="-128"/>
              </a:rPr>
              <a:t>撮影シークエンス</a:t>
            </a:r>
          </a:p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</a:rPr>
              <a:t>撮影法は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Time-resolved three-dimensional phase-contrast MR imaging (4D Flow) 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で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radiofrequency-spoiled gradient-echo sequence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がベースとなっている。</a:t>
            </a:r>
          </a:p>
          <a:p>
            <a:pPr eaLnBrk="1" hangingPunct="1"/>
            <a:r>
              <a:rPr lang="en-US" altLang="ja-JP">
                <a:latin typeface="ＭＳ Ｐゴシック" charset="-128"/>
                <a:ea typeface="ＭＳ Ｐゴシック" charset="-128"/>
              </a:rPr>
              <a:t>4D Flow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の撮影法のスキームでは縦に並んでいる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4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つの帯はマグニチュード画像ならびに、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x, y, z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方向の速度ベクトルをエンコードし、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k-space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の各々の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line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を充填する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TR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時間を示す。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1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組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4TR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の時間が必要である。位相エンコード数が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Nky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、スライス数が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Nkz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である。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Segmented k-space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の手法で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k-space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が充填されるため、一度に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k-space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に充填される数はｎ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kz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である。このため、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nkz=4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の場合、時間分解能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TRes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は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16TR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となる。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1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心拍の長さを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T</a:t>
            </a:r>
            <a:r>
              <a:rPr lang="en-US" altLang="ja-JP" baseline="-25000">
                <a:latin typeface="ＭＳ Ｐゴシック" charset="-128"/>
                <a:ea typeface="ＭＳ Ｐゴシック" charset="-128"/>
              </a:rPr>
              <a:t>ECG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として全撮影時間は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Nky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・ 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Nkz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・ 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T</a:t>
            </a:r>
            <a:r>
              <a:rPr lang="en-US" altLang="ja-JP" baseline="-25000">
                <a:latin typeface="ＭＳ Ｐゴシック" charset="-128"/>
                <a:ea typeface="ＭＳ Ｐゴシック" charset="-128"/>
              </a:rPr>
              <a:t>ECG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/nkz</a:t>
            </a:r>
            <a:r>
              <a:rPr lang="ja-JP" altLang="en-US">
                <a:latin typeface="ＭＳ Ｐゴシック" charset="-128"/>
                <a:ea typeface="ＭＳ Ｐゴシック" charset="-128"/>
              </a:rPr>
              <a:t>となる。</a:t>
            </a:r>
          </a:p>
        </p:txBody>
      </p:sp>
      <p:sp>
        <p:nvSpPr>
          <p:cNvPr id="922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CC4D847-FADC-445F-8132-C568DA325F8D}" type="slidenum">
              <a:rPr lang="en-US" altLang="ja-JP" u="none"/>
              <a:pPr eaLnBrk="1" hangingPunct="1"/>
              <a:t>20</a:t>
            </a:fld>
            <a:endParaRPr lang="en-US" altLang="ja-JP" u="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1024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0FE854B-94A4-4278-919B-9ED397DAB9BB}" type="slidenum">
              <a:rPr lang="en-US" altLang="ja-JP" u="none"/>
              <a:pPr eaLnBrk="1" hangingPunct="1"/>
              <a:t>21</a:t>
            </a:fld>
            <a:endParaRPr lang="en-US" altLang="ja-JP" u="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002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228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6689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5805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5784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0965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1318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570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75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303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954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8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E5BB-FEB0-4427-BB95-4CF37C94E7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395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0" y="6397625"/>
            <a:ext cx="9144000" cy="460375"/>
            <a:chOff x="0" y="6397625"/>
            <a:chExt cx="9144000" cy="46037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auto">
            <a:xfrm flipV="1">
              <a:off x="0" y="6397625"/>
              <a:ext cx="9144000" cy="460375"/>
            </a:xfrm>
            <a:prstGeom prst="rect">
              <a:avLst/>
            </a:pr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81" name="Text Box 9"/>
            <p:cNvSpPr txBox="1">
              <a:spLocks noChangeArrowheads="1"/>
            </p:cNvSpPr>
            <p:nvPr userDrawn="1"/>
          </p:nvSpPr>
          <p:spPr bwMode="auto">
            <a:xfrm>
              <a:off x="3779912" y="6446838"/>
              <a:ext cx="1570943" cy="1717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4572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ja-JP" altLang="en-US" sz="1200" dirty="0">
                  <a:solidFill>
                    <a:schemeClr val="bg1"/>
                  </a:solidFill>
                </a:rPr>
                <a:t>機械学会年次大会</a:t>
              </a:r>
              <a:r>
                <a:rPr kumimoji="0" lang="en-GB" altLang="ja-JP" sz="1200" dirty="0">
                  <a:solidFill>
                    <a:schemeClr val="bg1"/>
                  </a:solidFill>
                </a:rPr>
                <a:t>2012</a:t>
              </a:r>
            </a:p>
          </p:txBody>
        </p:sp>
        <p:pic>
          <p:nvPicPr>
            <p:cNvPr id="2058" name="Picture 17" descr="logo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6453188"/>
              <a:ext cx="16811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図 3"/>
            <p:cNvPicPr>
              <a:picLocks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8" t="14176" r="3998" b="14355"/>
            <a:stretch/>
          </p:blipFill>
          <p:spPr>
            <a:xfrm>
              <a:off x="2015716" y="6453376"/>
              <a:ext cx="1681200" cy="360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" name="図 6"/>
            <p:cNvPicPr>
              <a:picLocks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" t="16928" r="-6927" b="-5118"/>
            <a:stretch/>
          </p:blipFill>
          <p:spPr>
            <a:xfrm>
              <a:off x="5447084" y="6453376"/>
              <a:ext cx="1681200" cy="360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" name="図 7"/>
            <p:cNvPicPr>
              <a:picLocks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" t="20770" r="72554" b="18993"/>
            <a:stretch/>
          </p:blipFill>
          <p:spPr>
            <a:xfrm>
              <a:off x="7200292" y="6453551"/>
              <a:ext cx="1681200" cy="360000"/>
            </a:xfrm>
            <a:prstGeom prst="rect">
              <a:avLst/>
            </a:prstGeom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6513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623887"/>
            <a:ext cx="8641655" cy="57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 flipV="1">
            <a:off x="0" y="574675"/>
            <a:ext cx="914400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04040"/>
              </a:gs>
            </a:gsLst>
            <a:lin ang="1350000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 userDrawn="1">
            <p:ph type="sldNum" sz="quarter" idx="4"/>
          </p:nvPr>
        </p:nvSpPr>
        <p:spPr>
          <a:xfrm>
            <a:off x="4031940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accent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p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9.png"/><Relationship Id="rId7" Type="http://schemas.openxmlformats.org/officeDocument/2006/relationships/image" Target="../media/image4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4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21.png"/><Relationship Id="rId10" Type="http://schemas.openxmlformats.org/officeDocument/2006/relationships/image" Target="../media/image18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251520" y="1016732"/>
            <a:ext cx="8640960" cy="2079231"/>
          </a:xfrm>
        </p:spPr>
        <p:txBody>
          <a:bodyPr>
            <a:noAutofit/>
          </a:bodyPr>
          <a:lstStyle/>
          <a:p>
            <a:r>
              <a:rPr lang="en-US" altLang="ja-JP" sz="3600" dirty="0">
                <a:solidFill>
                  <a:srgbClr val="008000"/>
                </a:solidFill>
              </a:rPr>
              <a:t>MR based CFD </a:t>
            </a:r>
            <a:r>
              <a:rPr lang="ja-JP" altLang="en-US" sz="3600" dirty="0">
                <a:solidFill>
                  <a:srgbClr val="0000CC"/>
                </a:solidFill>
              </a:rPr>
              <a:t>による脳動脈瘤</a:t>
            </a:r>
            <a:r>
              <a:rPr lang="en-US" altLang="ja-JP" sz="3600" dirty="0">
                <a:solidFill>
                  <a:srgbClr val="0000CC"/>
                </a:solidFill>
              </a:rPr>
              <a:t>WSS</a:t>
            </a:r>
            <a:r>
              <a:rPr lang="ja-JP" altLang="en-US" sz="3600" dirty="0">
                <a:solidFill>
                  <a:srgbClr val="0000CC"/>
                </a:solidFill>
              </a:rPr>
              <a:t>分布推定における</a:t>
            </a:r>
            <a:r>
              <a:rPr lang="ja-JP" altLang="en-US" sz="3600" dirty="0">
                <a:solidFill>
                  <a:srgbClr val="FF0000"/>
                </a:solidFill>
              </a:rPr>
              <a:t>血管形状抽出法</a:t>
            </a:r>
            <a:r>
              <a:rPr lang="ja-JP" altLang="en-US" sz="3600" dirty="0">
                <a:solidFill>
                  <a:srgbClr val="0000CC"/>
                </a:solidFill>
              </a:rPr>
              <a:t>および</a:t>
            </a:r>
            <a:br>
              <a:rPr lang="en-US" altLang="ja-JP" sz="3600" dirty="0">
                <a:solidFill>
                  <a:srgbClr val="0000CC"/>
                </a:solidFill>
              </a:rPr>
            </a:br>
            <a:r>
              <a:rPr lang="ja-JP" altLang="en-US" sz="3600" dirty="0">
                <a:solidFill>
                  <a:srgbClr val="FF0000"/>
                </a:solidFill>
              </a:rPr>
              <a:t>血液の非ニュートン性</a:t>
            </a:r>
            <a:r>
              <a:rPr lang="ja-JP" altLang="en-US" sz="3600" dirty="0">
                <a:solidFill>
                  <a:srgbClr val="0000CC"/>
                </a:solidFill>
              </a:rPr>
              <a:t>の影響</a:t>
            </a:r>
            <a:br>
              <a:rPr lang="ja-JP" altLang="en-US" sz="3600" dirty="0">
                <a:solidFill>
                  <a:srgbClr val="0000CC"/>
                </a:solidFill>
              </a:rPr>
            </a:br>
            <a:endParaRPr kumimoji="1" lang="ja-JP" altLang="en-US" sz="3600" dirty="0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302595"/>
              </p:ext>
            </p:extLst>
          </p:nvPr>
        </p:nvGraphicFramePr>
        <p:xfrm>
          <a:off x="971600" y="2960948"/>
          <a:ext cx="727280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6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66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東京工業大学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1" u="sng" dirty="0">
                          <a:solidFill>
                            <a:schemeClr val="tx1"/>
                          </a:solidFill>
                        </a:rPr>
                        <a:t>青木 康平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kumimoji="1" lang="ja-JP" altLang="en-US" sz="2400" b="0" u="none" dirty="0">
                          <a:solidFill>
                            <a:schemeClr val="tx1"/>
                          </a:solidFill>
                        </a:rPr>
                        <a:t>大西 有希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，天谷 賢治，</a:t>
                      </a: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66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株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アールテック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清水 利恭，</a:t>
                      </a: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66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名古屋大学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礒田 治夫，</a:t>
                      </a: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66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浜松医科大学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竹原 康雄，</a:t>
                      </a: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66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株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アールテック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小杉 隆司．</a:t>
                      </a: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371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187220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血液の非ニュートン性の影響</a:t>
            </a:r>
            <a:br>
              <a:rPr kumimoji="1" lang="en-US" altLang="ja-JP" dirty="0"/>
            </a:br>
            <a:r>
              <a:rPr kumimoji="1" lang="ja-JP" altLang="en-US" dirty="0"/>
              <a:t>についての検討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543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血液の流体粘性モデル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血液の</a:t>
            </a:r>
            <a:r>
              <a:rPr lang="ja-JP" altLang="en-US" dirty="0"/>
              <a:t>流体粘性</a:t>
            </a:r>
            <a:r>
              <a:rPr kumimoji="1" lang="ja-JP" altLang="en-US" dirty="0"/>
              <a:t>モデル</a:t>
            </a:r>
            <a:endParaRPr kumimoji="1" lang="en-US" altLang="ja-JP" dirty="0"/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Newtonian model</a:t>
            </a:r>
          </a:p>
          <a:p>
            <a:pPr lvl="1"/>
            <a:endParaRPr kumimoji="1" lang="en-US" altLang="ja-JP" dirty="0"/>
          </a:p>
          <a:p>
            <a:pPr lvl="1"/>
            <a:r>
              <a:rPr lang="en-US" altLang="ja-JP" dirty="0">
                <a:solidFill>
                  <a:srgbClr val="00B050"/>
                </a:solidFill>
              </a:rPr>
              <a:t>Power Law</a:t>
            </a:r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kumimoji="1" lang="en-US" altLang="ja-JP" dirty="0" err="1">
                <a:solidFill>
                  <a:srgbClr val="0000CC"/>
                </a:solidFill>
              </a:rPr>
              <a:t>Carreau</a:t>
            </a:r>
            <a:r>
              <a:rPr kumimoji="1" lang="en-US" altLang="ja-JP" dirty="0">
                <a:solidFill>
                  <a:srgbClr val="0000CC"/>
                </a:solidFill>
              </a:rPr>
              <a:t> model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1026" name="Picture 2" descr="R:\AOKI_Kouhei\aneurysm\conference\kikaigakkai\png\viscosity_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00" y="1448780"/>
            <a:ext cx="4608004" cy="288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352814"/>
              </p:ext>
            </p:extLst>
          </p:nvPr>
        </p:nvGraphicFramePr>
        <p:xfrm>
          <a:off x="935596" y="1714953"/>
          <a:ext cx="2340260" cy="41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066680" imgH="190440" progId="Equation.3">
                  <p:embed/>
                </p:oleObj>
              </mc:Choice>
              <mc:Fallback>
                <p:oleObj name="数式" r:id="rId4" imgW="106668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5596" y="1714953"/>
                        <a:ext cx="2340260" cy="417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031691"/>
              </p:ext>
            </p:extLst>
          </p:nvPr>
        </p:nvGraphicFramePr>
        <p:xfrm>
          <a:off x="935596" y="2642350"/>
          <a:ext cx="2522476" cy="966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1130040" imgH="431640" progId="Equation.3">
                  <p:embed/>
                </p:oleObj>
              </mc:Choice>
              <mc:Fallback>
                <p:oleObj name="数式" r:id="rId6" imgW="1130040" imgH="43164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96" y="2642350"/>
                        <a:ext cx="2522476" cy="966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845378"/>
              </p:ext>
            </p:extLst>
          </p:nvPr>
        </p:nvGraphicFramePr>
        <p:xfrm>
          <a:off x="935596" y="4123292"/>
          <a:ext cx="3744416" cy="204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1752480" imgH="952200" progId="Equation.3">
                  <p:embed/>
                </p:oleObj>
              </mc:Choice>
              <mc:Fallback>
                <p:oleObj name="数式" r:id="rId8" imgW="1752480" imgH="95220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96" y="4123292"/>
                        <a:ext cx="3744416" cy="204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左中かっこ 8"/>
          <p:cNvSpPr/>
          <p:nvPr/>
        </p:nvSpPr>
        <p:spPr>
          <a:xfrm>
            <a:off x="503548" y="2204864"/>
            <a:ext cx="270030" cy="3960440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558" y="2699286"/>
            <a:ext cx="553998" cy="31059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非ニュートン流体モデル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82687" y="4397042"/>
            <a:ext cx="397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剪断速度と血液の粘性係数の関係</a:t>
            </a:r>
          </a:p>
        </p:txBody>
      </p:sp>
    </p:spTree>
    <p:extLst>
      <p:ext uri="{BB962C8B-B14F-4D97-AF65-F5344CB8AC3E}">
        <p14:creationId xmlns:p14="http://schemas.microsoft.com/office/powerpoint/2010/main" val="206878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検証内容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u="sng" dirty="0"/>
                  <a:t>３つの流体粘性モデル</a:t>
                </a:r>
                <a:r>
                  <a:rPr kumimoji="1" lang="ja-JP" altLang="en-US" dirty="0"/>
                  <a:t>の</a:t>
                </a:r>
                <a:r>
                  <a:rPr kumimoji="1" lang="en-US" altLang="ja-JP" dirty="0"/>
                  <a:t>CFD</a:t>
                </a:r>
                <a:r>
                  <a:rPr kumimoji="1" lang="ja-JP" altLang="en-US" dirty="0"/>
                  <a:t>解析結果を比較し，</a:t>
                </a:r>
                <a:r>
                  <a:rPr kumimoji="1" lang="ja-JP" altLang="en-US" dirty="0">
                    <a:solidFill>
                      <a:srgbClr val="FF0000"/>
                    </a:solidFill>
                  </a:rPr>
                  <a:t>血液の非ニュートン流体の影響</a:t>
                </a:r>
                <a:r>
                  <a:rPr kumimoji="1" lang="ja-JP" altLang="en-US" dirty="0"/>
                  <a:t>について検討．</a:t>
                </a:r>
                <a:endParaRPr kumimoji="1" lang="en-US" altLang="ja-JP" dirty="0"/>
              </a:p>
              <a:p>
                <a:endParaRPr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/>
                  <a:t>【CFD</a:t>
                </a:r>
                <a:r>
                  <a:rPr kumimoji="1" lang="ja-JP" altLang="en-US" dirty="0"/>
                  <a:t>解析条件</a:t>
                </a:r>
                <a:r>
                  <a:rPr kumimoji="1" lang="en-US" altLang="ja-JP" dirty="0"/>
                  <a:t>】</a:t>
                </a:r>
              </a:p>
              <a:p>
                <a:pPr lvl="1"/>
                <a:r>
                  <a:rPr lang="ja-JP" altLang="en-US" dirty="0"/>
                  <a:t>使用ソフトウェア</a:t>
                </a:r>
                <a:endParaRPr lang="en-US" altLang="ja-JP" dirty="0"/>
              </a:p>
              <a:p>
                <a:pPr lvl="2"/>
                <a:r>
                  <a:rPr lang="ja-JP" altLang="en-US" dirty="0"/>
                  <a:t>メッシュ作成：</a:t>
                </a:r>
                <a:r>
                  <a:rPr lang="en-US" altLang="ja-JP" dirty="0"/>
                  <a:t>Gambit</a:t>
                </a:r>
              </a:p>
              <a:p>
                <a:pPr lvl="2"/>
                <a:r>
                  <a:rPr lang="en-US" altLang="ja-JP" dirty="0"/>
                  <a:t>CFD</a:t>
                </a:r>
                <a:r>
                  <a:rPr lang="ja-JP" altLang="en-US" dirty="0"/>
                  <a:t>解析：</a:t>
                </a:r>
                <a:r>
                  <a:rPr lang="en-US" altLang="ja-JP" dirty="0"/>
                  <a:t>Fluent</a:t>
                </a:r>
              </a:p>
              <a:p>
                <a:pPr lvl="1"/>
                <a:r>
                  <a:rPr lang="ja-JP" altLang="en-US" dirty="0"/>
                  <a:t>解析種別：層流，定常</a:t>
                </a:r>
                <a:endParaRPr lang="en-US" altLang="ja-JP" dirty="0"/>
              </a:p>
              <a:p>
                <a:pPr lvl="1"/>
                <a:r>
                  <a:rPr lang="ja-JP" altLang="en-US" dirty="0"/>
                  <a:t>血液密度：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1054[</m:t>
                    </m:r>
                    <m:f>
                      <m:fPr>
                        <m:type m:val="lin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 b="0" i="0" baseline="0" smtClean="0">
                            <a:latin typeface="Cambria Math"/>
                          </a:rPr>
                          <m:t>kg</m:t>
                        </m:r>
                      </m:num>
                      <m:den>
                        <m:sSup>
                          <m:sSup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b="0" i="0" baseline="0" smtClean="0">
                                <a:latin typeface="Cambria Math"/>
                              </a:rPr>
                              <m:t>m</m:t>
                            </m:r>
                          </m:e>
                          <m:sup>
                            <m:r>
                              <a:rPr lang="en-US" altLang="ja-JP" b="0" i="0" baseline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ja-JP" b="0" i="1" smtClean="0">
                        <a:latin typeface="Cambria Math"/>
                      </a:rPr>
                      <m:t>]</m:t>
                    </m:r>
                  </m:oMath>
                </a14:m>
                <a:endParaRPr kumimoji="1" lang="en-US" altLang="ja-JP" dirty="0"/>
              </a:p>
              <a:p>
                <a:pPr lvl="1"/>
                <a:r>
                  <a:rPr lang="ja-JP" altLang="en-US" dirty="0"/>
                  <a:t>流入出境界条件：流量</a:t>
                </a:r>
                <a:endParaRPr lang="en-US" altLang="ja-JP" dirty="0"/>
              </a:p>
              <a:p>
                <a:pPr lvl="1"/>
                <a:r>
                  <a:rPr kumimoji="1" lang="ja-JP" altLang="en-US" dirty="0"/>
                  <a:t>血管壁境界条件：滑り無し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821" t="-2429" r="-2327" b="-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5" name="Picture 116" descr="X:\type1_mesh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6829" y="1909503"/>
            <a:ext cx="3236444" cy="36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4"/>
          <p:cNvSpPr txBox="1"/>
          <p:nvPr/>
        </p:nvSpPr>
        <p:spPr>
          <a:xfrm>
            <a:off x="7776356" y="4563567"/>
            <a:ext cx="108012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latin typeface="Century" pitchFamily="18" charset="0"/>
                <a:ea typeface="ＭＳ ゴシック" pitchFamily="49" charset="-128"/>
              </a:rPr>
              <a:t>Out</a:t>
            </a:r>
            <a:r>
              <a:rPr kumimoji="1" lang="en-US" altLang="ja-JP" sz="2000" dirty="0">
                <a:latin typeface="Century" pitchFamily="18" charset="0"/>
                <a:ea typeface="ＭＳ ゴシック" pitchFamily="49" charset="-128"/>
              </a:rPr>
              <a:t>let</a:t>
            </a:r>
            <a:r>
              <a:rPr lang="en-US" altLang="ja-JP" sz="2000" dirty="0">
                <a:latin typeface="Century" pitchFamily="18" charset="0"/>
                <a:ea typeface="ＭＳ ゴシック" pitchFamily="49" charset="-128"/>
              </a:rPr>
              <a:t>4</a:t>
            </a:r>
            <a:endParaRPr kumimoji="1" lang="ja-JP" altLang="en-US" sz="2000" dirty="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7" name="テキスト ボックス 5"/>
          <p:cNvSpPr txBox="1"/>
          <p:nvPr/>
        </p:nvSpPr>
        <p:spPr>
          <a:xfrm>
            <a:off x="6217742" y="5369150"/>
            <a:ext cx="93610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000" dirty="0">
                <a:latin typeface="Century" pitchFamily="18" charset="0"/>
                <a:ea typeface="ＭＳ ゴシック" pitchFamily="49" charset="-128"/>
              </a:rPr>
              <a:t>Inlet1</a:t>
            </a:r>
            <a:endParaRPr kumimoji="1" lang="ja-JP" altLang="en-US" sz="2000" dirty="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8" name="テキスト ボックス 6"/>
          <p:cNvSpPr txBox="1"/>
          <p:nvPr/>
        </p:nvSpPr>
        <p:spPr>
          <a:xfrm>
            <a:off x="7776356" y="2916812"/>
            <a:ext cx="108012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latin typeface="Century" pitchFamily="18" charset="0"/>
                <a:ea typeface="ＭＳ ゴシック" pitchFamily="49" charset="-128"/>
              </a:rPr>
              <a:t>Out</a:t>
            </a:r>
            <a:r>
              <a:rPr kumimoji="1" lang="en-US" altLang="ja-JP" sz="2000" dirty="0">
                <a:latin typeface="Century" pitchFamily="18" charset="0"/>
                <a:ea typeface="ＭＳ ゴシック" pitchFamily="49" charset="-128"/>
              </a:rPr>
              <a:t>let</a:t>
            </a:r>
            <a:r>
              <a:rPr lang="en-US" altLang="ja-JP" sz="2000" dirty="0">
                <a:latin typeface="Century" pitchFamily="18" charset="0"/>
                <a:ea typeface="ＭＳ ゴシック" pitchFamily="49" charset="-128"/>
              </a:rPr>
              <a:t>3</a:t>
            </a:r>
            <a:endParaRPr kumimoji="1" lang="ja-JP" altLang="en-US" sz="2000" dirty="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9" name="テキスト ボックス 7"/>
          <p:cNvSpPr txBox="1"/>
          <p:nvPr/>
        </p:nvSpPr>
        <p:spPr>
          <a:xfrm>
            <a:off x="4720695" y="2132745"/>
            <a:ext cx="108012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latin typeface="Century" pitchFamily="18" charset="0"/>
                <a:ea typeface="ＭＳ ゴシック" pitchFamily="49" charset="-128"/>
              </a:rPr>
              <a:t>Out</a:t>
            </a:r>
            <a:r>
              <a:rPr kumimoji="1" lang="en-US" altLang="ja-JP" sz="2000" dirty="0">
                <a:latin typeface="Century" pitchFamily="18" charset="0"/>
                <a:ea typeface="ＭＳ ゴシック" pitchFamily="49" charset="-128"/>
              </a:rPr>
              <a:t>let2</a:t>
            </a:r>
            <a:endParaRPr kumimoji="1" lang="ja-JP" altLang="en-US" sz="2000" dirty="0">
              <a:latin typeface="Century" pitchFamily="18" charset="0"/>
              <a:ea typeface="ＭＳ ゴシック" pitchFamily="49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H="1">
            <a:off x="6679436" y="4973106"/>
            <a:ext cx="654430" cy="39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9" idx="2"/>
          </p:cNvCxnSpPr>
          <p:nvPr/>
        </p:nvCxnSpPr>
        <p:spPr>
          <a:xfrm>
            <a:off x="5260755" y="2532855"/>
            <a:ext cx="344919" cy="3839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endCxn id="6" idx="0"/>
          </p:cNvCxnSpPr>
          <p:nvPr/>
        </p:nvCxnSpPr>
        <p:spPr>
          <a:xfrm>
            <a:off x="8125954" y="4289030"/>
            <a:ext cx="190462" cy="2745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8316416" y="3316922"/>
            <a:ext cx="0" cy="434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23"/>
          <p:cNvSpPr txBox="1"/>
          <p:nvPr/>
        </p:nvSpPr>
        <p:spPr>
          <a:xfrm>
            <a:off x="5173626" y="4289030"/>
            <a:ext cx="108012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latin typeface="Century" pitchFamily="18" charset="0"/>
                <a:ea typeface="ＭＳ ゴシック" pitchFamily="49" charset="-128"/>
              </a:rPr>
              <a:t>Out</a:t>
            </a:r>
            <a:r>
              <a:rPr kumimoji="1" lang="en-US" altLang="ja-JP" sz="2000" dirty="0">
                <a:latin typeface="Century" pitchFamily="18" charset="0"/>
                <a:ea typeface="ＭＳ ゴシック" pitchFamily="49" charset="-128"/>
              </a:rPr>
              <a:t>let</a:t>
            </a:r>
            <a:r>
              <a:rPr lang="en-US" altLang="ja-JP" sz="2000" dirty="0">
                <a:latin typeface="Century" pitchFamily="18" charset="0"/>
                <a:ea typeface="ＭＳ ゴシック" pitchFamily="49" charset="-128"/>
              </a:rPr>
              <a:t>5</a:t>
            </a:r>
            <a:endParaRPr kumimoji="1" lang="ja-JP" altLang="en-US" sz="2000" dirty="0">
              <a:latin typeface="Century" pitchFamily="18" charset="0"/>
              <a:ea typeface="ＭＳ ゴシック" pitchFamily="49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5800815" y="4682364"/>
            <a:ext cx="524939" cy="281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364734" y="5877422"/>
            <a:ext cx="3578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脳動脈瘤の</a:t>
            </a:r>
            <a:r>
              <a:rPr kumimoji="1" lang="en-US" altLang="ja-JP" sz="2000" dirty="0"/>
              <a:t>CFD</a:t>
            </a:r>
            <a:r>
              <a:rPr kumimoji="1" lang="ja-JP" altLang="en-US" sz="2000" dirty="0"/>
              <a:t>解析用メッシュ</a:t>
            </a:r>
          </a:p>
        </p:txBody>
      </p:sp>
    </p:spTree>
    <p:extLst>
      <p:ext uri="{BB962C8B-B14F-4D97-AF65-F5344CB8AC3E}">
        <p14:creationId xmlns:p14="http://schemas.microsoft.com/office/powerpoint/2010/main" val="4050122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検証結果（流速分布）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7173" name="Picture 5" descr="X:\v_diff_carreau-newtoni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3" y="4255518"/>
            <a:ext cx="2880000" cy="2056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X:\newtonian_v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4" y="1192272"/>
            <a:ext cx="2880000" cy="2056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5" name="Picture 7" descr="X:\power_law_v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20" y="1192273"/>
            <a:ext cx="2880000" cy="2056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6" name="Picture 8" descr="X:\carreau_ve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96" y="1192273"/>
            <a:ext cx="2880000" cy="2056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テキスト ボックス 11"/>
          <p:cNvSpPr txBox="1"/>
          <p:nvPr/>
        </p:nvSpPr>
        <p:spPr>
          <a:xfrm>
            <a:off x="71820" y="663079"/>
            <a:ext cx="2372765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Newtonian model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95836" y="663079"/>
            <a:ext cx="1603324" cy="4616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Power Law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20172" y="663079"/>
            <a:ext cx="2056973" cy="461665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schemeClr val="bg1"/>
                </a:solidFill>
              </a:rPr>
              <a:t>Carreau</a:t>
            </a:r>
            <a:r>
              <a:rPr kumimoji="1" lang="en-US" altLang="ja-JP" sz="2400" dirty="0">
                <a:solidFill>
                  <a:schemeClr val="bg1"/>
                </a:solidFill>
              </a:rPr>
              <a:t> model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949" y="3392996"/>
            <a:ext cx="308289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0000CC"/>
                </a:solidFill>
              </a:rPr>
              <a:t>Carreau</a:t>
            </a:r>
            <a:r>
              <a:rPr kumimoji="1" lang="en-US" altLang="ja-JP" sz="2400" dirty="0">
                <a:solidFill>
                  <a:srgbClr val="0000CC"/>
                </a:solidFill>
              </a:rPr>
              <a:t> model </a:t>
            </a:r>
            <a:r>
              <a:rPr kumimoji="1" lang="ja-JP" altLang="en-US" sz="2400" dirty="0"/>
              <a:t>と</a:t>
            </a:r>
            <a:endParaRPr kumimoji="1" lang="en-US" altLang="ja-JP" sz="2400" dirty="0"/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Newtonian model </a:t>
            </a:r>
            <a:r>
              <a:rPr kumimoji="1" lang="ja-JP" altLang="en-US" sz="2400" dirty="0"/>
              <a:t>の差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99938" y="4077072"/>
            <a:ext cx="45325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ja-JP" altLang="en-US" sz="2800" dirty="0"/>
              <a:t>３つのモデルで大きな違いは見られない．</a:t>
            </a:r>
            <a:endParaRPr kumimoji="1" lang="en-US" altLang="ja-JP" sz="2800" dirty="0"/>
          </a:p>
          <a:p>
            <a:pPr marL="285750" indent="-285750">
              <a:buFont typeface="Wingdings" pitchFamily="2" charset="2"/>
              <a:buChar char="l"/>
            </a:pPr>
            <a:endParaRPr kumimoji="1" lang="en-US" altLang="ja-JP" sz="2800" dirty="0"/>
          </a:p>
          <a:p>
            <a:pPr marL="285750" indent="-285750">
              <a:buFont typeface="Wingdings" pitchFamily="2" charset="2"/>
              <a:buChar char="l"/>
            </a:pPr>
            <a:r>
              <a:rPr lang="ja-JP" altLang="en-US" sz="2800" dirty="0"/>
              <a:t>最大でも約</a:t>
            </a:r>
            <a:r>
              <a:rPr lang="en-US" altLang="ja-JP" sz="2800" dirty="0"/>
              <a:t>0.06m/s</a:t>
            </a:r>
            <a:r>
              <a:rPr lang="ja-JP" altLang="en-US" sz="2800" dirty="0"/>
              <a:t>の誤差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4761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X:\strain_rate_histgra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3695278"/>
            <a:ext cx="4362451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検証結果（</a:t>
            </a:r>
            <a:r>
              <a:rPr kumimoji="1" lang="en-US" altLang="ja-JP" dirty="0"/>
              <a:t>WSS</a:t>
            </a:r>
            <a:r>
              <a:rPr kumimoji="1" lang="ja-JP" altLang="en-US" dirty="0"/>
              <a:t>分布）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52340" y="4545124"/>
            <a:ext cx="4248152" cy="1656184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ja-JP" altLang="en-US" sz="2400" dirty="0"/>
              <a:t>大きな違いは見られない．</a:t>
            </a:r>
            <a:endParaRPr kumimoji="1" lang="en-US" altLang="ja-JP" sz="2400" dirty="0"/>
          </a:p>
          <a:p>
            <a:pPr>
              <a:buFont typeface="Wingdings" pitchFamily="2" charset="2"/>
              <a:buChar char="l"/>
            </a:pPr>
            <a:r>
              <a:rPr lang="ja-JP" altLang="en-US" sz="2400" dirty="0"/>
              <a:t>脳動脈瘤の</a:t>
            </a:r>
            <a:r>
              <a:rPr lang="en-US" altLang="ja-JP" sz="2400" dirty="0"/>
              <a:t>CFD</a:t>
            </a:r>
            <a:r>
              <a:rPr lang="ja-JP" altLang="en-US" sz="2400" dirty="0"/>
              <a:t>血流解析において，</a:t>
            </a:r>
            <a:r>
              <a:rPr lang="ja-JP" altLang="en-US" sz="2400" dirty="0">
                <a:solidFill>
                  <a:srgbClr val="FF0000"/>
                </a:solidFill>
              </a:rPr>
              <a:t>血液の非ニュートン性の影響は小さい</a:t>
            </a:r>
            <a:r>
              <a:rPr lang="ja-JP" altLang="en-US" sz="2400" dirty="0"/>
              <a:t>．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820" y="663079"/>
            <a:ext cx="2372765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Newtonian model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95836" y="663079"/>
            <a:ext cx="1603324" cy="4616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Power Law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20172" y="663079"/>
            <a:ext cx="2056973" cy="461665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schemeClr val="bg1"/>
                </a:solidFill>
              </a:rPr>
              <a:t>Carreau</a:t>
            </a:r>
            <a:r>
              <a:rPr kumimoji="1" lang="en-US" altLang="ja-JP" sz="2400" dirty="0">
                <a:solidFill>
                  <a:schemeClr val="bg1"/>
                </a:solidFill>
              </a:rPr>
              <a:t> model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2056" name="Picture 8" descr="R:\AOKI_Kouhei\aneurysm\conference\kikaigakkai\png\carreau_wss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テキスト ボックス 4"/>
          <p:cNvSpPr txBox="1"/>
          <p:nvPr/>
        </p:nvSpPr>
        <p:spPr>
          <a:xfrm>
            <a:off x="6444208" y="1162636"/>
            <a:ext cx="4235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/>
              <a:t>[</a:t>
            </a:r>
            <a:r>
              <a:rPr kumimoji="1" lang="en-US" altLang="ja-JP" sz="1050" dirty="0"/>
              <a:t>Pa]</a:t>
            </a:r>
            <a:endParaRPr kumimoji="1" lang="ja-JP" altLang="en-US" sz="1050" dirty="0"/>
          </a:p>
        </p:txBody>
      </p:sp>
      <p:pic>
        <p:nvPicPr>
          <p:cNvPr id="2053" name="Picture 5" descr="R:\AOKI_Kouhei\aneurysm\conference\kikaigakkai\png\power_law_wss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60" y="1196752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テキスト ボックス 17"/>
          <p:cNvSpPr txBox="1"/>
          <p:nvPr/>
        </p:nvSpPr>
        <p:spPr>
          <a:xfrm>
            <a:off x="3411338" y="1160748"/>
            <a:ext cx="4235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/>
              <a:t>[</a:t>
            </a:r>
            <a:r>
              <a:rPr kumimoji="1" lang="en-US" altLang="ja-JP" sz="1050" dirty="0"/>
              <a:t>Pa]</a:t>
            </a:r>
            <a:endParaRPr kumimoji="1" lang="ja-JP" altLang="en-US" sz="1050" dirty="0"/>
          </a:p>
        </p:txBody>
      </p:sp>
      <p:pic>
        <p:nvPicPr>
          <p:cNvPr id="2051" name="Picture 3" descr="R:\AOKI_Kouhei\aneurysm\conference\kikaigakkai\png\newtonian_wss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2879999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テキスト ボックス 18"/>
          <p:cNvSpPr txBox="1"/>
          <p:nvPr/>
        </p:nvSpPr>
        <p:spPr>
          <a:xfrm>
            <a:off x="395536" y="1160748"/>
            <a:ext cx="4235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/>
              <a:t>[</a:t>
            </a:r>
            <a:r>
              <a:rPr kumimoji="1" lang="en-US" altLang="ja-JP" sz="1050" dirty="0"/>
              <a:t>Pa]</a:t>
            </a:r>
            <a:endParaRPr kumimoji="1" lang="ja-JP" altLang="en-US" sz="1050" dirty="0"/>
          </a:p>
        </p:txBody>
      </p:sp>
      <p:cxnSp>
        <p:nvCxnSpPr>
          <p:cNvPr id="15" name="直線コネクタ 14"/>
          <p:cNvCxnSpPr/>
          <p:nvPr/>
        </p:nvCxnSpPr>
        <p:spPr>
          <a:xfrm flipH="1">
            <a:off x="3743907" y="3825044"/>
            <a:ext cx="2" cy="196813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644516" y="3795427"/>
            <a:ext cx="42479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0.1</a:t>
            </a:r>
            <a:r>
              <a:rPr kumimoji="1" lang="ja-JP" altLang="en-US" sz="2400" dirty="0">
                <a:solidFill>
                  <a:schemeClr val="tx1"/>
                </a:solidFill>
              </a:rPr>
              <a:t>～</a:t>
            </a:r>
            <a:r>
              <a:rPr kumimoji="1" lang="en-US" altLang="ja-JP" sz="2400" dirty="0">
                <a:solidFill>
                  <a:schemeClr val="tx1"/>
                </a:solidFill>
              </a:rPr>
              <a:t>0.4Pa</a:t>
            </a:r>
            <a:r>
              <a:rPr kumimoji="1" lang="ja-JP" altLang="en-US" sz="2400" dirty="0">
                <a:solidFill>
                  <a:schemeClr val="tx1"/>
                </a:solidFill>
              </a:rPr>
              <a:t>程度の違いしかない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31366" y="5337212"/>
            <a:ext cx="1348446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/>
              <a:t>ヒストグラム</a:t>
            </a:r>
          </a:p>
        </p:txBody>
      </p:sp>
      <p:cxnSp>
        <p:nvCxnSpPr>
          <p:cNvPr id="25" name="直線コネクタ 24"/>
          <p:cNvCxnSpPr/>
          <p:nvPr/>
        </p:nvCxnSpPr>
        <p:spPr>
          <a:xfrm>
            <a:off x="2915816" y="3825044"/>
            <a:ext cx="0" cy="196813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2915816" y="4725144"/>
            <a:ext cx="8280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V="1">
            <a:off x="3348252" y="4041068"/>
            <a:ext cx="1295756" cy="6840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684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本発表のまとめ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血管の形状抽出法の影響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ja-JP" u="sng" dirty="0"/>
              <a:t>PC-MRA</a:t>
            </a:r>
            <a:r>
              <a:rPr lang="ja-JP" altLang="en-US" dirty="0"/>
              <a:t>を用いた方法では，複数時相の画像や位相画像を利用したノイズ除去を行っても，</a:t>
            </a:r>
            <a:r>
              <a:rPr lang="ja-JP" altLang="en-US" u="sng" dirty="0"/>
              <a:t>十分な精度で形状を抽出することはできなかった</a:t>
            </a:r>
            <a:r>
              <a:rPr lang="ja-JP" altLang="en-US" dirty="0"/>
              <a:t>．</a:t>
            </a:r>
            <a:endParaRPr lang="en-US" altLang="ja-JP" dirty="0"/>
          </a:p>
          <a:p>
            <a:pPr lvl="1"/>
            <a:r>
              <a:rPr lang="en-US" altLang="ja-JP" u="sng" dirty="0"/>
              <a:t>CE-MRA</a:t>
            </a:r>
            <a:r>
              <a:rPr lang="ja-JP" altLang="en-US" dirty="0"/>
              <a:t>を用いた方法では，</a:t>
            </a:r>
            <a:r>
              <a:rPr lang="ja-JP" altLang="en-US" u="sng" dirty="0"/>
              <a:t>精度良く形状を抽出できた</a:t>
            </a:r>
            <a:r>
              <a:rPr lang="ja-JP" altLang="en-US" dirty="0"/>
              <a:t>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血液の非ニュートン性の影響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ja-JP" altLang="en-US" dirty="0"/>
              <a:t>脳動脈瘤の</a:t>
            </a:r>
            <a:r>
              <a:rPr lang="en-US" altLang="ja-JP" dirty="0"/>
              <a:t>CFD</a:t>
            </a:r>
            <a:r>
              <a:rPr lang="ja-JP" altLang="en-US" dirty="0"/>
              <a:t>血流解析において，血液の</a:t>
            </a:r>
            <a:r>
              <a:rPr lang="ja-JP" altLang="en-US" u="sng" dirty="0"/>
              <a:t>非ニュートン性の影響は小さい</a:t>
            </a:r>
            <a:r>
              <a:rPr lang="ja-JP" altLang="en-US" dirty="0"/>
              <a:t>ことが分かった．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595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全体のまとめ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脳動脈瘤の</a:t>
            </a:r>
            <a:r>
              <a:rPr kumimoji="1" lang="en-US" altLang="ja-JP" dirty="0"/>
              <a:t>CFD</a:t>
            </a:r>
            <a:r>
              <a:rPr kumimoji="1" lang="ja-JP" altLang="en-US" dirty="0"/>
              <a:t>血流解析の三大要件の内，２</a:t>
            </a:r>
            <a:r>
              <a:rPr lang="ja-JP" altLang="en-US" dirty="0"/>
              <a:t>つの要件（</a:t>
            </a:r>
            <a:r>
              <a:rPr lang="ja-JP" altLang="en-US" dirty="0">
                <a:solidFill>
                  <a:srgbClr val="FF0000"/>
                </a:solidFill>
              </a:rPr>
              <a:t>血液粘性</a:t>
            </a:r>
            <a:r>
              <a:rPr lang="ja-JP" altLang="en-US" dirty="0"/>
              <a:t>，</a:t>
            </a:r>
            <a:r>
              <a:rPr lang="ja-JP" altLang="en-US" dirty="0">
                <a:solidFill>
                  <a:srgbClr val="FF0000"/>
                </a:solidFill>
              </a:rPr>
              <a:t>流入出</a:t>
            </a:r>
            <a:r>
              <a:rPr lang="en-US" altLang="ja-JP" dirty="0">
                <a:solidFill>
                  <a:srgbClr val="FF0000"/>
                </a:solidFill>
              </a:rPr>
              <a:t>BC</a:t>
            </a:r>
            <a:r>
              <a:rPr lang="ja-JP" altLang="en-US" dirty="0"/>
              <a:t>）を解決した．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今後の課題</a:t>
            </a:r>
            <a:r>
              <a:rPr lang="en-US" altLang="ja-JP" dirty="0"/>
              <a:t>】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>
                <a:solidFill>
                  <a:srgbClr val="FF0000"/>
                </a:solidFill>
              </a:rPr>
              <a:t>血管形状の抽出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lvl="1"/>
            <a:r>
              <a:rPr kumimoji="1" lang="en-US" altLang="ja-JP" u="sng" dirty="0"/>
              <a:t>PC-MRA</a:t>
            </a:r>
            <a:r>
              <a:rPr kumimoji="1" lang="ja-JP" altLang="en-US" dirty="0"/>
              <a:t>を用いた血管</a:t>
            </a:r>
            <a:r>
              <a:rPr lang="ja-JP" altLang="en-US" dirty="0"/>
              <a:t>の</a:t>
            </a:r>
            <a:r>
              <a:rPr kumimoji="1" lang="ja-JP" altLang="en-US" dirty="0"/>
              <a:t>形状抽出の精度向上</a:t>
            </a:r>
            <a:endParaRPr kumimoji="1" lang="en-US" altLang="ja-JP" dirty="0"/>
          </a:p>
          <a:p>
            <a:pPr lvl="1"/>
            <a:r>
              <a:rPr lang="ja-JP" altLang="en-US" u="sng" dirty="0"/>
              <a:t>血管壁の変形</a:t>
            </a:r>
            <a:r>
              <a:rPr lang="ja-JP" altLang="en-US" dirty="0"/>
              <a:t>の影響についての検討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9791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ja-JP" altLang="en-US" sz="16600" dirty="0"/>
              <a:t>付録</a:t>
            </a:r>
            <a:endParaRPr kumimoji="1" lang="ja-JP" altLang="en-US" sz="7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982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SC05320"/>
          <p:cNvPicPr>
            <a:picLocks noChangeAspect="1" noChangeArrowheads="1"/>
          </p:cNvPicPr>
          <p:nvPr/>
        </p:nvPicPr>
        <p:blipFill>
          <a:blip r:embed="rId3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133475"/>
            <a:ext cx="6240463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" y="0"/>
            <a:ext cx="8596313" cy="684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4000"/>
              <a:t>Phase contrast (PC) cine MRI </a:t>
            </a:r>
            <a:r>
              <a:rPr lang="ja-JP" altLang="en-US" sz="4000"/>
              <a:t>の原理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593725"/>
            <a:ext cx="5284787" cy="614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>
                <a:latin typeface="ＭＳ Ｐゴシック" charset="-128"/>
              </a:rPr>
              <a:t>Phase contrast </a:t>
            </a:r>
            <a:r>
              <a:rPr lang="ja-JP" altLang="en-US">
                <a:latin typeface="ＭＳ Ｐゴシック" charset="-128"/>
              </a:rPr>
              <a:t>法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280150" y="1763713"/>
            <a:ext cx="28813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u="none"/>
              <a:t>Velocity encoding (VENC) </a:t>
            </a:r>
            <a:r>
              <a:rPr lang="ja-JP" altLang="en-US" u="none"/>
              <a:t>により遅いあるいは速い流れに感度を合わせる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57225" y="5273675"/>
            <a:ext cx="208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3200" u="none">
                <a:latin typeface="ＭＳ Ｐゴシック" charset="-128"/>
              </a:rPr>
              <a:t>cine MR </a:t>
            </a:r>
            <a:r>
              <a:rPr lang="ja-JP" altLang="en-US" sz="3200" u="none">
                <a:latin typeface="ＭＳ Ｐゴシック" charset="-128"/>
              </a:rPr>
              <a:t>法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511300" y="5815013"/>
            <a:ext cx="7246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u="none"/>
              <a:t>心電図同期により心周期の様々な時間に複数の画像を収集し、心周期の各ポイントの画像を得る手法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326188" y="3108325"/>
            <a:ext cx="2881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u="none"/>
              <a:t>マグニチュード画像と位相画像が生成される</a:t>
            </a:r>
          </a:p>
        </p:txBody>
      </p:sp>
      <p:pic>
        <p:nvPicPr>
          <p:cNvPr id="3081" name="Picture 9" descr="DSC07879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178276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55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052513"/>
            <a:ext cx="23764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1089025"/>
            <a:ext cx="23764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1089025"/>
            <a:ext cx="23749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6375" y="34290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b="1" u="none"/>
              <a:t>マグニチュード画像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481513" y="3429000"/>
            <a:ext cx="2070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b="1" u="none"/>
              <a:t>X</a:t>
            </a:r>
            <a:r>
              <a:rPr lang="ja-JP" altLang="en-US" b="1" u="none"/>
              <a:t>方向にエンコードした位相画像</a:t>
            </a:r>
            <a:endParaRPr kumimoji="0" lang="ja-JP" altLang="en-US" b="1" u="none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694488" y="3429000"/>
            <a:ext cx="2449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kumimoji="0" lang="en-US" altLang="ja-JP" b="1" u="none"/>
              <a:t>Y</a:t>
            </a:r>
            <a:r>
              <a:rPr kumimoji="0" lang="ja-JP" altLang="en-US" b="1" u="none"/>
              <a:t>方</a:t>
            </a:r>
            <a:r>
              <a:rPr lang="ja-JP" altLang="en-US" b="1" u="none"/>
              <a:t>向にエンコードした位相画像</a:t>
            </a:r>
            <a:endParaRPr kumimoji="0" lang="ja-JP" altLang="en-US" b="1" u="none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116013" y="188913"/>
            <a:ext cx="6911975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ja-JP" sz="3200" b="1" u="none">
                <a:latin typeface="ＭＳ Ｐゴシック" charset="-128"/>
              </a:rPr>
              <a:t>2</a:t>
            </a:r>
            <a:r>
              <a:rPr lang="ja-JP" altLang="en-US" sz="3200" b="1" u="none">
                <a:latin typeface="ＭＳ Ｐゴシック" charset="-128"/>
              </a:rPr>
              <a:t>次元シネ位相コントラス磁気共鳴法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ja-JP" sz="3200" b="1" u="none">
                <a:latin typeface="ＭＳ Ｐゴシック" charset="-128"/>
              </a:rPr>
              <a:t>(2D cine PC MRI)</a:t>
            </a:r>
          </a:p>
        </p:txBody>
      </p:sp>
      <p:pic>
        <p:nvPicPr>
          <p:cNvPr id="4105" name="Picture 9" descr="20cm_movi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886744" y="3991769"/>
            <a:ext cx="3068637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6988" y="5094288"/>
            <a:ext cx="230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b="1" u="none"/>
              <a:t>位相情報を合成して得たベクトルマップ</a:t>
            </a:r>
            <a:endParaRPr kumimoji="0" lang="ja-JP" altLang="en-US" b="1" u="none"/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5202238" y="4643438"/>
            <a:ext cx="35544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 u="none">
                <a:latin typeface="ＭＳ Ｐゴシック" charset="-128"/>
              </a:rPr>
              <a:t>2D PC cine MRI</a:t>
            </a:r>
            <a:r>
              <a:rPr lang="ja-JP" altLang="en-US" sz="2400" b="1" u="none">
                <a:latin typeface="ＭＳ Ｐゴシック" charset="-128"/>
              </a:rPr>
              <a:t>における位相画像と速度の関係</a:t>
            </a:r>
          </a:p>
          <a:p>
            <a:pPr eaLnBrk="1" hangingPunct="1"/>
            <a:r>
              <a:rPr lang="ja-JP" altLang="en-US" sz="2400" b="1" u="none">
                <a:latin typeface="ＭＳ Ｐゴシック" charset="-128"/>
              </a:rPr>
              <a:t>「速度＝位相画像のピクセル値」</a:t>
            </a:r>
          </a:p>
        </p:txBody>
      </p:sp>
    </p:spTree>
    <p:extLst>
      <p:ext uri="{BB962C8B-B14F-4D97-AF65-F5344CB8AC3E}">
        <p14:creationId xmlns:p14="http://schemas.microsoft.com/office/powerpoint/2010/main" val="194712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はじめに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800" dirty="0"/>
              <a:t>脳動脈瘤の破裂危険性などを定量的に</a:t>
            </a:r>
            <a:br>
              <a:rPr lang="en-US" altLang="ja-JP" sz="2800" dirty="0"/>
            </a:br>
            <a:r>
              <a:rPr lang="ja-JP" altLang="en-US" sz="2800" dirty="0"/>
              <a:t>評価する診断手法として</a:t>
            </a:r>
            <a:r>
              <a:rPr lang="ja-JP" altLang="en-US" sz="2800" dirty="0">
                <a:solidFill>
                  <a:srgbClr val="0000CC"/>
                </a:solidFill>
              </a:rPr>
              <a:t>「患者固有</a:t>
            </a:r>
            <a:r>
              <a:rPr kumimoji="1" lang="en-US" altLang="ja-JP" sz="2800" dirty="0">
                <a:solidFill>
                  <a:srgbClr val="0000CC"/>
                </a:solidFill>
              </a:rPr>
              <a:t>CFD</a:t>
            </a:r>
            <a:br>
              <a:rPr kumimoji="1" lang="en-US" altLang="ja-JP" sz="2800" dirty="0">
                <a:solidFill>
                  <a:srgbClr val="0000CC"/>
                </a:solidFill>
              </a:rPr>
            </a:br>
            <a:r>
              <a:rPr kumimoji="1" lang="ja-JP" altLang="en-US" sz="2800" dirty="0">
                <a:solidFill>
                  <a:srgbClr val="0000CC"/>
                </a:solidFill>
              </a:rPr>
              <a:t>血流解析」</a:t>
            </a:r>
            <a:r>
              <a:rPr lang="ja-JP" altLang="en-US" sz="2800" dirty="0"/>
              <a:t>の実現が期待されている．</a:t>
            </a:r>
            <a:endParaRPr lang="en-US" altLang="ja-JP" sz="28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dirty="0"/>
              <a:t>★</a:t>
            </a:r>
            <a:r>
              <a:rPr lang="en-US" altLang="ja-JP" dirty="0"/>
              <a:t>CFD</a:t>
            </a:r>
            <a:r>
              <a:rPr lang="ja-JP" altLang="en-US" dirty="0"/>
              <a:t>血流解析の三大要件★</a:t>
            </a:r>
            <a:endParaRPr lang="en-US" altLang="ja-JP" dirty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u="sng" dirty="0">
                <a:solidFill>
                  <a:srgbClr val="FF0000"/>
                </a:solidFill>
              </a:rPr>
              <a:t>血管形状の抽出</a:t>
            </a:r>
            <a:endParaRPr lang="en-US" altLang="ja-JP" u="sng" dirty="0">
              <a:solidFill>
                <a:srgbClr val="FF000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ja-JP" altLang="en-US" u="sng" dirty="0">
                <a:solidFill>
                  <a:srgbClr val="FF0000"/>
                </a:solidFill>
              </a:rPr>
              <a:t>血液粘性モデルの設定</a:t>
            </a:r>
            <a:endParaRPr lang="en-US" altLang="ja-JP" u="sng" dirty="0">
              <a:solidFill>
                <a:srgbClr val="FF000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ja-JP" altLang="en-US" dirty="0"/>
              <a:t>流入出境界条件の決定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右中かっこ 4"/>
          <p:cNvSpPr/>
          <p:nvPr/>
        </p:nvSpPr>
        <p:spPr>
          <a:xfrm>
            <a:off x="4788024" y="4742544"/>
            <a:ext cx="540060" cy="99071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44108" y="4779149"/>
            <a:ext cx="3312368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ja-JP" altLang="en-US" sz="2800" dirty="0"/>
              <a:t>本発表はこの２つに焦点を合わせる．</a:t>
            </a:r>
            <a:endParaRPr lang="en-US" altLang="ja-JP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6516216" y="656692"/>
            <a:ext cx="1502812" cy="135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グループ化 36"/>
          <p:cNvGrpSpPr/>
          <p:nvPr/>
        </p:nvGrpSpPr>
        <p:grpSpPr>
          <a:xfrm>
            <a:off x="755576" y="2096852"/>
            <a:ext cx="7606251" cy="1981278"/>
            <a:chOff x="-477856" y="2024844"/>
            <a:chExt cx="7606251" cy="1981278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3914682" y="2024844"/>
              <a:ext cx="3213713" cy="1981278"/>
              <a:chOff x="5832140" y="3555315"/>
              <a:chExt cx="3183392" cy="2140053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5832140" y="3613994"/>
                <a:ext cx="3183392" cy="2037310"/>
                <a:chOff x="6069128" y="3995114"/>
                <a:chExt cx="3183392" cy="1723877"/>
              </a:xfrm>
            </p:grpSpPr>
            <p:grpSp>
              <p:nvGrpSpPr>
                <p:cNvPr id="20" name="グループ化 19"/>
                <p:cNvGrpSpPr/>
                <p:nvPr/>
              </p:nvGrpSpPr>
              <p:grpSpPr>
                <a:xfrm>
                  <a:off x="6069128" y="3995115"/>
                  <a:ext cx="3183392" cy="1723876"/>
                  <a:chOff x="701504" y="3098068"/>
                  <a:chExt cx="4322001" cy="2160951"/>
                </a:xfrm>
              </p:grpSpPr>
              <p:sp>
                <p:nvSpPr>
                  <p:cNvPr id="26" name="正方形/長方形 25"/>
                  <p:cNvSpPr/>
                  <p:nvPr/>
                </p:nvSpPr>
                <p:spPr>
                  <a:xfrm>
                    <a:off x="703026" y="3098068"/>
                    <a:ext cx="4320479" cy="1710901"/>
                  </a:xfrm>
                  <a:prstGeom prst="rect">
                    <a:avLst/>
                  </a:prstGeom>
                  <a:solidFill>
                    <a:srgbClr val="FFB7B7"/>
                  </a:solidFill>
                  <a:ln>
                    <a:noFill/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 dirty="0">
                      <a:latin typeface="+mn-ea"/>
                    </a:endParaRPr>
                  </a:p>
                </p:txBody>
              </p:sp>
              <p:sp>
                <p:nvSpPr>
                  <p:cNvPr id="27" name="正方形/長方形 26"/>
                  <p:cNvSpPr/>
                  <p:nvPr/>
                </p:nvSpPr>
                <p:spPr>
                  <a:xfrm>
                    <a:off x="701504" y="4780674"/>
                    <a:ext cx="4322001" cy="478345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 dirty="0">
                      <a:latin typeface="+mn-ea"/>
                    </a:endParaRPr>
                  </a:p>
                </p:txBody>
              </p:sp>
              <p:cxnSp>
                <p:nvCxnSpPr>
                  <p:cNvPr id="28" name="直線コネクタ 27"/>
                  <p:cNvCxnSpPr/>
                  <p:nvPr/>
                </p:nvCxnSpPr>
                <p:spPr>
                  <a:xfrm>
                    <a:off x="1406688" y="3098068"/>
                    <a:ext cx="0" cy="170002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矢印コネクタ 28"/>
                  <p:cNvCxnSpPr/>
                  <p:nvPr/>
                </p:nvCxnSpPr>
                <p:spPr>
                  <a:xfrm flipV="1">
                    <a:off x="1413039" y="3971137"/>
                    <a:ext cx="2792804" cy="2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線矢印コネクタ 29"/>
                  <p:cNvCxnSpPr/>
                  <p:nvPr/>
                </p:nvCxnSpPr>
                <p:spPr>
                  <a:xfrm>
                    <a:off x="1426911" y="4374250"/>
                    <a:ext cx="1555066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線矢印コネクタ 30"/>
                  <p:cNvCxnSpPr/>
                  <p:nvPr/>
                </p:nvCxnSpPr>
                <p:spPr>
                  <a:xfrm>
                    <a:off x="1210739" y="3098068"/>
                    <a:ext cx="0" cy="1710901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フリーフォーム 20"/>
                <p:cNvSpPr/>
                <p:nvPr/>
              </p:nvSpPr>
              <p:spPr>
                <a:xfrm>
                  <a:off x="6593214" y="3995114"/>
                  <a:ext cx="2500250" cy="1342098"/>
                </a:xfrm>
                <a:custGeom>
                  <a:avLst/>
                  <a:gdLst>
                    <a:gd name="connsiteX0" fmla="*/ 1733797 w 1733797"/>
                    <a:gd name="connsiteY0" fmla="*/ 0 h 1223159"/>
                    <a:gd name="connsiteX1" fmla="*/ 1401288 w 1733797"/>
                    <a:gd name="connsiteY1" fmla="*/ 688769 h 1223159"/>
                    <a:gd name="connsiteX2" fmla="*/ 0 w 1733797"/>
                    <a:gd name="connsiteY2" fmla="*/ 1223159 h 1223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33797" h="1223159">
                      <a:moveTo>
                        <a:pt x="1733797" y="0"/>
                      </a:moveTo>
                      <a:cubicBezTo>
                        <a:pt x="1712025" y="242454"/>
                        <a:pt x="1690254" y="484909"/>
                        <a:pt x="1401288" y="688769"/>
                      </a:cubicBezTo>
                      <a:cubicBezTo>
                        <a:pt x="1112322" y="892629"/>
                        <a:pt x="556161" y="1057894"/>
                        <a:pt x="0" y="1223159"/>
                      </a:cubicBezTo>
                    </a:path>
                  </a:pathLst>
                </a:custGeom>
                <a:ln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22" name="直線矢印コネクタ 21"/>
                <p:cNvCxnSpPr/>
                <p:nvPr/>
              </p:nvCxnSpPr>
              <p:spPr>
                <a:xfrm>
                  <a:off x="6603431" y="4386947"/>
                  <a:ext cx="2418025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3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38278650"/>
                    </p:ext>
                  </p:extLst>
                </p:nvPr>
              </p:nvGraphicFramePr>
              <p:xfrm>
                <a:off x="6604094" y="4034589"/>
                <a:ext cx="375024" cy="32907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数式" r:id="rId4" imgW="126720" imgH="126720" progId="Equation.3">
                        <p:embed/>
                      </p:oleObj>
                    </mc:Choice>
                    <mc:Fallback>
                      <p:oleObj name="数式" r:id="rId4" imgW="126720" imgH="12672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04094" y="4034589"/>
                              <a:ext cx="375024" cy="32907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4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39396188"/>
                    </p:ext>
                  </p:extLst>
                </p:nvPr>
              </p:nvGraphicFramePr>
              <p:xfrm>
                <a:off x="6091677" y="4528191"/>
                <a:ext cx="369759" cy="34185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数式" r:id="rId6" imgW="114120" imgH="126720" progId="Equation.3">
                        <p:embed/>
                      </p:oleObj>
                    </mc:Choice>
                    <mc:Fallback>
                      <p:oleObj name="数式" r:id="rId6" imgW="114120" imgH="12672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091677" y="4528191"/>
                              <a:ext cx="369759" cy="341851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5" name="右矢印 24"/>
                <p:cNvSpPr/>
                <p:nvPr/>
              </p:nvSpPr>
              <p:spPr>
                <a:xfrm>
                  <a:off x="6603430" y="5065347"/>
                  <a:ext cx="1209013" cy="546027"/>
                </a:xfrm>
                <a:prstGeom prst="rightArrow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2400" b="1" dirty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chemeClr val="tx1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rPr>
                    <a:t>WSS</a:t>
                  </a:r>
                  <a:endParaRPr kumimoji="1" lang="ja-JP" altLang="en-US" sz="24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8" name="テキスト ボックス 17"/>
              <p:cNvSpPr txBox="1"/>
              <p:nvPr/>
            </p:nvSpPr>
            <p:spPr>
              <a:xfrm>
                <a:off x="6546715" y="3555315"/>
                <a:ext cx="2281228" cy="498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/>
                  <a:t>：血</a:t>
                </a:r>
                <a:r>
                  <a:rPr kumimoji="1" lang="ja-JP" altLang="en-US" sz="2400" dirty="0"/>
                  <a:t>流速ベクトル</a:t>
                </a: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7838499" y="5196706"/>
                <a:ext cx="1169147" cy="498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血管壁</a:t>
                </a:r>
              </a:p>
            </p:txBody>
          </p:sp>
        </p:grpSp>
        <p:graphicFrame>
          <p:nvGraphicFramePr>
            <p:cNvPr id="14" name="オブジェクト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4135234"/>
                </p:ext>
              </p:extLst>
            </p:nvPr>
          </p:nvGraphicFramePr>
          <p:xfrm>
            <a:off x="-58425" y="2456892"/>
            <a:ext cx="2866229" cy="7557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8" imgW="1346040" imgH="355320" progId="Equation.3">
                    <p:embed/>
                  </p:oleObj>
                </mc:Choice>
                <mc:Fallback>
                  <p:oleObj name="数式" r:id="rId8" imgW="134604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8425" y="2456892"/>
                          <a:ext cx="2866229" cy="7557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正方形/長方形 14"/>
            <p:cNvSpPr/>
            <p:nvPr/>
          </p:nvSpPr>
          <p:spPr>
            <a:xfrm>
              <a:off x="-477856" y="2079169"/>
              <a:ext cx="7600666" cy="189984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252851" y="3076852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血</a:t>
              </a:r>
              <a:r>
                <a:rPr lang="ja-JP" alt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液</a:t>
              </a:r>
              <a:endParaRPr kumimoji="1" lang="ja-JP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-477856" y="2079169"/>
              <a:ext cx="36551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【</a:t>
              </a:r>
              <a:r>
                <a:rPr kumimoji="1" lang="ja-JP" altLang="en-US" sz="2400" dirty="0"/>
                <a:t>血管壁剪断応力（</a:t>
              </a:r>
              <a:r>
                <a:rPr kumimoji="1" lang="en-US" altLang="ja-JP" sz="2400" dirty="0"/>
                <a:t>WSS</a:t>
              </a:r>
              <a:r>
                <a:rPr kumimoji="1" lang="ja-JP" altLang="en-US" sz="2400" dirty="0"/>
                <a:t>）</a:t>
              </a:r>
              <a:r>
                <a:rPr kumimoji="1" lang="en-US" altLang="ja-JP" sz="2400" dirty="0"/>
                <a:t>】</a:t>
              </a:r>
              <a:endParaRPr kumimoji="1" lang="ja-JP" altLang="en-US" sz="24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-477856" y="3147514"/>
              <a:ext cx="43845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l"/>
              </a:pPr>
              <a:r>
                <a:rPr kumimoji="1" lang="ja-JP" altLang="en-US" sz="2400" dirty="0"/>
                <a:t>血流が血管壁に与える摩擦力</a:t>
              </a:r>
              <a:endParaRPr kumimoji="1" lang="en-US" altLang="ja-JP" sz="2400" dirty="0"/>
            </a:p>
            <a:p>
              <a:pPr marL="285750" indent="-285750">
                <a:buFont typeface="Wingdings" pitchFamily="2" charset="2"/>
                <a:buChar char="l"/>
              </a:pPr>
              <a:r>
                <a:rPr lang="ja-JP" altLang="en-US" sz="2400" dirty="0"/>
                <a:t>脳動脈瘤の破裂に関与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0653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80" descr="図2"/>
          <p:cNvPicPr>
            <a:picLocks noChangeAspect="1" noChangeArrowheads="1"/>
          </p:cNvPicPr>
          <p:nvPr/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36663"/>
            <a:ext cx="78867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481"/>
          <p:cNvSpPr>
            <a:spLocks noGrp="1" noChangeArrowheads="1"/>
          </p:cNvSpPr>
          <p:nvPr>
            <p:ph type="body" idx="1"/>
          </p:nvPr>
        </p:nvSpPr>
        <p:spPr>
          <a:xfrm>
            <a:off x="814388" y="5221288"/>
            <a:ext cx="6999287" cy="1122362"/>
          </a:xfrm>
          <a:noFill/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0" lang="en-US" altLang="ja-JP" sz="2000" b="1"/>
              <a:t>Markl M, Chan FP, Alley MT, Wedding KL, Draney MT, Elkins CJ, Parker DW, Wicker R, Taylor CA, Herfkens RJ, Pelc NJ. Time-resolved three-dimensional phase-contrast MRI. J Magn Reson Imaging. 2003 Apr;17(4):499-506.</a:t>
            </a:r>
            <a:r>
              <a:rPr kumimoji="0" lang="en-US" altLang="ja-JP" sz="2000"/>
              <a:t> </a:t>
            </a:r>
          </a:p>
        </p:txBody>
      </p:sp>
      <p:sp>
        <p:nvSpPr>
          <p:cNvPr id="5124" name="Text Box 1483"/>
          <p:cNvSpPr>
            <a:spLocks noGrp="1" noChangeArrowheads="1"/>
          </p:cNvSpPr>
          <p:nvPr>
            <p:ph type="title"/>
          </p:nvPr>
        </p:nvSpPr>
        <p:spPr>
          <a:xfrm>
            <a:off x="468313" y="142875"/>
            <a:ext cx="8218487" cy="777875"/>
          </a:xfrm>
          <a:noFill/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ja-JP" sz="3600" b="1"/>
              <a:t>3</a:t>
            </a:r>
            <a:r>
              <a:rPr lang="ja-JP" altLang="en-US" sz="3600" b="1"/>
              <a:t>次元シネ位相コントラス磁気共鳴法</a:t>
            </a:r>
            <a:br>
              <a:rPr lang="ja-JP" altLang="en-US" sz="3600" b="1"/>
            </a:br>
            <a:r>
              <a:rPr lang="en-US" altLang="ja-JP" sz="3600" b="1"/>
              <a:t>(3D cine PC MRI = 4D Flow)</a:t>
            </a:r>
          </a:p>
        </p:txBody>
      </p:sp>
    </p:spTree>
    <p:extLst>
      <p:ext uri="{BB962C8B-B14F-4D97-AF65-F5344CB8AC3E}">
        <p14:creationId xmlns:p14="http://schemas.microsoft.com/office/powerpoint/2010/main" val="136382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61963" y="549275"/>
            <a:ext cx="821848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ja-JP" altLang="en-US" sz="2400">
              <a:solidFill>
                <a:schemeClr val="tx2"/>
              </a:solidFill>
              <a:latin typeface="ＭＳ Ｐゴシック" charset="-128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79388" y="1268413"/>
            <a:ext cx="8675687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7800" indent="-177800">
              <a:buFontTx/>
              <a:buChar char="•"/>
            </a:pPr>
            <a:r>
              <a:rPr lang="ja-JP" altLang="en-US" sz="2000">
                <a:latin typeface="ＭＳ Ｐゴシック" charset="-128"/>
              </a:rPr>
              <a:t>撮像シークエンスは</a:t>
            </a:r>
            <a:r>
              <a:rPr lang="en-US" altLang="ja-JP" sz="2000">
                <a:latin typeface="ＭＳ Ｐゴシック" charset="-128"/>
              </a:rPr>
              <a:t>radiofrequency-spoiled gradient-echo sequence</a:t>
            </a:r>
            <a:r>
              <a:rPr lang="ja-JP" altLang="en-US" sz="2000">
                <a:latin typeface="ＭＳ Ｐゴシック" charset="-128"/>
              </a:rPr>
              <a:t>が基本</a:t>
            </a:r>
          </a:p>
          <a:p>
            <a:pPr marL="177800" indent="-177800">
              <a:buFontTx/>
              <a:buChar char="•"/>
            </a:pPr>
            <a:r>
              <a:rPr lang="ja-JP" altLang="en-US" sz="2000">
                <a:latin typeface="ＭＳ Ｐゴシック" charset="-128"/>
              </a:rPr>
              <a:t>心電図に同期させ、レトロスペクティブまたはプロスペクティブにデータ収集</a:t>
            </a:r>
          </a:p>
          <a:p>
            <a:pPr marL="177800" indent="-177800">
              <a:buFontTx/>
              <a:buChar char="•"/>
            </a:pPr>
            <a:r>
              <a:rPr lang="ja-JP" altLang="en-US" sz="2000">
                <a:latin typeface="ＭＳ Ｐゴシック" charset="-128"/>
              </a:rPr>
              <a:t>３軸全てに速度エンコードを行い、時間軸を含めて４次元の速度データを収集</a:t>
            </a:r>
          </a:p>
          <a:p>
            <a:pPr marL="177800" indent="-177800">
              <a:buFontTx/>
              <a:buChar char="•"/>
            </a:pPr>
            <a:r>
              <a:rPr lang="en-US" altLang="ja-JP" sz="2000">
                <a:latin typeface="ＭＳ Ｐゴシック" charset="-128"/>
              </a:rPr>
              <a:t>Segmented k-space</a:t>
            </a:r>
            <a:r>
              <a:rPr lang="ja-JP" altLang="en-US" sz="2000">
                <a:latin typeface="ＭＳ Ｐゴシック" charset="-128"/>
              </a:rPr>
              <a:t>でデータ収集</a:t>
            </a:r>
          </a:p>
          <a:p>
            <a:pPr marL="177800" indent="-177800">
              <a:buFontTx/>
              <a:buChar char="•"/>
            </a:pPr>
            <a:r>
              <a:rPr lang="ja-JP" altLang="en-US" sz="2000">
                <a:latin typeface="ＭＳ Ｐゴシック" charset="-128"/>
              </a:rPr>
              <a:t>時間分解能は </a:t>
            </a:r>
            <a:r>
              <a:rPr lang="en-US" altLang="ja-JP" sz="2000">
                <a:latin typeface="ＭＳ Ｐゴシック" charset="-128"/>
              </a:rPr>
              <a:t>4*4*TR</a:t>
            </a:r>
          </a:p>
        </p:txBody>
      </p:sp>
      <p:grpSp>
        <p:nvGrpSpPr>
          <p:cNvPr id="6148" name="Group 1489"/>
          <p:cNvGrpSpPr>
            <a:grpSpLocks/>
          </p:cNvGrpSpPr>
          <p:nvPr/>
        </p:nvGrpSpPr>
        <p:grpSpPr bwMode="auto">
          <a:xfrm>
            <a:off x="1116013" y="2838450"/>
            <a:ext cx="7167562" cy="4019550"/>
            <a:chOff x="378" y="1788"/>
            <a:chExt cx="4515" cy="2532"/>
          </a:xfrm>
        </p:grpSpPr>
        <p:grpSp>
          <p:nvGrpSpPr>
            <p:cNvPr id="6150" name="Group 7"/>
            <p:cNvGrpSpPr>
              <a:grpSpLocks/>
            </p:cNvGrpSpPr>
            <p:nvPr/>
          </p:nvGrpSpPr>
          <p:grpSpPr bwMode="auto">
            <a:xfrm>
              <a:off x="1704" y="2619"/>
              <a:ext cx="2786" cy="361"/>
              <a:chOff x="1077" y="2160"/>
              <a:chExt cx="3647" cy="504"/>
            </a:xfrm>
          </p:grpSpPr>
          <p:grpSp>
            <p:nvGrpSpPr>
              <p:cNvPr id="7262" name="Group 8"/>
              <p:cNvGrpSpPr>
                <a:grpSpLocks/>
              </p:cNvGrpSpPr>
              <p:nvPr/>
            </p:nvGrpSpPr>
            <p:grpSpPr bwMode="auto">
              <a:xfrm>
                <a:off x="1077" y="2160"/>
                <a:ext cx="548" cy="504"/>
                <a:chOff x="1065" y="2340"/>
                <a:chExt cx="548" cy="504"/>
              </a:xfrm>
            </p:grpSpPr>
            <p:sp>
              <p:nvSpPr>
                <p:cNvPr id="7564" name="Line 9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65" name="Rectangle 10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566" name="Line 11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67" name="Line 12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68" name="Line 13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69" name="Line 14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70" name="Line 15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71" name="Line 16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72" name="Line 17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73" name="Line 18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74" name="Line 19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75" name="Line 20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76" name="Line 21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77" name="Line 22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78" name="Line 23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79" name="Line 24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80" name="Line 25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81" name="Line 26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82" name="Line 27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83" name="Line 2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84" name="Line 29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85" name="Line 30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86" name="Line 31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87" name="Line 3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88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89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90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91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92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93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94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95" name="Line 4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96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9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98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99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00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01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0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03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04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05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06" name="Line 51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07" name="Line 52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08" name="Line 53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09" name="Line 54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10" name="Line 55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11" name="Line 56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12" name="Line 57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13" name="Line 58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14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15" name="Line 60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16" name="Line 61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17" name="Line 62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18" name="Line 63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19" name="Line 64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20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21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22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263" name="Group 68"/>
              <p:cNvGrpSpPr>
                <a:grpSpLocks/>
              </p:cNvGrpSpPr>
              <p:nvPr/>
            </p:nvGrpSpPr>
            <p:grpSpPr bwMode="auto">
              <a:xfrm>
                <a:off x="1663" y="2160"/>
                <a:ext cx="548" cy="504"/>
                <a:chOff x="1065" y="2340"/>
                <a:chExt cx="548" cy="504"/>
              </a:xfrm>
            </p:grpSpPr>
            <p:sp>
              <p:nvSpPr>
                <p:cNvPr id="7505" name="Line 69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06" name="Rectangle 70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507" name="Line 71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08" name="Line 72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09" name="Line 73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10" name="Line 74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11" name="Line 75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12" name="Line 76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13" name="Line 77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14" name="Line 78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15" name="Line 79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16" name="Line 80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17" name="Line 81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18" name="Line 82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19" name="Line 83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20" name="Line 84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21" name="Line 85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22" name="Line 86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23" name="Line 87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24" name="Line 8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25" name="Line 89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26" name="Line 90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27" name="Line 91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28" name="Line 9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29" name="Line 9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30" name="Line 9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31" name="Line 9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32" name="Line 9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33" name="Line 9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34" name="Line 9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35" name="Line 9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36" name="Line 10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37" name="Line 10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38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39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40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41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42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43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44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45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46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47" name="Line 111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48" name="Line 112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49" name="Line 113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50" name="Line 114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51" name="Line 115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52" name="Line 116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53" name="Line 117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54" name="Line 118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55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56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57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58" name="Line 122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59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60" name="Line 124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61" name="Line 125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62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63" name="Line 127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264" name="Group 128"/>
              <p:cNvGrpSpPr>
                <a:grpSpLocks/>
              </p:cNvGrpSpPr>
              <p:nvPr/>
            </p:nvGrpSpPr>
            <p:grpSpPr bwMode="auto">
              <a:xfrm>
                <a:off x="2243" y="2160"/>
                <a:ext cx="548" cy="504"/>
                <a:chOff x="1065" y="2340"/>
                <a:chExt cx="548" cy="504"/>
              </a:xfrm>
            </p:grpSpPr>
            <p:sp>
              <p:nvSpPr>
                <p:cNvPr id="7446" name="Line 129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47" name="Rectangle 130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448" name="Line 131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49" name="Line 132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50" name="Line 133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51" name="Line 134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52" name="Line 135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53" name="Line 136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54" name="Line 137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55" name="Line 138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56" name="Line 139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57" name="Line 140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58" name="Line 141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59" name="Line 142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60" name="Line 143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61" name="Line 144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62" name="Line 145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63" name="Line 146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64" name="Line 147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65" name="Line 14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66" name="Line 149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67" name="Line 150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68" name="Line 151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69" name="Line 15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70" name="Line 15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71" name="Line 15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72" name="Line 15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73" name="Line 15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74" name="Line 15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75" name="Line 15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76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77" name="Line 16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78" name="Line 16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79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80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81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82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83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84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85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86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87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88" name="Line 171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89" name="Line 172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90" name="Line 173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91" name="Line 174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92" name="Line 175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93" name="Line 176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94" name="Line 177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95" name="Line 178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96" name="Line 179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97" name="Line 180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98" name="Line 181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99" name="Line 182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00" name="Line 183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01" name="Line 184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02" name="Line 185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03" name="Line 186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04" name="Line 187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265" name="Group 188"/>
              <p:cNvGrpSpPr>
                <a:grpSpLocks/>
              </p:cNvGrpSpPr>
              <p:nvPr/>
            </p:nvGrpSpPr>
            <p:grpSpPr bwMode="auto">
              <a:xfrm>
                <a:off x="3598" y="2160"/>
                <a:ext cx="548" cy="504"/>
                <a:chOff x="1065" y="2340"/>
                <a:chExt cx="548" cy="504"/>
              </a:xfrm>
            </p:grpSpPr>
            <p:sp>
              <p:nvSpPr>
                <p:cNvPr id="7387" name="Line 189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88" name="Rectangle 190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389" name="Line 191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90" name="Line 192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91" name="Line 193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92" name="Line 194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93" name="Line 195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94" name="Line 196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95" name="Line 197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96" name="Line 198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97" name="Line 199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98" name="Line 200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99" name="Line 201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00" name="Line 202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01" name="Line 203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02" name="Line 204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03" name="Line 205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04" name="Line 206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05" name="Line 207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06" name="Line 20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07" name="Line 209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08" name="Line 210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09" name="Line 211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10" name="Line 21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11" name="Line 21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12" name="Line 21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13" name="Line 21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14" name="Line 21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15" name="Line 21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16" name="Line 21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17" name="Line 21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18" name="Line 22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19" name="Line 22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20" name="Line 222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21" name="Line 223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22" name="Line 224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23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24" name="Line 226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25" name="Line 227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26" name="Line 228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27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28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29" name="Line 231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30" name="Line 232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31" name="Line 233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32" name="Line 234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33" name="Line 235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34" name="Line 236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35" name="Line 237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36" name="Line 238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37" name="Line 239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38" name="Line 240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39" name="Line 241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40" name="Line 242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41" name="Line 243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42" name="Line 244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43" name="Line 245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44" name="Line 246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45" name="Line 247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266" name="Group 248"/>
              <p:cNvGrpSpPr>
                <a:grpSpLocks/>
              </p:cNvGrpSpPr>
              <p:nvPr/>
            </p:nvGrpSpPr>
            <p:grpSpPr bwMode="auto">
              <a:xfrm>
                <a:off x="3016" y="2160"/>
                <a:ext cx="548" cy="504"/>
                <a:chOff x="1065" y="2340"/>
                <a:chExt cx="548" cy="504"/>
              </a:xfrm>
            </p:grpSpPr>
            <p:sp>
              <p:nvSpPr>
                <p:cNvPr id="7328" name="Line 249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29" name="Rectangle 250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330" name="Line 251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31" name="Line 252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32" name="Line 253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33" name="Line 254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34" name="Line 255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35" name="Line 256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36" name="Line 257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37" name="Line 258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38" name="Line 259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39" name="Line 260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40" name="Line 261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41" name="Line 262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42" name="Line 263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43" name="Line 264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44" name="Line 265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45" name="Line 266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46" name="Line 267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47" name="Line 26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48" name="Line 269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49" name="Line 270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50" name="Line 271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51" name="Line 27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52" name="Line 27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53" name="Line 27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54" name="Line 27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5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56" name="Line 27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57" name="Line 27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58" name="Line 27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59" name="Line 28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60" name="Line 28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61" name="Line 282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62" name="Line 283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63" name="Line 284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64" name="Line 285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65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66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67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68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69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70" name="Line 291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71" name="Line 292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72" name="Line 293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73" name="Line 294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74" name="Line 295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75" name="Line 296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76" name="Line 297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77" name="Line 298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78" name="Line 299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79" name="Line 300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80" name="Line 301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81" name="Line 302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82" name="Line 303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83" name="Line 304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84" name="Line 305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85" name="Line 306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86" name="Line 307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267" name="Group 308"/>
              <p:cNvGrpSpPr>
                <a:grpSpLocks/>
              </p:cNvGrpSpPr>
              <p:nvPr/>
            </p:nvGrpSpPr>
            <p:grpSpPr bwMode="auto">
              <a:xfrm>
                <a:off x="4176" y="2160"/>
                <a:ext cx="548" cy="504"/>
                <a:chOff x="1065" y="2340"/>
                <a:chExt cx="548" cy="504"/>
              </a:xfrm>
            </p:grpSpPr>
            <p:sp>
              <p:nvSpPr>
                <p:cNvPr id="7269" name="Line 309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0" name="Rectangle 310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271" name="Line 311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2" name="Line 312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3" name="Line 313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4" name="Line 314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5" name="Line 315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6" name="Line 316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7" name="Line 317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8" name="Line 318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9" name="Line 319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80" name="Line 320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81" name="Line 321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82" name="Line 322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83" name="Line 323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84" name="Line 324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85" name="Line 325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86" name="Line 326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87" name="Line 327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88" name="Line 32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89" name="Line 329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90" name="Line 330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91" name="Line 331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92" name="Line 33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93" name="Line 33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94" name="Line 33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95" name="Line 33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96" name="Line 33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97" name="Line 33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98" name="Line 33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99" name="Line 33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00" name="Line 34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01" name="Line 34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02" name="Line 342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03" name="Line 343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04" name="Line 344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05" name="Line 345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06" name="Line 346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07" name="Line 347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08" name="Line 348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09" name="Line 349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10" name="Line 350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11" name="Line 351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12" name="Line 352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13" name="Line 353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14" name="Line 354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15" name="Line 355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16" name="Line 356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17" name="Line 357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18" name="Line 358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19" name="Line 359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20" name="Line 360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21" name="Line 361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22" name="Line 362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23" name="Line 363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24" name="Line 364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25" name="Line 365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26" name="Line 366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27" name="Line 367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7268" name="Text Box 368"/>
              <p:cNvSpPr txBox="1">
                <a:spLocks noChangeArrowheads="1"/>
              </p:cNvSpPr>
              <p:nvPr/>
            </p:nvSpPr>
            <p:spPr bwMode="auto">
              <a:xfrm>
                <a:off x="2736" y="2261"/>
                <a:ext cx="274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2400" b="1"/>
                  <a:t>～</a:t>
                </a:r>
              </a:p>
            </p:txBody>
          </p:sp>
        </p:grpSp>
        <p:grpSp>
          <p:nvGrpSpPr>
            <p:cNvPr id="6151" name="Group 369"/>
            <p:cNvGrpSpPr>
              <a:grpSpLocks/>
            </p:cNvGrpSpPr>
            <p:nvPr/>
          </p:nvGrpSpPr>
          <p:grpSpPr bwMode="auto">
            <a:xfrm>
              <a:off x="1704" y="3058"/>
              <a:ext cx="2786" cy="361"/>
              <a:chOff x="1077" y="2160"/>
              <a:chExt cx="3647" cy="504"/>
            </a:xfrm>
          </p:grpSpPr>
          <p:grpSp>
            <p:nvGrpSpPr>
              <p:cNvPr id="6901" name="Group 370"/>
              <p:cNvGrpSpPr>
                <a:grpSpLocks/>
              </p:cNvGrpSpPr>
              <p:nvPr/>
            </p:nvGrpSpPr>
            <p:grpSpPr bwMode="auto">
              <a:xfrm>
                <a:off x="1077" y="2160"/>
                <a:ext cx="548" cy="504"/>
                <a:chOff x="1065" y="2340"/>
                <a:chExt cx="548" cy="504"/>
              </a:xfrm>
            </p:grpSpPr>
            <p:sp>
              <p:nvSpPr>
                <p:cNvPr id="7203" name="Line 371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04" name="Rectangle 372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205" name="Line 373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06" name="Line 374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07" name="Line 375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08" name="Line 376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09" name="Line 377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10" name="Line 378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11" name="Line 379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12" name="Line 380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13" name="Line 381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14" name="Line 382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15" name="Line 383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16" name="Line 384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17" name="Line 385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18" name="Line 386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19" name="Line 387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20" name="Line 38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21" name="Line 389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22" name="Line 39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23" name="Line 391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24" name="Line 39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25" name="Line 393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26" name="Line 39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27" name="Line 39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28" name="Line 39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29" name="Line 39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30" name="Line 39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31" name="Line 39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32" name="Line 40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33" name="Line 40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34" name="Line 40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35" name="Line 40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36" name="Line 404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37" name="Line 405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38" name="Line 406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39" name="Line 407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40" name="Line 408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41" name="Line 409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42" name="Line 410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43" name="Line 411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44" name="Line 412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45" name="Line 413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46" name="Line 414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47" name="Line 415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48" name="Line 416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49" name="Line 417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50" name="Line 418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51" name="Line 419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52" name="Line 420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53" name="Line 421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54" name="Line 422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55" name="Line 423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56" name="Line 424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57" name="Line 425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58" name="Line 426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59" name="Line 427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60" name="Line 428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61" name="Line 429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902" name="Group 430"/>
              <p:cNvGrpSpPr>
                <a:grpSpLocks/>
              </p:cNvGrpSpPr>
              <p:nvPr/>
            </p:nvGrpSpPr>
            <p:grpSpPr bwMode="auto">
              <a:xfrm>
                <a:off x="1663" y="2160"/>
                <a:ext cx="548" cy="504"/>
                <a:chOff x="1065" y="2340"/>
                <a:chExt cx="548" cy="504"/>
              </a:xfrm>
            </p:grpSpPr>
            <p:sp>
              <p:nvSpPr>
                <p:cNvPr id="7144" name="Line 431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45" name="Rectangle 432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146" name="Line 433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47" name="Line 434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48" name="Line 435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49" name="Line 436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50" name="Line 437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51" name="Line 438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52" name="Line 439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53" name="Line 440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54" name="Line 441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55" name="Line 442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56" name="Line 443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57" name="Line 444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58" name="Line 445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59" name="Line 446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60" name="Line 447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61" name="Line 44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62" name="Line 449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63" name="Line 45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64" name="Line 451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65" name="Line 45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66" name="Line 453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67" name="Line 45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68" name="Line 45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69" name="Line 45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70" name="Line 45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71" name="Line 45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72" name="Line 45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73" name="Line 46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74" name="Line 46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75" name="Line 46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76" name="Line 46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77" name="Line 464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78" name="Line 465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79" name="Line 466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80" name="Line 467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81" name="Line 468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82" name="Line 469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83" name="Line 470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84" name="Line 471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85" name="Line 472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86" name="Line 473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87" name="Line 474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88" name="Line 475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89" name="Line 476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90" name="Line 477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91" name="Line 478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92" name="Line 479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93" name="Line 480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94" name="Line 481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95" name="Line 482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96" name="Line 483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97" name="Line 484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98" name="Line 485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99" name="Line 486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00" name="Line 487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01" name="Line 488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02" name="Line 489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903" name="Group 490"/>
              <p:cNvGrpSpPr>
                <a:grpSpLocks/>
              </p:cNvGrpSpPr>
              <p:nvPr/>
            </p:nvGrpSpPr>
            <p:grpSpPr bwMode="auto">
              <a:xfrm>
                <a:off x="2243" y="2160"/>
                <a:ext cx="548" cy="504"/>
                <a:chOff x="1065" y="2340"/>
                <a:chExt cx="548" cy="504"/>
              </a:xfrm>
            </p:grpSpPr>
            <p:sp>
              <p:nvSpPr>
                <p:cNvPr id="7085" name="Line 491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86" name="Rectangle 492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087" name="Line 493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88" name="Line 494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89" name="Line 495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90" name="Line 496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91" name="Line 497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92" name="Line 498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93" name="Line 499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94" name="Line 500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95" name="Line 501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96" name="Line 502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97" name="Line 503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98" name="Line 504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99" name="Line 505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00" name="Line 506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01" name="Line 507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02" name="Line 50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03" name="Line 509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04" name="Line 51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05" name="Line 511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06" name="Line 51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07" name="Line 513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08" name="Line 51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09" name="Line 51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10" name="Line 51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11" name="Line 51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12" name="Line 51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13" name="Line 51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14" name="Line 52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15" name="Line 52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16" name="Line 52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17" name="Line 52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18" name="Line 524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19" name="Line 525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20" name="Line 526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21" name="Line 527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22" name="Line 528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23" name="Line 529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24" name="Line 530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25" name="Line 531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26" name="Line 532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27" name="Line 533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28" name="Line 534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29" name="Line 535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30" name="Line 536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31" name="Line 537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32" name="Line 538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33" name="Line 539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34" name="Line 540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35" name="Line 541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36" name="Line 542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37" name="Line 543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38" name="Line 544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39" name="Line 545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40" name="Line 546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41" name="Line 547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42" name="Line 548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43" name="Line 549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904" name="Group 550"/>
              <p:cNvGrpSpPr>
                <a:grpSpLocks/>
              </p:cNvGrpSpPr>
              <p:nvPr/>
            </p:nvGrpSpPr>
            <p:grpSpPr bwMode="auto">
              <a:xfrm>
                <a:off x="3598" y="2160"/>
                <a:ext cx="548" cy="504"/>
                <a:chOff x="1065" y="2340"/>
                <a:chExt cx="548" cy="504"/>
              </a:xfrm>
            </p:grpSpPr>
            <p:sp>
              <p:nvSpPr>
                <p:cNvPr id="7026" name="Line 551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27" name="Rectangle 552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028" name="Line 553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29" name="Line 554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30" name="Line 555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31" name="Line 556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32" name="Line 557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33" name="Line 558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34" name="Line 559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35" name="Line 560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36" name="Line 561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37" name="Line 562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38" name="Line 563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39" name="Line 564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40" name="Line 565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41" name="Line 566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42" name="Line 567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43" name="Line 56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44" name="Line 569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45" name="Line 57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46" name="Line 571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47" name="Line 57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48" name="Line 573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49" name="Line 57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50" name="Line 57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51" name="Line 57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52" name="Line 57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53" name="Line 57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54" name="Line 57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55" name="Line 58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56" name="Line 58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57" name="Line 58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58" name="Line 58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59" name="Line 584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60" name="Line 585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61" name="Line 586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62" name="Line 587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63" name="Line 588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64" name="Line 589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65" name="Line 590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66" name="Line 591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67" name="Line 592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68" name="Line 593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69" name="Line 594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70" name="Line 595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71" name="Line 596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72" name="Line 597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73" name="Line 598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74" name="Line 599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75" name="Line 600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76" name="Line 601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77" name="Line 602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78" name="Line 603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79" name="Line 604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80" name="Line 605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81" name="Line 606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82" name="Line 607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83" name="Line 608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84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905" name="Group 610"/>
              <p:cNvGrpSpPr>
                <a:grpSpLocks/>
              </p:cNvGrpSpPr>
              <p:nvPr/>
            </p:nvGrpSpPr>
            <p:grpSpPr bwMode="auto">
              <a:xfrm>
                <a:off x="3016" y="2160"/>
                <a:ext cx="548" cy="504"/>
                <a:chOff x="1065" y="2340"/>
                <a:chExt cx="548" cy="504"/>
              </a:xfrm>
            </p:grpSpPr>
            <p:sp>
              <p:nvSpPr>
                <p:cNvPr id="6967" name="Line 611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68" name="Rectangle 612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969" name="Line 613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70" name="Line 614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71" name="Line 615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72" name="Line 616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73" name="Line 617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74" name="Line 618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75" name="Line 619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76" name="Line 620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77" name="Line 621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78" name="Line 622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79" name="Line 623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80" name="Line 624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81" name="Line 625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82" name="Line 626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83" name="Line 627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84" name="Line 62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85" name="Line 629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86" name="Line 63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87" name="Line 631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88" name="Line 63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89" name="Line 633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90" name="Line 63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91" name="Line 63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92" name="Line 63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93" name="Line 63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94" name="Line 63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95" name="Line 63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96" name="Line 64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97" name="Line 64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98" name="Line 64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99" name="Line 64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00" name="Line 644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01" name="Line 645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02" name="Line 646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03" name="Line 647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04" name="Line 648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05" name="Line 649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06" name="Line 650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07" name="Line 651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08" name="Line 652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09" name="Line 653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10" name="Line 654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11" name="Line 655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12" name="Line 656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13" name="Line 657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14" name="Line 658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15" name="Line 659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16" name="Line 660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17" name="Line 661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18" name="Line 662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19" name="Line 663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20" name="Line 664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21" name="Line 665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22" name="Line 666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23" name="Line 667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24" name="Line 668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25" name="Line 669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906" name="Group 670"/>
              <p:cNvGrpSpPr>
                <a:grpSpLocks/>
              </p:cNvGrpSpPr>
              <p:nvPr/>
            </p:nvGrpSpPr>
            <p:grpSpPr bwMode="auto">
              <a:xfrm>
                <a:off x="4176" y="2160"/>
                <a:ext cx="548" cy="504"/>
                <a:chOff x="1065" y="2340"/>
                <a:chExt cx="548" cy="504"/>
              </a:xfrm>
            </p:grpSpPr>
            <p:sp>
              <p:nvSpPr>
                <p:cNvPr id="6908" name="Line 671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09" name="Rectangle 672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910" name="Line 673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11" name="Line 674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12" name="Line 675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13" name="Line 676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14" name="Line 677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15" name="Line 678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16" name="Line 679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17" name="Line 680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18" name="Line 681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19" name="Line 682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20" name="Line 683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21" name="Line 684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22" name="Line 685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23" name="Line 686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24" name="Line 687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25" name="Line 688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26" name="Line 689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27" name="Line 69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28" name="Line 691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29" name="Line 692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30" name="Line 693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31" name="Line 69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32" name="Line 69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33" name="Line 69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34" name="Line 69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35" name="Line 69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36" name="Line 69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37" name="Line 70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38" name="Line 70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39" name="Line 70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40" name="Line 70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41" name="Line 704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42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43" name="Line 706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44" name="Line 707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45" name="Line 708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46" name="Line 709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47" name="Line 710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48" name="Line 711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49" name="Line 712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50" name="Line 713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51" name="Line 714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52" name="Line 715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53" name="Line 716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54" name="Line 717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55" name="Line 718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56" name="Line 719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57" name="Line 720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58" name="Line 721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59" name="Line 722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60" name="Line 723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61" name="Line 724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62" name="Line 725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63" name="Line 726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64" name="Line 727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65" name="Line 728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66" name="Line 729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6907" name="Text Box 730"/>
              <p:cNvSpPr txBox="1">
                <a:spLocks noChangeArrowheads="1"/>
              </p:cNvSpPr>
              <p:nvPr/>
            </p:nvSpPr>
            <p:spPr bwMode="auto">
              <a:xfrm>
                <a:off x="2736" y="2262"/>
                <a:ext cx="274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2400" b="1"/>
                  <a:t>～</a:t>
                </a:r>
              </a:p>
            </p:txBody>
          </p:sp>
        </p:grpSp>
        <p:grpSp>
          <p:nvGrpSpPr>
            <p:cNvPr id="6152" name="Group 731"/>
            <p:cNvGrpSpPr>
              <a:grpSpLocks/>
            </p:cNvGrpSpPr>
            <p:nvPr/>
          </p:nvGrpSpPr>
          <p:grpSpPr bwMode="auto">
            <a:xfrm>
              <a:off x="1704" y="2185"/>
              <a:ext cx="2786" cy="361"/>
              <a:chOff x="1077" y="2160"/>
              <a:chExt cx="3647" cy="504"/>
            </a:xfrm>
          </p:grpSpPr>
          <p:grpSp>
            <p:nvGrpSpPr>
              <p:cNvPr id="6540" name="Group 732"/>
              <p:cNvGrpSpPr>
                <a:grpSpLocks/>
              </p:cNvGrpSpPr>
              <p:nvPr/>
            </p:nvGrpSpPr>
            <p:grpSpPr bwMode="auto">
              <a:xfrm>
                <a:off x="1077" y="2160"/>
                <a:ext cx="548" cy="504"/>
                <a:chOff x="1065" y="2340"/>
                <a:chExt cx="548" cy="504"/>
              </a:xfrm>
            </p:grpSpPr>
            <p:sp>
              <p:nvSpPr>
                <p:cNvPr id="6842" name="Line 733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43" name="Rectangle 734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844" name="Line 735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45" name="Line 736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46" name="Line 737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47" name="Line 738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48" name="Line 739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49" name="Line 740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50" name="Line 741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51" name="Line 742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52" name="Line 743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53" name="Line 744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54" name="Line 745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55" name="Line 746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56" name="Line 747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57" name="Line 748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58" name="Line 749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59" name="Line 75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60" name="Line 751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61" name="Line 75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62" name="Line 753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63" name="Line 75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64" name="Line 755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65" name="Line 75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66" name="Line 75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67" name="Line 75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68" name="Line 75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69" name="Line 76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70" name="Line 76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71" name="Line 76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72" name="Line 76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73" name="Line 76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74" name="Line 76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75" name="Line 766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76" name="Line 767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77" name="Line 768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78" name="Line 769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79" name="Line 770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80" name="Line 771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81" name="Line 772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82" name="Line 773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83" name="Line 774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84" name="Line 775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85" name="Line 776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86" name="Line 777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87" name="Line 778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88" name="Line 779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89" name="Line 780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90" name="Line 781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91" name="Line 782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92" name="Line 783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93" name="Line 784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94" name="Line 785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95" name="Line 786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96" name="Line 787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97" name="Line 788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98" name="Line 789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99" name="Line 790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00" name="Line 791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541" name="Group 792"/>
              <p:cNvGrpSpPr>
                <a:grpSpLocks/>
              </p:cNvGrpSpPr>
              <p:nvPr/>
            </p:nvGrpSpPr>
            <p:grpSpPr bwMode="auto">
              <a:xfrm>
                <a:off x="1663" y="2160"/>
                <a:ext cx="548" cy="504"/>
                <a:chOff x="1065" y="2340"/>
                <a:chExt cx="548" cy="504"/>
              </a:xfrm>
            </p:grpSpPr>
            <p:sp>
              <p:nvSpPr>
                <p:cNvPr id="6783" name="Line 793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84" name="Rectangle 794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785" name="Line 795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86" name="Line 796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87" name="Line 797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88" name="Line 798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89" name="Line 799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90" name="Line 800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91" name="Line 801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92" name="Line 802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93" name="Line 803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94" name="Line 804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95" name="Line 805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96" name="Line 806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97" name="Line 807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98" name="Line 808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99" name="Line 809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00" name="Line 81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01" name="Line 811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02" name="Line 81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03" name="Line 813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04" name="Line 81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05" name="Line 815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06" name="Line 81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07" name="Line 81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08" name="Line 81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09" name="Line 81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10" name="Line 82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11" name="Line 82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12" name="Line 82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13" name="Line 82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14" name="Line 8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15" name="Line 82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16" name="Line 826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17" name="Line 827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18" name="Line 828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19" name="Line 829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20" name="Line 830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21" name="Line 831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22" name="Line 832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23" name="Line 833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24" name="Line 834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25" name="Line 835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26" name="Line 836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27" name="Line 837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28" name="Line 838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29" name="Line 839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30" name="Line 840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31" name="Line 841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32" name="Line 842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33" name="Line 843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34" name="Line 844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35" name="Line 845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36" name="Line 846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37" name="Line 847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38" name="Line 848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39" name="Line 849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40" name="Line 850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41" name="Line 851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542" name="Group 852"/>
              <p:cNvGrpSpPr>
                <a:grpSpLocks/>
              </p:cNvGrpSpPr>
              <p:nvPr/>
            </p:nvGrpSpPr>
            <p:grpSpPr bwMode="auto">
              <a:xfrm>
                <a:off x="2243" y="2160"/>
                <a:ext cx="548" cy="504"/>
                <a:chOff x="1065" y="2340"/>
                <a:chExt cx="548" cy="504"/>
              </a:xfrm>
            </p:grpSpPr>
            <p:sp>
              <p:nvSpPr>
                <p:cNvPr id="6724" name="Line 853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25" name="Rectangle 854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726" name="Line 855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27" name="Line 856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28" name="Line 857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29" name="Line 858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30" name="Line 859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31" name="Line 860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32" name="Line 861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33" name="Line 862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34" name="Line 863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35" name="Line 864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36" name="Line 865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37" name="Line 866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38" name="Line 867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39" name="Line 868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40" name="Line 869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41" name="Line 87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42" name="Line 871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43" name="Line 87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44" name="Line 873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45" name="Line 87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46" name="Line 875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47" name="Line 87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48" name="Line 87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49" name="Line 87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50" name="Line 87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51" name="Line 88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52" name="Line 88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53" name="Line 88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54" name="Line 88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55" name="Line 88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56" name="Line 88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57" name="Line 886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58" name="Line 887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59" name="Line 888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60" name="Line 889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61" name="Line 890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62" name="Line 891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63" name="Line 892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64" name="Line 893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65" name="Line 894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66" name="Line 895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67" name="Line 896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68" name="Line 897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69" name="Line 898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70" name="Line 899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71" name="Line 900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72" name="Line 901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73" name="Line 902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74" name="Line 903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75" name="Line 904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76" name="Line 905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77" name="Line 906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78" name="Line 907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79" name="Line 908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80" name="Line 909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81" name="Line 910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82" name="Line 911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543" name="Group 912"/>
              <p:cNvGrpSpPr>
                <a:grpSpLocks/>
              </p:cNvGrpSpPr>
              <p:nvPr/>
            </p:nvGrpSpPr>
            <p:grpSpPr bwMode="auto">
              <a:xfrm>
                <a:off x="3598" y="2160"/>
                <a:ext cx="548" cy="504"/>
                <a:chOff x="1065" y="2340"/>
                <a:chExt cx="548" cy="504"/>
              </a:xfrm>
            </p:grpSpPr>
            <p:sp>
              <p:nvSpPr>
                <p:cNvPr id="6665" name="Line 913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66" name="Rectangle 914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667" name="Line 915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68" name="Line 916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69" name="Line 917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70" name="Line 918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71" name="Line 919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72" name="Line 920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73" name="Line 921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74" name="Line 922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75" name="Line 923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76" name="Line 924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77" name="Line 925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78" name="Line 926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79" name="Line 927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80" name="Line 928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81" name="Line 929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82" name="Line 93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83" name="Line 931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84" name="Line 93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85" name="Line 933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86" name="Line 93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87" name="Line 935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88" name="Line 93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89" name="Line 93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90" name="Line 93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91" name="Line 93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92" name="Line 94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93" name="Line 94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94" name="Line 94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95" name="Line 94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96" name="Line 94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97" name="Line 94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98" name="Line 946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99" name="Line 947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00" name="Line 948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01" name="Line 949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02" name="Line 950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03" name="Line 951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04" name="Line 952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05" name="Line 953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06" name="Line 954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07" name="Line 955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08" name="Line 956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09" name="Line 957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10" name="Line 958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11" name="Line 959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12" name="Line 960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13" name="Line 961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14" name="Line 962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15" name="Line 963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16" name="Line 964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17" name="Line 965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18" name="Line 966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19" name="Line 967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20" name="Line 968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21" name="Line 969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22" name="Line 970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23" name="Line 971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544" name="Group 972"/>
              <p:cNvGrpSpPr>
                <a:grpSpLocks/>
              </p:cNvGrpSpPr>
              <p:nvPr/>
            </p:nvGrpSpPr>
            <p:grpSpPr bwMode="auto">
              <a:xfrm>
                <a:off x="3016" y="2160"/>
                <a:ext cx="548" cy="504"/>
                <a:chOff x="1065" y="2340"/>
                <a:chExt cx="548" cy="504"/>
              </a:xfrm>
            </p:grpSpPr>
            <p:sp>
              <p:nvSpPr>
                <p:cNvPr id="6606" name="Line 973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07" name="Rectangle 974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608" name="Line 975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09" name="Line 976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10" name="Line 977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11" name="Line 978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12" name="Line 979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13" name="Line 980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14" name="Line 981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15" name="Line 982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16" name="Line 983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17" name="Line 984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18" name="Line 985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19" name="Line 986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20" name="Line 987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21" name="Line 988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22" name="Line 989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23" name="Line 99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24" name="Line 991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25" name="Line 99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26" name="Line 993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27" name="Line 99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28" name="Line 995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29" name="Line 99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30" name="Line 99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31" name="Line 99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32" name="Line 99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33" name="Line 100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34" name="Line 100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35" name="Line 100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36" name="Line 100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37" name="Line 100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38" name="Line 100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39" name="Line 1006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40" name="Line 1007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41" name="Line 1008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42" name="Line 1009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43" name="Line 1010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44" name="Line 1011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45" name="Line 1012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46" name="Line 1013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47" name="Line 1014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48" name="Line 1015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49" name="Line 1016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50" name="Line 1017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51" name="Line 1018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52" name="Line 1019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53" name="Line 1020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54" name="Line 1021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55" name="Line 1022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56" name="Line 1023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57" name="Line 1024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58" name="Line 1025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59" name="Line 1026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60" name="Line 1027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61" name="Line 1028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62" name="Line 1029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63" name="Line 1030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64" name="Line 1031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545" name="Group 1032"/>
              <p:cNvGrpSpPr>
                <a:grpSpLocks/>
              </p:cNvGrpSpPr>
              <p:nvPr/>
            </p:nvGrpSpPr>
            <p:grpSpPr bwMode="auto">
              <a:xfrm>
                <a:off x="4176" y="2160"/>
                <a:ext cx="548" cy="504"/>
                <a:chOff x="1065" y="2340"/>
                <a:chExt cx="548" cy="504"/>
              </a:xfrm>
            </p:grpSpPr>
            <p:sp>
              <p:nvSpPr>
                <p:cNvPr id="6547" name="Line 1033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48" name="Rectangle 1034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549" name="Line 1035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50" name="Line 1036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51" name="Line 1037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52" name="Line 1038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53" name="Line 1039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54" name="Line 1040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55" name="Line 1041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56" name="Line 1042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57" name="Line 1043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58" name="Line 1044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59" name="Line 1045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60" name="Line 1046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61" name="Line 1047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62" name="Line 1048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63" name="Line 1049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64" name="Line 1050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65" name="Line 1051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66" name="Line 105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67" name="Line 1053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68" name="Line 1054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69" name="Line 1055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70" name="Line 105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71" name="Line 105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72" name="Line 1058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73" name="Line 105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74" name="Line 106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75" name="Line 106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76" name="Line 106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77" name="Line 106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78" name="Line 106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79" name="Line 106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80" name="Line 1066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81" name="Line 1067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82" name="Line 1068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83" name="Line 1069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84" name="Line 1070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85" name="Line 1071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86" name="Line 1072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87" name="Line 1073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88" name="Line 1074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89" name="Line 1075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90" name="Line 1076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91" name="Line 1077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92" name="Line 1078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93" name="Line 1079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94" name="Line 1080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95" name="Line 1081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96" name="Line 1082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97" name="Line 1083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98" name="Line 1084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99" name="Line 1085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00" name="Line 1086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01" name="Line 1087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02" name="Line 1088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03" name="Line 1089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04" name="Line 1090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05" name="Line 1091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6546" name="Text Box 1092"/>
              <p:cNvSpPr txBox="1">
                <a:spLocks noChangeArrowheads="1"/>
              </p:cNvSpPr>
              <p:nvPr/>
            </p:nvSpPr>
            <p:spPr bwMode="auto">
              <a:xfrm>
                <a:off x="2736" y="2261"/>
                <a:ext cx="274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2400" b="1"/>
                  <a:t>～</a:t>
                </a:r>
              </a:p>
            </p:txBody>
          </p:sp>
        </p:grpSp>
        <p:grpSp>
          <p:nvGrpSpPr>
            <p:cNvPr id="6153" name="Group 1093"/>
            <p:cNvGrpSpPr>
              <a:grpSpLocks/>
            </p:cNvGrpSpPr>
            <p:nvPr/>
          </p:nvGrpSpPr>
          <p:grpSpPr bwMode="auto">
            <a:xfrm>
              <a:off x="1704" y="3486"/>
              <a:ext cx="2786" cy="361"/>
              <a:chOff x="1077" y="2160"/>
              <a:chExt cx="3647" cy="504"/>
            </a:xfrm>
          </p:grpSpPr>
          <p:grpSp>
            <p:nvGrpSpPr>
              <p:cNvPr id="6179" name="Group 1094"/>
              <p:cNvGrpSpPr>
                <a:grpSpLocks/>
              </p:cNvGrpSpPr>
              <p:nvPr/>
            </p:nvGrpSpPr>
            <p:grpSpPr bwMode="auto">
              <a:xfrm>
                <a:off x="1077" y="2160"/>
                <a:ext cx="548" cy="504"/>
                <a:chOff x="1065" y="2340"/>
                <a:chExt cx="548" cy="504"/>
              </a:xfrm>
            </p:grpSpPr>
            <p:sp>
              <p:nvSpPr>
                <p:cNvPr id="6481" name="Line 1095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82" name="Rectangle 1096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483" name="Line 1097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84" name="Line 1098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85" name="Line 1099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86" name="Line 1100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87" name="Line 1101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88" name="Line 1102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89" name="Line 1103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90" name="Line 1104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91" name="Line 1105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92" name="Line 1106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93" name="Line 1107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94" name="Line 1108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95" name="Line 1109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96" name="Line 1110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97" name="Line 1111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98" name="Line 111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99" name="Line 1113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00" name="Line 1114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01" name="Line 1115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02" name="Line 111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03" name="Line 1117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04" name="Line 1118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05" name="Line 111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06" name="Line 112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07" name="Line 112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08" name="Line 112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09" name="Line 112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10" name="Line 11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11" name="Line 112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12" name="Line 112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13" name="Line 112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14" name="Line 1128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15" name="Line 1129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16" name="Line 1130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17" name="Line 1131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18" name="Line 1132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19" name="Line 1133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20" name="Line 1134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21" name="Line 1135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22" name="Line 1136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23" name="Line 1137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24" name="Line 1138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25" name="Line 1139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26" name="Line 1140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27" name="Line 1141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28" name="Line 1142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29" name="Line 1143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30" name="Line 1144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31" name="Line 1145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32" name="Line 1146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33" name="Line 1147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34" name="Line 1148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35" name="Line 1149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36" name="Line 1150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37" name="Line 1151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38" name="Line 1152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39" name="Line 1153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180" name="Group 1154"/>
              <p:cNvGrpSpPr>
                <a:grpSpLocks/>
              </p:cNvGrpSpPr>
              <p:nvPr/>
            </p:nvGrpSpPr>
            <p:grpSpPr bwMode="auto">
              <a:xfrm>
                <a:off x="1663" y="2160"/>
                <a:ext cx="548" cy="504"/>
                <a:chOff x="1065" y="2340"/>
                <a:chExt cx="548" cy="504"/>
              </a:xfrm>
            </p:grpSpPr>
            <p:sp>
              <p:nvSpPr>
                <p:cNvPr id="6422" name="Line 1155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23" name="Rectangle 1156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424" name="Line 1157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25" name="Line 1158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26" name="Line 1159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27" name="Line 1160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28" name="Line 1161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29" name="Line 1162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30" name="Line 1163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31" name="Line 1164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32" name="Line 1165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33" name="Line 1166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34" name="Line 1167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35" name="Line 1168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36" name="Line 1169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37" name="Line 1170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38" name="Line 1171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39" name="Line 117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40" name="Line 1173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41" name="Line 1174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42" name="Line 1175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43" name="Line 117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44" name="Line 1177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45" name="Line 1178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46" name="Line 117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47" name="Line 118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48" name="Line 118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49" name="Line 118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50" name="Line 118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51" name="Line 118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52" name="Line 118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53" name="Line 118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54" name="Line 118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55" name="Line 1188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56" name="Line 1189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57" name="Line 1190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58" name="Line 1191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59" name="Line 1192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60" name="Line 1193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61" name="Line 1194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62" name="Line 1195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63" name="Line 1196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64" name="Line 1197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65" name="Line 1198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66" name="Line 1199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67" name="Line 1200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68" name="Line 1201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69" name="Line 1202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70" name="Line 1203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71" name="Line 1204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72" name="Line 1205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73" name="Line 1206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74" name="Line 1207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75" name="Line 1208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76" name="Line 1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77" name="Line 1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78" name="Line 1211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79" name="Line 1212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80" name="Line 1213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181" name="Group 1214"/>
              <p:cNvGrpSpPr>
                <a:grpSpLocks/>
              </p:cNvGrpSpPr>
              <p:nvPr/>
            </p:nvGrpSpPr>
            <p:grpSpPr bwMode="auto">
              <a:xfrm>
                <a:off x="2243" y="2160"/>
                <a:ext cx="548" cy="504"/>
                <a:chOff x="1065" y="2340"/>
                <a:chExt cx="548" cy="504"/>
              </a:xfrm>
            </p:grpSpPr>
            <p:sp>
              <p:nvSpPr>
                <p:cNvPr id="6363" name="Line 1215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64" name="Rectangle 1216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365" name="Line 1217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66" name="Line 1218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67" name="Line 1219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68" name="Line 1220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69" name="Line 1221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70" name="Line 1222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71" name="Line 1223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72" name="Line 1224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73" name="Line 1225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74" name="Line 1226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75" name="Line 1227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76" name="Line 1228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77" name="Line 1229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78" name="Line 1230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79" name="Line 1231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80" name="Line 123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81" name="Line 1233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82" name="Line 1234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83" name="Line 1235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84" name="Line 123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85" name="Line 1237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86" name="Line 1238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87" name="Line 123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88" name="Line 124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89" name="Line 124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90" name="Line 124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91" name="Line 124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92" name="Line 124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93" name="Line 124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94" name="Line 124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95" name="Line 124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96" name="Line 1248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97" name="Line 1249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98" name="Line 1250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99" name="Line 1251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00" name="Line 1252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01" name="Line 1253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02" name="Line 1254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03" name="Line 1255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04" name="Line 1256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05" name="Line 1257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06" name="Line 1258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07" name="Line 1259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08" name="Line 1260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09" name="Line 1261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10" name="Line 1262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11" name="Line 1263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12" name="Line 1264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13" name="Line 1265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14" name="Line 1266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15" name="Line 1267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16" name="Line 1268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17" name="Line 1269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18" name="Line 1270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19" name="Line 1271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20" name="Line 1272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21" name="Line 1273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182" name="Group 1274"/>
              <p:cNvGrpSpPr>
                <a:grpSpLocks/>
              </p:cNvGrpSpPr>
              <p:nvPr/>
            </p:nvGrpSpPr>
            <p:grpSpPr bwMode="auto">
              <a:xfrm>
                <a:off x="3598" y="2160"/>
                <a:ext cx="548" cy="504"/>
                <a:chOff x="1065" y="2340"/>
                <a:chExt cx="548" cy="504"/>
              </a:xfrm>
            </p:grpSpPr>
            <p:sp>
              <p:nvSpPr>
                <p:cNvPr id="6304" name="Line 1275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05" name="Rectangle 1276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306" name="Line 1277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07" name="Line 1278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08" name="Line 1279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09" name="Line 1280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10" name="Line 1281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11" name="Line 1282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12" name="Line 1283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13" name="Line 1284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14" name="Line 1285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15" name="Line 1286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16" name="Line 1287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17" name="Line 1288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18" name="Line 1289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19" name="Line 1290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20" name="Line 1291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21" name="Line 129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22" name="Line 1293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23" name="Line 1294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24" name="Line 1295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25" name="Line 129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26" name="Line 1297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27" name="Line 1298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28" name="Line 129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29" name="Line 130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30" name="Line 130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31" name="Line 130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32" name="Line 130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33" name="Line 130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34" name="Line 130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35" name="Line 130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36" name="Line 130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37" name="Line 1308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38" name="Line 1309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39" name="Line 1310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40" name="Line 1311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41" name="Line 1312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42" name="Line 1313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43" name="Line 1314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44" name="Line 1315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45" name="Line 1316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46" name="Line 1317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47" name="Line 1318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48" name="Line 1319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49" name="Line 1320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50" name="Line 1321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51" name="Line 1322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52" name="Line 1323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53" name="Line 1324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54" name="Line 1325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55" name="Line 1326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56" name="Line 1327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57" name="Line 1328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58" name="Line 1329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59" name="Line 1330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60" name="Line 1331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61" name="Line 1332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62" name="Line 1333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183" name="Group 1334"/>
              <p:cNvGrpSpPr>
                <a:grpSpLocks/>
              </p:cNvGrpSpPr>
              <p:nvPr/>
            </p:nvGrpSpPr>
            <p:grpSpPr bwMode="auto">
              <a:xfrm>
                <a:off x="3016" y="2160"/>
                <a:ext cx="548" cy="504"/>
                <a:chOff x="1065" y="2340"/>
                <a:chExt cx="548" cy="504"/>
              </a:xfrm>
            </p:grpSpPr>
            <p:sp>
              <p:nvSpPr>
                <p:cNvPr id="6245" name="Line 1335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46" name="Rectangle 1336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247" name="Line 1337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48" name="Line 1338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49" name="Line 1339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50" name="Line 1340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51" name="Line 1341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52" name="Line 1342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53" name="Line 1343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54" name="Line 1344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55" name="Line 1345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56" name="Line 1346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57" name="Line 1347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58" name="Line 1348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59" name="Line 1349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60" name="Line 1350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61" name="Line 1351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62" name="Line 135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63" name="Line 1353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64" name="Line 1354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65" name="Line 1355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66" name="Line 135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67" name="Line 1357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68" name="Line 1358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69" name="Line 135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70" name="Line 136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71" name="Line 136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72" name="Line 136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73" name="Line 136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74" name="Line 136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75" name="Line 136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76" name="Line 136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77" name="Line 136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78" name="Line 1368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79" name="Line 1369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80" name="Line 1370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81" name="Line 1371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82" name="Line 1372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83" name="Line 1373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84" name="Line 1374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85" name="Line 1375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86" name="Line 1376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87" name="Line 1377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88" name="Line 1378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89" name="Line 1379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90" name="Line 1380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91" name="Line 1381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92" name="Line 1382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93" name="Line 1383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94" name="Line 1384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95" name="Line 1385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96" name="Line 1386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97" name="Line 1387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98" name="Line 1388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99" name="Line 1389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00" name="Line 1390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01" name="Line 1391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02" name="Line 1392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03" name="Line 1393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184" name="Group 1394"/>
              <p:cNvGrpSpPr>
                <a:grpSpLocks/>
              </p:cNvGrpSpPr>
              <p:nvPr/>
            </p:nvGrpSpPr>
            <p:grpSpPr bwMode="auto">
              <a:xfrm>
                <a:off x="4176" y="2160"/>
                <a:ext cx="548" cy="504"/>
                <a:chOff x="1065" y="2340"/>
                <a:chExt cx="548" cy="504"/>
              </a:xfrm>
            </p:grpSpPr>
            <p:sp>
              <p:nvSpPr>
                <p:cNvPr id="6186" name="Line 1395"/>
                <p:cNvSpPr>
                  <a:spLocks noChangeShapeType="1"/>
                </p:cNvSpPr>
                <p:nvPr/>
              </p:nvSpPr>
              <p:spPr bwMode="auto">
                <a:xfrm>
                  <a:off x="1070" y="2341"/>
                  <a:ext cx="0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87" name="Rectangle 1396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08" cy="40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188" name="Line 1397"/>
                <p:cNvSpPr>
                  <a:spLocks noChangeShapeType="1"/>
                </p:cNvSpPr>
                <p:nvPr/>
              </p:nvSpPr>
              <p:spPr bwMode="auto">
                <a:xfrm>
                  <a:off x="1066" y="2341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89" name="Line 1398"/>
                <p:cNvSpPr>
                  <a:spLocks noChangeShapeType="1"/>
                </p:cNvSpPr>
                <p:nvPr/>
              </p:nvSpPr>
              <p:spPr bwMode="auto">
                <a:xfrm>
                  <a:off x="1473" y="2340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90" name="Line 1399"/>
                <p:cNvSpPr>
                  <a:spLocks noChangeShapeType="1"/>
                </p:cNvSpPr>
                <p:nvPr/>
              </p:nvSpPr>
              <p:spPr bwMode="auto">
                <a:xfrm>
                  <a:off x="1066" y="2749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91" name="Line 1400"/>
                <p:cNvSpPr>
                  <a:spLocks noChangeShapeType="1"/>
                </p:cNvSpPr>
                <p:nvPr/>
              </p:nvSpPr>
              <p:spPr bwMode="auto">
                <a:xfrm>
                  <a:off x="1068" y="2344"/>
                  <a:ext cx="40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92" name="Line 1401"/>
                <p:cNvSpPr>
                  <a:spLocks noChangeShapeType="1"/>
                </p:cNvSpPr>
                <p:nvPr/>
              </p:nvSpPr>
              <p:spPr bwMode="auto">
                <a:xfrm>
                  <a:off x="1408" y="243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93" name="Line 1402"/>
                <p:cNvSpPr>
                  <a:spLocks noChangeShapeType="1"/>
                </p:cNvSpPr>
                <p:nvPr/>
              </p:nvSpPr>
              <p:spPr bwMode="auto">
                <a:xfrm>
                  <a:off x="1447" y="2431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94" name="Line 1403"/>
                <p:cNvSpPr>
                  <a:spLocks noChangeShapeType="1"/>
                </p:cNvSpPr>
                <p:nvPr/>
              </p:nvSpPr>
              <p:spPr bwMode="auto">
                <a:xfrm>
                  <a:off x="1488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95" name="Line 1404"/>
                <p:cNvSpPr>
                  <a:spLocks noChangeShapeType="1"/>
                </p:cNvSpPr>
                <p:nvPr/>
              </p:nvSpPr>
              <p:spPr bwMode="auto">
                <a:xfrm>
                  <a:off x="1527" y="243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96" name="Line 1405"/>
                <p:cNvSpPr>
                  <a:spLocks noChangeShapeType="1"/>
                </p:cNvSpPr>
                <p:nvPr/>
              </p:nvSpPr>
              <p:spPr bwMode="auto">
                <a:xfrm>
                  <a:off x="1570" y="2438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97" name="Line 1406"/>
                <p:cNvSpPr>
                  <a:spLocks noChangeShapeType="1"/>
                </p:cNvSpPr>
                <p:nvPr/>
              </p:nvSpPr>
              <p:spPr bwMode="auto">
                <a:xfrm>
                  <a:off x="1244" y="243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98" name="Line 1407"/>
                <p:cNvSpPr>
                  <a:spLocks noChangeShapeType="1"/>
                </p:cNvSpPr>
                <p:nvPr/>
              </p:nvSpPr>
              <p:spPr bwMode="auto">
                <a:xfrm>
                  <a:off x="1283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99" name="Line 1408"/>
                <p:cNvSpPr>
                  <a:spLocks noChangeShapeType="1"/>
                </p:cNvSpPr>
                <p:nvPr/>
              </p:nvSpPr>
              <p:spPr bwMode="auto">
                <a:xfrm>
                  <a:off x="1324" y="2432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00" name="Line 1409"/>
                <p:cNvSpPr>
                  <a:spLocks noChangeShapeType="1"/>
                </p:cNvSpPr>
                <p:nvPr/>
              </p:nvSpPr>
              <p:spPr bwMode="auto">
                <a:xfrm>
                  <a:off x="1367" y="243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01" name="Line 1410"/>
                <p:cNvSpPr>
                  <a:spLocks noChangeShapeType="1"/>
                </p:cNvSpPr>
                <p:nvPr/>
              </p:nvSpPr>
              <p:spPr bwMode="auto">
                <a:xfrm rot="-5400000">
                  <a:off x="1406" y="243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02" name="Line 1411"/>
                <p:cNvSpPr>
                  <a:spLocks noChangeShapeType="1"/>
                </p:cNvSpPr>
                <p:nvPr/>
              </p:nvSpPr>
              <p:spPr bwMode="auto">
                <a:xfrm rot="-5400000">
                  <a:off x="1403" y="239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03" name="Line 1412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354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04" name="Line 1413"/>
                <p:cNvSpPr>
                  <a:spLocks noChangeShapeType="1"/>
                </p:cNvSpPr>
                <p:nvPr/>
              </p:nvSpPr>
              <p:spPr bwMode="auto">
                <a:xfrm rot="-5400000">
                  <a:off x="1409" y="231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05" name="Line 1414"/>
                <p:cNvSpPr>
                  <a:spLocks noChangeShapeType="1"/>
                </p:cNvSpPr>
                <p:nvPr/>
              </p:nvSpPr>
              <p:spPr bwMode="auto">
                <a:xfrm rot="-5400000">
                  <a:off x="1410" y="2270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06" name="Line 1415"/>
                <p:cNvSpPr>
                  <a:spLocks noChangeShapeType="1"/>
                </p:cNvSpPr>
                <p:nvPr/>
              </p:nvSpPr>
              <p:spPr bwMode="auto">
                <a:xfrm rot="-5400000">
                  <a:off x="1402" y="259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07" name="Line 1416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557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08" name="Line 1417"/>
                <p:cNvSpPr>
                  <a:spLocks noChangeShapeType="1"/>
                </p:cNvSpPr>
                <p:nvPr/>
              </p:nvSpPr>
              <p:spPr bwMode="auto">
                <a:xfrm rot="-5400000">
                  <a:off x="1404" y="2516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09" name="Line 1418"/>
                <p:cNvSpPr>
                  <a:spLocks noChangeShapeType="1"/>
                </p:cNvSpPr>
                <p:nvPr/>
              </p:nvSpPr>
              <p:spPr bwMode="auto">
                <a:xfrm rot="-5400000">
                  <a:off x="1405" y="2473"/>
                  <a:ext cx="0" cy="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10" name="Line 1419"/>
                <p:cNvSpPr>
                  <a:spLocks noChangeShapeType="1"/>
                </p:cNvSpPr>
                <p:nvPr/>
              </p:nvSpPr>
              <p:spPr bwMode="auto">
                <a:xfrm flipH="1" flipV="1">
                  <a:off x="1068" y="2546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11" name="Line 142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58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12" name="Line 142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64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13" name="Line 142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270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14" name="Line 1423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62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15" name="Line 14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38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16" name="Line 142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65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17" name="Line 1426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50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18" name="Line 1427"/>
                <p:cNvSpPr>
                  <a:spLocks noChangeShapeType="1"/>
                </p:cNvSpPr>
                <p:nvPr/>
              </p:nvSpPr>
              <p:spPr bwMode="auto">
                <a:xfrm flipH="1" flipV="1">
                  <a:off x="1067" y="2423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19" name="Line 1428"/>
                <p:cNvSpPr>
                  <a:spLocks noChangeShapeType="1"/>
                </p:cNvSpPr>
                <p:nvPr/>
              </p:nvSpPr>
              <p:spPr bwMode="auto">
                <a:xfrm flipH="1">
                  <a:off x="1187" y="242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20" name="Line 1429"/>
                <p:cNvSpPr>
                  <a:spLocks noChangeShapeType="1"/>
                </p:cNvSpPr>
                <p:nvPr/>
              </p:nvSpPr>
              <p:spPr bwMode="auto">
                <a:xfrm flipH="1">
                  <a:off x="1137" y="2389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21" name="Line 1430"/>
                <p:cNvSpPr>
                  <a:spLocks noChangeShapeType="1"/>
                </p:cNvSpPr>
                <p:nvPr/>
              </p:nvSpPr>
              <p:spPr bwMode="auto">
                <a:xfrm flipH="1">
                  <a:off x="1149" y="2404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22" name="Line 1431"/>
                <p:cNvSpPr>
                  <a:spLocks noChangeShapeType="1"/>
                </p:cNvSpPr>
                <p:nvPr/>
              </p:nvSpPr>
              <p:spPr bwMode="auto">
                <a:xfrm flipH="1">
                  <a:off x="1161" y="2411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23" name="Line 1432"/>
                <p:cNvSpPr>
                  <a:spLocks noChangeShapeType="1"/>
                </p:cNvSpPr>
                <p:nvPr/>
              </p:nvSpPr>
              <p:spPr bwMode="auto">
                <a:xfrm flipH="1">
                  <a:off x="1174" y="2418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24" name="Line 1433"/>
                <p:cNvSpPr>
                  <a:spLocks noChangeShapeType="1"/>
                </p:cNvSpPr>
                <p:nvPr/>
              </p:nvSpPr>
              <p:spPr bwMode="auto">
                <a:xfrm flipH="1">
                  <a:off x="1124" y="238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25" name="Line 1434"/>
                <p:cNvSpPr>
                  <a:spLocks noChangeShapeType="1"/>
                </p:cNvSpPr>
                <p:nvPr/>
              </p:nvSpPr>
              <p:spPr bwMode="auto">
                <a:xfrm flipH="1">
                  <a:off x="1086" y="2363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26" name="Line 1435"/>
                <p:cNvSpPr>
                  <a:spLocks noChangeShapeType="1"/>
                </p:cNvSpPr>
                <p:nvPr/>
              </p:nvSpPr>
              <p:spPr bwMode="auto">
                <a:xfrm flipH="1">
                  <a:off x="1098" y="2370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27" name="Line 1436"/>
                <p:cNvSpPr>
                  <a:spLocks noChangeShapeType="1"/>
                </p:cNvSpPr>
                <p:nvPr/>
              </p:nvSpPr>
              <p:spPr bwMode="auto">
                <a:xfrm flipH="1">
                  <a:off x="1111" y="2377"/>
                  <a:ext cx="0" cy="4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28" name="Line 1437"/>
                <p:cNvSpPr>
                  <a:spLocks noChangeShapeType="1"/>
                </p:cNvSpPr>
                <p:nvPr/>
              </p:nvSpPr>
              <p:spPr bwMode="auto">
                <a:xfrm>
                  <a:off x="1095" y="235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29" name="Line 1438"/>
                <p:cNvSpPr>
                  <a:spLocks noChangeShapeType="1"/>
                </p:cNvSpPr>
                <p:nvPr/>
              </p:nvSpPr>
              <p:spPr bwMode="auto">
                <a:xfrm>
                  <a:off x="1103" y="236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30" name="Line 1439"/>
                <p:cNvSpPr>
                  <a:spLocks noChangeShapeType="1"/>
                </p:cNvSpPr>
                <p:nvPr/>
              </p:nvSpPr>
              <p:spPr bwMode="auto">
                <a:xfrm>
                  <a:off x="1118" y="237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31" name="Line 1440"/>
                <p:cNvSpPr>
                  <a:spLocks noChangeShapeType="1"/>
                </p:cNvSpPr>
                <p:nvPr/>
              </p:nvSpPr>
              <p:spPr bwMode="auto">
                <a:xfrm>
                  <a:off x="1133" y="238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32" name="Line 1441"/>
                <p:cNvSpPr>
                  <a:spLocks noChangeShapeType="1"/>
                </p:cNvSpPr>
                <p:nvPr/>
              </p:nvSpPr>
              <p:spPr bwMode="auto">
                <a:xfrm>
                  <a:off x="1140" y="239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33" name="Line 1442"/>
                <p:cNvSpPr>
                  <a:spLocks noChangeShapeType="1"/>
                </p:cNvSpPr>
                <p:nvPr/>
              </p:nvSpPr>
              <p:spPr bwMode="auto">
                <a:xfrm>
                  <a:off x="1160" y="240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34" name="Line 1443"/>
                <p:cNvSpPr>
                  <a:spLocks noChangeShapeType="1"/>
                </p:cNvSpPr>
                <p:nvPr/>
              </p:nvSpPr>
              <p:spPr bwMode="auto">
                <a:xfrm>
                  <a:off x="1180" y="2413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35" name="Line 1444"/>
                <p:cNvSpPr>
                  <a:spLocks noChangeShapeType="1"/>
                </p:cNvSpPr>
                <p:nvPr/>
              </p:nvSpPr>
              <p:spPr bwMode="auto">
                <a:xfrm>
                  <a:off x="1184" y="2421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36" name="Line 1445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37" name="Line 1446"/>
                <p:cNvSpPr>
                  <a:spLocks noChangeShapeType="1"/>
                </p:cNvSpPr>
                <p:nvPr/>
              </p:nvSpPr>
              <p:spPr bwMode="auto">
                <a:xfrm flipH="1" flipV="1">
                  <a:off x="1393" y="2342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38" name="Line 1447"/>
                <p:cNvSpPr>
                  <a:spLocks noChangeShapeType="1"/>
                </p:cNvSpPr>
                <p:nvPr/>
              </p:nvSpPr>
              <p:spPr bwMode="auto">
                <a:xfrm flipH="1" flipV="1">
                  <a:off x="1354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39" name="Line 1448"/>
                <p:cNvSpPr>
                  <a:spLocks noChangeShapeType="1"/>
                </p:cNvSpPr>
                <p:nvPr/>
              </p:nvSpPr>
              <p:spPr bwMode="auto">
                <a:xfrm flipH="1" flipV="1">
                  <a:off x="1311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40" name="Line 1449"/>
                <p:cNvSpPr>
                  <a:spLocks noChangeShapeType="1"/>
                </p:cNvSpPr>
                <p:nvPr/>
              </p:nvSpPr>
              <p:spPr bwMode="auto">
                <a:xfrm flipH="1" flipV="1">
                  <a:off x="1276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41" name="Line 1450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42" name="Line 1451"/>
                <p:cNvSpPr>
                  <a:spLocks noChangeShapeType="1"/>
                </p:cNvSpPr>
                <p:nvPr/>
              </p:nvSpPr>
              <p:spPr bwMode="auto">
                <a:xfrm flipH="1" flipV="1">
                  <a:off x="1191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43" name="Line 1452"/>
                <p:cNvSpPr>
                  <a:spLocks noChangeShapeType="1"/>
                </p:cNvSpPr>
                <p:nvPr/>
              </p:nvSpPr>
              <p:spPr bwMode="auto">
                <a:xfrm flipH="1" flipV="1">
                  <a:off x="1149" y="2340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44" name="Line 1453"/>
                <p:cNvSpPr>
                  <a:spLocks noChangeShapeType="1"/>
                </p:cNvSpPr>
                <p:nvPr/>
              </p:nvSpPr>
              <p:spPr bwMode="auto">
                <a:xfrm flipH="1" flipV="1">
                  <a:off x="1110" y="2341"/>
                  <a:ext cx="13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6185" name="Text Box 1454"/>
              <p:cNvSpPr txBox="1">
                <a:spLocks noChangeArrowheads="1"/>
              </p:cNvSpPr>
              <p:nvPr/>
            </p:nvSpPr>
            <p:spPr bwMode="auto">
              <a:xfrm>
                <a:off x="2736" y="2261"/>
                <a:ext cx="274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u="sng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2400" b="1"/>
                  <a:t>～</a:t>
                </a:r>
              </a:p>
            </p:txBody>
          </p:sp>
        </p:grpSp>
        <p:sp>
          <p:nvSpPr>
            <p:cNvPr id="6154" name="AutoShape 1455"/>
            <p:cNvSpPr>
              <a:spLocks/>
            </p:cNvSpPr>
            <p:nvPr/>
          </p:nvSpPr>
          <p:spPr bwMode="auto">
            <a:xfrm rot="-5400000">
              <a:off x="2978" y="2630"/>
              <a:ext cx="223" cy="2738"/>
            </a:xfrm>
            <a:prstGeom prst="leftBrace">
              <a:avLst>
                <a:gd name="adj1" fmla="val 102317"/>
                <a:gd name="adj2" fmla="val 50032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55" name="Text Box 1456"/>
            <p:cNvSpPr txBox="1">
              <a:spLocks noChangeArrowheads="1"/>
            </p:cNvSpPr>
            <p:nvPr/>
          </p:nvSpPr>
          <p:spPr bwMode="auto">
            <a:xfrm>
              <a:off x="2691" y="4070"/>
              <a:ext cx="8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b="1"/>
                <a:t>20 phases</a:t>
              </a:r>
            </a:p>
          </p:txBody>
        </p:sp>
        <p:sp>
          <p:nvSpPr>
            <p:cNvPr id="6156" name="Text Box 1457"/>
            <p:cNvSpPr txBox="1">
              <a:spLocks noChangeArrowheads="1"/>
            </p:cNvSpPr>
            <p:nvPr/>
          </p:nvSpPr>
          <p:spPr bwMode="auto">
            <a:xfrm>
              <a:off x="612" y="2251"/>
              <a:ext cx="8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b="1"/>
                <a:t>信号強度図</a:t>
              </a:r>
            </a:p>
          </p:txBody>
        </p:sp>
        <p:sp>
          <p:nvSpPr>
            <p:cNvPr id="6157" name="Text Box 1458"/>
            <p:cNvSpPr txBox="1">
              <a:spLocks noChangeArrowheads="1"/>
            </p:cNvSpPr>
            <p:nvPr/>
          </p:nvSpPr>
          <p:spPr bwMode="auto">
            <a:xfrm>
              <a:off x="378" y="2642"/>
              <a:ext cx="1323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ja-JP" b="1"/>
                <a:t>X</a:t>
              </a:r>
              <a:r>
                <a:rPr lang="ja-JP" altLang="en-US" b="1"/>
                <a:t>方向の速度成分を持つ３次元データ</a:t>
              </a:r>
            </a:p>
          </p:txBody>
        </p:sp>
        <p:grpSp>
          <p:nvGrpSpPr>
            <p:cNvPr id="6158" name="Group 1465"/>
            <p:cNvGrpSpPr>
              <a:grpSpLocks/>
            </p:cNvGrpSpPr>
            <p:nvPr/>
          </p:nvGrpSpPr>
          <p:grpSpPr bwMode="auto">
            <a:xfrm>
              <a:off x="1508" y="1788"/>
              <a:ext cx="954" cy="298"/>
              <a:chOff x="986" y="560"/>
              <a:chExt cx="1248" cy="416"/>
            </a:xfrm>
          </p:grpSpPr>
          <p:sp>
            <p:nvSpPr>
              <p:cNvPr id="6171" name="Freeform 1466"/>
              <p:cNvSpPr>
                <a:spLocks/>
              </p:cNvSpPr>
              <p:nvPr/>
            </p:nvSpPr>
            <p:spPr bwMode="auto">
              <a:xfrm>
                <a:off x="1101" y="903"/>
                <a:ext cx="101" cy="55"/>
              </a:xfrm>
              <a:custGeom>
                <a:avLst/>
                <a:gdLst>
                  <a:gd name="T0" fmla="*/ 0 w 129"/>
                  <a:gd name="T1" fmla="*/ 55 h 103"/>
                  <a:gd name="T2" fmla="*/ 32 w 129"/>
                  <a:gd name="T3" fmla="*/ 10 h 103"/>
                  <a:gd name="T4" fmla="*/ 37 w 129"/>
                  <a:gd name="T5" fmla="*/ 5 h 103"/>
                  <a:gd name="T6" fmla="*/ 59 w 129"/>
                  <a:gd name="T7" fmla="*/ 1 h 103"/>
                  <a:gd name="T8" fmla="*/ 78 w 129"/>
                  <a:gd name="T9" fmla="*/ 12 h 103"/>
                  <a:gd name="T10" fmla="*/ 101 w 129"/>
                  <a:gd name="T11" fmla="*/ 53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9" h="103">
                    <a:moveTo>
                      <a:pt x="0" y="103"/>
                    </a:moveTo>
                    <a:cubicBezTo>
                      <a:pt x="16" y="68"/>
                      <a:pt x="33" y="34"/>
                      <a:pt x="41" y="19"/>
                    </a:cubicBezTo>
                    <a:cubicBezTo>
                      <a:pt x="49" y="4"/>
                      <a:pt x="41" y="13"/>
                      <a:pt x="47" y="10"/>
                    </a:cubicBezTo>
                    <a:cubicBezTo>
                      <a:pt x="53" y="7"/>
                      <a:pt x="66" y="0"/>
                      <a:pt x="75" y="2"/>
                    </a:cubicBezTo>
                    <a:cubicBezTo>
                      <a:pt x="84" y="4"/>
                      <a:pt x="90" y="7"/>
                      <a:pt x="99" y="23"/>
                    </a:cubicBezTo>
                    <a:cubicBezTo>
                      <a:pt x="108" y="39"/>
                      <a:pt x="124" y="87"/>
                      <a:pt x="129" y="10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72" name="Freeform 1467"/>
              <p:cNvSpPr>
                <a:spLocks/>
              </p:cNvSpPr>
              <p:nvPr/>
            </p:nvSpPr>
            <p:spPr bwMode="auto">
              <a:xfrm>
                <a:off x="1228" y="560"/>
                <a:ext cx="104" cy="414"/>
              </a:xfrm>
              <a:custGeom>
                <a:avLst/>
                <a:gdLst>
                  <a:gd name="T0" fmla="*/ 0 w 158"/>
                  <a:gd name="T1" fmla="*/ 407 h 380"/>
                  <a:gd name="T2" fmla="*/ 40 w 158"/>
                  <a:gd name="T3" fmla="*/ 71 h 380"/>
                  <a:gd name="T4" fmla="*/ 64 w 158"/>
                  <a:gd name="T5" fmla="*/ 58 h 380"/>
                  <a:gd name="T6" fmla="*/ 104 w 158"/>
                  <a:gd name="T7" fmla="*/ 414 h 3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8" h="380">
                    <a:moveTo>
                      <a:pt x="0" y="374"/>
                    </a:moveTo>
                    <a:cubicBezTo>
                      <a:pt x="22" y="246"/>
                      <a:pt x="45" y="118"/>
                      <a:pt x="61" y="65"/>
                    </a:cubicBezTo>
                    <a:cubicBezTo>
                      <a:pt x="77" y="12"/>
                      <a:pt x="81" y="0"/>
                      <a:pt x="97" y="53"/>
                    </a:cubicBezTo>
                    <a:cubicBezTo>
                      <a:pt x="113" y="106"/>
                      <a:pt x="135" y="243"/>
                      <a:pt x="158" y="38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73" name="Freeform 1468"/>
              <p:cNvSpPr>
                <a:spLocks/>
              </p:cNvSpPr>
              <p:nvPr/>
            </p:nvSpPr>
            <p:spPr bwMode="auto">
              <a:xfrm>
                <a:off x="1430" y="906"/>
                <a:ext cx="300" cy="56"/>
              </a:xfrm>
              <a:custGeom>
                <a:avLst/>
                <a:gdLst>
                  <a:gd name="T0" fmla="*/ 0 w 300"/>
                  <a:gd name="T1" fmla="*/ 52 h 56"/>
                  <a:gd name="T2" fmla="*/ 60 w 300"/>
                  <a:gd name="T3" fmla="*/ 24 h 56"/>
                  <a:gd name="T4" fmla="*/ 122 w 300"/>
                  <a:gd name="T5" fmla="*/ 6 h 56"/>
                  <a:gd name="T6" fmla="*/ 188 w 300"/>
                  <a:gd name="T7" fmla="*/ 8 h 56"/>
                  <a:gd name="T8" fmla="*/ 300 w 300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" h="56">
                    <a:moveTo>
                      <a:pt x="0" y="52"/>
                    </a:moveTo>
                    <a:cubicBezTo>
                      <a:pt x="20" y="42"/>
                      <a:pt x="40" y="32"/>
                      <a:pt x="60" y="24"/>
                    </a:cubicBezTo>
                    <a:cubicBezTo>
                      <a:pt x="80" y="16"/>
                      <a:pt x="101" y="9"/>
                      <a:pt x="122" y="6"/>
                    </a:cubicBezTo>
                    <a:cubicBezTo>
                      <a:pt x="143" y="3"/>
                      <a:pt x="158" y="0"/>
                      <a:pt x="188" y="8"/>
                    </a:cubicBezTo>
                    <a:cubicBezTo>
                      <a:pt x="218" y="16"/>
                      <a:pt x="259" y="36"/>
                      <a:pt x="300" y="5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74" name="Line 1469"/>
              <p:cNvSpPr>
                <a:spLocks noChangeShapeType="1"/>
              </p:cNvSpPr>
              <p:nvPr/>
            </p:nvSpPr>
            <p:spPr bwMode="auto">
              <a:xfrm>
                <a:off x="986" y="956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75" name="Line 1470"/>
              <p:cNvSpPr>
                <a:spLocks noChangeShapeType="1"/>
              </p:cNvSpPr>
              <p:nvPr/>
            </p:nvSpPr>
            <p:spPr bwMode="auto">
              <a:xfrm>
                <a:off x="1329" y="959"/>
                <a:ext cx="10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76" name="Line 1471"/>
              <p:cNvSpPr>
                <a:spLocks noChangeShapeType="1"/>
              </p:cNvSpPr>
              <p:nvPr/>
            </p:nvSpPr>
            <p:spPr bwMode="auto">
              <a:xfrm>
                <a:off x="1201" y="959"/>
                <a:ext cx="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77" name="Line 1472"/>
              <p:cNvSpPr>
                <a:spLocks noChangeShapeType="1"/>
              </p:cNvSpPr>
              <p:nvPr/>
            </p:nvSpPr>
            <p:spPr bwMode="auto">
              <a:xfrm>
                <a:off x="1228" y="966"/>
                <a:ext cx="0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78" name="Line 1473"/>
              <p:cNvSpPr>
                <a:spLocks noChangeShapeType="1"/>
              </p:cNvSpPr>
              <p:nvPr/>
            </p:nvSpPr>
            <p:spPr bwMode="auto">
              <a:xfrm>
                <a:off x="1718" y="960"/>
                <a:ext cx="5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159" name="Line 1474"/>
            <p:cNvSpPr>
              <a:spLocks noChangeShapeType="1"/>
            </p:cNvSpPr>
            <p:nvPr/>
          </p:nvSpPr>
          <p:spPr bwMode="auto">
            <a:xfrm>
              <a:off x="2450" y="2074"/>
              <a:ext cx="17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60" name="Freeform 1475"/>
            <p:cNvSpPr>
              <a:spLocks/>
            </p:cNvSpPr>
            <p:nvPr/>
          </p:nvSpPr>
          <p:spPr bwMode="auto">
            <a:xfrm>
              <a:off x="4305" y="2036"/>
              <a:ext cx="78" cy="40"/>
            </a:xfrm>
            <a:custGeom>
              <a:avLst/>
              <a:gdLst>
                <a:gd name="T0" fmla="*/ 0 w 129"/>
                <a:gd name="T1" fmla="*/ 40 h 103"/>
                <a:gd name="T2" fmla="*/ 25 w 129"/>
                <a:gd name="T3" fmla="*/ 7 h 103"/>
                <a:gd name="T4" fmla="*/ 28 w 129"/>
                <a:gd name="T5" fmla="*/ 4 h 103"/>
                <a:gd name="T6" fmla="*/ 45 w 129"/>
                <a:gd name="T7" fmla="*/ 1 h 103"/>
                <a:gd name="T8" fmla="*/ 60 w 129"/>
                <a:gd name="T9" fmla="*/ 9 h 103"/>
                <a:gd name="T10" fmla="*/ 78 w 129"/>
                <a:gd name="T11" fmla="*/ 39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103">
                  <a:moveTo>
                    <a:pt x="0" y="103"/>
                  </a:moveTo>
                  <a:cubicBezTo>
                    <a:pt x="16" y="68"/>
                    <a:pt x="33" y="34"/>
                    <a:pt x="41" y="19"/>
                  </a:cubicBezTo>
                  <a:cubicBezTo>
                    <a:pt x="49" y="4"/>
                    <a:pt x="41" y="13"/>
                    <a:pt x="47" y="10"/>
                  </a:cubicBezTo>
                  <a:cubicBezTo>
                    <a:pt x="53" y="7"/>
                    <a:pt x="66" y="0"/>
                    <a:pt x="75" y="2"/>
                  </a:cubicBezTo>
                  <a:cubicBezTo>
                    <a:pt x="84" y="4"/>
                    <a:pt x="90" y="7"/>
                    <a:pt x="99" y="23"/>
                  </a:cubicBezTo>
                  <a:cubicBezTo>
                    <a:pt x="108" y="39"/>
                    <a:pt x="124" y="87"/>
                    <a:pt x="129" y="10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61" name="Freeform 1476"/>
            <p:cNvSpPr>
              <a:spLocks/>
            </p:cNvSpPr>
            <p:nvPr/>
          </p:nvSpPr>
          <p:spPr bwMode="auto">
            <a:xfrm>
              <a:off x="4403" y="1791"/>
              <a:ext cx="79" cy="296"/>
            </a:xfrm>
            <a:custGeom>
              <a:avLst/>
              <a:gdLst>
                <a:gd name="T0" fmla="*/ 0 w 158"/>
                <a:gd name="T1" fmla="*/ 291 h 380"/>
                <a:gd name="T2" fmla="*/ 31 w 158"/>
                <a:gd name="T3" fmla="*/ 51 h 380"/>
                <a:gd name="T4" fmla="*/ 49 w 158"/>
                <a:gd name="T5" fmla="*/ 41 h 380"/>
                <a:gd name="T6" fmla="*/ 79 w 158"/>
                <a:gd name="T7" fmla="*/ 296 h 3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8" h="380">
                  <a:moveTo>
                    <a:pt x="0" y="374"/>
                  </a:moveTo>
                  <a:cubicBezTo>
                    <a:pt x="22" y="246"/>
                    <a:pt x="45" y="118"/>
                    <a:pt x="61" y="65"/>
                  </a:cubicBezTo>
                  <a:cubicBezTo>
                    <a:pt x="77" y="12"/>
                    <a:pt x="81" y="0"/>
                    <a:pt x="97" y="53"/>
                  </a:cubicBezTo>
                  <a:cubicBezTo>
                    <a:pt x="113" y="106"/>
                    <a:pt x="135" y="243"/>
                    <a:pt x="158" y="38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62" name="Freeform 1477"/>
            <p:cNvSpPr>
              <a:spLocks/>
            </p:cNvSpPr>
            <p:nvPr/>
          </p:nvSpPr>
          <p:spPr bwMode="auto">
            <a:xfrm>
              <a:off x="4557" y="2038"/>
              <a:ext cx="229" cy="40"/>
            </a:xfrm>
            <a:custGeom>
              <a:avLst/>
              <a:gdLst>
                <a:gd name="T0" fmla="*/ 0 w 300"/>
                <a:gd name="T1" fmla="*/ 37 h 56"/>
                <a:gd name="T2" fmla="*/ 46 w 300"/>
                <a:gd name="T3" fmla="*/ 17 h 56"/>
                <a:gd name="T4" fmla="*/ 93 w 300"/>
                <a:gd name="T5" fmla="*/ 4 h 56"/>
                <a:gd name="T6" fmla="*/ 144 w 300"/>
                <a:gd name="T7" fmla="*/ 6 h 56"/>
                <a:gd name="T8" fmla="*/ 229 w 300"/>
                <a:gd name="T9" fmla="*/ 4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56">
                  <a:moveTo>
                    <a:pt x="0" y="52"/>
                  </a:moveTo>
                  <a:cubicBezTo>
                    <a:pt x="20" y="42"/>
                    <a:pt x="40" y="32"/>
                    <a:pt x="60" y="24"/>
                  </a:cubicBezTo>
                  <a:cubicBezTo>
                    <a:pt x="80" y="16"/>
                    <a:pt x="101" y="9"/>
                    <a:pt x="122" y="6"/>
                  </a:cubicBezTo>
                  <a:cubicBezTo>
                    <a:pt x="143" y="3"/>
                    <a:pt x="158" y="0"/>
                    <a:pt x="188" y="8"/>
                  </a:cubicBezTo>
                  <a:cubicBezTo>
                    <a:pt x="218" y="16"/>
                    <a:pt x="259" y="36"/>
                    <a:pt x="300" y="56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63" name="Line 1478"/>
            <p:cNvSpPr>
              <a:spLocks noChangeShapeType="1"/>
            </p:cNvSpPr>
            <p:nvPr/>
          </p:nvSpPr>
          <p:spPr bwMode="auto">
            <a:xfrm>
              <a:off x="4218" y="207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64" name="Line 1479"/>
            <p:cNvSpPr>
              <a:spLocks noChangeShapeType="1"/>
            </p:cNvSpPr>
            <p:nvPr/>
          </p:nvSpPr>
          <p:spPr bwMode="auto">
            <a:xfrm>
              <a:off x="4479" y="2077"/>
              <a:ext cx="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65" name="Line 1480"/>
            <p:cNvSpPr>
              <a:spLocks noChangeShapeType="1"/>
            </p:cNvSpPr>
            <p:nvPr/>
          </p:nvSpPr>
          <p:spPr bwMode="auto">
            <a:xfrm>
              <a:off x="4382" y="2077"/>
              <a:ext cx="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66" name="Line 1481"/>
            <p:cNvSpPr>
              <a:spLocks noChangeShapeType="1"/>
            </p:cNvSpPr>
            <p:nvPr/>
          </p:nvSpPr>
          <p:spPr bwMode="auto">
            <a:xfrm>
              <a:off x="4403" y="2082"/>
              <a:ext cx="0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67" name="Line 1482"/>
            <p:cNvSpPr>
              <a:spLocks noChangeShapeType="1"/>
            </p:cNvSpPr>
            <p:nvPr/>
          </p:nvSpPr>
          <p:spPr bwMode="auto">
            <a:xfrm>
              <a:off x="4777" y="2077"/>
              <a:ext cx="1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68" name="Text Box 1483"/>
            <p:cNvSpPr txBox="1">
              <a:spLocks noChangeArrowheads="1"/>
            </p:cNvSpPr>
            <p:nvPr/>
          </p:nvSpPr>
          <p:spPr bwMode="auto">
            <a:xfrm>
              <a:off x="975" y="1912"/>
              <a:ext cx="5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sz="1600" b="1"/>
                <a:t>心電図</a:t>
              </a:r>
            </a:p>
          </p:txBody>
        </p:sp>
        <p:sp>
          <p:nvSpPr>
            <p:cNvPr id="6169" name="Text Box 1487"/>
            <p:cNvSpPr txBox="1">
              <a:spLocks noChangeArrowheads="1"/>
            </p:cNvSpPr>
            <p:nvPr/>
          </p:nvSpPr>
          <p:spPr bwMode="auto">
            <a:xfrm>
              <a:off x="378" y="3521"/>
              <a:ext cx="1323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ja-JP" b="1"/>
                <a:t>Z</a:t>
              </a:r>
              <a:r>
                <a:rPr lang="ja-JP" altLang="en-US" b="1"/>
                <a:t>方向の速度成分を持つ３次元データ</a:t>
              </a:r>
            </a:p>
          </p:txBody>
        </p:sp>
        <p:sp>
          <p:nvSpPr>
            <p:cNvPr id="6170" name="Text Box 1488"/>
            <p:cNvSpPr txBox="1">
              <a:spLocks noChangeArrowheads="1"/>
            </p:cNvSpPr>
            <p:nvPr/>
          </p:nvSpPr>
          <p:spPr bwMode="auto">
            <a:xfrm>
              <a:off x="378" y="3096"/>
              <a:ext cx="1323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u="sng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ja-JP" b="1"/>
                <a:t>Y</a:t>
              </a:r>
              <a:r>
                <a:rPr lang="ja-JP" altLang="en-US" b="1"/>
                <a:t>方向の速度成分を持つ３次元データ</a:t>
              </a:r>
            </a:p>
          </p:txBody>
        </p:sp>
      </p:grpSp>
      <p:sp>
        <p:nvSpPr>
          <p:cNvPr id="61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/>
              <a:t>4D-Flow</a:t>
            </a:r>
            <a:r>
              <a:rPr lang="ja-JP" altLang="en-US"/>
              <a:t>の原理</a:t>
            </a:r>
          </a:p>
        </p:txBody>
      </p:sp>
    </p:spTree>
    <p:extLst>
      <p:ext uri="{BB962C8B-B14F-4D97-AF65-F5344CB8AC3E}">
        <p14:creationId xmlns:p14="http://schemas.microsoft.com/office/powerpoint/2010/main" val="3055196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pic>
        <p:nvPicPr>
          <p:cNvPr id="5" name="Picture 4" descr="R:\AOKI_Kouhei\aneurysm\conference\kikaigakkai\png\newtonian_viscosity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76" y="4001983"/>
            <a:ext cx="26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R:\AOKI_Kouhei\aneurysm\conference\kikaigakkai\png\power_law_viscosity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76" y="4001983"/>
            <a:ext cx="26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:\AOKI_Kouhei\aneurysm\conference\kikaigakkai\png\carreau_viscosity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76" y="4005284"/>
            <a:ext cx="26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:\AOKI_Kouhei\aneurysm\conference\kikaigakkai\png\newtonian_wsr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76" y="1625939"/>
            <a:ext cx="26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:\AOKI_Kouhei\aneurysm\conference\kikaigakkai\png\power_law_wsr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76" y="1625939"/>
            <a:ext cx="26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R:\AOKI_Kouhei\aneurysm\conference\kikaigakkai\png\carreau_wsr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76" y="1625939"/>
            <a:ext cx="26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1307693" y="935767"/>
            <a:ext cx="2372765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Newtonian model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32414" y="934623"/>
            <a:ext cx="1603324" cy="4616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Power Law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45589" y="935767"/>
            <a:ext cx="2056973" cy="461665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schemeClr val="bg1"/>
                </a:solidFill>
              </a:rPr>
              <a:t>Carreau</a:t>
            </a:r>
            <a:r>
              <a:rPr kumimoji="1" lang="en-US" altLang="ja-JP" sz="2400" dirty="0">
                <a:solidFill>
                  <a:schemeClr val="bg1"/>
                </a:solidFill>
              </a:rPr>
              <a:t> model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360" y="214218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剪断速度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（</a:t>
            </a:r>
            <a:r>
              <a:rPr kumimoji="1" lang="en-US" altLang="ja-JP" sz="2000" dirty="0"/>
              <a:t>1/s</a:t>
            </a:r>
            <a:r>
              <a:rPr kumimoji="1" lang="ja-JP" altLang="en-US" sz="2000" dirty="0"/>
              <a:t>）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36512" y="450603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粘性係数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（</a:t>
            </a:r>
            <a:r>
              <a:rPr kumimoji="1" lang="en-US" altLang="ja-JP" sz="2000" dirty="0"/>
              <a:t>Pa</a:t>
            </a:r>
            <a:r>
              <a:rPr kumimoji="1" lang="ja-JP" altLang="en-US" sz="2000" dirty="0"/>
              <a:t>・</a:t>
            </a:r>
            <a:r>
              <a:rPr kumimoji="1" lang="en-US" altLang="ja-JP" sz="2000" dirty="0"/>
              <a:t>s</a:t>
            </a:r>
            <a:r>
              <a:rPr kumimoji="1" lang="ja-JP" altLang="en-US" sz="20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3169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:\AOKI_Kouhei\aneurysm\conference\kikaigakkai\png\shape_extractio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2" y="1160748"/>
            <a:ext cx="1434538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R:\AOKI_Kouhei\aneurysm\conference\kikaigakkai\png\shape_extraction2_cr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54" y="1160752"/>
            <a:ext cx="143454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R:\AOKI_Kouhei\aneurysm\conference\kikaigakkai\png\shape_extraction3_crop_resiz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4" t="9109" b="1996"/>
          <a:stretch/>
        </p:blipFill>
        <p:spPr bwMode="auto">
          <a:xfrm>
            <a:off x="6633392" y="1160756"/>
            <a:ext cx="1434540" cy="1619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コンテンツ プレースホルダー 2"/>
          <p:cNvSpPr txBox="1">
            <a:spLocks/>
          </p:cNvSpPr>
          <p:nvPr/>
        </p:nvSpPr>
        <p:spPr bwMode="auto">
          <a:xfrm>
            <a:off x="4620768" y="3879049"/>
            <a:ext cx="445173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p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ja-JP" altLang="en-US" sz="2000" dirty="0"/>
              <a:t>最大約</a:t>
            </a:r>
            <a:r>
              <a:rPr lang="en-US" altLang="ja-JP" sz="2000" dirty="0"/>
              <a:t>100%</a:t>
            </a:r>
            <a:r>
              <a:rPr lang="ja-JP" altLang="en-US" sz="2000" dirty="0"/>
              <a:t>の</a:t>
            </a:r>
            <a:r>
              <a:rPr lang="en-US" altLang="ja-JP" sz="2000" dirty="0"/>
              <a:t>WSS</a:t>
            </a:r>
            <a:r>
              <a:rPr lang="ja-JP" altLang="en-US" sz="2000" dirty="0"/>
              <a:t>推定誤差</a:t>
            </a:r>
            <a:endParaRPr lang="en-US" altLang="ja-JP" sz="2000" dirty="0"/>
          </a:p>
          <a:p>
            <a:pPr marL="457200" lvl="1" indent="0">
              <a:buNone/>
            </a:pPr>
            <a:r>
              <a:rPr lang="en-US" altLang="ja-JP" sz="2000" dirty="0"/>
              <a:t>	</a:t>
            </a:r>
            <a:r>
              <a:rPr lang="ja-JP" altLang="en-US" sz="2000" dirty="0"/>
              <a:t>⇒　</a:t>
            </a:r>
            <a:r>
              <a:rPr lang="ja-JP" altLang="en-US" sz="2000" u="sng" dirty="0"/>
              <a:t>ノイズ除去の有効性は？</a:t>
            </a:r>
            <a:endParaRPr lang="en-US" altLang="ja-JP" sz="2000" u="sng" dirty="0"/>
          </a:p>
          <a:p>
            <a:pPr lvl="1"/>
            <a:r>
              <a:rPr lang="ja-JP" altLang="en-US" sz="2000" dirty="0"/>
              <a:t>定量的な評価は行われていない</a:t>
            </a:r>
            <a:endParaRPr lang="en-US" altLang="ja-JP" sz="2000" dirty="0"/>
          </a:p>
          <a:p>
            <a:pPr marL="457200" lvl="1" indent="0">
              <a:buNone/>
            </a:pPr>
            <a:r>
              <a:rPr lang="en-US" altLang="ja-JP" sz="2000" dirty="0"/>
              <a:t>	</a:t>
            </a:r>
            <a:r>
              <a:rPr lang="ja-JP" altLang="en-US" sz="2000" dirty="0"/>
              <a:t>⇒　</a:t>
            </a:r>
            <a:r>
              <a:rPr lang="ja-JP" altLang="en-US" sz="2000" u="sng" dirty="0"/>
              <a:t>他の撮影方法の有効性は？</a:t>
            </a:r>
            <a:endParaRPr lang="en-US" altLang="ja-JP" sz="2000" u="sng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血管形状の抽出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16532" y="3753036"/>
            <a:ext cx="5076056" cy="2664296"/>
          </a:xfrm>
        </p:spPr>
        <p:txBody>
          <a:bodyPr/>
          <a:lstStyle/>
          <a:p>
            <a:pPr lvl="1"/>
            <a:r>
              <a:rPr lang="en-US" altLang="ja-JP" sz="2400" dirty="0"/>
              <a:t>PC-MRA</a:t>
            </a:r>
            <a:r>
              <a:rPr lang="ja-JP" altLang="en-US" sz="2400" dirty="0"/>
              <a:t>（</a:t>
            </a:r>
            <a:r>
              <a:rPr lang="en-US" altLang="ja-JP" sz="2400" dirty="0"/>
              <a:t>4D-Flow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914400" lvl="2" indent="0">
              <a:buNone/>
            </a:pPr>
            <a:r>
              <a:rPr lang="en-US" altLang="ja-JP" sz="2000" b="1" dirty="0">
                <a:solidFill>
                  <a:schemeClr val="accent6"/>
                </a:solidFill>
              </a:rPr>
              <a:t>《</a:t>
            </a:r>
            <a:r>
              <a:rPr lang="ja-JP" altLang="en-US" sz="2000" b="1" dirty="0">
                <a:solidFill>
                  <a:schemeClr val="accent6"/>
                </a:solidFill>
              </a:rPr>
              <a:t>利点</a:t>
            </a:r>
            <a:r>
              <a:rPr lang="en-US" altLang="ja-JP" sz="2000" b="1" dirty="0">
                <a:solidFill>
                  <a:schemeClr val="accent6"/>
                </a:solidFill>
              </a:rPr>
              <a:t>》</a:t>
            </a:r>
            <a:r>
              <a:rPr lang="ja-JP" altLang="en-US" sz="2000" b="1" dirty="0">
                <a:solidFill>
                  <a:schemeClr val="accent6"/>
                </a:solidFill>
              </a:rPr>
              <a:t> </a:t>
            </a:r>
            <a:r>
              <a:rPr lang="ja-JP" altLang="en-US" sz="2000" dirty="0"/>
              <a:t>血流速を同時に測定できる</a:t>
            </a:r>
            <a:endParaRPr lang="en-US" altLang="ja-JP" sz="2000" dirty="0"/>
          </a:p>
          <a:p>
            <a:pPr marL="914400" lvl="2" indent="0">
              <a:buNone/>
            </a:pPr>
            <a:r>
              <a:rPr lang="en-US" altLang="ja-JP" sz="2000" b="1" dirty="0">
                <a:solidFill>
                  <a:srgbClr val="FF0000"/>
                </a:solidFill>
              </a:rPr>
              <a:t>《</a:t>
            </a:r>
            <a:r>
              <a:rPr lang="ja-JP" altLang="en-US" sz="2000" b="1" dirty="0">
                <a:solidFill>
                  <a:srgbClr val="FF0000"/>
                </a:solidFill>
              </a:rPr>
              <a:t>欠点</a:t>
            </a:r>
            <a:r>
              <a:rPr lang="en-US" altLang="ja-JP" sz="2000" b="1" dirty="0">
                <a:solidFill>
                  <a:srgbClr val="FF0000"/>
                </a:solidFill>
              </a:rPr>
              <a:t>》 </a:t>
            </a:r>
            <a:r>
              <a:rPr lang="ja-JP" altLang="en-US" sz="2000" dirty="0"/>
              <a:t>測定誤差が大きい</a:t>
            </a:r>
            <a:endParaRPr lang="en-US" altLang="ja-JP" sz="2000" dirty="0"/>
          </a:p>
          <a:p>
            <a:pPr lvl="1"/>
            <a:r>
              <a:rPr lang="ja-JP" altLang="en-US" sz="2400" dirty="0"/>
              <a:t>造影（</a:t>
            </a:r>
            <a:r>
              <a:rPr lang="en-US" altLang="ja-JP" sz="2400" dirty="0"/>
              <a:t>CE</a:t>
            </a:r>
            <a:r>
              <a:rPr lang="ja-JP" altLang="en-US" sz="2400" dirty="0"/>
              <a:t>）</a:t>
            </a:r>
            <a:r>
              <a:rPr lang="en-US" altLang="ja-JP" sz="2400" dirty="0"/>
              <a:t>-MRA</a:t>
            </a:r>
            <a:r>
              <a:rPr lang="ja-JP" altLang="en-US" sz="2400" dirty="0"/>
              <a:t> ，</a:t>
            </a:r>
            <a:r>
              <a:rPr lang="en-US" altLang="ja-JP" sz="2400" dirty="0"/>
              <a:t>CTA</a:t>
            </a:r>
            <a:r>
              <a:rPr lang="ja-JP" altLang="en-US" sz="2400" dirty="0"/>
              <a:t>など</a:t>
            </a:r>
            <a:endParaRPr lang="en-US" altLang="ja-JP" sz="2400" dirty="0"/>
          </a:p>
          <a:p>
            <a:pPr marL="914400" lvl="2" indent="0">
              <a:buNone/>
            </a:pPr>
            <a:r>
              <a:rPr lang="en-US" altLang="ja-JP" sz="2000" b="1" dirty="0">
                <a:solidFill>
                  <a:schemeClr val="accent6"/>
                </a:solidFill>
              </a:rPr>
              <a:t>《</a:t>
            </a:r>
            <a:r>
              <a:rPr lang="ja-JP" altLang="en-US" sz="2000" b="1" dirty="0">
                <a:solidFill>
                  <a:schemeClr val="accent6"/>
                </a:solidFill>
              </a:rPr>
              <a:t>利点</a:t>
            </a:r>
            <a:r>
              <a:rPr lang="en-US" altLang="ja-JP" sz="2000" b="1" dirty="0">
                <a:solidFill>
                  <a:schemeClr val="accent6"/>
                </a:solidFill>
              </a:rPr>
              <a:t>》 </a:t>
            </a:r>
            <a:r>
              <a:rPr lang="ja-JP" altLang="en-US" sz="2000" dirty="0"/>
              <a:t>測定誤差が小さい</a:t>
            </a:r>
            <a:endParaRPr lang="en-US" altLang="ja-JP" sz="2000" dirty="0"/>
          </a:p>
          <a:p>
            <a:pPr marL="914400" lvl="2" indent="0">
              <a:buNone/>
            </a:pPr>
            <a:r>
              <a:rPr lang="en-US" altLang="ja-JP" sz="2000" b="1" dirty="0">
                <a:solidFill>
                  <a:srgbClr val="FF0000"/>
                </a:solidFill>
              </a:rPr>
              <a:t>《</a:t>
            </a:r>
            <a:r>
              <a:rPr lang="ja-JP" altLang="en-US" sz="2000" b="1" dirty="0">
                <a:solidFill>
                  <a:srgbClr val="FF0000"/>
                </a:solidFill>
              </a:rPr>
              <a:t>欠点</a:t>
            </a:r>
            <a:r>
              <a:rPr lang="en-US" altLang="ja-JP" sz="2000" b="1" dirty="0">
                <a:solidFill>
                  <a:srgbClr val="FF0000"/>
                </a:solidFill>
              </a:rPr>
              <a:t>》 </a:t>
            </a:r>
            <a:r>
              <a:rPr lang="ja-JP" altLang="en-US" sz="2000" dirty="0"/>
              <a:t>血流速を同時に測定できない，</a:t>
            </a:r>
            <a:endParaRPr lang="en-US" altLang="ja-JP" sz="2000" dirty="0"/>
          </a:p>
          <a:p>
            <a:pPr marL="914400" lvl="2" indent="0">
              <a:buNone/>
            </a:pPr>
            <a:r>
              <a:rPr lang="ja-JP" altLang="en-US" sz="2000" dirty="0"/>
              <a:t>　　　　　造影剤を使用するなど</a:t>
            </a:r>
            <a:endParaRPr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378" y="2859323"/>
            <a:ext cx="2093843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/>
              <a:t>１．血管を撮影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27784" y="2859323"/>
            <a:ext cx="275428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２</a:t>
            </a:r>
            <a:r>
              <a:rPr kumimoji="1" lang="ja-JP" altLang="en-US" sz="2400" dirty="0"/>
              <a:t>．血管領域の抽出</a:t>
            </a:r>
            <a:endParaRPr kumimoji="1" lang="en-US" altLang="ja-JP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52120" y="2859323"/>
            <a:ext cx="339708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３</a:t>
            </a:r>
            <a:r>
              <a:rPr kumimoji="1" lang="ja-JP" altLang="en-US" sz="2400" dirty="0"/>
              <a:t>．ポリゴンデータに変換</a:t>
            </a:r>
            <a:endParaRPr kumimoji="1" lang="en-US" altLang="ja-JP" sz="2400" dirty="0"/>
          </a:p>
        </p:txBody>
      </p:sp>
      <p:sp>
        <p:nvSpPr>
          <p:cNvPr id="6" name="右矢印 5"/>
          <p:cNvSpPr/>
          <p:nvPr/>
        </p:nvSpPr>
        <p:spPr>
          <a:xfrm>
            <a:off x="2267744" y="1682716"/>
            <a:ext cx="7560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5328084" y="1682716"/>
            <a:ext cx="7560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003540" y="5373216"/>
            <a:ext cx="4068960" cy="95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800" u="sng" dirty="0">
                <a:solidFill>
                  <a:schemeClr val="tx1"/>
                </a:solidFill>
              </a:rPr>
              <a:t>最適な</a:t>
            </a:r>
            <a:r>
              <a:rPr lang="ja-JP" altLang="en-US" sz="2800" dirty="0">
                <a:solidFill>
                  <a:srgbClr val="FF0000"/>
                </a:solidFill>
              </a:rPr>
              <a:t>血管形状の抽出法</a:t>
            </a:r>
            <a:r>
              <a:rPr lang="ja-JP" altLang="en-US" sz="2800" dirty="0">
                <a:solidFill>
                  <a:schemeClr val="tx1"/>
                </a:solidFill>
              </a:rPr>
              <a:t>について検討が必要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0379" y="62068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【</a:t>
            </a:r>
            <a:r>
              <a:rPr kumimoji="1" lang="ja-JP" altLang="en-US" sz="2800" dirty="0"/>
              <a:t>血管形状の抽出方法</a:t>
            </a:r>
            <a:r>
              <a:rPr kumimoji="1" lang="en-US" altLang="ja-JP" sz="2800" dirty="0"/>
              <a:t>】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367" y="3327374"/>
            <a:ext cx="141577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b="1" u="sng" dirty="0"/>
              <a:t>撮影方法</a:t>
            </a:r>
          </a:p>
        </p:txBody>
      </p:sp>
      <p:cxnSp>
        <p:nvCxnSpPr>
          <p:cNvPr id="25" name="カギ線コネクタ 24"/>
          <p:cNvCxnSpPr/>
          <p:nvPr/>
        </p:nvCxnSpPr>
        <p:spPr>
          <a:xfrm flipV="1">
            <a:off x="3599892" y="4041068"/>
            <a:ext cx="1403648" cy="666074"/>
          </a:xfrm>
          <a:prstGeom prst="bentConnector3">
            <a:avLst>
              <a:gd name="adj1" fmla="val 75381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535101" y="3311814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※</a:t>
            </a:r>
            <a:r>
              <a:rPr kumimoji="1" lang="ja-JP" altLang="en-US" sz="2000" u="sng" dirty="0"/>
              <a:t>血管壁は剛体と仮定して計算</a:t>
            </a:r>
          </a:p>
        </p:txBody>
      </p:sp>
      <p:cxnSp>
        <p:nvCxnSpPr>
          <p:cNvPr id="23" name="カギ線コネクタ 22"/>
          <p:cNvCxnSpPr/>
          <p:nvPr/>
        </p:nvCxnSpPr>
        <p:spPr>
          <a:xfrm flipV="1">
            <a:off x="3599892" y="4797152"/>
            <a:ext cx="1403648" cy="756084"/>
          </a:xfrm>
          <a:prstGeom prst="bentConnector3">
            <a:avLst>
              <a:gd name="adj1" fmla="val 75381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89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血液粘性モデルの</a:t>
            </a:r>
            <a:r>
              <a:rPr lang="ja-JP" altLang="en-US" dirty="0"/>
              <a:t>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現状</a:t>
            </a:r>
            <a:r>
              <a:rPr lang="en-US" altLang="ja-JP" dirty="0"/>
              <a:t>】</a:t>
            </a:r>
          </a:p>
          <a:p>
            <a:pPr marL="0" indent="0">
              <a:buNone/>
            </a:pPr>
            <a:r>
              <a:rPr lang="ja-JP" altLang="en-US" dirty="0"/>
              <a:t>　血液を</a:t>
            </a:r>
            <a:r>
              <a:rPr lang="ja-JP" altLang="en-US" u="sng" dirty="0"/>
              <a:t>ニュートン流体と仮定</a:t>
            </a:r>
            <a:endParaRPr lang="en-US" altLang="ja-JP" u="sng" dirty="0"/>
          </a:p>
          <a:p>
            <a:pPr marL="914400" lvl="2" indent="0">
              <a:buNone/>
            </a:pPr>
            <a:r>
              <a:rPr lang="ja-JP" altLang="en-US" sz="2800" dirty="0"/>
              <a:t>     （粘性係数　　　　　　　）</a:t>
            </a:r>
            <a:endParaRPr lang="en-US" altLang="ja-JP" sz="2800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実際は</a:t>
            </a:r>
            <a:r>
              <a:rPr lang="ja-JP" altLang="en-US" dirty="0">
                <a:solidFill>
                  <a:srgbClr val="FF0000"/>
                </a:solidFill>
              </a:rPr>
              <a:t>非ニュートン流体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lang="ja-JP" altLang="en-US" dirty="0"/>
              <a:t>剪断速度で粘性係数が変化</a:t>
            </a:r>
            <a:endParaRPr lang="en-US" altLang="ja-JP" dirty="0"/>
          </a:p>
          <a:p>
            <a:pPr lvl="1"/>
            <a:r>
              <a:rPr lang="en-US" altLang="ja-JP" dirty="0"/>
              <a:t>CFD</a:t>
            </a:r>
            <a:r>
              <a:rPr lang="ja-JP" altLang="en-US" dirty="0"/>
              <a:t>血流解析結果に影響？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4363216"/>
            <a:ext cx="35541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+mn-lt"/>
              </a:rPr>
              <a:t>転載元：日生誌　</a:t>
            </a:r>
            <a:r>
              <a:rPr lang="en-US" altLang="ja-JP" sz="1050" dirty="0">
                <a:latin typeface="+mn-lt"/>
              </a:rPr>
              <a:t>Vol. 66</a:t>
            </a:r>
            <a:r>
              <a:rPr lang="ja-JP" altLang="en-US" sz="1050" dirty="0" err="1">
                <a:latin typeface="+mn-lt"/>
              </a:rPr>
              <a:t>，</a:t>
            </a:r>
            <a:r>
              <a:rPr lang="en-US" altLang="ja-JP" sz="1050" dirty="0">
                <a:latin typeface="+mn-lt"/>
              </a:rPr>
              <a:t>No. 7</a:t>
            </a:r>
            <a:r>
              <a:rPr lang="ja-JP" altLang="en-US" sz="1050" dirty="0">
                <a:latin typeface="+mn-lt"/>
              </a:rPr>
              <a:t>・</a:t>
            </a:r>
            <a:r>
              <a:rPr lang="en-US" altLang="ja-JP" sz="1050" dirty="0">
                <a:latin typeface="+mn-lt"/>
              </a:rPr>
              <a:t>8</a:t>
            </a:r>
            <a:r>
              <a:rPr lang="ja-JP" altLang="en-US" sz="1050" dirty="0" err="1">
                <a:latin typeface="+mn-lt"/>
              </a:rPr>
              <a:t>，</a:t>
            </a:r>
            <a:r>
              <a:rPr lang="en-US" altLang="ja-JP" sz="1050" dirty="0">
                <a:latin typeface="+mn-lt"/>
              </a:rPr>
              <a:t>2004</a:t>
            </a:r>
            <a:r>
              <a:rPr lang="ja-JP" altLang="en-US" sz="1050" dirty="0" err="1">
                <a:latin typeface="+mn-lt"/>
              </a:rPr>
              <a:t>，</a:t>
            </a:r>
            <a:r>
              <a:rPr lang="en-US" altLang="ja-JP" sz="1050" dirty="0">
                <a:latin typeface="+mn-lt"/>
              </a:rPr>
              <a:t>P.238</a:t>
            </a:r>
            <a:r>
              <a:rPr lang="ja-JP" altLang="en-US" sz="1050" dirty="0">
                <a:latin typeface="+mn-lt"/>
              </a:rPr>
              <a:t>（一部改変）</a:t>
            </a:r>
            <a:endParaRPr lang="en-US" altLang="ja-JP" sz="1050" dirty="0">
              <a:latin typeface="+mn-lt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9512" y="5229200"/>
            <a:ext cx="882098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</a:rPr>
              <a:t>血液の非ニュートン性の影響</a:t>
            </a:r>
            <a:r>
              <a:rPr lang="ja-JP" altLang="en-US" sz="3200" dirty="0">
                <a:solidFill>
                  <a:schemeClr val="tx1"/>
                </a:solidFill>
              </a:rPr>
              <a:t>について検討が必要</a:t>
            </a:r>
          </a:p>
        </p:txBody>
      </p:sp>
      <p:sp>
        <p:nvSpPr>
          <p:cNvPr id="11" name="下矢印 10"/>
          <p:cNvSpPr/>
          <p:nvPr/>
        </p:nvSpPr>
        <p:spPr>
          <a:xfrm>
            <a:off x="2807804" y="2348880"/>
            <a:ext cx="612068" cy="540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836210"/>
              </p:ext>
            </p:extLst>
          </p:nvPr>
        </p:nvGraphicFramePr>
        <p:xfrm>
          <a:off x="3275856" y="1808819"/>
          <a:ext cx="1656184" cy="50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583920" imgH="177480" progId="Equation.3">
                  <p:embed/>
                </p:oleObj>
              </mc:Choice>
              <mc:Fallback>
                <p:oleObj name="数式" r:id="rId3" imgW="5839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856" y="1808819"/>
                        <a:ext cx="1656184" cy="504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41" name="Picture 45" descr="X:\viscosity_n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02804"/>
            <a:ext cx="383857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255366" y="1700808"/>
            <a:ext cx="1709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（赤血球の影響で変化）</a:t>
            </a:r>
          </a:p>
        </p:txBody>
      </p:sp>
    </p:spTree>
    <p:extLst>
      <p:ext uri="{BB962C8B-B14F-4D97-AF65-F5344CB8AC3E}">
        <p14:creationId xmlns:p14="http://schemas.microsoft.com/office/powerpoint/2010/main" val="6454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研究目的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研究目的</a:t>
            </a:r>
            <a:r>
              <a:rPr kumimoji="1" lang="en-US" altLang="ja-JP" dirty="0"/>
              <a:t>】</a:t>
            </a:r>
          </a:p>
          <a:p>
            <a:pPr lvl="1"/>
            <a:r>
              <a:rPr lang="ja-JP" altLang="en-US" sz="3200" dirty="0"/>
              <a:t>最適な</a:t>
            </a:r>
            <a:r>
              <a:rPr lang="ja-JP" altLang="en-US" sz="3200" dirty="0">
                <a:solidFill>
                  <a:srgbClr val="FF0000"/>
                </a:solidFill>
              </a:rPr>
              <a:t>血管形状の抽出法</a:t>
            </a:r>
            <a:r>
              <a:rPr lang="ja-JP" altLang="en-US" sz="3200" dirty="0"/>
              <a:t>についての検討</a:t>
            </a:r>
            <a:endParaRPr lang="en-US" altLang="ja-JP" sz="3200" dirty="0"/>
          </a:p>
          <a:p>
            <a:pPr lvl="1"/>
            <a:r>
              <a:rPr kumimoji="1" lang="ja-JP" altLang="en-US" sz="3200" dirty="0"/>
              <a:t>血液の</a:t>
            </a:r>
            <a:r>
              <a:rPr kumimoji="1" lang="ja-JP" altLang="en-US" sz="3200" dirty="0">
                <a:solidFill>
                  <a:srgbClr val="FF0000"/>
                </a:solidFill>
              </a:rPr>
              <a:t>非ニュートン性の影響</a:t>
            </a:r>
            <a:r>
              <a:rPr kumimoji="1" lang="ja-JP" altLang="en-US" sz="3200" dirty="0"/>
              <a:t>についての検討</a:t>
            </a:r>
            <a:endParaRPr kumimoji="1" lang="en-US" altLang="ja-JP" sz="3200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本発表の流れ</a:t>
            </a:r>
            <a:r>
              <a:rPr kumimoji="1" lang="en-US" altLang="ja-JP" dirty="0"/>
              <a:t>】</a:t>
            </a:r>
          </a:p>
          <a:p>
            <a:pPr lvl="1"/>
            <a:r>
              <a:rPr lang="ja-JP" altLang="en-US" dirty="0"/>
              <a:t>最適な血管形状の抽出法についての検討</a:t>
            </a:r>
            <a:endParaRPr lang="en-US" altLang="ja-JP" dirty="0"/>
          </a:p>
          <a:p>
            <a:pPr lvl="1"/>
            <a:r>
              <a:rPr lang="ja-JP" altLang="en-US" dirty="0"/>
              <a:t>血液の非ニュートン性の影響についての検討</a:t>
            </a:r>
            <a:endParaRPr lang="en-US" altLang="ja-JP" dirty="0"/>
          </a:p>
          <a:p>
            <a:pPr lvl="1"/>
            <a:r>
              <a:rPr kumimoji="1" lang="ja-JP" altLang="en-US" dirty="0"/>
              <a:t>本発表のまとめ</a:t>
            </a:r>
            <a:endParaRPr kumimoji="1" lang="en-US" altLang="ja-JP" dirty="0"/>
          </a:p>
          <a:p>
            <a:pPr lvl="1"/>
            <a:r>
              <a:rPr lang="ja-JP" altLang="en-US" dirty="0"/>
              <a:t>全体のまとめ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489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226825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最適な血管形状の抽出法</a:t>
            </a:r>
            <a:br>
              <a:rPr kumimoji="1" lang="en-US" altLang="ja-JP" dirty="0"/>
            </a:br>
            <a:r>
              <a:rPr kumimoji="1" lang="ja-JP" altLang="en-US" dirty="0"/>
              <a:t>についての検討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701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検証内容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656692"/>
            <a:ext cx="3313063" cy="360039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今回検討する抽出法</a:t>
            </a:r>
            <a:r>
              <a:rPr kumimoji="1" lang="en-US" altLang="ja-JP" sz="2400" dirty="0"/>
              <a:t>】</a:t>
            </a:r>
          </a:p>
          <a:p>
            <a:r>
              <a:rPr kumimoji="1" lang="en-US" altLang="ja-JP" sz="2000" u="sng" dirty="0"/>
              <a:t>PC-MRA</a:t>
            </a:r>
          </a:p>
          <a:p>
            <a:pPr marL="400050" lvl="1" indent="0">
              <a:buNone/>
            </a:pPr>
            <a:r>
              <a:rPr kumimoji="1" lang="en-US" altLang="ja-JP" sz="2000" dirty="0"/>
              <a:t>1. </a:t>
            </a:r>
            <a:r>
              <a:rPr kumimoji="1" lang="ja-JP" altLang="en-US" sz="2000" dirty="0"/>
              <a:t>補正無し</a:t>
            </a:r>
            <a:endParaRPr kumimoji="1" lang="en-US" altLang="ja-JP" sz="2000" dirty="0"/>
          </a:p>
          <a:p>
            <a:pPr marL="400050" lvl="1" indent="0">
              <a:buNone/>
            </a:pPr>
            <a:endParaRPr kumimoji="1" lang="en-US" altLang="ja-JP" sz="2000" dirty="0"/>
          </a:p>
          <a:p>
            <a:pPr marL="400050" lvl="1" indent="0">
              <a:buNone/>
            </a:pPr>
            <a:r>
              <a:rPr kumimoji="1" lang="en-US" altLang="ja-JP" sz="2000" dirty="0"/>
              <a:t>2. </a:t>
            </a:r>
            <a:r>
              <a:rPr kumimoji="1" lang="ja-JP" altLang="en-US" sz="2000" dirty="0"/>
              <a:t>単純補正</a:t>
            </a:r>
            <a:endParaRPr lang="en-US" altLang="ja-JP" sz="2000" dirty="0"/>
          </a:p>
          <a:p>
            <a:pPr marL="400050" lvl="1" indent="0">
              <a:buNone/>
            </a:pPr>
            <a:r>
              <a:rPr lang="ja-JP" altLang="en-US" sz="2000" dirty="0"/>
              <a:t>　　時間平均による</a:t>
            </a:r>
            <a:endParaRPr lang="en-US" altLang="ja-JP" sz="2000" dirty="0"/>
          </a:p>
          <a:p>
            <a:pPr marL="400050" lvl="1" indent="0">
              <a:buNone/>
            </a:pPr>
            <a:r>
              <a:rPr lang="ja-JP" altLang="en-US" sz="2000" dirty="0"/>
              <a:t>　　ノイズ除去</a:t>
            </a:r>
            <a:endParaRPr lang="en-US" altLang="ja-JP" sz="2000" dirty="0"/>
          </a:p>
          <a:p>
            <a:pPr marL="400050" lvl="1" indent="0">
              <a:buNone/>
            </a:pPr>
            <a:r>
              <a:rPr lang="en-US" altLang="ja-JP" sz="2000" dirty="0"/>
              <a:t>3. Michael </a:t>
            </a:r>
            <a:r>
              <a:rPr lang="en-US" altLang="ja-JP" sz="2000" dirty="0" err="1"/>
              <a:t>Markl</a:t>
            </a:r>
            <a:r>
              <a:rPr lang="en-US" altLang="ja-JP" sz="2000" dirty="0"/>
              <a:t> </a:t>
            </a:r>
            <a:r>
              <a:rPr lang="ja-JP" altLang="en-US" sz="2000" dirty="0" err="1"/>
              <a:t>らの</a:t>
            </a:r>
            <a:r>
              <a:rPr lang="ja-JP" altLang="en-US" sz="2000" dirty="0"/>
              <a:t>補正</a:t>
            </a:r>
            <a:endParaRPr lang="en-US" altLang="ja-JP" sz="2000" dirty="0"/>
          </a:p>
          <a:p>
            <a:pPr marL="400050" lvl="1" indent="0">
              <a:buNone/>
            </a:pPr>
            <a:r>
              <a:rPr kumimoji="1" lang="ja-JP" altLang="en-US" sz="2000" dirty="0"/>
              <a:t>　　</a:t>
            </a:r>
            <a:r>
              <a:rPr kumimoji="1" lang="en-US" altLang="ja-JP" sz="2000" dirty="0"/>
              <a:t>2.</a:t>
            </a:r>
            <a:r>
              <a:rPr kumimoji="1" lang="ja-JP" altLang="en-US" sz="2000" dirty="0"/>
              <a:t>に位相画像の</a:t>
            </a:r>
            <a:endParaRPr kumimoji="1" lang="en-US" altLang="ja-JP" sz="2000" dirty="0"/>
          </a:p>
          <a:p>
            <a:pPr marL="400050" lvl="1" indent="0">
              <a:buNone/>
            </a:pPr>
            <a:r>
              <a:rPr lang="ja-JP" altLang="en-US" sz="2000" dirty="0"/>
              <a:t>　　</a:t>
            </a:r>
            <a:r>
              <a:rPr kumimoji="1" lang="ja-JP" altLang="en-US" sz="2000" dirty="0"/>
              <a:t>情報を加えたもの</a:t>
            </a:r>
            <a:endParaRPr kumimoji="1"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4100" name="Picture 4" descr="R:\AOKI_Kouhei\aneurysm\conference\kikaigakkai\png\curved_pipe_magnitude_image_cr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882" y="1874072"/>
            <a:ext cx="1980000" cy="108687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6624228" y="4086121"/>
            <a:ext cx="2422503" cy="1527317"/>
            <a:chOff x="6037709" y="3284996"/>
            <a:chExt cx="2422503" cy="1527317"/>
          </a:xfrm>
        </p:grpSpPr>
        <p:pic>
          <p:nvPicPr>
            <p:cNvPr id="15" name="Picture 5" descr="R:\AOKI_Kouhei\aneurysm\conference\kikaigakkai\png\curved_pipe_phase_image_cro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212" y="3284996"/>
              <a:ext cx="1980000" cy="108688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R:\AOKI_Kouhei\aneurysm\conference\kikaigakkai\png\curved_pipe_phase_image_cro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188" y="3501020"/>
              <a:ext cx="1980000" cy="108688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R:\AOKI_Kouhei\aneurysm\conference\kikaigakkai\png\curved_pipe_phase_image_cro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709" y="3725427"/>
              <a:ext cx="1980000" cy="108688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6449297" y="1084674"/>
            <a:ext cx="2863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・</a:t>
            </a:r>
            <a:r>
              <a:rPr kumimoji="1" lang="ja-JP" altLang="en-US" sz="2000" u="sng" dirty="0"/>
              <a:t>強度画像</a:t>
            </a:r>
            <a:r>
              <a:rPr kumimoji="1" lang="ja-JP" altLang="en-US" sz="2000" dirty="0"/>
              <a:t>（流速に依存）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01257" y="3005495"/>
            <a:ext cx="2743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・</a:t>
            </a:r>
            <a:r>
              <a:rPr lang="ja-JP" altLang="en-US" sz="2000" u="sng" dirty="0"/>
              <a:t>位相</a:t>
            </a:r>
            <a:r>
              <a:rPr kumimoji="1" lang="ja-JP" altLang="en-US" sz="2000" u="sng" dirty="0"/>
              <a:t>画像</a:t>
            </a:r>
            <a:endParaRPr lang="en-US" altLang="ja-JP" sz="2000" u="sng" dirty="0"/>
          </a:p>
          <a:p>
            <a:r>
              <a:rPr kumimoji="1" lang="ja-JP" altLang="en-US" sz="2000" dirty="0"/>
              <a:t>（</a:t>
            </a:r>
            <a:r>
              <a:rPr kumimoji="1" lang="en-US" altLang="ja-JP" sz="2000" dirty="0" err="1"/>
              <a:t>x,y,z</a:t>
            </a:r>
            <a:r>
              <a:rPr kumimoji="1" lang="ja-JP" altLang="en-US" sz="2000" dirty="0"/>
              <a:t>方向の速度成分）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88774" y="688630"/>
            <a:ext cx="222368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/>
              <a:t>PC-MRA</a:t>
            </a:r>
            <a:r>
              <a:rPr kumimoji="1" lang="ja-JP" altLang="en-US" sz="2000" dirty="0"/>
              <a:t>撮影画像</a:t>
            </a: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215918"/>
              </p:ext>
            </p:extLst>
          </p:nvPr>
        </p:nvGraphicFramePr>
        <p:xfrm>
          <a:off x="7362313" y="1376772"/>
          <a:ext cx="7731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368280" imgH="203040" progId="Equation.3">
                  <p:embed/>
                </p:oleObj>
              </mc:Choice>
              <mc:Fallback>
                <p:oleObj name="数式" r:id="rId5" imgW="368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62313" y="1376772"/>
                        <a:ext cx="77311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273374"/>
              </p:ext>
            </p:extLst>
          </p:nvPr>
        </p:nvGraphicFramePr>
        <p:xfrm>
          <a:off x="3275856" y="2317035"/>
          <a:ext cx="1423357" cy="93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660240" imgH="431640" progId="Equation.3">
                  <p:embed/>
                </p:oleObj>
              </mc:Choice>
              <mc:Fallback>
                <p:oleObj name="数式" r:id="rId7" imgW="660240" imgH="431640" progId="Equation.3">
                  <p:embed/>
                  <p:pic>
                    <p:nvPicPr>
                      <p:cNvPr id="0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317035"/>
                        <a:ext cx="1423357" cy="931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494584"/>
              </p:ext>
            </p:extLst>
          </p:nvPr>
        </p:nvGraphicFramePr>
        <p:xfrm>
          <a:off x="3239852" y="3395442"/>
          <a:ext cx="3050341" cy="111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1358640" imgH="495000" progId="Equation.3">
                  <p:embed/>
                </p:oleObj>
              </mc:Choice>
              <mc:Fallback>
                <p:oleObj name="数式" r:id="rId9" imgW="1358640" imgH="495000" progId="Equation.3">
                  <p:embed/>
                  <p:pic>
                    <p:nvPicPr>
                      <p:cNvPr id="0" name="オブジェクト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852" y="3395442"/>
                        <a:ext cx="3050341" cy="1113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873896"/>
              </p:ext>
            </p:extLst>
          </p:nvPr>
        </p:nvGraphicFramePr>
        <p:xfrm>
          <a:off x="3383868" y="1556792"/>
          <a:ext cx="773569" cy="42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1" imgW="368280" imgH="203040" progId="Equation.3">
                  <p:embed/>
                </p:oleObj>
              </mc:Choice>
              <mc:Fallback>
                <p:oleObj name="数式" r:id="rId11" imgW="368280" imgH="203040" progId="Equation.3">
                  <p:embed/>
                  <p:pic>
                    <p:nvPicPr>
                      <p:cNvPr id="0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868" y="1556792"/>
                        <a:ext cx="773569" cy="426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038568"/>
              </p:ext>
            </p:extLst>
          </p:nvPr>
        </p:nvGraphicFramePr>
        <p:xfrm>
          <a:off x="6803087" y="3622571"/>
          <a:ext cx="21605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3" imgW="1028520" imgH="215640" progId="Equation.3">
                  <p:embed/>
                </p:oleObj>
              </mc:Choice>
              <mc:Fallback>
                <p:oleObj name="数式" r:id="rId13" imgW="1028520" imgH="215640" progId="Equation.3">
                  <p:embed/>
                  <p:pic>
                    <p:nvPicPr>
                      <p:cNvPr id="0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3087" y="3622571"/>
                        <a:ext cx="21605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円弧 10"/>
          <p:cNvSpPr/>
          <p:nvPr/>
        </p:nvSpPr>
        <p:spPr>
          <a:xfrm>
            <a:off x="7103334" y="5138032"/>
            <a:ext cx="1033062" cy="699585"/>
          </a:xfrm>
          <a:prstGeom prst="arc">
            <a:avLst>
              <a:gd name="adj1" fmla="val 11905471"/>
              <a:gd name="adj2" fmla="val 20576360"/>
            </a:avLst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49297" y="5697252"/>
            <a:ext cx="252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※</a:t>
            </a:r>
            <a:r>
              <a:rPr kumimoji="1" lang="ja-JP" altLang="en-US" dirty="0"/>
              <a:t>この図は上下方向の速度成分の位相画像</a:t>
            </a: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 bwMode="auto">
          <a:xfrm>
            <a:off x="234730" y="4438567"/>
            <a:ext cx="4625302" cy="35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p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2000" u="sng" dirty="0"/>
              <a:t>CE-MRA</a:t>
            </a:r>
            <a:r>
              <a:rPr lang="ja-JP" altLang="en-US" sz="2000" dirty="0"/>
              <a:t>（造影剤の濃度に依存）</a:t>
            </a:r>
            <a:endParaRPr lang="en-US" altLang="ja-JP" sz="2000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6408204" y="656692"/>
            <a:ext cx="0" cy="5688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10" descr="R:\AOKI_Kouhei\aneurysm\conference\kikaigakkai\png\pipe-outlin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00371"/>
            <a:ext cx="2749229" cy="168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コンテンツ プレースホルダー 2"/>
          <p:cNvSpPr txBox="1">
            <a:spLocks/>
          </p:cNvSpPr>
          <p:nvPr/>
        </p:nvSpPr>
        <p:spPr bwMode="auto">
          <a:xfrm>
            <a:off x="251519" y="4819327"/>
            <a:ext cx="3420381" cy="170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p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検証内容</a:t>
            </a:r>
            <a:r>
              <a:rPr lang="en-US" altLang="ja-JP" sz="2400" dirty="0"/>
              <a:t>】</a:t>
            </a:r>
          </a:p>
          <a:p>
            <a:pPr>
              <a:buFont typeface="Wingdings" pitchFamily="2" charset="2"/>
              <a:buChar char="l"/>
            </a:pPr>
            <a:r>
              <a:rPr lang="ja-JP" altLang="en-US" sz="2000" dirty="0"/>
              <a:t>以上の</a:t>
            </a:r>
            <a:r>
              <a:rPr lang="en-US" altLang="ja-JP" sz="2000" dirty="0"/>
              <a:t>4</a:t>
            </a:r>
            <a:r>
              <a:rPr lang="ja-JP" altLang="en-US" sz="2000" dirty="0" err="1"/>
              <a:t>つの</a:t>
            </a:r>
            <a:r>
              <a:rPr lang="ja-JP" altLang="en-US" sz="2000" dirty="0"/>
              <a:t>形状抽出法について精度検証を行う．</a:t>
            </a:r>
            <a:endParaRPr lang="en-US" altLang="ja-JP" sz="2000" dirty="0"/>
          </a:p>
          <a:p>
            <a:pPr>
              <a:buFont typeface="Wingdings" pitchFamily="2" charset="2"/>
              <a:buChar char="l"/>
            </a:pPr>
            <a:r>
              <a:rPr lang="ja-JP" altLang="en-US" sz="2000" dirty="0"/>
              <a:t>測定物：</a:t>
            </a:r>
            <a:r>
              <a:rPr lang="ja-JP" altLang="en-US" sz="2000" u="sng" dirty="0"/>
              <a:t>内径</a:t>
            </a:r>
            <a:r>
              <a:rPr lang="en-US" altLang="ja-JP" sz="2000" u="sng" dirty="0"/>
              <a:t>4mm</a:t>
            </a:r>
            <a:r>
              <a:rPr lang="ja-JP" altLang="en-US" sz="2000" u="sng" dirty="0"/>
              <a:t>の直円管</a:t>
            </a:r>
            <a:endParaRPr lang="en-US" altLang="ja-JP" sz="2000" u="sng" dirty="0"/>
          </a:p>
        </p:txBody>
      </p:sp>
      <p:sp>
        <p:nvSpPr>
          <p:cNvPr id="13" name="左大かっこ 12"/>
          <p:cNvSpPr/>
          <p:nvPr/>
        </p:nvSpPr>
        <p:spPr>
          <a:xfrm>
            <a:off x="863588" y="2528900"/>
            <a:ext cx="72008" cy="698463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左大かっこ 26"/>
          <p:cNvSpPr/>
          <p:nvPr/>
        </p:nvSpPr>
        <p:spPr>
          <a:xfrm>
            <a:off x="863588" y="3630637"/>
            <a:ext cx="72008" cy="698463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左大かっこ 27"/>
          <p:cNvSpPr/>
          <p:nvPr/>
        </p:nvSpPr>
        <p:spPr>
          <a:xfrm flipH="1">
            <a:off x="2699792" y="2528899"/>
            <a:ext cx="72008" cy="698463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左大かっこ 28"/>
          <p:cNvSpPr/>
          <p:nvPr/>
        </p:nvSpPr>
        <p:spPr>
          <a:xfrm flipH="1">
            <a:off x="2852192" y="3630636"/>
            <a:ext cx="72008" cy="698463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48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R:\AOKI_Kouhei\aneurysm\conference\kikaigakkai\png\mra_shape_y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5" r="2686"/>
          <a:stretch/>
        </p:blipFill>
        <p:spPr bwMode="auto">
          <a:xfrm>
            <a:off x="6516516" y="2376577"/>
            <a:ext cx="2627484" cy="188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検証結果（抽出された形状）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5122" name="Picture 2" descr="R:\AOKI_Kouhei\aneurysm\conference\kikaigakkai\png\4d-flow_imag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t="142" r="60181" b="59744"/>
          <a:stretch/>
        </p:blipFill>
        <p:spPr bwMode="auto">
          <a:xfrm>
            <a:off x="145141" y="1482862"/>
            <a:ext cx="89532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:\AOKI_Kouhei\aneurysm\conference\kikaigakkai\png\4d-flow_ave_mag_imag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t="9505" r="62070" b="60245"/>
          <a:stretch/>
        </p:blipFill>
        <p:spPr bwMode="auto">
          <a:xfrm>
            <a:off x="2305518" y="1482279"/>
            <a:ext cx="89903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:\AOKI_Kouhei\aneurysm\conference\kikaigakkai\png\4d-flow_ave_mag_pha_image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" t="6730" r="67611" b="65648"/>
          <a:stretch/>
        </p:blipFill>
        <p:spPr bwMode="auto">
          <a:xfrm>
            <a:off x="4445262" y="1482862"/>
            <a:ext cx="89903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R:\AOKI_Kouhei\aneurysm\conference\kikaigakkai\png\4d-flow_ave_mag_pha_shape_yz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4"/>
          <a:stretch/>
        </p:blipFill>
        <p:spPr bwMode="auto">
          <a:xfrm>
            <a:off x="4103948" y="2376577"/>
            <a:ext cx="2700000" cy="187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:\AOKI_Kouhei\aneurysm\conference\kikaigakkai\png\mra_imag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4349" r="66557" b="63674"/>
          <a:stretch/>
        </p:blipFill>
        <p:spPr bwMode="auto">
          <a:xfrm>
            <a:off x="6979731" y="1484885"/>
            <a:ext cx="89903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:\AOKI_Kouhei\aneurysm\conference\kikaigakkai\png\4d-flow_imag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845" b="58773"/>
          <a:stretch/>
        </p:blipFill>
        <p:spPr bwMode="auto">
          <a:xfrm>
            <a:off x="1042546" y="1482276"/>
            <a:ext cx="117146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:\AOKI_Kouhei\aneurysm\conference\kikaigakkai\png\4d-flow_ave_mag_imag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1" t="8410" r="14047" b="61228"/>
          <a:stretch/>
        </p:blipFill>
        <p:spPr bwMode="auto">
          <a:xfrm>
            <a:off x="3204556" y="1482862"/>
            <a:ext cx="117146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R:\AOKI_Kouhei\aneurysm\conference\kikaigakkai\png\4d-flow_ave_mag_pha_image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8" t="4258" r="7832" b="62008"/>
          <a:stretch/>
        </p:blipFill>
        <p:spPr bwMode="auto">
          <a:xfrm>
            <a:off x="5345261" y="1482862"/>
            <a:ext cx="117146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R:\AOKI_Kouhei\aneurysm\conference\kikaigakkai\png\mra_imag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3" t="1187" r="4252" b="62083"/>
          <a:stretch/>
        </p:blipFill>
        <p:spPr bwMode="auto">
          <a:xfrm>
            <a:off x="7878317" y="1484885"/>
            <a:ext cx="117146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45141" y="653788"/>
            <a:ext cx="1351652" cy="83099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PC-MRA</a:t>
            </a:r>
            <a:endParaRPr lang="en-US" altLang="ja-JP" sz="2400" dirty="0"/>
          </a:p>
          <a:p>
            <a:r>
              <a:rPr kumimoji="1" lang="ja-JP" altLang="en-US" sz="2400" dirty="0"/>
              <a:t>補正無し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305517" y="651180"/>
            <a:ext cx="1415772" cy="83099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PC-MRA</a:t>
            </a:r>
            <a:endParaRPr lang="en-US" altLang="ja-JP" sz="2400" dirty="0"/>
          </a:p>
          <a:p>
            <a:r>
              <a:rPr kumimoji="1" lang="ja-JP" altLang="en-US" sz="2400" dirty="0"/>
              <a:t>単純補正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445261" y="651179"/>
            <a:ext cx="2435282" cy="83099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PC-MRA</a:t>
            </a:r>
            <a:endParaRPr lang="en-US" altLang="ja-JP" sz="2400" dirty="0"/>
          </a:p>
          <a:p>
            <a:r>
              <a:rPr lang="en-US" altLang="ja-JP" sz="2400" dirty="0"/>
              <a:t>M. </a:t>
            </a:r>
            <a:r>
              <a:rPr lang="en-US" altLang="ja-JP" sz="2400" dirty="0" err="1"/>
              <a:t>Markl</a:t>
            </a:r>
            <a:r>
              <a:rPr lang="ja-JP" altLang="en-US" sz="2400" dirty="0" err="1"/>
              <a:t>らの</a:t>
            </a:r>
            <a:r>
              <a:rPr lang="ja-JP" altLang="en-US" sz="2400" dirty="0"/>
              <a:t>補正</a:t>
            </a:r>
            <a:endParaRPr kumimoji="1" lang="ja-JP" altLang="en-US" sz="2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979261" y="1020511"/>
            <a:ext cx="1335622" cy="4616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CE-MRA</a:t>
            </a:r>
            <a:endParaRPr kumimoji="1" lang="ja-JP" altLang="en-US" sz="2400" dirty="0"/>
          </a:p>
        </p:txBody>
      </p:sp>
      <p:pic>
        <p:nvPicPr>
          <p:cNvPr id="5125" name="Picture 5" descr="R:\AOKI_Kouhei\aneurysm\conference\kikaigakkai\png\4d-flow_ave_mag_shape_yz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4"/>
          <a:stretch/>
        </p:blipFill>
        <p:spPr bwMode="auto">
          <a:xfrm>
            <a:off x="1908004" y="2376577"/>
            <a:ext cx="2700000" cy="187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R:\AOKI_Kouhei\aneurysm\conference\kikaigakkai\png\4d-flow_shape_yz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7135"/>
          <a:stretch/>
        </p:blipFill>
        <p:spPr bwMode="auto">
          <a:xfrm rot="10800000" flipH="1" flipV="1">
            <a:off x="221597" y="2376577"/>
            <a:ext cx="2225867" cy="188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 rot="16200000">
            <a:off x="-361407" y="2979829"/>
            <a:ext cx="10246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y-coordinate (m)</a:t>
            </a:r>
            <a:endParaRPr kumimoji="1" lang="ja-JP" altLang="en-US" sz="9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215516" y="4185084"/>
            <a:ext cx="3960440" cy="2165464"/>
            <a:chOff x="5053983" y="4110464"/>
            <a:chExt cx="3960440" cy="2165464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5220073" y="4110464"/>
              <a:ext cx="3794350" cy="2165464"/>
              <a:chOff x="5220073" y="4110464"/>
              <a:chExt cx="3794350" cy="2165464"/>
            </a:xfrm>
          </p:grpSpPr>
          <p:grpSp>
            <p:nvGrpSpPr>
              <p:cNvPr id="9" name="グループ化 8"/>
              <p:cNvGrpSpPr/>
              <p:nvPr/>
            </p:nvGrpSpPr>
            <p:grpSpPr>
              <a:xfrm>
                <a:off x="5220073" y="4110464"/>
                <a:ext cx="3794350" cy="2165464"/>
                <a:chOff x="774774" y="2043736"/>
                <a:chExt cx="7397626" cy="4157572"/>
              </a:xfrm>
            </p:grpSpPr>
            <p:pic>
              <p:nvPicPr>
                <p:cNvPr id="13" name="Picture 2" descr="R:\AOKI_Kouhei\aneurysm\conference\kikaigakkai\png\brightness_distribution.pn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4774" y="2043736"/>
                  <a:ext cx="7397626" cy="41575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正方形/長方形 4"/>
                <p:cNvSpPr/>
                <p:nvPr/>
              </p:nvSpPr>
              <p:spPr>
                <a:xfrm>
                  <a:off x="6444208" y="4399025"/>
                  <a:ext cx="864095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" name="グループ化 7"/>
                <p:cNvGrpSpPr/>
                <p:nvPr/>
              </p:nvGrpSpPr>
              <p:grpSpPr>
                <a:xfrm>
                  <a:off x="6444208" y="4599374"/>
                  <a:ext cx="864096" cy="1421916"/>
                  <a:chOff x="6414982" y="4578205"/>
                  <a:chExt cx="1079547" cy="1421916"/>
                </a:xfrm>
              </p:grpSpPr>
              <p:sp>
                <p:nvSpPr>
                  <p:cNvPr id="7" name="フリーフォーム 6"/>
                  <p:cNvSpPr/>
                  <p:nvPr/>
                </p:nvSpPr>
                <p:spPr>
                  <a:xfrm>
                    <a:off x="6414982" y="4578205"/>
                    <a:ext cx="546264" cy="1421916"/>
                  </a:xfrm>
                  <a:custGeom>
                    <a:avLst/>
                    <a:gdLst>
                      <a:gd name="connsiteX0" fmla="*/ 0 w 546265"/>
                      <a:gd name="connsiteY0" fmla="*/ 1294411 h 1294411"/>
                      <a:gd name="connsiteX1" fmla="*/ 118753 w 546265"/>
                      <a:gd name="connsiteY1" fmla="*/ 593767 h 1294411"/>
                      <a:gd name="connsiteX2" fmla="*/ 261257 w 546265"/>
                      <a:gd name="connsiteY2" fmla="*/ 201881 h 1294411"/>
                      <a:gd name="connsiteX3" fmla="*/ 427512 w 546265"/>
                      <a:gd name="connsiteY3" fmla="*/ 47502 h 1294411"/>
                      <a:gd name="connsiteX4" fmla="*/ 546265 w 546265"/>
                      <a:gd name="connsiteY4" fmla="*/ 0 h 1294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265" h="1294411">
                        <a:moveTo>
                          <a:pt x="0" y="1294411"/>
                        </a:moveTo>
                        <a:cubicBezTo>
                          <a:pt x="37605" y="1035133"/>
                          <a:pt x="75210" y="775855"/>
                          <a:pt x="118753" y="593767"/>
                        </a:cubicBezTo>
                        <a:cubicBezTo>
                          <a:pt x="162296" y="411679"/>
                          <a:pt x="209797" y="292925"/>
                          <a:pt x="261257" y="201881"/>
                        </a:cubicBezTo>
                        <a:cubicBezTo>
                          <a:pt x="312717" y="110837"/>
                          <a:pt x="380011" y="81149"/>
                          <a:pt x="427512" y="47502"/>
                        </a:cubicBezTo>
                        <a:cubicBezTo>
                          <a:pt x="475013" y="13855"/>
                          <a:pt x="510639" y="6927"/>
                          <a:pt x="546265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" name="フリーフォーム 17"/>
                  <p:cNvSpPr/>
                  <p:nvPr/>
                </p:nvSpPr>
                <p:spPr>
                  <a:xfrm flipH="1">
                    <a:off x="6948265" y="4578207"/>
                    <a:ext cx="546264" cy="1412582"/>
                  </a:xfrm>
                  <a:custGeom>
                    <a:avLst/>
                    <a:gdLst>
                      <a:gd name="connsiteX0" fmla="*/ 0 w 546265"/>
                      <a:gd name="connsiteY0" fmla="*/ 1294411 h 1294411"/>
                      <a:gd name="connsiteX1" fmla="*/ 118753 w 546265"/>
                      <a:gd name="connsiteY1" fmla="*/ 593767 h 1294411"/>
                      <a:gd name="connsiteX2" fmla="*/ 261257 w 546265"/>
                      <a:gd name="connsiteY2" fmla="*/ 201881 h 1294411"/>
                      <a:gd name="connsiteX3" fmla="*/ 427512 w 546265"/>
                      <a:gd name="connsiteY3" fmla="*/ 47502 h 1294411"/>
                      <a:gd name="connsiteX4" fmla="*/ 546265 w 546265"/>
                      <a:gd name="connsiteY4" fmla="*/ 0 h 1294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265" h="1294411">
                        <a:moveTo>
                          <a:pt x="0" y="1294411"/>
                        </a:moveTo>
                        <a:cubicBezTo>
                          <a:pt x="37605" y="1035133"/>
                          <a:pt x="75210" y="775855"/>
                          <a:pt x="118753" y="593767"/>
                        </a:cubicBezTo>
                        <a:cubicBezTo>
                          <a:pt x="162296" y="411679"/>
                          <a:pt x="209797" y="292925"/>
                          <a:pt x="261257" y="201881"/>
                        </a:cubicBezTo>
                        <a:cubicBezTo>
                          <a:pt x="312717" y="110837"/>
                          <a:pt x="380011" y="81149"/>
                          <a:pt x="427512" y="47502"/>
                        </a:cubicBezTo>
                        <a:cubicBezTo>
                          <a:pt x="475013" y="13855"/>
                          <a:pt x="510639" y="6927"/>
                          <a:pt x="546265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1" name="テキスト ボックス 10"/>
              <p:cNvSpPr txBox="1"/>
              <p:nvPr/>
            </p:nvSpPr>
            <p:spPr>
              <a:xfrm>
                <a:off x="7344308" y="4401108"/>
                <a:ext cx="461665" cy="55399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kumimoji="1" lang="ja-JP" altLang="en-US" dirty="0"/>
                  <a:t>輝度</a:t>
                </a: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7344308" y="5467290"/>
                <a:ext cx="461665" cy="55399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kumimoji="1" lang="ja-JP" altLang="en-US" dirty="0"/>
                  <a:t>輝度</a:t>
                </a:r>
              </a:p>
            </p:txBody>
          </p:sp>
        </p:grpSp>
        <p:sp>
          <p:nvSpPr>
            <p:cNvPr id="14" name="テキスト ボックス 13"/>
            <p:cNvSpPr txBox="1"/>
            <p:nvPr/>
          </p:nvSpPr>
          <p:spPr>
            <a:xfrm>
              <a:off x="5263696" y="4308775"/>
              <a:ext cx="1107996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理想的な</a:t>
              </a:r>
              <a:endParaRPr kumimoji="1" lang="en-US" altLang="ja-JP" dirty="0"/>
            </a:p>
            <a:p>
              <a:r>
                <a:rPr kumimoji="1" lang="ja-JP" altLang="en-US" dirty="0"/>
                <a:t>輝度分布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053983" y="5346584"/>
              <a:ext cx="1308371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PC-MR</a:t>
              </a:r>
              <a:r>
                <a:rPr kumimoji="1" lang="ja-JP" altLang="en-US" dirty="0"/>
                <a:t>Ａ</a:t>
              </a:r>
              <a:r>
                <a:rPr lang="ja-JP" altLang="en-US" dirty="0"/>
                <a:t>の</a:t>
              </a:r>
              <a:endParaRPr lang="en-US" altLang="ja-JP" dirty="0"/>
            </a:p>
            <a:p>
              <a:r>
                <a:rPr kumimoji="1" lang="ja-JP" altLang="en-US" dirty="0"/>
                <a:t>輝度分布</a:t>
              </a: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4572000" y="4241991"/>
            <a:ext cx="4290480" cy="2031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【PC-MRA】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ja-JP" altLang="en-US" dirty="0">
                <a:solidFill>
                  <a:schemeClr val="tx1"/>
                </a:solidFill>
              </a:rPr>
              <a:t>画像では壁面がぼやけている．</a:t>
            </a:r>
            <a:endParaRPr lang="en-US" altLang="ja-JP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ja-JP" altLang="en-US" dirty="0">
                <a:solidFill>
                  <a:schemeClr val="tx1"/>
                </a:solidFill>
              </a:rPr>
              <a:t>抽出された形状に凹凸がある．</a:t>
            </a:r>
            <a:endParaRPr lang="en-US" altLang="ja-JP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ja-JP" altLang="en-US" dirty="0">
                <a:solidFill>
                  <a:schemeClr val="tx1"/>
                </a:solidFill>
              </a:rPr>
              <a:t>ノイズ除去による改善は見られない．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en-US" altLang="ja-JP" dirty="0">
                <a:solidFill>
                  <a:schemeClr val="tx1"/>
                </a:solidFill>
              </a:rPr>
              <a:t>【</a:t>
            </a:r>
            <a:r>
              <a:rPr kumimoji="1" lang="en-US" altLang="ja-JP" dirty="0">
                <a:solidFill>
                  <a:schemeClr val="tx1"/>
                </a:solidFill>
              </a:rPr>
              <a:t>CE-MRA】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ja-JP" altLang="en-US" dirty="0">
                <a:solidFill>
                  <a:schemeClr val="tx1"/>
                </a:solidFill>
              </a:rPr>
              <a:t>画像では壁面がはっきりしている．</a:t>
            </a:r>
            <a:endParaRPr lang="en-US" altLang="ja-JP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kumimoji="1" lang="ja-JP" altLang="en-US" dirty="0">
                <a:solidFill>
                  <a:schemeClr val="tx1"/>
                </a:solidFill>
              </a:rPr>
              <a:t>抽出された形状に凹凸はない．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6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検証結果（</a:t>
            </a:r>
            <a:r>
              <a:rPr kumimoji="1" lang="en-US" altLang="ja-JP" dirty="0"/>
              <a:t>WSS</a:t>
            </a:r>
            <a:r>
              <a:rPr kumimoji="1" lang="ja-JP" altLang="en-US" dirty="0"/>
              <a:t>分布）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pic>
        <p:nvPicPr>
          <p:cNvPr id="6146" name="Picture 2" descr="R:\AOKI_Kouhei\aneurysm\conference\kikaigakkai\png\4d-flow_wss_cont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2" y="1456902"/>
            <a:ext cx="1980000" cy="14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:\AOKI_Kouhei\aneurysm\conference\kikaigakkai\png\4d-flow_ave_mag_wss_cont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00" y="1454293"/>
            <a:ext cx="1980000" cy="148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:\AOKI_Kouhei\aneurysm\conference\kikaigakkai\png\4d-flow_ave_mag_pha_wss_contou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03" y="1456903"/>
            <a:ext cx="1980000" cy="148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:\AOKI_Kouhei\aneurysm\conference\kikaigakkai\png\mra_wss_contou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00" y="1456902"/>
            <a:ext cx="1980000" cy="14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6875992" y="1038795"/>
            <a:ext cx="1335622" cy="4616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CE-MRA</a:t>
            </a:r>
            <a:endParaRPr kumimoji="1" lang="ja-JP" altLang="en-US" sz="2400" dirty="0"/>
          </a:p>
        </p:txBody>
      </p:sp>
      <p:pic>
        <p:nvPicPr>
          <p:cNvPr id="6153" name="Picture 9" descr="R:\AOKI_Kouhei\aneurysm\conference\kikaigakkai\png\mra_wss_grap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02699"/>
            <a:ext cx="2376000" cy="14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R:\AOKI_Kouhei\aneurysm\conference\kikaigakkai\png\4d-flow_ave_mag_pha_wss_grap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05309"/>
            <a:ext cx="2376000" cy="14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R:\AOKI_Kouhei\aneurysm\conference\kikaigakkai\png\4d-flow_ave_mag_wss_grap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05309"/>
            <a:ext cx="2376000" cy="14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R:\AOKI_Kouhei\aneurysm\conference\kikaigakkai\png\4d-flow_wss_grap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" y="2905309"/>
            <a:ext cx="2376000" cy="14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-74020" y="4361038"/>
            <a:ext cx="91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［最大</a:t>
            </a:r>
            <a:r>
              <a:rPr kumimoji="1" lang="ja-JP" altLang="en-US" sz="2000" dirty="0"/>
              <a:t>誤差</a:t>
            </a:r>
            <a:r>
              <a:rPr lang="ja-JP" altLang="en-US" sz="2000" dirty="0"/>
              <a:t>］   </a:t>
            </a:r>
            <a:r>
              <a:rPr kumimoji="1" lang="en-US" altLang="ja-JP" sz="2000" dirty="0"/>
              <a:t>93.5% </a:t>
            </a:r>
            <a:r>
              <a:rPr kumimoji="1" lang="ja-JP" altLang="en-US" sz="2000" dirty="0"/>
              <a:t>　　　</a:t>
            </a:r>
            <a:r>
              <a:rPr kumimoji="1" lang="en-US" altLang="ja-JP" sz="2000" dirty="0"/>
              <a:t>           101.0%     </a:t>
            </a:r>
            <a:r>
              <a:rPr lang="ja-JP" altLang="en-US" sz="2000" dirty="0"/>
              <a:t> </a:t>
            </a:r>
            <a:r>
              <a:rPr kumimoji="1" lang="en-US" altLang="ja-JP" sz="2000" dirty="0"/>
              <a:t>              107.2%                     31.6%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35696" y="4797152"/>
            <a:ext cx="5436603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tx1"/>
                </a:solidFill>
              </a:rPr>
              <a:t>【PC-MRA】</a:t>
            </a:r>
          </a:p>
          <a:p>
            <a:r>
              <a:rPr lang="ja-JP" altLang="en-US" sz="2400" dirty="0">
                <a:solidFill>
                  <a:srgbClr val="FF0000"/>
                </a:solidFill>
              </a:rPr>
              <a:t>ノイズ除去による改善は見られなかった．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en-US" altLang="ja-JP" sz="2400" dirty="0">
                <a:solidFill>
                  <a:schemeClr val="tx1"/>
                </a:solidFill>
              </a:rPr>
              <a:t>【</a:t>
            </a:r>
            <a:r>
              <a:rPr kumimoji="1" lang="en-US" altLang="ja-JP" sz="2400" dirty="0">
                <a:solidFill>
                  <a:schemeClr val="tx1"/>
                </a:solidFill>
              </a:rPr>
              <a:t>CE-MRA】</a:t>
            </a:r>
          </a:p>
          <a:p>
            <a:r>
              <a:rPr lang="ja-JP" altLang="en-US" sz="2400" dirty="0">
                <a:solidFill>
                  <a:srgbClr val="FF0000"/>
                </a:solidFill>
              </a:rPr>
              <a:t>有効な形状抽出法である．</a:t>
            </a:r>
            <a:r>
              <a:rPr kumimoji="1" lang="ja-JP" altLang="en-US" sz="2400" dirty="0">
                <a:solidFill>
                  <a:schemeClr val="tx1"/>
                </a:solidFill>
              </a:rPr>
              <a:t>　</a:t>
            </a:r>
            <a:endParaRPr kumimoji="1"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3832" y="623297"/>
            <a:ext cx="1351652" cy="83099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PC-MRA</a:t>
            </a:r>
            <a:endParaRPr lang="en-US" altLang="ja-JP" sz="2400" dirty="0"/>
          </a:p>
          <a:p>
            <a:r>
              <a:rPr kumimoji="1" lang="ja-JP" altLang="en-US" sz="2400" dirty="0"/>
              <a:t>補正無し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67744" y="620689"/>
            <a:ext cx="1415772" cy="83099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PC-MRA</a:t>
            </a:r>
            <a:endParaRPr lang="en-US" altLang="ja-JP" sz="2400" dirty="0"/>
          </a:p>
          <a:p>
            <a:r>
              <a:rPr kumimoji="1" lang="ja-JP" altLang="en-US" sz="2400" dirty="0"/>
              <a:t>単純補正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68966" y="620688"/>
            <a:ext cx="2435282" cy="83099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PC-MRA</a:t>
            </a:r>
            <a:endParaRPr lang="en-US" altLang="ja-JP" sz="2400" dirty="0"/>
          </a:p>
          <a:p>
            <a:r>
              <a:rPr lang="en-US" altLang="ja-JP" sz="2400" dirty="0"/>
              <a:t>M. </a:t>
            </a:r>
            <a:r>
              <a:rPr lang="en-US" altLang="ja-JP" sz="2400" dirty="0" err="1"/>
              <a:t>Markl</a:t>
            </a:r>
            <a:r>
              <a:rPr lang="ja-JP" altLang="en-US" sz="2400" dirty="0" err="1"/>
              <a:t>らの</a:t>
            </a:r>
            <a:r>
              <a:rPr lang="ja-JP" altLang="en-US" sz="2400" dirty="0"/>
              <a:t>補正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848586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7A697A9E-E849-4E67-B33A-C39FEBCCE47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0\uFFFD\u0016\uFFFD{EE42B3B6-3D5D-4190-BC94-BBF25F07017C}&quot;,&quot;Z:\\_yuki\\public_html\\slide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},&quot;advancedSettings&quot;:{&quot;enableTextAllocation&quot;:&quot;T_TRUE&quot;,&quot;viewingFromLocalDrive&quot;:&quot;T_TRUE&quot;,&quot;contentScale&quot;:75,&quot;contentScaleMode&quot;:&quot;FIT_TO_WINDOW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100.000000"/>
  <p:tag name="ISPRING_PRESENTATION_TITLE" val="jsme2012-shape_and_non-Newtonian-slide"/>
  <p:tag name="ISPRING_FIRST_PUBLISH" val="1"/>
</p:tagLst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MS PGothic"/>
        <a:ea typeface="MS PGothic"/>
        <a:cs typeface=""/>
      </a:majorFont>
      <a:minorFont>
        <a:latin typeface="MS PGothic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25091</TotalTime>
  <Words>1560</Words>
  <Application>Microsoft Office PowerPoint</Application>
  <PresentationFormat>画面に合わせる (4:3)</PresentationFormat>
  <Paragraphs>271</Paragraphs>
  <Slides>22</Slides>
  <Notes>22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Cambria Math</vt:lpstr>
      <vt:lpstr>Century</vt:lpstr>
      <vt:lpstr>Wingdings</vt:lpstr>
      <vt:lpstr>デザインの設定</vt:lpstr>
      <vt:lpstr>数式</vt:lpstr>
      <vt:lpstr>MR based CFD による脳動脈瘤WSS分布推定における血管形状抽出法および 血液の非ニュートン性の影響 </vt:lpstr>
      <vt:lpstr>はじめに</vt:lpstr>
      <vt:lpstr>血管形状の抽出</vt:lpstr>
      <vt:lpstr>血液粘性モデルの設定</vt:lpstr>
      <vt:lpstr>研究目的</vt:lpstr>
      <vt:lpstr>最適な血管形状の抽出法 についての検討</vt:lpstr>
      <vt:lpstr>検証内容</vt:lpstr>
      <vt:lpstr>検証結果（抽出された形状）</vt:lpstr>
      <vt:lpstr>検証結果（WSS分布）</vt:lpstr>
      <vt:lpstr>血液の非ニュートン性の影響 についての検討</vt:lpstr>
      <vt:lpstr>血液の流体粘性モデル</vt:lpstr>
      <vt:lpstr>検証内容</vt:lpstr>
      <vt:lpstr>検証結果（流速分布）</vt:lpstr>
      <vt:lpstr>検証結果（WSS分布）</vt:lpstr>
      <vt:lpstr>本発表のまとめ</vt:lpstr>
      <vt:lpstr>全体のまとめ</vt:lpstr>
      <vt:lpstr>PowerPoint プレゼンテーション</vt:lpstr>
      <vt:lpstr>Phase contrast (PC) cine MRI の原理</vt:lpstr>
      <vt:lpstr>PowerPoint プレゼンテーション</vt:lpstr>
      <vt:lpstr>3次元シネ位相コントラス磁気共鳴法 (3D cine PC MRI = 4D Flow)</vt:lpstr>
      <vt:lpstr>4D-Flowの原理</vt:lpstr>
      <vt:lpstr>PowerPoint プレゼンテーション</vt:lpstr>
    </vt:vector>
  </TitlesOfParts>
  <Company>みずほ情報総研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jsme2012-shape_and_non-Newtonian-slide</dc:title>
  <dc:creator/>
  <cp:lastModifiedBy>T20190041572</cp:lastModifiedBy>
  <cp:revision>1185</cp:revision>
  <dcterms:created xsi:type="dcterms:W3CDTF">2007-11-22T18:02:40Z</dcterms:created>
  <dcterms:modified xsi:type="dcterms:W3CDTF">2024-04-09T03:41:12Z</dcterms:modified>
</cp:coreProperties>
</file>