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6"/>
  </p:notesMasterIdLst>
  <p:handoutMasterIdLst>
    <p:handoutMasterId r:id="rId37"/>
  </p:handoutMasterIdLst>
  <p:sldIdLst>
    <p:sldId id="469" r:id="rId2"/>
    <p:sldId id="479" r:id="rId3"/>
    <p:sldId id="589" r:id="rId4"/>
    <p:sldId id="532" r:id="rId5"/>
    <p:sldId id="591" r:id="rId6"/>
    <p:sldId id="481" r:id="rId7"/>
    <p:sldId id="546" r:id="rId8"/>
    <p:sldId id="579" r:id="rId9"/>
    <p:sldId id="580" r:id="rId10"/>
    <p:sldId id="511" r:id="rId11"/>
    <p:sldId id="645" r:id="rId12"/>
    <p:sldId id="606" r:id="rId13"/>
    <p:sldId id="607" r:id="rId14"/>
    <p:sldId id="608" r:id="rId15"/>
    <p:sldId id="635" r:id="rId16"/>
    <p:sldId id="644" r:id="rId17"/>
    <p:sldId id="638" r:id="rId18"/>
    <p:sldId id="641" r:id="rId19"/>
    <p:sldId id="642" r:id="rId20"/>
    <p:sldId id="654" r:id="rId21"/>
    <p:sldId id="655" r:id="rId22"/>
    <p:sldId id="656" r:id="rId23"/>
    <p:sldId id="648" r:id="rId24"/>
    <p:sldId id="652" r:id="rId25"/>
    <p:sldId id="646" r:id="rId26"/>
    <p:sldId id="649" r:id="rId27"/>
    <p:sldId id="663" r:id="rId28"/>
    <p:sldId id="658" r:id="rId29"/>
    <p:sldId id="665" r:id="rId30"/>
    <p:sldId id="662" r:id="rId31"/>
    <p:sldId id="650" r:id="rId32"/>
    <p:sldId id="531" r:id="rId33"/>
    <p:sldId id="653" r:id="rId34"/>
    <p:sldId id="505" r:id="rId35"/>
  </p:sldIdLst>
  <p:sldSz cx="9144000" cy="6858000" type="screen4x3"/>
  <p:notesSz cx="9971088" cy="682307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8000"/>
    <a:srgbClr val="FF00FF"/>
    <a:srgbClr val="FFFF80"/>
    <a:srgbClr val="FF0000"/>
    <a:srgbClr val="666699"/>
    <a:srgbClr val="FF9900"/>
    <a:srgbClr val="EDF6F7"/>
    <a:srgbClr val="6600C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64" autoAdjust="0"/>
    <p:restoredTop sz="88252" autoAdjust="0"/>
  </p:normalViewPr>
  <p:slideViewPr>
    <p:cSldViewPr>
      <p:cViewPr varScale="1">
        <p:scale>
          <a:sx n="91" d="100"/>
          <a:sy n="91" d="100"/>
        </p:scale>
        <p:origin x="129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380" y="-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2015/4/21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2015/4/21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795432" y="6402186"/>
              <a:ext cx="1532975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KJ</a:t>
              </a:r>
              <a:r>
                <a:rPr kumimoji="0" lang="en-GB" altLang="ja-JP" sz="1400" baseline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Workshop</a:t>
              </a:r>
              <a:r>
                <a:rPr kumimoji="0" lang="en-GB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2015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0">
          <a:solidFill>
            <a:schemeClr val="accent2"/>
          </a:solidFill>
          <a:latin typeface="Eras Bold ITC" panose="020B0907030504020204" pitchFamily="34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FEM.av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844824"/>
            <a:ext cx="9144000" cy="2304255"/>
          </a:xfrm>
        </p:spPr>
        <p:txBody>
          <a:bodyPr>
            <a:noAutofit/>
          </a:bodyPr>
          <a:lstStyle/>
          <a:p>
            <a:r>
              <a:rPr lang="en-US" altLang="ja-JP" sz="3200" b="1" dirty="0">
                <a:solidFill>
                  <a:srgbClr val="0000CC"/>
                </a:solidFill>
              </a:rPr>
              <a:t>Recent Advancement 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/>
            </a:r>
            <a:br>
              <a:rPr lang="en-US" altLang="ja-JP" sz="3200" b="1" dirty="0" smtClean="0">
                <a:solidFill>
                  <a:srgbClr val="0000CC"/>
                </a:solidFill>
              </a:rPr>
            </a:br>
            <a:r>
              <a:rPr lang="en-US" altLang="ja-JP" sz="3200" b="1" dirty="0" smtClean="0">
                <a:solidFill>
                  <a:srgbClr val="0000CC"/>
                </a:solidFill>
              </a:rPr>
              <a:t>in </a:t>
            </a:r>
            <a:r>
              <a:rPr lang="en-US" altLang="ja-JP" sz="3200" b="1" dirty="0">
                <a:solidFill>
                  <a:srgbClr val="FF00FF"/>
                </a:solidFill>
              </a:rPr>
              <a:t>Smoothed Finite Element Methods</a:t>
            </a:r>
            <a:r>
              <a:rPr lang="en-US" altLang="ja-JP" sz="3200" b="1" dirty="0">
                <a:solidFill>
                  <a:srgbClr val="0000CC"/>
                </a:solidFill>
              </a:rPr>
              <a:t/>
            </a:r>
            <a:br>
              <a:rPr lang="en-US" altLang="ja-JP" sz="3200" b="1" dirty="0">
                <a:solidFill>
                  <a:srgbClr val="0000CC"/>
                </a:solidFill>
              </a:rPr>
            </a:br>
            <a:r>
              <a:rPr lang="en-US" altLang="ja-JP" sz="3200" b="1" dirty="0">
                <a:solidFill>
                  <a:srgbClr val="0000CC"/>
                </a:solidFill>
              </a:rPr>
              <a:t>    for Locking-free Analysis 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/>
            </a:r>
            <a:br>
              <a:rPr lang="en-US" altLang="ja-JP" sz="3200" b="1" dirty="0" smtClean="0">
                <a:solidFill>
                  <a:srgbClr val="0000CC"/>
                </a:solidFill>
              </a:rPr>
            </a:br>
            <a:r>
              <a:rPr lang="en-US" altLang="ja-JP" sz="3200" b="1" dirty="0" smtClean="0">
                <a:solidFill>
                  <a:srgbClr val="0000CC"/>
                </a:solidFill>
              </a:rPr>
              <a:t>with </a:t>
            </a:r>
            <a:r>
              <a:rPr lang="en-US" altLang="ja-JP" sz="3200" b="1" dirty="0">
                <a:solidFill>
                  <a:srgbClr val="0000CC"/>
                </a:solidFill>
              </a:rPr>
              <a:t>Tetrahedral 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>Elements</a:t>
            </a:r>
            <a:endParaRPr kumimoji="1" lang="ja-JP" altLang="en-US" sz="3200" b="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270992"/>
          </a:xfrm>
        </p:spPr>
        <p:txBody>
          <a:bodyPr anchor="b"/>
          <a:lstStyle/>
          <a:p>
            <a:r>
              <a:rPr lang="en-US" altLang="zh-TW" sz="2400" b="1" u="sng" dirty="0" smtClean="0"/>
              <a:t>Yuki ONISHI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en-US" altLang="zh-TW" sz="2400" b="1" dirty="0" smtClean="0"/>
              <a:t>Tokyo Institute of Technology (Japan)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(iii) Selective ES/NS-FEM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/>
              <a:t>Separate stress into </a:t>
            </a:r>
            <a:r>
              <a:rPr lang="en-US" altLang="ja-JP" sz="2400" dirty="0" smtClean="0">
                <a:solidFill>
                  <a:srgbClr val="FF0000"/>
                </a:solidFill>
              </a:rPr>
              <a:t>"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deviatoric</a:t>
            </a:r>
            <a:r>
              <a:rPr lang="en-US" altLang="ja-JP" sz="2400" dirty="0" smtClean="0">
                <a:solidFill>
                  <a:srgbClr val="FF0000"/>
                </a:solidFill>
              </a:rPr>
              <a:t> part"</a:t>
            </a:r>
            <a:r>
              <a:rPr lang="en-US" altLang="ja-JP" sz="2400" dirty="0" smtClean="0"/>
              <a:t> and </a:t>
            </a:r>
            <a:r>
              <a:rPr lang="en-US" altLang="ja-JP" sz="2400" dirty="0" smtClean="0">
                <a:solidFill>
                  <a:srgbClr val="0000CC"/>
                </a:solidFill>
              </a:rPr>
              <a:t>"hydrostatic part“</a:t>
            </a:r>
            <a:br>
              <a:rPr lang="en-US" altLang="ja-JP" sz="2400" dirty="0" smtClean="0">
                <a:solidFill>
                  <a:srgbClr val="0000CC"/>
                </a:solidFill>
              </a:rPr>
            </a:br>
            <a:r>
              <a:rPr lang="en-US" altLang="ja-JP" sz="2400" dirty="0" smtClean="0">
                <a:solidFill>
                  <a:srgbClr val="0000CC"/>
                </a:solidFill>
              </a:rPr>
              <a:t>and combine them .</a:t>
            </a:r>
          </a:p>
          <a:p>
            <a:r>
              <a:rPr lang="en-US" altLang="ja-JP" sz="2400" b="1" i="1" dirty="0" smtClean="0"/>
              <a:t>F</a:t>
            </a:r>
            <a:r>
              <a:rPr lang="en-US" altLang="ja-JP" sz="2400" b="1" i="1" dirty="0"/>
              <a:t>, T </a:t>
            </a:r>
            <a:r>
              <a:rPr lang="en-US" altLang="ja-JP" sz="2400" dirty="0" err="1"/>
              <a:t>etc</a:t>
            </a:r>
            <a:r>
              <a:rPr lang="en-US" altLang="ja-JP" sz="2400" dirty="0"/>
              <a:t> and {</a:t>
            </a:r>
            <a:r>
              <a:rPr lang="en-US" altLang="ja-JP" sz="2400" i="1" dirty="0"/>
              <a:t>f </a:t>
            </a:r>
            <a:r>
              <a:rPr lang="en-US" altLang="ja-JP" sz="2400" baseline="30000" dirty="0" err="1"/>
              <a:t>int</a:t>
            </a:r>
            <a:r>
              <a:rPr lang="en-US" altLang="ja-JP" sz="2400" dirty="0"/>
              <a:t>} are calculated on </a:t>
            </a:r>
            <a:r>
              <a:rPr lang="en-US" altLang="ja-JP" sz="2400" dirty="0">
                <a:ln w="12700">
                  <a:solidFill>
                    <a:srgbClr val="0000CC"/>
                  </a:solidFill>
                </a:ln>
                <a:solidFill>
                  <a:srgbClr val="FF0000"/>
                </a:solidFill>
              </a:rPr>
              <a:t>both smoothed domains</a:t>
            </a:r>
            <a:r>
              <a:rPr lang="en-US" altLang="ja-JP" sz="2400" dirty="0" smtClean="0">
                <a:solidFill>
                  <a:srgbClr val="0000CC"/>
                </a:solidFill>
              </a:rPr>
              <a:t>.</a:t>
            </a:r>
            <a:endParaRPr kumimoji="1" lang="en-US" altLang="ja-JP" sz="2400" dirty="0" smtClean="0"/>
          </a:p>
          <a:p>
            <a:pPr marL="0" indent="0" algn="ctr">
              <a:buNone/>
            </a:pPr>
            <a:r>
              <a:rPr lang="en-US" altLang="ja-JP" sz="2400" b="1" u="sng" dirty="0" smtClean="0"/>
              <a:t>No locking &amp; No zero-energy modes!!</a:t>
            </a:r>
            <a:br>
              <a:rPr lang="en-US" altLang="ja-JP" sz="2400" b="1" u="sng" dirty="0" smtClean="0"/>
            </a:br>
            <a:r>
              <a:rPr lang="en-US" altLang="ja-JP" sz="2400" b="1" u="sng" dirty="0" smtClean="0"/>
              <a:t>thus, the best choice.</a:t>
            </a:r>
            <a:endParaRPr kumimoji="1" lang="ja-JP" altLang="en-US" sz="2400" b="1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40868"/>
            <a:ext cx="7396925" cy="415309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-508" y="4005064"/>
            <a:ext cx="14285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Substituting</a:t>
            </a:r>
            <a:br>
              <a:rPr kumimoji="1" lang="en-US" altLang="ja-JP" dirty="0" smtClean="0"/>
            </a:br>
            <a:r>
              <a:rPr kumimoji="1" lang="en-US" altLang="ja-JP" dirty="0" smtClean="0"/>
              <a:t>"face"</a:t>
            </a:r>
          </a:p>
          <a:p>
            <a:pPr algn="ctr"/>
            <a:r>
              <a:rPr kumimoji="1" lang="en-US" altLang="ja-JP" dirty="0" smtClean="0"/>
              <a:t> for</a:t>
            </a:r>
          </a:p>
          <a:p>
            <a:pPr algn="ctr"/>
            <a:r>
              <a:rPr kumimoji="1" lang="en-US" altLang="ja-JP" dirty="0" smtClean="0"/>
              <a:t> "edge"</a:t>
            </a:r>
          </a:p>
          <a:p>
            <a:pPr algn="ctr"/>
            <a:r>
              <a:rPr lang="en-US" altLang="ja-JP" dirty="0" smtClean="0"/>
              <a:t>gives</a:t>
            </a:r>
          </a:p>
          <a:p>
            <a:pPr algn="ctr"/>
            <a:r>
              <a:rPr lang="en-US" altLang="ja-JP" dirty="0" smtClean="0"/>
              <a:t>FS/NS-FEM</a:t>
            </a:r>
          </a:p>
          <a:p>
            <a:pPr algn="ctr"/>
            <a:r>
              <a:rPr lang="en-US" altLang="ja-JP" dirty="0" smtClean="0"/>
              <a:t>for 3D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59707"/>
            <a:ext cx="952442" cy="163734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1" y="2492896"/>
            <a:ext cx="1438838" cy="11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Characters of 3 Classical S-FEMs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800" dirty="0" smtClean="0"/>
                  <a:t>All </a:t>
                </a:r>
                <a:r>
                  <a:rPr lang="en-US" altLang="ja-JP" sz="2800" dirty="0"/>
                  <a:t>the classical S-FEMs </a:t>
                </a:r>
                <a:r>
                  <a:rPr lang="en-US" altLang="ja-JP" sz="2800" dirty="0" smtClean="0"/>
                  <a:t>have an unique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benefit</a:t>
                </a:r>
                <a:r>
                  <a:rPr lang="en-US" altLang="ja-JP" sz="2800" dirty="0" smtClean="0"/>
                  <a:t>: </a:t>
                </a:r>
                <a:br>
                  <a:rPr lang="en-US" altLang="ja-JP" sz="2800" dirty="0" smtClean="0"/>
                </a:br>
                <a:r>
                  <a:rPr lang="en-US" altLang="ja-JP" sz="28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 increase in DOF</a:t>
                </a:r>
                <a:r>
                  <a:rPr lang="en-US" altLang="ja-JP" sz="2800" dirty="0" smtClean="0"/>
                  <a:t>.</a:t>
                </a:r>
                <a:endParaRPr lang="en-US" altLang="ja-JP" sz="2800" dirty="0"/>
              </a:p>
              <a:p>
                <a:pPr lvl="1"/>
                <a:r>
                  <a:rPr lang="en-US" altLang="ja-JP" sz="2400" dirty="0" smtClean="0"/>
                  <a:t>The nodal displacement vectors are only the unknown.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(No pressure or volumetric strain unknowns.) </a:t>
                </a:r>
                <a:endParaRPr lang="en-US" altLang="ja-JP" sz="2400" dirty="0"/>
              </a:p>
              <a:p>
                <a:pPr lvl="1"/>
                <a:r>
                  <a:rPr lang="en-US" altLang="ja-JP" sz="2400" dirty="0" smtClean="0"/>
                  <a:t>Static condensation is unnecessary.</a:t>
                </a:r>
              </a:p>
              <a:p>
                <a:endParaRPr lang="en-US" altLang="ja-JP" dirty="0" smtClean="0"/>
              </a:p>
              <a:p>
                <a:r>
                  <a:rPr lang="en-US" altLang="ja-JP" sz="2800" dirty="0" smtClean="0"/>
                  <a:t>All S-FEMs have a 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drawback</a:t>
                </a:r>
                <a:r>
                  <a:rPr lang="en-US" altLang="ja-JP" sz="2800" dirty="0" smtClean="0"/>
                  <a:t>:</a:t>
                </a:r>
                <a:br>
                  <a:rPr lang="en-US" altLang="ja-JP" sz="2800" dirty="0" smtClean="0"/>
                </a:br>
                <a:r>
                  <a:rPr lang="en-US" altLang="ja-JP" sz="28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increase in </a:t>
                </a:r>
                <a:r>
                  <a:rPr lang="en-US" altLang="ja-JP" sz="2800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</a:t>
                </a:r>
                <a:r>
                  <a:rPr lang="en-US" altLang="ja-JP" sz="28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he bandwidth of stiffness</a:t>
                </a:r>
                <a:r>
                  <a:rPr lang="ja-JP" altLang="en-US" sz="28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8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matrix</a:t>
                </a:r>
                <a:r>
                  <a:rPr lang="ja-JP" altLang="en-US" sz="28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8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[</a:t>
                </a:r>
                <a:r>
                  <a:rPr lang="en-US" altLang="ja-JP" sz="2800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</a:t>
                </a:r>
                <a:r>
                  <a:rPr lang="en-US" altLang="ja-JP" sz="28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]</a:t>
                </a:r>
                <a:r>
                  <a:rPr lang="en-US" altLang="ja-JP" sz="2800" dirty="0" smtClean="0"/>
                  <a:t>.</a:t>
                </a:r>
              </a:p>
              <a:p>
                <a:pPr lvl="1"/>
                <a:r>
                  <a:rPr lang="en-US" altLang="ja-JP" sz="2400" dirty="0" smtClean="0"/>
                  <a:t>[Bandwidth of ES-FEM-T4]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                   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sz="2400" b="0" i="1" smtClean="0">
                        <a:latin typeface="Cambria Math"/>
                      </a:rPr>
                      <m:t>2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ja-JP" sz="2400" dirty="0"/>
                  <a:t> [Bandwidth of standard FEM-T4</a:t>
                </a:r>
                <a:r>
                  <a:rPr lang="en-US" altLang="ja-JP" sz="2400" dirty="0" smtClean="0"/>
                  <a:t>])</a:t>
                </a:r>
              </a:p>
              <a:p>
                <a:pPr lvl="1"/>
                <a:r>
                  <a:rPr lang="en-US" altLang="ja-JP" sz="2400" dirty="0" smtClean="0"/>
                  <a:t>[Bandwidth of NS-FEM-T4]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= [Bandwidth of selective S-FEM-T4] 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                   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≃4×</m:t>
                    </m:r>
                  </m:oMath>
                </a14:m>
                <a:r>
                  <a:rPr lang="en-US" altLang="ja-JP" sz="2400" dirty="0" smtClean="0"/>
                  <a:t> [Bandwidth of standard FEM-T4])</a:t>
                </a:r>
              </a:p>
              <a:p>
                <a:endParaRPr lang="en-US" altLang="ja-JP" dirty="0" smtClean="0"/>
              </a:p>
              <a:p>
                <a:pPr lvl="1"/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257" t="-1901" b="-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844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71" y="657225"/>
            <a:ext cx="6157481" cy="460797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Example: Compression of </a:t>
            </a:r>
            <a:r>
              <a:rPr lang="en-US" altLang="ja-JP" sz="3200" dirty="0" err="1" smtClean="0"/>
              <a:t>Hyperelastic</a:t>
            </a:r>
            <a:r>
              <a:rPr lang="en-US" altLang="ja-JP" sz="3200" dirty="0" smtClean="0"/>
              <a:t> Block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i="1" dirty="0" smtClean="0">
                  <a:latin typeface="Cambria Math" panose="02040503050406030204" pitchFamily="18" charset="0"/>
                </a:endParaRPr>
              </a:p>
              <a:p>
                <a:r>
                  <a:rPr lang="en-US" altLang="ja-JP" sz="2800" b="0" dirty="0" err="1" smtClean="0"/>
                  <a:t>Arruda</a:t>
                </a:r>
                <a:r>
                  <a:rPr lang="en-US" altLang="ja-JP" sz="2800" b="0" dirty="0" smtClean="0"/>
                  <a:t>-Boyce </a:t>
                </a:r>
                <a:r>
                  <a:rPr lang="en-US" altLang="ja-JP" sz="2800" dirty="0" err="1"/>
                  <a:t>h</a:t>
                </a:r>
                <a:r>
                  <a:rPr lang="en-US" altLang="ja-JP" sz="2800" b="0" dirty="0" err="1" smtClean="0"/>
                  <a:t>yperelastic</a:t>
                </a:r>
                <a:r>
                  <a:rPr lang="en-US" altLang="ja-JP" sz="2800" b="0" dirty="0" smtClean="0"/>
                  <a:t> </a:t>
                </a:r>
                <a:r>
                  <a:rPr lang="en-US" altLang="ja-JP" sz="2800" dirty="0"/>
                  <a:t>m</a:t>
                </a:r>
                <a:r>
                  <a:rPr lang="en-US" altLang="ja-JP" sz="2800" b="0" dirty="0" smtClean="0"/>
                  <a:t>aterial </a:t>
                </a:r>
                <a:r>
                  <a:rPr lang="en-US" altLang="ja-JP" sz="2800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=0.499</m:t>
                    </m:r>
                  </m:oMath>
                </a14:m>
                <a:r>
                  <a:rPr lang="en-US" altLang="ja-JP" sz="2800" dirty="0" smtClean="0"/>
                  <a:t>)</a:t>
                </a:r>
                <a:endParaRPr lang="en-US" altLang="ja-JP" sz="2800" dirty="0"/>
              </a:p>
              <a:p>
                <a:r>
                  <a:rPr lang="en-US" altLang="ja-JP" sz="2800" dirty="0" smtClean="0"/>
                  <a:t>Applying pressure on ¼ of the top face</a:t>
                </a:r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891" t="-2218" b="-9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67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Example: Compression of </a:t>
            </a:r>
            <a:r>
              <a:rPr lang="en-US" altLang="ja-JP" sz="3200" dirty="0" err="1"/>
              <a:t>Hyperelastic</a:t>
            </a:r>
            <a:r>
              <a:rPr lang="en-US" altLang="ja-JP" sz="3200" dirty="0"/>
              <a:t> Block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ES/NS-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FEM-T4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662"/>
          <a:stretch/>
        </p:blipFill>
        <p:spPr>
          <a:xfrm>
            <a:off x="1704764" y="657225"/>
            <a:ext cx="7403740" cy="57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2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Example: Compression of </a:t>
            </a:r>
            <a:r>
              <a:rPr lang="en-US" altLang="ja-JP" sz="3200" dirty="0" err="1"/>
              <a:t>Hyperelastic</a:t>
            </a:r>
            <a:r>
              <a:rPr lang="en-US" altLang="ja-JP" sz="3200" dirty="0"/>
              <a:t> Block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 Displacements vs. Applied Pressure 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 smtClean="0"/>
          </a:p>
          <a:p>
            <a:r>
              <a:rPr lang="en-US" altLang="ja-JP" sz="2400" dirty="0" smtClean="0"/>
              <a:t>Constant strain element (</a:t>
            </a:r>
            <a:r>
              <a:rPr lang="en-US" altLang="ja-JP" sz="2400" dirty="0" smtClean="0">
                <a:solidFill>
                  <a:srgbClr val="0000CC"/>
                </a:solidFill>
              </a:rPr>
              <a:t>C3D4</a:t>
            </a:r>
            <a:r>
              <a:rPr lang="en-US" altLang="ja-JP" sz="2400" dirty="0" smtClean="0"/>
              <a:t>) locks quickly.</a:t>
            </a:r>
            <a:endParaRPr lang="en-US" altLang="ja-JP" sz="2400" dirty="0"/>
          </a:p>
          <a:p>
            <a:r>
              <a:rPr lang="en-US" altLang="ja-JP" sz="2400" dirty="0" smtClean="0"/>
              <a:t>Other elements including selective S-FEMs</a:t>
            </a:r>
            <a:r>
              <a:rPr lang="en-US" altLang="ja-JP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/>
              <a:t>do not lock.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4243" y="5865534"/>
            <a:ext cx="8641655" cy="44203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00"/>
                </a:solidFill>
              </a:rPr>
              <a:t>Selective S-FEMs </a:t>
            </a:r>
            <a:r>
              <a:rPr lang="en-US" altLang="ja-JP" sz="2400" dirty="0" smtClean="0"/>
              <a:t>are </a:t>
            </a:r>
            <a:r>
              <a:rPr lang="en-US" altLang="ja-JP" sz="2400" b="1" dirty="0" smtClean="0"/>
              <a:t>locking-free</a:t>
            </a:r>
            <a:r>
              <a:rPr lang="en-US" altLang="ja-JP" sz="2400" dirty="0" smtClean="0"/>
              <a:t> in large strain analysis!!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4"/>
          <a:stretch/>
        </p:blipFill>
        <p:spPr>
          <a:xfrm>
            <a:off x="1153768" y="1016732"/>
            <a:ext cx="6822607" cy="402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3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/>
              <a:t>Example: Compression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Block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 of Pressure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9284" y="5679715"/>
            <a:ext cx="8194319" cy="46166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Pressure </a:t>
            </a:r>
            <a:r>
              <a:rPr lang="en-US" altLang="ja-JP" sz="2400" dirty="0" smtClean="0"/>
              <a:t>oscillation is present…</a:t>
            </a:r>
            <a:endParaRPr lang="en-US" altLang="ja-JP" sz="2400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4572000" y="982005"/>
            <a:ext cx="4573905" cy="4583604"/>
            <a:chOff x="4572000" y="982005"/>
            <a:chExt cx="4573905" cy="4583604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982005"/>
              <a:ext cx="4573905" cy="4067175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5039383" y="5103944"/>
              <a:ext cx="36391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Selective </a:t>
              </a:r>
              <a:r>
                <a:rPr lang="en-US" altLang="ja-JP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r>
                <a:rPr lang="en-US" altLang="ja-JP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r>
                <a:rPr lang="en-US" altLang="ja-JP" sz="2400" dirty="0" smtClean="0"/>
                <a:t>/NS-FEM-T4</a:t>
              </a:r>
              <a:endParaRPr kumimoji="1" lang="ja-JP" altLang="en-US" sz="2400" dirty="0"/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86645" y="1287760"/>
            <a:ext cx="4485355" cy="4282306"/>
            <a:chOff x="86645" y="1287760"/>
            <a:chExt cx="4485355" cy="4282306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500937" y="5108401"/>
              <a:ext cx="36567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Selective </a:t>
              </a:r>
              <a:r>
                <a:rPr lang="en-US" altLang="ja-JP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</a:t>
              </a:r>
              <a:r>
                <a:rPr lang="en-US" altLang="ja-JP" sz="2400" dirty="0" smtClean="0"/>
                <a:t>/NS-FEM-T4</a:t>
              </a:r>
              <a:endParaRPr kumimoji="1" lang="ja-JP" altLang="en-US" sz="2400" dirty="0"/>
            </a:p>
          </p:txBody>
        </p: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5" y="1287760"/>
              <a:ext cx="4485355" cy="3725416"/>
            </a:xfrm>
            <a:prstGeom prst="rect">
              <a:avLst/>
            </a:prstGeom>
          </p:spPr>
        </p:pic>
      </p:grpSp>
      <p:sp>
        <p:nvSpPr>
          <p:cNvPr id="16" name="テキスト ボックス 15"/>
          <p:cNvSpPr txBox="1"/>
          <p:nvPr/>
        </p:nvSpPr>
        <p:spPr>
          <a:xfrm>
            <a:off x="7459578" y="720079"/>
            <a:ext cx="1633781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Checkerboard</a:t>
            </a:r>
          </a:p>
          <a:p>
            <a:pPr algn="ctr"/>
            <a:r>
              <a:rPr lang="en-US" altLang="ja-JP" dirty="0" smtClean="0"/>
              <a:t>patterns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are observed.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971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Characteristics of Classical S-FEMs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706182"/>
              </p:ext>
            </p:extLst>
          </p:nvPr>
        </p:nvGraphicFramePr>
        <p:xfrm>
          <a:off x="1079612" y="951881"/>
          <a:ext cx="6696747" cy="41340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32157"/>
                <a:gridCol w="1106409"/>
                <a:gridCol w="1381917"/>
                <a:gridCol w="1008112"/>
                <a:gridCol w="1368152"/>
              </a:tblGrid>
              <a:tr h="1316767">
                <a:tc>
                  <a:txBody>
                    <a:bodyPr/>
                    <a:lstStyle/>
                    <a:p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Shear</a:t>
                      </a:r>
                      <a: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Locking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Volumetric</a:t>
                      </a:r>
                      <a:b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Locking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Zero-</a:t>
                      </a:r>
                    </a:p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</a:t>
                      </a:r>
                      <a:endParaRPr kumimoji="1" lang="en-US" altLang="ja-JP" sz="20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Oscillation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NS-FEM-T4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ES-FEM-T4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 FS-FEM-T4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Selective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角丸四角形 2"/>
          <p:cNvSpPr/>
          <p:nvPr/>
        </p:nvSpPr>
        <p:spPr>
          <a:xfrm>
            <a:off x="6660232" y="4509120"/>
            <a:ext cx="900100" cy="540060"/>
          </a:xfrm>
          <a:prstGeom prst="roundRect">
            <a:avLst>
              <a:gd name="adj" fmla="val 44886"/>
            </a:avLst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28759" y="5121188"/>
            <a:ext cx="3163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FF"/>
                </a:solidFill>
              </a:rPr>
              <a:t>There still remain</a:t>
            </a:r>
          </a:p>
          <a:p>
            <a:pPr algn="ctr"/>
            <a:r>
              <a:rPr lang="en-US" altLang="ja-JP" sz="2400" dirty="0">
                <a:solidFill>
                  <a:srgbClr val="FF00FF"/>
                </a:solidFill>
              </a:rPr>
              <a:t>i</a:t>
            </a:r>
            <a:r>
              <a:rPr lang="en-US" altLang="ja-JP" sz="2400" dirty="0" smtClean="0">
                <a:solidFill>
                  <a:srgbClr val="FF00FF"/>
                </a:solidFill>
              </a:rPr>
              <a:t>ssues to be resolved.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1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dirty="0" smtClean="0"/>
              <a:t>Introduction </a:t>
            </a:r>
            <a:r>
              <a:rPr lang="en-US" altLang="ja-JP" dirty="0" smtClean="0"/>
              <a:t>to</a:t>
            </a:r>
            <a:r>
              <a:rPr kumimoji="1" lang="en-US" altLang="ja-JP" dirty="0" smtClean="0"/>
              <a:t> </a:t>
            </a:r>
            <a:r>
              <a:rPr kumimoji="1" lang="en-US" altLang="ja-JP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Recent </a:t>
            </a:r>
            <a:r>
              <a:rPr kumimoji="1" lang="en-US" altLang="ja-JP" dirty="0" smtClean="0"/>
              <a:t>S-FEM:</a:t>
            </a:r>
          </a:p>
          <a:p>
            <a:pPr marL="0" indent="0" algn="ctr">
              <a:buNone/>
            </a:pPr>
            <a:r>
              <a:rPr lang="en-US" altLang="ja-JP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hES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-FEM</a:t>
            </a:r>
            <a:endParaRPr kumimoji="1"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185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8" y="623886"/>
            <a:ext cx="4267858" cy="2373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Concept</a:t>
                </a:r>
              </a:p>
              <a:p>
                <a:endParaRPr lang="en-US" altLang="ja-JP" sz="2800" dirty="0"/>
              </a:p>
              <a:p>
                <a:endParaRPr kumimoji="1" lang="en-US" altLang="ja-JP" sz="2800" dirty="0" smtClean="0"/>
              </a:p>
              <a:p>
                <a:pPr marL="0" indent="0">
                  <a:buNone/>
                </a:pPr>
                <a:endParaRPr kumimoji="1" lang="en-US" altLang="ja-JP" sz="4800" dirty="0" smtClean="0"/>
              </a:p>
              <a:p>
                <a:r>
                  <a:rPr lang="en-US" altLang="ja-JP" sz="2800" dirty="0"/>
                  <a:t>A</a:t>
                </a:r>
                <a:r>
                  <a:rPr lang="en-US" altLang="ja-JP" sz="2800" dirty="0" smtClean="0"/>
                  <a:t>n additional internal node (</a:t>
                </a:r>
                <a:r>
                  <a:rPr lang="en-US" altLang="ja-JP" sz="2800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hat</a:t>
                </a:r>
                <a:r>
                  <a:rPr lang="ja-JP" altLang="en-US" sz="2800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800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node </a:t>
                </a:r>
                <a:r>
                  <a:rPr lang="en-US" altLang="ja-JP" sz="2800" dirty="0" smtClean="0"/>
                  <a:t>or bubble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node) is put at each standard triangular element.</a:t>
                </a:r>
              </a:p>
              <a:p>
                <a:r>
                  <a:rPr lang="en-US" altLang="ja-JP" sz="2800" dirty="0" smtClean="0"/>
                  <a:t>Each hat node has its own displacement DOFs.</a:t>
                </a:r>
              </a:p>
              <a:p>
                <a:r>
                  <a:rPr lang="en-US" altLang="ja-JP" sz="2800" dirty="0" smtClean="0"/>
                  <a:t>The shape function of hat nodes is the hat function.</a:t>
                </a:r>
              </a:p>
              <a:p>
                <a:r>
                  <a:rPr lang="en-US" altLang="ja-JP" sz="2800" dirty="0" smtClean="0"/>
                  <a:t>Namely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in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err="1" smtClean="0"/>
                  <a:t>hES</a:t>
                </a:r>
                <a:r>
                  <a:rPr lang="en-US" altLang="ja-JP" sz="2800" dirty="0" smtClean="0"/>
                  <a:t>-FEM, 3 sub-elements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124</m:t>
                    </m:r>
                  </m:oMath>
                </a14:m>
                <a:r>
                  <a:rPr lang="en-US" altLang="ja-JP" sz="2800" dirty="0" smtClean="0"/>
                  <a:t>,</a:t>
                </a:r>
                <a:r>
                  <a:rPr lang="ja-JP" altLang="en-US" sz="2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234</m:t>
                    </m:r>
                  </m:oMath>
                </a14:m>
                <a:r>
                  <a:rPr lang="en-US" altLang="ja-JP" sz="2800" dirty="0" smtClean="0"/>
                  <a:t>,</a:t>
                </a:r>
                <a:r>
                  <a:rPr lang="ja-JP" altLang="en-US" sz="2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31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altLang="ja-JP" sz="2800" dirty="0" smtClean="0"/>
                  <a:t>) have the same shape functions as the standard triangular elements.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39" t="-1901" b="-17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Hat-enhanced </a:t>
            </a:r>
            <a:r>
              <a:rPr lang="en-US" altLang="ja-JP" dirty="0"/>
              <a:t>ES-FEM (</a:t>
            </a:r>
            <a:r>
              <a:rPr lang="en-US" altLang="ja-JP" dirty="0" err="1"/>
              <a:t>hES</a:t>
            </a:r>
            <a:r>
              <a:rPr lang="en-US" altLang="ja-JP" dirty="0"/>
              <a:t>-FEM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89253" y="733265"/>
            <a:ext cx="176202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 sub-elements</a:t>
            </a:r>
          </a:p>
          <a:p>
            <a:r>
              <a:rPr lang="en-US" altLang="ja-JP" dirty="0" smtClean="0"/>
              <a:t>In an element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5307243" y="872716"/>
            <a:ext cx="2657431" cy="2285432"/>
            <a:chOff x="7981258" y="855004"/>
            <a:chExt cx="2657431" cy="2285432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341" y="913350"/>
              <a:ext cx="2561498" cy="1929754"/>
            </a:xfrm>
            <a:prstGeom prst="rect">
              <a:avLst/>
            </a:prstGeom>
          </p:spPr>
        </p:pic>
        <p:sp>
          <p:nvSpPr>
            <p:cNvPr id="5" name="円/楕円 4"/>
            <p:cNvSpPr/>
            <p:nvPr/>
          </p:nvSpPr>
          <p:spPr>
            <a:xfrm>
              <a:off x="10494689" y="2744932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7981258" y="2771104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9017272" y="2154901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8604448" y="855004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8786109" y="193623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1</a:t>
              </a:r>
              <a:endParaRPr kumimoji="1" lang="ja-JP" altLang="en-US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8088468" y="17110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9531635" y="162575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9068652" y="277110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0</a:t>
              </a:r>
              <a:endParaRPr kumimoji="1" lang="ja-JP" altLang="en-US" dirty="0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6627887" y="733265"/>
            <a:ext cx="14927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Hat Function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5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Hat-enhanced </a:t>
            </a:r>
            <a:r>
              <a:rPr kumimoji="1" lang="en-US" altLang="ja-JP" dirty="0" smtClean="0"/>
              <a:t>ES-FEM (</a:t>
            </a:r>
            <a:r>
              <a:rPr kumimoji="1" lang="en-US" altLang="ja-JP" dirty="0" err="1" smtClean="0"/>
              <a:t>hES</a:t>
            </a:r>
            <a:r>
              <a:rPr kumimoji="1" lang="en-US" altLang="ja-JP" dirty="0" smtClean="0"/>
              <a:t>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Brief formulation</a:t>
                </a:r>
              </a:p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at </a:t>
                </a:r>
                <a:r>
                  <a:rPr lang="en-US" altLang="ja-JP" sz="2400" dirty="0" smtClean="0"/>
                  <a:t>sub-element </a:t>
                </a:r>
                <a:r>
                  <a:rPr lang="en-US" altLang="ja-JP" sz="2400" dirty="0"/>
                  <a:t>as usual.</a:t>
                </a:r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to the connecting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/>
                  <a:t>and make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b="1" i="1" dirty="0"/>
                  <a:t>F, T </a:t>
                </a:r>
                <a:r>
                  <a:rPr lang="en-US" altLang="ja-JP" sz="2400" dirty="0" err="1"/>
                  <a:t>etc</a:t>
                </a:r>
                <a:r>
                  <a:rPr lang="en-US" altLang="ja-JP" sz="2400" dirty="0"/>
                  <a:t> and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are calculated on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smoothed edge domains. 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39" t="-1901" r="-21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2852936"/>
            <a:ext cx="5764565" cy="2388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915543" y="5238984"/>
                <a:ext cx="5609356" cy="386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kumimoji="1"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kumimoji="1"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 ⟶</m:t>
                    </m:r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dge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kumimoji="1" lang="ja-JP" altLang="en-US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dge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dge</m:t>
                        </m:r>
                      </m:sup>
                    </m:sSup>
                    <m:sSup>
                      <m:sSupPr>
                        <m:ctrlP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543" y="5238984"/>
                <a:ext cx="5609356" cy="38626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3807261" y="5646998"/>
            <a:ext cx="1518364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err="1" smtClean="0">
                <a:solidFill>
                  <a:srgbClr val="FF00FF"/>
                </a:solidFill>
              </a:rPr>
              <a:t>hES</a:t>
            </a:r>
            <a:r>
              <a:rPr kumimoji="1" lang="en-US" altLang="ja-JP" sz="2400" dirty="0" smtClean="0">
                <a:solidFill>
                  <a:srgbClr val="FF00FF"/>
                </a:solidFill>
              </a:rPr>
              <a:t>-FEM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47146" y="2856932"/>
            <a:ext cx="1452642" cy="22467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Segments</a:t>
            </a:r>
          </a:p>
          <a:p>
            <a:pPr algn="ctr"/>
            <a:r>
              <a:rPr lang="en-US" altLang="ja-JP" sz="2000" dirty="0" smtClean="0"/>
              <a:t>between </a:t>
            </a:r>
            <a:br>
              <a:rPr lang="en-US" altLang="ja-JP" sz="2000" dirty="0" smtClean="0"/>
            </a:br>
            <a:r>
              <a:rPr lang="en-US" altLang="ja-JP" sz="2000" dirty="0" smtClean="0"/>
              <a:t>nodes and </a:t>
            </a:r>
          </a:p>
          <a:p>
            <a:pPr algn="ctr"/>
            <a:r>
              <a:rPr lang="en-US" altLang="ja-JP" sz="2000" dirty="0" smtClean="0"/>
              <a:t>hat nodes</a:t>
            </a:r>
            <a:br>
              <a:rPr lang="en-US" altLang="ja-JP" sz="2000" dirty="0" smtClean="0"/>
            </a:br>
            <a:r>
              <a:rPr lang="en-US" altLang="ja-JP" sz="2000" dirty="0" smtClean="0"/>
              <a:t>are not </a:t>
            </a:r>
          </a:p>
          <a:p>
            <a:pPr algn="ctr"/>
            <a:r>
              <a:rPr lang="en-US" altLang="ja-JP" sz="2000" dirty="0" smtClean="0"/>
              <a:t>regarded </a:t>
            </a:r>
          </a:p>
          <a:p>
            <a:pPr algn="ctr"/>
            <a:r>
              <a:rPr lang="en-US" altLang="ja-JP" sz="2000" dirty="0" smtClean="0"/>
              <a:t>as edges.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02506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29990" t="3392" r="29990" b="39569"/>
          <a:stretch>
            <a:fillRect/>
          </a:stretch>
        </p:blipFill>
        <p:spPr bwMode="auto">
          <a:xfrm>
            <a:off x="6048164" y="2600908"/>
            <a:ext cx="2873437" cy="377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 </a:t>
            </a:r>
            <a:r>
              <a:rPr lang="en-US" altLang="ja-JP" dirty="0"/>
              <a:t>&amp;</a:t>
            </a:r>
            <a:r>
              <a:rPr lang="en-US" altLang="ja-JP" dirty="0" smtClean="0"/>
              <a:t> Background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  <a:p>
            <a:pPr marL="400050" lvl="1" indent="0">
              <a:buNone/>
            </a:pPr>
            <a:r>
              <a:rPr kumimoji="1" lang="en-US" altLang="ja-JP" dirty="0" smtClean="0"/>
              <a:t>We want to </a:t>
            </a:r>
            <a:r>
              <a:rPr lang="en-US" altLang="ja-JP" dirty="0" smtClean="0"/>
              <a:t>analyze</a:t>
            </a:r>
            <a:r>
              <a:rPr kumimoji="1" lang="en-US" altLang="ja-JP" dirty="0" smtClean="0"/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severely large </a:t>
            </a:r>
            <a:br>
              <a:rPr kumimoji="1" lang="en-US" altLang="ja-JP" b="1" dirty="0" smtClean="0">
                <a:solidFill>
                  <a:srgbClr val="7030A0"/>
                </a:solidFill>
              </a:rPr>
            </a:br>
            <a:r>
              <a:rPr kumimoji="1" lang="en-US" altLang="ja-JP" b="1" dirty="0" smtClean="0">
                <a:solidFill>
                  <a:srgbClr val="7030A0"/>
                </a:solidFill>
              </a:rPr>
              <a:t>deformation</a:t>
            </a:r>
            <a:r>
              <a:rPr kumimoji="1" lang="en-US" altLang="ja-JP" b="1" dirty="0" smtClean="0"/>
              <a:t> </a:t>
            </a:r>
            <a:r>
              <a:rPr kumimoji="1" lang="en-US" altLang="ja-JP" dirty="0" smtClean="0"/>
              <a:t>problems in solids</a:t>
            </a:r>
            <a:br>
              <a:rPr kumimoji="1" lang="en-US" altLang="ja-JP" dirty="0" smtClean="0"/>
            </a:br>
            <a:r>
              <a:rPr kumimoji="1" lang="en-US" altLang="ja-JP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accurately and stably</a:t>
            </a:r>
            <a:r>
              <a:rPr kumimoji="1" lang="en-US" altLang="ja-JP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dirty="0" smtClean="0"/>
              <a:t>(T</a:t>
            </a:r>
            <a:r>
              <a:rPr kumimoji="1" lang="en-US" altLang="ja-JP" sz="2000" dirty="0" smtClean="0"/>
              <a:t>arget: automobile </a:t>
            </a:r>
            <a:r>
              <a:rPr lang="en-US" altLang="ja-JP" sz="2000" dirty="0" smtClean="0"/>
              <a:t>tire, </a:t>
            </a:r>
            <a:r>
              <a:rPr kumimoji="1" lang="en-US" altLang="ja-JP" sz="2000" dirty="0" smtClean="0"/>
              <a:t>thermal </a:t>
            </a:r>
            <a:r>
              <a:rPr kumimoji="1" lang="en-US" altLang="ja-JP" sz="2000" dirty="0" err="1" smtClean="0"/>
              <a:t>nanoimprint</a:t>
            </a:r>
            <a:r>
              <a:rPr kumimoji="1" lang="en-US" altLang="ja-JP" sz="2000" dirty="0" smtClean="0"/>
              <a:t>, etc.)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  <a:p>
            <a:pPr marL="400050" lvl="1" indent="0">
              <a:buNone/>
            </a:pPr>
            <a:r>
              <a:rPr lang="en-US" altLang="ja-JP" dirty="0" smtClean="0"/>
              <a:t>Finite </a:t>
            </a:r>
            <a:r>
              <a:rPr lang="en-US" altLang="ja-JP" dirty="0"/>
              <a:t>elements are </a:t>
            </a:r>
            <a:r>
              <a:rPr lang="en-US" altLang="ja-JP" b="1" dirty="0">
                <a:solidFill>
                  <a:srgbClr val="6600CC"/>
                </a:solidFill>
              </a:rPr>
              <a:t>distorted</a:t>
            </a:r>
            <a:r>
              <a:rPr lang="en-US" altLang="ja-JP" dirty="0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in </a:t>
            </a:r>
            <a:r>
              <a:rPr lang="en-US" altLang="ja-JP" dirty="0"/>
              <a:t>a short time</a:t>
            </a:r>
            <a:r>
              <a:rPr lang="en-US" altLang="ja-JP" dirty="0" smtClean="0"/>
              <a:t>, thereby resulting</a:t>
            </a:r>
            <a:br>
              <a:rPr lang="en-US" altLang="ja-JP" dirty="0" smtClean="0"/>
            </a:br>
            <a:r>
              <a:rPr lang="en-US" altLang="ja-JP" dirty="0" smtClean="0"/>
              <a:t>in </a:t>
            </a:r>
            <a:r>
              <a:rPr lang="en-US" altLang="ja-JP" dirty="0"/>
              <a:t>convergence failure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marL="400050" lvl="1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800" dirty="0" smtClean="0">
                <a:solidFill>
                  <a:srgbClr val="FF0000"/>
                </a:solidFill>
              </a:rPr>
              <a:t>Mesh rezoning</a:t>
            </a:r>
            <a:r>
              <a:rPr lang="en-US" altLang="ja-JP" sz="2800" dirty="0" smtClean="0"/>
              <a:t> method (</a:t>
            </a:r>
            <a:r>
              <a:rPr lang="en-US" altLang="ja-JP" sz="2800" i="1" dirty="0" smtClean="0"/>
              <a:t>h</a:t>
            </a:r>
            <a:r>
              <a:rPr lang="en-US" altLang="ja-JP" sz="2800" dirty="0" smtClean="0"/>
              <a:t>-adaptive</a:t>
            </a:r>
            <a:br>
              <a:rPr lang="en-US" altLang="ja-JP" sz="2800" dirty="0" smtClean="0"/>
            </a:br>
            <a:r>
              <a:rPr lang="en-US" altLang="ja-JP" sz="2800" dirty="0" smtClean="0"/>
              <a:t>mesh-to-mesh solution mapping)</a:t>
            </a:r>
            <a:br>
              <a:rPr lang="en-US" altLang="ja-JP" sz="2800" dirty="0" smtClean="0"/>
            </a:br>
            <a:r>
              <a:rPr lang="en-US" altLang="ja-JP" sz="2800" dirty="0" smtClean="0"/>
              <a:t>is indispensable.</a:t>
            </a:r>
            <a:endParaRPr lang="en-US" altLang="ja-JP" sz="2800" dirty="0"/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 l="48975" t="43605" b="14536"/>
          <a:stretch>
            <a:fillRect/>
          </a:stretch>
        </p:blipFill>
        <p:spPr bwMode="auto">
          <a:xfrm>
            <a:off x="6372200" y="692696"/>
            <a:ext cx="275557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下矢印 5"/>
          <p:cNvSpPr/>
          <p:nvPr/>
        </p:nvSpPr>
        <p:spPr>
          <a:xfrm>
            <a:off x="2879812" y="4689140"/>
            <a:ext cx="61206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40352" y="3579403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</a:rPr>
              <a:t>M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old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01632" y="5517232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bg1"/>
                </a:solidFill>
              </a:rPr>
              <a:t>Polymer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9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Example: Compression of </a:t>
            </a:r>
            <a:r>
              <a:rPr lang="en-US" altLang="ja-JP" sz="3200" dirty="0" err="1"/>
              <a:t>Hyperelastic</a:t>
            </a:r>
            <a:r>
              <a:rPr lang="en-US" altLang="ja-JP" sz="3200" dirty="0"/>
              <a:t> Block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Clr>
                <a:srgbClr val="000000"/>
              </a:buClr>
              <a:buNone/>
            </a:pPr>
            <a:r>
              <a:rPr lang="en-US" altLang="ja-JP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br>
              <a:rPr lang="en-US" altLang="ja-JP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hES</a:t>
            </a:r>
            <a:r>
              <a:rPr lang="en-US" altLang="ja-JP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-FEM</a:t>
            </a:r>
            <a:br>
              <a:rPr lang="en-US" altLang="ja-JP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1461" y="3066842"/>
            <a:ext cx="2198038" cy="2862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Mises stress</a:t>
            </a:r>
            <a:br>
              <a:rPr lang="en-US" altLang="ja-JP" dirty="0" smtClean="0"/>
            </a:br>
            <a:r>
              <a:rPr lang="en-US" altLang="ja-JP" dirty="0" smtClean="0"/>
              <a:t>distribution is</a:t>
            </a:r>
            <a:br>
              <a:rPr lang="en-US" altLang="ja-JP" dirty="0" smtClean="0"/>
            </a:br>
            <a:r>
              <a:rPr lang="en-US" altLang="ja-JP" dirty="0" smtClean="0"/>
              <a:t>smooth.</a:t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But, it got</a:t>
            </a:r>
            <a:br>
              <a:rPr lang="en-US" altLang="ja-JP" dirty="0" smtClean="0"/>
            </a:br>
            <a:r>
              <a:rPr lang="en-US" altLang="ja-JP" dirty="0" smtClean="0"/>
              <a:t>convergence failure</a:t>
            </a:r>
            <a:br>
              <a:rPr lang="en-US" altLang="ja-JP" dirty="0" smtClean="0"/>
            </a:br>
            <a:r>
              <a:rPr lang="en-US" altLang="ja-JP" dirty="0" smtClean="0"/>
              <a:t>at a relatively</a:t>
            </a:r>
            <a:br>
              <a:rPr lang="en-US" altLang="ja-JP" dirty="0" smtClean="0"/>
            </a:br>
            <a:r>
              <a:rPr lang="en-US" altLang="ja-JP" dirty="0" smtClean="0"/>
              <a:t>earlier stage</a:t>
            </a:r>
          </a:p>
          <a:p>
            <a:pPr algn="ctr"/>
            <a:r>
              <a:rPr lang="en-US" altLang="ja-JP" dirty="0"/>
              <a:t>d</a:t>
            </a:r>
            <a:r>
              <a:rPr kumimoji="1" lang="en-US" altLang="ja-JP" dirty="0" smtClean="0"/>
              <a:t>ue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pop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out</a:t>
            </a:r>
            <a:br>
              <a:rPr kumimoji="1" lang="en-US" altLang="ja-JP" dirty="0" smtClean="0"/>
            </a:b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lang="en-US" altLang="ja-JP" dirty="0" smtClean="0"/>
              <a:t>hat</a:t>
            </a:r>
            <a:r>
              <a:rPr lang="ja-JP" altLang="en-US" dirty="0" smtClean="0"/>
              <a:t> </a:t>
            </a:r>
            <a:r>
              <a:rPr lang="en-US" altLang="ja-JP" dirty="0" smtClean="0"/>
              <a:t>nodes…</a:t>
            </a:r>
            <a:endParaRPr kumimoji="1" lang="ja-JP" altLang="en-US" dirty="0"/>
          </a:p>
        </p:txBody>
      </p:sp>
      <p:pic>
        <p:nvPicPr>
          <p:cNvPr id="6" name="hesfem1-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1508" y="656335"/>
            <a:ext cx="6492980" cy="57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Example: Compression of </a:t>
            </a:r>
            <a:r>
              <a:rPr lang="en-US" altLang="ja-JP" sz="3200" dirty="0" err="1"/>
              <a:t>Hyperelastic</a:t>
            </a:r>
            <a:r>
              <a:rPr lang="en-US" altLang="ja-JP" sz="3200" dirty="0"/>
              <a:t> Block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 Displacements vs. Applied 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en-US" altLang="ja-JP" sz="2400" dirty="0" smtClean="0"/>
              <a:t>Locking-free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and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accurate.</a:t>
            </a:r>
          </a:p>
          <a:p>
            <a:r>
              <a:rPr lang="en-US" altLang="ja-JP" sz="2400" dirty="0" err="1" smtClean="0"/>
              <a:t>hES</a:t>
            </a:r>
            <a:r>
              <a:rPr lang="en-US" altLang="ja-JP" sz="2400" dirty="0" smtClean="0"/>
              <a:t>-FEM stopped at 82% nominal compression, where as other locking-free methods stopped around 95% of that.</a:t>
            </a:r>
            <a:endParaRPr lang="en-US" altLang="ja-JP" sz="2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28285" y="3284984"/>
            <a:ext cx="1944216" cy="1631216"/>
          </a:xfrm>
          <a:prstGeom prst="rect">
            <a:avLst/>
          </a:prstGeom>
          <a:solidFill>
            <a:srgbClr val="FF99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err="1" smtClean="0"/>
              <a:t>hES</a:t>
            </a:r>
            <a:r>
              <a:rPr lang="en-US" altLang="ja-JP" sz="2000" dirty="0" smtClean="0"/>
              <a:t>-FEM</a:t>
            </a:r>
            <a:br>
              <a:rPr lang="en-US" altLang="ja-JP" sz="2000" dirty="0" smtClean="0"/>
            </a:br>
            <a:r>
              <a:rPr lang="en-US" altLang="ja-JP" sz="2000" dirty="0" smtClean="0"/>
              <a:t>is </a:t>
            </a:r>
            <a:r>
              <a:rPr lang="en-US" altLang="ja-JP" sz="2000" dirty="0" err="1" smtClean="0"/>
              <a:t>loking</a:t>
            </a:r>
            <a:r>
              <a:rPr lang="en-US" altLang="ja-JP" sz="2000" dirty="0" smtClean="0"/>
              <a:t>-free</a:t>
            </a:r>
            <a:br>
              <a:rPr lang="en-US" altLang="ja-JP" sz="2000" dirty="0" smtClean="0"/>
            </a:br>
            <a:r>
              <a:rPr lang="en-US" altLang="ja-JP" sz="2000" dirty="0" smtClean="0"/>
              <a:t>but cannot</a:t>
            </a:r>
            <a:br>
              <a:rPr lang="en-US" altLang="ja-JP" sz="2000" dirty="0" smtClean="0"/>
            </a:br>
            <a:r>
              <a:rPr lang="en-US" altLang="ja-JP" sz="2000" dirty="0" smtClean="0"/>
              <a:t>bear with</a:t>
            </a:r>
            <a:br>
              <a:rPr lang="en-US" altLang="ja-JP" sz="2000" dirty="0" smtClean="0"/>
            </a:br>
            <a:r>
              <a:rPr lang="en-US" altLang="ja-JP" sz="2000" dirty="0" smtClean="0"/>
              <a:t>severe strain.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r="3685"/>
          <a:stretch/>
        </p:blipFill>
        <p:spPr>
          <a:xfrm>
            <a:off x="288033" y="1016732"/>
            <a:ext cx="6699741" cy="410445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184523" y="3071376"/>
            <a:ext cx="316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Standard (constant strain) </a:t>
            </a:r>
            <a:r>
              <a:rPr kumimoji="1" lang="en-US" altLang="ja-JP" dirty="0" smtClean="0"/>
              <a:t>T4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886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Example: Compression of </a:t>
            </a:r>
            <a:r>
              <a:rPr lang="en-US" altLang="ja-JP" sz="3200" dirty="0" err="1"/>
              <a:t>Hyperelastic</a:t>
            </a:r>
            <a:r>
              <a:rPr lang="en-US" altLang="ja-JP" sz="3200" dirty="0"/>
              <a:t> Block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distribution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9284" y="5517232"/>
            <a:ext cx="8194319" cy="52322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/>
              <a:t>P</a:t>
            </a:r>
            <a:r>
              <a:rPr lang="en-US" altLang="ja-JP" sz="2800" dirty="0" smtClean="0"/>
              <a:t>ressure oscillation is almost suppressed.</a:t>
            </a:r>
            <a:endParaRPr lang="en-US" altLang="ja-JP" sz="28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304" y="1288940"/>
            <a:ext cx="4352278" cy="393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Characteristics of </a:t>
            </a:r>
            <a:r>
              <a:rPr kumimoji="1" lang="en-US" altLang="ja-JP" dirty="0" err="1" smtClean="0"/>
              <a:t>hES</a:t>
            </a:r>
            <a:r>
              <a:rPr kumimoji="1" lang="en-US" altLang="ja-JP" dirty="0" smtClean="0"/>
              <a:t>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 smtClean="0"/>
                  <a:t>Benefits</a:t>
                </a:r>
              </a:p>
              <a:p>
                <a:pPr lvl="1">
                  <a:buClr>
                    <a:srgbClr val="0000CC"/>
                  </a:buClr>
                  <a:buFont typeface="Wingdings" panose="05000000000000000000" pitchFamily="2" charset="2"/>
                  <a:buChar char="ü"/>
                </a:pPr>
                <a:r>
                  <a:rPr lang="en-US" altLang="ja-JP" dirty="0" smtClean="0"/>
                  <a:t>Locking-free.</a:t>
                </a:r>
              </a:p>
              <a:p>
                <a:pPr lvl="1">
                  <a:buClr>
                    <a:srgbClr val="0000CC"/>
                  </a:buClr>
                  <a:buFont typeface="Wingdings" panose="05000000000000000000" pitchFamily="2" charset="2"/>
                  <a:buChar char="ü"/>
                </a:pPr>
                <a:r>
                  <a:rPr lang="en-US" altLang="ja-JP" dirty="0" smtClean="0"/>
                  <a:t>Only displacement DOF.</a:t>
                </a:r>
              </a:p>
              <a:p>
                <a:pPr lvl="1">
                  <a:buClr>
                    <a:srgbClr val="0000CC"/>
                  </a:buClr>
                  <a:buFont typeface="Wingdings" panose="05000000000000000000" pitchFamily="2" charset="2"/>
                  <a:buChar char="ü"/>
                </a:pPr>
                <a:r>
                  <a:rPr lang="en-US" altLang="ja-JP" dirty="0" smtClean="0"/>
                  <a:t>Suppress pressure oscillation to some extent.</a:t>
                </a:r>
                <a:endParaRPr lang="en-US" altLang="ja-JP" dirty="0"/>
              </a:p>
              <a:p>
                <a:r>
                  <a:rPr lang="en-US" altLang="ja-JP" dirty="0" smtClean="0"/>
                  <a:t>Drawbacks</a:t>
                </a:r>
              </a:p>
              <a:p>
                <a:pPr marL="457200" lvl="1" indent="0">
                  <a:buNone/>
                </a:pPr>
                <a:r>
                  <a:rPr lang="en-US" altLang="ja-JP" b="1" dirty="0" smtClean="0">
                    <a:solidFill>
                      <a:srgbClr val="FF0000"/>
                    </a:solidFill>
                  </a:rPr>
                  <a:t>✗</a:t>
                </a:r>
                <a:r>
                  <a:rPr lang="ja-JP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 smtClean="0"/>
                  <a:t>Early convergence failure due to pop out 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   of internal nodes. </a:t>
                </a:r>
              </a:p>
              <a:p>
                <a:pPr marL="457200" lvl="1" indent="0">
                  <a:buNone/>
                </a:pPr>
                <a:r>
                  <a:rPr lang="en-US" altLang="ja-JP" b="1" dirty="0" smtClean="0">
                    <a:solidFill>
                      <a:srgbClr val="FF0000"/>
                    </a:solidFill>
                  </a:rPr>
                  <a:t>✗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 smtClean="0"/>
                  <a:t>Significant increase in total DOF.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    In general unstructured T4 mesh,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    [the num. of elements]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≃5×</m:t>
                    </m:r>
                  </m:oMath>
                </a14:m>
                <a:r>
                  <a:rPr lang="en-US" altLang="ja-JP" dirty="0" smtClean="0"/>
                  <a:t> [the num. of nodes].</a:t>
                </a:r>
                <a:br>
                  <a:rPr lang="en-US" altLang="ja-JP" dirty="0" smtClean="0"/>
                </a:br>
                <a:r>
                  <a:rPr lang="ja-JP" altLang="en-US" dirty="0" smtClean="0"/>
                  <a:t>    </a:t>
                </a:r>
                <a:r>
                  <a:rPr lang="en-US" altLang="ja-JP" dirty="0" smtClean="0"/>
                  <a:t>i.e.,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total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DOF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of</a:t>
                </a:r>
                <a:r>
                  <a:rPr lang="ja-JP" altLang="en-US" dirty="0" smtClean="0"/>
                  <a:t> </a:t>
                </a:r>
                <a:r>
                  <a:rPr lang="en-US" altLang="ja-JP" dirty="0" err="1" smtClean="0"/>
                  <a:t>hES</a:t>
                </a:r>
                <a:r>
                  <a:rPr lang="en-US" altLang="ja-JP" dirty="0" smtClean="0"/>
                  <a:t>-FEM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is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6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times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larger…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609" t="-2112" r="-19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13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dirty="0" smtClean="0"/>
              <a:t>Introduction </a:t>
            </a:r>
            <a:r>
              <a:rPr lang="en-US" altLang="ja-JP" dirty="0" smtClean="0"/>
              <a:t>to</a:t>
            </a:r>
            <a:r>
              <a:rPr kumimoji="1" lang="en-US" altLang="ja-JP" dirty="0" smtClean="0"/>
              <a:t> </a:t>
            </a:r>
            <a:r>
              <a:rPr kumimoji="1" lang="en-US" altLang="ja-JP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new </a:t>
            </a:r>
            <a:r>
              <a:rPr kumimoji="1" lang="en-US" altLang="ja-JP" dirty="0" smtClean="0"/>
              <a:t>S-FEM:</a:t>
            </a:r>
          </a:p>
          <a:p>
            <a:pPr marL="0" indent="0" algn="ctr">
              <a:buNone/>
            </a:pP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</a:t>
            </a:r>
            <a:r>
              <a:rPr lang="en-US" altLang="ja-JP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barES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-FEM</a:t>
            </a:r>
            <a:endParaRPr kumimoji="1"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618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F-bar aided ES-FEM (F-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836712"/>
            <a:ext cx="9021720" cy="3502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Concept</a:t>
                </a: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sz="105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dirty="0" smtClean="0"/>
                  <a:t>Use classical ES-FEM to calculate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dirty="0" smtClean="0"/>
                  <a:t>.</a:t>
                </a:r>
              </a:p>
              <a:p>
                <a:r>
                  <a:rPr lang="en-US" altLang="ja-JP" dirty="0" smtClean="0"/>
                  <a:t>Use “</a:t>
                </a:r>
                <a:r>
                  <a:rPr lang="en-US" altLang="ja-JP" u="sng" dirty="0" smtClean="0">
                    <a:solidFill>
                      <a:srgbClr val="7030A0"/>
                    </a:solidFill>
                  </a:rPr>
                  <a:t>cyclic smoothing</a:t>
                </a:r>
                <a:r>
                  <a:rPr lang="en-US" altLang="ja-JP" dirty="0" smtClean="0"/>
                  <a:t>” to calculate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vol</m:t>
                        </m:r>
                      </m:sup>
                    </m:sSup>
                    <m:r>
                      <a:rPr lang="en-US" altLang="ja-JP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dirty="0" smtClean="0"/>
                  <a:t>.</a:t>
                </a:r>
              </a:p>
              <a:p>
                <a:r>
                  <a:rPr lang="en-US" altLang="ja-JP" dirty="0"/>
                  <a:t>Apply F-bar method </a:t>
                </a:r>
                <a:r>
                  <a:rPr lang="en-US" altLang="ja-JP" dirty="0" smtClean="0"/>
                  <a:t>to obtain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[</m:t>
                    </m:r>
                    <m:acc>
                      <m:accPr>
                        <m:chr m:val="̅"/>
                        <m:ctrlPr>
                          <a:rPr lang="en-US" altLang="ja-JP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altLang="ja-JP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dirty="0" smtClean="0"/>
                  <a:t>.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891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2843808" y="906569"/>
            <a:ext cx="2954655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Combination of</a:t>
            </a:r>
            <a:br>
              <a:rPr kumimoji="1" lang="en-US" altLang="ja-JP" dirty="0" smtClean="0"/>
            </a:br>
            <a:r>
              <a:rPr kumimoji="1" lang="en-US" altLang="ja-JP" dirty="0" smtClean="0"/>
              <a:t>F-bar method and ES-FEM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F-bar </a:t>
            </a:r>
            <a:r>
              <a:rPr lang="en-US" altLang="ja-JP" dirty="0"/>
              <a:t>aided ES-FEM (F-</a:t>
            </a:r>
            <a:r>
              <a:rPr lang="en-US" altLang="ja-JP" dirty="0" err="1"/>
              <a:t>barES</a:t>
            </a:r>
            <a:r>
              <a:rPr lang="en-US" altLang="ja-JP" dirty="0"/>
              <a:t>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Brief Formulation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det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⁡(</m:t>
                    </m:r>
                    <m:d>
                      <m:dPr>
                        <m:begChr m:val="["/>
                        <m:endChr m:val="]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smtClean="0"/>
                  <a:t>at elements as usual.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altLang="ja-JP" sz="16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dirty="0" smtClean="0"/>
                  <a:t>Smooth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 smtClean="0"/>
                  <a:t>of elements at nodes.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dirty="0" smtClean="0"/>
                  <a:t>Smooth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altLang="ja-JP" dirty="0" smtClean="0"/>
                  <a:t> of nodes at elements.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dirty="0" smtClean="0"/>
                  <a:t>Repeat 2. and 3. as necessary.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altLang="ja-JP" sz="16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dirty="0" smtClean="0"/>
                  <a:t>Smooth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of elements </a:t>
                </a:r>
                <a:r>
                  <a:rPr lang="en-US" altLang="ja-JP" dirty="0" smtClean="0"/>
                  <a:t>at edges.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dirty="0" smtClean="0"/>
                  <a:t>Combine the cyclically smoothed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acc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 smtClean="0"/>
                  <a:t> 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and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dirty="0" smtClean="0"/>
                  <a:t> of ES-FEM as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[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dirty="0" smtClean="0"/>
                  <a:t>.</a:t>
                </a:r>
                <a:br>
                  <a:rPr lang="en-US" altLang="ja-JP" dirty="0" smtClean="0"/>
                </a:b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891" t="-2218" r="-19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90024" y="2481281"/>
            <a:ext cx="1287532" cy="92333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Cyclic</a:t>
            </a:r>
          </a:p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Smoothing</a:t>
            </a:r>
          </a:p>
          <a:p>
            <a:pPr algn="ctr"/>
            <a:r>
              <a:rPr lang="en-US" altLang="ja-JP" dirty="0">
                <a:solidFill>
                  <a:schemeClr val="bg1"/>
                </a:solidFill>
              </a:rPr>
              <a:t>o</a:t>
            </a:r>
            <a:r>
              <a:rPr kumimoji="1" lang="en-US" altLang="ja-JP" dirty="0" smtClean="0">
                <a:solidFill>
                  <a:schemeClr val="bg1"/>
                </a:solidFill>
              </a:rPr>
              <a:t>f </a:t>
            </a:r>
            <a:r>
              <a:rPr kumimoji="1" lang="en-US" altLang="ja-JP" i="1" dirty="0" smtClean="0">
                <a:solidFill>
                  <a:schemeClr val="bg1"/>
                </a:solidFill>
              </a:rPr>
              <a:t>J</a:t>
            </a:r>
            <a:endParaRPr kumimoji="1" lang="ja-JP" altLang="en-US" i="1" dirty="0">
              <a:solidFill>
                <a:schemeClr val="bg1"/>
              </a:solidFill>
            </a:endParaRPr>
          </a:p>
        </p:txBody>
      </p:sp>
      <p:sp>
        <p:nvSpPr>
          <p:cNvPr id="6" name="右大かっこ 5"/>
          <p:cNvSpPr/>
          <p:nvPr/>
        </p:nvSpPr>
        <p:spPr>
          <a:xfrm>
            <a:off x="6372200" y="2168860"/>
            <a:ext cx="576064" cy="1548172"/>
          </a:xfrm>
          <a:prstGeom prst="rightBracket">
            <a:avLst/>
          </a:prstGeom>
          <a:noFill/>
          <a:ln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90024" y="3386853"/>
            <a:ext cx="1287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(Currently</a:t>
            </a:r>
            <a:br>
              <a:rPr kumimoji="1" lang="en-US" altLang="ja-JP" dirty="0" smtClean="0"/>
            </a:br>
            <a:r>
              <a:rPr kumimoji="1" lang="en-US" altLang="ja-JP" dirty="0" smtClean="0"/>
              <a:t>we employ</a:t>
            </a:r>
          </a:p>
          <a:p>
            <a:pPr algn="ctr"/>
            <a:r>
              <a:rPr kumimoji="1" lang="en-US" altLang="ja-JP" dirty="0" smtClean="0"/>
              <a:t>2 cycles.)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77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Example: Compression of </a:t>
            </a:r>
            <a:r>
              <a:rPr lang="en-US" altLang="ja-JP" sz="3200" dirty="0" err="1"/>
              <a:t>Hyperelastic</a:t>
            </a:r>
            <a:r>
              <a:rPr lang="en-US" altLang="ja-JP" sz="3200" dirty="0"/>
              <a:t> Block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distribution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86454" y="5445224"/>
            <a:ext cx="8194319" cy="52322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/>
              <a:t>F-</a:t>
            </a:r>
            <a:r>
              <a:rPr lang="en-US" altLang="ja-JP" sz="2800" dirty="0" err="1" smtClean="0"/>
              <a:t>barES</a:t>
            </a:r>
            <a:r>
              <a:rPr lang="en-US" altLang="ja-JP" sz="2800" dirty="0" smtClean="0"/>
              <a:t>-FEM(2) suppresses pressure oscillation!!</a:t>
            </a:r>
            <a:endParaRPr lang="en-US" altLang="ja-JP" sz="2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t="1392" r="3532" b="-1392"/>
          <a:stretch/>
        </p:blipFill>
        <p:spPr>
          <a:xfrm>
            <a:off x="4535996" y="1152128"/>
            <a:ext cx="4549357" cy="401553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r="2977"/>
          <a:stretch/>
        </p:blipFill>
        <p:spPr>
          <a:xfrm>
            <a:off x="48350" y="1152128"/>
            <a:ext cx="4487646" cy="393862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236926" y="5075892"/>
            <a:ext cx="4693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No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checkerboard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patterns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are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</a:t>
            </a:r>
            <a:r>
              <a:rPr lang="en-US" altLang="ja-JP" dirty="0" smtClean="0"/>
              <a:t>bserved.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430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altLang="ja-JP" dirty="0"/>
              <a:t>Example: Compression of </a:t>
            </a:r>
            <a:r>
              <a:rPr lang="en-US" altLang="ja-JP" dirty="0" smtClean="0"/>
              <a:t>1/8 Cylinder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6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en-US" altLang="ja-JP" sz="2800" dirty="0" smtClean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dirty="0" err="1" smtClean="0"/>
                  <a:t>hyperelastic</a:t>
                </a:r>
                <a:r>
                  <a:rPr lang="en-US" altLang="ja-JP" sz="2800" dirty="0" smtClean="0"/>
                  <a:t> material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dirty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 dirty="0">
                        <a:latin typeface="Cambria Math" panose="02040503050406030204" pitchFamily="18" charset="0"/>
                      </a:rPr>
                      <m:t>=0.499</m:t>
                    </m:r>
                  </m:oMath>
                </a14:m>
                <a:r>
                  <a:rPr lang="en-US" altLang="ja-JP" sz="2800" dirty="0" smtClean="0"/>
                  <a:t>)</a:t>
                </a:r>
                <a:r>
                  <a:rPr lang="en-US" altLang="ja-JP" sz="2800" dirty="0"/>
                  <a:t>.</a:t>
                </a:r>
              </a:p>
              <a:p>
                <a:r>
                  <a:rPr lang="en-US" altLang="ja-JP" sz="2800" dirty="0" smtClean="0"/>
                  <a:t>Enforced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displacement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is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applied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to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the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top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surface.</a:t>
                </a:r>
              </a:p>
              <a:p>
                <a:r>
                  <a:rPr lang="en-US" altLang="ja-JP" sz="2800" dirty="0" smtClean="0"/>
                  <a:t>Stress singularity is present around the rim.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006" r="-917" b="-369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/>
          <a:stretch/>
        </p:blipFill>
        <p:spPr>
          <a:xfrm>
            <a:off x="2001438" y="657225"/>
            <a:ext cx="4946338" cy="431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6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Example: Compression of 1/8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F-bar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ES-FEM(2)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7" name="cylinder-0.05m.499.NOCS2.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7868" y="657225"/>
            <a:ext cx="5550516" cy="574039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19904" y="1880828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50% nominal</a:t>
            </a:r>
            <a:br>
              <a:rPr kumimoji="1" lang="en-US" altLang="ja-JP" dirty="0" smtClean="0"/>
            </a:br>
            <a:r>
              <a:rPr kumimoji="1" lang="en-US" altLang="ja-JP" dirty="0" smtClean="0"/>
              <a:t>compression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9904" y="3969060"/>
            <a:ext cx="1976823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Almost smooth</a:t>
            </a:r>
          </a:p>
          <a:p>
            <a:pPr algn="ctr"/>
            <a:r>
              <a:rPr lang="en-US" altLang="ja-JP" sz="2000" dirty="0"/>
              <a:t>p</a:t>
            </a:r>
            <a:r>
              <a:rPr lang="en-US" altLang="ja-JP" sz="2000" dirty="0" smtClean="0"/>
              <a:t>ressure</a:t>
            </a:r>
          </a:p>
          <a:p>
            <a:pPr algn="ctr"/>
            <a:r>
              <a:rPr lang="en-US" altLang="ja-JP" sz="2000" dirty="0"/>
              <a:t>d</a:t>
            </a:r>
            <a:r>
              <a:rPr lang="en-US" altLang="ja-JP" sz="2000" dirty="0" smtClean="0"/>
              <a:t>istribution </a:t>
            </a:r>
            <a:br>
              <a:rPr lang="en-US" altLang="ja-JP" sz="2000" dirty="0" smtClean="0"/>
            </a:br>
            <a:r>
              <a:rPr lang="en-US" altLang="ja-JP" sz="2000" dirty="0" smtClean="0"/>
              <a:t>is obtained</a:t>
            </a:r>
          </a:p>
          <a:p>
            <a:pPr algn="ctr"/>
            <a:r>
              <a:rPr lang="en-US" altLang="ja-JP" sz="2000" dirty="0" smtClean="0"/>
              <a:t>e</a:t>
            </a:r>
            <a:r>
              <a:rPr kumimoji="1" lang="en-US" altLang="ja-JP" sz="2000" dirty="0" smtClean="0"/>
              <a:t>xcept just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around the rim.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8714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Our First Result in Advance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5" name="punch-2x3x4-nu_0.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08" y="656692"/>
            <a:ext cx="5952801" cy="572001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95133" y="2547201"/>
            <a:ext cx="30315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What we want to do: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Static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Implicit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L</a:t>
            </a:r>
            <a:r>
              <a:rPr lang="en-US" altLang="ja-JP" sz="2400" dirty="0" smtClean="0"/>
              <a:t>arge deformation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M</a:t>
            </a:r>
            <a:r>
              <a:rPr kumimoji="1" lang="en-US" altLang="ja-JP" sz="2400" dirty="0" smtClean="0"/>
              <a:t>esh rezoning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221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Example: Compression of 1/8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F-bar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ES-FEM(2)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9904" y="3969060"/>
            <a:ext cx="1976823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Smooth</a:t>
            </a:r>
          </a:p>
          <a:p>
            <a:pPr algn="ctr"/>
            <a:r>
              <a:rPr lang="en-US" altLang="ja-JP" sz="2000" dirty="0" smtClean="0"/>
              <a:t>Mises stress</a:t>
            </a:r>
          </a:p>
          <a:p>
            <a:pPr algn="ctr"/>
            <a:r>
              <a:rPr lang="en-US" altLang="ja-JP" sz="2000" dirty="0"/>
              <a:t>d</a:t>
            </a:r>
            <a:r>
              <a:rPr lang="en-US" altLang="ja-JP" sz="2000" dirty="0" smtClean="0"/>
              <a:t>istribution </a:t>
            </a:r>
            <a:br>
              <a:rPr lang="en-US" altLang="ja-JP" sz="2000" dirty="0" smtClean="0"/>
            </a:br>
            <a:r>
              <a:rPr lang="en-US" altLang="ja-JP" sz="2000" dirty="0" smtClean="0"/>
              <a:t>is obtained</a:t>
            </a:r>
          </a:p>
          <a:p>
            <a:pPr algn="ctr"/>
            <a:r>
              <a:rPr lang="en-US" altLang="ja-JP" sz="2000" dirty="0" smtClean="0"/>
              <a:t>e</a:t>
            </a:r>
            <a:r>
              <a:rPr kumimoji="1" lang="en-US" altLang="ja-JP" sz="2000" dirty="0" smtClean="0"/>
              <a:t>xcept just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around the rim. </a:t>
            </a:r>
            <a:endParaRPr kumimoji="1" lang="ja-JP" altLang="en-US" sz="2000" dirty="0"/>
          </a:p>
        </p:txBody>
      </p:sp>
      <p:pic>
        <p:nvPicPr>
          <p:cNvPr id="5" name="cylinder-0.05m.499.NOCS2.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7764" y="663328"/>
            <a:ext cx="5544615" cy="573429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19904" y="1880828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50% nominal</a:t>
            </a:r>
            <a:br>
              <a:rPr kumimoji="1" lang="en-US" altLang="ja-JP" dirty="0" smtClean="0"/>
            </a:br>
            <a:r>
              <a:rPr kumimoji="1" lang="en-US" altLang="ja-JP" dirty="0" smtClean="0"/>
              <a:t>compression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192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Characteristics of 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Benefits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/>
              <a:t>Locking-free.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/>
              <a:t>No increase in DOF.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/>
              <a:t>Suppress pressure oscillation as increasing the number of cyclic smoothing.</a:t>
            </a:r>
            <a:endParaRPr lang="en-US" altLang="ja-JP" dirty="0"/>
          </a:p>
          <a:p>
            <a:r>
              <a:rPr lang="en-US" altLang="ja-JP" dirty="0" smtClean="0"/>
              <a:t>Drawbacks</a:t>
            </a:r>
          </a:p>
          <a:p>
            <a:pPr marL="457200" lvl="1" indent="0">
              <a:buNone/>
            </a:pPr>
            <a:r>
              <a:rPr lang="en-US" altLang="ja-JP" b="1" dirty="0" smtClean="0">
                <a:solidFill>
                  <a:srgbClr val="FF0000"/>
                </a:solidFill>
              </a:rPr>
              <a:t>✗</a:t>
            </a:r>
            <a:r>
              <a:rPr lang="ja-JP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Increase in bandwidth of stiffness matrix</a:t>
            </a:r>
            <a:r>
              <a:rPr lang="ja-JP" altLang="en-US" dirty="0" smtClean="0"/>
              <a:t> </a:t>
            </a:r>
            <a:r>
              <a:rPr lang="en-US" altLang="ja-JP" dirty="0" smtClean="0"/>
              <a:t>[</a:t>
            </a:r>
            <a:r>
              <a:rPr lang="en-US" altLang="ja-JP" i="1" dirty="0" smtClean="0"/>
              <a:t>K</a:t>
            </a:r>
            <a:r>
              <a:rPr lang="en-US" altLang="ja-JP" dirty="0" smtClean="0"/>
              <a:t>].</a:t>
            </a:r>
            <a:br>
              <a:rPr lang="en-US" altLang="ja-JP" dirty="0" smtClean="0"/>
            </a:br>
            <a:r>
              <a:rPr lang="ja-JP" altLang="en-US" dirty="0" smtClean="0"/>
              <a:t>   </a:t>
            </a:r>
            <a:r>
              <a:rPr lang="en-US" altLang="ja-JP" dirty="0" smtClean="0"/>
              <a:t>In general unstructured T4 mesh,</a:t>
            </a:r>
            <a:br>
              <a:rPr lang="en-US" altLang="ja-JP" dirty="0" smtClean="0"/>
            </a:br>
            <a:r>
              <a:rPr lang="ja-JP" altLang="en-US" dirty="0" smtClean="0"/>
              <a:t>   </a:t>
            </a:r>
            <a:r>
              <a:rPr lang="en-US" altLang="ja-JP" dirty="0" smtClean="0"/>
              <a:t>F-</a:t>
            </a:r>
            <a:r>
              <a:rPr lang="en-US" altLang="ja-JP" dirty="0" err="1" smtClean="0"/>
              <a:t>barES</a:t>
            </a:r>
            <a:r>
              <a:rPr lang="en-US" altLang="ja-JP" dirty="0" smtClean="0"/>
              <a:t>-FEM(1):</a:t>
            </a:r>
            <a:r>
              <a:rPr lang="ja-JP" altLang="en-US" dirty="0" smtClean="0"/>
              <a:t> </a:t>
            </a:r>
            <a:r>
              <a:rPr lang="en-US" altLang="ja-JP" dirty="0" smtClean="0"/>
              <a:t>10</a:t>
            </a:r>
            <a:r>
              <a:rPr lang="ja-JP" altLang="en-US" dirty="0" smtClean="0"/>
              <a:t> </a:t>
            </a:r>
            <a:r>
              <a:rPr lang="en-US" altLang="ja-JP" dirty="0" smtClean="0"/>
              <a:t>times</a:t>
            </a:r>
            <a:r>
              <a:rPr lang="ja-JP" altLang="en-US" dirty="0" smtClean="0"/>
              <a:t> </a:t>
            </a:r>
            <a:r>
              <a:rPr lang="en-US" altLang="ja-JP" dirty="0" smtClean="0"/>
              <a:t>wider</a:t>
            </a:r>
            <a:r>
              <a:rPr lang="ja-JP" altLang="en-US" dirty="0" smtClean="0"/>
              <a:t> </a:t>
            </a:r>
            <a:r>
              <a:rPr lang="en-US" altLang="ja-JP" dirty="0" smtClean="0"/>
              <a:t>than</a:t>
            </a:r>
            <a:r>
              <a:rPr lang="ja-JP" altLang="en-US" dirty="0" smtClean="0"/>
              <a:t> </a:t>
            </a:r>
            <a:r>
              <a:rPr lang="en-US" altLang="ja-JP" dirty="0" smtClean="0"/>
              <a:t>FEM-T4,</a:t>
            </a:r>
            <a:br>
              <a:rPr lang="en-US" altLang="ja-JP" dirty="0" smtClean="0"/>
            </a:br>
            <a:r>
              <a:rPr lang="ja-JP" altLang="en-US" dirty="0" smtClean="0"/>
              <a:t>   </a:t>
            </a:r>
            <a:r>
              <a:rPr lang="en-US" altLang="ja-JP" dirty="0" smtClean="0"/>
              <a:t>F-</a:t>
            </a:r>
            <a:r>
              <a:rPr lang="en-US" altLang="ja-JP" dirty="0" err="1" smtClean="0"/>
              <a:t>barES</a:t>
            </a:r>
            <a:r>
              <a:rPr lang="en-US" altLang="ja-JP" dirty="0" smtClean="0"/>
              <a:t>-FEM(2):</a:t>
            </a:r>
            <a:r>
              <a:rPr lang="ja-JP" altLang="en-US" dirty="0" smtClean="0"/>
              <a:t> </a:t>
            </a:r>
            <a:r>
              <a:rPr lang="en-US" altLang="ja-JP" dirty="0" smtClean="0"/>
              <a:t>20</a:t>
            </a:r>
            <a:r>
              <a:rPr lang="ja-JP" altLang="en-US" dirty="0" smtClean="0"/>
              <a:t> </a:t>
            </a:r>
            <a:r>
              <a:rPr lang="en-US" altLang="ja-JP" dirty="0"/>
              <a:t>times</a:t>
            </a:r>
            <a:r>
              <a:rPr lang="ja-JP" altLang="en-US" dirty="0"/>
              <a:t> </a:t>
            </a:r>
            <a:r>
              <a:rPr lang="en-US" altLang="ja-JP" dirty="0" smtClean="0"/>
              <a:t>wider</a:t>
            </a:r>
            <a:r>
              <a:rPr lang="ja-JP" altLang="en-US" dirty="0" smtClean="0"/>
              <a:t> </a:t>
            </a:r>
            <a:r>
              <a:rPr lang="en-US" altLang="ja-JP" dirty="0" smtClean="0"/>
              <a:t>than</a:t>
            </a:r>
            <a:r>
              <a:rPr lang="ja-JP" altLang="en-US" dirty="0" smtClean="0"/>
              <a:t> </a:t>
            </a:r>
            <a:r>
              <a:rPr lang="en-US" altLang="ja-JP" dirty="0" smtClean="0"/>
              <a:t>FEM-T4.</a:t>
            </a:r>
            <a:br>
              <a:rPr lang="en-US" altLang="ja-JP" dirty="0" smtClean="0"/>
            </a:br>
            <a:r>
              <a:rPr lang="en-US" altLang="ja-JP" dirty="0" smtClean="0"/>
              <a:t>But,</a:t>
            </a:r>
            <a:r>
              <a:rPr lang="ja-JP" altLang="en-US" dirty="0" smtClean="0"/>
              <a:t> </a:t>
            </a:r>
            <a:r>
              <a:rPr lang="en-US" altLang="ja-JP" dirty="0" smtClean="0"/>
              <a:t>exactly consistent [</a:t>
            </a:r>
            <a:r>
              <a:rPr lang="en-US" altLang="ja-JP" i="1" dirty="0" smtClean="0"/>
              <a:t>K</a:t>
            </a:r>
            <a:r>
              <a:rPr lang="en-US" altLang="ja-JP" dirty="0" smtClean="0"/>
              <a:t>]</a:t>
            </a:r>
            <a:r>
              <a:rPr lang="ja-JP" altLang="en-US" dirty="0" smtClean="0"/>
              <a:t> </a:t>
            </a:r>
            <a:r>
              <a:rPr lang="en-US" altLang="ja-JP" dirty="0" smtClean="0"/>
              <a:t>is</a:t>
            </a:r>
            <a:r>
              <a:rPr lang="ja-JP" altLang="en-US" dirty="0" smtClean="0"/>
              <a:t> </a:t>
            </a:r>
            <a:r>
              <a:rPr lang="en-US" altLang="ja-JP" dirty="0" smtClean="0"/>
              <a:t>not</a:t>
            </a:r>
            <a:r>
              <a:rPr lang="ja-JP" altLang="en-US" dirty="0" smtClean="0"/>
              <a:t> </a:t>
            </a:r>
            <a:r>
              <a:rPr lang="en-US" altLang="ja-JP" dirty="0" smtClean="0"/>
              <a:t>necessary</a:t>
            </a:r>
            <a:r>
              <a:rPr lang="ja-JP" altLang="en-US" dirty="0" smtClean="0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and</a:t>
            </a:r>
            <a:r>
              <a:rPr lang="ja-JP" altLang="en-US" dirty="0" smtClean="0"/>
              <a:t> </a:t>
            </a:r>
            <a:r>
              <a:rPr lang="en-US" altLang="ja-JP" dirty="0" smtClean="0"/>
              <a:t>thus</a:t>
            </a:r>
            <a:r>
              <a:rPr lang="ja-JP" altLang="en-US" dirty="0" smtClean="0"/>
              <a:t> </a:t>
            </a:r>
            <a:r>
              <a:rPr lang="en-US" altLang="ja-JP" dirty="0" smtClean="0"/>
              <a:t>speed</a:t>
            </a:r>
            <a:r>
              <a:rPr lang="ja-JP" altLang="en-US" dirty="0" smtClean="0"/>
              <a:t> </a:t>
            </a:r>
            <a:r>
              <a:rPr lang="en-US" altLang="ja-JP" dirty="0" smtClean="0"/>
              <a:t>up</a:t>
            </a:r>
            <a:r>
              <a:rPr lang="ja-JP" altLang="en-US" dirty="0"/>
              <a:t> </a:t>
            </a:r>
            <a:r>
              <a:rPr lang="en-US" altLang="ja-JP" dirty="0" smtClean="0"/>
              <a:t>can</a:t>
            </a:r>
            <a:r>
              <a:rPr lang="ja-JP" altLang="en-US" dirty="0" smtClean="0"/>
              <a:t> </a:t>
            </a:r>
            <a:r>
              <a:rPr lang="en-US" altLang="ja-JP" dirty="0" smtClean="0"/>
              <a:t>be</a:t>
            </a:r>
            <a:r>
              <a:rPr lang="ja-JP" altLang="en-US" dirty="0" smtClean="0"/>
              <a:t> </a:t>
            </a:r>
            <a:r>
              <a:rPr lang="en-US" altLang="ja-JP" dirty="0" smtClean="0"/>
              <a:t>expected.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423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4000" dirty="0" smtClean="0"/>
              <a:t> </a:t>
            </a:r>
            <a:r>
              <a:rPr lang="en-US" altLang="ja-JP" sz="4000" dirty="0" smtClean="0"/>
              <a:t>Summary</a:t>
            </a:r>
          </a:p>
          <a:p>
            <a:pPr marL="0" indent="0" algn="ctr">
              <a:buNone/>
            </a:pPr>
            <a:endParaRPr lang="en-US" altLang="ja-JP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6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Characteristics of S-FEMs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730395"/>
              </p:ext>
            </p:extLst>
          </p:nvPr>
        </p:nvGraphicFramePr>
        <p:xfrm>
          <a:off x="719572" y="843137"/>
          <a:ext cx="7632849" cy="41340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9743"/>
                <a:gridCol w="1404156"/>
                <a:gridCol w="1008112"/>
                <a:gridCol w="1152128"/>
                <a:gridCol w="1368152"/>
                <a:gridCol w="1020558"/>
              </a:tblGrid>
              <a:tr h="1316767">
                <a:tc>
                  <a:txBody>
                    <a:bodyPr/>
                    <a:lstStyle/>
                    <a:p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Shear &amp;</a:t>
                      </a:r>
                    </a:p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Volumetric</a:t>
                      </a:r>
                      <a:b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Locking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Zero-</a:t>
                      </a:r>
                    </a:p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</a:t>
                      </a:r>
                      <a:endParaRPr kumimoji="1" lang="en-US" altLang="ja-JP" sz="20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Dev/Vol</a:t>
                      </a:r>
                    </a:p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Coupled</a:t>
                      </a:r>
                      <a: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Oscillation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Severe</a:t>
                      </a:r>
                      <a:b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Strain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Selective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hES-FEM-T4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F-bar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ES-FEM-T4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角丸四角形 2"/>
          <p:cNvSpPr/>
          <p:nvPr/>
        </p:nvSpPr>
        <p:spPr>
          <a:xfrm>
            <a:off x="6264188" y="4329100"/>
            <a:ext cx="792088" cy="540060"/>
          </a:xfrm>
          <a:prstGeom prst="roundRect">
            <a:avLst>
              <a:gd name="adj" fmla="val 38713"/>
            </a:avLst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28010" y="5085184"/>
            <a:ext cx="4772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FF"/>
                </a:solidFill>
              </a:rPr>
              <a:t>This is </a:t>
            </a:r>
            <a:r>
              <a:rPr lang="ja-JP" alt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US" altLang="ja-JP" sz="2400" dirty="0" smtClean="0">
                <a:solidFill>
                  <a:srgbClr val="FF00FF"/>
                </a:solidFill>
              </a:rPr>
              <a:t>when the num. of </a:t>
            </a:r>
            <a:br>
              <a:rPr lang="en-US" altLang="ja-JP" sz="2400" dirty="0" smtClean="0">
                <a:solidFill>
                  <a:srgbClr val="FF00FF"/>
                </a:solidFill>
              </a:rPr>
            </a:br>
            <a:r>
              <a:rPr lang="en-US" altLang="ja-JP" sz="2400" dirty="0" smtClean="0">
                <a:solidFill>
                  <a:srgbClr val="FF00FF"/>
                </a:solidFill>
              </a:rPr>
              <a:t>cyclic smoothing is large enough;</a:t>
            </a:r>
            <a:br>
              <a:rPr lang="en-US" altLang="ja-JP" sz="2400" dirty="0" smtClean="0">
                <a:solidFill>
                  <a:srgbClr val="FF00FF"/>
                </a:solidFill>
              </a:rPr>
            </a:br>
            <a:r>
              <a:rPr lang="en-US" altLang="ja-JP" sz="2400" dirty="0" smtClean="0">
                <a:solidFill>
                  <a:srgbClr val="FF00FF"/>
                </a:solidFill>
              </a:rPr>
              <a:t>b</a:t>
            </a:r>
            <a:r>
              <a:rPr kumimoji="1" lang="en-US" altLang="ja-JP" sz="2400" dirty="0" smtClean="0">
                <a:solidFill>
                  <a:srgbClr val="FF00FF"/>
                </a:solidFill>
              </a:rPr>
              <a:t>ut, </a:t>
            </a:r>
            <a:r>
              <a:rPr lang="en-US" altLang="ja-JP" sz="2400" dirty="0" smtClean="0">
                <a:solidFill>
                  <a:srgbClr val="FF00FF"/>
                </a:solidFill>
              </a:rPr>
              <a:t>speed</a:t>
            </a:r>
            <a:r>
              <a:rPr lang="en-US" altLang="ja-JP" sz="2400" dirty="0">
                <a:solidFill>
                  <a:srgbClr val="FF00FF"/>
                </a:solidFill>
              </a:rPr>
              <a:t>-</a:t>
            </a:r>
            <a:r>
              <a:rPr lang="en-US" altLang="ja-JP" sz="2400" dirty="0" smtClean="0">
                <a:solidFill>
                  <a:srgbClr val="FF00FF"/>
                </a:solidFill>
              </a:rPr>
              <a:t>up</a:t>
            </a:r>
            <a:r>
              <a:rPr lang="ja-JP" altLang="en-US" sz="2400" dirty="0" smtClean="0">
                <a:solidFill>
                  <a:srgbClr val="FF00FF"/>
                </a:solidFill>
              </a:rPr>
              <a:t> </a:t>
            </a:r>
            <a:r>
              <a:rPr lang="en-US" altLang="ja-JP" sz="2400" dirty="0" smtClean="0">
                <a:solidFill>
                  <a:srgbClr val="FF00FF"/>
                </a:solidFill>
              </a:rPr>
              <a:t>is</a:t>
            </a:r>
            <a:r>
              <a:rPr lang="ja-JP" altLang="en-US" sz="2400" dirty="0" smtClean="0">
                <a:solidFill>
                  <a:srgbClr val="FF00FF"/>
                </a:solidFill>
              </a:rPr>
              <a:t> </a:t>
            </a:r>
            <a:r>
              <a:rPr lang="en-US" altLang="ja-JP" sz="2400" dirty="0" smtClean="0">
                <a:solidFill>
                  <a:srgbClr val="FF00FF"/>
                </a:solidFill>
              </a:rPr>
              <a:t>necessary</a:t>
            </a:r>
            <a:r>
              <a:rPr kumimoji="1" lang="en-US" altLang="ja-JP" sz="2400" dirty="0" smtClean="0">
                <a:solidFill>
                  <a:srgbClr val="FF00FF"/>
                </a:solidFill>
              </a:rPr>
              <a:t>.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Take-Home Messages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Recent S-FEMs are about to realize locking-free, accurate and stable large deformation analysis of nearly incompressible solids with T4 elements</a:t>
            </a:r>
            <a:r>
              <a:rPr kumimoji="1" lang="en-US" altLang="ja-JP" sz="2800" dirty="0" smtClean="0"/>
              <a:t>. </a:t>
            </a:r>
            <a:br>
              <a:rPr kumimoji="1" lang="en-US" altLang="ja-JP" sz="2800" dirty="0" smtClean="0"/>
            </a:br>
            <a:endParaRPr kumimoji="1" lang="en-US" altLang="ja-JP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Recent S-FEMs have no increase in DOF </a:t>
            </a:r>
            <a:br>
              <a:rPr lang="en-US" altLang="ja-JP" sz="2800" dirty="0" smtClean="0"/>
            </a:br>
            <a:r>
              <a:rPr lang="en-US" altLang="ja-JP" sz="2800" dirty="0" smtClean="0"/>
              <a:t>(or no increase in non-displacement DOF); </a:t>
            </a:r>
            <a:br>
              <a:rPr lang="en-US" altLang="ja-JP" sz="2800" dirty="0" smtClean="0"/>
            </a:br>
            <a:r>
              <a:rPr lang="en-US" altLang="ja-JP" sz="2800" dirty="0" smtClean="0"/>
              <a:t>thus, they have potential to be applied to various types of analysis such as </a:t>
            </a:r>
            <a:r>
              <a:rPr lang="en-US" altLang="ja-JP" sz="2800" dirty="0" err="1" smtClean="0"/>
              <a:t>eigen</a:t>
            </a:r>
            <a:r>
              <a:rPr lang="en-US" altLang="ja-JP" sz="2800" dirty="0" smtClean="0"/>
              <a:t> mode, harmonic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response, </a:t>
            </a:r>
            <a:r>
              <a:rPr lang="en-US" altLang="ja-JP" sz="2800" dirty="0" smtClean="0"/>
              <a:t>explicit dynamic, etc..</a:t>
            </a:r>
            <a:br>
              <a:rPr lang="en-US" altLang="ja-JP" sz="2800" dirty="0" smtClean="0"/>
            </a:b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83520" y="5121188"/>
            <a:ext cx="4753224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Thank you for your kind </a:t>
            </a:r>
            <a:r>
              <a:rPr kumimoji="1" lang="en-US" altLang="ja-JP" sz="2400" dirty="0" smtClean="0"/>
              <a:t>attention!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4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 smtClean="0"/>
              <a:t>Issues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biggest issue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large deformation mesh rezoning</a:t>
            </a: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sz="2800" dirty="0" smtClean="0"/>
              <a:t>It is impossible to </a:t>
            </a:r>
            <a:r>
              <a:rPr lang="en-US" altLang="ja-JP" sz="2800" dirty="0" err="1" smtClean="0"/>
              <a:t>remesh</a:t>
            </a:r>
            <a:r>
              <a:rPr lang="en-US" altLang="ja-JP" sz="2800" dirty="0" smtClean="0"/>
              <a:t> arbitrary deformed 2D or 3D domains with </a:t>
            </a:r>
            <a:r>
              <a:rPr lang="en-US" altLang="ja-JP" sz="2800" dirty="0" smtClean="0">
                <a:solidFill>
                  <a:srgbClr val="C00000"/>
                </a:solidFill>
              </a:rPr>
              <a:t>quadrilateral or hexahedral</a:t>
            </a:r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rgbClr val="C00000"/>
                </a:solidFill>
              </a:rPr>
              <a:t>elements</a:t>
            </a:r>
            <a:r>
              <a:rPr lang="en-US" altLang="ja-JP" sz="2800" dirty="0" smtClean="0"/>
              <a:t>.</a:t>
            </a:r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r>
              <a:rPr lang="en-US" altLang="ja-JP" sz="2800" dirty="0" smtClean="0"/>
              <a:t>However, the </a:t>
            </a:r>
            <a:r>
              <a:rPr lang="en-US" altLang="ja-JP" sz="2800" i="1" dirty="0" smtClean="0"/>
              <a:t>standard</a:t>
            </a:r>
            <a:r>
              <a:rPr lang="en-US" altLang="ja-JP" sz="2800" dirty="0" smtClean="0"/>
              <a:t> (constant strain) triangular or tetrahedral elements induce </a:t>
            </a:r>
            <a:r>
              <a:rPr lang="en-US" altLang="ja-JP" sz="2800" dirty="0" smtClean="0">
                <a:solidFill>
                  <a:srgbClr val="FF00FF"/>
                </a:solidFill>
              </a:rPr>
              <a:t>shear and volumetric locking</a:t>
            </a:r>
            <a:r>
              <a:rPr lang="en-US" altLang="ja-JP" sz="2800" dirty="0" smtClean="0">
                <a:solidFill>
                  <a:srgbClr val="0000CC"/>
                </a:solidFill>
              </a:rPr>
              <a:t> </a:t>
            </a:r>
            <a:r>
              <a:rPr lang="en-US" altLang="ja-JP" sz="2800" dirty="0" smtClean="0"/>
              <a:t>easily, which leads to inaccurate results.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4247964" y="2456892"/>
            <a:ext cx="612068" cy="1404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13" y="2640174"/>
            <a:ext cx="2749327" cy="104085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82" y="2643755"/>
            <a:ext cx="2739866" cy="103727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72517" y="3877888"/>
            <a:ext cx="8375947" cy="523220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/>
              <a:t>We have to use </a:t>
            </a:r>
            <a:r>
              <a:rPr lang="en-US" altLang="ja-JP" sz="2800" dirty="0">
                <a:solidFill>
                  <a:srgbClr val="0000CC"/>
                </a:solidFill>
              </a:rPr>
              <a:t>triangular</a:t>
            </a:r>
            <a:r>
              <a:rPr lang="ja-JP" altLang="en-US" sz="2800" dirty="0">
                <a:solidFill>
                  <a:srgbClr val="0000CC"/>
                </a:solidFill>
              </a:rPr>
              <a:t> </a:t>
            </a:r>
            <a:r>
              <a:rPr lang="en-US" altLang="ja-JP" sz="2800" dirty="0">
                <a:solidFill>
                  <a:srgbClr val="0000CC"/>
                </a:solidFill>
              </a:rPr>
              <a:t>or tetrahedral elements</a:t>
            </a:r>
            <a:r>
              <a:rPr lang="en-US" altLang="ja-JP" sz="2800" dirty="0" smtClean="0">
                <a:solidFill>
                  <a:srgbClr val="0000CC"/>
                </a:solidFill>
              </a:rPr>
              <a:t>..</a:t>
            </a:r>
            <a:r>
              <a:rPr lang="en-US" altLang="ja-JP" sz="2800" dirty="0" smtClean="0"/>
              <a:t>.</a:t>
            </a:r>
            <a:endParaRPr lang="en-US" altLang="ja-JP" sz="2800" dirty="0"/>
          </a:p>
        </p:txBody>
      </p:sp>
      <p:sp>
        <p:nvSpPr>
          <p:cNvPr id="12" name="正方形/長方形 11"/>
          <p:cNvSpPr/>
          <p:nvPr/>
        </p:nvSpPr>
        <p:spPr>
          <a:xfrm>
            <a:off x="4716016" y="2668164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ja-JP" sz="5400" b="1" cap="none" spc="0" dirty="0" smtClean="0">
                <a:ln w="18000">
                  <a:noFill/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YES</a:t>
            </a:r>
            <a:endParaRPr lang="ja-JP" altLang="en-US" sz="5400" b="1" cap="none" spc="0" dirty="0">
              <a:ln w="18000">
                <a:noFill/>
                <a:prstDash val="solid"/>
                <a:miter lim="800000"/>
              </a:ln>
              <a:solidFill>
                <a:srgbClr val="0000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79512" y="2672916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ja-JP" sz="5400" b="1" cap="none" spc="0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</a:t>
            </a:r>
            <a:endParaRPr lang="ja-JP" altLang="en-US" sz="5400" b="1" cap="none" spc="0" dirty="0">
              <a:ln w="18000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4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Conventional Methods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8000"/>
              </a:lnSpc>
            </a:pPr>
            <a:r>
              <a:rPr lang="en-US" altLang="ja-JP" sz="2400" dirty="0"/>
              <a:t>Higher order </a:t>
            </a:r>
            <a:r>
              <a:rPr lang="en-US" altLang="ja-JP" sz="2400" dirty="0" smtClean="0"/>
              <a:t>elements: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Not volumetric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locking free; Not effective </a:t>
            </a:r>
            <a:br>
              <a:rPr lang="en-US" altLang="ja-JP" sz="2400" dirty="0" smtClean="0"/>
            </a:br>
            <a:r>
              <a:rPr lang="en-US" altLang="ja-JP" sz="2400" dirty="0" smtClean="0"/>
              <a:t>      in </a:t>
            </a:r>
            <a:r>
              <a:rPr lang="en-US" altLang="ja-JP" sz="2400" dirty="0"/>
              <a:t>large </a:t>
            </a:r>
            <a:r>
              <a:rPr lang="en-US" altLang="ja-JP" sz="2400" dirty="0" smtClean="0"/>
              <a:t>deformation due to intermediate nodes.</a:t>
            </a:r>
          </a:p>
          <a:p>
            <a:pPr>
              <a:lnSpc>
                <a:spcPct val="98000"/>
              </a:lnSpc>
            </a:pPr>
            <a:r>
              <a:rPr lang="en-US" altLang="ja-JP" sz="2400" dirty="0"/>
              <a:t>EAS </a:t>
            </a:r>
            <a:r>
              <a:rPr lang="en-US" altLang="ja-JP" sz="2400" dirty="0" smtClean="0"/>
              <a:t>elements: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Unstable.</a:t>
            </a:r>
          </a:p>
          <a:p>
            <a:pPr>
              <a:lnSpc>
                <a:spcPct val="98000"/>
              </a:lnSpc>
            </a:pPr>
            <a:r>
              <a:rPr lang="en-US" altLang="ja-JP" sz="2400" dirty="0" smtClean="0"/>
              <a:t>B-bar, F-bar and selective integration elements: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en-US" altLang="ja-JP" sz="2400" dirty="0" smtClean="0"/>
              <a:t> Not </a:t>
            </a:r>
            <a:r>
              <a:rPr lang="en-US" altLang="ja-JP" sz="2400" dirty="0"/>
              <a:t>applicable to </a:t>
            </a:r>
            <a:r>
              <a:rPr lang="en-US" altLang="ja-JP" sz="2400" dirty="0" smtClean="0"/>
              <a:t>triangular/tetrahedral mesh.</a:t>
            </a:r>
          </a:p>
          <a:p>
            <a:pPr>
              <a:lnSpc>
                <a:spcPct val="98000"/>
              </a:lnSpc>
            </a:pPr>
            <a:r>
              <a:rPr lang="en-US" altLang="ja-JP" sz="2400" dirty="0" smtClean="0"/>
              <a:t>F-bar patch elements: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 </a:t>
            </a:r>
            <a:r>
              <a:rPr lang="en-US" altLang="ja-JP" sz="2400" dirty="0" smtClean="0"/>
              <a:t>Difficult to construct good patches</a:t>
            </a:r>
          </a:p>
          <a:p>
            <a:pPr>
              <a:lnSpc>
                <a:spcPct val="98000"/>
              </a:lnSpc>
            </a:pPr>
            <a:r>
              <a:rPr lang="en-US" altLang="ja-JP" sz="2400" dirty="0"/>
              <a:t>u/p hybrid </a:t>
            </a:r>
            <a:r>
              <a:rPr lang="en-US" altLang="ja-JP" sz="2400" dirty="0" smtClean="0"/>
              <a:t>(mixed) elements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/>
              <a:t>No </a:t>
            </a:r>
            <a:r>
              <a:rPr lang="en-US" altLang="ja-JP" sz="2400" dirty="0" smtClean="0"/>
              <a:t>sufficient formulation for triangular/tetrahedral mesh is</a:t>
            </a:r>
            <a:br>
              <a:rPr lang="en-US" altLang="ja-JP" sz="2400" dirty="0" smtClean="0"/>
            </a:br>
            <a:r>
              <a:rPr lang="en-US" altLang="ja-JP" sz="2400" dirty="0" smtClean="0"/>
              <a:t>     presented so far. (There are almost acceptable hybrid</a:t>
            </a:r>
            <a:br>
              <a:rPr lang="en-US" altLang="ja-JP" sz="2400" dirty="0" smtClean="0"/>
            </a:br>
            <a:r>
              <a:rPr lang="en-US" altLang="ja-JP" sz="2400" dirty="0" smtClean="0"/>
              <a:t>     elements such as C3D4H or C3D10H of ABAQUS.)</a:t>
            </a:r>
          </a:p>
          <a:p>
            <a:pPr>
              <a:lnSpc>
                <a:spcPct val="98000"/>
              </a:lnSpc>
            </a:pPr>
            <a:r>
              <a:rPr lang="en-US" altLang="ja-JP" sz="2400" dirty="0" smtClean="0">
                <a:solidFill>
                  <a:srgbClr val="FF00FF"/>
                </a:solidFill>
              </a:rPr>
              <a:t>Smoothed finite elements:</a:t>
            </a:r>
            <a:r>
              <a:rPr lang="en-US" altLang="ja-JP" sz="2400" dirty="0">
                <a:solidFill>
                  <a:srgbClr val="FF00FF"/>
                </a:solidFill>
              </a:rPr>
              <a:t/>
            </a:r>
            <a:br>
              <a:rPr lang="en-US" altLang="ja-JP" sz="2400" dirty="0">
                <a:solidFill>
                  <a:srgbClr val="FF00FF"/>
                </a:solidFill>
              </a:rPr>
            </a:br>
            <a:r>
              <a:rPr lang="en-US" altLang="ja-JP" sz="2400" dirty="0" smtClean="0"/>
              <a:t>  </a:t>
            </a:r>
            <a:r>
              <a:rPr lang="en-US" altLang="ja-JP" sz="2400" dirty="0" smtClean="0">
                <a:solidFill>
                  <a:srgbClr val="0000CC"/>
                </a:solidFill>
              </a:rPr>
              <a:t>?</a:t>
            </a:r>
            <a:r>
              <a:rPr lang="en-US" altLang="ja-JP" sz="2400" dirty="0" smtClean="0"/>
              <a:t> Unknown potential (since 2009~). </a:t>
            </a:r>
            <a:r>
              <a:rPr lang="en-US" altLang="ja-JP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try!</a:t>
            </a:r>
            <a:endParaRPr lang="en-US" altLang="ja-JP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5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441283" y="980728"/>
            <a:ext cx="8352928" cy="2160240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Develop a</a:t>
            </a:r>
            <a:r>
              <a:rPr lang="ja-JP" alt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locking-free,</a:t>
            </a:r>
            <a:r>
              <a:rPr lang="ja-JP" alt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accurate</a:t>
            </a:r>
            <a:r>
              <a:rPr lang="ja-JP" alt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ja-JP" alt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stable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smoothed finite element method (S-FEM)</a:t>
            </a:r>
            <a:endParaRPr lang="en-US" altLang="ja-JP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ith</a:t>
            </a:r>
            <a:r>
              <a:rPr lang="ja-JP" alt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4-node</a:t>
            </a:r>
            <a:r>
              <a:rPr lang="ja-JP" alt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tetrahedral</a:t>
            </a:r>
            <a:r>
              <a:rPr lang="ja-JP" alt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elements</a:t>
            </a:r>
            <a:r>
              <a:rPr lang="ja-JP" alt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(T4)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large deformation problems</a:t>
            </a:r>
            <a:endParaRPr lang="en-US" altLang="ja-JP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2075" y="3465004"/>
            <a:ext cx="8191345" cy="21544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 smtClean="0"/>
              <a:t>Quick survey of</a:t>
            </a:r>
            <a:r>
              <a:rPr kumimoji="1" lang="en-US" altLang="ja-JP" sz="2800" dirty="0" smtClean="0"/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classical S-FEM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Introduction to </a:t>
            </a:r>
            <a:r>
              <a:rPr kumimoji="1" lang="en-US" altLang="ja-JP" sz="2800" i="1" dirty="0" smtClean="0"/>
              <a:t>a recent</a:t>
            </a:r>
            <a:r>
              <a:rPr kumimoji="1" lang="en-US" altLang="ja-JP" sz="2800" dirty="0" smtClean="0"/>
              <a:t> S-FEM: </a:t>
            </a:r>
            <a:r>
              <a:rPr kumimoji="1" lang="en-US" altLang="ja-JP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hES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 smtClean="0"/>
              <a:t>Introduction to </a:t>
            </a:r>
            <a:r>
              <a:rPr lang="en-US" altLang="ja-JP" sz="2800" i="1" dirty="0" smtClean="0"/>
              <a:t>our new</a:t>
            </a:r>
            <a:r>
              <a:rPr lang="en-US" altLang="ja-JP" sz="2800" dirty="0" smtClean="0"/>
              <a:t> S-FEM: 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</a:t>
            </a:r>
            <a:r>
              <a:rPr lang="en-US" altLang="ja-JP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barES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-FEM</a:t>
            </a:r>
            <a:r>
              <a:rPr lang="en-US" altLang="ja-JP" sz="2800" dirty="0" smtClean="0"/>
              <a:t> </a:t>
            </a:r>
            <a:endParaRPr lang="en-US" altLang="ja-JP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 smtClean="0"/>
              <a:t>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dirty="0" smtClean="0"/>
              <a:t>Quick survey of</a:t>
            </a:r>
          </a:p>
          <a:p>
            <a:pPr marL="0" indent="0" algn="ctr">
              <a:buNone/>
            </a:pP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Classical S-FEMs</a:t>
            </a:r>
          </a:p>
          <a:p>
            <a:pPr marL="0" indent="0" algn="ctr">
              <a:buNone/>
            </a:pP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4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i</a:t>
            </a:r>
            <a:r>
              <a:rPr kumimoji="1" lang="en-US" altLang="ja-JP" dirty="0" smtClean="0"/>
              <a:t>) Edge-based S-FEM (ES-FEM)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at </a:t>
                </a:r>
                <a:r>
                  <a:rPr lang="en-US" altLang="ja-JP" sz="2400" dirty="0" smtClean="0"/>
                  <a:t>element as usual.</a:t>
                </a:r>
                <a:endParaRPr lang="en-US" altLang="ja-JP" sz="2400" dirty="0"/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to the connecting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/>
                  <a:t>and make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/>
                          </a:rPr>
                          <m:t>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r>
                  <a:rPr lang="en-US" altLang="ja-JP" sz="2400" b="1" i="1" dirty="0" smtClean="0"/>
                  <a:t>F, T </a:t>
                </a:r>
                <a:r>
                  <a:rPr lang="en-US" altLang="ja-JP" sz="2400" dirty="0" err="1" smtClean="0"/>
                  <a:t>etc</a:t>
                </a:r>
                <a:r>
                  <a:rPr lang="en-US" altLang="ja-JP" sz="2400" dirty="0" smtClean="0"/>
                  <a:t> and </a:t>
                </a:r>
                <a:r>
                  <a:rPr lang="en-US" altLang="ja-JP" sz="2400" dirty="0"/>
                  <a:t>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en-US" altLang="ja-JP" sz="2400" dirty="0" smtClean="0"/>
                  <a:t>are </a:t>
                </a:r>
                <a:r>
                  <a:rPr lang="en-US" altLang="ja-JP" sz="2400" dirty="0"/>
                  <a:t>calculated </a:t>
                </a:r>
                <a:r>
                  <a:rPr lang="en-US" altLang="ja-JP" sz="2400" dirty="0" smtClean="0"/>
                  <a:t>on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smoothed edge domains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.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altLang="ja-JP" sz="2400" u="sng" dirty="0" smtClean="0"/>
                  <a:t>Generally accurate but induces </a:t>
                </a:r>
                <a:r>
                  <a:rPr lang="en-US" altLang="ja-JP" sz="24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volumetric locking</a:t>
                </a:r>
                <a:r>
                  <a:rPr lang="en-US" altLang="ja-JP" sz="2400" u="sng" dirty="0" smtClean="0"/>
                  <a:t>.</a:t>
                </a:r>
                <a:endParaRPr kumimoji="1" lang="ja-JP" altLang="en-US" sz="2400" u="sng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975" t="-1478" r="-11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3508" y="5553236"/>
            <a:ext cx="3454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Substituting "face" for "edge"</a:t>
            </a:r>
          </a:p>
          <a:p>
            <a:r>
              <a:rPr lang="en-US" altLang="ja-JP" sz="2000" dirty="0" smtClean="0"/>
              <a:t>gives </a:t>
            </a:r>
            <a:r>
              <a:rPr lang="en-US" altLang="ja-JP" sz="2000" dirty="0" smtClean="0">
                <a:solidFill>
                  <a:srgbClr val="FF0000"/>
                </a:solidFill>
              </a:rPr>
              <a:t>FS-FEM</a:t>
            </a:r>
            <a:r>
              <a:rPr lang="en-US" altLang="ja-JP" sz="2000" dirty="0" smtClean="0"/>
              <a:t> for 3D</a:t>
            </a:r>
            <a:endParaRPr kumimoji="1" lang="ja-JP" altLang="en-US" sz="20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(ii) Node-based S-FEM (NS-FEM)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at </a:t>
                </a:r>
                <a:r>
                  <a:rPr lang="en-US" altLang="ja-JP" sz="2400" dirty="0" smtClean="0"/>
                  <a:t>element as usual.</a:t>
                </a:r>
                <a:endParaRPr lang="en-US" altLang="ja-JP" sz="2400" dirty="0"/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to the connecting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nodes </a:t>
                </a:r>
                <a:r>
                  <a:rPr lang="en-US" altLang="ja-JP" sz="2400" dirty="0"/>
                  <a:t>and make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b="1" i="1" dirty="0" smtClean="0"/>
                  <a:t>F, T </a:t>
                </a:r>
                <a:r>
                  <a:rPr lang="en-US" altLang="ja-JP" sz="2400" dirty="0" err="1" smtClean="0"/>
                  <a:t>etc</a:t>
                </a:r>
                <a:r>
                  <a:rPr lang="en-US" altLang="ja-JP" sz="2400" dirty="0" smtClean="0"/>
                  <a:t> and </a:t>
                </a:r>
                <a:r>
                  <a:rPr lang="en-US" altLang="ja-JP" sz="2400" dirty="0"/>
                  <a:t>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en-US" altLang="ja-JP" sz="2400" dirty="0" smtClean="0"/>
                  <a:t>are </a:t>
                </a:r>
                <a:r>
                  <a:rPr lang="en-US" altLang="ja-JP" sz="2400" dirty="0"/>
                  <a:t>calculated </a:t>
                </a:r>
                <a:r>
                  <a:rPr lang="en-US" altLang="ja-JP" sz="2400" dirty="0" smtClean="0"/>
                  <a:t>on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smoothed node domains.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altLang="ja-JP" sz="2400" u="sng" dirty="0"/>
                  <a:t>Generally </a:t>
                </a:r>
                <a:r>
                  <a:rPr lang="en-US" altLang="ja-JP" sz="24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not accurate </a:t>
                </a:r>
                <a:r>
                  <a:rPr lang="en-US" altLang="ja-JP" sz="2400" u="sng" dirty="0"/>
                  <a:t>but </a:t>
                </a:r>
                <a:r>
                  <a:rPr lang="en-US" altLang="ja-JP" sz="2400" u="sng" dirty="0" smtClean="0"/>
                  <a:t>volumetric locking free.</a:t>
                </a:r>
                <a:endParaRPr lang="ja-JP" altLang="en-US" sz="2400" u="sng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975" t="-1478" r="-11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2348880"/>
            <a:ext cx="2886075" cy="40005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67544" y="2303584"/>
            <a:ext cx="30828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(due to zero-energy modes, </a:t>
            </a:r>
            <a:br>
              <a:rPr kumimoji="1" lang="en-US" altLang="ja-JP" dirty="0" smtClean="0"/>
            </a:br>
            <a:r>
              <a:rPr kumimoji="1" lang="en-US" altLang="ja-JP" dirty="0" smtClean="0"/>
              <a:t> which are arisen in</a:t>
            </a:r>
          </a:p>
          <a:p>
            <a:r>
              <a:rPr kumimoji="1" lang="en-US" altLang="ja-JP" dirty="0" smtClean="0"/>
              <a:t> reduced integration </a:t>
            </a:r>
          </a:p>
          <a:p>
            <a:r>
              <a:rPr kumimoji="1" lang="en-US" altLang="ja-JP" dirty="0" smtClean="0"/>
              <a:t> finite elements as</a:t>
            </a:r>
            <a:br>
              <a:rPr kumimoji="1" lang="en-US" altLang="ja-JP" dirty="0" smtClean="0"/>
            </a:br>
            <a:r>
              <a:rPr kumimoji="1" lang="en-US" altLang="ja-JP" dirty="0" smtClean="0"/>
              <a:t> hour-glass modes)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6" y="2600908"/>
            <a:ext cx="1700446" cy="140415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976156" y="3118320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close to FVM with</a:t>
            </a:r>
          </a:p>
          <a:p>
            <a:r>
              <a:rPr lang="en-US" altLang="ja-JP" dirty="0" smtClean="0"/>
              <a:t>vertex</a:t>
            </a:r>
            <a:r>
              <a:rPr kumimoji="1" lang="en-US" altLang="ja-JP" dirty="0" smtClean="0"/>
              <a:t>-based </a:t>
            </a:r>
            <a:r>
              <a:rPr lang="en-US" altLang="ja-JP" dirty="0" smtClean="0"/>
              <a:t>control volume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673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43902</TotalTime>
  <Words>864</Words>
  <Application>Microsoft Office PowerPoint</Application>
  <PresentationFormat>画面に合わせる (4:3)</PresentationFormat>
  <Paragraphs>346</Paragraphs>
  <Slides>34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2" baseType="lpstr">
      <vt:lpstr>Arial Unicode MS</vt:lpstr>
      <vt:lpstr>MS PGothic</vt:lpstr>
      <vt:lpstr>Arial</vt:lpstr>
      <vt:lpstr>Calibri</vt:lpstr>
      <vt:lpstr>Cambria Math</vt:lpstr>
      <vt:lpstr>Eras Bold ITC</vt:lpstr>
      <vt:lpstr>Wingdings</vt:lpstr>
      <vt:lpstr>デザインの設定</vt:lpstr>
      <vt:lpstr>Recent Advancement  in Smoothed Finite Element Methods     for Locking-free Analysis  with Tetrahedral Elements</vt:lpstr>
      <vt:lpstr>Motivation &amp; Background</vt:lpstr>
      <vt:lpstr>Our First Result in Advance</vt:lpstr>
      <vt:lpstr>Issues</vt:lpstr>
      <vt:lpstr>Conventional Methods</vt:lpstr>
      <vt:lpstr>Objective</vt:lpstr>
      <vt:lpstr>PowerPoint プレゼンテーション</vt:lpstr>
      <vt:lpstr>(i) Edge-based S-FEM (ES-FEM)</vt:lpstr>
      <vt:lpstr>(ii) Node-based S-FEM (NS-FEM)</vt:lpstr>
      <vt:lpstr>(iii) Selective ES/NS-FEM</vt:lpstr>
      <vt:lpstr>Characters of 3 Classical S-FEMs</vt:lpstr>
      <vt:lpstr>Example: Compression of Hyperelastic Block</vt:lpstr>
      <vt:lpstr>Example: Compression of Hyperelastic Block</vt:lpstr>
      <vt:lpstr>Example: Compression of Hyperelastic Block</vt:lpstr>
      <vt:lpstr>Example: Compression of Hyperelastic Block</vt:lpstr>
      <vt:lpstr>Characteristics of Classical S-FEMs </vt:lpstr>
      <vt:lpstr>PowerPoint プレゼンテーション</vt:lpstr>
      <vt:lpstr>Hat-enhanced ES-FEM (hES-FEM)</vt:lpstr>
      <vt:lpstr>Hat-enhanced ES-FEM (hES-FEM)</vt:lpstr>
      <vt:lpstr>Example: Compression of Hyperelastic Block</vt:lpstr>
      <vt:lpstr>Example: Compression of Hyperelastic Block</vt:lpstr>
      <vt:lpstr>Example: Compression of Hyperelastic Block</vt:lpstr>
      <vt:lpstr>Characteristics of hES-FEM</vt:lpstr>
      <vt:lpstr>PowerPoint プレゼンテーション</vt:lpstr>
      <vt:lpstr>F-bar aided ES-FEM (F-barES-FEM)</vt:lpstr>
      <vt:lpstr>F-bar aided ES-FEM (F-barES-FEM)</vt:lpstr>
      <vt:lpstr>Example: Compression of Hyperelastic Block</vt:lpstr>
      <vt:lpstr>Example: Compression of 1/8 Cylinder</vt:lpstr>
      <vt:lpstr>Example: Compression of 1/8 Cylinder</vt:lpstr>
      <vt:lpstr>Example: Compression of 1/8 Cylinder</vt:lpstr>
      <vt:lpstr>Characteristics of F-barES-FEM</vt:lpstr>
      <vt:lpstr> </vt:lpstr>
      <vt:lpstr>Characteristics of S-FEMs </vt:lpstr>
      <vt:lpstr>Take-Home Messages</vt:lpstr>
    </vt:vector>
  </TitlesOfParts>
  <Company>みずほ情報総研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Yuki ONISHI</dc:creator>
  <cp:lastModifiedBy>yuki</cp:lastModifiedBy>
  <cp:revision>1775</cp:revision>
  <cp:lastPrinted>2012-03-06T10:21:50Z</cp:lastPrinted>
  <dcterms:created xsi:type="dcterms:W3CDTF">2007-11-22T18:02:40Z</dcterms:created>
  <dcterms:modified xsi:type="dcterms:W3CDTF">2015-04-21T07:47:53Z</dcterms:modified>
</cp:coreProperties>
</file>