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0"/>
  </p:notesMasterIdLst>
  <p:sldIdLst>
    <p:sldId id="257" r:id="rId3"/>
    <p:sldId id="301" r:id="rId4"/>
    <p:sldId id="293" r:id="rId5"/>
    <p:sldId id="330" r:id="rId6"/>
    <p:sldId id="294" r:id="rId7"/>
    <p:sldId id="302" r:id="rId8"/>
    <p:sldId id="303" r:id="rId9"/>
    <p:sldId id="291" r:id="rId10"/>
    <p:sldId id="304" r:id="rId11"/>
    <p:sldId id="320" r:id="rId12"/>
    <p:sldId id="272" r:id="rId13"/>
    <p:sldId id="305" r:id="rId14"/>
    <p:sldId id="327" r:id="rId15"/>
    <p:sldId id="328" r:id="rId16"/>
    <p:sldId id="329" r:id="rId17"/>
    <p:sldId id="324" r:id="rId18"/>
    <p:sldId id="326" r:id="rId19"/>
    <p:sldId id="325" r:id="rId20"/>
    <p:sldId id="298" r:id="rId21"/>
    <p:sldId id="331" r:id="rId22"/>
    <p:sldId id="313" r:id="rId23"/>
    <p:sldId id="310" r:id="rId24"/>
    <p:sldId id="299" r:id="rId25"/>
    <p:sldId id="311" r:id="rId26"/>
    <p:sldId id="332" r:id="rId27"/>
    <p:sldId id="309" r:id="rId28"/>
    <p:sldId id="286" r:id="rId29"/>
  </p:sldIdLst>
  <p:sldSz cx="9144000" cy="6858000" type="screen4x3"/>
  <p:notesSz cx="6742113" cy="9872663"/>
  <p:custDataLst>
    <p:tags r:id="rId31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CC00"/>
    <a:srgbClr val="404040"/>
    <a:srgbClr val="808080"/>
    <a:srgbClr val="FF0000"/>
    <a:srgbClr val="0000CC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8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10199-47AF-445D-B694-052BEBA9BAB2}" type="datetimeFigureOut">
              <a:rPr kumimoji="1" lang="ja-JP" altLang="en-US" smtClean="0"/>
              <a:t>2024/4/9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4341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688" y="4751388"/>
            <a:ext cx="5392737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9525" y="9377363"/>
            <a:ext cx="29210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22872-2262-4D7A-B99F-EE8301900C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07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446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98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89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21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2477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665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715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0553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2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5266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3932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620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620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390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485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665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817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5727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934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689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14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430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6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37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978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48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22872-2262-4D7A-B99F-EE8301900C4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547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721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05534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233488"/>
            <a:ext cx="2057400" cy="489267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233488"/>
            <a:ext cx="6019800" cy="489267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10903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621027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77727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29564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1590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56150" y="623888"/>
            <a:ext cx="4387850" cy="57578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77297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047813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49997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307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6721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623600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09533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563410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11975" y="36513"/>
            <a:ext cx="2232025" cy="6345237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15900" y="36513"/>
            <a:ext cx="6543675" cy="6345237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97341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9718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4038600" cy="2697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3429000"/>
            <a:ext cx="4038600" cy="2697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19816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95126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44485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76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9686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301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233488"/>
            <a:ext cx="914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429000"/>
            <a:ext cx="8229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0" y="6397625"/>
            <a:ext cx="9144000" cy="460375"/>
            <a:chOff x="0" y="4030"/>
            <a:chExt cx="5760" cy="290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4030"/>
              <a:ext cx="5760" cy="29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573" y="4061"/>
              <a:ext cx="643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GB" altLang="ja-JP" sz="1200">
                  <a:solidFill>
                    <a:srgbClr val="CCCCFF"/>
                  </a:solidFill>
                </a:rPr>
                <a:t>MMDConf2010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 userDrawn="1"/>
          </p:nvSpPr>
          <p:spPr bwMode="auto">
            <a:xfrm>
              <a:off x="2316" y="4186"/>
              <a:ext cx="1113" cy="1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/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GB" altLang="ja-JP" sz="1400">
                  <a:solidFill>
                    <a:srgbClr val="CCCCFF"/>
                  </a:solidFill>
                </a:rPr>
                <a:t>P.</a:t>
              </a:r>
              <a:fld id="{B32C8557-AA4D-4494-BF6E-18F9487AB6AE}" type="slidenum">
                <a:rPr kumimoji="0" lang="en-GB" altLang="ja-JP" sz="1400">
                  <a:solidFill>
                    <a:srgbClr val="CCCCFF"/>
                  </a:solidFill>
                </a:rPr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t>‹#›</a:t>
              </a:fld>
              <a:endParaRPr kumimoji="0" lang="en-GB" altLang="ja-JP" sz="1400">
                <a:solidFill>
                  <a:srgbClr val="CCCCFF"/>
                </a:solidFill>
              </a:endParaRPr>
            </a:p>
          </p:txBody>
        </p:sp>
        <p:pic>
          <p:nvPicPr>
            <p:cNvPr id="1039" name="Picture 15" descr="ロゴのみ"/>
            <p:cNvPicPr>
              <a:picLocks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4536" y="4065"/>
              <a:ext cx="105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16" descr="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4065"/>
              <a:ext cx="1059" cy="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accent2"/>
          </a:solidFill>
          <a:latin typeface="Arial" charset="0"/>
          <a:ea typeface="MS PGothic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accent2"/>
          </a:solidFill>
          <a:latin typeface="Arial" charset="0"/>
          <a:ea typeface="MS PGothic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accent2"/>
          </a:solidFill>
          <a:latin typeface="Arial" charset="0"/>
          <a:ea typeface="MS PGothic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accent2"/>
          </a:solidFill>
          <a:latin typeface="Arial" charset="0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5900" y="36513"/>
            <a:ext cx="89281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623888"/>
            <a:ext cx="89281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2066" name="Group 18"/>
          <p:cNvGrpSpPr>
            <a:grpSpLocks/>
          </p:cNvGrpSpPr>
          <p:nvPr userDrawn="1"/>
        </p:nvGrpSpPr>
        <p:grpSpPr bwMode="auto">
          <a:xfrm>
            <a:off x="0" y="6397625"/>
            <a:ext cx="9144000" cy="460375"/>
            <a:chOff x="0" y="4030"/>
            <a:chExt cx="5760" cy="290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4030"/>
              <a:ext cx="5760" cy="29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573" y="4061"/>
              <a:ext cx="643" cy="1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GB" altLang="ja-JP" sz="1200">
                  <a:solidFill>
                    <a:srgbClr val="CCCCFF"/>
                  </a:solidFill>
                </a:rPr>
                <a:t>MMDConf2010</a:t>
              </a:r>
            </a:p>
          </p:txBody>
        </p:sp>
        <p:sp>
          <p:nvSpPr>
            <p:cNvPr id="3082" name="Text Box 10"/>
            <p:cNvSpPr txBox="1">
              <a:spLocks noChangeArrowheads="1"/>
            </p:cNvSpPr>
            <p:nvPr userDrawn="1"/>
          </p:nvSpPr>
          <p:spPr bwMode="auto">
            <a:xfrm>
              <a:off x="2316" y="4186"/>
              <a:ext cx="1113" cy="1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b"/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GB" altLang="ja-JP" sz="1400">
                  <a:solidFill>
                    <a:srgbClr val="CCCCFF"/>
                  </a:solidFill>
                </a:rPr>
                <a:t>P.</a:t>
              </a:r>
              <a:fld id="{F346BE03-0383-4260-8F5F-4EEA7023C6C6}" type="slidenum">
                <a:rPr kumimoji="0" lang="en-GB" altLang="ja-JP" sz="1400">
                  <a:solidFill>
                    <a:srgbClr val="CCCCFF"/>
                  </a:solidFill>
                </a:rPr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t>‹#›</a:t>
              </a:fld>
              <a:endParaRPr kumimoji="0" lang="en-GB" altLang="ja-JP" sz="1400">
                <a:solidFill>
                  <a:srgbClr val="CCCCFF"/>
                </a:solidFill>
              </a:endParaRPr>
            </a:p>
          </p:txBody>
        </p:sp>
        <p:pic>
          <p:nvPicPr>
            <p:cNvPr id="2063" name="Picture 15" descr="ロゴのみ"/>
            <p:cNvPicPr>
              <a:picLocks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4536" y="4065"/>
              <a:ext cx="1059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7" descr="logo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4065"/>
              <a:ext cx="1059" cy="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hyperlink" Target="FEM.av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3600"/>
              <a:t>A Novel </a:t>
            </a:r>
            <a:r>
              <a:rPr lang="en-US" altLang="ja-JP" sz="3600">
                <a:solidFill>
                  <a:srgbClr val="FF0000"/>
                </a:solidFill>
              </a:rPr>
              <a:t>Meshfree</a:t>
            </a:r>
            <a:r>
              <a:rPr lang="en-US" altLang="ja-JP" sz="3600"/>
              <a:t> Method</a:t>
            </a:r>
            <a:br>
              <a:rPr lang="en-US" altLang="ja-JP" sz="3600"/>
            </a:br>
            <a:r>
              <a:rPr lang="en-US" altLang="ja-JP" sz="3600"/>
              <a:t>for </a:t>
            </a:r>
            <a:r>
              <a:rPr lang="en-US" altLang="ja-JP" sz="3600">
                <a:solidFill>
                  <a:srgbClr val="FF0000"/>
                </a:solidFill>
              </a:rPr>
              <a:t>Large Deformation</a:t>
            </a:r>
            <a:r>
              <a:rPr lang="en-US" altLang="ja-JP" sz="3600"/>
              <a:t> Analysis</a:t>
            </a:r>
            <a:br>
              <a:rPr lang="en-US" altLang="ja-JP" sz="3600"/>
            </a:br>
            <a:r>
              <a:rPr lang="en-US" altLang="ja-JP" sz="3600"/>
              <a:t>of Elastic and </a:t>
            </a:r>
            <a:r>
              <a:rPr lang="en-US" altLang="ja-JP" sz="3600">
                <a:solidFill>
                  <a:srgbClr val="FF0000"/>
                </a:solidFill>
              </a:rPr>
              <a:t>Viscoelastic</a:t>
            </a:r>
            <a:r>
              <a:rPr lang="en-US" altLang="ja-JP" sz="3600"/>
              <a:t> Bodies</a:t>
            </a:r>
            <a:br>
              <a:rPr lang="en-US" altLang="ja-JP" sz="3600"/>
            </a:br>
            <a:r>
              <a:rPr lang="en-US" altLang="ja-JP" sz="3600"/>
              <a:t>without using Background Cells</a:t>
            </a:r>
            <a:endParaRPr lang="ja-JP" altLang="en-US" sz="36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8425" y="4154488"/>
            <a:ext cx="6769100" cy="990600"/>
          </a:xfrm>
          <a:noFill/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GB" altLang="ja-JP" b="1" u="sng"/>
              <a:t>Yuki ONISHI</a:t>
            </a:r>
            <a:r>
              <a:rPr lang="en-GB" altLang="ja-JP"/>
              <a:t> and Kenji AMAYA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GB" altLang="ja-JP" sz="2800">
                <a:ea typeface="MS Gothic" pitchFamily="49" charset="-128"/>
              </a:rPr>
              <a:t>Tokyo Institute of Technology</a:t>
            </a:r>
            <a:endParaRPr lang="ja-JP" altLang="en-US" sz="2800">
              <a:ea typeface="MS Gothic" pitchFamily="49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/>
          <a:p>
            <a:r>
              <a:rPr lang="en-US" altLang="ja-JP"/>
              <a:t>2. Modified SP Integration (initialization)</a:t>
            </a:r>
            <a:endParaRPr lang="ja-JP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5783262"/>
          </a:xfrm>
        </p:spPr>
        <p:txBody>
          <a:bodyPr/>
          <a:lstStyle/>
          <a:p>
            <a:r>
              <a:rPr lang="en-US" altLang="ja-JP" sz="2800"/>
              <a:t>(currently) SPs are generated from FE meshes</a:t>
            </a:r>
            <a:br>
              <a:rPr lang="en-US" altLang="ja-JP" sz="2800"/>
            </a:br>
            <a:r>
              <a:rPr lang="en-US" altLang="ja-JP" sz="2800">
                <a:solidFill>
                  <a:srgbClr val="0000CC"/>
                </a:solidFill>
              </a:rPr>
              <a:t>[Note] meshes are only for initialization!!!</a:t>
            </a:r>
          </a:p>
          <a:p>
            <a:r>
              <a:rPr lang="en-US" altLang="ja-JP" sz="2800"/>
              <a:t>Locate every SP in the middle edges</a:t>
            </a:r>
          </a:p>
          <a:p>
            <a:pPr>
              <a:buFont typeface="Wingdings" pitchFamily="2" charset="2"/>
              <a:buNone/>
            </a:pPr>
            <a:r>
              <a:rPr lang="ja-JP" altLang="en-US" sz="2800"/>
              <a:t>    </a:t>
            </a:r>
            <a:r>
              <a:rPr lang="en-US" altLang="ja-JP" sz="2400"/>
              <a:t>(Belytschko’s SP integration has master and slave SPs.)</a:t>
            </a:r>
          </a:p>
          <a:p>
            <a:r>
              <a:rPr lang="en-US" altLang="ja-JP" sz="2800"/>
              <a:t>Corresponding SP volume is calculated with meshes</a:t>
            </a:r>
          </a:p>
        </p:txBody>
      </p:sp>
      <p:grpSp>
        <p:nvGrpSpPr>
          <p:cNvPr id="68674" name="Group 66"/>
          <p:cNvGrpSpPr>
            <a:grpSpLocks/>
          </p:cNvGrpSpPr>
          <p:nvPr/>
        </p:nvGrpSpPr>
        <p:grpSpPr bwMode="auto">
          <a:xfrm>
            <a:off x="3663950" y="3100388"/>
            <a:ext cx="4464050" cy="3024187"/>
            <a:chOff x="855" y="1813"/>
            <a:chExt cx="2812" cy="1905"/>
          </a:xfrm>
        </p:grpSpPr>
        <p:sp>
          <p:nvSpPr>
            <p:cNvPr id="68647" name="Line 39"/>
            <p:cNvSpPr>
              <a:spLocks noChangeShapeType="1"/>
            </p:cNvSpPr>
            <p:nvPr/>
          </p:nvSpPr>
          <p:spPr bwMode="auto">
            <a:xfrm>
              <a:off x="900" y="185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42" name="Line 34"/>
            <p:cNvSpPr>
              <a:spLocks noChangeShapeType="1"/>
            </p:cNvSpPr>
            <p:nvPr/>
          </p:nvSpPr>
          <p:spPr bwMode="auto">
            <a:xfrm>
              <a:off x="899" y="1858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43" name="Line 35"/>
            <p:cNvSpPr>
              <a:spLocks noChangeShapeType="1"/>
            </p:cNvSpPr>
            <p:nvPr/>
          </p:nvSpPr>
          <p:spPr bwMode="auto">
            <a:xfrm>
              <a:off x="1807" y="1858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44" name="Line 36"/>
            <p:cNvSpPr>
              <a:spLocks noChangeShapeType="1"/>
            </p:cNvSpPr>
            <p:nvPr/>
          </p:nvSpPr>
          <p:spPr bwMode="auto">
            <a:xfrm>
              <a:off x="900" y="2766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45" name="Line 37"/>
            <p:cNvSpPr>
              <a:spLocks noChangeShapeType="1"/>
            </p:cNvSpPr>
            <p:nvPr/>
          </p:nvSpPr>
          <p:spPr bwMode="auto">
            <a:xfrm>
              <a:off x="1808" y="2766"/>
              <a:ext cx="9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48" name="Line 40"/>
            <p:cNvSpPr>
              <a:spLocks noChangeShapeType="1"/>
            </p:cNvSpPr>
            <p:nvPr/>
          </p:nvSpPr>
          <p:spPr bwMode="auto">
            <a:xfrm>
              <a:off x="1807" y="185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49" name="Line 41"/>
            <p:cNvSpPr>
              <a:spLocks noChangeShapeType="1"/>
            </p:cNvSpPr>
            <p:nvPr/>
          </p:nvSpPr>
          <p:spPr bwMode="auto">
            <a:xfrm>
              <a:off x="2714" y="1858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0" name="Line 42"/>
            <p:cNvSpPr>
              <a:spLocks noChangeShapeType="1"/>
            </p:cNvSpPr>
            <p:nvPr/>
          </p:nvSpPr>
          <p:spPr bwMode="auto">
            <a:xfrm>
              <a:off x="1807" y="2766"/>
              <a:ext cx="0" cy="9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1" name="Line 43"/>
            <p:cNvSpPr>
              <a:spLocks noChangeShapeType="1"/>
            </p:cNvSpPr>
            <p:nvPr/>
          </p:nvSpPr>
          <p:spPr bwMode="auto">
            <a:xfrm>
              <a:off x="900" y="2766"/>
              <a:ext cx="227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2" name="Line 44"/>
            <p:cNvSpPr>
              <a:spLocks noChangeShapeType="1"/>
            </p:cNvSpPr>
            <p:nvPr/>
          </p:nvSpPr>
          <p:spPr bwMode="auto">
            <a:xfrm flipH="1">
              <a:off x="1127" y="3673"/>
              <a:ext cx="680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3" name="Line 45"/>
            <p:cNvSpPr>
              <a:spLocks noChangeShapeType="1"/>
            </p:cNvSpPr>
            <p:nvPr/>
          </p:nvSpPr>
          <p:spPr bwMode="auto">
            <a:xfrm flipH="1">
              <a:off x="1807" y="3446"/>
              <a:ext cx="658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4" name="Line 46"/>
            <p:cNvSpPr>
              <a:spLocks noChangeShapeType="1"/>
            </p:cNvSpPr>
            <p:nvPr/>
          </p:nvSpPr>
          <p:spPr bwMode="auto">
            <a:xfrm flipH="1">
              <a:off x="2465" y="2766"/>
              <a:ext cx="249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5" name="Line 47"/>
            <p:cNvSpPr>
              <a:spLocks noChangeShapeType="1"/>
            </p:cNvSpPr>
            <p:nvPr/>
          </p:nvSpPr>
          <p:spPr bwMode="auto">
            <a:xfrm>
              <a:off x="2714" y="1858"/>
              <a:ext cx="908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6" name="Line 48"/>
            <p:cNvSpPr>
              <a:spLocks noChangeShapeType="1"/>
            </p:cNvSpPr>
            <p:nvPr/>
          </p:nvSpPr>
          <p:spPr bwMode="auto">
            <a:xfrm flipV="1">
              <a:off x="2714" y="2312"/>
              <a:ext cx="908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7" name="Line 49"/>
            <p:cNvSpPr>
              <a:spLocks noChangeShapeType="1"/>
            </p:cNvSpPr>
            <p:nvPr/>
          </p:nvSpPr>
          <p:spPr bwMode="auto">
            <a:xfrm>
              <a:off x="2714" y="2766"/>
              <a:ext cx="908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8" name="Line 50"/>
            <p:cNvSpPr>
              <a:spLocks noChangeShapeType="1"/>
            </p:cNvSpPr>
            <p:nvPr/>
          </p:nvSpPr>
          <p:spPr bwMode="auto">
            <a:xfrm flipV="1">
              <a:off x="3622" y="2312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59" name="Line 51"/>
            <p:cNvSpPr>
              <a:spLocks noChangeShapeType="1"/>
            </p:cNvSpPr>
            <p:nvPr/>
          </p:nvSpPr>
          <p:spPr bwMode="auto">
            <a:xfrm flipV="1">
              <a:off x="2451" y="3226"/>
              <a:ext cx="1157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8612" name="Rectangle 4"/>
            <p:cNvSpPr>
              <a:spLocks noChangeArrowheads="1"/>
            </p:cNvSpPr>
            <p:nvPr/>
          </p:nvSpPr>
          <p:spPr bwMode="auto">
            <a:xfrm>
              <a:off x="855" y="1813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13" name="Rectangle 5"/>
            <p:cNvSpPr>
              <a:spLocks noChangeArrowheads="1"/>
            </p:cNvSpPr>
            <p:nvPr/>
          </p:nvSpPr>
          <p:spPr bwMode="auto">
            <a:xfrm>
              <a:off x="1762" y="1813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14" name="Rectangle 6"/>
            <p:cNvSpPr>
              <a:spLocks noChangeArrowheads="1"/>
            </p:cNvSpPr>
            <p:nvPr/>
          </p:nvSpPr>
          <p:spPr bwMode="auto">
            <a:xfrm>
              <a:off x="1762" y="2720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15" name="Rectangle 7"/>
            <p:cNvSpPr>
              <a:spLocks noChangeArrowheads="1"/>
            </p:cNvSpPr>
            <p:nvPr/>
          </p:nvSpPr>
          <p:spPr bwMode="auto">
            <a:xfrm>
              <a:off x="855" y="2720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>
              <a:off x="1762" y="226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>
              <a:off x="1308" y="272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>
              <a:off x="1308" y="181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>
              <a:off x="855" y="226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1" name="Rectangle 13"/>
            <p:cNvSpPr>
              <a:spLocks noChangeArrowheads="1"/>
            </p:cNvSpPr>
            <p:nvPr/>
          </p:nvSpPr>
          <p:spPr bwMode="auto">
            <a:xfrm>
              <a:off x="2669" y="1813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2" name="Rectangle 14"/>
            <p:cNvSpPr>
              <a:spLocks noChangeArrowheads="1"/>
            </p:cNvSpPr>
            <p:nvPr/>
          </p:nvSpPr>
          <p:spPr bwMode="auto">
            <a:xfrm>
              <a:off x="2669" y="2720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>
              <a:off x="2669" y="2266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>
              <a:off x="2215" y="272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6" name="Oval 18"/>
            <p:cNvSpPr>
              <a:spLocks noChangeArrowheads="1"/>
            </p:cNvSpPr>
            <p:nvPr/>
          </p:nvSpPr>
          <p:spPr bwMode="auto">
            <a:xfrm>
              <a:off x="2215" y="181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7" name="Rectangle 19"/>
            <p:cNvSpPr>
              <a:spLocks noChangeArrowheads="1"/>
            </p:cNvSpPr>
            <p:nvPr/>
          </p:nvSpPr>
          <p:spPr bwMode="auto">
            <a:xfrm>
              <a:off x="1762" y="3628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28" name="Rectangle 20"/>
            <p:cNvSpPr>
              <a:spLocks noChangeArrowheads="1"/>
            </p:cNvSpPr>
            <p:nvPr/>
          </p:nvSpPr>
          <p:spPr bwMode="auto">
            <a:xfrm>
              <a:off x="1081" y="3627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>
              <a:off x="1762" y="317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1" name="Oval 23"/>
            <p:cNvSpPr>
              <a:spLocks noChangeArrowheads="1"/>
            </p:cNvSpPr>
            <p:nvPr/>
          </p:nvSpPr>
          <p:spPr bwMode="auto">
            <a:xfrm>
              <a:off x="1444" y="362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>
              <a:off x="968" y="317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3" name="Rectangle 25"/>
            <p:cNvSpPr>
              <a:spLocks noChangeArrowheads="1"/>
            </p:cNvSpPr>
            <p:nvPr/>
          </p:nvSpPr>
          <p:spPr bwMode="auto">
            <a:xfrm>
              <a:off x="2420" y="3401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>
              <a:off x="2555" y="306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6" name="Oval 28"/>
            <p:cNvSpPr>
              <a:spLocks noChangeArrowheads="1"/>
            </p:cNvSpPr>
            <p:nvPr/>
          </p:nvSpPr>
          <p:spPr bwMode="auto">
            <a:xfrm>
              <a:off x="2102" y="351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7" name="Rectangle 29"/>
            <p:cNvSpPr>
              <a:spLocks noChangeArrowheads="1"/>
            </p:cNvSpPr>
            <p:nvPr/>
          </p:nvSpPr>
          <p:spPr bwMode="auto">
            <a:xfrm>
              <a:off x="3576" y="2267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8" name="Rectangle 30"/>
            <p:cNvSpPr>
              <a:spLocks noChangeArrowheads="1"/>
            </p:cNvSpPr>
            <p:nvPr/>
          </p:nvSpPr>
          <p:spPr bwMode="auto">
            <a:xfrm>
              <a:off x="3576" y="3175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>
              <a:off x="3122" y="204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>
              <a:off x="3122" y="249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>
              <a:off x="3123" y="294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61" name="Oval 53"/>
            <p:cNvSpPr>
              <a:spLocks noChangeArrowheads="1"/>
            </p:cNvSpPr>
            <p:nvPr/>
          </p:nvSpPr>
          <p:spPr bwMode="auto">
            <a:xfrm>
              <a:off x="2964" y="328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>
              <a:off x="3576" y="2720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8673" name="Group 65"/>
          <p:cNvGrpSpPr>
            <a:grpSpLocks/>
          </p:cNvGrpSpPr>
          <p:nvPr/>
        </p:nvGrpSpPr>
        <p:grpSpPr bwMode="auto">
          <a:xfrm>
            <a:off x="277813" y="3768725"/>
            <a:ext cx="3457575" cy="1552575"/>
            <a:chOff x="3700" y="1805"/>
            <a:chExt cx="2060" cy="978"/>
          </a:xfrm>
        </p:grpSpPr>
        <p:sp>
          <p:nvSpPr>
            <p:cNvPr id="68665" name="Rectangle 57"/>
            <p:cNvSpPr>
              <a:spLocks noChangeArrowheads="1"/>
            </p:cNvSpPr>
            <p:nvPr/>
          </p:nvSpPr>
          <p:spPr bwMode="auto">
            <a:xfrm>
              <a:off x="3700" y="1924"/>
              <a:ext cx="91" cy="9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>
              <a:off x="3700" y="2384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668" name="Text Box 60"/>
            <p:cNvSpPr txBox="1">
              <a:spLocks noChangeArrowheads="1"/>
            </p:cNvSpPr>
            <p:nvPr/>
          </p:nvSpPr>
          <p:spPr bwMode="auto">
            <a:xfrm>
              <a:off x="3768" y="1805"/>
              <a:ext cx="1992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ja-JP" altLang="en-US" sz="2400"/>
                <a:t>：</a:t>
              </a:r>
              <a:r>
                <a:rPr lang="en-US" altLang="ja-JP" sz="2400"/>
                <a:t>node</a:t>
              </a:r>
            </a:p>
            <a:p>
              <a:r>
                <a:rPr lang="en-US" altLang="ja-JP" sz="2400"/>
                <a:t>  (has only </a:t>
              </a:r>
              <a:r>
                <a:rPr lang="en-US" altLang="ja-JP" sz="2400" b="1" i="1"/>
                <a:t>x</a:t>
              </a:r>
              <a:r>
                <a:rPr lang="en-US" altLang="ja-JP" sz="2400"/>
                <a:t> and </a:t>
              </a:r>
              <a:r>
                <a:rPr lang="en-US" altLang="ja-JP" sz="2400" b="1" i="1"/>
                <a:t>u</a:t>
              </a:r>
              <a:r>
                <a:rPr lang="en-US" altLang="ja-JP" sz="2400"/>
                <a:t>)</a:t>
              </a:r>
            </a:p>
            <a:p>
              <a:r>
                <a:rPr lang="ja-JP" altLang="en-US" sz="2400"/>
                <a:t>：</a:t>
              </a:r>
              <a:r>
                <a:rPr lang="en-US" altLang="ja-JP" sz="2400"/>
                <a:t>stress point (SP)</a:t>
              </a:r>
            </a:p>
            <a:p>
              <a:r>
                <a:rPr lang="en-US" altLang="ja-JP" sz="2400"/>
                <a:t>  (has </a:t>
              </a:r>
              <a:r>
                <a:rPr lang="en-US" altLang="ja-JP" sz="2400" b="1" i="1"/>
                <a:t>x</a:t>
              </a:r>
              <a:r>
                <a:rPr lang="en-US" altLang="ja-JP" sz="2400"/>
                <a:t>, </a:t>
              </a:r>
              <a:r>
                <a:rPr lang="en-US" altLang="ja-JP" sz="2400" b="1" i="1"/>
                <a:t>T</a:t>
              </a:r>
              <a:r>
                <a:rPr lang="en-US" altLang="ja-JP" sz="2400"/>
                <a:t>, </a:t>
              </a:r>
              <a:r>
                <a:rPr lang="en-US" altLang="ja-JP" sz="2400" b="1" i="1"/>
                <a:t>E</a:t>
              </a:r>
              <a:r>
                <a:rPr lang="en-US" altLang="ja-JP" sz="2400"/>
                <a:t>, </a:t>
              </a:r>
              <a:r>
                <a:rPr lang="en-US" altLang="ja-JP" sz="2400" b="1" i="1"/>
                <a:t>E</a:t>
              </a:r>
              <a:r>
                <a:rPr lang="en-US" altLang="ja-JP" sz="2400" b="1" i="1" baseline="30000"/>
                <a:t> </a:t>
              </a:r>
              <a:r>
                <a:rPr lang="en-US" altLang="ja-JP" sz="2400" baseline="30000"/>
                <a:t>v</a:t>
              </a:r>
              <a:r>
                <a:rPr lang="en-US" altLang="ja-JP" sz="2400"/>
                <a:t>, etc.)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2. Modified SP Integration (updates)</a:t>
            </a:r>
            <a:endParaRPr lang="ja-JP" alt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15900" y="1317625"/>
            <a:ext cx="89281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Location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endParaRPr lang="ja-JP" altLang="en-US" sz="3200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215900" y="4319588"/>
            <a:ext cx="89281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Volume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912813" y="5672138"/>
            <a:ext cx="73501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/>
              <a:t>　</a:t>
            </a:r>
            <a:r>
              <a:rPr lang="en-US" altLang="ja-JP" sz="2800" i="1"/>
              <a:t>V</a:t>
            </a:r>
            <a:r>
              <a:rPr lang="en-US" altLang="ja-JP" sz="2800" baseline="30000"/>
              <a:t>initial</a:t>
            </a:r>
            <a:r>
              <a:rPr lang="ja-JP" altLang="en-US" sz="2800"/>
              <a:t>：</a:t>
            </a:r>
            <a:r>
              <a:rPr lang="en-US" altLang="ja-JP" sz="2800"/>
              <a:t>initial volume</a:t>
            </a:r>
            <a:r>
              <a:rPr lang="ja-JP" altLang="en-US" sz="2800"/>
              <a:t>，</a:t>
            </a:r>
            <a:r>
              <a:rPr lang="en-US" altLang="ja-JP" sz="2800" b="1" i="1"/>
              <a:t>F</a:t>
            </a:r>
            <a:r>
              <a:rPr lang="ja-JP" altLang="en-US" sz="2800"/>
              <a:t>：</a:t>
            </a:r>
            <a:r>
              <a:rPr lang="en-US" altLang="ja-JP" sz="2800"/>
              <a:t>deformation gradient</a:t>
            </a:r>
            <a:endParaRPr lang="ja-JP" altLang="en-US" sz="2800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19125" y="2809875"/>
            <a:ext cx="7942263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800" b="1" i="1"/>
              <a:t>x</a:t>
            </a:r>
            <a:r>
              <a:rPr lang="en-US" altLang="ja-JP" sz="2800"/>
              <a:t>: current location, </a:t>
            </a:r>
            <a:r>
              <a:rPr lang="en-US" altLang="ja-JP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800"/>
              <a:t>: set of nodes in the support,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800" i="1">
                <a:latin typeface="Symbol" pitchFamily="18" charset="2"/>
              </a:rPr>
              <a:t>f</a:t>
            </a:r>
            <a:r>
              <a:rPr lang="en-US" altLang="ja-JP" sz="2800"/>
              <a:t>: shape function</a:t>
            </a:r>
          </a:p>
        </p:txBody>
      </p:sp>
      <p:pic>
        <p:nvPicPr>
          <p:cNvPr id="10256" name="Picture 16" descr="location_upd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919288"/>
            <a:ext cx="61436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volume_upd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4902200"/>
            <a:ext cx="48863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no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779463"/>
            <a:ext cx="8048625" cy="45720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41" name="Group 89"/>
          <p:cNvGrpSpPr>
            <a:grpSpLocks/>
          </p:cNvGrpSpPr>
          <p:nvPr/>
        </p:nvGrpSpPr>
        <p:grpSpPr bwMode="auto">
          <a:xfrm>
            <a:off x="6246813" y="3343275"/>
            <a:ext cx="2400300" cy="2363788"/>
            <a:chOff x="3906" y="2071"/>
            <a:chExt cx="1512" cy="1489"/>
          </a:xfrm>
        </p:grpSpPr>
        <p:sp>
          <p:nvSpPr>
            <p:cNvPr id="49225" name="Oval 73"/>
            <p:cNvSpPr>
              <a:spLocks noChangeArrowheads="1"/>
            </p:cNvSpPr>
            <p:nvPr/>
          </p:nvSpPr>
          <p:spPr bwMode="auto">
            <a:xfrm>
              <a:off x="3906" y="2071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49226" name="Oval 74"/>
            <p:cNvSpPr>
              <a:spLocks noChangeArrowheads="1"/>
            </p:cNvSpPr>
            <p:nvPr/>
          </p:nvSpPr>
          <p:spPr bwMode="auto">
            <a:xfrm>
              <a:off x="4616" y="2755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227" name="Line 75"/>
            <p:cNvSpPr>
              <a:spLocks noChangeShapeType="1"/>
            </p:cNvSpPr>
            <p:nvPr/>
          </p:nvSpPr>
          <p:spPr bwMode="auto">
            <a:xfrm flipV="1">
              <a:off x="4662" y="2147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28" name="Text Box 76"/>
            <p:cNvSpPr txBox="1">
              <a:spLocks noChangeArrowheads="1"/>
            </p:cNvSpPr>
            <p:nvPr/>
          </p:nvSpPr>
          <p:spPr bwMode="auto">
            <a:xfrm>
              <a:off x="4855" y="2316"/>
              <a:ext cx="2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49229" name="Rectangle 77"/>
            <p:cNvSpPr>
              <a:spLocks noChangeArrowheads="1"/>
            </p:cNvSpPr>
            <p:nvPr/>
          </p:nvSpPr>
          <p:spPr bwMode="auto">
            <a:xfrm>
              <a:off x="3922" y="275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0" name="Rectangle 78"/>
            <p:cNvSpPr>
              <a:spLocks noChangeArrowheads="1"/>
            </p:cNvSpPr>
            <p:nvPr/>
          </p:nvSpPr>
          <p:spPr bwMode="auto">
            <a:xfrm>
              <a:off x="4389" y="275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1" name="Rectangle 79"/>
            <p:cNvSpPr>
              <a:spLocks noChangeArrowheads="1"/>
            </p:cNvSpPr>
            <p:nvPr/>
          </p:nvSpPr>
          <p:spPr bwMode="auto">
            <a:xfrm>
              <a:off x="4850" y="27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2" name="Rectangle 80"/>
            <p:cNvSpPr>
              <a:spLocks noChangeArrowheads="1"/>
            </p:cNvSpPr>
            <p:nvPr/>
          </p:nvSpPr>
          <p:spPr bwMode="auto">
            <a:xfrm>
              <a:off x="5311" y="275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3" name="Rectangle 81"/>
            <p:cNvSpPr>
              <a:spLocks noChangeArrowheads="1"/>
            </p:cNvSpPr>
            <p:nvPr/>
          </p:nvSpPr>
          <p:spPr bwMode="auto">
            <a:xfrm>
              <a:off x="4389" y="222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4" name="Rectangle 82"/>
            <p:cNvSpPr>
              <a:spLocks noChangeArrowheads="1"/>
            </p:cNvSpPr>
            <p:nvPr/>
          </p:nvSpPr>
          <p:spPr bwMode="auto">
            <a:xfrm>
              <a:off x="3939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5" name="Rectangle 83"/>
            <p:cNvSpPr>
              <a:spLocks noChangeArrowheads="1"/>
            </p:cNvSpPr>
            <p:nvPr/>
          </p:nvSpPr>
          <p:spPr bwMode="auto">
            <a:xfrm>
              <a:off x="4845" y="223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6" name="Rectangle 84"/>
            <p:cNvSpPr>
              <a:spLocks noChangeArrowheads="1"/>
            </p:cNvSpPr>
            <p:nvPr/>
          </p:nvSpPr>
          <p:spPr bwMode="auto">
            <a:xfrm>
              <a:off x="5305" y="222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7" name="Rectangle 85"/>
            <p:cNvSpPr>
              <a:spLocks noChangeArrowheads="1"/>
            </p:cNvSpPr>
            <p:nvPr/>
          </p:nvSpPr>
          <p:spPr bwMode="auto">
            <a:xfrm>
              <a:off x="4388" y="331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8" name="Rectangle 86"/>
            <p:cNvSpPr>
              <a:spLocks noChangeArrowheads="1"/>
            </p:cNvSpPr>
            <p:nvPr/>
          </p:nvSpPr>
          <p:spPr bwMode="auto">
            <a:xfrm>
              <a:off x="3930" y="331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39" name="Rectangle 87"/>
            <p:cNvSpPr>
              <a:spLocks noChangeArrowheads="1"/>
            </p:cNvSpPr>
            <p:nvPr/>
          </p:nvSpPr>
          <p:spPr bwMode="auto">
            <a:xfrm>
              <a:off x="4850" y="33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40" name="Rectangle 88"/>
            <p:cNvSpPr>
              <a:spLocks noChangeArrowheads="1"/>
            </p:cNvSpPr>
            <p:nvPr/>
          </p:nvSpPr>
          <p:spPr bwMode="auto">
            <a:xfrm>
              <a:off x="5296" y="33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49202" name="Picture 50" descr="support_rad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141663"/>
            <a:ext cx="5427662" cy="323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3. Robust MLS (approximation)</a:t>
            </a:r>
            <a:endParaRPr lang="ja-JP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752475"/>
          </a:xfrm>
        </p:spPr>
        <p:txBody>
          <a:bodyPr/>
          <a:lstStyle/>
          <a:p>
            <a:r>
              <a:rPr lang="en-US" altLang="ja-JP"/>
              <a:t>Weight function</a:t>
            </a:r>
            <a:endParaRPr lang="en-US" altLang="ja-JP">
              <a:solidFill>
                <a:schemeClr val="bg1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</a:endParaRPr>
          </a:p>
          <a:p>
            <a:endParaRPr lang="ja-JP" altLang="en-US"/>
          </a:p>
          <a:p>
            <a:endParaRPr lang="ja-JP" altLang="en-US"/>
          </a:p>
          <a:p>
            <a:endParaRPr lang="ja-JP" alt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215900" y="2673350"/>
            <a:ext cx="89281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Support radius</a:t>
            </a:r>
            <a:endParaRPr lang="ja-JP" altLang="en-US" sz="3200"/>
          </a:p>
        </p:txBody>
      </p:sp>
      <p:grpSp>
        <p:nvGrpSpPr>
          <p:cNvPr id="49223" name="Group 71"/>
          <p:cNvGrpSpPr>
            <a:grpSpLocks/>
          </p:cNvGrpSpPr>
          <p:nvPr/>
        </p:nvGrpSpPr>
        <p:grpSpPr bwMode="auto">
          <a:xfrm>
            <a:off x="6215063" y="2986088"/>
            <a:ext cx="2425700" cy="3097212"/>
            <a:chOff x="3696" y="1661"/>
            <a:chExt cx="1528" cy="1951"/>
          </a:xfrm>
        </p:grpSpPr>
        <p:sp>
          <p:nvSpPr>
            <p:cNvPr id="49180" name="Oval 28"/>
            <p:cNvSpPr>
              <a:spLocks noChangeArrowheads="1"/>
            </p:cNvSpPr>
            <p:nvPr/>
          </p:nvSpPr>
          <p:spPr bwMode="auto">
            <a:xfrm>
              <a:off x="3712" y="1884"/>
              <a:ext cx="1512" cy="14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49170" name="Oval 18"/>
            <p:cNvSpPr>
              <a:spLocks noChangeArrowheads="1"/>
            </p:cNvSpPr>
            <p:nvPr/>
          </p:nvSpPr>
          <p:spPr bwMode="auto">
            <a:xfrm>
              <a:off x="4422" y="2568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181" name="Line 29"/>
            <p:cNvSpPr>
              <a:spLocks noChangeShapeType="1"/>
            </p:cNvSpPr>
            <p:nvPr/>
          </p:nvSpPr>
          <p:spPr bwMode="auto">
            <a:xfrm flipV="1">
              <a:off x="4468" y="1960"/>
              <a:ext cx="332" cy="6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184" name="Text Box 32"/>
            <p:cNvSpPr txBox="1">
              <a:spLocks noChangeArrowheads="1"/>
            </p:cNvSpPr>
            <p:nvPr/>
          </p:nvSpPr>
          <p:spPr bwMode="auto">
            <a:xfrm>
              <a:off x="4661" y="2129"/>
              <a:ext cx="2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49187" name="Rectangle 35"/>
            <p:cNvSpPr>
              <a:spLocks noChangeArrowheads="1"/>
            </p:cNvSpPr>
            <p:nvPr/>
          </p:nvSpPr>
          <p:spPr bwMode="auto">
            <a:xfrm>
              <a:off x="3742" y="254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88" name="Rectangle 36"/>
            <p:cNvSpPr>
              <a:spLocks noChangeArrowheads="1"/>
            </p:cNvSpPr>
            <p:nvPr/>
          </p:nvSpPr>
          <p:spPr bwMode="auto">
            <a:xfrm>
              <a:off x="4195" y="263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89" name="Rectangle 37"/>
            <p:cNvSpPr>
              <a:spLocks noChangeArrowheads="1"/>
            </p:cNvSpPr>
            <p:nvPr/>
          </p:nvSpPr>
          <p:spPr bwMode="auto">
            <a:xfrm>
              <a:off x="4649" y="2523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0" name="Rectangle 38"/>
            <p:cNvSpPr>
              <a:spLocks noChangeArrowheads="1"/>
            </p:cNvSpPr>
            <p:nvPr/>
          </p:nvSpPr>
          <p:spPr bwMode="auto">
            <a:xfrm>
              <a:off x="5103" y="247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1" name="Rectangle 39"/>
            <p:cNvSpPr>
              <a:spLocks noChangeArrowheads="1"/>
            </p:cNvSpPr>
            <p:nvPr/>
          </p:nvSpPr>
          <p:spPr bwMode="auto">
            <a:xfrm>
              <a:off x="4195" y="177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2" name="Rectangle 40"/>
            <p:cNvSpPr>
              <a:spLocks noChangeArrowheads="1"/>
            </p:cNvSpPr>
            <p:nvPr/>
          </p:nvSpPr>
          <p:spPr bwMode="auto">
            <a:xfrm>
              <a:off x="3696" y="17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3" name="Rectangle 41"/>
            <p:cNvSpPr>
              <a:spLocks noChangeArrowheads="1"/>
            </p:cNvSpPr>
            <p:nvPr/>
          </p:nvSpPr>
          <p:spPr bwMode="auto">
            <a:xfrm>
              <a:off x="4672" y="166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4" name="Rectangle 42"/>
            <p:cNvSpPr>
              <a:spLocks noChangeArrowheads="1"/>
            </p:cNvSpPr>
            <p:nvPr/>
          </p:nvSpPr>
          <p:spPr bwMode="auto">
            <a:xfrm>
              <a:off x="5125" y="170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5" name="Rectangle 43"/>
            <p:cNvSpPr>
              <a:spLocks noChangeArrowheads="1"/>
            </p:cNvSpPr>
            <p:nvPr/>
          </p:nvSpPr>
          <p:spPr bwMode="auto">
            <a:xfrm>
              <a:off x="4173" y="349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6" name="Rectangle 44"/>
            <p:cNvSpPr>
              <a:spLocks noChangeArrowheads="1"/>
            </p:cNvSpPr>
            <p:nvPr/>
          </p:nvSpPr>
          <p:spPr bwMode="auto">
            <a:xfrm>
              <a:off x="3764" y="3521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7" name="Rectangle 45"/>
            <p:cNvSpPr>
              <a:spLocks noChangeArrowheads="1"/>
            </p:cNvSpPr>
            <p:nvPr/>
          </p:nvSpPr>
          <p:spPr bwMode="auto">
            <a:xfrm>
              <a:off x="4649" y="338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198" name="Rectangle 46"/>
            <p:cNvSpPr>
              <a:spLocks noChangeArrowheads="1"/>
            </p:cNvSpPr>
            <p:nvPr/>
          </p:nvSpPr>
          <p:spPr bwMode="auto">
            <a:xfrm>
              <a:off x="5102" y="343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199" name="Rectangle 47"/>
          <p:cNvSpPr>
            <a:spLocks noChangeArrowheads="1"/>
          </p:cNvSpPr>
          <p:nvPr/>
        </p:nvSpPr>
        <p:spPr bwMode="auto">
          <a:xfrm>
            <a:off x="547688" y="4783138"/>
            <a:ext cx="4679950" cy="5397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>
              <a:solidFill>
                <a:srgbClr val="0000CC"/>
              </a:solidFill>
            </a:endParaRPr>
          </a:p>
        </p:txBody>
      </p:sp>
      <p:grpSp>
        <p:nvGrpSpPr>
          <p:cNvPr id="49222" name="Group 70"/>
          <p:cNvGrpSpPr>
            <a:grpSpLocks/>
          </p:cNvGrpSpPr>
          <p:nvPr/>
        </p:nvGrpSpPr>
        <p:grpSpPr bwMode="auto">
          <a:xfrm>
            <a:off x="6008688" y="2990850"/>
            <a:ext cx="2881312" cy="3097213"/>
            <a:chOff x="2161" y="1835"/>
            <a:chExt cx="1815" cy="1951"/>
          </a:xfrm>
        </p:grpSpPr>
        <p:sp>
          <p:nvSpPr>
            <p:cNvPr id="49205" name="Oval 53"/>
            <p:cNvSpPr>
              <a:spLocks noChangeArrowheads="1"/>
            </p:cNvSpPr>
            <p:nvPr/>
          </p:nvSpPr>
          <p:spPr bwMode="auto">
            <a:xfrm>
              <a:off x="2161" y="1880"/>
              <a:ext cx="1815" cy="181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06" name="Oval 54"/>
            <p:cNvSpPr>
              <a:spLocks noChangeArrowheads="1"/>
            </p:cNvSpPr>
            <p:nvPr/>
          </p:nvSpPr>
          <p:spPr bwMode="auto">
            <a:xfrm>
              <a:off x="2313" y="2058"/>
              <a:ext cx="1512" cy="148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/>
            </a:p>
          </p:txBody>
        </p:sp>
        <p:sp>
          <p:nvSpPr>
            <p:cNvPr id="49207" name="Oval 55"/>
            <p:cNvSpPr>
              <a:spLocks noChangeArrowheads="1"/>
            </p:cNvSpPr>
            <p:nvPr/>
          </p:nvSpPr>
          <p:spPr bwMode="auto">
            <a:xfrm>
              <a:off x="3023" y="274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9208" name="Line 56"/>
            <p:cNvSpPr>
              <a:spLocks noChangeShapeType="1"/>
            </p:cNvSpPr>
            <p:nvPr/>
          </p:nvSpPr>
          <p:spPr bwMode="auto">
            <a:xfrm flipV="1">
              <a:off x="3069" y="1981"/>
              <a:ext cx="416" cy="8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med" len="lg"/>
              <a:tailEnd type="arrow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209" name="Text Box 57"/>
            <p:cNvSpPr txBox="1">
              <a:spLocks noChangeArrowheads="1"/>
            </p:cNvSpPr>
            <p:nvPr/>
          </p:nvSpPr>
          <p:spPr bwMode="auto">
            <a:xfrm>
              <a:off x="3262" y="2303"/>
              <a:ext cx="24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i="1" baseline="30000"/>
                <a:t>I</a:t>
              </a:r>
              <a:r>
                <a:rPr lang="en-US" altLang="ja-JP" i="1"/>
                <a:t>R</a:t>
              </a:r>
            </a:p>
          </p:txBody>
        </p:sp>
        <p:sp>
          <p:nvSpPr>
            <p:cNvPr id="49210" name="Rectangle 58"/>
            <p:cNvSpPr>
              <a:spLocks noChangeArrowheads="1"/>
            </p:cNvSpPr>
            <p:nvPr/>
          </p:nvSpPr>
          <p:spPr bwMode="auto">
            <a:xfrm>
              <a:off x="2343" y="272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1" name="Rectangle 59"/>
            <p:cNvSpPr>
              <a:spLocks noChangeArrowheads="1"/>
            </p:cNvSpPr>
            <p:nvPr/>
          </p:nvSpPr>
          <p:spPr bwMode="auto">
            <a:xfrm>
              <a:off x="2796" y="281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2" name="Rectangle 60"/>
            <p:cNvSpPr>
              <a:spLocks noChangeArrowheads="1"/>
            </p:cNvSpPr>
            <p:nvPr/>
          </p:nvSpPr>
          <p:spPr bwMode="auto">
            <a:xfrm>
              <a:off x="3250" y="2697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3" name="Rectangle 61"/>
            <p:cNvSpPr>
              <a:spLocks noChangeArrowheads="1"/>
            </p:cNvSpPr>
            <p:nvPr/>
          </p:nvSpPr>
          <p:spPr bwMode="auto">
            <a:xfrm>
              <a:off x="3704" y="265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4" name="Rectangle 62"/>
            <p:cNvSpPr>
              <a:spLocks noChangeArrowheads="1"/>
            </p:cNvSpPr>
            <p:nvPr/>
          </p:nvSpPr>
          <p:spPr bwMode="auto">
            <a:xfrm>
              <a:off x="2796" y="1948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5" name="Rectangle 63"/>
            <p:cNvSpPr>
              <a:spLocks noChangeArrowheads="1"/>
            </p:cNvSpPr>
            <p:nvPr/>
          </p:nvSpPr>
          <p:spPr bwMode="auto">
            <a:xfrm>
              <a:off x="2297" y="1926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6" name="Rectangle 64"/>
            <p:cNvSpPr>
              <a:spLocks noChangeArrowheads="1"/>
            </p:cNvSpPr>
            <p:nvPr/>
          </p:nvSpPr>
          <p:spPr bwMode="auto">
            <a:xfrm>
              <a:off x="3273" y="183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7" name="Rectangle 65"/>
            <p:cNvSpPr>
              <a:spLocks noChangeArrowheads="1"/>
            </p:cNvSpPr>
            <p:nvPr/>
          </p:nvSpPr>
          <p:spPr bwMode="auto">
            <a:xfrm>
              <a:off x="3726" y="1880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8" name="Rectangle 66"/>
            <p:cNvSpPr>
              <a:spLocks noChangeArrowheads="1"/>
            </p:cNvSpPr>
            <p:nvPr/>
          </p:nvSpPr>
          <p:spPr bwMode="auto">
            <a:xfrm>
              <a:off x="2774" y="3672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19" name="Rectangle 67"/>
            <p:cNvSpPr>
              <a:spLocks noChangeArrowheads="1"/>
            </p:cNvSpPr>
            <p:nvPr/>
          </p:nvSpPr>
          <p:spPr bwMode="auto">
            <a:xfrm>
              <a:off x="2365" y="3695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20" name="Rectangle 68"/>
            <p:cNvSpPr>
              <a:spLocks noChangeArrowheads="1"/>
            </p:cNvSpPr>
            <p:nvPr/>
          </p:nvSpPr>
          <p:spPr bwMode="auto">
            <a:xfrm>
              <a:off x="3250" y="3559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221" name="Rectangle 69"/>
            <p:cNvSpPr>
              <a:spLocks noChangeArrowheads="1"/>
            </p:cNvSpPr>
            <p:nvPr/>
          </p:nvSpPr>
          <p:spPr bwMode="auto">
            <a:xfrm>
              <a:off x="3703" y="3604"/>
              <a:ext cx="91" cy="9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9242" name="Text Box 90"/>
          <p:cNvSpPr txBox="1">
            <a:spLocks noChangeArrowheads="1"/>
          </p:cNvSpPr>
          <p:nvPr/>
        </p:nvSpPr>
        <p:spPr bwMode="auto">
          <a:xfrm>
            <a:off x="1457325" y="1949450"/>
            <a:ext cx="28638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not bell shape</a:t>
            </a:r>
            <a:br>
              <a:rPr lang="en-US" altLang="ja-JP" sz="2400">
                <a:solidFill>
                  <a:srgbClr val="FF0000"/>
                </a:solidFill>
              </a:rPr>
            </a:br>
            <a:r>
              <a:rPr lang="en-US" altLang="ja-JP" sz="2400">
                <a:solidFill>
                  <a:srgbClr val="FF0000"/>
                </a:solidFill>
              </a:rPr>
              <a:t>but mountain shape</a:t>
            </a:r>
          </a:p>
        </p:txBody>
      </p:sp>
      <p:pic>
        <p:nvPicPr>
          <p:cNvPr id="49243" name="Picture 91" descr="weight_fun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152525"/>
            <a:ext cx="8931275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244" name="Picture 92" descr="ba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3700463"/>
            <a:ext cx="1831975" cy="36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246" name="Text Box 94"/>
          <p:cNvSpPr txBox="1">
            <a:spLocks noChangeArrowheads="1"/>
          </p:cNvSpPr>
          <p:nvPr/>
        </p:nvSpPr>
        <p:spPr bwMode="auto">
          <a:xfrm>
            <a:off x="2349500" y="317976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(small)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3. Robust MLS (integration correction)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833437"/>
          </a:xfrm>
        </p:spPr>
        <p:txBody>
          <a:bodyPr/>
          <a:lstStyle/>
          <a:p>
            <a:r>
              <a:rPr lang="en-US" altLang="ja-JP"/>
              <a:t>Integration constraint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22250" y="3810000"/>
            <a:ext cx="89281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Integration correction (IC)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1201738" y="2944813"/>
            <a:ext cx="67135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i="1"/>
              <a:t>n</a:t>
            </a:r>
            <a:r>
              <a:rPr lang="en-US" altLang="ja-JP" sz="2000"/>
              <a:t>: outward normal unit vector, </a:t>
            </a:r>
            <a:r>
              <a:rPr lang="en-US" altLang="ja-JP" sz="2000" i="1"/>
              <a:t>A</a:t>
            </a:r>
            <a:r>
              <a:rPr lang="en-US" altLang="ja-JP" sz="2000"/>
              <a:t>: correspoiding nodal area</a:t>
            </a:r>
          </a:p>
          <a:p>
            <a:r>
              <a:rPr lang="en-US" altLang="ja-JP" sz="2000" i="1" baseline="-25000"/>
              <a:t>J</a:t>
            </a:r>
            <a:r>
              <a:rPr lang="en-US" altLang="ja-JP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ja-JP" sz="2000"/>
              <a:t>: set of SPs that include node </a:t>
            </a:r>
            <a:r>
              <a:rPr lang="en-US" altLang="ja-JP" sz="2000" i="1"/>
              <a:t>J</a:t>
            </a:r>
            <a:r>
              <a:rPr lang="en-US" altLang="ja-JP" sz="2000"/>
              <a:t> in the support</a:t>
            </a:r>
          </a:p>
        </p:txBody>
      </p:sp>
      <p:pic>
        <p:nvPicPr>
          <p:cNvPr id="82951" name="Picture 7" descr="integration_constra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155700"/>
            <a:ext cx="7210425" cy="179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8" descr="integration_corr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4349750"/>
            <a:ext cx="52863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785813" y="5421313"/>
            <a:ext cx="7546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determine </a:t>
            </a:r>
            <a:r>
              <a:rPr lang="en-US" altLang="ja-JP" sz="2000" i="1">
                <a:latin typeface="Symbol" pitchFamily="18" charset="2"/>
              </a:rPr>
              <a:t>g </a:t>
            </a:r>
            <a:r>
              <a:rPr lang="en-US" altLang="ja-JP" sz="2000"/>
              <a:t>s so that modified </a:t>
            </a:r>
            <a:r>
              <a:rPr lang="en-US" altLang="ja-JP" sz="2000" b="1" i="1">
                <a:latin typeface="Symbol" pitchFamily="18" charset="2"/>
              </a:rPr>
              <a:t>y</a:t>
            </a:r>
            <a:r>
              <a:rPr lang="en-US" altLang="ja-JP" sz="2000"/>
              <a:t> s satisfy reproducing constraints </a:t>
            </a:r>
          </a:p>
          <a:p>
            <a:r>
              <a:rPr lang="en-US" altLang="ja-JP" sz="2000"/>
              <a:t>including integration constraint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4. Quasi-implicit Time Advancing</a:t>
            </a:r>
            <a:endParaRPr lang="ja-JP" alt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time increment loop</a:t>
            </a:r>
          </a:p>
          <a:p>
            <a:pPr lvl="1">
              <a:buClr>
                <a:schemeClr val="tx1"/>
              </a:buClr>
            </a:pPr>
            <a:endParaRPr lang="ja-JP" altLang="en-US">
              <a:solidFill>
                <a:srgbClr val="FF0000"/>
              </a:solidFill>
            </a:endParaRPr>
          </a:p>
          <a:p>
            <a:pPr lvl="1">
              <a:buClr>
                <a:schemeClr val="tx1"/>
              </a:buClr>
            </a:pPr>
            <a:endParaRPr lang="en-US" altLang="ja-JP">
              <a:solidFill>
                <a:srgbClr val="0000FF"/>
              </a:solidFill>
            </a:endParaRPr>
          </a:p>
          <a:p>
            <a:pPr lvl="1"/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Newton-Raphson loop</a:t>
            </a:r>
            <a:endParaRPr lang="ja-JP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r>
              <a:rPr lang="en-US" altLang="ja-JP"/>
              <a:t>update support, </a:t>
            </a:r>
            <a:r>
              <a:rPr lang="en-US" altLang="ja-JP" i="1"/>
              <a:t>w</a:t>
            </a:r>
            <a:r>
              <a:rPr lang="en-US" altLang="ja-JP"/>
              <a:t>, </a:t>
            </a:r>
            <a:r>
              <a:rPr lang="en-US" altLang="ja-JP" i="1">
                <a:latin typeface="Symbol" pitchFamily="18" charset="2"/>
              </a:rPr>
              <a:t>f</a:t>
            </a:r>
            <a:r>
              <a:rPr lang="en-US" altLang="ja-JP"/>
              <a:t>, etc.</a:t>
            </a:r>
          </a:p>
          <a:p>
            <a:pPr lvl="2"/>
            <a:r>
              <a:rPr lang="en-US" altLang="ja-JP"/>
              <a:t>calc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and </a:t>
            </a:r>
            <a:r>
              <a:rPr lang="en-US" altLang="ja-JP" b="1" i="1"/>
              <a:t>K</a:t>
            </a:r>
            <a:endParaRPr lang="ja-JP" altLang="en-US" b="1" i="1"/>
          </a:p>
          <a:p>
            <a:pPr lvl="2"/>
            <a:r>
              <a:rPr lang="en-US" altLang="ja-JP"/>
              <a:t>calc </a:t>
            </a:r>
            <a:r>
              <a:rPr lang="en-US" altLang="ja-JP" b="1" i="1"/>
              <a:t>r</a:t>
            </a:r>
            <a:r>
              <a:rPr lang="en-US" altLang="ja-JP"/>
              <a:t> =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-</a:t>
            </a:r>
            <a:r>
              <a:rPr lang="en-US" altLang="ja-JP" b="1" i="1"/>
              <a:t>f</a:t>
            </a:r>
            <a:r>
              <a:rPr lang="en-US" altLang="ja-JP"/>
              <a:t> </a:t>
            </a:r>
            <a:r>
              <a:rPr lang="en-US" altLang="ja-JP" baseline="30000"/>
              <a:t>ext.</a:t>
            </a:r>
            <a:endParaRPr lang="ja-JP" altLang="en-US" baseline="30000"/>
          </a:p>
          <a:p>
            <a:pPr lvl="2"/>
            <a:r>
              <a:rPr lang="en-US" altLang="ja-JP"/>
              <a:t>solve </a:t>
            </a:r>
            <a:r>
              <a:rPr lang="en-US" altLang="ja-JP" b="1" i="1"/>
              <a:t>K </a:t>
            </a:r>
            <a:r>
              <a:rPr lang="en-US" altLang="ja-JP" i="1">
                <a:latin typeface="Symbol" pitchFamily="18" charset="2"/>
              </a:rPr>
              <a:t>d</a:t>
            </a:r>
            <a:r>
              <a:rPr lang="en-US" altLang="ja-JP" b="1" i="1"/>
              <a:t>u </a:t>
            </a:r>
            <a:r>
              <a:rPr lang="en-US" altLang="ja-JP"/>
              <a:t>= </a:t>
            </a:r>
            <a:r>
              <a:rPr lang="en-US" altLang="ja-JP" b="1" i="1"/>
              <a:t>r</a:t>
            </a:r>
            <a:endParaRPr lang="ja-JP" altLang="en-US" b="1" i="1"/>
          </a:p>
          <a:p>
            <a:pPr lvl="2"/>
            <a:r>
              <a:rPr lang="en-US" altLang="ja-JP"/>
              <a:t>update node locations</a:t>
            </a:r>
          </a:p>
          <a:p>
            <a:pPr lvl="2"/>
            <a:r>
              <a:rPr lang="en-US" altLang="ja-JP"/>
              <a:t>update SP locations</a:t>
            </a:r>
          </a:p>
          <a:p>
            <a:pPr lvl="1"/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Newton-Raphson loop</a:t>
            </a:r>
            <a:endParaRPr lang="ja-JP" altLang="en-US">
              <a:solidFill>
                <a:srgbClr val="0000FF"/>
              </a:solidFill>
            </a:endParaRPr>
          </a:p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time increment loop</a:t>
            </a:r>
            <a:endParaRPr lang="ja-JP" altLang="en-US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346825" y="731838"/>
            <a:ext cx="2536825" cy="6667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/>
              <a:t>Typical fully-implicit time advancing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4. Quasi-implicit Time Advancing</a:t>
            </a:r>
            <a:endParaRPr lang="ja-JP" alt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time increment loop</a:t>
            </a:r>
          </a:p>
          <a:p>
            <a:pPr lvl="1">
              <a:buClr>
                <a:schemeClr val="tx1"/>
              </a:buClr>
            </a:pPr>
            <a:r>
              <a:rPr lang="en-US" altLang="ja-JP">
                <a:solidFill>
                  <a:srgbClr val="FF0000"/>
                </a:solidFill>
              </a:rPr>
              <a:t>update support, </a:t>
            </a:r>
            <a:r>
              <a:rPr lang="en-US" altLang="ja-JP" i="1">
                <a:solidFill>
                  <a:srgbClr val="FF0000"/>
                </a:solidFill>
              </a:rPr>
              <a:t>w</a:t>
            </a:r>
            <a:r>
              <a:rPr lang="en-US" altLang="ja-JP">
                <a:solidFill>
                  <a:srgbClr val="FF0000"/>
                </a:solidFill>
              </a:rPr>
              <a:t>, </a:t>
            </a:r>
            <a:r>
              <a:rPr lang="en-US" altLang="ja-JP" i="1">
                <a:solidFill>
                  <a:srgbClr val="FF0000"/>
                </a:solidFill>
                <a:latin typeface="Symbol" pitchFamily="18" charset="2"/>
              </a:rPr>
              <a:t>f</a:t>
            </a:r>
            <a:r>
              <a:rPr lang="en-US" altLang="ja-JP">
                <a:solidFill>
                  <a:srgbClr val="FF0000"/>
                </a:solidFill>
              </a:rPr>
              <a:t>, etc.</a:t>
            </a:r>
            <a:endParaRPr lang="ja-JP" altLang="en-US">
              <a:solidFill>
                <a:srgbClr val="FF0000"/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altLang="ja-JP">
                <a:solidFill>
                  <a:srgbClr val="0000FF"/>
                </a:solidFill>
              </a:rPr>
              <a:t>renew </a:t>
            </a:r>
            <a:r>
              <a:rPr lang="en-US" altLang="ja-JP" b="1" i="1">
                <a:solidFill>
                  <a:srgbClr val="0000FF"/>
                </a:solidFill>
              </a:rPr>
              <a:t>f</a:t>
            </a:r>
            <a:r>
              <a:rPr lang="en-US" altLang="ja-JP">
                <a:solidFill>
                  <a:srgbClr val="0000FF"/>
                </a:solidFill>
              </a:rPr>
              <a:t> </a:t>
            </a:r>
            <a:r>
              <a:rPr lang="en-US" altLang="ja-JP" baseline="30000">
                <a:solidFill>
                  <a:srgbClr val="0000FF"/>
                </a:solidFill>
              </a:rPr>
              <a:t>virtual</a:t>
            </a:r>
          </a:p>
          <a:p>
            <a:pPr lvl="1"/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Start of Newton-Raphson loop</a:t>
            </a:r>
            <a:endParaRPr lang="ja-JP" alt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r>
              <a:rPr lang="en-US" altLang="ja-JP">
                <a:solidFill>
                  <a:srgbClr val="DDDDDD"/>
                </a:solidFill>
              </a:rPr>
              <a:t>update support, </a:t>
            </a:r>
            <a:r>
              <a:rPr lang="en-US" altLang="ja-JP" i="1">
                <a:solidFill>
                  <a:srgbClr val="DDDDDD"/>
                </a:solidFill>
              </a:rPr>
              <a:t>w</a:t>
            </a:r>
            <a:r>
              <a:rPr lang="en-US" altLang="ja-JP">
                <a:solidFill>
                  <a:srgbClr val="DDDDDD"/>
                </a:solidFill>
              </a:rPr>
              <a:t>, </a:t>
            </a:r>
            <a:r>
              <a:rPr lang="en-US" altLang="ja-JP" i="1">
                <a:solidFill>
                  <a:srgbClr val="DDDDDD"/>
                </a:solidFill>
                <a:latin typeface="Symbol" pitchFamily="18" charset="2"/>
              </a:rPr>
              <a:t>f</a:t>
            </a:r>
            <a:r>
              <a:rPr lang="en-US" altLang="ja-JP">
                <a:solidFill>
                  <a:srgbClr val="DDDDDD"/>
                </a:solidFill>
              </a:rPr>
              <a:t>, etc.</a:t>
            </a:r>
            <a:r>
              <a:rPr lang="ja-JP" altLang="en-US"/>
              <a:t> </a:t>
            </a:r>
          </a:p>
          <a:p>
            <a:pPr lvl="2"/>
            <a:r>
              <a:rPr lang="en-US" altLang="ja-JP"/>
              <a:t>calc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and </a:t>
            </a:r>
            <a:r>
              <a:rPr lang="en-US" altLang="ja-JP" b="1" i="1"/>
              <a:t>K</a:t>
            </a:r>
            <a:endParaRPr lang="ja-JP" altLang="en-US" b="1" i="1"/>
          </a:p>
          <a:p>
            <a:pPr lvl="2"/>
            <a:r>
              <a:rPr lang="en-US" altLang="ja-JP"/>
              <a:t>calc </a:t>
            </a:r>
            <a:r>
              <a:rPr lang="en-US" altLang="ja-JP" b="1" i="1"/>
              <a:t>r</a:t>
            </a:r>
            <a:r>
              <a:rPr lang="en-US" altLang="ja-JP"/>
              <a:t> = </a:t>
            </a:r>
            <a:r>
              <a:rPr lang="en-US" altLang="ja-JP" b="1" i="1"/>
              <a:t>f </a:t>
            </a:r>
            <a:r>
              <a:rPr lang="en-US" altLang="ja-JP" baseline="30000"/>
              <a:t>int.</a:t>
            </a:r>
            <a:r>
              <a:rPr lang="en-US" altLang="ja-JP"/>
              <a:t> -</a:t>
            </a:r>
            <a:r>
              <a:rPr lang="en-US" altLang="ja-JP" b="1" i="1"/>
              <a:t>f</a:t>
            </a:r>
            <a:r>
              <a:rPr lang="en-US" altLang="ja-JP"/>
              <a:t> </a:t>
            </a:r>
            <a:r>
              <a:rPr lang="en-US" altLang="ja-JP" baseline="30000"/>
              <a:t>ext.</a:t>
            </a:r>
            <a:r>
              <a:rPr lang="en-US" altLang="ja-JP"/>
              <a:t> </a:t>
            </a:r>
            <a:r>
              <a:rPr lang="en-US" altLang="ja-JP">
                <a:solidFill>
                  <a:srgbClr val="0000FF"/>
                </a:solidFill>
              </a:rPr>
              <a:t>-</a:t>
            </a:r>
            <a:r>
              <a:rPr lang="en-US" altLang="ja-JP" b="1" i="1">
                <a:solidFill>
                  <a:srgbClr val="0000FF"/>
                </a:solidFill>
              </a:rPr>
              <a:t>f</a:t>
            </a:r>
            <a:r>
              <a:rPr lang="en-US" altLang="ja-JP" baseline="30000">
                <a:solidFill>
                  <a:srgbClr val="0000FF"/>
                </a:solidFill>
              </a:rPr>
              <a:t> virtual</a:t>
            </a:r>
            <a:endParaRPr lang="ja-JP" altLang="en-US" baseline="30000">
              <a:solidFill>
                <a:srgbClr val="0000FF"/>
              </a:solidFill>
            </a:endParaRPr>
          </a:p>
          <a:p>
            <a:pPr lvl="2"/>
            <a:r>
              <a:rPr lang="en-US" altLang="ja-JP"/>
              <a:t>solve </a:t>
            </a:r>
            <a:r>
              <a:rPr lang="en-US" altLang="ja-JP" b="1" i="1"/>
              <a:t>K </a:t>
            </a:r>
            <a:r>
              <a:rPr lang="en-US" altLang="ja-JP" i="1">
                <a:latin typeface="Symbol" pitchFamily="18" charset="2"/>
              </a:rPr>
              <a:t>d</a:t>
            </a:r>
            <a:r>
              <a:rPr lang="en-US" altLang="ja-JP" b="1" i="1"/>
              <a:t>u </a:t>
            </a:r>
            <a:r>
              <a:rPr lang="en-US" altLang="ja-JP"/>
              <a:t>= </a:t>
            </a:r>
            <a:r>
              <a:rPr lang="en-US" altLang="ja-JP" b="1" i="1"/>
              <a:t>r</a:t>
            </a:r>
            <a:endParaRPr lang="ja-JP" altLang="en-US" b="1" i="1"/>
          </a:p>
          <a:p>
            <a:pPr lvl="2"/>
            <a:r>
              <a:rPr lang="en-US" altLang="ja-JP"/>
              <a:t>update node locations</a:t>
            </a:r>
            <a:endParaRPr lang="ja-JP" altLang="en-US"/>
          </a:p>
          <a:p>
            <a:pPr lvl="2">
              <a:buClr>
                <a:schemeClr val="tx1"/>
              </a:buClr>
            </a:pPr>
            <a:r>
              <a:rPr lang="en-US" altLang="ja-JP"/>
              <a:t>update SP locations</a:t>
            </a:r>
          </a:p>
          <a:p>
            <a:pPr lvl="1"/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Newton-Raphson loop</a:t>
            </a:r>
            <a:endParaRPr lang="ja-JP" altLang="en-US">
              <a:solidFill>
                <a:srgbClr val="0000FF"/>
              </a:solidFill>
            </a:endParaRPr>
          </a:p>
          <a:p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</a:rPr>
              <a:t>End of time increment loop</a:t>
            </a:r>
            <a:endParaRPr lang="ja-JP" altLang="en-US"/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>
            <a:off x="419100" y="1398588"/>
            <a:ext cx="638175" cy="1520825"/>
          </a:xfrm>
          <a:custGeom>
            <a:avLst/>
            <a:gdLst>
              <a:gd name="T0" fmla="*/ 402 w 402"/>
              <a:gd name="T1" fmla="*/ 958 h 958"/>
              <a:gd name="T2" fmla="*/ 14 w 402"/>
              <a:gd name="T3" fmla="*/ 958 h 958"/>
              <a:gd name="T4" fmla="*/ 14 w 402"/>
              <a:gd name="T5" fmla="*/ 951 h 958"/>
              <a:gd name="T6" fmla="*/ 0 w 402"/>
              <a:gd name="T7" fmla="*/ 0 h 958"/>
              <a:gd name="T8" fmla="*/ 139 w 402"/>
              <a:gd name="T9" fmla="*/ 0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958">
                <a:moveTo>
                  <a:pt x="402" y="958"/>
                </a:moveTo>
                <a:lnTo>
                  <a:pt x="14" y="958"/>
                </a:lnTo>
                <a:lnTo>
                  <a:pt x="14" y="951"/>
                </a:lnTo>
                <a:lnTo>
                  <a:pt x="0" y="0"/>
                </a:lnTo>
                <a:lnTo>
                  <a:pt x="139" y="0"/>
                </a:lnTo>
              </a:path>
            </a:pathLst>
          </a:custGeom>
          <a:noFill/>
          <a:ln w="19050" cap="flat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5846763" y="3162300"/>
            <a:ext cx="3124200" cy="10445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000"/>
              <a:t>Enforcement of</a:t>
            </a:r>
            <a:br>
              <a:rPr lang="en-US" altLang="ja-JP" sz="2000"/>
            </a:br>
            <a:r>
              <a:rPr lang="en-US" altLang="ja-JP" sz="2000"/>
              <a:t>temporal continuity of the</a:t>
            </a:r>
            <a:br>
              <a:rPr lang="en-US" altLang="ja-JP" sz="2000"/>
            </a:br>
            <a:r>
              <a:rPr lang="en-US" altLang="ja-JP" sz="2000"/>
              <a:t>mechanical equilibrium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940425" y="1444625"/>
            <a:ext cx="2959100" cy="1044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/>
              <a:t>Constant shape function</a:t>
            </a:r>
            <a:br>
              <a:rPr lang="en-US" altLang="ja-JP" sz="2000"/>
            </a:br>
            <a:r>
              <a:rPr lang="en-US" altLang="ja-JP" sz="2000"/>
              <a:t>in each</a:t>
            </a:r>
            <a:br>
              <a:rPr lang="en-US" altLang="ja-JP" sz="2000"/>
            </a:br>
            <a:r>
              <a:rPr lang="en-US" altLang="ja-JP" sz="2000"/>
              <a:t>Newton-Raphson loop</a:t>
            </a:r>
            <a:endParaRPr lang="ja-JP" altLang="en-US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Patch Test</a:t>
            </a:r>
            <a:endParaRPr lang="ja-JP" alt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3598863"/>
            <a:ext cx="8928100" cy="2782887"/>
          </a:xfrm>
        </p:spPr>
        <p:txBody>
          <a:bodyPr/>
          <a:lstStyle/>
          <a:p>
            <a:r>
              <a:rPr lang="en-US" altLang="ja-JP"/>
              <a:t>Elastic body, Static, Plane-strain</a:t>
            </a:r>
          </a:p>
          <a:p>
            <a:r>
              <a:rPr lang="en-US" altLang="ja-JP"/>
              <a:t>Irregularly-arranged nodes and SPs</a:t>
            </a:r>
          </a:p>
          <a:p>
            <a:r>
              <a:rPr lang="en-US" altLang="ja-JP"/>
              <a:t>Displacement BC for every external nodes</a:t>
            </a:r>
          </a:p>
        </p:txBody>
      </p:sp>
      <p:pic>
        <p:nvPicPr>
          <p:cNvPr id="76804" name="Picture 4" descr="large-patch-tria-irregular-init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720725"/>
            <a:ext cx="3975100" cy="28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patch_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5289550"/>
            <a:ext cx="50577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6372225" y="965200"/>
            <a:ext cx="144463" cy="1428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6480175" y="731838"/>
            <a:ext cx="2182813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/>
              <a:t>：</a:t>
            </a:r>
            <a:r>
              <a:rPr lang="en-US" altLang="ja-JP" sz="2800"/>
              <a:t>node</a:t>
            </a:r>
          </a:p>
          <a:p>
            <a:r>
              <a:rPr lang="ja-JP" altLang="en-US" sz="2800"/>
              <a:t>：</a:t>
            </a:r>
            <a:r>
              <a:rPr lang="en-US" altLang="ja-JP" sz="2800"/>
              <a:t>stress point</a:t>
            </a:r>
            <a:br>
              <a:rPr lang="en-US" altLang="ja-JP" sz="2800"/>
            </a:br>
            <a:r>
              <a:rPr lang="en-US" altLang="ja-JP" sz="2800"/>
              <a:t>  (SP)</a:t>
            </a:r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6373813" y="1385888"/>
            <a:ext cx="144462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Patch Test (animation)</a:t>
            </a:r>
          </a:p>
        </p:txBody>
      </p:sp>
      <p:pic>
        <p:nvPicPr>
          <p:cNvPr id="78858" name="large_patch-tria-irregular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1101725"/>
            <a:ext cx="6819900" cy="4800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" fill="hold"/>
                                        <p:tgtEl>
                                          <p:spTgt spid="78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885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large-patch-tria-irregular-mi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650875"/>
            <a:ext cx="5357812" cy="424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Patch Test (result)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4881563"/>
            <a:ext cx="8928100" cy="1500187"/>
          </a:xfrm>
        </p:spPr>
        <p:txBody>
          <a:bodyPr/>
          <a:lstStyle/>
          <a:p>
            <a:r>
              <a:rPr lang="en-US" altLang="ja-JP"/>
              <a:t>within 1% error of Mises stress</a:t>
            </a:r>
          </a:p>
          <a:p>
            <a:r>
              <a:rPr lang="en-US" altLang="ja-JP"/>
              <a:t>Proposed method passes the patch test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Bending of Cantilever</a:t>
            </a:r>
            <a:endParaRPr lang="ja-JP" alt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15900" y="3149600"/>
            <a:ext cx="89281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Static/Quasi-static, Plane strain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50x5 structured grid nodes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Concentrated force at right-top node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Compared to FEM(ABAQUS/Standard) with same node arrangements and selective reduced integration quadrangle elements</a:t>
            </a:r>
            <a:endParaRPr lang="ja-JP" altLang="en-US" sz="3200"/>
          </a:p>
        </p:txBody>
      </p:sp>
      <p:sp>
        <p:nvSpPr>
          <p:cNvPr id="14483" name="Rectangle 147"/>
          <p:cNvSpPr>
            <a:spLocks noChangeArrowheads="1"/>
          </p:cNvSpPr>
          <p:nvPr/>
        </p:nvSpPr>
        <p:spPr bwMode="auto">
          <a:xfrm>
            <a:off x="2087563" y="2216150"/>
            <a:ext cx="5040312" cy="50323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/>
              <a:t>Elastic/Viscoelastic body</a:t>
            </a:r>
          </a:p>
        </p:txBody>
      </p:sp>
      <p:sp>
        <p:nvSpPr>
          <p:cNvPr id="14484" name="Rectangle 148"/>
          <p:cNvSpPr>
            <a:spLocks noChangeArrowheads="1"/>
          </p:cNvSpPr>
          <p:nvPr/>
        </p:nvSpPr>
        <p:spPr bwMode="auto">
          <a:xfrm>
            <a:off x="1619250" y="1927225"/>
            <a:ext cx="468313" cy="1116013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487" name="Line 151"/>
          <p:cNvSpPr>
            <a:spLocks noChangeShapeType="1"/>
          </p:cNvSpPr>
          <p:nvPr/>
        </p:nvSpPr>
        <p:spPr bwMode="auto">
          <a:xfrm>
            <a:off x="2087563" y="2870200"/>
            <a:ext cx="5040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488" name="Text Box 152"/>
          <p:cNvSpPr txBox="1">
            <a:spLocks noChangeArrowheads="1"/>
          </p:cNvSpPr>
          <p:nvPr/>
        </p:nvSpPr>
        <p:spPr bwMode="auto">
          <a:xfrm>
            <a:off x="4267200" y="2754313"/>
            <a:ext cx="608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1m</a:t>
            </a:r>
          </a:p>
        </p:txBody>
      </p:sp>
      <p:sp>
        <p:nvSpPr>
          <p:cNvPr id="14489" name="Text Box 153"/>
          <p:cNvSpPr txBox="1">
            <a:spLocks noChangeArrowheads="1"/>
          </p:cNvSpPr>
          <p:nvPr/>
        </p:nvSpPr>
        <p:spPr bwMode="auto">
          <a:xfrm>
            <a:off x="2233613" y="2268538"/>
            <a:ext cx="862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0.1m</a:t>
            </a:r>
          </a:p>
        </p:txBody>
      </p:sp>
      <p:sp>
        <p:nvSpPr>
          <p:cNvPr id="14490" name="Line 154"/>
          <p:cNvSpPr>
            <a:spLocks noChangeShapeType="1"/>
          </p:cNvSpPr>
          <p:nvPr/>
        </p:nvSpPr>
        <p:spPr bwMode="auto">
          <a:xfrm>
            <a:off x="2266950" y="22145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491" name="Text Box 155"/>
          <p:cNvSpPr txBox="1">
            <a:spLocks noChangeArrowheads="1"/>
          </p:cNvSpPr>
          <p:nvPr/>
        </p:nvSpPr>
        <p:spPr bwMode="auto">
          <a:xfrm>
            <a:off x="6516688" y="889000"/>
            <a:ext cx="1150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</a:rPr>
              <a:t>200 kN</a:t>
            </a:r>
          </a:p>
        </p:txBody>
      </p:sp>
      <p:sp>
        <p:nvSpPr>
          <p:cNvPr id="14492" name="AutoShape 156"/>
          <p:cNvSpPr>
            <a:spLocks noChangeArrowheads="1"/>
          </p:cNvSpPr>
          <p:nvPr/>
        </p:nvSpPr>
        <p:spPr bwMode="auto">
          <a:xfrm>
            <a:off x="6911975" y="1350963"/>
            <a:ext cx="431800" cy="865187"/>
          </a:xfrm>
          <a:prstGeom prst="downArrow">
            <a:avLst>
              <a:gd name="adj1" fmla="val 60296"/>
              <a:gd name="adj2" fmla="val 6801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grpSp>
        <p:nvGrpSpPr>
          <p:cNvPr id="14503" name="Group 167"/>
          <p:cNvGrpSpPr>
            <a:grpSpLocks/>
          </p:cNvGrpSpPr>
          <p:nvPr/>
        </p:nvGrpSpPr>
        <p:grpSpPr bwMode="auto">
          <a:xfrm>
            <a:off x="4319588" y="539750"/>
            <a:ext cx="2592387" cy="1646238"/>
            <a:chOff x="4195" y="488"/>
            <a:chExt cx="1633" cy="1037"/>
          </a:xfrm>
        </p:grpSpPr>
        <p:sp>
          <p:nvSpPr>
            <p:cNvPr id="14493" name="Line 157"/>
            <p:cNvSpPr>
              <a:spLocks noChangeShapeType="1"/>
            </p:cNvSpPr>
            <p:nvPr/>
          </p:nvSpPr>
          <p:spPr bwMode="auto">
            <a:xfrm>
              <a:off x="4450" y="1304"/>
              <a:ext cx="1067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94" name="Line 158"/>
            <p:cNvSpPr>
              <a:spLocks noChangeShapeType="1"/>
            </p:cNvSpPr>
            <p:nvPr/>
          </p:nvSpPr>
          <p:spPr bwMode="auto">
            <a:xfrm flipV="1">
              <a:off x="4450" y="715"/>
              <a:ext cx="0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96" name="Text Box 160"/>
            <p:cNvSpPr txBox="1">
              <a:spLocks noChangeArrowheads="1"/>
            </p:cNvSpPr>
            <p:nvPr/>
          </p:nvSpPr>
          <p:spPr bwMode="auto">
            <a:xfrm>
              <a:off x="4195" y="488"/>
              <a:ext cx="4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Force</a:t>
              </a:r>
            </a:p>
          </p:txBody>
        </p:sp>
        <p:sp>
          <p:nvSpPr>
            <p:cNvPr id="14497" name="Freeform 161"/>
            <p:cNvSpPr>
              <a:spLocks/>
            </p:cNvSpPr>
            <p:nvPr/>
          </p:nvSpPr>
          <p:spPr bwMode="auto">
            <a:xfrm>
              <a:off x="4451" y="885"/>
              <a:ext cx="1044" cy="401"/>
            </a:xfrm>
            <a:custGeom>
              <a:avLst/>
              <a:gdLst>
                <a:gd name="T0" fmla="*/ 0 w 1044"/>
                <a:gd name="T1" fmla="*/ 401 h 401"/>
                <a:gd name="T2" fmla="*/ 148 w 1044"/>
                <a:gd name="T3" fmla="*/ 7 h 401"/>
                <a:gd name="T4" fmla="*/ 1044 w 1044"/>
                <a:gd name="T5" fmla="*/ 0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4" h="401">
                  <a:moveTo>
                    <a:pt x="0" y="401"/>
                  </a:moveTo>
                  <a:lnTo>
                    <a:pt x="148" y="7"/>
                  </a:lnTo>
                  <a:lnTo>
                    <a:pt x="104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498" name="Text Box 162"/>
            <p:cNvSpPr txBox="1">
              <a:spLocks noChangeArrowheads="1"/>
            </p:cNvSpPr>
            <p:nvPr/>
          </p:nvSpPr>
          <p:spPr bwMode="auto">
            <a:xfrm>
              <a:off x="5539" y="1122"/>
              <a:ext cx="289" cy="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/>
            <a:p>
              <a:r>
                <a:rPr lang="en-US" altLang="ja-JP"/>
                <a:t>Time</a:t>
              </a:r>
            </a:p>
          </p:txBody>
        </p:sp>
        <p:sp>
          <p:nvSpPr>
            <p:cNvPr id="14499" name="Text Box 163"/>
            <p:cNvSpPr txBox="1">
              <a:spLocks noChangeArrowheads="1"/>
            </p:cNvSpPr>
            <p:nvPr/>
          </p:nvSpPr>
          <p:spPr bwMode="auto">
            <a:xfrm>
              <a:off x="4449" y="1281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1s</a:t>
              </a:r>
            </a:p>
          </p:txBody>
        </p:sp>
        <p:sp>
          <p:nvSpPr>
            <p:cNvPr id="14501" name="Line 165"/>
            <p:cNvSpPr>
              <a:spLocks noChangeShapeType="1"/>
            </p:cNvSpPr>
            <p:nvPr/>
          </p:nvSpPr>
          <p:spPr bwMode="auto">
            <a:xfrm>
              <a:off x="4603" y="896"/>
              <a:ext cx="0" cy="4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502" name="Text Box 166"/>
            <p:cNvSpPr txBox="1">
              <a:spLocks noChangeArrowheads="1"/>
            </p:cNvSpPr>
            <p:nvPr/>
          </p:nvSpPr>
          <p:spPr bwMode="auto">
            <a:xfrm>
              <a:off x="5248" y="1294"/>
              <a:ext cx="4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/>
                <a:t>100s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Background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4352925"/>
          </a:xfrm>
        </p:spPr>
        <p:txBody>
          <a:bodyPr/>
          <a:lstStyle/>
          <a:p>
            <a:r>
              <a:rPr lang="en-US" altLang="ja-JP"/>
              <a:t>After the advent of nanoimprinting, </a:t>
            </a:r>
            <a:r>
              <a:rPr lang="en-US" altLang="ja-JP">
                <a:solidFill>
                  <a:srgbClr val="FF0000"/>
                </a:solidFill>
              </a:rPr>
              <a:t>micro hot embossing</a:t>
            </a:r>
            <a:r>
              <a:rPr lang="en-US" altLang="ja-JP"/>
              <a:t> and </a:t>
            </a:r>
            <a:r>
              <a:rPr lang="en-US" altLang="ja-JP">
                <a:solidFill>
                  <a:srgbClr val="FF0000"/>
                </a:solidFill>
              </a:rPr>
              <a:t>thermal nanoimprinting</a:t>
            </a:r>
            <a:r>
              <a:rPr lang="en-US" altLang="ja-JP"/>
              <a:t> have been in area of active research.</a:t>
            </a:r>
            <a:endParaRPr lang="ja-JP" altLang="en-US"/>
          </a:p>
          <a:p>
            <a:pPr lvl="1"/>
            <a:r>
              <a:rPr lang="en-GB" altLang="ja-JP" sz="2400"/>
              <a:t>Pressing patterned mold onto</a:t>
            </a:r>
            <a:br>
              <a:rPr lang="en-GB" altLang="ja-JP" sz="2400"/>
            </a:br>
            <a:r>
              <a:rPr lang="en-GB" altLang="ja-JP" sz="2400" b="1">
                <a:solidFill>
                  <a:srgbClr val="008000"/>
                </a:solidFill>
              </a:rPr>
              <a:t>polymer or glass</a:t>
            </a:r>
            <a:r>
              <a:rPr lang="en-GB" altLang="ja-JP" sz="2400"/>
              <a:t> to transcribe</a:t>
            </a:r>
            <a:br>
              <a:rPr lang="en-GB" altLang="ja-JP" sz="2400"/>
            </a:br>
            <a:r>
              <a:rPr lang="en-GB" altLang="ja-JP" sz="2400"/>
              <a:t>the pattern.</a:t>
            </a:r>
            <a:endParaRPr lang="ja-JP" altLang="en-GB" sz="2400"/>
          </a:p>
          <a:p>
            <a:pPr lvl="1"/>
            <a:r>
              <a:rPr lang="en-GB" altLang="ja-JP" sz="2400"/>
              <a:t>Better precision than photo </a:t>
            </a:r>
            <a:br>
              <a:rPr lang="en-GB" altLang="ja-JP" sz="2400"/>
            </a:br>
            <a:r>
              <a:rPr lang="en-GB" altLang="ja-JP" sz="2400"/>
              <a:t>lithography</a:t>
            </a:r>
            <a:endParaRPr lang="ja-JP" altLang="en-GB" sz="2400"/>
          </a:p>
          <a:p>
            <a:pPr lvl="1"/>
            <a:r>
              <a:rPr lang="en-GB" altLang="ja-JP" sz="2400"/>
              <a:t>A mechanical process</a:t>
            </a:r>
            <a:endParaRPr lang="ja-JP" altLang="en-GB" sz="2400"/>
          </a:p>
          <a:p>
            <a:pPr lvl="1"/>
            <a:r>
              <a:rPr lang="en-US" altLang="ja-JP" sz="2400" b="1" u="sng"/>
              <a:t>Experiments cost high!</a:t>
            </a:r>
            <a:endParaRPr lang="ja-JP" altLang="en-US" sz="2400" b="1" u="sng"/>
          </a:p>
          <a:p>
            <a:endParaRPr lang="ja-JP" altLang="en-US" sz="2400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79388" y="5016500"/>
            <a:ext cx="87137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55000"/>
              </a:lnSpc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Goal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3200">
                <a:solidFill>
                  <a:srgbClr val="0000FF"/>
                </a:solidFill>
              </a:rPr>
              <a:t>Establishment of numerical technique</a:t>
            </a:r>
            <a:br>
              <a:rPr lang="en-US" altLang="ja-JP" sz="3200">
                <a:solidFill>
                  <a:srgbClr val="FF0000"/>
                </a:solidFill>
              </a:rPr>
            </a:br>
            <a:r>
              <a:rPr lang="en-US" altLang="ja-JP" sz="3200"/>
              <a:t>for </a:t>
            </a:r>
            <a:r>
              <a:rPr lang="en-US" altLang="ja-JP" sz="3200">
                <a:solidFill>
                  <a:srgbClr val="FF0000"/>
                </a:solidFill>
              </a:rPr>
              <a:t>thermal nanoimprint</a:t>
            </a:r>
            <a:r>
              <a:rPr lang="en-US" altLang="ja-JP" sz="3200"/>
              <a:t> process optimization.</a:t>
            </a:r>
            <a:endParaRPr lang="ja-JP" altLang="en-US" sz="3200"/>
          </a:p>
        </p:txBody>
      </p:sp>
      <p:grpSp>
        <p:nvGrpSpPr>
          <p:cNvPr id="45066" name="Group 10"/>
          <p:cNvGrpSpPr>
            <a:grpSpLocks/>
          </p:cNvGrpSpPr>
          <p:nvPr/>
        </p:nvGrpSpPr>
        <p:grpSpPr bwMode="auto">
          <a:xfrm>
            <a:off x="5365750" y="2176463"/>
            <a:ext cx="3275013" cy="2800350"/>
            <a:chOff x="3244" y="1045"/>
            <a:chExt cx="2063" cy="1764"/>
          </a:xfrm>
        </p:grpSpPr>
        <p:pic>
          <p:nvPicPr>
            <p:cNvPr id="4506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1045"/>
              <a:ext cx="2063" cy="1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5064" name="Text Box 7"/>
            <p:cNvSpPr txBox="1">
              <a:spLocks noChangeArrowheads="1"/>
            </p:cNvSpPr>
            <p:nvPr/>
          </p:nvSpPr>
          <p:spPr bwMode="auto">
            <a:xfrm>
              <a:off x="3311" y="2591"/>
              <a:ext cx="192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MS PGothic" pitchFamily="50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en-GB" altLang="ja-JP">
                  <a:solidFill>
                    <a:srgbClr val="000000"/>
                  </a:solidFill>
                </a:rPr>
                <a:t>J.W.Lee et al., EIPBN (2007)</a:t>
              </a:r>
              <a:r>
                <a:rPr kumimoji="0" lang="ar-SA" altLang="ja-JP">
                  <a:solidFill>
                    <a:srgbClr val="000000"/>
                  </a:solidFill>
                  <a:cs typeface="Arial" charset="0"/>
                </a:rPr>
                <a:t>‏</a:t>
              </a:r>
              <a:endParaRPr kumimoji="0" lang="en-GB" altLang="ja-JP">
                <a:solidFill>
                  <a:srgbClr val="000000"/>
                </a:solidFill>
              </a:endParaRPr>
            </a:p>
          </p:txBody>
        </p:sp>
      </p:grpSp>
      <p:sp>
        <p:nvSpPr>
          <p:cNvPr id="45065" name="AutoShape 9"/>
          <p:cNvSpPr>
            <a:spLocks noChangeArrowheads="1"/>
          </p:cNvSpPr>
          <p:nvPr/>
        </p:nvSpPr>
        <p:spPr bwMode="auto">
          <a:xfrm>
            <a:off x="3924300" y="4760913"/>
            <a:ext cx="1333500" cy="576262"/>
          </a:xfrm>
          <a:prstGeom prst="downArrow">
            <a:avLst>
              <a:gd name="adj1" fmla="val 35954"/>
              <a:gd name="adj2" fmla="val 484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Bending of Cantilever (elastic)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5319713"/>
            <a:ext cx="8928100" cy="1095375"/>
          </a:xfrm>
        </p:spPr>
        <p:txBody>
          <a:bodyPr/>
          <a:lstStyle/>
          <a:p>
            <a:r>
              <a:rPr lang="en-US" altLang="ja-JP"/>
              <a:t>Less than 1% error of displacement</a:t>
            </a:r>
          </a:p>
          <a:p>
            <a:r>
              <a:rPr lang="en-US" altLang="ja-JP"/>
              <a:t>No problem in elastic large deflection analysis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865938" y="146050"/>
            <a:ext cx="2205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E=1GPa, </a:t>
            </a:r>
            <a:r>
              <a:rPr lang="en-US" altLang="ja-JP" sz="2000">
                <a:latin typeface="Symbol" pitchFamily="18" charset="2"/>
              </a:rPr>
              <a:t>n</a:t>
            </a:r>
            <a:r>
              <a:rPr lang="en-US" altLang="ja-JP" sz="2000"/>
              <a:t>=0.481</a:t>
            </a:r>
          </a:p>
        </p:txBody>
      </p:sp>
      <p:pic>
        <p:nvPicPr>
          <p:cNvPr id="89094" name="Picture 6" descr="elastic_beam-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881063"/>
            <a:ext cx="3994150" cy="397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5" name="Picture 7" descr="elastic_beam-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803275"/>
            <a:ext cx="3744913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003300" y="4913313"/>
            <a:ext cx="7119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ABAQUS/Standard                       Proposed Method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Bending of Cantilever (viscoelastic)</a:t>
            </a:r>
          </a:p>
        </p:txBody>
      </p:sp>
      <p:pic>
        <p:nvPicPr>
          <p:cNvPr id="58389" name="viscoelastic_beam-proposed.avi">
            <a:hlinkClick r:id="" action="ppaction://media"/>
          </p:cNvPr>
          <p:cNvPicPr>
            <a:picLocks noGrp="1" noChangeAspect="1" noChangeArrowheads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6150" y="1646238"/>
            <a:ext cx="4387850" cy="3567112"/>
          </a:xfrm>
        </p:spPr>
      </p:pic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1036638" y="5522913"/>
            <a:ext cx="7119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/>
              <a:t>ABAQUS/Standard                       Proposed Method</a:t>
            </a:r>
          </a:p>
        </p:txBody>
      </p:sp>
      <p:pic>
        <p:nvPicPr>
          <p:cNvPr id="58391" name="viscoelastic_beam-abaqus.avi">
            <a:hlinkClick r:id="" action="ppaction://media"/>
          </p:cNvPr>
          <p:cNvPicPr>
            <a:picLocks noGrp="1" noChangeAspect="1" noChangeArrowheads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00" y="1593850"/>
            <a:ext cx="4527550" cy="35766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58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50" fill="hold"/>
                                        <p:tgtEl>
                                          <p:spTgt spid="58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89"/>
                </p:tgtEl>
              </p:cMediaNode>
            </p:video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9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/>
              <a:t>Bending of Cantilever (viscoelastic)</a:t>
            </a:r>
            <a:endParaRPr lang="ja-JP" alt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15900" y="4516438"/>
            <a:ext cx="89281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2.5% error of displacement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Error decreases</a:t>
            </a:r>
            <a:r>
              <a:rPr lang="ja-JP" altLang="en-US" sz="2800"/>
              <a:t> </a:t>
            </a:r>
            <a:r>
              <a:rPr lang="en-US" altLang="ja-JP" sz="2800"/>
              <a:t>as d</a:t>
            </a:r>
            <a:r>
              <a:rPr lang="en-US" altLang="ja-JP" sz="2800" i="1"/>
              <a:t>t</a:t>
            </a:r>
            <a:r>
              <a:rPr lang="en-US" altLang="ja-JP" sz="2800"/>
              <a:t> decreases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Further improvement of time-advancing scheme is necessary</a:t>
            </a:r>
          </a:p>
        </p:txBody>
      </p:sp>
      <p:pic>
        <p:nvPicPr>
          <p:cNvPr id="55303" name="Picture 7" descr="viscoelastic_beam-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85775"/>
            <a:ext cx="6499225" cy="40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Imprinting-like Analysis</a:t>
            </a:r>
            <a:endParaRPr lang="ja-JP" altLang="en-US"/>
          </a:p>
        </p:txBody>
      </p:sp>
      <p:sp>
        <p:nvSpPr>
          <p:cNvPr id="15370" name="コンテンツ プレースホルダ 2"/>
          <p:cNvSpPr>
            <a:spLocks/>
          </p:cNvSpPr>
          <p:nvPr/>
        </p:nvSpPr>
        <p:spPr bwMode="auto">
          <a:xfrm>
            <a:off x="4176713" y="692150"/>
            <a:ext cx="4967287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Quasi-static, plane strain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Horizontal bounding for left and right side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Vertical bounding for bottom side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Enforced displacement for right half of top side toward downward with horizontal bounding</a:t>
            </a:r>
            <a:endParaRPr lang="ja-JP" altLang="en-US" sz="32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Unstructured grid with fineness and coarseness</a:t>
            </a:r>
            <a:endParaRPr lang="ja-JP" altLang="en-US" sz="3200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611188" y="1987550"/>
            <a:ext cx="2879725" cy="288131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en-US" b="1"/>
          </a:p>
        </p:txBody>
      </p:sp>
      <p:grpSp>
        <p:nvGrpSpPr>
          <p:cNvPr id="15375" name="Group 15"/>
          <p:cNvGrpSpPr>
            <a:grpSpLocks/>
          </p:cNvGrpSpPr>
          <p:nvPr/>
        </p:nvGrpSpPr>
        <p:grpSpPr bwMode="auto">
          <a:xfrm>
            <a:off x="1800225" y="4903788"/>
            <a:ext cx="503238" cy="468312"/>
            <a:chOff x="1134" y="3521"/>
            <a:chExt cx="317" cy="295"/>
          </a:xfrm>
        </p:grpSpPr>
        <p:sp>
          <p:nvSpPr>
            <p:cNvPr id="15372" name="AutoShape 12"/>
            <p:cNvSpPr>
              <a:spLocks noChangeArrowheads="1"/>
            </p:cNvSpPr>
            <p:nvPr/>
          </p:nvSpPr>
          <p:spPr bwMode="auto">
            <a:xfrm>
              <a:off x="1134" y="3521"/>
              <a:ext cx="317" cy="181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73" name="Oval 13"/>
            <p:cNvSpPr>
              <a:spLocks noChangeArrowheads="1"/>
            </p:cNvSpPr>
            <p:nvPr/>
          </p:nvSpPr>
          <p:spPr bwMode="auto">
            <a:xfrm>
              <a:off x="1156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1315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5376" name="Group 16"/>
          <p:cNvGrpSpPr>
            <a:grpSpLocks/>
          </p:cNvGrpSpPr>
          <p:nvPr/>
        </p:nvGrpSpPr>
        <p:grpSpPr bwMode="auto">
          <a:xfrm rot="16200000">
            <a:off x="3475038" y="3194050"/>
            <a:ext cx="503237" cy="468313"/>
            <a:chOff x="1134" y="3521"/>
            <a:chExt cx="317" cy="295"/>
          </a:xfrm>
        </p:grpSpPr>
        <p:sp>
          <p:nvSpPr>
            <p:cNvPr id="15377" name="AutoShape 17"/>
            <p:cNvSpPr>
              <a:spLocks noChangeArrowheads="1"/>
            </p:cNvSpPr>
            <p:nvPr/>
          </p:nvSpPr>
          <p:spPr bwMode="auto">
            <a:xfrm>
              <a:off x="1134" y="3521"/>
              <a:ext cx="317" cy="181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78" name="Oval 18"/>
            <p:cNvSpPr>
              <a:spLocks noChangeArrowheads="1"/>
            </p:cNvSpPr>
            <p:nvPr/>
          </p:nvSpPr>
          <p:spPr bwMode="auto">
            <a:xfrm>
              <a:off x="1156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79" name="Oval 19"/>
            <p:cNvSpPr>
              <a:spLocks noChangeArrowheads="1"/>
            </p:cNvSpPr>
            <p:nvPr/>
          </p:nvSpPr>
          <p:spPr bwMode="auto">
            <a:xfrm>
              <a:off x="1315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5380" name="Group 20"/>
          <p:cNvGrpSpPr>
            <a:grpSpLocks/>
          </p:cNvGrpSpPr>
          <p:nvPr/>
        </p:nvGrpSpPr>
        <p:grpSpPr bwMode="auto">
          <a:xfrm rot="5400000">
            <a:off x="125413" y="3194050"/>
            <a:ext cx="503237" cy="468313"/>
            <a:chOff x="1134" y="3521"/>
            <a:chExt cx="317" cy="295"/>
          </a:xfrm>
        </p:grpSpPr>
        <p:sp>
          <p:nvSpPr>
            <p:cNvPr id="15381" name="AutoShape 21"/>
            <p:cNvSpPr>
              <a:spLocks noChangeArrowheads="1"/>
            </p:cNvSpPr>
            <p:nvPr/>
          </p:nvSpPr>
          <p:spPr bwMode="auto">
            <a:xfrm>
              <a:off x="1134" y="3521"/>
              <a:ext cx="317" cy="181"/>
            </a:xfrm>
            <a:prstGeom prst="triangle">
              <a:avLst>
                <a:gd name="adj" fmla="val 50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2" name="Oval 22"/>
            <p:cNvSpPr>
              <a:spLocks noChangeArrowheads="1"/>
            </p:cNvSpPr>
            <p:nvPr/>
          </p:nvSpPr>
          <p:spPr bwMode="auto">
            <a:xfrm>
              <a:off x="1156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383" name="Oval 23"/>
            <p:cNvSpPr>
              <a:spLocks noChangeArrowheads="1"/>
            </p:cNvSpPr>
            <p:nvPr/>
          </p:nvSpPr>
          <p:spPr bwMode="auto">
            <a:xfrm>
              <a:off x="1315" y="3702"/>
              <a:ext cx="114" cy="114"/>
            </a:xfrm>
            <a:prstGeom prst="ellipse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2051050" y="1700213"/>
            <a:ext cx="1441450" cy="250825"/>
          </a:xfrm>
          <a:prstGeom prst="rect">
            <a:avLst/>
          </a:prstGeom>
          <a:pattFill prst="dk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2051050" y="3184525"/>
            <a:ext cx="1441450" cy="250825"/>
          </a:xfrm>
          <a:prstGeom prst="rect">
            <a:avLst/>
          </a:prstGeom>
          <a:pattFill prst="dkUpDiag">
            <a:fgClr>
              <a:schemeClr val="tx1">
                <a:alpha val="50000"/>
              </a:schemeClr>
            </a:fgClr>
            <a:bgClr>
              <a:schemeClr val="bg1">
                <a:alpha val="50000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5" name="AutoShape 25"/>
          <p:cNvSpPr>
            <a:spLocks noChangeArrowheads="1"/>
          </p:cNvSpPr>
          <p:nvPr/>
        </p:nvSpPr>
        <p:spPr bwMode="auto">
          <a:xfrm>
            <a:off x="2484438" y="1844675"/>
            <a:ext cx="539750" cy="1489075"/>
          </a:xfrm>
          <a:prstGeom prst="downArrow">
            <a:avLst>
              <a:gd name="adj1" fmla="val 52861"/>
              <a:gd name="adj2" fmla="val 9714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1042988" y="2347913"/>
            <a:ext cx="130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0.5m disp.</a:t>
            </a:r>
          </a:p>
          <a:p>
            <a:r>
              <a:rPr lang="en-US" altLang="ja-JP" b="1">
                <a:solidFill>
                  <a:srgbClr val="FF0000"/>
                </a:solidFill>
              </a:rPr>
              <a:t>in 100s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15391" name="Line 31"/>
          <p:cNvSpPr>
            <a:spLocks noChangeShapeType="1"/>
          </p:cNvSpPr>
          <p:nvPr/>
        </p:nvSpPr>
        <p:spPr bwMode="auto">
          <a:xfrm>
            <a:off x="827088" y="1989138"/>
            <a:ext cx="0" cy="287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808038" y="3241675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1m</a:t>
            </a:r>
          </a:p>
        </p:txBody>
      </p:sp>
      <p:sp>
        <p:nvSpPr>
          <p:cNvPr id="15393" name="Line 33"/>
          <p:cNvSpPr>
            <a:spLocks noChangeShapeType="1"/>
          </p:cNvSpPr>
          <p:nvPr/>
        </p:nvSpPr>
        <p:spPr bwMode="auto">
          <a:xfrm>
            <a:off x="611188" y="4616450"/>
            <a:ext cx="28813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5394" name="Text Box 34"/>
          <p:cNvSpPr txBox="1">
            <a:spLocks noChangeArrowheads="1"/>
          </p:cNvSpPr>
          <p:nvPr/>
        </p:nvSpPr>
        <p:spPr bwMode="auto">
          <a:xfrm>
            <a:off x="1800225" y="4322763"/>
            <a:ext cx="50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1m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/>
              <a:t>Imprinting-like Analysis (FEM)</a:t>
            </a:r>
            <a:endParaRPr lang="ja-JP" altLang="en-US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15900" y="5319713"/>
            <a:ext cx="89281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>
                <a:cs typeface="Arial" charset="0"/>
              </a:rPr>
              <a:t>Inappropriate deformation because of the locking under the corner</a:t>
            </a:r>
          </a:p>
        </p:txBody>
      </p:sp>
      <p:pic>
        <p:nvPicPr>
          <p:cNvPr id="56325" name="viscoelastic_press-triaB-abaqus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628650"/>
            <a:ext cx="76962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56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32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Imprinting-like Analysis (FEM)</a:t>
            </a:r>
          </a:p>
        </p:txBody>
      </p:sp>
      <p:pic>
        <p:nvPicPr>
          <p:cNvPr id="90116" name="Picture 4" descr="lo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987425"/>
            <a:ext cx="5294313" cy="439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/>
              <a:t>Imprinting-like Analysis (animation)</a:t>
            </a:r>
            <a:endParaRPr lang="ja-JP" altLang="en-US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15900" y="5949950"/>
            <a:ext cx="89281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3200"/>
              <a:t>An appropriate result was obtained.</a:t>
            </a:r>
          </a:p>
        </p:txBody>
      </p:sp>
      <p:pic>
        <p:nvPicPr>
          <p:cNvPr id="54280" name="viscoelastic_press-triaB-proposed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28700"/>
            <a:ext cx="59055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" fill="hold"/>
                                        <p:tgtEl>
                                          <p:spTgt spid="54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428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Summary &amp; Future Work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785225" cy="5757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ja-JP" sz="2800"/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A </a:t>
            </a:r>
            <a:r>
              <a:rPr lang="en-GB" altLang="ja-JP" sz="2400">
                <a:solidFill>
                  <a:srgbClr val="FF0000"/>
                </a:solidFill>
              </a:rPr>
              <a:t>Meshfree</a:t>
            </a:r>
            <a:r>
              <a:rPr lang="en-GB" altLang="ja-JP" sz="2400"/>
              <a:t> formulation of </a:t>
            </a:r>
            <a:r>
              <a:rPr lang="en-GB" altLang="ja-JP" sz="2400">
                <a:solidFill>
                  <a:srgbClr val="FF0000"/>
                </a:solidFill>
              </a:rPr>
              <a:t>large deformation</a:t>
            </a:r>
            <a:r>
              <a:rPr lang="en-GB" altLang="ja-JP" sz="2400"/>
              <a:t> of </a:t>
            </a:r>
            <a:r>
              <a:rPr lang="en-GB" altLang="ja-JP" sz="2400">
                <a:solidFill>
                  <a:srgbClr val="FF0000"/>
                </a:solidFill>
              </a:rPr>
              <a:t>viscoelastic</a:t>
            </a:r>
            <a:r>
              <a:rPr lang="en-GB" altLang="ja-JP" sz="2400"/>
              <a:t> body without BG cells was proposed.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It passes the </a:t>
            </a:r>
            <a:r>
              <a:rPr lang="en-GB" altLang="ja-JP" sz="2400" u="sng"/>
              <a:t>patch test</a:t>
            </a:r>
            <a:r>
              <a:rPr lang="en-GB" altLang="ja-JP" sz="240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It has fair accuracy in </a:t>
            </a:r>
            <a:r>
              <a:rPr lang="en-GB" altLang="ja-JP" sz="2400" u="sng"/>
              <a:t>large deflation analysis</a:t>
            </a:r>
            <a:r>
              <a:rPr lang="en-GB" altLang="ja-JP" sz="240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Appropriate result is obtained in </a:t>
            </a:r>
            <a:r>
              <a:rPr lang="en-GB" altLang="ja-JP" sz="2400" u="sng"/>
              <a:t>imprinting-like analysis.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Further modification is required to apply it to </a:t>
            </a:r>
            <a:r>
              <a:rPr lang="en-GB" altLang="ja-JP" sz="2400">
                <a:solidFill>
                  <a:srgbClr val="0000FF"/>
                </a:solidFill>
              </a:rPr>
              <a:t>thermal nanoimprint</a:t>
            </a:r>
            <a:r>
              <a:rPr lang="en-GB" altLang="ja-JP" sz="2400"/>
              <a:t> simulation.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ja-JP" sz="2800"/>
              <a:t>Future work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Improvement of time advancing scheme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Verification with experiments or FEM with adaptive meshing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Insertion of additional nodes and SPs during analysis</a:t>
            </a:r>
            <a:endParaRPr lang="ja-JP" altLang="en-GB" sz="2400"/>
          </a:p>
          <a:p>
            <a:pPr lvl="1" eaLnBrk="1" hangingPunct="1">
              <a:lnSpc>
                <a:spcPct val="90000"/>
              </a:lnSpc>
            </a:pPr>
            <a:r>
              <a:rPr lang="en-GB" altLang="ja-JP" sz="2400"/>
              <a:t>Contact analysis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Our Previous Work</a:t>
            </a:r>
          </a:p>
        </p:txBody>
      </p:sp>
      <p:sp>
        <p:nvSpPr>
          <p:cNvPr id="6147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>
                <a:solidFill>
                  <a:srgbClr val="0000FF"/>
                </a:solidFill>
                <a:ea typeface="ＭＳ Ｐ明朝" pitchFamily="18" charset="-128"/>
              </a:rPr>
              <a:t>Finite element Analysis</a:t>
            </a:r>
          </a:p>
          <a:p>
            <a:pPr marL="604838" lvl="1" indent="-317500">
              <a:buClr>
                <a:schemeClr val="tx1"/>
              </a:buClr>
            </a:pPr>
            <a:r>
              <a:rPr lang="en-GB" altLang="ja-JP" sz="2400">
                <a:ea typeface="ＭＳ Ｐ明朝" pitchFamily="18" charset="-128"/>
              </a:rPr>
              <a:t>Geometric nonlinear </a:t>
            </a:r>
            <a:br>
              <a:rPr lang="en-GB" altLang="ja-JP" sz="2400">
                <a:ea typeface="ＭＳ Ｐ明朝" pitchFamily="18" charset="-128"/>
              </a:rPr>
            </a:br>
            <a:r>
              <a:rPr lang="en-GB" altLang="ja-JP" sz="2400">
                <a:ea typeface="ＭＳ Ｐ明朝" pitchFamily="18" charset="-128"/>
              </a:rPr>
              <a:t>(</a:t>
            </a:r>
            <a:r>
              <a:rPr lang="en-GB" altLang="ja-JP" sz="2400">
                <a:solidFill>
                  <a:srgbClr val="FF0000"/>
                </a:solidFill>
                <a:ea typeface="ＭＳ Ｐ明朝" pitchFamily="18" charset="-128"/>
              </a:rPr>
              <a:t>Large deformation</a:t>
            </a:r>
            <a:r>
              <a:rPr lang="en-GB" altLang="ja-JP" sz="2400">
                <a:ea typeface="ＭＳ Ｐ明朝" pitchFamily="18" charset="-128"/>
              </a:rPr>
              <a:t>)</a:t>
            </a:r>
            <a:endParaRPr lang="ja-JP" altLang="en-GB" sz="2400">
              <a:ea typeface="ＭＳ Ｐ明朝" pitchFamily="18" charset="-128"/>
            </a:endParaRPr>
          </a:p>
          <a:p>
            <a:pPr marL="604838" lvl="1" indent="-317500" eaLnBrk="1" hangingPunct="1">
              <a:buClr>
                <a:schemeClr val="tx1"/>
              </a:buClr>
            </a:pPr>
            <a:r>
              <a:rPr lang="en-GB" altLang="ja-JP" sz="2400">
                <a:ea typeface="ＭＳ Ｐ明朝" pitchFamily="18" charset="-128"/>
              </a:rPr>
              <a:t>Material nonlinear</a:t>
            </a:r>
            <a:br>
              <a:rPr lang="en-GB" altLang="ja-JP" sz="2400">
                <a:ea typeface="ＭＳ Ｐ明朝" pitchFamily="18" charset="-128"/>
              </a:rPr>
            </a:br>
            <a:r>
              <a:rPr lang="ja-JP" altLang="en-US" sz="2400">
                <a:ea typeface="ＭＳ Ｐ明朝" pitchFamily="18" charset="-128"/>
              </a:rPr>
              <a:t>（</a:t>
            </a:r>
            <a:r>
              <a:rPr lang="en-US" altLang="ja-JP" sz="2400">
                <a:ea typeface="ＭＳ Ｐ明朝" pitchFamily="18" charset="-128"/>
              </a:rPr>
              <a:t>rigid mold and </a:t>
            </a:r>
            <a:r>
              <a:rPr lang="en-US" altLang="ja-JP" sz="2400" b="1">
                <a:solidFill>
                  <a:srgbClr val="008000"/>
                </a:solidFill>
                <a:ea typeface="ＭＳ Ｐ明朝" pitchFamily="18" charset="-128"/>
              </a:rPr>
              <a:t>viscoelastic</a:t>
            </a:r>
            <a:r>
              <a:rPr lang="en-US" altLang="ja-JP" sz="2400">
                <a:solidFill>
                  <a:srgbClr val="008000"/>
                </a:solidFill>
                <a:ea typeface="ＭＳ Ｐ明朝" pitchFamily="18" charset="-128"/>
              </a:rPr>
              <a:t> </a:t>
            </a:r>
            <a:r>
              <a:rPr lang="en-US" altLang="ja-JP" sz="2400">
                <a:ea typeface="ＭＳ Ｐ明朝" pitchFamily="18" charset="-128"/>
              </a:rPr>
              <a:t>polymer)</a:t>
            </a:r>
            <a:endParaRPr lang="ja-JP" altLang="en-GB" sz="2400">
              <a:ea typeface="ＭＳ Ｐ明朝" pitchFamily="18" charset="-128"/>
            </a:endParaRPr>
          </a:p>
          <a:p>
            <a:pPr marL="604838" lvl="1" indent="-317500" eaLnBrk="1" hangingPunct="1">
              <a:buClr>
                <a:schemeClr val="tx1"/>
              </a:buClr>
            </a:pPr>
            <a:r>
              <a:rPr lang="en-GB" altLang="ja-JP" sz="2400">
                <a:ea typeface="ＭＳ Ｐ明朝" pitchFamily="18" charset="-128"/>
              </a:rPr>
              <a:t>Contact nonlinear</a:t>
            </a:r>
          </a:p>
          <a:p>
            <a:pPr marL="604838" lvl="1" indent="-317500" eaLnBrk="1" hangingPunct="1">
              <a:buClr>
                <a:schemeClr val="tx1"/>
              </a:buClr>
            </a:pPr>
            <a:r>
              <a:rPr lang="en-GB" altLang="ja-JP" sz="2400">
                <a:ea typeface="ＭＳ Ｐ明朝" pitchFamily="18" charset="-128"/>
              </a:rPr>
              <a:t>Quasi-static analysis</a:t>
            </a:r>
            <a:endParaRPr lang="ja-JP" altLang="en-US">
              <a:ea typeface="ＭＳ Ｐ明朝" pitchFamily="18" charset="-128"/>
            </a:endParaRPr>
          </a:p>
        </p:txBody>
      </p:sp>
      <p:pic>
        <p:nvPicPr>
          <p:cNvPr id="614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08388"/>
            <a:ext cx="366395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 r="29990" b="10011"/>
          <a:stretch>
            <a:fillRect/>
          </a:stretch>
        </p:blipFill>
        <p:spPr bwMode="auto">
          <a:xfrm>
            <a:off x="6192838" y="650875"/>
            <a:ext cx="2765425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4643438" y="873125"/>
            <a:ext cx="1728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 sz="2200">
                <a:solidFill>
                  <a:srgbClr val="000000"/>
                </a:solidFill>
              </a:rPr>
              <a:t>Mold</a:t>
            </a: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ja-JP" altLang="en-GB" sz="2200">
                <a:solidFill>
                  <a:srgbClr val="000000"/>
                </a:solidFill>
              </a:rPr>
              <a:t>（</a:t>
            </a:r>
            <a:r>
              <a:rPr kumimoji="0" lang="en-GB" altLang="ja-JP" sz="2200">
                <a:solidFill>
                  <a:srgbClr val="000000"/>
                </a:solidFill>
              </a:rPr>
              <a:t>rigid</a:t>
            </a:r>
            <a:r>
              <a:rPr kumimoji="0" lang="ja-JP" altLang="en-GB" sz="2200">
                <a:solidFill>
                  <a:srgbClr val="000000"/>
                </a:solidFill>
              </a:rPr>
              <a:t>）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4787900" y="1665288"/>
            <a:ext cx="1576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 sz="2200">
                <a:solidFill>
                  <a:srgbClr val="000000"/>
                </a:solidFill>
              </a:rPr>
              <a:t>Polymer</a:t>
            </a: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 sz="2200">
                <a:solidFill>
                  <a:srgbClr val="000000"/>
                </a:solidFill>
              </a:rPr>
              <a:t>(viscoelastic)</a:t>
            </a:r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 flipV="1">
            <a:off x="5954713" y="823913"/>
            <a:ext cx="444500" cy="320675"/>
          </a:xfrm>
          <a:prstGeom prst="line">
            <a:avLst/>
          </a:prstGeom>
          <a:noFill/>
          <a:ln w="5076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54" name="Line 12"/>
          <p:cNvSpPr>
            <a:spLocks noChangeShapeType="1"/>
          </p:cNvSpPr>
          <p:nvPr/>
        </p:nvSpPr>
        <p:spPr bwMode="auto">
          <a:xfrm>
            <a:off x="5976938" y="2349500"/>
            <a:ext cx="444500" cy="317500"/>
          </a:xfrm>
          <a:prstGeom prst="line">
            <a:avLst/>
          </a:prstGeom>
          <a:noFill/>
          <a:ln w="5076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55" name="Text Box 8"/>
          <p:cNvSpPr txBox="1">
            <a:spLocks noChangeArrowheads="1"/>
          </p:cNvSpPr>
          <p:nvPr/>
        </p:nvSpPr>
        <p:spPr bwMode="auto">
          <a:xfrm>
            <a:off x="4176713" y="5697538"/>
            <a:ext cx="22383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MS PGothic" pitchFamily="50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GB" altLang="ja-JP">
                <a:solidFill>
                  <a:srgbClr val="000000"/>
                </a:solidFill>
              </a:rPr>
              <a:t>Onishi et al.,</a:t>
            </a:r>
            <a:endParaRPr kumimoji="0" lang="ja-JP" altLang="en-GB">
              <a:solidFill>
                <a:srgbClr val="000000"/>
              </a:solidFill>
            </a:endParaRPr>
          </a:p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altLang="ja-JP">
                <a:solidFill>
                  <a:srgbClr val="000000"/>
                </a:solidFill>
              </a:rPr>
              <a:t>JVST B </a:t>
            </a:r>
            <a:r>
              <a:rPr kumimoji="0" lang="en-GB" altLang="ja-JP">
                <a:solidFill>
                  <a:srgbClr val="000000"/>
                </a:solidFill>
              </a:rPr>
              <a:t>(2008) etc.</a:t>
            </a:r>
            <a:r>
              <a:rPr kumimoji="0" lang="ar-SA" altLang="ja-JP">
                <a:solidFill>
                  <a:srgbClr val="000000"/>
                </a:solidFill>
                <a:cs typeface="Arial" charset="0"/>
              </a:rPr>
              <a:t>‏</a:t>
            </a:r>
            <a:endParaRPr kumimoji="0" lang="en-GB" altLang="ja-JP">
              <a:solidFill>
                <a:srgbClr val="000000"/>
              </a:solidFill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4144963" y="3948113"/>
            <a:ext cx="2289175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b="1">
                <a:solidFill>
                  <a:srgbClr val="0000FF"/>
                </a:solidFill>
              </a:rPr>
              <a:t>FE analyses </a:t>
            </a:r>
            <a:r>
              <a:rPr lang="en-US" altLang="ja-JP"/>
              <a:t>agreed</a:t>
            </a:r>
          </a:p>
          <a:p>
            <a:pPr algn="ctr"/>
            <a:r>
              <a:rPr lang="en-US" altLang="ja-JP"/>
              <a:t> with experiments</a:t>
            </a:r>
          </a:p>
          <a:p>
            <a:pPr algn="ctr"/>
            <a:r>
              <a:rPr lang="en-US" altLang="ja-JP"/>
              <a:t>in case of </a:t>
            </a:r>
          </a:p>
          <a:p>
            <a:pPr algn="ctr"/>
            <a:r>
              <a:rPr lang="en-US" altLang="ja-JP"/>
              <a:t>line-and-space</a:t>
            </a:r>
          </a:p>
          <a:p>
            <a:pPr algn="ctr"/>
            <a:r>
              <a:rPr lang="en-US" altLang="ja-JP"/>
              <a:t>up to</a:t>
            </a:r>
            <a:r>
              <a:rPr lang="en-US" altLang="ja-JP">
                <a:solidFill>
                  <a:srgbClr val="FF0000"/>
                </a:solidFill>
              </a:rPr>
              <a:t> </a:t>
            </a:r>
            <a:r>
              <a:rPr lang="en-US" altLang="ja-JP" b="1" i="1">
                <a:solidFill>
                  <a:srgbClr val="FF0000"/>
                </a:solidFill>
              </a:rPr>
              <a:t>AR</a:t>
            </a:r>
            <a:r>
              <a:rPr lang="en-US" altLang="ja-JP" b="1">
                <a:solidFill>
                  <a:srgbClr val="FF0000"/>
                </a:solidFill>
              </a:rPr>
              <a:t>=1</a:t>
            </a:r>
            <a:endParaRPr lang="ja-JP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Our Previous Work</a:t>
            </a:r>
          </a:p>
        </p:txBody>
      </p:sp>
      <p:pic>
        <p:nvPicPr>
          <p:cNvPr id="87044" name="fem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4325" y="655638"/>
            <a:ext cx="6191250" cy="571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Objective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/>
              <a:t>Our previous work was incomplete…</a:t>
            </a:r>
          </a:p>
          <a:p>
            <a:r>
              <a:rPr lang="en-US" altLang="ja-JP"/>
              <a:t>In practical applications,</a:t>
            </a:r>
            <a:br>
              <a:rPr lang="en-US" altLang="ja-JP"/>
            </a:br>
            <a:r>
              <a:rPr lang="en-US" altLang="ja-JP">
                <a:solidFill>
                  <a:srgbClr val="0000FF"/>
                </a:solidFill>
              </a:rPr>
              <a:t>AR over 1 is not uncommon</a:t>
            </a:r>
            <a:r>
              <a:rPr lang="en-US" altLang="ja-JP"/>
              <a:t>.</a:t>
            </a:r>
            <a:br>
              <a:rPr lang="en-US" altLang="ja-JP"/>
            </a:br>
            <a:r>
              <a:rPr lang="en-US" altLang="ja-JP"/>
              <a:t>(even AR&gt;3 is usual.)</a:t>
            </a:r>
            <a:endParaRPr lang="en-US" altLang="ja-JP" sz="2800"/>
          </a:p>
          <a:p>
            <a:r>
              <a:rPr lang="en-US" altLang="ja-JP"/>
              <a:t>FEM cannot treat the extremely large deformation without adaptive meshing.  (</a:t>
            </a:r>
            <a:r>
              <a:rPr lang="en-US" altLang="ja-JP">
                <a:solidFill>
                  <a:srgbClr val="0000FF"/>
                </a:solidFill>
              </a:rPr>
              <a:t>Adaptive meshing is difficult</a:t>
            </a:r>
            <a:r>
              <a:rPr lang="en-US" altLang="ja-JP"/>
              <a:t> to implement.)</a:t>
            </a:r>
            <a:endParaRPr lang="ja-JP" altLang="en-US" sz="1000"/>
          </a:p>
          <a:p>
            <a:pPr>
              <a:buFont typeface="Wingdings" pitchFamily="2" charset="2"/>
              <a:buNone/>
            </a:pPr>
            <a:r>
              <a:rPr lang="en-US" altLang="ja-JP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Objective</a:t>
            </a:r>
          </a:p>
          <a:p>
            <a:pPr algn="ctr">
              <a:buFont typeface="Wingdings" pitchFamily="2" charset="2"/>
              <a:buNone/>
            </a:pPr>
            <a:r>
              <a:rPr lang="en-US" altLang="ja-JP">
                <a:solidFill>
                  <a:srgbClr val="FF0000"/>
                </a:solidFill>
              </a:rPr>
              <a:t>Development of a meshfree method</a:t>
            </a:r>
            <a:br>
              <a:rPr lang="en-US" altLang="ja-JP">
                <a:solidFill>
                  <a:srgbClr val="FF0000"/>
                </a:solidFill>
              </a:rPr>
            </a:br>
            <a:r>
              <a:rPr lang="en-US" altLang="ja-JP">
                <a:solidFill>
                  <a:srgbClr val="FF0000"/>
                </a:solidFill>
              </a:rPr>
              <a:t>for viscoelastic large deformation analysis</a:t>
            </a:r>
            <a:endParaRPr lang="ja-JP" altLang="en-US"/>
          </a:p>
          <a:p>
            <a:pPr algn="ctr">
              <a:buFont typeface="Wingdings" pitchFamily="2" charset="2"/>
              <a:buNone/>
            </a:pPr>
            <a:r>
              <a:rPr lang="en-US" altLang="ja-JP" sz="2000">
                <a:solidFill>
                  <a:srgbClr val="0000FF"/>
                </a:solidFill>
              </a:rPr>
              <a:t>(utilize it for thermal nanoimprint process optimization in the future)</a:t>
            </a:r>
            <a:endParaRPr lang="ja-JP" altLang="en-US" sz="2000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5" t="43605" b="14536"/>
          <a:stretch>
            <a:fillRect/>
          </a:stretch>
        </p:blipFill>
        <p:spPr bwMode="auto">
          <a:xfrm>
            <a:off x="6300788" y="1089025"/>
            <a:ext cx="247808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Proposing Meshfree Formulation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None/>
            </a:pPr>
            <a:endParaRPr lang="en-US" altLang="ja-JP"/>
          </a:p>
          <a:p>
            <a:pPr marL="609600" indent="-609600">
              <a:buFont typeface="Wingdings" pitchFamily="2" charset="2"/>
              <a:buNone/>
            </a:pPr>
            <a:r>
              <a:rPr lang="en-US" altLang="ja-JP"/>
              <a:t>[4 Points]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ja-JP"/>
              <a:t> 1. Quasi-static analysis for </a:t>
            </a:r>
            <a:r>
              <a:rPr lang="en-US" altLang="ja-JP">
                <a:solidFill>
                  <a:srgbClr val="FF0000"/>
                </a:solidFill>
              </a:rPr>
              <a:t>viscoelastic </a:t>
            </a:r>
            <a:r>
              <a:rPr lang="en-US" altLang="ja-JP"/>
              <a:t>body</a:t>
            </a:r>
            <a:endParaRPr lang="ja-JP" altLang="en-US"/>
          </a:p>
          <a:p>
            <a:pPr marL="609600" indent="-609600">
              <a:buFont typeface="Wingdings" pitchFamily="2" charset="2"/>
              <a:buNone/>
            </a:pPr>
            <a:r>
              <a:rPr lang="en-US" altLang="ja-JP"/>
              <a:t> 2. Modified </a:t>
            </a:r>
            <a:r>
              <a:rPr lang="en-US" altLang="ja-JP">
                <a:solidFill>
                  <a:srgbClr val="FF0000"/>
                </a:solidFill>
              </a:rPr>
              <a:t>stress-point integration</a:t>
            </a:r>
            <a:endParaRPr lang="en-US" altLang="ja-JP"/>
          </a:p>
          <a:p>
            <a:pPr marL="609600" indent="-609600">
              <a:buFont typeface="Wingdings" pitchFamily="2" charset="2"/>
              <a:buNone/>
            </a:pPr>
            <a:r>
              <a:rPr lang="en-US" altLang="ja-JP"/>
              <a:t> 3. Robust moving least squares (</a:t>
            </a:r>
            <a:r>
              <a:rPr lang="en-US" altLang="ja-JP">
                <a:solidFill>
                  <a:srgbClr val="FF0000"/>
                </a:solidFill>
              </a:rPr>
              <a:t>Robust MLS</a:t>
            </a:r>
            <a:r>
              <a:rPr lang="en-US" altLang="ja-JP"/>
              <a:t>)</a:t>
            </a:r>
            <a:br>
              <a:rPr lang="en-US" altLang="ja-JP"/>
            </a:br>
            <a:r>
              <a:rPr lang="en-US" altLang="ja-JP"/>
              <a:t>with integration correction</a:t>
            </a:r>
          </a:p>
          <a:p>
            <a:pPr marL="609600" indent="-609600">
              <a:buFont typeface="Wingdings" pitchFamily="2" charset="2"/>
              <a:buNone/>
            </a:pPr>
            <a:r>
              <a:rPr lang="en-US" altLang="ja-JP"/>
              <a:t> 4. </a:t>
            </a:r>
            <a:r>
              <a:rPr lang="en-US" altLang="ja-JP">
                <a:solidFill>
                  <a:srgbClr val="FF0000"/>
                </a:solidFill>
              </a:rPr>
              <a:t>Quasi-implicit</a:t>
            </a:r>
            <a:r>
              <a:rPr lang="en-US" altLang="ja-JP"/>
              <a:t> time advancing</a:t>
            </a:r>
          </a:p>
          <a:p>
            <a:pPr marL="609600" indent="-609600">
              <a:buFont typeface="Wingdings" pitchFamily="2" charset="2"/>
              <a:buNone/>
            </a:pPr>
            <a:endParaRPr lang="en-US" altLang="ja-JP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1. Viscoelastic Model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644525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altLang="ja-JP" b="1">
                <a:solidFill>
                  <a:srgbClr val="008000"/>
                </a:solidFill>
              </a:rPr>
              <a:t>Standard solid model</a:t>
            </a:r>
            <a:r>
              <a:rPr lang="en-US" altLang="ja-JP"/>
              <a:t> in shear</a:t>
            </a:r>
            <a:br>
              <a:rPr lang="en-US" altLang="ja-JP"/>
            </a:br>
            <a:r>
              <a:rPr lang="en-US" altLang="ja-JP"/>
              <a:t>(the simplest generalized Maxwell model)</a:t>
            </a:r>
            <a:endParaRPr lang="ja-JP" altLang="en-US" sz="2800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11188" y="5416550"/>
            <a:ext cx="78851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 b="1" i="1"/>
              <a:t>T</a:t>
            </a:r>
            <a:r>
              <a:rPr lang="en-US" altLang="ja-JP" sz="2000"/>
              <a:t>:Cauchy stress,  </a:t>
            </a:r>
            <a:r>
              <a:rPr lang="en-US" altLang="ja-JP" sz="2000" i="1"/>
              <a:t>E</a:t>
            </a:r>
            <a:r>
              <a:rPr lang="en-US" altLang="ja-JP" sz="2000" baseline="30000"/>
              <a:t>vol</a:t>
            </a:r>
            <a:r>
              <a:rPr lang="ja-JP" altLang="en-US" sz="2000"/>
              <a:t>：</a:t>
            </a:r>
            <a:r>
              <a:rPr lang="en-US" altLang="ja-JP" sz="2000"/>
              <a:t>logarithmic volumetric strain</a:t>
            </a:r>
            <a:r>
              <a:rPr lang="ja-JP" altLang="en-US" sz="2000"/>
              <a:t>，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en-US" altLang="ja-JP" sz="2000" b="1" i="1"/>
              <a:t>E</a:t>
            </a:r>
            <a:r>
              <a:rPr lang="en-US" altLang="ja-JP" sz="2000"/>
              <a:t>’</a:t>
            </a:r>
            <a:r>
              <a:rPr lang="ja-JP" altLang="en-US" sz="2000"/>
              <a:t>：</a:t>
            </a:r>
            <a:r>
              <a:rPr lang="en-US" altLang="ja-JP" sz="2000"/>
              <a:t>logarithmic deviatoric strain,  </a:t>
            </a:r>
            <a:r>
              <a:rPr lang="en-US" altLang="ja-JP" sz="2000" b="1" i="1"/>
              <a:t>E</a:t>
            </a:r>
            <a:r>
              <a:rPr lang="en-US" altLang="ja-JP" sz="2000" baseline="30000"/>
              <a:t>v</a:t>
            </a:r>
            <a:r>
              <a:rPr lang="en-US" altLang="ja-JP" sz="2000"/>
              <a:t>’</a:t>
            </a:r>
            <a:r>
              <a:rPr lang="ja-JP" altLang="en-US" sz="2000"/>
              <a:t>：</a:t>
            </a:r>
            <a:r>
              <a:rPr lang="en-US" altLang="ja-JP" sz="2000"/>
              <a:t>logarithmic viscous strain</a:t>
            </a:r>
            <a:endParaRPr lang="ja-JP" altLang="en-US" sz="2000"/>
          </a:p>
        </p:txBody>
      </p:sp>
      <p:sp>
        <p:nvSpPr>
          <p:cNvPr id="47186" name="Text Box 82"/>
          <p:cNvSpPr txBox="1">
            <a:spLocks noChangeArrowheads="1"/>
          </p:cNvSpPr>
          <p:nvPr/>
        </p:nvSpPr>
        <p:spPr bwMode="auto">
          <a:xfrm>
            <a:off x="3103563" y="2098675"/>
            <a:ext cx="6040437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ja-JP" sz="2400" i="1"/>
              <a:t>G</a:t>
            </a:r>
            <a:r>
              <a:rPr lang="ja-JP" altLang="en-US" sz="2400" baseline="-25000"/>
              <a:t>∞</a:t>
            </a:r>
            <a:r>
              <a:rPr lang="ja-JP" altLang="en-US" sz="2400"/>
              <a:t>：</a:t>
            </a:r>
            <a:r>
              <a:rPr lang="en-US" altLang="ja-JP" sz="2400">
                <a:solidFill>
                  <a:srgbClr val="0000FF"/>
                </a:solidFill>
              </a:rPr>
              <a:t>long-term</a:t>
            </a:r>
            <a:r>
              <a:rPr lang="en-US" altLang="ja-JP" sz="2400"/>
              <a:t> shear modulus</a:t>
            </a:r>
            <a:endParaRPr lang="ja-JP" altLang="en-US" sz="2400"/>
          </a:p>
          <a:p>
            <a:pPr fontAlgn="b"/>
            <a:r>
              <a:rPr lang="en-US" altLang="ja-JP" sz="2400" i="1"/>
              <a:t>G</a:t>
            </a:r>
            <a:r>
              <a:rPr lang="en-US" altLang="ja-JP" sz="2400" baseline="-25000"/>
              <a:t>0</a:t>
            </a:r>
            <a:r>
              <a:rPr lang="ja-JP" altLang="en-US" sz="2400"/>
              <a:t>：</a:t>
            </a:r>
            <a:r>
              <a:rPr lang="en-US" altLang="ja-JP" sz="2400">
                <a:solidFill>
                  <a:srgbClr val="FF0000"/>
                </a:solidFill>
              </a:rPr>
              <a:t>instantaneous</a:t>
            </a:r>
            <a:r>
              <a:rPr lang="en-US" altLang="ja-JP" sz="2400"/>
              <a:t> shear modulus</a:t>
            </a:r>
            <a:endParaRPr lang="ja-JP" altLang="en-US" sz="2400"/>
          </a:p>
          <a:p>
            <a:r>
              <a:rPr lang="en-US" altLang="ja-JP" sz="2400" i="1"/>
              <a:t>g</a:t>
            </a:r>
            <a:r>
              <a:rPr lang="ja-JP" altLang="en-US" sz="2400"/>
              <a:t>：</a:t>
            </a:r>
            <a:r>
              <a:rPr lang="en-US" altLang="ja-JP" sz="2400"/>
              <a:t>dimensionless shear modulus</a:t>
            </a:r>
            <a:endParaRPr lang="ja-JP" altLang="en-US" sz="2400"/>
          </a:p>
          <a:p>
            <a:r>
              <a:rPr lang="en-US" altLang="ja-JP" sz="2400" i="1">
                <a:latin typeface="Symbol" pitchFamily="18" charset="2"/>
              </a:rPr>
              <a:t>t</a:t>
            </a:r>
            <a:r>
              <a:rPr lang="ja-JP" altLang="en-US" sz="2400"/>
              <a:t>：</a:t>
            </a:r>
            <a:r>
              <a:rPr lang="en-US" altLang="ja-JP" sz="2400"/>
              <a:t>relaxation time</a:t>
            </a:r>
          </a:p>
        </p:txBody>
      </p:sp>
      <p:sp>
        <p:nvSpPr>
          <p:cNvPr id="47187" name="Text Box 83"/>
          <p:cNvSpPr txBox="1">
            <a:spLocks noChangeArrowheads="1"/>
          </p:cNvSpPr>
          <p:nvPr/>
        </p:nvSpPr>
        <p:spPr bwMode="auto">
          <a:xfrm>
            <a:off x="309563" y="4370388"/>
            <a:ext cx="3867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/>
              <a:t>●</a:t>
            </a:r>
            <a:r>
              <a:rPr lang="en-US" altLang="ja-JP" sz="2800"/>
              <a:t>Constitutive equation</a:t>
            </a:r>
            <a:endParaRPr lang="ja-JP" altLang="en-US" sz="2800"/>
          </a:p>
        </p:txBody>
      </p:sp>
      <p:sp>
        <p:nvSpPr>
          <p:cNvPr id="47188" name="Text Box 84"/>
          <p:cNvSpPr txBox="1">
            <a:spLocks noChangeArrowheads="1"/>
          </p:cNvSpPr>
          <p:nvPr/>
        </p:nvSpPr>
        <p:spPr bwMode="auto">
          <a:xfrm>
            <a:off x="287338" y="1612900"/>
            <a:ext cx="3589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/>
              <a:t>●</a:t>
            </a:r>
            <a:r>
              <a:rPr lang="en-US" altLang="ja-JP" sz="2800"/>
              <a:t>Schematic diagram</a:t>
            </a:r>
          </a:p>
        </p:txBody>
      </p:sp>
      <p:sp>
        <p:nvSpPr>
          <p:cNvPr id="47189" name="Text Box 85"/>
          <p:cNvSpPr txBox="1">
            <a:spLocks noChangeArrowheads="1"/>
          </p:cNvSpPr>
          <p:nvPr/>
        </p:nvSpPr>
        <p:spPr bwMode="auto">
          <a:xfrm>
            <a:off x="1187450" y="3789363"/>
            <a:ext cx="6943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u="sng"/>
              <a:t>On the other hand, bulk modulus, </a:t>
            </a:r>
            <a:r>
              <a:rPr lang="en-US" altLang="ja-JP" sz="2400" i="1" u="sng"/>
              <a:t>K</a:t>
            </a:r>
            <a:r>
              <a:rPr lang="en-US" altLang="ja-JP" sz="2400" u="sng"/>
              <a:t>, is a constant.</a:t>
            </a:r>
            <a:endParaRPr lang="ja-JP" altLang="en-US" sz="2400" u="sng"/>
          </a:p>
        </p:txBody>
      </p:sp>
      <p:pic>
        <p:nvPicPr>
          <p:cNvPr id="47190" name="Picture 86" descr="s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022475"/>
            <a:ext cx="2967037" cy="1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91" name="Picture 87" descr="standard_sol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4897438"/>
            <a:ext cx="5334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1. Viscoelastic Model</a:t>
            </a:r>
            <a:endParaRPr lang="ja-JP" altLang="en-US"/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215900" y="623888"/>
            <a:ext cx="89281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n"/>
            </a:pPr>
            <a:r>
              <a:rPr lang="en-US" altLang="ja-JP" sz="2800"/>
              <a:t>material constants used in example analysis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 u="sng">
                <a:solidFill>
                  <a:srgbClr val="FF0000"/>
                </a:solidFill>
              </a:rPr>
              <a:t>instantaneous</a:t>
            </a:r>
            <a:r>
              <a:rPr lang="en-US" altLang="ja-JP" sz="2800" u="sng"/>
              <a:t> Young’s modulus</a:t>
            </a:r>
            <a:r>
              <a:rPr lang="ja-JP" altLang="en-US" sz="2800" u="sng"/>
              <a:t>（</a:t>
            </a:r>
            <a:r>
              <a:rPr lang="en-US" altLang="ja-JP" sz="2800" i="1" u="sng"/>
              <a:t>E</a:t>
            </a:r>
            <a:r>
              <a:rPr lang="en-US" altLang="ja-JP" sz="2800" u="sng" baseline="-10000"/>
              <a:t>0</a:t>
            </a:r>
            <a:r>
              <a:rPr lang="ja-JP" altLang="en-US" sz="2800" u="sng"/>
              <a:t>）：　</a:t>
            </a:r>
            <a:r>
              <a:rPr lang="en-US" altLang="ja-JP" sz="2800" u="sng"/>
              <a:t>9 GPa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 u="sng">
                <a:solidFill>
                  <a:srgbClr val="FF0000"/>
                </a:solidFill>
              </a:rPr>
              <a:t>instantaneous</a:t>
            </a:r>
            <a:r>
              <a:rPr lang="en-US" altLang="ja-JP" sz="2800" u="sng"/>
              <a:t> Poisson’s ratio</a:t>
            </a:r>
            <a:r>
              <a:rPr lang="ja-JP" altLang="en-US" sz="2800" u="sng"/>
              <a:t>（</a:t>
            </a:r>
            <a:r>
              <a:rPr lang="en-US" altLang="ja-JP" sz="2800" i="1" u="sng">
                <a:latin typeface="Symbol" pitchFamily="18" charset="2"/>
              </a:rPr>
              <a:t>n</a:t>
            </a:r>
            <a:r>
              <a:rPr lang="en-US" altLang="ja-JP" sz="2800" u="sng" baseline="-10000"/>
              <a:t>0</a:t>
            </a:r>
            <a:r>
              <a:rPr lang="ja-JP" altLang="en-US" sz="2800" u="sng"/>
              <a:t>）：　</a:t>
            </a:r>
            <a:r>
              <a:rPr lang="en-US" altLang="ja-JP" sz="2800" u="sng">
                <a:solidFill>
                  <a:srgbClr val="FF0000"/>
                </a:solidFill>
              </a:rPr>
              <a:t>0.333</a:t>
            </a:r>
            <a:r>
              <a:rPr lang="ja-JP" altLang="en-US" sz="2800" u="sng">
                <a:solidFill>
                  <a:srgbClr val="FF0000"/>
                </a:solidFill>
              </a:rPr>
              <a:t>・・・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>
                <a:solidFill>
                  <a:srgbClr val="FF0000"/>
                </a:solidFill>
              </a:rPr>
              <a:t>instantaneous</a:t>
            </a:r>
            <a:r>
              <a:rPr lang="en-US" altLang="ja-JP" sz="2800"/>
              <a:t> shear modulus</a:t>
            </a:r>
            <a:r>
              <a:rPr lang="ja-JP" altLang="en-US" sz="2800"/>
              <a:t>（</a:t>
            </a:r>
            <a:r>
              <a:rPr lang="en-US" altLang="ja-JP" sz="2800" i="1"/>
              <a:t>G</a:t>
            </a:r>
            <a:r>
              <a:rPr lang="en-US" altLang="ja-JP" sz="2800" baseline="-10000"/>
              <a:t>0</a:t>
            </a:r>
            <a:r>
              <a:rPr lang="ja-JP" altLang="en-US" sz="2800"/>
              <a:t>）：　</a:t>
            </a:r>
            <a:r>
              <a:rPr lang="en-US" altLang="ja-JP" sz="2800"/>
              <a:t>3.375 GPa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1000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/>
              <a:t>bulk modulus</a:t>
            </a:r>
            <a:r>
              <a:rPr lang="ja-JP" altLang="en-US" sz="2800"/>
              <a:t>（</a:t>
            </a:r>
            <a:r>
              <a:rPr lang="en-US" altLang="ja-JP" sz="2800" i="1"/>
              <a:t>K</a:t>
            </a:r>
            <a:r>
              <a:rPr lang="ja-JP" altLang="en-US" sz="2800"/>
              <a:t>）：　</a:t>
            </a:r>
            <a:r>
              <a:rPr lang="en-US" altLang="ja-JP" sz="2800"/>
              <a:t>9 GPa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 u="sng"/>
              <a:t>dimensionless shear modulus</a:t>
            </a:r>
            <a:r>
              <a:rPr lang="ja-JP" altLang="en-US" sz="2800" u="sng"/>
              <a:t>（</a:t>
            </a:r>
            <a:r>
              <a:rPr lang="en-US" altLang="ja-JP" sz="2800" i="1" u="sng"/>
              <a:t>g</a:t>
            </a:r>
            <a:r>
              <a:rPr lang="ja-JP" altLang="en-US" sz="2800" u="sng"/>
              <a:t>）：　</a:t>
            </a:r>
            <a:r>
              <a:rPr lang="en-US" altLang="ja-JP" sz="2800" u="sng"/>
              <a:t>0.9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 u="sng"/>
              <a:t>relaxation time</a:t>
            </a:r>
            <a:r>
              <a:rPr lang="ja-JP" altLang="en-US" sz="2800" u="sng"/>
              <a:t>（</a:t>
            </a:r>
            <a:r>
              <a:rPr lang="en-US" altLang="ja-JP" sz="2800" i="1" u="sng">
                <a:latin typeface="Symbol" pitchFamily="18" charset="2"/>
              </a:rPr>
              <a:t>t</a:t>
            </a:r>
            <a:r>
              <a:rPr lang="ja-JP" altLang="en-US" sz="2800" u="sng"/>
              <a:t>）：　</a:t>
            </a:r>
            <a:r>
              <a:rPr lang="en-US" altLang="ja-JP" sz="2800" u="sng"/>
              <a:t>5 s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en-US" altLang="ja-JP" sz="1000" u="sng"/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>
                <a:solidFill>
                  <a:srgbClr val="0000FF"/>
                </a:solidFill>
              </a:rPr>
              <a:t>long-term</a:t>
            </a:r>
            <a:r>
              <a:rPr lang="en-US" altLang="ja-JP" sz="2800"/>
              <a:t> Young’s modulus</a:t>
            </a:r>
            <a:r>
              <a:rPr lang="ja-JP" altLang="en-US" sz="2800"/>
              <a:t>（</a:t>
            </a:r>
            <a:r>
              <a:rPr lang="en-US" altLang="ja-JP" sz="2800" i="1"/>
              <a:t>E</a:t>
            </a:r>
            <a:r>
              <a:rPr lang="en-US" altLang="ja-JP" sz="2800" baseline="-10000"/>
              <a:t>∞</a:t>
            </a:r>
            <a:r>
              <a:rPr lang="ja-JP" altLang="en-US" sz="2800"/>
              <a:t>）：　</a:t>
            </a:r>
            <a:r>
              <a:rPr lang="en-US" altLang="ja-JP" sz="2800"/>
              <a:t>1 GPa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>
                <a:solidFill>
                  <a:srgbClr val="0000FF"/>
                </a:solidFill>
              </a:rPr>
              <a:t>long-term</a:t>
            </a:r>
            <a:r>
              <a:rPr lang="en-US" altLang="ja-JP" sz="2800"/>
              <a:t> Poission’s ratio</a:t>
            </a:r>
            <a:r>
              <a:rPr lang="ja-JP" altLang="en-US" sz="2800"/>
              <a:t>（</a:t>
            </a:r>
            <a:r>
              <a:rPr lang="en-US" altLang="ja-JP" sz="2800" i="1">
                <a:latin typeface="Symbol" pitchFamily="18" charset="2"/>
              </a:rPr>
              <a:t>n</a:t>
            </a:r>
            <a:r>
              <a:rPr lang="en-US" altLang="ja-JP" sz="2800" baseline="-10000"/>
              <a:t>∞</a:t>
            </a:r>
            <a:r>
              <a:rPr lang="ja-JP" altLang="en-US" sz="2800"/>
              <a:t>）：　</a:t>
            </a:r>
            <a:r>
              <a:rPr lang="en-US" altLang="ja-JP" sz="2800">
                <a:solidFill>
                  <a:srgbClr val="0000FF"/>
                </a:solidFill>
              </a:rPr>
              <a:t>0.481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ja-JP" altLang="en-US" sz="2800"/>
              <a:t>　　</a:t>
            </a:r>
            <a:r>
              <a:rPr lang="en-US" altLang="ja-JP" sz="2800">
                <a:solidFill>
                  <a:srgbClr val="0000FF"/>
                </a:solidFill>
              </a:rPr>
              <a:t>long-term</a:t>
            </a:r>
            <a:r>
              <a:rPr lang="en-US" altLang="ja-JP" sz="2800"/>
              <a:t> shear modulus(</a:t>
            </a:r>
            <a:r>
              <a:rPr lang="en-US" altLang="ja-JP" sz="2800" i="1"/>
              <a:t>G</a:t>
            </a:r>
            <a:r>
              <a:rPr lang="ja-JP" altLang="en-US" sz="2800" baseline="-10000"/>
              <a:t>∞</a:t>
            </a:r>
            <a:r>
              <a:rPr lang="en-US" altLang="ja-JP" sz="2800"/>
              <a:t>)</a:t>
            </a:r>
            <a:r>
              <a:rPr lang="en-US" altLang="ja-JP" sz="2800">
                <a:sym typeface="Wingdings" pitchFamily="2" charset="2"/>
              </a:rPr>
              <a:t>:</a:t>
            </a:r>
            <a:r>
              <a:rPr lang="ja-JP" altLang="en-US" sz="2800"/>
              <a:t>　</a:t>
            </a:r>
            <a:r>
              <a:rPr lang="en-US" altLang="ja-JP" sz="2800"/>
              <a:t>0.3375 GPa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/>
              <a:t>2. Modified SP Integration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623888"/>
            <a:ext cx="8928100" cy="4832350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000"/>
              <a:t>Meshfree domain integration with BG cells is not suitable for large deformation.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000"/>
              <a:t>There are 2 ways of domain integration without BG cells.</a:t>
            </a:r>
            <a:endParaRPr lang="ja-JP" altLang="en-US" sz="2000"/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/>
              <a:t>[1]</a:t>
            </a:r>
            <a:r>
              <a:rPr lang="en-US" altLang="ja-JP" u="sng"/>
              <a:t> </a:t>
            </a:r>
            <a:r>
              <a:rPr lang="en-US" altLang="ja-JP" b="1" u="sng"/>
              <a:t>Nodal integration</a:t>
            </a:r>
            <a:r>
              <a:rPr lang="en-US" altLang="ja-JP"/>
              <a:t> </a:t>
            </a:r>
            <a:r>
              <a:rPr lang="en-US" altLang="ja-JP" sz="2400"/>
              <a:t>(J. S. Chen)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/>
              <a:t> </a:t>
            </a:r>
            <a:r>
              <a:rPr lang="en-US" altLang="ja-JP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merit)</a:t>
            </a:r>
            <a:r>
              <a:rPr lang="ja-JP" altLang="en-US" sz="2800"/>
              <a:t> </a:t>
            </a:r>
            <a:r>
              <a:rPr lang="en-US" altLang="ja-JP" sz="2800"/>
              <a:t>very simple.</a:t>
            </a:r>
            <a:br>
              <a:rPr lang="en-US" altLang="ja-JP" sz="2800"/>
            </a:br>
            <a:r>
              <a:rPr lang="en-US" altLang="ja-JP" sz="2800"/>
              <a:t>     generation of stress-points is not necessary.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/>
              <a:t> </a:t>
            </a:r>
            <a:r>
              <a:rPr lang="en-US" altLang="ja-JP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demerit)</a:t>
            </a:r>
            <a:r>
              <a:rPr lang="en-US" altLang="ja-JP" sz="2800"/>
              <a:t> zero-energy mode arise without </a:t>
            </a:r>
            <a:r>
              <a:rPr lang="en-US" altLang="ja-JP" sz="2800" b="1">
                <a:solidFill>
                  <a:srgbClr val="008000"/>
                </a:solidFill>
              </a:rPr>
              <a:t>artificial stabilization</a:t>
            </a:r>
            <a:r>
              <a:rPr lang="en-US" altLang="ja-JP" sz="2800"/>
              <a:t>. (similar to hour-glass modes in FEM)</a:t>
            </a:r>
            <a:endParaRPr lang="ja-JP" altLang="en-US" sz="2800"/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>
                <a:solidFill>
                  <a:srgbClr val="FF0000"/>
                </a:solidFill>
              </a:rPr>
              <a:t>[2]</a:t>
            </a:r>
            <a:r>
              <a:rPr lang="en-US" altLang="ja-JP" u="sng">
                <a:solidFill>
                  <a:srgbClr val="FF0000"/>
                </a:solidFill>
              </a:rPr>
              <a:t> </a:t>
            </a:r>
            <a:r>
              <a:rPr lang="en-US" altLang="ja-JP" b="1" u="sng">
                <a:solidFill>
                  <a:srgbClr val="FF0000"/>
                </a:solidFill>
              </a:rPr>
              <a:t>Stress-point (SP) integration</a:t>
            </a:r>
            <a:r>
              <a:rPr lang="en-US" altLang="ja-JP" b="1">
                <a:solidFill>
                  <a:srgbClr val="FF0000"/>
                </a:solidFill>
              </a:rPr>
              <a:t> </a:t>
            </a:r>
            <a:r>
              <a:rPr lang="en-US" altLang="ja-JP" sz="2400"/>
              <a:t>(T. Belytschko)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/>
              <a:t> </a:t>
            </a:r>
            <a:r>
              <a:rPr lang="en-US" altLang="ja-JP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merit)</a:t>
            </a:r>
            <a:r>
              <a:rPr lang="en-US" altLang="ja-JP" sz="2800"/>
              <a:t> </a:t>
            </a:r>
            <a:r>
              <a:rPr lang="en-US" altLang="ja-JP" sz="2800" b="1">
                <a:solidFill>
                  <a:srgbClr val="008000"/>
                </a:solidFill>
              </a:rPr>
              <a:t>artificial stabilization</a:t>
            </a:r>
            <a:r>
              <a:rPr lang="en-US" altLang="ja-JP" sz="2800"/>
              <a:t> is not essential.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800"/>
              <a:t> </a:t>
            </a:r>
            <a:r>
              <a:rPr lang="en-US" altLang="ja-JP" sz="2800" i="1">
                <a:effectLst>
                  <a:outerShdw blurRad="38100" dist="38100" dir="2700000" algn="tl">
                    <a:srgbClr val="C0C0C0"/>
                  </a:outerShdw>
                </a:effectLst>
              </a:rPr>
              <a:t>demerit)</a:t>
            </a:r>
            <a:r>
              <a:rPr lang="ja-JP" altLang="en-US" sz="2800"/>
              <a:t> </a:t>
            </a:r>
            <a:r>
              <a:rPr lang="en-US" altLang="ja-JP" sz="2800"/>
              <a:t>generation and translation of stress-points are</a:t>
            </a:r>
            <a:br>
              <a:rPr lang="en-US" altLang="ja-JP" sz="2800"/>
            </a:br>
            <a:r>
              <a:rPr lang="en-US" altLang="ja-JP" sz="2800"/>
              <a:t>         required.</a:t>
            </a:r>
            <a:endParaRPr lang="ja-JP" altLang="en-US" sz="2800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14325" y="5340350"/>
            <a:ext cx="4175125" cy="10318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No practical SP integration scheme</a:t>
            </a:r>
            <a:br>
              <a:rPr lang="en-US" altLang="ja-JP" sz="2000"/>
            </a:br>
            <a:r>
              <a:rPr lang="en-US" altLang="ja-JP" sz="2000"/>
              <a:t> for </a:t>
            </a:r>
            <a:r>
              <a:rPr lang="en-US" altLang="ja-JP" sz="2000">
                <a:solidFill>
                  <a:srgbClr val="FF0000"/>
                </a:solidFill>
              </a:rPr>
              <a:t>large deformation</a:t>
            </a:r>
            <a:r>
              <a:rPr lang="en-US" altLang="ja-JP" sz="2000"/>
              <a:t> analysis</a:t>
            </a:r>
            <a:br>
              <a:rPr lang="en-US" altLang="ja-JP" sz="2000"/>
            </a:br>
            <a:r>
              <a:rPr lang="en-US" altLang="ja-JP" sz="2000"/>
              <a:t> was developed so far.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108575" y="5348288"/>
            <a:ext cx="3649663" cy="10318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We introduce a SP integration</a:t>
            </a:r>
          </a:p>
          <a:p>
            <a:r>
              <a:rPr lang="en-US" altLang="ja-JP" sz="2000"/>
              <a:t> modified for </a:t>
            </a:r>
            <a:r>
              <a:rPr lang="en-US" altLang="ja-JP" sz="2000">
                <a:solidFill>
                  <a:srgbClr val="FF0000"/>
                </a:solidFill>
              </a:rPr>
              <a:t>large deformation</a:t>
            </a:r>
          </a:p>
          <a:p>
            <a:r>
              <a:rPr lang="en-US" altLang="ja-JP" sz="2000"/>
              <a:t> analysis.</a:t>
            </a:r>
            <a:endParaRPr lang="ja-JP" altLang="en-US" sz="2000"/>
          </a:p>
        </p:txBody>
      </p:sp>
      <p:sp>
        <p:nvSpPr>
          <p:cNvPr id="48134" name="AutoShape 6"/>
          <p:cNvSpPr>
            <a:spLocks noChangeArrowheads="1"/>
          </p:cNvSpPr>
          <p:nvPr/>
        </p:nvSpPr>
        <p:spPr bwMode="auto">
          <a:xfrm>
            <a:off x="4575175" y="5619750"/>
            <a:ext cx="484188" cy="495300"/>
          </a:xfrm>
          <a:prstGeom prst="rightArrow">
            <a:avLst>
              <a:gd name="adj1" fmla="val 54491"/>
              <a:gd name="adj2" fmla="val 4918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CE2E4F89-1FFB-44A4-B044-539BC581836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0\uFFFD\u0016\uFFFD{EE42B3B6-3D5D-4190-BC94-BBF25F07017C}&quot;,&quot;Z:\\_yuki\\public_html\\slide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100.000000"/>
  <p:tag name="ISPRING_PRESENTATION_TITLE" val="mmdconf2010-slide"/>
  <p:tag name="ISPRING_FIRST_PUBLISH" val="1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11005</TotalTime>
  <Words>1300</Words>
  <Application>Microsoft Office PowerPoint</Application>
  <PresentationFormat>画面に合わせる (4:3)</PresentationFormat>
  <Paragraphs>229</Paragraphs>
  <Slides>27</Slides>
  <Notes>27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27</vt:i4>
      </vt:variant>
    </vt:vector>
  </HeadingPairs>
  <TitlesOfParts>
    <vt:vector size="36" baseType="lpstr">
      <vt:lpstr>MS PGothic</vt:lpstr>
      <vt:lpstr>ＭＳ Ｐ明朝</vt:lpstr>
      <vt:lpstr>MS Gothic</vt:lpstr>
      <vt:lpstr>游ゴシック</vt:lpstr>
      <vt:lpstr>Arial</vt:lpstr>
      <vt:lpstr>Symbol</vt:lpstr>
      <vt:lpstr>Wingdings</vt:lpstr>
      <vt:lpstr>標準デザイン</vt:lpstr>
      <vt:lpstr>デザインの設定</vt:lpstr>
      <vt:lpstr>A Novel Meshfree Method for Large Deformation Analysis of Elastic and Viscoelastic Bodies without using Background Cells</vt:lpstr>
      <vt:lpstr>Background</vt:lpstr>
      <vt:lpstr>Our Previous Work</vt:lpstr>
      <vt:lpstr>Our Previous Work</vt:lpstr>
      <vt:lpstr>Objective</vt:lpstr>
      <vt:lpstr>Proposing Meshfree Formulation</vt:lpstr>
      <vt:lpstr>1. Viscoelastic Model</vt:lpstr>
      <vt:lpstr>1. Viscoelastic Model</vt:lpstr>
      <vt:lpstr>2. Modified SP Integration</vt:lpstr>
      <vt:lpstr>2. Modified SP Integration (initialization)</vt:lpstr>
      <vt:lpstr>2. Modified SP Integration (updates)</vt:lpstr>
      <vt:lpstr>3. Robust MLS (approximation)</vt:lpstr>
      <vt:lpstr>3. Robust MLS (integration correction)</vt:lpstr>
      <vt:lpstr>4. Quasi-implicit Time Advancing</vt:lpstr>
      <vt:lpstr>4. Quasi-implicit Time Advancing</vt:lpstr>
      <vt:lpstr>Patch Test</vt:lpstr>
      <vt:lpstr>Patch Test (animation)</vt:lpstr>
      <vt:lpstr>Patch Test (result)</vt:lpstr>
      <vt:lpstr>Bending of Cantilever</vt:lpstr>
      <vt:lpstr>Bending of Cantilever (elastic)</vt:lpstr>
      <vt:lpstr>Bending of Cantilever (viscoelastic)</vt:lpstr>
      <vt:lpstr>Bending of Cantilever (viscoelastic)</vt:lpstr>
      <vt:lpstr>Imprinting-like Analysis</vt:lpstr>
      <vt:lpstr>Imprinting-like Analysis (FEM)</vt:lpstr>
      <vt:lpstr>Imprinting-like Analysis (FEM)</vt:lpstr>
      <vt:lpstr>Imprinting-like Analysis (animation)</vt:lpstr>
      <vt:lpstr>Summary &amp; Future Work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mmdconf2010-slide</dc:title>
  <dc:creator/>
  <cp:lastModifiedBy>T20190041572</cp:lastModifiedBy>
  <cp:revision>564</cp:revision>
  <dcterms:created xsi:type="dcterms:W3CDTF">2007-11-22T18:02:40Z</dcterms:created>
  <dcterms:modified xsi:type="dcterms:W3CDTF">2024-04-09T03:05:47Z</dcterms:modified>
</cp:coreProperties>
</file>