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44"/>
  </p:notesMasterIdLst>
  <p:sldIdLst>
    <p:sldId id="490" r:id="rId2"/>
    <p:sldId id="492" r:id="rId3"/>
    <p:sldId id="494" r:id="rId4"/>
    <p:sldId id="493" r:id="rId5"/>
    <p:sldId id="491" r:id="rId6"/>
    <p:sldId id="469" r:id="rId7"/>
    <p:sldId id="388" r:id="rId8"/>
    <p:sldId id="479" r:id="rId9"/>
    <p:sldId id="480" r:id="rId10"/>
    <p:sldId id="481" r:id="rId11"/>
    <p:sldId id="448" r:id="rId12"/>
    <p:sldId id="447" r:id="rId13"/>
    <p:sldId id="451" r:id="rId14"/>
    <p:sldId id="452" r:id="rId15"/>
    <p:sldId id="482" r:id="rId16"/>
    <p:sldId id="449" r:id="rId17"/>
    <p:sldId id="483" r:id="rId18"/>
    <p:sldId id="484" r:id="rId19"/>
    <p:sldId id="486" r:id="rId20"/>
    <p:sldId id="450" r:id="rId21"/>
    <p:sldId id="439" r:id="rId22"/>
    <p:sldId id="461" r:id="rId23"/>
    <p:sldId id="466" r:id="rId24"/>
    <p:sldId id="467" r:id="rId25"/>
    <p:sldId id="470" r:id="rId26"/>
    <p:sldId id="471" r:id="rId27"/>
    <p:sldId id="472" r:id="rId28"/>
    <p:sldId id="473" r:id="rId29"/>
    <p:sldId id="475" r:id="rId30"/>
    <p:sldId id="476" r:id="rId31"/>
    <p:sldId id="477" r:id="rId32"/>
    <p:sldId id="487" r:id="rId33"/>
    <p:sldId id="488" r:id="rId34"/>
    <p:sldId id="489" r:id="rId35"/>
    <p:sldId id="403" r:id="rId36"/>
    <p:sldId id="416" r:id="rId37"/>
    <p:sldId id="468" r:id="rId38"/>
    <p:sldId id="465" r:id="rId39"/>
    <p:sldId id="458" r:id="rId40"/>
    <p:sldId id="459" r:id="rId41"/>
    <p:sldId id="460" r:id="rId42"/>
    <p:sldId id="463" r:id="rId43"/>
  </p:sldIdLst>
  <p:sldSz cx="9144000" cy="6858000" type="screen4x3"/>
  <p:notesSz cx="9971088" cy="6823075"/>
  <p:custDataLst>
    <p:tags r:id="rId45"/>
  </p:custDataLst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6600CC"/>
    <a:srgbClr val="0000CC"/>
    <a:srgbClr val="008000"/>
    <a:srgbClr val="FF0000"/>
    <a:srgbClr val="00CC00"/>
    <a:srgbClr val="404040"/>
    <a:srgbClr val="000000"/>
    <a:srgbClr val="808080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63" autoAdjust="0"/>
    <p:restoredTop sz="88252" autoAdjust="0"/>
  </p:normalViewPr>
  <p:slideViewPr>
    <p:cSldViewPr>
      <p:cViewPr varScale="1">
        <p:scale>
          <a:sx n="91" d="100"/>
          <a:sy n="91" d="100"/>
        </p:scale>
        <p:origin x="254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66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19943" cy="341209"/>
          </a:xfrm>
          <a:prstGeom prst="rect">
            <a:avLst/>
          </a:prstGeom>
        </p:spPr>
        <p:txBody>
          <a:bodyPr vert="horz" lIns="92418" tIns="46209" rIns="92418" bIns="46209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5648797" y="0"/>
            <a:ext cx="4319943" cy="341209"/>
          </a:xfrm>
          <a:prstGeom prst="rect">
            <a:avLst/>
          </a:prstGeom>
        </p:spPr>
        <p:txBody>
          <a:bodyPr vert="horz" lIns="92418" tIns="46209" rIns="92418" bIns="46209" rtlCol="0"/>
          <a:lstStyle>
            <a:lvl1pPr algn="r">
              <a:defRPr sz="1200" smtClean="0"/>
            </a:lvl1pPr>
          </a:lstStyle>
          <a:p>
            <a:pPr>
              <a:defRPr/>
            </a:pPr>
            <a:fld id="{C3B1C3B4-0EFA-4E9A-BE43-AB531CD70431}" type="datetimeFigureOut">
              <a:rPr lang="ja-JP" altLang="en-US"/>
              <a:pPr>
                <a:defRPr/>
              </a:pPr>
              <a:t>2024/4/9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3279775" y="511175"/>
            <a:ext cx="3411538" cy="2559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18" tIns="46209" rIns="92418" bIns="46209" rtlCol="0" anchor="ctr"/>
          <a:lstStyle/>
          <a:p>
            <a:pPr lvl="0"/>
            <a:endParaRPr lang="ja-JP" altLang="en-US" noProof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997815" y="3240934"/>
            <a:ext cx="7975460" cy="3070878"/>
          </a:xfrm>
          <a:prstGeom prst="rect">
            <a:avLst/>
          </a:prstGeom>
        </p:spPr>
        <p:txBody>
          <a:bodyPr vert="horz" lIns="92418" tIns="46209" rIns="92418" bIns="46209" rtlCol="0">
            <a:normAutofit/>
          </a:bodyPr>
          <a:lstStyle/>
          <a:p>
            <a:pPr lvl="0"/>
            <a:r>
              <a:rPr lang="ja-JP" altLang="en-US" noProof="0"/>
              <a:t>マスタ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1" y="6480770"/>
            <a:ext cx="4319943" cy="341208"/>
          </a:xfrm>
          <a:prstGeom prst="rect">
            <a:avLst/>
          </a:prstGeom>
        </p:spPr>
        <p:txBody>
          <a:bodyPr vert="horz" lIns="92418" tIns="46209" rIns="92418" bIns="46209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5648797" y="6480770"/>
            <a:ext cx="4319943" cy="341208"/>
          </a:xfrm>
          <a:prstGeom prst="rect">
            <a:avLst/>
          </a:prstGeom>
        </p:spPr>
        <p:txBody>
          <a:bodyPr vert="horz" lIns="92418" tIns="46209" rIns="92418" bIns="46209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24E7511A-E19B-4650-9FBF-BD8447E14FD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99943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736481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8157470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660795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2484820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714683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215245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418968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640141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106288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9761979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480830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774928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925039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518642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1535098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99580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667453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27998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53122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14974067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4318342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017158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4800344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910937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4049747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7509433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7255719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7919150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7844107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3669583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4111405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9937500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58832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674501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40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217368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41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4865435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42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378005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778378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634138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885427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362364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84876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750425"/>
            <a:ext cx="7772400" cy="1470025"/>
          </a:xfrm>
        </p:spPr>
        <p:txBody>
          <a:bodyPr/>
          <a:lstStyle/>
          <a:p>
            <a:r>
              <a:rPr lang="ja-JP" altLang="en-US" dirty="0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03033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36513"/>
            <a:ext cx="9144000" cy="6207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ja-JP" altLang="en-US" dirty="0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6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89541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4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086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6513"/>
            <a:ext cx="9144000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accent1"/>
            </a:outerShdw>
          </a:effec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ja-JP" altLang="en-US" dirty="0"/>
              <a:t>マスタ タイトルの書式設定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4" y="623887"/>
            <a:ext cx="8641655" cy="577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3086" name="Rectangle 14"/>
          <p:cNvSpPr>
            <a:spLocks noChangeArrowheads="1"/>
          </p:cNvSpPr>
          <p:nvPr userDrawn="1"/>
        </p:nvSpPr>
        <p:spPr bwMode="auto">
          <a:xfrm flipV="1">
            <a:off x="0" y="574675"/>
            <a:ext cx="9144000" cy="71438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404040"/>
              </a:gs>
            </a:gsLst>
            <a:lin ang="13500000" scaled="1"/>
          </a:gradFill>
          <a:ln w="9525">
            <a:noFill/>
            <a:round/>
            <a:headEnd/>
            <a:tailEnd/>
          </a:ln>
        </p:spPr>
        <p:txBody>
          <a:bodyPr rot="10800000" wrap="none" anchor="ctr"/>
          <a:lstStyle/>
          <a:p>
            <a:pPr>
              <a:defRPr/>
            </a:pPr>
            <a:endParaRPr lang="ja-JP" altLang="en-US"/>
          </a:p>
        </p:txBody>
      </p:sp>
      <p:grpSp>
        <p:nvGrpSpPr>
          <p:cNvPr id="6" name="グループ化 5"/>
          <p:cNvGrpSpPr/>
          <p:nvPr userDrawn="1"/>
        </p:nvGrpSpPr>
        <p:grpSpPr>
          <a:xfrm>
            <a:off x="0" y="6397625"/>
            <a:ext cx="9144000" cy="460375"/>
            <a:chOff x="0" y="6397625"/>
            <a:chExt cx="9144000" cy="460375"/>
          </a:xfrm>
        </p:grpSpPr>
        <p:sp>
          <p:nvSpPr>
            <p:cNvPr id="3080" name="Rectangle 8"/>
            <p:cNvSpPr>
              <a:spLocks noChangeArrowheads="1"/>
            </p:cNvSpPr>
            <p:nvPr userDrawn="1"/>
          </p:nvSpPr>
          <p:spPr bwMode="auto">
            <a:xfrm flipV="1">
              <a:off x="0" y="6397625"/>
              <a:ext cx="9144000" cy="460375"/>
            </a:xfrm>
            <a:prstGeom prst="rect">
              <a:avLst/>
            </a:prstGeom>
            <a:solidFill>
              <a:srgbClr val="404040"/>
            </a:solidFill>
            <a:ln w="9525">
              <a:noFill/>
              <a:round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3081" name="Text Box 9"/>
            <p:cNvSpPr txBox="1">
              <a:spLocks noChangeArrowheads="1"/>
            </p:cNvSpPr>
            <p:nvPr userDrawn="1"/>
          </p:nvSpPr>
          <p:spPr bwMode="auto">
            <a:xfrm>
              <a:off x="3666877" y="6446838"/>
              <a:ext cx="1857881" cy="17171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ctr" defTabSz="457200">
                <a:lnSpc>
                  <a:spcPct val="93000"/>
                </a:lnSpc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kumimoji="0" lang="en-US" altLang="ja-JP" sz="1200" dirty="0">
                  <a:solidFill>
                    <a:schemeClr val="bg1"/>
                  </a:solidFill>
                </a:rPr>
                <a:t>M&amp;M</a:t>
              </a:r>
              <a:r>
                <a:rPr kumimoji="0" lang="ja-JP" altLang="en-US" sz="1200" dirty="0">
                  <a:solidFill>
                    <a:schemeClr val="bg1"/>
                  </a:solidFill>
                </a:rPr>
                <a:t>若手シンポジウム</a:t>
              </a:r>
              <a:r>
                <a:rPr kumimoji="0" lang="en-GB" altLang="ja-JP" sz="1200" dirty="0">
                  <a:solidFill>
                    <a:schemeClr val="bg1"/>
                  </a:solidFill>
                </a:rPr>
                <a:t>2012</a:t>
              </a:r>
            </a:p>
          </p:txBody>
        </p:sp>
        <p:pic>
          <p:nvPicPr>
            <p:cNvPr id="2057" name="Picture 15" descr="ロゴのみ"/>
            <p:cNvPicPr>
              <a:picLocks noChangeArrowheads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924" b="20924"/>
            <a:stretch>
              <a:fillRect/>
            </a:stretch>
          </p:blipFill>
          <p:spPr bwMode="auto">
            <a:xfrm>
              <a:off x="7200900" y="6453188"/>
              <a:ext cx="1681163" cy="36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7" descr="logo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25" y="6453188"/>
              <a:ext cx="1681163" cy="36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スライド番号プレースホルダー 4"/>
          <p:cNvSpPr>
            <a:spLocks noGrp="1"/>
          </p:cNvSpPr>
          <p:nvPr userDrawn="1">
            <p:ph type="sldNum" sz="quarter" idx="4"/>
          </p:nvPr>
        </p:nvSpPr>
        <p:spPr>
          <a:xfrm>
            <a:off x="4031940" y="6626416"/>
            <a:ext cx="1054894" cy="196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chemeClr val="accent2"/>
          </a:solidFill>
          <a:latin typeface="Arial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n"/>
        <a:defRPr kumimoji="1" sz="32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l"/>
        <a:defRPr kumimoji="1" sz="2800">
          <a:solidFill>
            <a:schemeClr val="tx1"/>
          </a:solidFill>
          <a:latin typeface="Arial" charset="0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80000"/>
        <a:buFont typeface="Wingdings" pitchFamily="2" charset="2"/>
        <a:buChar char="u"/>
        <a:defRPr kumimoji="1" sz="2400">
          <a:solidFill>
            <a:schemeClr val="tx1"/>
          </a:solidFill>
          <a:latin typeface="Arial" charset="0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p"/>
        <a:defRPr kumimoji="1" sz="2000">
          <a:solidFill>
            <a:schemeClr val="tx1"/>
          </a:solidFill>
          <a:latin typeface="Arial" charset="0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Arial" charset="0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3" Type="http://schemas.openxmlformats.org/officeDocument/2006/relationships/image" Target="../media/image24.png"/><Relationship Id="rId7" Type="http://schemas.openxmlformats.org/officeDocument/2006/relationships/image" Target="../media/image2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0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png"/><Relationship Id="rId3" Type="http://schemas.openxmlformats.org/officeDocument/2006/relationships/image" Target="../media/image25.png"/><Relationship Id="rId7" Type="http://schemas.openxmlformats.org/officeDocument/2006/relationships/image" Target="../media/image26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0.png"/><Relationship Id="rId5" Type="http://schemas.openxmlformats.org/officeDocument/2006/relationships/image" Target="../media/image240.png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hyperlink" Target="FEM.avi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自己紹介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ja-JP" altLang="en-US" sz="2800" dirty="0"/>
              <a:t>名前：大西</a:t>
            </a:r>
            <a:r>
              <a:rPr lang="ja-JP" altLang="en-US" sz="2800" dirty="0"/>
              <a:t>　有希</a:t>
            </a:r>
            <a:r>
              <a:rPr kumimoji="1" lang="ja-JP" altLang="en-US" sz="2800" dirty="0"/>
              <a:t>（おおにし　ゆうき）　</a:t>
            </a:r>
            <a:r>
              <a:rPr lang="ja-JP" altLang="en-US" sz="2800" dirty="0"/>
              <a:t>年齢：３３歳　独身</a:t>
            </a:r>
            <a:endParaRPr lang="en-US" altLang="ja-JP" sz="2800" dirty="0"/>
          </a:p>
          <a:p>
            <a:pPr marL="0" indent="0">
              <a:buNone/>
            </a:pPr>
            <a:r>
              <a:rPr kumimoji="1" lang="ja-JP" altLang="en-US" sz="2800" dirty="0"/>
              <a:t>所属：東京工業大学　情報環境学専攻（機械系）</a:t>
            </a:r>
            <a:endParaRPr lang="en-US" altLang="ja-JP" sz="2800" dirty="0"/>
          </a:p>
          <a:p>
            <a:pPr marL="0" indent="0">
              <a:buNone/>
            </a:pPr>
            <a:r>
              <a:rPr lang="ja-JP" altLang="en-US" sz="2800" dirty="0"/>
              <a:t>　　　　天谷研</a:t>
            </a:r>
            <a:r>
              <a:rPr kumimoji="1" lang="ja-JP" altLang="en-US" sz="2800" dirty="0"/>
              <a:t>　助教</a:t>
            </a:r>
            <a:endParaRPr kumimoji="1" lang="en-US" altLang="ja-JP" sz="2800" dirty="0"/>
          </a:p>
          <a:p>
            <a:pPr marL="0" indent="0">
              <a:buNone/>
            </a:pPr>
            <a:r>
              <a:rPr kumimoji="1" lang="ja-JP" altLang="en-US" sz="2800" dirty="0"/>
              <a:t>略歴：</a:t>
            </a:r>
            <a:endParaRPr lang="en-US" altLang="ja-JP" sz="2800" dirty="0"/>
          </a:p>
          <a:p>
            <a:pPr marL="0" indent="0">
              <a:buNone/>
            </a:pPr>
            <a:r>
              <a:rPr kumimoji="1" lang="ja-JP" altLang="en-US" sz="2800" dirty="0"/>
              <a:t>　</a:t>
            </a:r>
            <a:r>
              <a:rPr lang="en-US" altLang="ja-JP" sz="2800" dirty="0"/>
              <a:t>2005</a:t>
            </a:r>
            <a:r>
              <a:rPr lang="ja-JP" altLang="en-US" sz="2800" dirty="0"/>
              <a:t>年 天谷研</a:t>
            </a:r>
            <a:r>
              <a:rPr kumimoji="1" lang="ja-JP" altLang="en-US" sz="2800" dirty="0"/>
              <a:t>を卒業＆</a:t>
            </a:r>
            <a:r>
              <a:rPr lang="ja-JP" altLang="en-US" sz="2800" dirty="0"/>
              <a:t>みずほ情報総研に入社</a:t>
            </a:r>
            <a:endParaRPr lang="en-US" altLang="ja-JP" sz="2800" dirty="0"/>
          </a:p>
          <a:p>
            <a:pPr marL="0" indent="0">
              <a:buNone/>
            </a:pPr>
            <a:r>
              <a:rPr kumimoji="1" lang="ja-JP" altLang="en-US" sz="2800" dirty="0"/>
              <a:t>　</a:t>
            </a:r>
            <a:r>
              <a:rPr kumimoji="1" lang="en-US" altLang="ja-JP" sz="2800" dirty="0"/>
              <a:t>2009</a:t>
            </a:r>
            <a:r>
              <a:rPr kumimoji="1" lang="ja-JP" altLang="en-US" sz="2800" dirty="0"/>
              <a:t>年 みずほを退職＆天谷研助教に出戻り</a:t>
            </a:r>
            <a:endParaRPr kumimoji="1" lang="en-US" altLang="ja-JP" sz="2800" dirty="0"/>
          </a:p>
          <a:p>
            <a:pPr marL="0" indent="0">
              <a:buNone/>
            </a:pPr>
            <a:r>
              <a:rPr lang="ja-JP" altLang="en-US" sz="2800" dirty="0"/>
              <a:t>研究テーマ：</a:t>
            </a:r>
            <a:endParaRPr lang="en-US" altLang="ja-JP" sz="2800" dirty="0"/>
          </a:p>
          <a:p>
            <a:pPr marL="0" indent="0">
              <a:buNone/>
            </a:pPr>
            <a:r>
              <a:rPr kumimoji="1" lang="ja-JP" altLang="en-US" sz="2800" dirty="0"/>
              <a:t>　・</a:t>
            </a:r>
            <a:r>
              <a:rPr kumimoji="1" lang="ja-JP" altLang="en-US" sz="2800" b="1" u="sng" dirty="0"/>
              <a:t>固体力学</a:t>
            </a:r>
            <a:r>
              <a:rPr lang="ja-JP" altLang="en-US" sz="2800" dirty="0"/>
              <a:t>・</a:t>
            </a:r>
            <a:r>
              <a:rPr kumimoji="1" lang="ja-JP" altLang="en-US" sz="2800" dirty="0"/>
              <a:t>流体力学の数値解析</a:t>
            </a:r>
            <a:endParaRPr kumimoji="1" lang="en-US" altLang="ja-JP" sz="2800" dirty="0"/>
          </a:p>
          <a:p>
            <a:pPr marL="0" indent="0">
              <a:buNone/>
            </a:pPr>
            <a:r>
              <a:rPr lang="ja-JP" altLang="en-US" sz="2800" dirty="0"/>
              <a:t>　・電気化学（めっき，塗装，腐食）の数値解析</a:t>
            </a:r>
            <a:endParaRPr lang="en-US" altLang="ja-JP" sz="2800" dirty="0"/>
          </a:p>
          <a:p>
            <a:pPr marL="0" indent="0">
              <a:buNone/>
            </a:pPr>
            <a:r>
              <a:rPr kumimoji="1" lang="ja-JP" altLang="en-US" sz="2800" dirty="0"/>
              <a:t>　・</a:t>
            </a:r>
            <a:r>
              <a:rPr lang="en-US" altLang="ja-JP" sz="2800" dirty="0"/>
              <a:t>MRI</a:t>
            </a:r>
            <a:r>
              <a:rPr lang="ja-JP" altLang="en-US" sz="2800" dirty="0"/>
              <a:t>の研究　　・</a:t>
            </a:r>
            <a:r>
              <a:rPr kumimoji="1" lang="ja-JP" altLang="en-US" sz="2800" dirty="0"/>
              <a:t>その他諸々手広く</a:t>
            </a:r>
            <a:endParaRPr kumimoji="1" lang="en-US" altLang="ja-JP" sz="2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105565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研究目的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10</a:t>
            </a:fld>
            <a:endParaRPr lang="ja-JP" altLang="en-US" dirty="0"/>
          </a:p>
        </p:txBody>
      </p:sp>
      <p:sp>
        <p:nvSpPr>
          <p:cNvPr id="6" name="角丸四角形 5"/>
          <p:cNvSpPr/>
          <p:nvPr/>
        </p:nvSpPr>
        <p:spPr>
          <a:xfrm>
            <a:off x="467544" y="692696"/>
            <a:ext cx="8172908" cy="2988332"/>
          </a:xfrm>
          <a:prstGeom prst="roundRect">
            <a:avLst/>
          </a:prstGeom>
          <a:noFill/>
          <a:ln w="47625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増分形釣合方程式</a:t>
            </a:r>
            <a:r>
              <a:rPr lang="ja-JP" altLang="en-US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に基づく</a:t>
            </a:r>
            <a:endParaRPr lang="en-US" altLang="ja-JP" sz="3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ja-JP" altLang="en-US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静的陰解法</a:t>
            </a:r>
            <a:r>
              <a:rPr lang="en-US" altLang="ja-JP" sz="3200" dirty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FE</a:t>
            </a:r>
            <a:r>
              <a:rPr lang="ja-JP" altLang="en-US" sz="3200" dirty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リゾーニング</a:t>
            </a:r>
            <a:r>
              <a:rPr lang="ja-JP" altLang="en-US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を開発し，</a:t>
            </a:r>
            <a:endParaRPr lang="en-US" altLang="ja-JP" sz="3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ja-JP" altLang="en-US" sz="3200" b="1" u="sng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高精度かつ安定</a:t>
            </a:r>
            <a:r>
              <a:rPr lang="ja-JP" altLang="en-US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な静的超大変形解析を</a:t>
            </a:r>
            <a:endParaRPr lang="en-US" altLang="ja-JP" sz="3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ja-JP" altLang="en-US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実現する</a:t>
            </a:r>
            <a:endParaRPr lang="en-US" altLang="ja-JP" sz="3200" dirty="0">
              <a:solidFill>
                <a:srgbClr val="0080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67544" y="3933056"/>
            <a:ext cx="772839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u="sng" dirty="0"/>
              <a:t>目次</a:t>
            </a:r>
            <a:endParaRPr lang="en-US" altLang="ja-JP" sz="2800" u="sng" dirty="0"/>
          </a:p>
          <a:p>
            <a:pPr marL="571500" indent="-571500">
              <a:buFont typeface="+mj-ea"/>
              <a:buAutoNum type="circleNumDbPlain"/>
            </a:pPr>
            <a:r>
              <a:rPr kumimoji="1" lang="ja-JP" altLang="en-US" sz="2800" dirty="0">
                <a:solidFill>
                  <a:srgbClr val="008000"/>
                </a:solidFill>
              </a:rPr>
              <a:t>増分形釣合方程式</a:t>
            </a:r>
            <a:r>
              <a:rPr kumimoji="1" lang="ja-JP" altLang="en-US" sz="2800" dirty="0"/>
              <a:t>の導出</a:t>
            </a:r>
            <a:endParaRPr kumimoji="1" lang="en-US" altLang="ja-JP" sz="2800" dirty="0"/>
          </a:p>
          <a:p>
            <a:pPr marL="571500" indent="-571500">
              <a:buFont typeface="+mj-lt"/>
              <a:buAutoNum type="circleNumDbPlain"/>
            </a:pPr>
            <a:r>
              <a:rPr kumimoji="1" lang="ja-JP" altLang="en-US" sz="2800" dirty="0"/>
              <a:t>提案する</a:t>
            </a:r>
            <a:r>
              <a:rPr kumimoji="1" lang="ja-JP" altLang="en-US" sz="2800" dirty="0">
                <a:solidFill>
                  <a:srgbClr val="FF0000"/>
                </a:solidFill>
              </a:rPr>
              <a:t>静的陰解法</a:t>
            </a:r>
            <a:r>
              <a:rPr kumimoji="1" lang="en-US" altLang="ja-JP" sz="2800" dirty="0">
                <a:solidFill>
                  <a:srgbClr val="FF00FF"/>
                </a:solidFill>
              </a:rPr>
              <a:t>FE</a:t>
            </a:r>
            <a:r>
              <a:rPr kumimoji="1" lang="ja-JP" altLang="en-US" sz="2800" dirty="0">
                <a:solidFill>
                  <a:srgbClr val="FF00FF"/>
                </a:solidFill>
              </a:rPr>
              <a:t>リゾーニング</a:t>
            </a:r>
            <a:r>
              <a:rPr kumimoji="1" lang="ja-JP" altLang="en-US" sz="2800" dirty="0"/>
              <a:t>の定式化</a:t>
            </a:r>
            <a:endParaRPr kumimoji="1" lang="en-US" altLang="ja-JP" sz="2800" dirty="0"/>
          </a:p>
          <a:p>
            <a:pPr marL="571500" indent="-571500">
              <a:buFont typeface="+mj-lt"/>
              <a:buAutoNum type="circleNumDbPlain"/>
            </a:pPr>
            <a:r>
              <a:rPr lang="ja-JP" altLang="en-US" sz="2800" dirty="0"/>
              <a:t>解析例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06752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altLang="ja-JP" dirty="0"/>
          </a:p>
          <a:p>
            <a:pPr marL="0" indent="0" algn="ctr">
              <a:buNone/>
            </a:pPr>
            <a:endParaRPr lang="en-US" altLang="ja-JP" dirty="0"/>
          </a:p>
          <a:p>
            <a:pPr marL="0" indent="0" algn="ctr">
              <a:buNone/>
            </a:pPr>
            <a:endParaRPr lang="en-US" altLang="ja-JP" dirty="0"/>
          </a:p>
          <a:p>
            <a:pPr marL="742950" indent="-742950" algn="ctr">
              <a:buFont typeface="+mj-ea"/>
              <a:buAutoNum type="circleNumDbPlain"/>
            </a:pPr>
            <a:r>
              <a:rPr lang="ja-JP" altLang="en-US" sz="4000" dirty="0"/>
              <a:t>　</a:t>
            </a:r>
            <a:endParaRPr lang="en-US" altLang="ja-JP" sz="4000" dirty="0"/>
          </a:p>
          <a:p>
            <a:pPr marL="0" indent="0" algn="ctr">
              <a:buNone/>
            </a:pPr>
            <a:r>
              <a:rPr lang="ja-JP" altLang="en-US" sz="4000" dirty="0">
                <a:solidFill>
                  <a:srgbClr val="008000"/>
                </a:solidFill>
              </a:rPr>
              <a:t>増分形釣合方程式</a:t>
            </a:r>
            <a:r>
              <a:rPr lang="ja-JP" altLang="en-US" sz="4000" dirty="0"/>
              <a:t>の導出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185659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速度形仮想仕事式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12</a:t>
            </a:fld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28" y="3020034"/>
            <a:ext cx="8640452" cy="2461194"/>
          </a:xfrm>
          <a:prstGeom prst="rect">
            <a:avLst/>
          </a:prstGeom>
        </p:spPr>
      </p:pic>
      <p:sp>
        <p:nvSpPr>
          <p:cNvPr id="8" name="コンテンツ プレースホルダー 4"/>
          <p:cNvSpPr txBox="1">
            <a:spLocks/>
          </p:cNvSpPr>
          <p:nvPr/>
        </p:nvSpPr>
        <p:spPr bwMode="auto">
          <a:xfrm>
            <a:off x="108396" y="5838952"/>
            <a:ext cx="8928100" cy="39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l"/>
              <a:defRPr kumimoji="1" sz="2800">
                <a:solidFill>
                  <a:schemeClr val="tx1"/>
                </a:solidFill>
                <a:latin typeface="Arial" charset="0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u"/>
              <a:defRPr kumimoji="1" sz="2400">
                <a:solidFill>
                  <a:schemeClr val="tx1"/>
                </a:solidFill>
                <a:latin typeface="Arial" charset="0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p"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ja-JP" altLang="en-US" sz="2400" dirty="0"/>
              <a:t>（出典：久田・野口，「非線形有限要素法の基礎と応用」，丸善）</a:t>
            </a:r>
          </a:p>
        </p:txBody>
      </p:sp>
      <p:pic>
        <p:nvPicPr>
          <p:cNvPr id="10" name="コンテンツ プレースホルダー 9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56692"/>
            <a:ext cx="8640960" cy="2144988"/>
          </a:xfrm>
          <a:solidFill>
            <a:schemeClr val="accent1"/>
          </a:solidFill>
        </p:spPr>
      </p:pic>
      <p:grpSp>
        <p:nvGrpSpPr>
          <p:cNvPr id="9" name="グループ化 8"/>
          <p:cNvGrpSpPr/>
          <p:nvPr/>
        </p:nvGrpSpPr>
        <p:grpSpPr>
          <a:xfrm>
            <a:off x="1691680" y="1283888"/>
            <a:ext cx="3952312" cy="462216"/>
            <a:chOff x="1691680" y="1283888"/>
            <a:chExt cx="3952312" cy="462216"/>
          </a:xfrm>
        </p:grpSpPr>
        <p:sp>
          <p:nvSpPr>
            <p:cNvPr id="11" name="フリーフォーム 10"/>
            <p:cNvSpPr/>
            <p:nvPr/>
          </p:nvSpPr>
          <p:spPr>
            <a:xfrm>
              <a:off x="1691680" y="1283888"/>
              <a:ext cx="2893290" cy="308908"/>
            </a:xfrm>
            <a:custGeom>
              <a:avLst/>
              <a:gdLst>
                <a:gd name="connsiteX0" fmla="*/ 0 w 3286583"/>
                <a:gd name="connsiteY0" fmla="*/ 123290 h 260222"/>
                <a:gd name="connsiteX1" fmla="*/ 3215812 w 3286583"/>
                <a:gd name="connsiteY1" fmla="*/ 256854 h 260222"/>
                <a:gd name="connsiteX2" fmla="*/ 2219218 w 3286583"/>
                <a:gd name="connsiteY2" fmla="*/ 0 h 260222"/>
                <a:gd name="connsiteX0" fmla="*/ 0 w 2909655"/>
                <a:gd name="connsiteY0" fmla="*/ 0 h 308469"/>
                <a:gd name="connsiteX1" fmla="*/ 2856217 w 2909655"/>
                <a:gd name="connsiteY1" fmla="*/ 308225 h 308469"/>
                <a:gd name="connsiteX2" fmla="*/ 1859623 w 2909655"/>
                <a:gd name="connsiteY2" fmla="*/ 51371 h 308469"/>
                <a:gd name="connsiteX0" fmla="*/ 0 w 2883868"/>
                <a:gd name="connsiteY0" fmla="*/ 0 h 308260"/>
                <a:gd name="connsiteX1" fmla="*/ 2856217 w 2883868"/>
                <a:gd name="connsiteY1" fmla="*/ 308225 h 308260"/>
                <a:gd name="connsiteX2" fmla="*/ 1469205 w 2883868"/>
                <a:gd name="connsiteY2" fmla="*/ 20548 h 308260"/>
                <a:gd name="connsiteX0" fmla="*/ 0 w 2883534"/>
                <a:gd name="connsiteY0" fmla="*/ 0 h 308269"/>
                <a:gd name="connsiteX1" fmla="*/ 2856217 w 2883534"/>
                <a:gd name="connsiteY1" fmla="*/ 308225 h 308269"/>
                <a:gd name="connsiteX2" fmla="*/ 1469205 w 2883534"/>
                <a:gd name="connsiteY2" fmla="*/ 20548 h 308269"/>
                <a:gd name="connsiteX0" fmla="*/ 0 w 2883534"/>
                <a:gd name="connsiteY0" fmla="*/ 0 h 308269"/>
                <a:gd name="connsiteX1" fmla="*/ 2856217 w 2883534"/>
                <a:gd name="connsiteY1" fmla="*/ 308225 h 308269"/>
                <a:gd name="connsiteX2" fmla="*/ 1469205 w 2883534"/>
                <a:gd name="connsiteY2" fmla="*/ 20548 h 308269"/>
                <a:gd name="connsiteX0" fmla="*/ 0 w 2893290"/>
                <a:gd name="connsiteY0" fmla="*/ 0 h 308908"/>
                <a:gd name="connsiteX1" fmla="*/ 2856217 w 2893290"/>
                <a:gd name="connsiteY1" fmla="*/ 308225 h 308908"/>
                <a:gd name="connsiteX2" fmla="*/ 1469205 w 2893290"/>
                <a:gd name="connsiteY2" fmla="*/ 20548 h 308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93290" h="308908">
                  <a:moveTo>
                    <a:pt x="0" y="0"/>
                  </a:moveTo>
                  <a:cubicBezTo>
                    <a:pt x="683232" y="282539"/>
                    <a:pt x="2611350" y="304800"/>
                    <a:pt x="2856217" y="308225"/>
                  </a:cubicBezTo>
                  <a:cubicBezTo>
                    <a:pt x="3101084" y="311650"/>
                    <a:pt x="2075381" y="313362"/>
                    <a:pt x="1469205" y="20548"/>
                  </a:cubicBezTo>
                </a:path>
              </a:pathLst>
            </a:custGeom>
            <a:noFill/>
            <a:ln>
              <a:solidFill>
                <a:srgbClr val="6600CC"/>
              </a:solidFill>
              <a:headEnd type="stealth" w="lg" len="lg"/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4535996" y="1376772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dirty="0">
                  <a:solidFill>
                    <a:srgbClr val="6600CC"/>
                  </a:solidFill>
                </a:rPr>
                <a:t>仕事共役</a:t>
              </a:r>
              <a:endParaRPr kumimoji="1" lang="ja-JP" altLang="en-US" dirty="0">
                <a:solidFill>
                  <a:srgbClr val="6600C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19215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線形化と離散化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13</a:t>
            </a:fld>
            <a:endParaRPr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28" y="4448700"/>
            <a:ext cx="8640452" cy="1968632"/>
          </a:xfrm>
          <a:prstGeom prst="rect">
            <a:avLst/>
          </a:prstGeom>
          <a:solidFill>
            <a:srgbClr val="92D050"/>
          </a:solidFill>
        </p:spPr>
      </p:pic>
      <p:sp>
        <p:nvSpPr>
          <p:cNvPr id="6" name="下矢印 5"/>
          <p:cNvSpPr/>
          <p:nvPr/>
        </p:nvSpPr>
        <p:spPr>
          <a:xfrm>
            <a:off x="71500" y="2852936"/>
            <a:ext cx="648072" cy="144016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208" y="2924944"/>
            <a:ext cx="7200292" cy="390389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630" y="3527006"/>
            <a:ext cx="5134642" cy="334042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740285" y="4047005"/>
            <a:ext cx="3768660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ja-JP" altLang="en-US" dirty="0"/>
              <a:t>一貫して後退差分を用いる</a:t>
            </a:r>
            <a:r>
              <a:rPr lang="ja-JP" altLang="en-US" dirty="0">
                <a:solidFill>
                  <a:srgbClr val="FF0000"/>
                </a:solidFill>
              </a:rPr>
              <a:t>静的陰解法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740285" y="2816932"/>
            <a:ext cx="923331" cy="5539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ja-JP" altLang="en-US" dirty="0"/>
              <a:t>時間微分</a:t>
            </a:r>
            <a:endParaRPr lang="en-US" altLang="ja-JP" dirty="0"/>
          </a:p>
          <a:p>
            <a:pPr algn="ctr"/>
            <a:r>
              <a:rPr lang="ja-JP" altLang="en-US" dirty="0">
                <a:solidFill>
                  <a:srgbClr val="FF0000"/>
                </a:solidFill>
              </a:rPr>
              <a:t>線形化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743490" y="3429000"/>
            <a:ext cx="931913" cy="5539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en-US" altLang="ja-JP" dirty="0" err="1"/>
              <a:t>Galerkin</a:t>
            </a:r>
            <a:endParaRPr lang="en-US" altLang="ja-JP" dirty="0"/>
          </a:p>
          <a:p>
            <a:pPr algn="ctr"/>
            <a:r>
              <a:rPr lang="ja-JP" altLang="en-US" dirty="0">
                <a:solidFill>
                  <a:srgbClr val="FF0000"/>
                </a:solidFill>
              </a:rPr>
              <a:t>離散化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pic>
        <p:nvPicPr>
          <p:cNvPr id="20" name="コンテンツ プレースホルダー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656692"/>
            <a:ext cx="8640960" cy="214498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6277834" y="4448700"/>
            <a:ext cx="2536272" cy="101566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kumimoji="1" lang="ja-JP" altLang="en-US" sz="2000" dirty="0"/>
              <a:t>□</a:t>
            </a:r>
            <a:r>
              <a:rPr kumimoji="1" lang="ja-JP" altLang="en-US" sz="2000" baseline="30000" dirty="0"/>
              <a:t>＋</a:t>
            </a:r>
            <a:r>
              <a:rPr lang="ja-JP" altLang="en-US" sz="2000" dirty="0"/>
              <a:t>：</a:t>
            </a:r>
            <a:r>
              <a:rPr kumimoji="1" lang="ja-JP" altLang="en-US" sz="2000" dirty="0"/>
              <a:t>試行変数</a:t>
            </a:r>
            <a:endParaRPr kumimoji="1" lang="en-US" altLang="ja-JP" sz="2000" dirty="0"/>
          </a:p>
          <a:p>
            <a:r>
              <a:rPr lang="en-US" altLang="ja-JP" sz="2000" dirty="0">
                <a:ln w="12700">
                  <a:solidFill>
                    <a:schemeClr val="tx1"/>
                  </a:solidFill>
                  <a:prstDash val="solid"/>
                </a:ln>
                <a:noFill/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E</a:t>
            </a:r>
            <a:r>
              <a:rPr lang="ja-JP" altLang="en-US" sz="2000" dirty="0"/>
              <a:t>：要素の集合</a:t>
            </a:r>
            <a:endParaRPr lang="en-US" altLang="ja-JP" sz="2000" dirty="0"/>
          </a:p>
          <a:p>
            <a:r>
              <a:rPr lang="en-US" altLang="ja-JP" sz="2000" dirty="0">
                <a:ln w="12700">
                  <a:solidFill>
                    <a:schemeClr val="tx1"/>
                  </a:solidFill>
                  <a:prstDash val="solid"/>
                </a:ln>
                <a:noFill/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S</a:t>
            </a:r>
            <a:r>
              <a:rPr kumimoji="1" lang="ja-JP" altLang="en-US" sz="2000" dirty="0"/>
              <a:t>：境界要素面の集合</a:t>
            </a:r>
          </a:p>
        </p:txBody>
      </p:sp>
      <p:grpSp>
        <p:nvGrpSpPr>
          <p:cNvPr id="13" name="グループ化 12"/>
          <p:cNvGrpSpPr/>
          <p:nvPr/>
        </p:nvGrpSpPr>
        <p:grpSpPr>
          <a:xfrm>
            <a:off x="1691680" y="1283888"/>
            <a:ext cx="3952312" cy="462216"/>
            <a:chOff x="1691680" y="1283888"/>
            <a:chExt cx="3952312" cy="462216"/>
          </a:xfrm>
        </p:grpSpPr>
        <p:sp>
          <p:nvSpPr>
            <p:cNvPr id="16" name="フリーフォーム 15"/>
            <p:cNvSpPr/>
            <p:nvPr/>
          </p:nvSpPr>
          <p:spPr>
            <a:xfrm>
              <a:off x="1691680" y="1283888"/>
              <a:ext cx="2893290" cy="308908"/>
            </a:xfrm>
            <a:custGeom>
              <a:avLst/>
              <a:gdLst>
                <a:gd name="connsiteX0" fmla="*/ 0 w 3286583"/>
                <a:gd name="connsiteY0" fmla="*/ 123290 h 260222"/>
                <a:gd name="connsiteX1" fmla="*/ 3215812 w 3286583"/>
                <a:gd name="connsiteY1" fmla="*/ 256854 h 260222"/>
                <a:gd name="connsiteX2" fmla="*/ 2219218 w 3286583"/>
                <a:gd name="connsiteY2" fmla="*/ 0 h 260222"/>
                <a:gd name="connsiteX0" fmla="*/ 0 w 2909655"/>
                <a:gd name="connsiteY0" fmla="*/ 0 h 308469"/>
                <a:gd name="connsiteX1" fmla="*/ 2856217 w 2909655"/>
                <a:gd name="connsiteY1" fmla="*/ 308225 h 308469"/>
                <a:gd name="connsiteX2" fmla="*/ 1859623 w 2909655"/>
                <a:gd name="connsiteY2" fmla="*/ 51371 h 308469"/>
                <a:gd name="connsiteX0" fmla="*/ 0 w 2883868"/>
                <a:gd name="connsiteY0" fmla="*/ 0 h 308260"/>
                <a:gd name="connsiteX1" fmla="*/ 2856217 w 2883868"/>
                <a:gd name="connsiteY1" fmla="*/ 308225 h 308260"/>
                <a:gd name="connsiteX2" fmla="*/ 1469205 w 2883868"/>
                <a:gd name="connsiteY2" fmla="*/ 20548 h 308260"/>
                <a:gd name="connsiteX0" fmla="*/ 0 w 2883534"/>
                <a:gd name="connsiteY0" fmla="*/ 0 h 308269"/>
                <a:gd name="connsiteX1" fmla="*/ 2856217 w 2883534"/>
                <a:gd name="connsiteY1" fmla="*/ 308225 h 308269"/>
                <a:gd name="connsiteX2" fmla="*/ 1469205 w 2883534"/>
                <a:gd name="connsiteY2" fmla="*/ 20548 h 308269"/>
                <a:gd name="connsiteX0" fmla="*/ 0 w 2883534"/>
                <a:gd name="connsiteY0" fmla="*/ 0 h 308269"/>
                <a:gd name="connsiteX1" fmla="*/ 2856217 w 2883534"/>
                <a:gd name="connsiteY1" fmla="*/ 308225 h 308269"/>
                <a:gd name="connsiteX2" fmla="*/ 1469205 w 2883534"/>
                <a:gd name="connsiteY2" fmla="*/ 20548 h 308269"/>
                <a:gd name="connsiteX0" fmla="*/ 0 w 2893290"/>
                <a:gd name="connsiteY0" fmla="*/ 0 h 308908"/>
                <a:gd name="connsiteX1" fmla="*/ 2856217 w 2893290"/>
                <a:gd name="connsiteY1" fmla="*/ 308225 h 308908"/>
                <a:gd name="connsiteX2" fmla="*/ 1469205 w 2893290"/>
                <a:gd name="connsiteY2" fmla="*/ 20548 h 308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93290" h="308908">
                  <a:moveTo>
                    <a:pt x="0" y="0"/>
                  </a:moveTo>
                  <a:cubicBezTo>
                    <a:pt x="683232" y="282539"/>
                    <a:pt x="2611350" y="304800"/>
                    <a:pt x="2856217" y="308225"/>
                  </a:cubicBezTo>
                  <a:cubicBezTo>
                    <a:pt x="3101084" y="311650"/>
                    <a:pt x="2075381" y="313362"/>
                    <a:pt x="1469205" y="20548"/>
                  </a:cubicBezTo>
                </a:path>
              </a:pathLst>
            </a:custGeom>
            <a:noFill/>
            <a:ln>
              <a:solidFill>
                <a:srgbClr val="6600CC"/>
              </a:solidFill>
              <a:headEnd type="stealth" w="lg" len="lg"/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4535996" y="1376772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dirty="0">
                  <a:solidFill>
                    <a:srgbClr val="6600CC"/>
                  </a:solidFill>
                </a:rPr>
                <a:t>仕事共役</a:t>
              </a:r>
              <a:endParaRPr kumimoji="1" lang="ja-JP" altLang="en-US" dirty="0">
                <a:solidFill>
                  <a:srgbClr val="6600C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22716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増分形釣合方程式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14</a:t>
            </a:fld>
            <a:endParaRPr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28" y="656692"/>
            <a:ext cx="8640452" cy="1968632"/>
          </a:xfrm>
          <a:prstGeom prst="rect">
            <a:avLst/>
          </a:prstGeom>
          <a:solidFill>
            <a:srgbClr val="92D050"/>
          </a:solidFill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/>
              <p:cNvSpPr txBox="1"/>
              <p:nvPr/>
            </p:nvSpPr>
            <p:spPr>
              <a:xfrm>
                <a:off x="4752020" y="2789844"/>
                <a:ext cx="4081245" cy="4500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ja-JP" altLang="en-US" sz="2000" dirty="0"/>
                  <a:t>左辺を</a:t>
                </a:r>
                <a14:m>
                  <m:oMath xmlns:m="http://schemas.openxmlformats.org/officeDocument/2006/math">
                    <m:r>
                      <a:rPr lang="en-US" altLang="ja-JP" sz="2000" b="0" i="0" smtClean="0">
                        <a:latin typeface="Cambria Math"/>
                      </a:rPr>
                      <m:t>{</m:t>
                    </m:r>
                    <m:r>
                      <a:rPr lang="ja-JP" altLang="en-US" sz="2000" b="0" i="1" smtClean="0">
                        <a:latin typeface="Cambria Math"/>
                      </a:rPr>
                      <m:t>∆</m:t>
                    </m:r>
                    <m:sSup>
                      <m:sSupPr>
                        <m:ctrlP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000" b="0" i="1" smtClean="0">
                            <a:latin typeface="Cambria Math"/>
                          </a:rPr>
                          <m:t>𝑓</m:t>
                        </m:r>
                      </m:e>
                      <m:sup>
                        <m:r>
                          <m:rPr>
                            <m:nor/>
                          </m:rPr>
                          <a:rPr lang="en-US" altLang="ja-JP" sz="2000" b="0" i="0" smtClean="0">
                            <a:latin typeface="Cambria Math"/>
                          </a:rPr>
                          <m:t>int</m:t>
                        </m:r>
                      </m:sup>
                    </m:sSup>
                    <m:r>
                      <a:rPr lang="en-US" altLang="ja-JP" sz="2000" b="0" i="0" smtClean="0">
                        <a:latin typeface="Cambria Math"/>
                      </a:rPr>
                      <m:t>}</m:t>
                    </m:r>
                  </m:oMath>
                </a14:m>
                <a:r>
                  <a:rPr kumimoji="1" lang="ja-JP" altLang="en-US" sz="2000" dirty="0"/>
                  <a:t>，右辺を</a:t>
                </a:r>
                <a14:m>
                  <m:oMath xmlns:m="http://schemas.openxmlformats.org/officeDocument/2006/math">
                    <m:r>
                      <a:rPr lang="en-US" altLang="ja-JP" sz="2000">
                        <a:latin typeface="Cambria Math"/>
                      </a:rPr>
                      <m:t>{</m:t>
                    </m:r>
                    <m:r>
                      <a:rPr lang="ja-JP" altLang="en-US" sz="2000" i="1">
                        <a:latin typeface="Cambria Math"/>
                      </a:rPr>
                      <m:t>∆</m:t>
                    </m:r>
                    <m:sSup>
                      <m:sSupPr>
                        <m:ctrlPr>
                          <a:rPr lang="en-US" altLang="ja-JP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000" i="1">
                            <a:latin typeface="Cambria Math"/>
                          </a:rPr>
                          <m:t>𝑓</m:t>
                        </m:r>
                      </m:e>
                      <m:sup>
                        <m:r>
                          <m:rPr>
                            <m:nor/>
                          </m:rPr>
                          <a:rPr lang="en-US" altLang="ja-JP" sz="2000" b="0" i="0" smtClean="0">
                            <a:latin typeface="Cambria Math"/>
                          </a:rPr>
                          <m:t>ext</m:t>
                        </m:r>
                      </m:sup>
                    </m:sSup>
                    <m:r>
                      <a:rPr lang="en-US" altLang="ja-JP" sz="2000">
                        <a:latin typeface="Cambria Math"/>
                      </a:rPr>
                      <m:t>}</m:t>
                    </m:r>
                  </m:oMath>
                </a14:m>
                <a:r>
                  <a:rPr kumimoji="1" lang="ja-JP" altLang="en-US" sz="2000" dirty="0"/>
                  <a:t>とおく</a:t>
                </a:r>
              </a:p>
            </p:txBody>
          </p:sp>
        </mc:Choice>
        <mc:Fallback xmlns="">
          <p:sp>
            <p:nvSpPr>
              <p:cNvPr id="8" name="テキスト ボックス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2020" y="2789844"/>
                <a:ext cx="4081245" cy="450060"/>
              </a:xfrm>
              <a:prstGeom prst="rect">
                <a:avLst/>
              </a:prstGeom>
              <a:blipFill rotWithShape="1">
                <a:blip r:embed="rId5"/>
                <a:stretch>
                  <a:fillRect l="-1644" r="-1046" b="-2191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下矢印 8"/>
          <p:cNvSpPr/>
          <p:nvPr/>
        </p:nvSpPr>
        <p:spPr>
          <a:xfrm>
            <a:off x="4391980" y="2708920"/>
            <a:ext cx="342292" cy="6480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下矢印 15"/>
          <p:cNvSpPr/>
          <p:nvPr/>
        </p:nvSpPr>
        <p:spPr>
          <a:xfrm>
            <a:off x="4391980" y="3933056"/>
            <a:ext cx="342292" cy="6480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752020" y="4041068"/>
            <a:ext cx="21996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dirty="0"/>
              <a:t>残差の蓄積を回避</a:t>
            </a:r>
            <a:endParaRPr kumimoji="1" lang="ja-JP" altLang="en-US" sz="20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578930" y="5193196"/>
            <a:ext cx="39549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000" dirty="0">
                <a:solidFill>
                  <a:srgbClr val="0000CC"/>
                </a:solidFill>
              </a:rPr>
              <a:t>実際の実装ではこの</a:t>
            </a:r>
            <a:r>
              <a:rPr kumimoji="1" lang="ja-JP" altLang="en-US" sz="2000" dirty="0">
                <a:solidFill>
                  <a:srgbClr val="0000CC"/>
                </a:solidFill>
              </a:rPr>
              <a:t>第</a:t>
            </a:r>
            <a:r>
              <a:rPr kumimoji="1" lang="en-US" altLang="ja-JP" sz="2000" dirty="0">
                <a:solidFill>
                  <a:srgbClr val="0000CC"/>
                </a:solidFill>
              </a:rPr>
              <a:t>2</a:t>
            </a:r>
            <a:r>
              <a:rPr kumimoji="1" lang="ja-JP" altLang="en-US" sz="2000" dirty="0">
                <a:solidFill>
                  <a:srgbClr val="0000CC"/>
                </a:solidFill>
              </a:rPr>
              <a:t>形式を解く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07504" y="3032956"/>
            <a:ext cx="34371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dirty="0">
                <a:solidFill>
                  <a:srgbClr val="FF0000"/>
                </a:solidFill>
              </a:rPr>
              <a:t>増分形釣合方程式（第１形式）</a:t>
            </a:r>
            <a:endParaRPr lang="en-US" altLang="ja-JP" sz="2000" dirty="0">
              <a:solidFill>
                <a:srgbClr val="FF0000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07504" y="4253026"/>
            <a:ext cx="34371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dirty="0">
                <a:solidFill>
                  <a:srgbClr val="0000CC"/>
                </a:solidFill>
              </a:rPr>
              <a:t>増分形釣合方程式（第２形式）</a:t>
            </a:r>
            <a:endParaRPr lang="en-US" altLang="ja-JP" sz="2000" dirty="0">
              <a:solidFill>
                <a:srgbClr val="0000CC"/>
              </a:solidFill>
            </a:endParaRPr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3428994"/>
            <a:ext cx="4144518" cy="432054"/>
          </a:xfrm>
          <a:prstGeom prst="rect">
            <a:avLst/>
          </a:prstGeom>
          <a:solidFill>
            <a:srgbClr val="92D050"/>
          </a:solidFill>
          <a:ln w="38100">
            <a:solidFill>
              <a:srgbClr val="FF0000"/>
            </a:solidFill>
          </a:ln>
        </p:spPr>
      </p:pic>
      <p:pic>
        <p:nvPicPr>
          <p:cNvPr id="17" name="図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7"/>
          <a:stretch/>
        </p:blipFill>
        <p:spPr>
          <a:xfrm>
            <a:off x="774086" y="4689140"/>
            <a:ext cx="7596000" cy="427294"/>
          </a:xfrm>
          <a:prstGeom prst="rect">
            <a:avLst/>
          </a:prstGeom>
          <a:solidFill>
            <a:srgbClr val="92D050"/>
          </a:solidFill>
          <a:ln w="38100">
            <a:solidFill>
              <a:srgbClr val="0000CC"/>
            </a:solidFill>
          </a:ln>
        </p:spPr>
      </p:pic>
    </p:spTree>
    <p:extLst>
      <p:ext uri="{BB962C8B-B14F-4D97-AF65-F5344CB8AC3E}">
        <p14:creationId xmlns:p14="http://schemas.microsoft.com/office/powerpoint/2010/main" val="26811930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/>
          <p:cNvSpPr/>
          <p:nvPr/>
        </p:nvSpPr>
        <p:spPr>
          <a:xfrm>
            <a:off x="107504" y="3573016"/>
            <a:ext cx="8928992" cy="2772308"/>
          </a:xfrm>
          <a:prstGeom prst="rect">
            <a:avLst/>
          </a:prstGeom>
          <a:noFill/>
          <a:ln w="635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一般的な釣合方程式との比較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15</a:t>
            </a:fld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28" y="4459756"/>
            <a:ext cx="8785860" cy="1813560"/>
          </a:xfrm>
          <a:prstGeom prst="rect">
            <a:avLst/>
          </a:prstGeom>
          <a:noFill/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48" y="1556792"/>
            <a:ext cx="8092440" cy="181356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107504" y="692696"/>
            <a:ext cx="14237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rgbClr val="6600CC"/>
                </a:solidFill>
              </a:rPr>
              <a:t>【</a:t>
            </a:r>
            <a:r>
              <a:rPr lang="ja-JP" altLang="en-US" sz="2400" b="1" dirty="0">
                <a:solidFill>
                  <a:srgbClr val="6600CC"/>
                </a:solidFill>
              </a:rPr>
              <a:t>一般形</a:t>
            </a:r>
            <a:r>
              <a:rPr lang="en-US" altLang="ja-JP" sz="2400" b="1" dirty="0">
                <a:solidFill>
                  <a:srgbClr val="6600CC"/>
                </a:solidFill>
              </a:rPr>
              <a:t>】</a:t>
            </a:r>
            <a:endParaRPr kumimoji="1" lang="ja-JP" altLang="en-US" sz="2400" b="1" dirty="0">
              <a:solidFill>
                <a:srgbClr val="6600CC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07504" y="3573016"/>
            <a:ext cx="14237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rgbClr val="008000"/>
                </a:solidFill>
              </a:rPr>
              <a:t>【</a:t>
            </a:r>
            <a:r>
              <a:rPr lang="ja-JP" altLang="en-US" sz="2400" b="1" dirty="0">
                <a:solidFill>
                  <a:srgbClr val="008000"/>
                </a:solidFill>
              </a:rPr>
              <a:t>増分形</a:t>
            </a:r>
            <a:r>
              <a:rPr lang="en-US" altLang="ja-JP" sz="2400" b="1" dirty="0">
                <a:solidFill>
                  <a:srgbClr val="008000"/>
                </a:solidFill>
              </a:rPr>
              <a:t>】</a:t>
            </a:r>
            <a:endParaRPr kumimoji="1" lang="ja-JP" altLang="en-US" sz="2400" b="1" dirty="0">
              <a:solidFill>
                <a:srgbClr val="008000"/>
              </a:solidFill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19" t="-13410" r="-1606" b="-13901"/>
          <a:stretch/>
        </p:blipFill>
        <p:spPr>
          <a:xfrm>
            <a:off x="2268000" y="3753036"/>
            <a:ext cx="4572000" cy="576000"/>
          </a:xfrm>
          <a:prstGeom prst="rect">
            <a:avLst/>
          </a:prstGeom>
          <a:ln w="25400">
            <a:solidFill>
              <a:srgbClr val="008000"/>
            </a:solidFill>
          </a:ln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06" t="-9883" r="-2258" b="-17430"/>
          <a:stretch/>
        </p:blipFill>
        <p:spPr>
          <a:xfrm>
            <a:off x="2628000" y="836712"/>
            <a:ext cx="3924000" cy="576000"/>
          </a:xfrm>
          <a:prstGeom prst="rect">
            <a:avLst/>
          </a:prstGeom>
          <a:ln w="25400">
            <a:solidFill>
              <a:srgbClr val="7030A0"/>
            </a:solidFill>
          </a:ln>
        </p:spPr>
      </p:pic>
      <p:sp>
        <p:nvSpPr>
          <p:cNvPr id="13" name="正方形/長方形 12"/>
          <p:cNvSpPr/>
          <p:nvPr/>
        </p:nvSpPr>
        <p:spPr>
          <a:xfrm>
            <a:off x="107062" y="688593"/>
            <a:ext cx="8928992" cy="2772308"/>
          </a:xfrm>
          <a:prstGeom prst="rect">
            <a:avLst/>
          </a:prstGeom>
          <a:noFill/>
          <a:ln w="63500"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52293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altLang="ja-JP" dirty="0"/>
          </a:p>
          <a:p>
            <a:pPr marL="0" indent="0" algn="ctr">
              <a:buNone/>
            </a:pPr>
            <a:endParaRPr lang="en-US" altLang="ja-JP" dirty="0"/>
          </a:p>
          <a:p>
            <a:pPr marL="514350" indent="-514350" algn="ctr">
              <a:buFont typeface="+mj-ea"/>
              <a:buAutoNum type="circleNumDbPlain" startAt="2"/>
            </a:pPr>
            <a:r>
              <a:rPr lang="ja-JP" altLang="en-US" dirty="0"/>
              <a:t>　</a:t>
            </a:r>
            <a:endParaRPr lang="en-US" altLang="ja-JP" dirty="0"/>
          </a:p>
          <a:p>
            <a:pPr marL="0" indent="0" algn="ctr">
              <a:buNone/>
            </a:pPr>
            <a:r>
              <a:rPr lang="ja-JP" altLang="en-US" sz="4000" dirty="0"/>
              <a:t>提案する</a:t>
            </a:r>
            <a:br>
              <a:rPr lang="ja-JP" altLang="en-US" sz="4000" dirty="0"/>
            </a:br>
            <a:r>
              <a:rPr lang="ja-JP" altLang="en-US" sz="4000" dirty="0">
                <a:solidFill>
                  <a:srgbClr val="FF0000"/>
                </a:solidFill>
              </a:rPr>
              <a:t>静的陰解法</a:t>
            </a:r>
            <a:r>
              <a:rPr lang="en-US" altLang="ja-JP" sz="4000" dirty="0">
                <a:solidFill>
                  <a:srgbClr val="FF00FF"/>
                </a:solidFill>
              </a:rPr>
              <a:t>FE</a:t>
            </a:r>
            <a:r>
              <a:rPr lang="ja-JP" altLang="en-US" sz="4000" dirty="0">
                <a:solidFill>
                  <a:srgbClr val="FF00FF"/>
                </a:solidFill>
              </a:rPr>
              <a:t>リゾーニング</a:t>
            </a:r>
            <a:endParaRPr lang="en-US" altLang="ja-JP" sz="4000" dirty="0">
              <a:solidFill>
                <a:srgbClr val="FF00FF"/>
              </a:solidFill>
            </a:endParaRPr>
          </a:p>
          <a:p>
            <a:pPr marL="0" indent="0" algn="ctr">
              <a:buNone/>
            </a:pPr>
            <a:r>
              <a:rPr lang="ja-JP" altLang="en-US" sz="4000" dirty="0"/>
              <a:t>の定式化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16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906010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従来の静的陰解法</a:t>
            </a:r>
            <a:r>
              <a:rPr kumimoji="1" lang="en-US" altLang="ja-JP" dirty="0"/>
              <a:t>FE</a:t>
            </a:r>
            <a:r>
              <a:rPr kumimoji="1" lang="ja-JP" altLang="en-US" dirty="0"/>
              <a:t>リゾーニング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17</a:t>
            </a:fld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777" y="1550421"/>
            <a:ext cx="2124075" cy="1838325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962" y="1550421"/>
            <a:ext cx="2124075" cy="1838325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840" y="1567362"/>
            <a:ext cx="2171700" cy="1838325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143328" y="620688"/>
            <a:ext cx="7681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000" dirty="0"/>
              <a:t>時刻</a:t>
            </a:r>
            <a:r>
              <a:rPr kumimoji="1" lang="en-US" altLang="ja-JP" sz="2000" dirty="0"/>
              <a:t>:</a:t>
            </a:r>
            <a:br>
              <a:rPr kumimoji="1" lang="en-US" altLang="ja-JP" sz="2000" dirty="0"/>
            </a:br>
            <a:r>
              <a:rPr kumimoji="1" lang="en-US" altLang="ja-JP" sz="2000" i="1" dirty="0"/>
              <a:t>t</a:t>
            </a:r>
            <a:r>
              <a:rPr kumimoji="1" lang="en-US" altLang="ja-JP" sz="2000" baseline="-25000" dirty="0"/>
              <a:t>n-1</a:t>
            </a:r>
            <a:endParaRPr kumimoji="1" lang="ja-JP" altLang="en-US" sz="20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169838" y="620688"/>
            <a:ext cx="7681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000" dirty="0"/>
              <a:t>時刻</a:t>
            </a:r>
            <a:r>
              <a:rPr kumimoji="1" lang="en-US" altLang="ja-JP" sz="2000" dirty="0"/>
              <a:t>:</a:t>
            </a:r>
          </a:p>
          <a:p>
            <a:pPr algn="ctr"/>
            <a:r>
              <a:rPr kumimoji="1" lang="en-US" altLang="ja-JP" sz="2000" i="1" dirty="0" err="1"/>
              <a:t>t</a:t>
            </a:r>
            <a:r>
              <a:rPr kumimoji="1" lang="en-US" altLang="ja-JP" sz="2000" baseline="-25000" dirty="0" err="1"/>
              <a:t>n</a:t>
            </a:r>
            <a:endParaRPr kumimoji="1" lang="ja-JP" altLang="en-US" sz="20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8208224" y="620688"/>
            <a:ext cx="7681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000" dirty="0"/>
              <a:t>時刻</a:t>
            </a:r>
            <a:r>
              <a:rPr kumimoji="1" lang="en-US" altLang="ja-JP" sz="2000" dirty="0"/>
              <a:t>:</a:t>
            </a:r>
          </a:p>
          <a:p>
            <a:pPr algn="ctr"/>
            <a:r>
              <a:rPr kumimoji="1" lang="en-US" altLang="ja-JP" sz="2000" i="1" dirty="0"/>
              <a:t>t</a:t>
            </a:r>
            <a:r>
              <a:rPr kumimoji="1" lang="en-US" altLang="ja-JP" sz="2000" baseline="-25000" dirty="0"/>
              <a:t>n+1</a:t>
            </a:r>
            <a:endParaRPr kumimoji="1" lang="ja-JP" altLang="en-US" sz="2000" dirty="0"/>
          </a:p>
        </p:txBody>
      </p:sp>
      <p:sp>
        <p:nvSpPr>
          <p:cNvPr id="12" name="上カーブ矢印 11"/>
          <p:cNvSpPr/>
          <p:nvPr/>
        </p:nvSpPr>
        <p:spPr>
          <a:xfrm>
            <a:off x="2591780" y="3701369"/>
            <a:ext cx="1332148" cy="46805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13" name="直線コネクタ 12"/>
          <p:cNvCxnSpPr/>
          <p:nvPr/>
        </p:nvCxnSpPr>
        <p:spPr>
          <a:xfrm>
            <a:off x="953598" y="673634"/>
            <a:ext cx="9001" cy="2935386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>
            <a:off x="0" y="1342781"/>
            <a:ext cx="863588" cy="0"/>
          </a:xfrm>
          <a:prstGeom prst="line">
            <a:avLst/>
          </a:prstGeom>
          <a:ln w="25400">
            <a:solidFill>
              <a:schemeClr val="tx1"/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 flipH="1">
            <a:off x="8244408" y="1340768"/>
            <a:ext cx="900100" cy="1006"/>
          </a:xfrm>
          <a:prstGeom prst="line">
            <a:avLst/>
          </a:prstGeom>
          <a:ln w="25400">
            <a:solidFill>
              <a:schemeClr val="tx1"/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 flipV="1">
            <a:off x="1043608" y="1340768"/>
            <a:ext cx="7056784" cy="2013"/>
          </a:xfrm>
          <a:prstGeom prst="line">
            <a:avLst/>
          </a:prstGeom>
          <a:ln w="25400">
            <a:solidFill>
              <a:schemeClr val="tx1"/>
            </a:solidFill>
            <a:prstDash val="dash"/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/>
          <p:cNvCxnSpPr/>
          <p:nvPr/>
        </p:nvCxnSpPr>
        <p:spPr>
          <a:xfrm>
            <a:off x="8172400" y="660550"/>
            <a:ext cx="0" cy="294847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上カーブ矢印 17"/>
          <p:cNvSpPr/>
          <p:nvPr/>
        </p:nvSpPr>
        <p:spPr>
          <a:xfrm>
            <a:off x="179512" y="3701369"/>
            <a:ext cx="1332148" cy="46805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9" name="上カーブ矢印 18"/>
          <p:cNvSpPr/>
          <p:nvPr/>
        </p:nvSpPr>
        <p:spPr>
          <a:xfrm>
            <a:off x="4932040" y="3701369"/>
            <a:ext cx="1332148" cy="46805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0" name="上カーブ矢印 19"/>
          <p:cNvSpPr/>
          <p:nvPr/>
        </p:nvSpPr>
        <p:spPr>
          <a:xfrm>
            <a:off x="7344308" y="3701369"/>
            <a:ext cx="1332148" cy="46805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108981" y="4169421"/>
            <a:ext cx="14670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000" dirty="0">
                <a:solidFill>
                  <a:srgbClr val="6600CC"/>
                </a:solidFill>
              </a:rPr>
              <a:t>一般的な</a:t>
            </a:r>
            <a:endParaRPr lang="en-US" altLang="ja-JP" sz="2000" dirty="0">
              <a:solidFill>
                <a:srgbClr val="6600CC"/>
              </a:solidFill>
            </a:endParaRPr>
          </a:p>
          <a:p>
            <a:pPr algn="ctr"/>
            <a:r>
              <a:rPr kumimoji="1" lang="ja-JP" altLang="en-US" sz="2000" dirty="0">
                <a:solidFill>
                  <a:srgbClr val="6600CC"/>
                </a:solidFill>
              </a:rPr>
              <a:t>釣合方程式</a:t>
            </a:r>
            <a:endParaRPr kumimoji="1" lang="en-US" altLang="ja-JP" sz="2000" dirty="0">
              <a:solidFill>
                <a:srgbClr val="6600CC"/>
              </a:solidFill>
            </a:endParaRPr>
          </a:p>
          <a:p>
            <a:pPr algn="ctr"/>
            <a:r>
              <a:rPr kumimoji="1" lang="ja-JP" altLang="en-US" sz="2000" dirty="0"/>
              <a:t>を解く</a:t>
            </a:r>
            <a:endParaRPr kumimoji="1" lang="en-US" altLang="ja-JP" sz="2000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2103391" y="4169421"/>
            <a:ext cx="231505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000" dirty="0"/>
              <a:t>メッシュ再分割</a:t>
            </a:r>
            <a:endParaRPr lang="en-US" altLang="ja-JP" sz="2000" dirty="0"/>
          </a:p>
          <a:p>
            <a:pPr algn="ctr"/>
            <a:r>
              <a:rPr lang="ja-JP" altLang="en-US" sz="2000" dirty="0"/>
              <a:t>＆</a:t>
            </a:r>
            <a:endParaRPr kumimoji="1" lang="en-US" altLang="ja-JP" sz="2000" dirty="0"/>
          </a:p>
          <a:p>
            <a:pPr algn="ctr"/>
            <a:r>
              <a:rPr lang="ja-JP" altLang="en-US" sz="2000" dirty="0"/>
              <a:t>状態量のマッピング</a:t>
            </a:r>
            <a:endParaRPr kumimoji="1" lang="ja-JP" altLang="en-US" sz="2000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890831" y="4169421"/>
            <a:ext cx="14670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000" dirty="0">
                <a:solidFill>
                  <a:srgbClr val="6600CC"/>
                </a:solidFill>
              </a:rPr>
              <a:t>一般的な</a:t>
            </a:r>
            <a:endParaRPr lang="en-US" altLang="ja-JP" sz="2000" dirty="0">
              <a:solidFill>
                <a:srgbClr val="6600CC"/>
              </a:solidFill>
            </a:endParaRPr>
          </a:p>
          <a:p>
            <a:pPr algn="ctr"/>
            <a:r>
              <a:rPr kumimoji="1" lang="ja-JP" altLang="en-US" sz="2000" dirty="0">
                <a:solidFill>
                  <a:srgbClr val="6600CC"/>
                </a:solidFill>
              </a:rPr>
              <a:t>釣合方程式</a:t>
            </a:r>
            <a:endParaRPr kumimoji="1" lang="en-US" altLang="ja-JP" sz="2000" dirty="0">
              <a:solidFill>
                <a:srgbClr val="6600CC"/>
              </a:solidFill>
            </a:endParaRPr>
          </a:p>
          <a:p>
            <a:pPr algn="ctr"/>
            <a:r>
              <a:rPr kumimoji="1" lang="ja-JP" altLang="en-US" sz="2000" dirty="0"/>
              <a:t>を</a:t>
            </a:r>
            <a:r>
              <a:rPr lang="ja-JP" altLang="en-US" sz="2000" b="1" u="sng" dirty="0"/>
              <a:t>解き直す</a:t>
            </a:r>
            <a:endParaRPr kumimoji="1" lang="ja-JP" altLang="en-US" sz="2000" b="1" u="sng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7273774" y="4169421"/>
            <a:ext cx="14670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000" dirty="0">
                <a:solidFill>
                  <a:srgbClr val="6600CC"/>
                </a:solidFill>
              </a:rPr>
              <a:t>一般的な</a:t>
            </a:r>
            <a:endParaRPr lang="en-US" altLang="ja-JP" sz="2000" dirty="0">
              <a:solidFill>
                <a:srgbClr val="6600CC"/>
              </a:solidFill>
            </a:endParaRPr>
          </a:p>
          <a:p>
            <a:pPr algn="ctr"/>
            <a:r>
              <a:rPr lang="ja-JP" altLang="en-US" sz="2000" dirty="0">
                <a:solidFill>
                  <a:srgbClr val="6600CC"/>
                </a:solidFill>
              </a:rPr>
              <a:t>釣合方程式</a:t>
            </a:r>
            <a:endParaRPr lang="en-US" altLang="ja-JP" sz="2000" dirty="0">
              <a:solidFill>
                <a:srgbClr val="6600CC"/>
              </a:solidFill>
            </a:endParaRPr>
          </a:p>
          <a:p>
            <a:pPr algn="ctr"/>
            <a:r>
              <a:rPr lang="ja-JP" altLang="en-US" sz="2000" dirty="0"/>
              <a:t>を解く</a:t>
            </a:r>
            <a:endParaRPr lang="en-US" altLang="ja-JP" sz="2000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2591780" y="1622429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dirty="0">
                <a:solidFill>
                  <a:srgbClr val="FF9900"/>
                </a:solidFill>
              </a:rPr>
              <a:t>荷重</a:t>
            </a:r>
            <a:endParaRPr kumimoji="1" lang="ja-JP" altLang="en-US" sz="2000" dirty="0">
              <a:solidFill>
                <a:srgbClr val="FF9900"/>
              </a:solidFill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4432857" y="5257653"/>
            <a:ext cx="237276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000" dirty="0">
                <a:solidFill>
                  <a:srgbClr val="FF0000"/>
                </a:solidFill>
              </a:rPr>
              <a:t>大変形を引き起こす</a:t>
            </a:r>
            <a:endParaRPr lang="en-US" altLang="ja-JP" sz="2000" dirty="0">
              <a:solidFill>
                <a:srgbClr val="FF0000"/>
              </a:solidFill>
            </a:endParaRPr>
          </a:p>
          <a:p>
            <a:pPr algn="ctr"/>
            <a:r>
              <a:rPr lang="ja-JP" altLang="en-US" sz="2000" dirty="0">
                <a:solidFill>
                  <a:srgbClr val="FF0000"/>
                </a:solidFill>
              </a:rPr>
              <a:t>ため，収束不能に</a:t>
            </a:r>
            <a:endParaRPr lang="en-US" altLang="ja-JP" sz="2000" dirty="0">
              <a:solidFill>
                <a:srgbClr val="FF0000"/>
              </a:solidFill>
            </a:endParaRPr>
          </a:p>
          <a:p>
            <a:pPr algn="ctr"/>
            <a:r>
              <a:rPr lang="ja-JP" altLang="en-US" sz="2000" dirty="0">
                <a:solidFill>
                  <a:srgbClr val="FF0000"/>
                </a:solidFill>
              </a:rPr>
              <a:t>陥り易い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テキスト ボックス 26"/>
              <p:cNvSpPr txBox="1"/>
              <p:nvPr/>
            </p:nvSpPr>
            <p:spPr>
              <a:xfrm>
                <a:off x="1393826" y="3242609"/>
                <a:ext cx="1374864" cy="35734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20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0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𝑓</m:t>
                          </m:r>
                        </m:e>
                        <m:sup>
                          <m:r>
                            <m:rPr>
                              <m:nor/>
                            </m:rPr>
                            <a:rPr kumimoji="1" lang="en-US" altLang="ja-JP" sz="2000" i="0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ext</m:t>
                          </m:r>
                        </m:sup>
                      </m:sSup>
                      <m:r>
                        <a:rPr kumimoji="1" lang="en-US" altLang="ja-JP" sz="20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kumimoji="1" lang="en-US" altLang="ja-JP" sz="20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0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𝑓</m:t>
                          </m:r>
                        </m:e>
                        <m:sup>
                          <m:r>
                            <m:rPr>
                              <m:nor/>
                            </m:rPr>
                            <a:rPr kumimoji="1" lang="en-US" altLang="ja-JP" sz="2000" i="0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int</m:t>
                          </m:r>
                        </m:sup>
                      </m:sSup>
                    </m:oMath>
                  </m:oMathPara>
                </a14:m>
                <a:endParaRPr kumimoji="1" lang="ja-JP" altLang="en-US" sz="20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27" name="テキスト ボックス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3826" y="3242609"/>
                <a:ext cx="1374864" cy="357342"/>
              </a:xfrm>
              <a:prstGeom prst="rect">
                <a:avLst/>
              </a:prstGeom>
              <a:blipFill rotWithShape="1">
                <a:blip r:embed="rId6"/>
                <a:stretch>
                  <a:fillRect l="-5286" t="-1639" r="-2203" b="-2786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テキスト ボックス 27"/>
              <p:cNvSpPr txBox="1"/>
              <p:nvPr/>
            </p:nvSpPr>
            <p:spPr>
              <a:xfrm>
                <a:off x="3809204" y="3242609"/>
                <a:ext cx="1374864" cy="35734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0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𝑓</m:t>
                          </m:r>
                        </m:e>
                        <m:sup>
                          <m:r>
                            <m:rPr>
                              <m:nor/>
                            </m:rPr>
                            <a:rPr kumimoji="1" lang="en-US" altLang="ja-JP" sz="2000" b="0" i="0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ext</m:t>
                          </m:r>
                        </m:sup>
                      </m:sSup>
                      <m:r>
                        <a:rPr kumimoji="1" lang="en-US" altLang="ja-JP" sz="20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≠</m:t>
                      </m:r>
                      <m:sSup>
                        <m:sSupPr>
                          <m:ctrlPr>
                            <a:rPr kumimoji="1" lang="en-US" altLang="ja-JP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0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𝑓</m:t>
                          </m:r>
                        </m:e>
                        <m:sup>
                          <m:r>
                            <m:rPr>
                              <m:nor/>
                            </m:rPr>
                            <a:rPr kumimoji="1" lang="en-US" altLang="ja-JP" sz="2000" b="0" i="0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int</m:t>
                          </m:r>
                        </m:sup>
                      </m:sSup>
                    </m:oMath>
                  </m:oMathPara>
                </a14:m>
                <a:endParaRPr kumimoji="1" lang="ja-JP" alt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8" name="テキスト ボックス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9204" y="3242609"/>
                <a:ext cx="1374864" cy="357342"/>
              </a:xfrm>
              <a:prstGeom prst="rect">
                <a:avLst/>
              </a:prstGeom>
              <a:blipFill rotWithShape="1">
                <a:blip r:embed="rId7"/>
                <a:stretch>
                  <a:fillRect l="-5286" t="-1639" r="-2203" b="-2786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テキスト ボックス 28"/>
              <p:cNvSpPr txBox="1"/>
              <p:nvPr/>
            </p:nvSpPr>
            <p:spPr>
              <a:xfrm>
                <a:off x="6120172" y="3245307"/>
                <a:ext cx="1374864" cy="35734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0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𝑓</m:t>
                          </m:r>
                        </m:e>
                        <m:sup>
                          <m:r>
                            <m:rPr>
                              <m:nor/>
                            </m:rPr>
                            <a:rPr kumimoji="1" lang="en-US" altLang="ja-JP" sz="2000" b="0" i="0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ext</m:t>
                          </m:r>
                        </m:sup>
                      </m:sSup>
                      <m:r>
                        <a:rPr kumimoji="1" lang="en-US" altLang="ja-JP" sz="20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kumimoji="1" lang="en-US" altLang="ja-JP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0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𝑓</m:t>
                          </m:r>
                        </m:e>
                        <m:sup>
                          <m:r>
                            <m:rPr>
                              <m:nor/>
                            </m:rPr>
                            <a:rPr kumimoji="1" lang="en-US" altLang="ja-JP" sz="2000" b="0" i="0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int</m:t>
                          </m:r>
                        </m:sup>
                      </m:sSup>
                    </m:oMath>
                  </m:oMathPara>
                </a14:m>
                <a:endParaRPr kumimoji="1" lang="ja-JP" altLang="en-US" sz="20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29" name="テキスト ボックス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0172" y="3245307"/>
                <a:ext cx="1374864" cy="357342"/>
              </a:xfrm>
              <a:prstGeom prst="rect">
                <a:avLst/>
              </a:prstGeom>
              <a:blipFill rotWithShape="1">
                <a:blip r:embed="rId8"/>
                <a:stretch>
                  <a:fillRect l="-5263" r="-1754" b="-2950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Picture 2" descr="V:\emoticon\popo_emotions_full_version\popo_emotions_full_png\popo_emotions_addon\too_sad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188" y="5193196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77359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提案する静的陰解法</a:t>
            </a:r>
            <a:r>
              <a:rPr kumimoji="1" lang="en-US" altLang="ja-JP" dirty="0"/>
              <a:t>FE</a:t>
            </a:r>
            <a:r>
              <a:rPr kumimoji="1" lang="ja-JP" altLang="en-US" dirty="0"/>
              <a:t>リゾーニング</a:t>
            </a: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18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301" y="1541253"/>
            <a:ext cx="2124075" cy="1838325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777" y="1543374"/>
            <a:ext cx="2124075" cy="1838325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962" y="1543374"/>
            <a:ext cx="2124075" cy="1838325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143328" y="620688"/>
            <a:ext cx="7681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000" dirty="0"/>
              <a:t>時刻</a:t>
            </a:r>
            <a:r>
              <a:rPr kumimoji="1" lang="en-US" altLang="ja-JP" sz="2000" dirty="0"/>
              <a:t>:</a:t>
            </a:r>
            <a:br>
              <a:rPr kumimoji="1" lang="en-US" altLang="ja-JP" sz="2000" dirty="0"/>
            </a:br>
            <a:r>
              <a:rPr kumimoji="1" lang="en-US" altLang="ja-JP" sz="2000" i="1" dirty="0"/>
              <a:t>t</a:t>
            </a:r>
            <a:r>
              <a:rPr kumimoji="1" lang="en-US" altLang="ja-JP" sz="2000" baseline="-25000" dirty="0"/>
              <a:t>n-1</a:t>
            </a:r>
            <a:endParaRPr kumimoji="1" lang="ja-JP" altLang="en-US" sz="20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169837" y="620688"/>
            <a:ext cx="7681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000" dirty="0"/>
              <a:t>時刻</a:t>
            </a:r>
            <a:r>
              <a:rPr kumimoji="1" lang="en-US" altLang="ja-JP" sz="2000" dirty="0"/>
              <a:t>:</a:t>
            </a:r>
          </a:p>
          <a:p>
            <a:pPr algn="ctr"/>
            <a:r>
              <a:rPr kumimoji="1" lang="en-US" altLang="ja-JP" sz="2000" i="1" dirty="0" err="1"/>
              <a:t>t</a:t>
            </a:r>
            <a:r>
              <a:rPr kumimoji="1" lang="en-US" altLang="ja-JP" sz="2000" baseline="-25000" dirty="0" err="1"/>
              <a:t>n</a:t>
            </a:r>
            <a:endParaRPr kumimoji="1" lang="ja-JP" altLang="en-US" sz="20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8208224" y="620688"/>
            <a:ext cx="7681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000" dirty="0"/>
              <a:t>時刻</a:t>
            </a:r>
            <a:r>
              <a:rPr kumimoji="1" lang="en-US" altLang="ja-JP" sz="2000" dirty="0"/>
              <a:t>:</a:t>
            </a:r>
          </a:p>
          <a:p>
            <a:pPr algn="ctr"/>
            <a:r>
              <a:rPr kumimoji="1" lang="en-US" altLang="ja-JP" sz="2000" i="1" dirty="0"/>
              <a:t>t</a:t>
            </a:r>
            <a:r>
              <a:rPr kumimoji="1" lang="en-US" altLang="ja-JP" sz="2000" baseline="-25000" dirty="0"/>
              <a:t>n+1</a:t>
            </a:r>
            <a:endParaRPr kumimoji="1" lang="ja-JP" altLang="en-US" sz="2000" dirty="0"/>
          </a:p>
        </p:txBody>
      </p:sp>
      <p:sp>
        <p:nvSpPr>
          <p:cNvPr id="11" name="上カーブ矢印 10"/>
          <p:cNvSpPr/>
          <p:nvPr/>
        </p:nvSpPr>
        <p:spPr>
          <a:xfrm>
            <a:off x="2591780" y="3694322"/>
            <a:ext cx="1332148" cy="46805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12" name="直線コネクタ 11"/>
          <p:cNvCxnSpPr/>
          <p:nvPr/>
        </p:nvCxnSpPr>
        <p:spPr>
          <a:xfrm>
            <a:off x="953598" y="673634"/>
            <a:ext cx="9001" cy="2935386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/>
          <p:cNvCxnSpPr/>
          <p:nvPr/>
        </p:nvCxnSpPr>
        <p:spPr>
          <a:xfrm>
            <a:off x="0" y="1335734"/>
            <a:ext cx="863588" cy="0"/>
          </a:xfrm>
          <a:prstGeom prst="line">
            <a:avLst/>
          </a:prstGeom>
          <a:ln w="25400">
            <a:solidFill>
              <a:schemeClr val="tx1"/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 flipH="1">
            <a:off x="8244408" y="1333721"/>
            <a:ext cx="900100" cy="1006"/>
          </a:xfrm>
          <a:prstGeom prst="line">
            <a:avLst/>
          </a:prstGeom>
          <a:ln w="25400">
            <a:solidFill>
              <a:schemeClr val="tx1"/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 flipV="1">
            <a:off x="1043608" y="1333721"/>
            <a:ext cx="7056784" cy="2013"/>
          </a:xfrm>
          <a:prstGeom prst="line">
            <a:avLst/>
          </a:prstGeom>
          <a:ln w="25400">
            <a:solidFill>
              <a:schemeClr val="tx1"/>
            </a:solidFill>
            <a:prstDash val="dash"/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>
            <a:off x="8172400" y="660550"/>
            <a:ext cx="0" cy="294847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上カーブ矢印 16"/>
          <p:cNvSpPr/>
          <p:nvPr/>
        </p:nvSpPr>
        <p:spPr>
          <a:xfrm>
            <a:off x="179512" y="3694322"/>
            <a:ext cx="1332148" cy="46805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8" name="上カーブ矢印 17"/>
          <p:cNvSpPr/>
          <p:nvPr/>
        </p:nvSpPr>
        <p:spPr>
          <a:xfrm>
            <a:off x="4932040" y="3694322"/>
            <a:ext cx="1332148" cy="46805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9" name="上カーブ矢印 18"/>
          <p:cNvSpPr/>
          <p:nvPr/>
        </p:nvSpPr>
        <p:spPr>
          <a:xfrm>
            <a:off x="7344308" y="3694322"/>
            <a:ext cx="1332148" cy="46805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08979" y="4162374"/>
            <a:ext cx="14670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000" dirty="0">
                <a:solidFill>
                  <a:srgbClr val="008000"/>
                </a:solidFill>
              </a:rPr>
              <a:t>増分形</a:t>
            </a:r>
            <a:endParaRPr kumimoji="1" lang="en-US" altLang="ja-JP" sz="2000" dirty="0">
              <a:solidFill>
                <a:srgbClr val="008000"/>
              </a:solidFill>
            </a:endParaRPr>
          </a:p>
          <a:p>
            <a:pPr algn="ctr"/>
            <a:r>
              <a:rPr kumimoji="1" lang="ja-JP" altLang="en-US" sz="2000" dirty="0">
                <a:solidFill>
                  <a:srgbClr val="008000"/>
                </a:solidFill>
              </a:rPr>
              <a:t>釣合方程式</a:t>
            </a:r>
            <a:endParaRPr kumimoji="1" lang="en-US" altLang="ja-JP" sz="2000" dirty="0">
              <a:solidFill>
                <a:srgbClr val="008000"/>
              </a:solidFill>
            </a:endParaRPr>
          </a:p>
          <a:p>
            <a:pPr algn="ctr"/>
            <a:r>
              <a:rPr lang="ja-JP" altLang="en-US" sz="2000" dirty="0"/>
              <a:t>を解く</a:t>
            </a:r>
            <a:endParaRPr kumimoji="1" lang="ja-JP" alt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テキスト ボックス 20"/>
              <p:cNvSpPr txBox="1"/>
              <p:nvPr/>
            </p:nvSpPr>
            <p:spPr>
              <a:xfrm>
                <a:off x="1753618" y="4162374"/>
                <a:ext cx="3014608" cy="1047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ja-JP" altLang="en-US" sz="2000" dirty="0"/>
                  <a:t>メッシュ再分割</a:t>
                </a:r>
                <a:endParaRPr lang="en-US" altLang="ja-JP" sz="2000" dirty="0"/>
              </a:p>
              <a:p>
                <a:pPr algn="ctr"/>
                <a:r>
                  <a:rPr lang="ja-JP" altLang="en-US" sz="2000" dirty="0"/>
                  <a:t>＆</a:t>
                </a:r>
                <a:endParaRPr lang="en-US" altLang="ja-JP" sz="2000" dirty="0"/>
              </a:p>
              <a:p>
                <a:pPr algn="ctr"/>
                <a:r>
                  <a:rPr kumimoji="1" lang="ja-JP" altLang="en-US" sz="2000" dirty="0"/>
                  <a:t>状態量と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0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000" i="1">
                            <a:solidFill>
                              <a:srgbClr val="C00000"/>
                            </a:solidFill>
                            <a:latin typeface="Cambria Math"/>
                          </a:rPr>
                          <m:t>𝑓</m:t>
                        </m:r>
                      </m:e>
                      <m:sup>
                        <m:r>
                          <m:rPr>
                            <m:nor/>
                          </m:rPr>
                          <a:rPr lang="en-US" altLang="ja-JP" sz="2000">
                            <a:solidFill>
                              <a:srgbClr val="C00000"/>
                            </a:solidFill>
                            <a:latin typeface="Cambria Math"/>
                          </a:rPr>
                          <m:t>ext</m:t>
                        </m:r>
                      </m:sup>
                    </m:sSup>
                  </m:oMath>
                </a14:m>
                <a:r>
                  <a:rPr kumimoji="1" lang="ja-JP" altLang="en-US" sz="2000" dirty="0">
                    <a:solidFill>
                      <a:srgbClr val="C00000"/>
                    </a:solidFill>
                  </a:rPr>
                  <a:t>のマッピング</a:t>
                </a:r>
                <a:endParaRPr lang="en-US" altLang="ja-JP" sz="2000" dirty="0"/>
              </a:p>
            </p:txBody>
          </p:sp>
        </mc:Choice>
        <mc:Fallback xmlns="">
          <p:sp>
            <p:nvSpPr>
              <p:cNvPr id="21" name="テキスト ボックス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3618" y="4162374"/>
                <a:ext cx="3014608" cy="1047082"/>
              </a:xfrm>
              <a:prstGeom prst="rect">
                <a:avLst/>
              </a:prstGeom>
              <a:blipFill rotWithShape="1">
                <a:blip r:embed="rId5"/>
                <a:stretch>
                  <a:fillRect l="-2227" t="-4070" r="-1822" b="-814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テキスト ボックス 21"/>
              <p:cNvSpPr txBox="1"/>
              <p:nvPr/>
            </p:nvSpPr>
            <p:spPr>
              <a:xfrm>
                <a:off x="4851559" y="4162374"/>
                <a:ext cx="1545616" cy="7574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sz="20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𝑓</m:t>
                        </m:r>
                      </m:e>
                      <m:sup>
                        <m:r>
                          <m:rPr>
                            <m:nor/>
                          </m:rPr>
                          <a:rPr kumimoji="1" lang="en-US" altLang="ja-JP" sz="2000" b="0" i="0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ext</m:t>
                        </m:r>
                      </m:sup>
                    </m:sSup>
                  </m:oMath>
                </a14:m>
                <a:r>
                  <a:rPr kumimoji="1" lang="en-US" altLang="ja-JP" sz="2000" dirty="0">
                    <a:solidFill>
                      <a:srgbClr val="C00000"/>
                    </a:solidFill>
                  </a:rPr>
                  <a:t> </a:t>
                </a:r>
                <a:r>
                  <a:rPr kumimoji="1" lang="ja-JP" altLang="en-US" sz="2000" dirty="0">
                    <a:solidFill>
                      <a:srgbClr val="C00000"/>
                    </a:solidFill>
                  </a:rPr>
                  <a:t>を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sz="20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𝑓</m:t>
                        </m:r>
                      </m:e>
                      <m:sup>
                        <m:r>
                          <m:rPr>
                            <m:nor/>
                          </m:rPr>
                          <a:rPr kumimoji="1" lang="en-US" altLang="ja-JP" sz="2000" b="0" i="0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int</m:t>
                        </m:r>
                      </m:sup>
                    </m:sSup>
                  </m:oMath>
                </a14:m>
                <a:endParaRPr kumimoji="1" lang="en-US" altLang="ja-JP" sz="2000" dirty="0">
                  <a:solidFill>
                    <a:srgbClr val="C00000"/>
                  </a:solidFill>
                </a:endParaRPr>
              </a:p>
              <a:p>
                <a:pPr algn="ctr"/>
                <a:r>
                  <a:rPr lang="ja-JP" altLang="en-US" sz="2000" dirty="0">
                    <a:solidFill>
                      <a:srgbClr val="C00000"/>
                    </a:solidFill>
                  </a:rPr>
                  <a:t>に代入</a:t>
                </a:r>
                <a:endParaRPr kumimoji="1" lang="en-US" altLang="ja-JP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2" name="テキスト ボックス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1559" y="4162374"/>
                <a:ext cx="1545616" cy="757451"/>
              </a:xfrm>
              <a:prstGeom prst="rect">
                <a:avLst/>
              </a:prstGeom>
              <a:blipFill rotWithShape="1">
                <a:blip r:embed="rId6"/>
                <a:stretch>
                  <a:fillRect l="-791" b="-1209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テキスト ボックス 22"/>
          <p:cNvSpPr txBox="1"/>
          <p:nvPr/>
        </p:nvSpPr>
        <p:spPr>
          <a:xfrm>
            <a:off x="7273775" y="4162374"/>
            <a:ext cx="14670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000" dirty="0">
                <a:solidFill>
                  <a:srgbClr val="008000"/>
                </a:solidFill>
              </a:rPr>
              <a:t>増分形</a:t>
            </a:r>
            <a:endParaRPr lang="en-US" altLang="ja-JP" sz="2000" dirty="0">
              <a:solidFill>
                <a:srgbClr val="008000"/>
              </a:solidFill>
            </a:endParaRPr>
          </a:p>
          <a:p>
            <a:pPr algn="ctr"/>
            <a:r>
              <a:rPr lang="ja-JP" altLang="en-US" sz="2000" dirty="0">
                <a:solidFill>
                  <a:srgbClr val="008000"/>
                </a:solidFill>
              </a:rPr>
              <a:t>釣合方程式</a:t>
            </a:r>
            <a:endParaRPr lang="en-US" altLang="ja-JP" sz="2000" dirty="0">
              <a:solidFill>
                <a:srgbClr val="008000"/>
              </a:solidFill>
            </a:endParaRPr>
          </a:p>
          <a:p>
            <a:pPr algn="ctr"/>
            <a:r>
              <a:rPr lang="ja-JP" altLang="en-US" sz="2000" dirty="0"/>
              <a:t>を解く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2591780" y="1615382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>
                <a:solidFill>
                  <a:srgbClr val="FF9900"/>
                </a:solidFill>
              </a:rPr>
              <a:t>荷重</a:t>
            </a: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4341004" y="5313402"/>
            <a:ext cx="25667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000" dirty="0">
                <a:solidFill>
                  <a:srgbClr val="0000CC"/>
                </a:solidFill>
              </a:rPr>
              <a:t>釣合を解く必要がない</a:t>
            </a:r>
            <a:endParaRPr lang="en-US" altLang="ja-JP" sz="2000" dirty="0">
              <a:solidFill>
                <a:srgbClr val="0000CC"/>
              </a:solidFill>
            </a:endParaRPr>
          </a:p>
          <a:p>
            <a:pPr algn="ctr"/>
            <a:r>
              <a:rPr kumimoji="1" lang="ja-JP" altLang="en-US" sz="2000" dirty="0">
                <a:solidFill>
                  <a:srgbClr val="0000CC"/>
                </a:solidFill>
              </a:rPr>
              <a:t>ため，必ず収束する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テキスト ボックス 25"/>
              <p:cNvSpPr txBox="1"/>
              <p:nvPr/>
            </p:nvSpPr>
            <p:spPr>
              <a:xfrm>
                <a:off x="1393826" y="3235562"/>
                <a:ext cx="1374864" cy="35734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20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0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𝑓</m:t>
                          </m:r>
                        </m:e>
                        <m:sup>
                          <m:r>
                            <m:rPr>
                              <m:nor/>
                            </m:rPr>
                            <a:rPr kumimoji="1" lang="en-US" altLang="ja-JP" sz="2000" i="0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ext</m:t>
                          </m:r>
                        </m:sup>
                      </m:sSup>
                      <m:r>
                        <a:rPr kumimoji="1" lang="en-US" altLang="ja-JP" sz="20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kumimoji="1" lang="en-US" altLang="ja-JP" sz="20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0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𝑓</m:t>
                          </m:r>
                        </m:e>
                        <m:sup>
                          <m:r>
                            <m:rPr>
                              <m:nor/>
                            </m:rPr>
                            <a:rPr kumimoji="1" lang="en-US" altLang="ja-JP" sz="2000" i="0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int</m:t>
                          </m:r>
                        </m:sup>
                      </m:sSup>
                    </m:oMath>
                  </m:oMathPara>
                </a14:m>
                <a:endParaRPr kumimoji="1" lang="ja-JP" altLang="en-US" sz="20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26" name="テキスト ボックス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3826" y="3235562"/>
                <a:ext cx="1374864" cy="357342"/>
              </a:xfrm>
              <a:prstGeom prst="rect">
                <a:avLst/>
              </a:prstGeom>
              <a:blipFill rotWithShape="1">
                <a:blip r:embed="rId7"/>
                <a:stretch>
                  <a:fillRect l="-5286" t="-1667" r="-2203" b="-3000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テキスト ボックス 26"/>
              <p:cNvSpPr txBox="1"/>
              <p:nvPr/>
            </p:nvSpPr>
            <p:spPr>
              <a:xfrm>
                <a:off x="3809204" y="3235562"/>
                <a:ext cx="1374864" cy="35734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0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𝑓</m:t>
                          </m:r>
                        </m:e>
                        <m:sup>
                          <m:r>
                            <m:rPr>
                              <m:nor/>
                            </m:rPr>
                            <a:rPr kumimoji="1" lang="en-US" altLang="ja-JP" sz="2000" b="0" i="0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ext</m:t>
                          </m:r>
                        </m:sup>
                      </m:sSup>
                      <m:r>
                        <a:rPr kumimoji="1" lang="en-US" altLang="ja-JP" sz="20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≠</m:t>
                      </m:r>
                      <m:sSup>
                        <m:sSupPr>
                          <m:ctrlPr>
                            <a:rPr kumimoji="1" lang="en-US" altLang="ja-JP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0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𝑓</m:t>
                          </m:r>
                        </m:e>
                        <m:sup>
                          <m:r>
                            <m:rPr>
                              <m:nor/>
                            </m:rPr>
                            <a:rPr kumimoji="1" lang="en-US" altLang="ja-JP" sz="2000" b="0" i="0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int</m:t>
                          </m:r>
                        </m:sup>
                      </m:sSup>
                    </m:oMath>
                  </m:oMathPara>
                </a14:m>
                <a:endParaRPr kumimoji="1" lang="ja-JP" alt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7" name="テキスト ボックス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9204" y="3235562"/>
                <a:ext cx="1374864" cy="357342"/>
              </a:xfrm>
              <a:prstGeom prst="rect">
                <a:avLst/>
              </a:prstGeom>
              <a:blipFill rotWithShape="1">
                <a:blip r:embed="rId8"/>
                <a:stretch>
                  <a:fillRect l="-5286" t="-1667" r="-2203" b="-3000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テキスト ボックス 27"/>
              <p:cNvSpPr txBox="1"/>
              <p:nvPr/>
            </p:nvSpPr>
            <p:spPr>
              <a:xfrm>
                <a:off x="6120172" y="3238260"/>
                <a:ext cx="1374864" cy="35734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0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𝑓</m:t>
                          </m:r>
                        </m:e>
                        <m:sup>
                          <m:r>
                            <m:rPr>
                              <m:nor/>
                            </m:rPr>
                            <a:rPr kumimoji="1" lang="en-US" altLang="ja-JP" sz="2000" b="0" i="0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ext</m:t>
                          </m:r>
                        </m:sup>
                      </m:sSup>
                      <m:r>
                        <a:rPr kumimoji="1" lang="en-US" altLang="ja-JP" sz="20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kumimoji="1" lang="en-US" altLang="ja-JP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0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𝑓</m:t>
                          </m:r>
                        </m:e>
                        <m:sup>
                          <m:r>
                            <m:rPr>
                              <m:nor/>
                            </m:rPr>
                            <a:rPr kumimoji="1" lang="en-US" altLang="ja-JP" sz="2000" b="0" i="0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int</m:t>
                          </m:r>
                        </m:sup>
                      </m:sSup>
                    </m:oMath>
                  </m:oMathPara>
                </a14:m>
                <a:endParaRPr kumimoji="1" lang="ja-JP" altLang="en-US" sz="20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28" name="テキスト ボックス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0172" y="3238260"/>
                <a:ext cx="1374864" cy="357342"/>
              </a:xfrm>
              <a:prstGeom prst="rect">
                <a:avLst/>
              </a:prstGeom>
              <a:blipFill rotWithShape="1">
                <a:blip r:embed="rId9"/>
                <a:stretch>
                  <a:fillRect l="-5263" r="-1754" b="-2950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2" descr="V:\emoticon\popo_emotions_full_version\popo_emotions_full_png\popo_emotions\haha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188" y="5157192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" name="直線矢印コネクタ 29"/>
          <p:cNvCxnSpPr>
            <a:stCxn id="31" idx="0"/>
            <a:endCxn id="21" idx="2"/>
          </p:cNvCxnSpPr>
          <p:nvPr/>
        </p:nvCxnSpPr>
        <p:spPr>
          <a:xfrm flipV="1">
            <a:off x="2969116" y="5209456"/>
            <a:ext cx="291806" cy="77176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/>
          <p:cNvSpPr txBox="1"/>
          <p:nvPr/>
        </p:nvSpPr>
        <p:spPr>
          <a:xfrm>
            <a:off x="1486177" y="5981218"/>
            <a:ext cx="2965877" cy="40011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000" dirty="0"/>
              <a:t>提案手法に特徴的な処理</a:t>
            </a:r>
            <a:endParaRPr lang="en-US" altLang="ja-JP" sz="2000" dirty="0"/>
          </a:p>
        </p:txBody>
      </p:sp>
      <p:cxnSp>
        <p:nvCxnSpPr>
          <p:cNvPr id="32" name="直線矢印コネクタ 31"/>
          <p:cNvCxnSpPr>
            <a:stCxn id="31" idx="0"/>
          </p:cNvCxnSpPr>
          <p:nvPr/>
        </p:nvCxnSpPr>
        <p:spPr>
          <a:xfrm flipV="1">
            <a:off x="2969116" y="4797152"/>
            <a:ext cx="2214952" cy="118406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79598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ja-JP" altLang="en-US" dirty="0"/>
              <a:t>提案手法のフローチャート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4995" name="Rectangle 3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ja-JP" altLang="en-US" sz="2400" dirty="0"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時間増分計算ループ開始</a:t>
                </a:r>
                <a:endParaRPr lang="en-US" altLang="ja-JP" sz="2400" dirty="0"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  <a:p>
                <a:pPr lvl="1">
                  <a:buClr>
                    <a:schemeClr val="tx1"/>
                  </a:buClr>
                </a:pPr>
                <a:r>
                  <a:rPr lang="ja-JP" altLang="en-US" sz="2400" dirty="0">
                    <a:solidFill>
                      <a:schemeClr val="tx1"/>
                    </a:solidFill>
                  </a:rPr>
                  <a:t>初期</a:t>
                </a:r>
                <a14:m>
                  <m:oMath xmlns:m="http://schemas.openxmlformats.org/officeDocument/2006/math">
                    <m:r>
                      <a:rPr lang="en-US" altLang="ja-JP" sz="2400" b="0" i="1" smtClean="0">
                        <a:solidFill>
                          <a:schemeClr val="tx1"/>
                        </a:solidFill>
                        <a:latin typeface="Cambria Math"/>
                      </a:rPr>
                      <m:t>{</m:t>
                    </m:r>
                    <m:r>
                      <m:rPr>
                        <m:sty m:val="p"/>
                      </m:rPr>
                      <a:rPr lang="en-US" altLang="ja-JP" sz="2400" b="0" i="0" smtClean="0">
                        <a:solidFill>
                          <a:schemeClr val="tx1"/>
                        </a:solidFill>
                        <a:latin typeface="Cambria Math"/>
                      </a:rPr>
                      <m:t>Δ</m:t>
                    </m:r>
                    <m:r>
                      <a:rPr lang="en-US" altLang="ja-JP" sz="2400" b="0" i="1" smtClean="0">
                        <a:solidFill>
                          <a:schemeClr val="tx1"/>
                        </a:solidFill>
                        <a:latin typeface="Cambria Math"/>
                      </a:rPr>
                      <m:t>𝑢</m:t>
                    </m:r>
                    <m:r>
                      <a:rPr lang="en-US" altLang="ja-JP" sz="2400" b="0" i="1" smtClean="0">
                        <a:solidFill>
                          <a:schemeClr val="tx1"/>
                        </a:solidFill>
                        <a:latin typeface="Cambria Math"/>
                      </a:rPr>
                      <m:t>}</m:t>
                    </m:r>
                  </m:oMath>
                </a14:m>
                <a:r>
                  <a:rPr lang="ja-JP" altLang="en-US" sz="2400" dirty="0"/>
                  <a:t>を仮定</a:t>
                </a:r>
                <a:endParaRPr lang="en-US" altLang="ja-JP" sz="2400" dirty="0"/>
              </a:p>
              <a:p>
                <a:pPr lvl="1">
                  <a:buClr>
                    <a:schemeClr val="tx1"/>
                  </a:buClr>
                </a:pPr>
                <a:r>
                  <a:rPr lang="en-US" altLang="ja-JP" sz="2400" dirty="0">
                    <a:solidFill>
                      <a:srgbClr val="0000CC"/>
                    </a:solidFill>
                  </a:rPr>
                  <a:t>Newton-</a:t>
                </a:r>
                <a:r>
                  <a:rPr lang="en-US" altLang="ja-JP" sz="2400" dirty="0" err="1">
                    <a:solidFill>
                      <a:srgbClr val="0000CC"/>
                    </a:solidFill>
                  </a:rPr>
                  <a:t>Raphson</a:t>
                </a:r>
                <a:r>
                  <a:rPr lang="ja-JP" altLang="en-US" sz="2400" dirty="0">
                    <a:solidFill>
                      <a:srgbClr val="0000CC"/>
                    </a:solidFill>
                  </a:rPr>
                  <a:t>ループ開始</a:t>
                </a:r>
              </a:p>
              <a:p>
                <a:pPr lvl="2"/>
                <a:r>
                  <a:rPr lang="ja-JP" altLang="en-US" dirty="0"/>
                  <a:t>試行状態量の計算</a:t>
                </a:r>
                <a:endParaRPr lang="en-US" altLang="ja-JP" dirty="0"/>
              </a:p>
              <a:p>
                <a:pPr lvl="2"/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altLang="ja-JP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ja-JP" b="0" i="0" smtClean="0">
                            <a:solidFill>
                              <a:srgbClr val="008000"/>
                            </a:solidFill>
                            <a:latin typeface="Cambria Math"/>
                            <a:cs typeface="+mn-cs"/>
                          </a:rPr>
                          <m:t>Δ</m:t>
                        </m:r>
                        <m:sSup>
                          <m:sSupPr>
                            <m:ctrlPr>
                              <a:rPr lang="en-US" altLang="ja-JP" b="0" i="1" smtClean="0">
                                <a:solidFill>
                                  <a:srgbClr val="008000"/>
                                </a:solidFill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altLang="ja-JP" b="0" i="1" smtClean="0">
                                <a:solidFill>
                                  <a:srgbClr val="008000"/>
                                </a:solidFill>
                                <a:latin typeface="Cambria Math"/>
                                <a:cs typeface="+mn-cs"/>
                              </a:rPr>
                              <m:t>𝑓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altLang="ja-JP" b="0" i="0" smtClean="0">
                                <a:solidFill>
                                  <a:srgbClr val="008000"/>
                                </a:solidFill>
                                <a:latin typeface="Cambria Math"/>
                                <a:cs typeface="+mn-cs"/>
                              </a:rPr>
                              <m:t>ext</m:t>
                            </m:r>
                          </m:sup>
                        </m:sSup>
                      </m:e>
                    </m:d>
                    <m:r>
                      <a:rPr lang="en-US" altLang="ja-JP" b="0" i="1" smtClean="0">
                        <a:solidFill>
                          <a:srgbClr val="008000"/>
                        </a:solidFill>
                        <a:latin typeface="Cambria Math"/>
                        <a:cs typeface="+mn-cs"/>
                      </a:rPr>
                      <m:t>,  </m:t>
                    </m:r>
                    <m:d>
                      <m:dPr>
                        <m:begChr m:val="{"/>
                        <m:endChr m:val="}"/>
                        <m:ctrlPr>
                          <a:rPr lang="en-US" altLang="ja-JP" i="1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ja-JP">
                            <a:solidFill>
                              <a:srgbClr val="008000"/>
                            </a:solidFill>
                            <a:latin typeface="Cambria Math"/>
                          </a:rPr>
                          <m:t>Δ</m:t>
                        </m:r>
                        <m:sSup>
                          <m:sSupPr>
                            <m:ctrlPr>
                              <a:rPr lang="en-US" altLang="ja-JP" i="1">
                                <a:solidFill>
                                  <a:srgbClr val="008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i="1">
                                <a:solidFill>
                                  <a:srgbClr val="008000"/>
                                </a:solidFill>
                                <a:latin typeface="Cambria Math"/>
                              </a:rPr>
                              <m:t>𝑓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altLang="ja-JP" b="0" i="0" smtClean="0">
                                <a:solidFill>
                                  <a:srgbClr val="008000"/>
                                </a:solidFill>
                                <a:latin typeface="Cambria Math"/>
                              </a:rPr>
                              <m:t>int</m:t>
                            </m:r>
                          </m:sup>
                        </m:sSup>
                      </m:e>
                    </m:d>
                    <m:r>
                      <a:rPr lang="en-US" altLang="ja-JP" b="0" i="1" smtClean="0">
                        <a:solidFill>
                          <a:srgbClr val="008000"/>
                        </a:solidFill>
                        <a:latin typeface="Cambria Math"/>
                      </a:rPr>
                      <m:t> </m:t>
                    </m:r>
                    <m:r>
                      <a:rPr lang="en-US" altLang="ja-JP" b="0" i="1" smtClean="0">
                        <a:solidFill>
                          <a:schemeClr val="tx1"/>
                        </a:solidFill>
                        <a:latin typeface="Cambria Math"/>
                        <a:cs typeface="+mn-cs"/>
                      </a:rPr>
                      <m:t>,  [</m:t>
                    </m:r>
                    <m:r>
                      <a:rPr lang="en-US" altLang="ja-JP" b="0" i="1" smtClean="0">
                        <a:solidFill>
                          <a:schemeClr val="tx1"/>
                        </a:solidFill>
                        <a:latin typeface="Cambria Math"/>
                        <a:cs typeface="+mn-cs"/>
                      </a:rPr>
                      <m:t>𝐾</m:t>
                    </m:r>
                    <m:r>
                      <a:rPr lang="en-US" altLang="ja-JP" b="0" i="1" smtClean="0">
                        <a:solidFill>
                          <a:schemeClr val="tx1"/>
                        </a:solidFill>
                        <a:latin typeface="Cambria Math"/>
                        <a:cs typeface="+mn-cs"/>
                      </a:rPr>
                      <m:t>]</m:t>
                    </m:r>
                  </m:oMath>
                </a14:m>
                <a:r>
                  <a:rPr lang="ja-JP" altLang="en-US" dirty="0">
                    <a:solidFill>
                      <a:schemeClr val="tx1"/>
                    </a:solidFill>
                  </a:rPr>
                  <a:t> の計算</a:t>
                </a:r>
              </a:p>
              <a:p>
                <a:pPr lvl="2"/>
                <a:r>
                  <a:rPr lang="ja-JP" altLang="en-US" dirty="0"/>
                  <a:t>収束判定</a:t>
                </a:r>
                <a:endParaRPr lang="en-US" altLang="ja-JP" dirty="0"/>
              </a:p>
              <a:p>
                <a:pPr lvl="2"/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ja-JP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b="0" i="1" smtClean="0">
                            <a:solidFill>
                              <a:srgbClr val="008000"/>
                            </a:solidFill>
                            <a:latin typeface="Cambria Math"/>
                          </a:rPr>
                          <m:t>𝐾</m:t>
                        </m:r>
                      </m:e>
                    </m:d>
                    <m:d>
                      <m:dPr>
                        <m:begChr m:val="{"/>
                        <m:endChr m:val="}"/>
                        <m:ctrlPr>
                          <a:rPr lang="en-US" altLang="ja-JP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b="0" i="1" smtClean="0">
                            <a:solidFill>
                              <a:srgbClr val="008000"/>
                            </a:solidFill>
                            <a:latin typeface="Cambria Math"/>
                          </a:rPr>
                          <m:t>𝛿</m:t>
                        </m:r>
                        <m:r>
                          <a:rPr lang="en-US" altLang="ja-JP" b="0" i="1" smtClean="0">
                            <a:solidFill>
                              <a:srgbClr val="008000"/>
                            </a:solidFill>
                            <a:latin typeface="Cambria Math"/>
                          </a:rPr>
                          <m:t>𝑢</m:t>
                        </m:r>
                      </m:e>
                    </m:d>
                    <m:r>
                      <a:rPr lang="en-US" altLang="ja-JP" b="0" i="1" smtClean="0">
                        <a:solidFill>
                          <a:srgbClr val="008000"/>
                        </a:solidFill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en-US" altLang="ja-JP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altLang="ja-JP" b="0" i="1" smtClean="0">
                                <a:solidFill>
                                  <a:srgbClr val="008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altLang="ja-JP" b="0" i="1" smtClean="0">
                                    <a:solidFill>
                                      <a:srgbClr val="008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ja-JP" b="0" i="1" smtClean="0">
                                    <a:solidFill>
                                      <a:srgbClr val="008000"/>
                                    </a:solidFill>
                                    <a:latin typeface="Cambria Math"/>
                                  </a:rPr>
                                  <m:t>𝑓</m:t>
                                </m:r>
                              </m:e>
                              <m:sup>
                                <m:r>
                                  <m:rPr>
                                    <m:sty m:val="p"/>
                                  </m:rPr>
                                  <a:rPr lang="en-US" altLang="ja-JP" b="0" i="0" smtClean="0">
                                    <a:solidFill>
                                      <a:srgbClr val="008000"/>
                                    </a:solidFill>
                                    <a:latin typeface="Cambria Math"/>
                                  </a:rPr>
                                  <m:t>ext</m:t>
                                </m:r>
                              </m:sup>
                            </m:sSup>
                          </m:e>
                        </m:d>
                        <m:r>
                          <a:rPr lang="en-US" altLang="ja-JP" b="0" i="1" smtClean="0">
                            <a:solidFill>
                              <a:srgbClr val="008000"/>
                            </a:solidFill>
                            <a:latin typeface="Cambria Math"/>
                          </a:rPr>
                          <m:t>+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altLang="ja-JP" b="0" i="1" smtClean="0">
                                <a:solidFill>
                                  <a:srgbClr val="008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altLang="ja-JP" b="0" i="0" smtClean="0">
                                <a:solidFill>
                                  <a:srgbClr val="008000"/>
                                </a:solidFill>
                                <a:latin typeface="Cambria Math"/>
                              </a:rPr>
                              <m:t>Δ</m:t>
                            </m:r>
                            <m:sSup>
                              <m:sSupPr>
                                <m:ctrlPr>
                                  <a:rPr lang="en-US" altLang="ja-JP" b="0" i="1" smtClean="0">
                                    <a:solidFill>
                                      <a:srgbClr val="008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ja-JP" b="0" i="1" smtClean="0">
                                    <a:solidFill>
                                      <a:srgbClr val="008000"/>
                                    </a:solidFill>
                                    <a:latin typeface="Cambria Math"/>
                                  </a:rPr>
                                  <m:t>𝑓</m:t>
                                </m:r>
                              </m:e>
                              <m:sup>
                                <m:r>
                                  <m:rPr>
                                    <m:sty m:val="p"/>
                                  </m:rPr>
                                  <a:rPr lang="en-US" altLang="ja-JP" b="0" i="0" smtClean="0">
                                    <a:solidFill>
                                      <a:srgbClr val="008000"/>
                                    </a:solidFill>
                                    <a:latin typeface="Cambria Math"/>
                                  </a:rPr>
                                  <m:t>ext</m:t>
                                </m:r>
                              </m:sup>
                            </m:sSup>
                          </m:e>
                        </m:d>
                      </m:e>
                    </m:d>
                    <m:r>
                      <a:rPr lang="en-US" altLang="ja-JP" b="0" i="1" smtClean="0">
                        <a:solidFill>
                          <a:srgbClr val="008000"/>
                        </a:solidFill>
                        <a:latin typeface="Cambria Math"/>
                      </a:rPr>
                      <m:t> −(</m:t>
                    </m:r>
                    <m:d>
                      <m:dPr>
                        <m:begChr m:val="{"/>
                        <m:endChr m:val="}"/>
                        <m:ctrlPr>
                          <a:rPr lang="en-US" altLang="ja-JP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ja-JP" b="0" i="1" smtClean="0">
                                <a:solidFill>
                                  <a:srgbClr val="008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b="0" i="1" smtClean="0">
                                <a:solidFill>
                                  <a:srgbClr val="008000"/>
                                </a:solidFill>
                                <a:latin typeface="Cambria Math"/>
                              </a:rPr>
                              <m:t>𝑓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altLang="ja-JP" b="0" i="0" smtClean="0">
                                <a:solidFill>
                                  <a:srgbClr val="008000"/>
                                </a:solidFill>
                                <a:latin typeface="Cambria Math"/>
                              </a:rPr>
                              <m:t>int</m:t>
                            </m:r>
                          </m:sup>
                        </m:sSup>
                      </m:e>
                    </m:d>
                    <m:r>
                      <a:rPr lang="en-US" altLang="ja-JP" b="0" i="1" smtClean="0">
                        <a:solidFill>
                          <a:srgbClr val="008000"/>
                        </a:solidFill>
                        <a:latin typeface="Cambria Math"/>
                      </a:rPr>
                      <m:t>+</m:t>
                    </m:r>
                    <m:d>
                      <m:dPr>
                        <m:begChr m:val="{"/>
                        <m:endChr m:val="}"/>
                        <m:ctrlPr>
                          <a:rPr lang="en-US" altLang="ja-JP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ja-JP" b="0" i="0" smtClean="0">
                            <a:solidFill>
                              <a:srgbClr val="008000"/>
                            </a:solidFill>
                            <a:latin typeface="Cambria Math"/>
                          </a:rPr>
                          <m:t>Δ</m:t>
                        </m:r>
                        <m:sSup>
                          <m:sSupPr>
                            <m:ctrlPr>
                              <a:rPr lang="en-US" altLang="ja-JP" b="0" i="1" smtClean="0">
                                <a:solidFill>
                                  <a:srgbClr val="008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b="0" i="1" smtClean="0">
                                <a:solidFill>
                                  <a:srgbClr val="008000"/>
                                </a:solidFill>
                                <a:latin typeface="Cambria Math"/>
                              </a:rPr>
                              <m:t>𝑓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altLang="ja-JP" b="0" i="0" smtClean="0">
                                <a:solidFill>
                                  <a:srgbClr val="008000"/>
                                </a:solidFill>
                                <a:latin typeface="Cambria Math"/>
                              </a:rPr>
                              <m:t>int</m:t>
                            </m:r>
                          </m:sup>
                        </m:sSup>
                      </m:e>
                    </m:d>
                    <m:r>
                      <a:rPr lang="en-US" altLang="ja-JP" b="0" i="1" smtClean="0">
                        <a:solidFill>
                          <a:srgbClr val="008000"/>
                        </a:solidFill>
                        <a:latin typeface="Cambria Math"/>
                      </a:rPr>
                      <m:t>)</m:t>
                    </m:r>
                  </m:oMath>
                </a14:m>
                <a:r>
                  <a:rPr lang="ja-JP" altLang="en-US" dirty="0"/>
                  <a:t> を解く</a:t>
                </a:r>
                <a:endParaRPr lang="en-US" altLang="ja-JP" dirty="0"/>
              </a:p>
              <a:p>
                <a:pPr lvl="2"/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ja-JP" b="0" i="0" smtClean="0">
                            <a:latin typeface="Cambria Math"/>
                          </a:rPr>
                          <m:t>Δ</m:t>
                        </m:r>
                        <m:r>
                          <a:rPr lang="en-US" altLang="ja-JP" b="0" i="1" smtClean="0">
                            <a:latin typeface="Cambria Math"/>
                          </a:rPr>
                          <m:t>𝑢</m:t>
                        </m:r>
                      </m:e>
                    </m:d>
                    <m:r>
                      <a:rPr lang="en-US" altLang="ja-JP" b="0" i="1" smtClean="0">
                        <a:latin typeface="Cambria Math"/>
                      </a:rPr>
                      <m:t>+{</m:t>
                    </m:r>
                    <m:r>
                      <a:rPr lang="en-US" altLang="ja-JP" b="0" i="1" smtClean="0">
                        <a:latin typeface="Cambria Math"/>
                      </a:rPr>
                      <m:t>𝛿</m:t>
                    </m:r>
                    <m:r>
                      <a:rPr lang="en-US" altLang="ja-JP" b="0" i="1" smtClean="0">
                        <a:latin typeface="Cambria Math"/>
                      </a:rPr>
                      <m:t>𝑢</m:t>
                    </m:r>
                    <m:r>
                      <a:rPr lang="en-US" altLang="ja-JP" b="0" i="1" smtClean="0">
                        <a:latin typeface="Cambria Math"/>
                      </a:rPr>
                      <m:t>}</m:t>
                    </m:r>
                  </m:oMath>
                </a14:m>
                <a:r>
                  <a:rPr lang="en-US" altLang="ja-JP" dirty="0"/>
                  <a:t> </a:t>
                </a:r>
                <a:r>
                  <a:rPr lang="ja-JP" altLang="en-US" dirty="0"/>
                  <a:t>を</a:t>
                </a:r>
                <a:r>
                  <a:rPr lang="en-US" altLang="ja-JP" dirty="0"/>
                  <a:t>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/>
                      </a:rPr>
                      <m:t>{</m:t>
                    </m:r>
                    <m:r>
                      <m:rPr>
                        <m:sty m:val="p"/>
                      </m:rPr>
                      <a:rPr lang="en-US" altLang="ja-JP" b="0" i="0" smtClean="0">
                        <a:latin typeface="Cambria Math"/>
                      </a:rPr>
                      <m:t>Δ</m:t>
                    </m:r>
                    <m:r>
                      <a:rPr lang="en-US" altLang="ja-JP" b="0" i="1" smtClean="0">
                        <a:latin typeface="Cambria Math"/>
                      </a:rPr>
                      <m:t>𝑢</m:t>
                    </m:r>
                    <m:r>
                      <a:rPr lang="en-US" altLang="ja-JP" b="0" i="1" smtClean="0">
                        <a:latin typeface="Cambria Math"/>
                      </a:rPr>
                      <m:t>}</m:t>
                    </m:r>
                  </m:oMath>
                </a14:m>
                <a:r>
                  <a:rPr lang="en-US" altLang="ja-JP" sz="2400" dirty="0"/>
                  <a:t> </a:t>
                </a:r>
                <a:r>
                  <a:rPr lang="ja-JP" altLang="en-US" sz="2400" dirty="0"/>
                  <a:t>に代入</a:t>
                </a:r>
                <a:endParaRPr lang="en-US" altLang="ja-JP" sz="2400" dirty="0"/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altLang="ja-JP" sz="24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ja-JP" sz="2400" b="0" i="1" smtClean="0">
                                <a:solidFill>
                                  <a:srgbClr val="008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400" b="0" i="1" smtClean="0">
                                <a:solidFill>
                                  <a:srgbClr val="008000"/>
                                </a:solidFill>
                                <a:latin typeface="Cambria Math"/>
                              </a:rPr>
                              <m:t>𝑓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altLang="ja-JP" sz="2400" b="0" i="0" smtClean="0">
                                <a:solidFill>
                                  <a:srgbClr val="008000"/>
                                </a:solidFill>
                                <a:latin typeface="Cambria Math"/>
                              </a:rPr>
                              <m:t>ext</m:t>
                            </m:r>
                          </m:sup>
                        </m:sSup>
                      </m:e>
                    </m:d>
                    <m:r>
                      <a:rPr lang="en-US" altLang="ja-JP" sz="2400" b="0" i="1" smtClean="0">
                        <a:solidFill>
                          <a:srgbClr val="008000"/>
                        </a:solidFill>
                        <a:latin typeface="Cambria Math"/>
                      </a:rPr>
                      <m:t>+{</m:t>
                    </m:r>
                    <m:r>
                      <m:rPr>
                        <m:sty m:val="p"/>
                      </m:rPr>
                      <a:rPr lang="en-US" altLang="ja-JP" sz="2400" b="0" i="0" smtClean="0">
                        <a:solidFill>
                          <a:srgbClr val="008000"/>
                        </a:solidFill>
                        <a:latin typeface="Cambria Math"/>
                      </a:rPr>
                      <m:t>Δ</m:t>
                    </m:r>
                    <m:sSup>
                      <m:sSupPr>
                        <m:ctrlPr>
                          <a:rPr lang="en-US" altLang="ja-JP" sz="24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0" i="1" smtClean="0">
                            <a:solidFill>
                              <a:srgbClr val="008000"/>
                            </a:solidFill>
                            <a:latin typeface="Cambria Math"/>
                          </a:rPr>
                          <m:t>𝑓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 b="0" i="0" smtClean="0">
                            <a:solidFill>
                              <a:srgbClr val="008000"/>
                            </a:solidFill>
                            <a:latin typeface="Cambria Math"/>
                          </a:rPr>
                          <m:t>ext</m:t>
                        </m:r>
                      </m:sup>
                    </m:sSup>
                    <m:r>
                      <a:rPr lang="en-US" altLang="ja-JP" sz="2400" b="0" i="1" smtClean="0">
                        <a:solidFill>
                          <a:srgbClr val="008000"/>
                        </a:solidFill>
                        <a:latin typeface="Cambria Math"/>
                      </a:rPr>
                      <m:t>}</m:t>
                    </m:r>
                  </m:oMath>
                </a14:m>
                <a:r>
                  <a:rPr lang="en-US" altLang="ja-JP" sz="2400" dirty="0">
                    <a:solidFill>
                      <a:srgbClr val="008000"/>
                    </a:solidFill>
                  </a:rPr>
                  <a:t> </a:t>
                </a:r>
                <a:r>
                  <a:rPr lang="ja-JP" altLang="en-US" sz="2400" dirty="0">
                    <a:solidFill>
                      <a:srgbClr val="008000"/>
                    </a:solidFill>
                  </a:rPr>
                  <a:t>を</a:t>
                </a:r>
                <a:r>
                  <a:rPr lang="en-US" altLang="ja-JP" sz="2400" dirty="0">
                    <a:solidFill>
                      <a:srgbClr val="008000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altLang="ja-JP" sz="24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ja-JP" sz="2400" b="0" i="1" smtClean="0">
                                <a:solidFill>
                                  <a:srgbClr val="008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400" b="0" i="1" smtClean="0">
                                <a:solidFill>
                                  <a:srgbClr val="008000"/>
                                </a:solidFill>
                                <a:latin typeface="Cambria Math"/>
                              </a:rPr>
                              <m:t>𝑓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altLang="ja-JP" sz="2400" b="0" i="0" smtClean="0">
                                <a:solidFill>
                                  <a:srgbClr val="008000"/>
                                </a:solidFill>
                                <a:latin typeface="Cambria Math"/>
                              </a:rPr>
                              <m:t>ext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altLang="ja-JP" sz="2400" dirty="0">
                    <a:solidFill>
                      <a:srgbClr val="008000"/>
                    </a:solidFill>
                  </a:rPr>
                  <a:t> </a:t>
                </a:r>
                <a:r>
                  <a:rPr lang="ja-JP" altLang="en-US" sz="2400" dirty="0">
                    <a:solidFill>
                      <a:srgbClr val="008000"/>
                    </a:solidFill>
                  </a:rPr>
                  <a:t>に代入</a:t>
                </a:r>
                <a:endParaRPr lang="en-US" altLang="ja-JP" sz="2400" dirty="0">
                  <a:solidFill>
                    <a:srgbClr val="008000"/>
                  </a:solidFill>
                </a:endParaRP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altLang="ja-JP" sz="24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ja-JP" sz="2400" b="0" i="1" smtClean="0">
                                <a:solidFill>
                                  <a:srgbClr val="008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400" b="0" i="1" smtClean="0">
                                <a:solidFill>
                                  <a:srgbClr val="008000"/>
                                </a:solidFill>
                                <a:latin typeface="Cambria Math"/>
                              </a:rPr>
                              <m:t>𝑓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altLang="ja-JP" sz="2400" b="0" i="0" smtClean="0">
                                <a:solidFill>
                                  <a:srgbClr val="008000"/>
                                </a:solidFill>
                                <a:latin typeface="Cambria Math"/>
                              </a:rPr>
                              <m:t>int</m:t>
                            </m:r>
                          </m:sup>
                        </m:sSup>
                      </m:e>
                    </m:d>
                    <m:r>
                      <a:rPr lang="en-US" altLang="ja-JP" sz="2400" b="0" i="1" smtClean="0">
                        <a:solidFill>
                          <a:srgbClr val="008000"/>
                        </a:solidFill>
                        <a:latin typeface="Cambria Math"/>
                      </a:rPr>
                      <m:t>+</m:t>
                    </m:r>
                    <m:d>
                      <m:dPr>
                        <m:begChr m:val="{"/>
                        <m:endChr m:val="}"/>
                        <m:ctrlPr>
                          <a:rPr lang="en-US" altLang="ja-JP" sz="24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ja-JP" sz="2400" b="0" i="0" smtClean="0">
                            <a:solidFill>
                              <a:srgbClr val="008000"/>
                            </a:solidFill>
                            <a:latin typeface="Cambria Math"/>
                          </a:rPr>
                          <m:t>Δ</m:t>
                        </m:r>
                        <m:sSup>
                          <m:sSupPr>
                            <m:ctrlPr>
                              <a:rPr lang="en-US" altLang="ja-JP" sz="2400" b="0" i="1" smtClean="0">
                                <a:solidFill>
                                  <a:srgbClr val="008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400" b="0" i="1" smtClean="0">
                                <a:solidFill>
                                  <a:srgbClr val="008000"/>
                                </a:solidFill>
                                <a:latin typeface="Cambria Math"/>
                              </a:rPr>
                              <m:t>𝑓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altLang="ja-JP" sz="2400" b="0" i="0" smtClean="0">
                                <a:solidFill>
                                  <a:srgbClr val="008000"/>
                                </a:solidFill>
                                <a:latin typeface="Cambria Math"/>
                              </a:rPr>
                              <m:t>int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altLang="ja-JP" sz="2400" dirty="0">
                    <a:solidFill>
                      <a:srgbClr val="008000"/>
                    </a:solidFill>
                  </a:rPr>
                  <a:t> </a:t>
                </a:r>
                <a:r>
                  <a:rPr lang="ja-JP" altLang="en-US" sz="2400" dirty="0">
                    <a:solidFill>
                      <a:srgbClr val="008000"/>
                    </a:solidFill>
                  </a:rPr>
                  <a:t>を</a:t>
                </a:r>
                <a:r>
                  <a:rPr lang="en-US" altLang="ja-JP" sz="2400" dirty="0">
                    <a:solidFill>
                      <a:srgbClr val="008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sz="2400" b="0" i="1" smtClean="0">
                        <a:solidFill>
                          <a:srgbClr val="008000"/>
                        </a:solidFill>
                        <a:latin typeface="Cambria Math"/>
                      </a:rPr>
                      <m:t>{</m:t>
                    </m:r>
                    <m:sSup>
                      <m:sSupPr>
                        <m:ctrlPr>
                          <a:rPr lang="en-US" altLang="ja-JP" sz="24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0" i="1" smtClean="0">
                            <a:solidFill>
                              <a:srgbClr val="008000"/>
                            </a:solidFill>
                            <a:latin typeface="Cambria Math"/>
                          </a:rPr>
                          <m:t>𝑓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 b="0" i="0" smtClean="0">
                            <a:solidFill>
                              <a:srgbClr val="008000"/>
                            </a:solidFill>
                            <a:latin typeface="Cambria Math"/>
                          </a:rPr>
                          <m:t>int</m:t>
                        </m:r>
                      </m:sup>
                    </m:sSup>
                    <m:r>
                      <a:rPr lang="en-US" altLang="ja-JP" sz="2400" b="0" i="1" smtClean="0">
                        <a:solidFill>
                          <a:srgbClr val="008000"/>
                        </a:solidFill>
                        <a:latin typeface="Cambria Math"/>
                      </a:rPr>
                      <m:t>}</m:t>
                    </m:r>
                  </m:oMath>
                </a14:m>
                <a:r>
                  <a:rPr lang="en-US" altLang="ja-JP" sz="2400" dirty="0">
                    <a:solidFill>
                      <a:srgbClr val="008000"/>
                    </a:solidFill>
                  </a:rPr>
                  <a:t> </a:t>
                </a:r>
                <a:r>
                  <a:rPr lang="ja-JP" altLang="en-US" sz="2400" dirty="0">
                    <a:solidFill>
                      <a:srgbClr val="008000"/>
                    </a:solidFill>
                  </a:rPr>
                  <a:t>に代入</a:t>
                </a:r>
                <a:r>
                  <a:rPr lang="en-US" altLang="ja-JP" sz="2400" dirty="0">
                    <a:solidFill>
                      <a:srgbClr val="008000"/>
                    </a:solidFill>
                  </a:rPr>
                  <a:t> </a:t>
                </a:r>
              </a:p>
              <a:p>
                <a:pPr lvl="1"/>
                <a:r>
                  <a:rPr lang="ja-JP" altLang="en-US" sz="2400" dirty="0"/>
                  <a:t>状態量の更新</a:t>
                </a:r>
                <a:endParaRPr lang="en-US" altLang="ja-JP" sz="2400" dirty="0"/>
              </a:p>
              <a:p>
                <a:pPr lvl="1"/>
                <a:r>
                  <a:rPr lang="ja-JP" altLang="en-US" sz="2400" dirty="0">
                    <a:solidFill>
                      <a:srgbClr val="FF0000"/>
                    </a:solidFill>
                  </a:rPr>
                  <a:t>（必要ならば）リゾーニング</a:t>
                </a:r>
                <a:endParaRPr lang="en-US" altLang="ja-JP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499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2045" t="-200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19</a:t>
            </a:fld>
            <a:endParaRPr lang="ja-JP" altLang="en-US" dirty="0"/>
          </a:p>
        </p:txBody>
      </p:sp>
      <p:sp>
        <p:nvSpPr>
          <p:cNvPr id="3" name="左大かっこ 2"/>
          <p:cNvSpPr/>
          <p:nvPr/>
        </p:nvSpPr>
        <p:spPr>
          <a:xfrm>
            <a:off x="215516" y="800708"/>
            <a:ext cx="347600" cy="5076564"/>
          </a:xfrm>
          <a:prstGeom prst="leftBracket">
            <a:avLst>
              <a:gd name="adj" fmla="val 10616"/>
            </a:avLst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左大かっこ 9"/>
          <p:cNvSpPr/>
          <p:nvPr/>
        </p:nvSpPr>
        <p:spPr>
          <a:xfrm>
            <a:off x="611560" y="1682848"/>
            <a:ext cx="360041" cy="2466232"/>
          </a:xfrm>
          <a:prstGeom prst="leftBracket">
            <a:avLst>
              <a:gd name="adj" fmla="val 10616"/>
            </a:avLst>
          </a:prstGeom>
          <a:ln w="508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0000CC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040052" y="5298303"/>
            <a:ext cx="3852634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dirty="0"/>
              <a:t>従来法とほとんど同じ</a:t>
            </a:r>
            <a:endParaRPr lang="en-US" altLang="ja-JP" sz="2400" dirty="0"/>
          </a:p>
          <a:p>
            <a:pPr algn="ctr"/>
            <a:r>
              <a:rPr lang="ja-JP" altLang="en-US" sz="2400" dirty="0">
                <a:solidFill>
                  <a:srgbClr val="008000"/>
                </a:solidFill>
              </a:rPr>
              <a:t>緑色</a:t>
            </a:r>
            <a:r>
              <a:rPr lang="ja-JP" altLang="en-US" sz="2400" dirty="0"/>
              <a:t>の部分が少し違うだけ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7506779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電着塗装の研究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</a:t>
            </a:fld>
            <a:endParaRPr lang="ja-JP" altLang="en-US" dirty="0"/>
          </a:p>
        </p:txBody>
      </p:sp>
      <p:pic>
        <p:nvPicPr>
          <p:cNvPr id="6" name="car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8867" y="728700"/>
            <a:ext cx="8653613" cy="4104456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2143744" y="4964975"/>
            <a:ext cx="48045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/>
              <a:t>・自動車の下塗り塗装ラインを対象</a:t>
            </a:r>
            <a:endParaRPr lang="en-US" altLang="ja-JP" sz="2400" dirty="0"/>
          </a:p>
          <a:p>
            <a:r>
              <a:rPr lang="ja-JP" altLang="en-US" sz="2400" dirty="0"/>
              <a:t>・塗膜がどの様に析出するかを解析</a:t>
            </a:r>
            <a:endParaRPr lang="en-US" altLang="ja-JP" sz="2400" dirty="0"/>
          </a:p>
          <a:p>
            <a:r>
              <a:rPr kumimoji="1" lang="ja-JP" altLang="en-US" sz="2400" dirty="0"/>
              <a:t>・電極の制御や電着穴の最適化</a:t>
            </a:r>
          </a:p>
        </p:txBody>
      </p:sp>
    </p:spTree>
    <p:extLst>
      <p:ext uri="{BB962C8B-B14F-4D97-AF65-F5344CB8AC3E}">
        <p14:creationId xmlns:p14="http://schemas.microsoft.com/office/powerpoint/2010/main" val="1846018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kumimoji="1" lang="en-US" altLang="ja-JP" dirty="0"/>
          </a:p>
          <a:p>
            <a:pPr marL="0" indent="0" algn="ctr">
              <a:buNone/>
            </a:pPr>
            <a:endParaRPr lang="en-US" altLang="ja-JP" dirty="0"/>
          </a:p>
          <a:p>
            <a:pPr marL="0" indent="0" algn="ctr">
              <a:buNone/>
            </a:pPr>
            <a:endParaRPr kumimoji="1" lang="en-US" altLang="ja-JP" dirty="0"/>
          </a:p>
          <a:p>
            <a:pPr marL="514350" indent="-514350" algn="ctr">
              <a:buFont typeface="+mj-ea"/>
              <a:buAutoNum type="circleNumDbPlain" startAt="3"/>
            </a:pPr>
            <a:r>
              <a:rPr lang="ja-JP" altLang="en-US" dirty="0"/>
              <a:t>　</a:t>
            </a:r>
            <a:endParaRPr lang="en-US" altLang="ja-JP" dirty="0"/>
          </a:p>
          <a:p>
            <a:pPr marL="0" indent="0" algn="ctr">
              <a:buNone/>
            </a:pPr>
            <a:r>
              <a:rPr kumimoji="1" lang="ja-JP" altLang="en-US" sz="4000" dirty="0"/>
              <a:t>解析例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20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909212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解析例：弾性体せん断大変形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21</a:t>
            </a:fld>
            <a:endParaRPr lang="ja-JP" altLang="en-US" dirty="0"/>
          </a:p>
        </p:txBody>
      </p:sp>
      <p:sp>
        <p:nvSpPr>
          <p:cNvPr id="7" name="コンテンツ プレースホルダー 6"/>
          <p:cNvSpPr>
            <a:spLocks noGrp="1"/>
          </p:cNvSpPr>
          <p:nvPr>
            <p:ph idx="1"/>
          </p:nvPr>
        </p:nvSpPr>
        <p:spPr>
          <a:xfrm>
            <a:off x="215900" y="3550196"/>
            <a:ext cx="8928100" cy="2831554"/>
          </a:xfrm>
        </p:spPr>
        <p:txBody>
          <a:bodyPr/>
          <a:lstStyle/>
          <a:p>
            <a:r>
              <a:rPr lang="ja-JP" altLang="en-US" dirty="0"/>
              <a:t>静的，平面歪み，</a:t>
            </a:r>
            <a:r>
              <a:rPr lang="en-US" altLang="ja-JP" dirty="0"/>
              <a:t>5m×1m</a:t>
            </a:r>
            <a:r>
              <a:rPr lang="ja-JP" altLang="en-US" dirty="0"/>
              <a:t>の矩形領域</a:t>
            </a:r>
          </a:p>
          <a:p>
            <a:r>
              <a:rPr lang="ja-JP" altLang="en-US" dirty="0"/>
              <a:t>下辺左</a:t>
            </a:r>
            <a:r>
              <a:rPr lang="en-US" altLang="ja-JP" dirty="0"/>
              <a:t>2m</a:t>
            </a:r>
            <a:r>
              <a:rPr lang="ja-JP" altLang="en-US" dirty="0"/>
              <a:t>を完全拘束，</a:t>
            </a:r>
            <a:br>
              <a:rPr lang="en-US" altLang="ja-JP" dirty="0"/>
            </a:br>
            <a:r>
              <a:rPr lang="ja-JP" altLang="en-US" dirty="0"/>
              <a:t>上辺右</a:t>
            </a:r>
            <a:r>
              <a:rPr lang="en-US" altLang="ja-JP" dirty="0"/>
              <a:t>2m</a:t>
            </a:r>
            <a:r>
              <a:rPr lang="ja-JP" altLang="en-US" dirty="0"/>
              <a:t>を左右拘束＋下方向強制変位</a:t>
            </a:r>
          </a:p>
          <a:p>
            <a:r>
              <a:rPr lang="ja-JP" altLang="en-US" dirty="0"/>
              <a:t>３角形一次要素を使用</a:t>
            </a:r>
            <a:endParaRPr lang="en-US" altLang="ja-JP" dirty="0"/>
          </a:p>
          <a:p>
            <a:r>
              <a:rPr lang="ja-JP" altLang="en-US" dirty="0"/>
              <a:t>収束１０回毎にリゾーニング（</a:t>
            </a:r>
            <a:r>
              <a:rPr lang="en-US" altLang="ja-JP" dirty="0"/>
              <a:t>GAMBIT</a:t>
            </a:r>
            <a:r>
              <a:rPr lang="ja-JP" altLang="en-US" dirty="0"/>
              <a:t>を使用）</a:t>
            </a:r>
          </a:p>
          <a:p>
            <a:endParaRPr lang="ja-JP" altLang="en-US" dirty="0"/>
          </a:p>
          <a:p>
            <a:endParaRPr kumimoji="1"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887" y="728700"/>
            <a:ext cx="6372225" cy="268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5609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解析例：弾性体せん断大変形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/>
              <a:t>材料モデルは</a:t>
            </a:r>
            <a:r>
              <a:rPr lang="en-US" altLang="ja-JP" dirty="0" err="1">
                <a:solidFill>
                  <a:srgbClr val="FF0000"/>
                </a:solidFill>
              </a:rPr>
              <a:t>Hencky</a:t>
            </a:r>
            <a:r>
              <a:rPr lang="ja-JP" altLang="en-US" dirty="0">
                <a:solidFill>
                  <a:srgbClr val="FF0000"/>
                </a:solidFill>
              </a:rPr>
              <a:t>弾性体</a:t>
            </a:r>
            <a:endParaRPr lang="en-US" altLang="ja-JP" dirty="0">
              <a:solidFill>
                <a:srgbClr val="FF0000"/>
              </a:solidFill>
            </a:endParaRPr>
          </a:p>
          <a:p>
            <a:pPr lvl="1"/>
            <a:r>
              <a:rPr lang="en-US" altLang="ja-JP" dirty="0"/>
              <a:t>ABAQUS</a:t>
            </a:r>
            <a:r>
              <a:rPr lang="ja-JP" altLang="en-US" dirty="0"/>
              <a:t>，</a:t>
            </a:r>
            <a:r>
              <a:rPr lang="en-US" altLang="ja-JP" dirty="0"/>
              <a:t>MARC</a:t>
            </a:r>
            <a:r>
              <a:rPr lang="ja-JP" altLang="en-US" dirty="0"/>
              <a:t>等のデフォルトの弾性体モデル</a:t>
            </a:r>
            <a:endParaRPr lang="en-US" altLang="ja-JP" dirty="0"/>
          </a:p>
          <a:p>
            <a:pPr lvl="1"/>
            <a:r>
              <a:rPr lang="ja-JP" altLang="en-US" dirty="0"/>
              <a:t>全歪み形構成式</a:t>
            </a:r>
            <a:endParaRPr lang="en-US" altLang="ja-JP" dirty="0"/>
          </a:p>
          <a:p>
            <a:pPr lvl="1"/>
            <a:endParaRPr lang="en-US" altLang="ja-JP" dirty="0"/>
          </a:p>
          <a:p>
            <a:pPr marL="457200" lvl="1" indent="0" algn="ctr">
              <a:buNone/>
            </a:pPr>
            <a:r>
              <a:rPr lang="en-US" altLang="ja-JP" sz="2400" dirty="0"/>
              <a:t>Cauchy(</a:t>
            </a:r>
            <a:r>
              <a:rPr lang="ja-JP" altLang="en-US" sz="2400" dirty="0"/>
              <a:t>真</a:t>
            </a:r>
            <a:r>
              <a:rPr lang="en-US" altLang="ja-JP" sz="2400" dirty="0"/>
              <a:t>)</a:t>
            </a:r>
            <a:r>
              <a:rPr lang="ja-JP" altLang="en-US" sz="2400" dirty="0"/>
              <a:t>応力　∝　</a:t>
            </a:r>
            <a:r>
              <a:rPr lang="en-US" altLang="ja-JP" sz="2400" dirty="0" err="1"/>
              <a:t>Hencky</a:t>
            </a:r>
            <a:r>
              <a:rPr lang="en-US" altLang="ja-JP" sz="2400" dirty="0"/>
              <a:t>(</a:t>
            </a:r>
            <a:r>
              <a:rPr lang="ja-JP" altLang="en-US" sz="2400" dirty="0"/>
              <a:t>対数</a:t>
            </a:r>
            <a:r>
              <a:rPr lang="en-US" altLang="ja-JP" sz="2400" dirty="0"/>
              <a:t>)</a:t>
            </a:r>
            <a:r>
              <a:rPr lang="ja-JP" altLang="en-US" sz="2400" dirty="0"/>
              <a:t>歪み</a:t>
            </a:r>
            <a:endParaRPr lang="en-US" altLang="ja-JP" sz="2400" dirty="0"/>
          </a:p>
          <a:p>
            <a:pPr lvl="1"/>
            <a:r>
              <a:rPr lang="ja-JP" altLang="en-US" dirty="0"/>
              <a:t>歪み速度形構成式</a:t>
            </a:r>
            <a:endParaRPr lang="en-US" altLang="ja-JP" dirty="0"/>
          </a:p>
          <a:p>
            <a:pPr lvl="1"/>
            <a:endParaRPr lang="en-US" altLang="ja-JP" dirty="0"/>
          </a:p>
          <a:p>
            <a:pPr marL="457200" lvl="1" indent="0">
              <a:buNone/>
            </a:pPr>
            <a:r>
              <a:rPr lang="en-US" altLang="ja-JP" sz="2400" dirty="0"/>
              <a:t>Cauchy</a:t>
            </a:r>
            <a:r>
              <a:rPr lang="ja-JP" altLang="en-US" sz="2400" dirty="0"/>
              <a:t>応力の</a:t>
            </a:r>
            <a:r>
              <a:rPr lang="en-US" altLang="ja-JP" sz="2400" dirty="0" err="1"/>
              <a:t>Jaumann</a:t>
            </a:r>
            <a:r>
              <a:rPr lang="ja-JP" altLang="en-US" sz="2400" dirty="0"/>
              <a:t>速度　∝　ストレッチングテンソル</a:t>
            </a:r>
            <a:endParaRPr lang="en-US" altLang="ja-JP" sz="2400" dirty="0"/>
          </a:p>
          <a:p>
            <a:pPr marL="57150" indent="0" algn="ctr">
              <a:buNone/>
            </a:pPr>
            <a:r>
              <a:rPr lang="ja-JP" altLang="en-US" sz="2400" u="sng" dirty="0"/>
              <a:t>提案手法の性質上，構成式は</a:t>
            </a:r>
            <a:r>
              <a:rPr lang="ja-JP" altLang="en-US" sz="2400" u="sng" dirty="0">
                <a:solidFill>
                  <a:srgbClr val="008000"/>
                </a:solidFill>
              </a:rPr>
              <a:t>歪み速度形</a:t>
            </a:r>
            <a:r>
              <a:rPr lang="ja-JP" altLang="en-US" sz="2400" u="sng" dirty="0"/>
              <a:t>でなければならない</a:t>
            </a:r>
            <a:endParaRPr lang="en-US" altLang="ja-JP" sz="2400" u="sng" dirty="0"/>
          </a:p>
          <a:p>
            <a:pPr marL="457200" lvl="1" indent="0" algn="ctr">
              <a:buNone/>
            </a:pPr>
            <a:endParaRPr lang="en-US" altLang="ja-JP" sz="2000" dirty="0"/>
          </a:p>
          <a:p>
            <a:pPr lvl="1"/>
            <a:r>
              <a:rPr lang="ja-JP" altLang="en-US" dirty="0"/>
              <a:t>ヤング率：</a:t>
            </a:r>
            <a:r>
              <a:rPr lang="en-US" altLang="ja-JP" dirty="0"/>
              <a:t>1 </a:t>
            </a:r>
            <a:r>
              <a:rPr lang="en-US" altLang="ja-JP" dirty="0" err="1"/>
              <a:t>GPa</a:t>
            </a:r>
            <a:r>
              <a:rPr lang="ja-JP" altLang="en-US" dirty="0" err="1"/>
              <a:t>，</a:t>
            </a:r>
            <a:r>
              <a:rPr lang="ja-JP" altLang="en-US" dirty="0"/>
              <a:t>ポアソン比：</a:t>
            </a:r>
            <a:r>
              <a:rPr lang="en-US" altLang="ja-JP" dirty="0"/>
              <a:t>0.3</a:t>
            </a:r>
            <a:r>
              <a:rPr lang="ja-JP" altLang="en-US" dirty="0"/>
              <a:t>を使用</a:t>
            </a:r>
            <a:endParaRPr lang="en-US" altLang="ja-JP" dirty="0"/>
          </a:p>
          <a:p>
            <a:pPr marL="457200" lvl="1" indent="0">
              <a:buNone/>
            </a:pPr>
            <a:endParaRPr lang="en-US" altLang="ja-JP" dirty="0"/>
          </a:p>
          <a:p>
            <a:pPr lvl="1"/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22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98" t="-15139" r="-3413" b="-7705"/>
          <a:stretch/>
        </p:blipFill>
        <p:spPr>
          <a:xfrm>
            <a:off x="3456000" y="2160000"/>
            <a:ext cx="2232000" cy="432000"/>
          </a:xfrm>
          <a:prstGeom prst="rect">
            <a:avLst/>
          </a:prstGeom>
          <a:noFill/>
          <a:ln w="25400">
            <a:noFill/>
          </a:ln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52" t="-10793" r="-4079" b="-5812"/>
          <a:stretch/>
        </p:blipFill>
        <p:spPr>
          <a:xfrm>
            <a:off x="3420000" y="3609020"/>
            <a:ext cx="2304000" cy="540000"/>
          </a:xfrm>
          <a:prstGeom prst="rect">
            <a:avLst/>
          </a:prstGeom>
          <a:noFill/>
          <a:ln w="25400">
            <a:solidFill>
              <a:srgbClr val="008000"/>
            </a:solidFill>
          </a:ln>
        </p:spPr>
      </p:pic>
    </p:spTree>
    <p:extLst>
      <p:ext uri="{BB962C8B-B14F-4D97-AF65-F5344CB8AC3E}">
        <p14:creationId xmlns:p14="http://schemas.microsoft.com/office/powerpoint/2010/main" val="34715864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解析例：弾性体せん断大変形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23</a:t>
            </a:fld>
            <a:endParaRPr lang="ja-JP" altLang="en-US" dirty="0"/>
          </a:p>
        </p:txBody>
      </p:sp>
      <p:pic>
        <p:nvPicPr>
          <p:cNvPr id="5" name="shift-mises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59732" y="656692"/>
            <a:ext cx="4713251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961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解析例：弾性体せん断大変形</a:t>
            </a:r>
            <a:endParaRPr kumimoji="1" lang="ja-JP" altLang="en-US" dirty="0"/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8" y="1177419"/>
            <a:ext cx="4321175" cy="1827240"/>
          </a:xfr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24</a:t>
            </a:fld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289" y="1194729"/>
            <a:ext cx="4289203" cy="178289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12" y="3049627"/>
            <a:ext cx="4283576" cy="3116606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852" y="3049627"/>
            <a:ext cx="4271969" cy="3151681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784054" y="673363"/>
            <a:ext cx="32752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/>
              <a:t>提案手法（リゾーニング有り）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861203" y="673363"/>
            <a:ext cx="19992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/>
              <a:t>リゾーニング無し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43508" y="2077519"/>
            <a:ext cx="20954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1m Disp.</a:t>
            </a:r>
          </a:p>
          <a:p>
            <a:r>
              <a:rPr kumimoji="1" lang="en-US" altLang="ja-JP" dirty="0"/>
              <a:t>10 times Rezoning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79512" y="3985731"/>
            <a:ext cx="20954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2.5</a:t>
            </a:r>
            <a:r>
              <a:rPr kumimoji="1" lang="en-US" altLang="ja-JP" dirty="0"/>
              <a:t>m Disp.</a:t>
            </a:r>
          </a:p>
          <a:p>
            <a:r>
              <a:rPr lang="en-US" altLang="ja-JP" dirty="0"/>
              <a:t>25 times Rezoning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680012" y="2086174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1m Disp.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724628" y="4002265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2.5</a:t>
            </a:r>
            <a:r>
              <a:rPr kumimoji="1" lang="en-US" altLang="ja-JP" dirty="0"/>
              <a:t>m Disp.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729569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解析例：超弾性体引張大変形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25</a:t>
            </a:fld>
            <a:endParaRPr lang="ja-JP" altLang="en-US" dirty="0"/>
          </a:p>
        </p:txBody>
      </p:sp>
      <p:sp>
        <p:nvSpPr>
          <p:cNvPr id="7" name="コンテンツ プレースホルダー 6"/>
          <p:cNvSpPr>
            <a:spLocks noGrp="1"/>
          </p:cNvSpPr>
          <p:nvPr>
            <p:ph idx="1"/>
          </p:nvPr>
        </p:nvSpPr>
        <p:spPr>
          <a:xfrm>
            <a:off x="215900" y="3969060"/>
            <a:ext cx="8928100" cy="2412690"/>
          </a:xfrm>
        </p:spPr>
        <p:txBody>
          <a:bodyPr/>
          <a:lstStyle/>
          <a:p>
            <a:r>
              <a:rPr lang="ja-JP" altLang="en-US" sz="2800" dirty="0"/>
              <a:t>静的，平面歪み，</a:t>
            </a:r>
            <a:r>
              <a:rPr lang="en-US" altLang="ja-JP" sz="2800" dirty="0"/>
              <a:t>1m×0.5m</a:t>
            </a:r>
            <a:r>
              <a:rPr lang="ja-JP" altLang="en-US" sz="2800" dirty="0"/>
              <a:t>の矩形領域</a:t>
            </a:r>
          </a:p>
          <a:p>
            <a:r>
              <a:rPr lang="ja-JP" altLang="en-US" sz="2800" dirty="0"/>
              <a:t>左辺を左右拘束，下辺を上下拘束，</a:t>
            </a:r>
            <a:br>
              <a:rPr lang="en-US" altLang="ja-JP" sz="2800" dirty="0"/>
            </a:br>
            <a:r>
              <a:rPr lang="ja-JP" altLang="en-US" sz="2800" dirty="0"/>
              <a:t>上辺を上方向に強制変位</a:t>
            </a:r>
          </a:p>
          <a:p>
            <a:r>
              <a:rPr lang="ja-JP" altLang="en-US" sz="2800" dirty="0"/>
              <a:t>３角形一次要素を使用</a:t>
            </a:r>
            <a:endParaRPr lang="en-US" altLang="ja-JP" sz="2800" dirty="0"/>
          </a:p>
          <a:p>
            <a:r>
              <a:rPr lang="ja-JP" altLang="en-US" sz="2800" dirty="0"/>
              <a:t>収束</a:t>
            </a:r>
            <a:r>
              <a:rPr lang="en-US" altLang="ja-JP" sz="2800" dirty="0"/>
              <a:t>10</a:t>
            </a:r>
            <a:r>
              <a:rPr lang="ja-JP" altLang="en-US" sz="2800" dirty="0"/>
              <a:t>回毎にリゾーニング（</a:t>
            </a:r>
            <a:r>
              <a:rPr lang="en-US" altLang="ja-JP" sz="2800" dirty="0"/>
              <a:t>GAMBIT</a:t>
            </a:r>
            <a:r>
              <a:rPr lang="ja-JP" altLang="en-US" sz="2800" dirty="0"/>
              <a:t>を使用）</a:t>
            </a:r>
          </a:p>
          <a:p>
            <a:endParaRPr lang="ja-JP" altLang="en-US" sz="2800" dirty="0"/>
          </a:p>
          <a:p>
            <a:endParaRPr kumimoji="1" lang="ja-JP" altLang="en-US" sz="2800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788" y="646137"/>
            <a:ext cx="3924436" cy="336964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6336196" y="692696"/>
            <a:ext cx="170912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/>
              <a:t>最終状態の</a:t>
            </a:r>
            <a:endParaRPr kumimoji="1" lang="en-US" altLang="ja-JP" sz="2000" dirty="0"/>
          </a:p>
          <a:p>
            <a:r>
              <a:rPr kumimoji="1" lang="ja-JP" altLang="en-US" sz="2000" dirty="0"/>
              <a:t>公称ひずみは</a:t>
            </a:r>
            <a:endParaRPr kumimoji="1" lang="en-US" altLang="ja-JP" sz="2000" dirty="0"/>
          </a:p>
          <a:p>
            <a:r>
              <a:rPr lang="ja-JP" altLang="en-US" sz="2000" dirty="0"/>
              <a:t>４００％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40640360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解析例：超弾性体引張大変形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/>
              <a:t>材料モデルは</a:t>
            </a:r>
            <a:r>
              <a:rPr lang="en-US" altLang="ja-JP" dirty="0">
                <a:solidFill>
                  <a:srgbClr val="FF0000"/>
                </a:solidFill>
              </a:rPr>
              <a:t>Neo-</a:t>
            </a:r>
            <a:r>
              <a:rPr lang="en-US" altLang="ja-JP" dirty="0" err="1">
                <a:solidFill>
                  <a:srgbClr val="FF0000"/>
                </a:solidFill>
              </a:rPr>
              <a:t>Hookean</a:t>
            </a:r>
            <a:r>
              <a:rPr lang="ja-JP" altLang="en-US" dirty="0">
                <a:solidFill>
                  <a:srgbClr val="FF0000"/>
                </a:solidFill>
              </a:rPr>
              <a:t>超弾性体</a:t>
            </a:r>
            <a:endParaRPr lang="en-US" altLang="ja-JP" dirty="0">
              <a:solidFill>
                <a:srgbClr val="FF0000"/>
              </a:solidFill>
            </a:endParaRPr>
          </a:p>
          <a:p>
            <a:pPr lvl="1"/>
            <a:r>
              <a:rPr lang="ja-JP" altLang="en-US" dirty="0"/>
              <a:t>歪みエネルギー密度関数</a:t>
            </a:r>
            <a:endParaRPr lang="en-US" altLang="ja-JP" dirty="0"/>
          </a:p>
          <a:p>
            <a:pPr marL="457200" lvl="1" indent="0">
              <a:buNone/>
            </a:pPr>
            <a:endParaRPr lang="en-US" altLang="ja-JP" dirty="0"/>
          </a:p>
          <a:p>
            <a:pPr lvl="1"/>
            <a:r>
              <a:rPr lang="ja-JP" altLang="en-US" dirty="0"/>
              <a:t>全歪み形構成式</a:t>
            </a:r>
            <a:endParaRPr lang="en-US" altLang="ja-JP" dirty="0"/>
          </a:p>
          <a:p>
            <a:pPr lvl="1"/>
            <a:endParaRPr lang="en-US" altLang="ja-JP" sz="3200" dirty="0"/>
          </a:p>
          <a:p>
            <a:pPr lvl="1"/>
            <a:r>
              <a:rPr lang="ja-JP" altLang="en-US" dirty="0"/>
              <a:t>歪み速度形構成式</a:t>
            </a:r>
            <a:br>
              <a:rPr lang="en-US" altLang="ja-JP" dirty="0"/>
            </a:br>
            <a:endParaRPr lang="en-US" altLang="ja-JP" dirty="0"/>
          </a:p>
          <a:p>
            <a:pPr marL="57150" indent="0" algn="ctr">
              <a:buNone/>
            </a:pPr>
            <a:r>
              <a:rPr lang="ja-JP" altLang="en-US" sz="2400" u="sng" dirty="0"/>
              <a:t>提案手法の性質上，構成式は</a:t>
            </a:r>
            <a:r>
              <a:rPr lang="ja-JP" altLang="en-US" sz="2400" u="sng" dirty="0">
                <a:solidFill>
                  <a:srgbClr val="008000"/>
                </a:solidFill>
              </a:rPr>
              <a:t>歪み速度形</a:t>
            </a:r>
            <a:r>
              <a:rPr lang="ja-JP" altLang="en-US" sz="2400" u="sng" dirty="0"/>
              <a:t>でなければならない</a:t>
            </a:r>
            <a:endParaRPr lang="en-US" altLang="ja-JP" sz="2400" u="sng" dirty="0"/>
          </a:p>
          <a:p>
            <a:pPr marL="57150" indent="0" algn="ctr">
              <a:buNone/>
            </a:pPr>
            <a:r>
              <a:rPr lang="en-US" altLang="ja-JP" sz="2400" i="1" u="sng" dirty="0"/>
              <a:t>C</a:t>
            </a:r>
            <a:r>
              <a:rPr lang="en-US" altLang="ja-JP" sz="1600" u="sng" dirty="0"/>
              <a:t>L</a:t>
            </a:r>
            <a:r>
              <a:rPr lang="en-US" altLang="ja-JP" sz="2400" u="sng" dirty="0"/>
              <a:t>(</a:t>
            </a:r>
            <a:r>
              <a:rPr lang="en-US" altLang="ja-JP" sz="2400" i="1" u="sng" dirty="0"/>
              <a:t>F</a:t>
            </a:r>
            <a:r>
              <a:rPr lang="en-US" altLang="ja-JP" sz="2400" u="sng" dirty="0"/>
              <a:t>)</a:t>
            </a:r>
            <a:r>
              <a:rPr lang="ja-JP" altLang="en-US" sz="2400" u="sng" dirty="0"/>
              <a:t>は手計算＋数式処理ソフト</a:t>
            </a:r>
            <a:r>
              <a:rPr lang="en-US" altLang="ja-JP" sz="2400" u="sng" dirty="0"/>
              <a:t>(Maxima)</a:t>
            </a:r>
            <a:r>
              <a:rPr lang="ja-JP" altLang="en-US" sz="2400" u="sng" dirty="0"/>
              <a:t>で頑張って算出</a:t>
            </a:r>
            <a:endParaRPr lang="en-US" altLang="ja-JP" sz="2400" u="sng" dirty="0"/>
          </a:p>
          <a:p>
            <a:pPr marL="457200" lvl="1" indent="0" algn="ctr">
              <a:buNone/>
            </a:pPr>
            <a:endParaRPr lang="en-US" altLang="ja-JP" sz="2000" dirty="0"/>
          </a:p>
          <a:p>
            <a:pPr lvl="1"/>
            <a:r>
              <a:rPr lang="en-US" altLang="ja-JP" i="1" dirty="0"/>
              <a:t>C</a:t>
            </a:r>
            <a:r>
              <a:rPr lang="en-US" altLang="ja-JP" baseline="-25000" dirty="0"/>
              <a:t>10</a:t>
            </a:r>
            <a:r>
              <a:rPr lang="en-US" altLang="ja-JP" dirty="0"/>
              <a:t>=0.172 </a:t>
            </a:r>
            <a:r>
              <a:rPr lang="en-US" altLang="ja-JP" dirty="0" err="1"/>
              <a:t>GPa</a:t>
            </a:r>
            <a:r>
              <a:rPr lang="ja-JP" altLang="en-US" dirty="0" err="1"/>
              <a:t>，</a:t>
            </a:r>
            <a:r>
              <a:rPr lang="en-US" altLang="ja-JP" i="1" dirty="0"/>
              <a:t>D</a:t>
            </a:r>
            <a:r>
              <a:rPr lang="en-US" altLang="ja-JP" baseline="-25000" dirty="0"/>
              <a:t>1</a:t>
            </a:r>
            <a:r>
              <a:rPr lang="en-US" altLang="ja-JP" dirty="0"/>
              <a:t>=0.6 GPa</a:t>
            </a:r>
            <a:r>
              <a:rPr lang="en-US" altLang="ja-JP" baseline="30000" dirty="0"/>
              <a:t>-1</a:t>
            </a:r>
            <a:r>
              <a:rPr lang="en-US" altLang="ja-JP" dirty="0"/>
              <a:t> </a:t>
            </a:r>
            <a:r>
              <a:rPr lang="ja-JP" altLang="en-US" dirty="0"/>
              <a:t>を使用</a:t>
            </a:r>
            <a:endParaRPr lang="en-US" altLang="ja-JP" dirty="0"/>
          </a:p>
          <a:p>
            <a:pPr marL="457200" lvl="1" indent="0">
              <a:buNone/>
            </a:pPr>
            <a:endParaRPr lang="en-US" altLang="ja-JP" dirty="0"/>
          </a:p>
          <a:p>
            <a:pPr lvl="1"/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26</a:t>
            </a:fld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422" y="1592795"/>
            <a:ext cx="4194810" cy="69342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844" y="2627568"/>
            <a:ext cx="4503420" cy="693420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54" t="-16681" r="-2479" b="-9303"/>
          <a:stretch/>
        </p:blipFill>
        <p:spPr>
          <a:xfrm>
            <a:off x="3308586" y="3706293"/>
            <a:ext cx="2559558" cy="550799"/>
          </a:xfrm>
          <a:prstGeom prst="rect">
            <a:avLst/>
          </a:prstGeom>
          <a:ln w="25400">
            <a:solidFill>
              <a:srgbClr val="008000"/>
            </a:solidFill>
          </a:ln>
        </p:spPr>
      </p:pic>
    </p:spTree>
    <p:extLst>
      <p:ext uri="{BB962C8B-B14F-4D97-AF65-F5344CB8AC3E}">
        <p14:creationId xmlns:p14="http://schemas.microsoft.com/office/powerpoint/2010/main" val="14923275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解析例：超弾性体引張大変形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27</a:t>
            </a:fld>
            <a:endParaRPr lang="ja-JP" altLang="en-US" dirty="0"/>
          </a:p>
        </p:txBody>
      </p:sp>
      <p:pic>
        <p:nvPicPr>
          <p:cNvPr id="5" name="output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48921" y="633338"/>
            <a:ext cx="3775307" cy="574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640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解析例：超弾性体引張大変形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28</a:t>
            </a:fld>
            <a:endParaRPr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777665" y="5337212"/>
            <a:ext cx="193835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ja-JP" sz="2400" dirty="0"/>
              <a:t>0.5</a:t>
            </a:r>
            <a:r>
              <a:rPr lang="ja-JP" altLang="en-US" sz="2400" dirty="0"/>
              <a:t> </a:t>
            </a:r>
            <a:r>
              <a:rPr kumimoji="1" lang="en-US" altLang="ja-JP" sz="2400" dirty="0"/>
              <a:t>m Disp.</a:t>
            </a:r>
          </a:p>
          <a:p>
            <a:pPr algn="r"/>
            <a:r>
              <a:rPr kumimoji="1" lang="en-US" altLang="ja-JP" sz="2000" dirty="0"/>
              <a:t>(100% Nominal</a:t>
            </a:r>
          </a:p>
          <a:p>
            <a:pPr algn="r"/>
            <a:r>
              <a:rPr kumimoji="1" lang="en-US" altLang="ja-JP" sz="2000" dirty="0"/>
              <a:t>Strain)</a:t>
            </a:r>
            <a:endParaRPr kumimoji="1" lang="ja-JP" altLang="en-US" sz="2000" dirty="0"/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94" y="1208694"/>
            <a:ext cx="3994785" cy="4000500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667" y="1208696"/>
            <a:ext cx="3994785" cy="4000500"/>
          </a:xfrm>
          <a:prstGeom prst="rect">
            <a:avLst/>
          </a:prstGeom>
        </p:spPr>
      </p:pic>
      <p:sp>
        <p:nvSpPr>
          <p:cNvPr id="24" name="テキスト ボックス 23"/>
          <p:cNvSpPr txBox="1"/>
          <p:nvPr/>
        </p:nvSpPr>
        <p:spPr>
          <a:xfrm>
            <a:off x="71551" y="1799669"/>
            <a:ext cx="492443" cy="331379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ja-JP" altLang="en-US" sz="2000" dirty="0"/>
              <a:t>提案手法（</a:t>
            </a:r>
            <a:r>
              <a:rPr kumimoji="1" lang="en-US" altLang="ja-JP" sz="2000" dirty="0"/>
              <a:t>19</a:t>
            </a:r>
            <a:r>
              <a:rPr kumimoji="1" lang="ja-JP" altLang="en-US" sz="2000" dirty="0"/>
              <a:t>回リゾーニング）</a:t>
            </a: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8604448" y="2448426"/>
            <a:ext cx="492443" cy="1988686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ja-JP" altLang="en-US" sz="2000" dirty="0"/>
              <a:t>リゾーニング無し</a:t>
            </a:r>
          </a:p>
        </p:txBody>
      </p:sp>
    </p:spTree>
    <p:extLst>
      <p:ext uri="{BB962C8B-B14F-4D97-AF65-F5344CB8AC3E}">
        <p14:creationId xmlns:p14="http://schemas.microsoft.com/office/powerpoint/2010/main" val="3613530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064" y="656693"/>
            <a:ext cx="3866388" cy="573405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解析例：超弾性体引張大変形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29</a:t>
            </a:fld>
            <a:endParaRPr lang="ja-JP" altLang="en-US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71533" y="1799669"/>
            <a:ext cx="492443" cy="331379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ja-JP" altLang="en-US" sz="2000" dirty="0"/>
              <a:t>提案手法（</a:t>
            </a:r>
            <a:r>
              <a:rPr lang="en-US" altLang="ja-JP" sz="2000" dirty="0"/>
              <a:t>39</a:t>
            </a:r>
            <a:r>
              <a:rPr kumimoji="1" lang="ja-JP" altLang="en-US" sz="2000" dirty="0"/>
              <a:t>回リゾーニング）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8604448" y="2448426"/>
            <a:ext cx="492443" cy="1988686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ja-JP" altLang="en-US" sz="2000" dirty="0"/>
              <a:t>リゾーニング無し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74" y="656693"/>
            <a:ext cx="3866388" cy="5734050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2777665" y="5337212"/>
            <a:ext cx="193835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ja-JP" sz="2400" dirty="0"/>
              <a:t>1.0</a:t>
            </a:r>
            <a:r>
              <a:rPr lang="ja-JP" altLang="en-US" sz="2400" dirty="0"/>
              <a:t> </a:t>
            </a:r>
            <a:r>
              <a:rPr kumimoji="1" lang="en-US" altLang="ja-JP" sz="2400" dirty="0"/>
              <a:t>m Disp.</a:t>
            </a:r>
          </a:p>
          <a:p>
            <a:pPr algn="r"/>
            <a:r>
              <a:rPr lang="en-US" altLang="ja-JP" sz="2000" dirty="0"/>
              <a:t>(200% Nominal</a:t>
            </a:r>
          </a:p>
          <a:p>
            <a:pPr algn="r"/>
            <a:r>
              <a:rPr lang="en-US" altLang="ja-JP" sz="2000" dirty="0"/>
              <a:t>Strain)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9997844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局部腐食解析の研究</a:t>
            </a: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</a:t>
            </a:fld>
            <a:endParaRPr lang="ja-JP" altLang="en-US" dirty="0"/>
          </a:p>
        </p:txBody>
      </p:sp>
      <p:grpSp>
        <p:nvGrpSpPr>
          <p:cNvPr id="4" name="グループ化 3"/>
          <p:cNvGrpSpPr/>
          <p:nvPr/>
        </p:nvGrpSpPr>
        <p:grpSpPr>
          <a:xfrm>
            <a:off x="238445" y="656692"/>
            <a:ext cx="8501038" cy="2477281"/>
            <a:chOff x="238445" y="764704"/>
            <a:chExt cx="8501038" cy="2477281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4080961" y="2841875"/>
              <a:ext cx="440857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dirty="0"/>
                <a:t>Fig. </a:t>
              </a:r>
              <a:r>
                <a:rPr lang="ja-JP" altLang="en-US" sz="2000" dirty="0"/>
                <a:t>フランジ部に発生したす</a:t>
              </a:r>
              <a:r>
                <a:rPr lang="ja-JP" altLang="en-US" sz="2000" dirty="0" err="1"/>
                <a:t>きま</a:t>
              </a:r>
              <a:r>
                <a:rPr lang="ja-JP" altLang="en-US" sz="2000" dirty="0"/>
                <a:t>腐食</a:t>
              </a:r>
              <a:r>
                <a:rPr lang="en-US" altLang="ja-JP" sz="2000" baseline="30000" dirty="0"/>
                <a:t>[1]</a:t>
              </a:r>
            </a:p>
          </p:txBody>
        </p:sp>
        <p:pic>
          <p:nvPicPr>
            <p:cNvPr id="6" name="Picture 3" descr="C:\Users\juntaki\Desktop\24130312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509" r="24509"/>
            <a:stretch/>
          </p:blipFill>
          <p:spPr bwMode="auto">
            <a:xfrm>
              <a:off x="395536" y="764704"/>
              <a:ext cx="2591937" cy="1944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D:\sync\Dropbox\M_lab\発表\全体ゼミ\frange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1489" y="780415"/>
              <a:ext cx="5607994" cy="2072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テキスト ボックス 7"/>
            <p:cNvSpPr txBox="1"/>
            <p:nvPr/>
          </p:nvSpPr>
          <p:spPr>
            <a:xfrm>
              <a:off x="238445" y="2841875"/>
              <a:ext cx="305083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dirty="0"/>
                <a:t>Fig. </a:t>
              </a:r>
              <a:r>
                <a:rPr lang="ja-JP" altLang="en-US" sz="2000" baseline="30000" dirty="0"/>
                <a:t>　</a:t>
              </a:r>
              <a:r>
                <a:rPr lang="ja-JP" altLang="en-US" sz="2000" dirty="0"/>
                <a:t>孔食したステンレス鋼</a:t>
              </a:r>
              <a:endParaRPr lang="en-US" altLang="ja-JP" sz="2000" dirty="0"/>
            </a:p>
          </p:txBody>
        </p:sp>
      </p:grpSp>
      <p:pic>
        <p:nvPicPr>
          <p:cNvPr id="9" name="result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275" y="3104964"/>
            <a:ext cx="9126010" cy="1610472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863588" y="4797152"/>
            <a:ext cx="724429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ja-JP" altLang="en-US" sz="2400" dirty="0"/>
              <a:t>耐食合金に発生する局部腐食を対象</a:t>
            </a:r>
            <a:endParaRPr lang="en-US" altLang="ja-JP" sz="2400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sz="2400" dirty="0"/>
              <a:t>電場＋電気泳動＋物質拡散＋化学反応＋移動境界</a:t>
            </a:r>
            <a:br>
              <a:rPr lang="en-US" altLang="ja-JP" sz="2400" dirty="0"/>
            </a:br>
            <a:r>
              <a:rPr lang="ja-JP" altLang="en-US" sz="2400" dirty="0"/>
              <a:t>が解けるマルチフィジックスシミュレータを開発</a:t>
            </a:r>
            <a:endParaRPr lang="en-US" altLang="ja-JP" sz="2400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sz="2400" dirty="0"/>
              <a:t>プラント等の重大事故防止や寿命予測に利用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781796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768" y="656692"/>
            <a:ext cx="2891600" cy="573405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44" y="656692"/>
            <a:ext cx="2891600" cy="573405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解析例：超弾性体引張大変形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30</a:t>
            </a:fld>
            <a:endParaRPr lang="ja-JP" altLang="en-US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71526" y="1799669"/>
            <a:ext cx="492443" cy="331379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ja-JP" altLang="en-US" sz="2000" dirty="0"/>
              <a:t>提案手法（</a:t>
            </a:r>
            <a:r>
              <a:rPr lang="en-US" altLang="ja-JP" sz="2000" dirty="0"/>
              <a:t>59</a:t>
            </a:r>
            <a:r>
              <a:rPr kumimoji="1" lang="ja-JP" altLang="en-US" sz="2000" dirty="0"/>
              <a:t>回リゾーニング）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8604448" y="2448426"/>
            <a:ext cx="492443" cy="1988686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ja-JP" altLang="en-US" sz="2000" dirty="0"/>
              <a:t>リゾーニング無し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777665" y="5340114"/>
            <a:ext cx="193835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ja-JP" sz="2400" dirty="0"/>
              <a:t>1.5</a:t>
            </a:r>
            <a:r>
              <a:rPr lang="ja-JP" altLang="en-US" sz="2400" dirty="0"/>
              <a:t> </a:t>
            </a:r>
            <a:r>
              <a:rPr kumimoji="1" lang="en-US" altLang="ja-JP" sz="2400" dirty="0"/>
              <a:t>m Disp.</a:t>
            </a:r>
          </a:p>
          <a:p>
            <a:pPr algn="r"/>
            <a:r>
              <a:rPr lang="en-US" altLang="ja-JP" sz="2000" dirty="0"/>
              <a:t>(300% Nominal</a:t>
            </a:r>
          </a:p>
          <a:p>
            <a:pPr algn="r"/>
            <a:r>
              <a:rPr lang="en-US" altLang="ja-JP" sz="2000" dirty="0"/>
              <a:t>Strain)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9079974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167" y="656692"/>
            <a:ext cx="2342769" cy="573405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解析例：超弾性体引張大変形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31</a:t>
            </a:fld>
            <a:endParaRPr lang="ja-JP" altLang="en-US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71534" y="1799669"/>
            <a:ext cx="492443" cy="331379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ja-JP" altLang="en-US" sz="2000" dirty="0"/>
              <a:t>提案手法（</a:t>
            </a:r>
            <a:r>
              <a:rPr lang="en-US" altLang="ja-JP" sz="2000" dirty="0"/>
              <a:t>79</a:t>
            </a:r>
            <a:r>
              <a:rPr kumimoji="1" lang="ja-JP" altLang="en-US" sz="2000" dirty="0"/>
              <a:t>回リゾーニング）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8604448" y="2448426"/>
            <a:ext cx="492443" cy="1988686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ja-JP" altLang="en-US" sz="2000" dirty="0"/>
              <a:t>リゾーニング無し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777665" y="5337212"/>
            <a:ext cx="193835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ja-JP" sz="2400" dirty="0"/>
              <a:t>2.0</a:t>
            </a:r>
            <a:r>
              <a:rPr lang="ja-JP" altLang="en-US" sz="2400" dirty="0"/>
              <a:t> </a:t>
            </a:r>
            <a:r>
              <a:rPr kumimoji="1" lang="en-US" altLang="ja-JP" sz="2400" dirty="0"/>
              <a:t>m Disp.</a:t>
            </a:r>
          </a:p>
          <a:p>
            <a:pPr algn="r"/>
            <a:r>
              <a:rPr lang="en-US" altLang="ja-JP" sz="2000" dirty="0"/>
              <a:t>(400% Nominal</a:t>
            </a:r>
          </a:p>
          <a:p>
            <a:pPr algn="r"/>
            <a:r>
              <a:rPr lang="en-US" altLang="ja-JP" sz="2000" dirty="0"/>
              <a:t>Strain)</a:t>
            </a:r>
            <a:endParaRPr kumimoji="1" lang="ja-JP" altLang="en-US" sz="2000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656692"/>
            <a:ext cx="2342769" cy="573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8297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解析例：３次元超弾性体引張大変形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32</a:t>
            </a:fld>
            <a:endParaRPr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854" y="656691"/>
            <a:ext cx="3121322" cy="4208921"/>
          </a:xfrm>
          <a:prstGeom prst="rect">
            <a:avLst/>
          </a:prstGeom>
        </p:spPr>
      </p:pic>
      <p:sp>
        <p:nvSpPr>
          <p:cNvPr id="5" name="コンテンツ プレースホルダー 6"/>
          <p:cNvSpPr txBox="1">
            <a:spLocks/>
          </p:cNvSpPr>
          <p:nvPr/>
        </p:nvSpPr>
        <p:spPr>
          <a:xfrm>
            <a:off x="215900" y="4329100"/>
            <a:ext cx="8928100" cy="205265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l"/>
              <a:defRPr kumimoji="1" sz="2800">
                <a:solidFill>
                  <a:schemeClr val="tx1"/>
                </a:solidFill>
                <a:latin typeface="Arial" charset="0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u"/>
              <a:defRPr kumimoji="1" sz="2400">
                <a:solidFill>
                  <a:schemeClr val="tx1"/>
                </a:solidFill>
                <a:latin typeface="Arial" charset="0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p"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ja-JP" altLang="en-US" sz="2800" dirty="0"/>
              <a:t>静的，３次元</a:t>
            </a:r>
            <a:endParaRPr lang="en-US" altLang="ja-JP" sz="2800" dirty="0"/>
          </a:p>
          <a:p>
            <a:r>
              <a:rPr lang="ja-JP" altLang="en-US" sz="2800" dirty="0"/>
              <a:t>対称性から，領域全体の</a:t>
            </a:r>
            <a:r>
              <a:rPr lang="en-US" altLang="ja-JP" sz="2800" dirty="0"/>
              <a:t>1/8</a:t>
            </a:r>
            <a:r>
              <a:rPr lang="ja-JP" altLang="en-US" sz="2800" dirty="0"/>
              <a:t>のみを解析</a:t>
            </a:r>
          </a:p>
          <a:p>
            <a:r>
              <a:rPr lang="ja-JP" altLang="en-US" sz="2800" dirty="0"/>
              <a:t>四面体一次要素を使用</a:t>
            </a:r>
            <a:endParaRPr lang="en-US" altLang="ja-JP" sz="2800" dirty="0"/>
          </a:p>
          <a:p>
            <a:r>
              <a:rPr lang="ja-JP" altLang="en-US" sz="2800" dirty="0"/>
              <a:t>収束１０回毎にリゾーニング（</a:t>
            </a:r>
            <a:r>
              <a:rPr lang="en-US" altLang="ja-JP" sz="2800" dirty="0"/>
              <a:t>GAMBIT</a:t>
            </a:r>
            <a:r>
              <a:rPr lang="ja-JP" altLang="en-US" sz="2800" dirty="0"/>
              <a:t>を使用）</a:t>
            </a:r>
          </a:p>
          <a:p>
            <a:endParaRPr lang="ja-JP" altLang="en-US" sz="2800" dirty="0"/>
          </a:p>
          <a:p>
            <a:endParaRPr lang="ja-JP" altLang="en-US" sz="28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336196" y="692696"/>
            <a:ext cx="170912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/>
              <a:t>最終状態の</a:t>
            </a:r>
            <a:endParaRPr kumimoji="1" lang="en-US" altLang="ja-JP" sz="2000" dirty="0"/>
          </a:p>
          <a:p>
            <a:r>
              <a:rPr kumimoji="1" lang="ja-JP" altLang="en-US" sz="2000" dirty="0"/>
              <a:t>公称ひずみは</a:t>
            </a:r>
            <a:endParaRPr kumimoji="1" lang="en-US" altLang="ja-JP" sz="2000" dirty="0"/>
          </a:p>
          <a:p>
            <a:r>
              <a:rPr lang="ja-JP" altLang="en-US" sz="2000" dirty="0"/>
              <a:t>３００％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8489834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解析例：３次元超弾性体引張大変形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33</a:t>
            </a:fld>
            <a:endParaRPr lang="ja-JP" altLang="en-US" dirty="0"/>
          </a:p>
        </p:txBody>
      </p:sp>
      <p:pic>
        <p:nvPicPr>
          <p:cNvPr id="4" name="3Dtension-Mises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88213" y="648072"/>
            <a:ext cx="3147983" cy="573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220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解析例：３次元超弾性体引張大変形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34</a:t>
            </a:fld>
            <a:endParaRPr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358" y="692696"/>
            <a:ext cx="2641150" cy="5688632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892" y="2032812"/>
            <a:ext cx="2412268" cy="4348516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64" y="3079753"/>
            <a:ext cx="2304256" cy="3265571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92696"/>
            <a:ext cx="1825304" cy="1999847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1835696" y="692696"/>
            <a:ext cx="25117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/>
              <a:t>0% </a:t>
            </a:r>
            <a:r>
              <a:rPr lang="en-US" altLang="ja-JP" sz="2000" dirty="0"/>
              <a:t>Nominal </a:t>
            </a:r>
            <a:r>
              <a:rPr kumimoji="1" lang="en-US" altLang="ja-JP" sz="2000" dirty="0"/>
              <a:t>Strain</a:t>
            </a:r>
          </a:p>
          <a:p>
            <a:r>
              <a:rPr kumimoji="1" lang="en-US" altLang="ja-JP" sz="2000" dirty="0"/>
              <a:t>(Initial </a:t>
            </a:r>
            <a:r>
              <a:rPr lang="en-US" altLang="ja-JP" sz="2000" dirty="0"/>
              <a:t>State)</a:t>
            </a:r>
            <a:endParaRPr kumimoji="1" lang="ja-JP" altLang="en-US" sz="20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241115" y="3825044"/>
            <a:ext cx="8547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100%</a:t>
            </a:r>
          </a:p>
          <a:p>
            <a:r>
              <a:rPr lang="en-US" altLang="ja-JP" sz="2000" dirty="0"/>
              <a:t>Strain</a:t>
            </a:r>
            <a:endParaRPr kumimoji="1" lang="en-US" altLang="ja-JP" sz="20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040052" y="2924944"/>
            <a:ext cx="8547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200%</a:t>
            </a:r>
          </a:p>
          <a:p>
            <a:r>
              <a:rPr lang="en-US" altLang="ja-JP" sz="2000" dirty="0"/>
              <a:t>Strain</a:t>
            </a:r>
            <a:endParaRPr kumimoji="1" lang="en-US" altLang="ja-JP" sz="20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956376" y="1832757"/>
            <a:ext cx="8547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300%</a:t>
            </a:r>
          </a:p>
          <a:p>
            <a:r>
              <a:rPr lang="en-US" altLang="ja-JP" sz="2000" dirty="0"/>
              <a:t>Strain</a:t>
            </a:r>
            <a:endParaRPr kumimoji="1" lang="en-US" altLang="ja-JP" sz="2000" dirty="0"/>
          </a:p>
        </p:txBody>
      </p:sp>
    </p:spTree>
    <p:extLst>
      <p:ext uri="{BB962C8B-B14F-4D97-AF65-F5344CB8AC3E}">
        <p14:creationId xmlns:p14="http://schemas.microsoft.com/office/powerpoint/2010/main" val="23627234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まとめ／今後の予定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/>
              <a:t>まとめ</a:t>
            </a:r>
            <a:endParaRPr lang="en-US" altLang="ja-JP" dirty="0"/>
          </a:p>
          <a:p>
            <a:pPr lvl="1" eaLnBrk="1" hangingPunct="1">
              <a:lnSpc>
                <a:spcPct val="90000"/>
              </a:lnSpc>
            </a:pPr>
            <a:r>
              <a:rPr lang="ja-JP" altLang="en-US" dirty="0">
                <a:solidFill>
                  <a:srgbClr val="008000"/>
                </a:solidFill>
              </a:rPr>
              <a:t>増分形釣合方程式</a:t>
            </a:r>
            <a:r>
              <a:rPr lang="ja-JP" altLang="en-US" dirty="0"/>
              <a:t>に基づく</a:t>
            </a:r>
            <a:r>
              <a:rPr lang="ja-JP" altLang="en-US" dirty="0">
                <a:solidFill>
                  <a:srgbClr val="FF0000"/>
                </a:solidFill>
              </a:rPr>
              <a:t>静的陰解法</a:t>
            </a:r>
            <a:r>
              <a:rPr lang="en-US" altLang="ja-JP" dirty="0">
                <a:solidFill>
                  <a:srgbClr val="FF00FF"/>
                </a:solidFill>
              </a:rPr>
              <a:t>FE</a:t>
            </a:r>
            <a:r>
              <a:rPr lang="ja-JP" altLang="en-US" dirty="0">
                <a:solidFill>
                  <a:srgbClr val="FF00FF"/>
                </a:solidFill>
              </a:rPr>
              <a:t>リゾーニング</a:t>
            </a:r>
            <a:r>
              <a:rPr lang="ja-JP" altLang="en-US" dirty="0"/>
              <a:t>の定式化を示した．</a:t>
            </a:r>
            <a:endParaRPr lang="en-US" altLang="ja-JP" dirty="0"/>
          </a:p>
          <a:p>
            <a:pPr lvl="1" eaLnBrk="1" hangingPunct="1">
              <a:lnSpc>
                <a:spcPct val="90000"/>
              </a:lnSpc>
            </a:pPr>
            <a:r>
              <a:rPr lang="ja-JP" altLang="en-US" dirty="0"/>
              <a:t>提案手法が一般的な釣合方程式に基づく手法よりも</a:t>
            </a:r>
            <a:br>
              <a:rPr lang="en-US" altLang="ja-JP" dirty="0"/>
            </a:br>
            <a:r>
              <a:rPr lang="ja-JP" altLang="en-US" b="1" u="sng" dirty="0"/>
              <a:t>安定</a:t>
            </a:r>
            <a:r>
              <a:rPr lang="ja-JP" altLang="en-US" dirty="0"/>
              <a:t>である根拠を示した．</a:t>
            </a:r>
            <a:endParaRPr lang="en-US" altLang="ja-JP" dirty="0"/>
          </a:p>
          <a:p>
            <a:pPr lvl="1" eaLnBrk="1" hangingPunct="1">
              <a:lnSpc>
                <a:spcPct val="90000"/>
              </a:lnSpc>
            </a:pPr>
            <a:r>
              <a:rPr lang="ja-JP" altLang="en-US" dirty="0"/>
              <a:t>解析例を示し，有効性を確認した．</a:t>
            </a:r>
            <a:endParaRPr lang="en-US" altLang="ja-JP" dirty="0"/>
          </a:p>
          <a:p>
            <a:pPr eaLnBrk="1" hangingPunct="1">
              <a:lnSpc>
                <a:spcPct val="90000"/>
              </a:lnSpc>
            </a:pPr>
            <a:r>
              <a:rPr lang="ja-JP" altLang="en-US" dirty="0"/>
              <a:t>今後の予定</a:t>
            </a:r>
            <a:endParaRPr lang="en-US" altLang="ja-JP" dirty="0"/>
          </a:p>
          <a:p>
            <a:pPr lvl="1" eaLnBrk="1" hangingPunct="1">
              <a:lnSpc>
                <a:spcPct val="90000"/>
              </a:lnSpc>
            </a:pPr>
            <a:r>
              <a:rPr lang="en-US" altLang="ja-JP" dirty="0"/>
              <a:t>ABAQUS</a:t>
            </a:r>
            <a:r>
              <a:rPr lang="ja-JP" altLang="en-US" dirty="0" err="1"/>
              <a:t>，</a:t>
            </a:r>
            <a:r>
              <a:rPr lang="en-US" altLang="ja-JP" dirty="0"/>
              <a:t>MARC</a:t>
            </a:r>
            <a:r>
              <a:rPr lang="ja-JP" altLang="en-US" dirty="0"/>
              <a:t>等の従来法と提案手法との</a:t>
            </a:r>
            <a:br>
              <a:rPr lang="en-US" altLang="ja-JP" dirty="0"/>
            </a:br>
            <a:r>
              <a:rPr lang="ja-JP" altLang="en-US" dirty="0"/>
              <a:t>比較・対決．</a:t>
            </a:r>
            <a:endParaRPr lang="en-US" altLang="ja-JP" dirty="0"/>
          </a:p>
          <a:p>
            <a:pPr lvl="1" eaLnBrk="1" hangingPunct="1">
              <a:lnSpc>
                <a:spcPct val="90000"/>
              </a:lnSpc>
            </a:pPr>
            <a:r>
              <a:rPr lang="ja-JP" altLang="en-US" dirty="0"/>
              <a:t>接触機能の追加，</a:t>
            </a:r>
            <a:r>
              <a:rPr lang="en-US" altLang="ja-JP" dirty="0"/>
              <a:t>SFEM</a:t>
            </a:r>
            <a:r>
              <a:rPr lang="ja-JP" altLang="en-US" dirty="0"/>
              <a:t>化など．</a:t>
            </a:r>
            <a:endParaRPr lang="en-US" altLang="ja-JP" dirty="0"/>
          </a:p>
          <a:p>
            <a:pPr lvl="1" eaLnBrk="1" hangingPunct="1">
              <a:lnSpc>
                <a:spcPct val="90000"/>
              </a:lnSpc>
            </a:pPr>
            <a:r>
              <a:rPr lang="ja-JP" altLang="en-US" dirty="0"/>
              <a:t>亀裂進展解析への適用．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35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125011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altLang="ja-JP" sz="9600" dirty="0"/>
          </a:p>
          <a:p>
            <a:pPr marL="0" indent="0" algn="ctr">
              <a:buNone/>
            </a:pPr>
            <a:r>
              <a:rPr lang="ja-JP" altLang="en-US" sz="9600" dirty="0"/>
              <a:t>付録</a:t>
            </a:r>
            <a:endParaRPr kumimoji="1" lang="ja-JP" altLang="en-US" sz="96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36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89829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通常のリゾーニングとの比較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37</a:t>
            </a:fld>
            <a:endParaRPr lang="ja-JP" altLang="en-US" dirty="0"/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3840190"/>
              </p:ext>
            </p:extLst>
          </p:nvPr>
        </p:nvGraphicFramePr>
        <p:xfrm>
          <a:off x="251520" y="656693"/>
          <a:ext cx="8640960" cy="539324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9442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64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803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8051">
                <a:tc>
                  <a:txBody>
                    <a:bodyPr/>
                    <a:lstStyle/>
                    <a:p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dirty="0"/>
                        <a:t>提案手法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dirty="0"/>
                        <a:t>通常のリゾーニング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3663">
                <a:tc>
                  <a:txBody>
                    <a:bodyPr/>
                    <a:lstStyle/>
                    <a:p>
                      <a:r>
                        <a:rPr kumimoji="1" lang="ja-JP" altLang="en-US" sz="2000" dirty="0"/>
                        <a:t>釣合方程式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dirty="0"/>
                        <a:t>増分形（外力増分＝内力増分）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dirty="0"/>
                        <a:t>全量形（外力＝内力）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3663">
                <a:tc>
                  <a:txBody>
                    <a:bodyPr/>
                    <a:lstStyle/>
                    <a:p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3663">
                <a:tc>
                  <a:txBody>
                    <a:bodyPr/>
                    <a:lstStyle/>
                    <a:p>
                      <a:r>
                        <a:rPr kumimoji="1" lang="ja-JP" altLang="en-US" sz="2000" dirty="0"/>
                        <a:t>構成式の形式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dirty="0"/>
                        <a:t>増分形式での記述が必要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dirty="0"/>
                        <a:t>何でも良い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3663">
                <a:tc>
                  <a:txBody>
                    <a:bodyPr/>
                    <a:lstStyle/>
                    <a:p>
                      <a:r>
                        <a:rPr kumimoji="1" lang="ja-JP" altLang="en-US" sz="2000" dirty="0"/>
                        <a:t>リゾーニング後の内力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dirty="0"/>
                        <a:t>外力をマッピング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dirty="0"/>
                        <a:t>釣合を解き直す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3663">
                <a:tc>
                  <a:txBody>
                    <a:bodyPr/>
                    <a:lstStyle/>
                    <a:p>
                      <a:r>
                        <a:rPr kumimoji="1" lang="ja-JP" altLang="en-US" sz="2000" dirty="0"/>
                        <a:t>リゾーニング後の釣合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dirty="0"/>
                        <a:t>必ず釣り合う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dirty="0"/>
                        <a:t>釣り合わない</a:t>
                      </a:r>
                      <a:endParaRPr kumimoji="1" lang="en-US" altLang="ja-JP" sz="2000" dirty="0"/>
                    </a:p>
                    <a:p>
                      <a:r>
                        <a:rPr kumimoji="1" lang="ja-JP" altLang="en-US" sz="2000" dirty="0"/>
                        <a:t>不釣り合いを解消させる必要がある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3663"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43663">
                <a:tc>
                  <a:txBody>
                    <a:bodyPr/>
                    <a:lstStyle/>
                    <a:p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22863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節点荷重ベクトルのマッピング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sz="2800" dirty="0"/>
              <a:t>未知数</a:t>
            </a:r>
            <a:endParaRPr kumimoji="1" lang="en-US" altLang="ja-JP" sz="2800" dirty="0"/>
          </a:p>
          <a:p>
            <a:pPr marL="0" indent="0" algn="ctr">
              <a:buNone/>
            </a:pPr>
            <a:r>
              <a:rPr lang="ja-JP" altLang="en-US" sz="2800" dirty="0"/>
              <a:t>新メッシュの節点荷重ベクトル</a:t>
            </a:r>
            <a:endParaRPr kumimoji="1" lang="en-US" altLang="ja-JP" sz="2800" dirty="0"/>
          </a:p>
          <a:p>
            <a:r>
              <a:rPr lang="ja-JP" altLang="en-US" sz="2800" dirty="0"/>
              <a:t>目的関数</a:t>
            </a:r>
            <a:endParaRPr lang="en-US" altLang="ja-JP" sz="2800" dirty="0"/>
          </a:p>
          <a:p>
            <a:pPr marL="0" indent="0">
              <a:buNone/>
            </a:pPr>
            <a:r>
              <a:rPr kumimoji="1" lang="ja-JP" altLang="en-US" sz="2800" dirty="0"/>
              <a:t>　　　　　　　</a:t>
            </a:r>
            <a:r>
              <a:rPr kumimoji="1" lang="en-US" altLang="ja-JP" sz="2800" dirty="0"/>
              <a:t>Σ </a:t>
            </a:r>
            <a:r>
              <a:rPr lang="en-US" altLang="ja-JP" sz="2800" dirty="0"/>
              <a:t>||</a:t>
            </a:r>
            <a:r>
              <a:rPr kumimoji="1" lang="ja-JP" altLang="en-US" sz="2800" dirty="0"/>
              <a:t>新メッシュの表面力ベクトル</a:t>
            </a:r>
            <a:endParaRPr lang="en-US" altLang="ja-JP" sz="2800" dirty="0"/>
          </a:p>
          <a:p>
            <a:pPr marL="0" indent="0" algn="ctr">
              <a:buNone/>
            </a:pPr>
            <a:r>
              <a:rPr lang="ja-JP" altLang="en-US" sz="2800" dirty="0"/>
              <a:t>　　　　　　－旧メッシュの表面力ベクトル</a:t>
            </a:r>
            <a:r>
              <a:rPr lang="en-US" altLang="ja-JP" sz="2800" dirty="0"/>
              <a:t>||</a:t>
            </a:r>
            <a:r>
              <a:rPr lang="en-US" altLang="ja-JP" sz="2800" baseline="30000" dirty="0"/>
              <a:t>2</a:t>
            </a:r>
          </a:p>
          <a:p>
            <a:r>
              <a:rPr lang="ja-JP" altLang="en-US" sz="2800" dirty="0"/>
              <a:t>制約条件</a:t>
            </a:r>
            <a:endParaRPr lang="en-US" altLang="ja-JP" sz="2800" dirty="0"/>
          </a:p>
          <a:p>
            <a:pPr marL="0" indent="0">
              <a:buNone/>
            </a:pPr>
            <a:r>
              <a:rPr kumimoji="1" lang="ja-JP" altLang="en-US" sz="2800" dirty="0"/>
              <a:t>　　　　　　　</a:t>
            </a:r>
            <a:r>
              <a:rPr kumimoji="1" lang="en-US" altLang="ja-JP" sz="2800" dirty="0"/>
              <a:t>Σ</a:t>
            </a:r>
            <a:r>
              <a:rPr kumimoji="1" lang="ja-JP" altLang="en-US" sz="2800" dirty="0"/>
              <a:t>（新メッシュの節点荷重ベクトル）</a:t>
            </a:r>
            <a:endParaRPr kumimoji="1" lang="en-US" altLang="ja-JP" sz="2800" dirty="0"/>
          </a:p>
          <a:p>
            <a:pPr marL="0" indent="0">
              <a:buNone/>
            </a:pPr>
            <a:r>
              <a:rPr lang="ja-JP" altLang="en-US" sz="2800" dirty="0"/>
              <a:t>　　　　　　　　＝</a:t>
            </a:r>
            <a:r>
              <a:rPr lang="en-US" altLang="ja-JP" sz="2800" dirty="0"/>
              <a:t>Σ</a:t>
            </a:r>
            <a:r>
              <a:rPr lang="ja-JP" altLang="en-US" sz="2800" dirty="0"/>
              <a:t>（旧メッシュの節点荷重ベクトル）</a:t>
            </a:r>
            <a:endParaRPr lang="en-US" altLang="ja-JP" sz="2800" dirty="0"/>
          </a:p>
          <a:p>
            <a:pPr marL="0" indent="0">
              <a:buNone/>
            </a:pPr>
            <a:r>
              <a:rPr kumimoji="1" lang="ja-JP" altLang="en-US" sz="2800" dirty="0"/>
              <a:t>　　　　　　　</a:t>
            </a:r>
            <a:r>
              <a:rPr kumimoji="1" lang="en-US" altLang="ja-JP" sz="2800" dirty="0"/>
              <a:t>Σ</a:t>
            </a:r>
            <a:r>
              <a:rPr kumimoji="1" lang="ja-JP" altLang="en-US" sz="2800" dirty="0"/>
              <a:t>（新メッシュの節点荷重モーメント）</a:t>
            </a:r>
            <a:endParaRPr kumimoji="1" lang="en-US" altLang="ja-JP" sz="2800" dirty="0"/>
          </a:p>
          <a:p>
            <a:pPr marL="0" indent="0">
              <a:buNone/>
            </a:pPr>
            <a:r>
              <a:rPr lang="ja-JP" altLang="en-US" sz="2800" dirty="0"/>
              <a:t>　　　　　　　　＝</a:t>
            </a:r>
            <a:r>
              <a:rPr lang="en-US" altLang="ja-JP" sz="2800" dirty="0"/>
              <a:t>Σ</a:t>
            </a:r>
            <a:r>
              <a:rPr lang="ja-JP" altLang="en-US" sz="2800" dirty="0"/>
              <a:t>（旧メッシュの節点荷重モーメント）</a:t>
            </a:r>
            <a:endParaRPr lang="en-US" altLang="ja-JP" sz="2800" dirty="0"/>
          </a:p>
          <a:p>
            <a:pPr marL="0" indent="0" algn="ctr">
              <a:buNone/>
            </a:pPr>
            <a:r>
              <a:rPr kumimoji="1" lang="en-US" altLang="ja-JP" sz="2800" dirty="0">
                <a:solidFill>
                  <a:srgbClr val="FF0000"/>
                </a:solidFill>
              </a:rPr>
              <a:t>Lagrange</a:t>
            </a:r>
            <a:r>
              <a:rPr kumimoji="1" lang="ja-JP" altLang="en-US" sz="2800" dirty="0">
                <a:solidFill>
                  <a:srgbClr val="FF0000"/>
                </a:solidFill>
              </a:rPr>
              <a:t>未定乗数法で解く</a:t>
            </a:r>
            <a:endParaRPr kumimoji="1" lang="en-US" altLang="ja-JP" sz="2800" dirty="0">
              <a:solidFill>
                <a:srgbClr val="FF000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38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125778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剛性マトリックスの導出１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39</a:t>
            </a:fld>
            <a:endParaRPr lang="ja-JP" altLang="en-US" dirty="0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idx="1"/>
          </p:nvPr>
        </p:nvSpPr>
        <p:spPr>
          <a:xfrm>
            <a:off x="250824" y="643595"/>
            <a:ext cx="8641655" cy="5773737"/>
          </a:xfrm>
        </p:spPr>
        <p:txBody>
          <a:bodyPr/>
          <a:lstStyle/>
          <a:p>
            <a:r>
              <a:rPr lang="ja-JP" altLang="en-US" dirty="0"/>
              <a:t>公称応力速度と</a:t>
            </a:r>
            <a:r>
              <a:rPr lang="en-US" altLang="ja-JP" dirty="0" err="1"/>
              <a:t>Chaucy</a:t>
            </a:r>
            <a:r>
              <a:rPr lang="ja-JP" altLang="en-US" dirty="0"/>
              <a:t>応力速度の関係式：　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 dirty="0"/>
              <a:t>物質時間微分と</a:t>
            </a:r>
            <a:r>
              <a:rPr lang="en-US" altLang="ja-JP" dirty="0" err="1"/>
              <a:t>Jaumann</a:t>
            </a:r>
            <a:r>
              <a:rPr lang="ja-JP" altLang="en-US" dirty="0"/>
              <a:t>速度の関係式：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 dirty="0"/>
              <a:t>代入して    を消去：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 dirty="0"/>
              <a:t>構成方程式（例として</a:t>
            </a:r>
            <a:r>
              <a:rPr lang="en-US" altLang="ja-JP" dirty="0" err="1"/>
              <a:t>Hencky</a:t>
            </a:r>
            <a:r>
              <a:rPr lang="ja-JP" altLang="en-US" dirty="0"/>
              <a:t>弾性体）：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 dirty="0"/>
              <a:t>代入して    を消去：</a:t>
            </a:r>
          </a:p>
          <a:p>
            <a:endParaRPr lang="en-US" altLang="ja-JP" dirty="0"/>
          </a:p>
          <a:p>
            <a:endParaRPr lang="en-US" altLang="ja-JP" dirty="0"/>
          </a:p>
          <a:p>
            <a:pPr marL="0" indent="0">
              <a:buNone/>
            </a:pPr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903" y="1162075"/>
            <a:ext cx="4124325" cy="466725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2289820"/>
            <a:ext cx="3714750" cy="419100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884" y="4675894"/>
            <a:ext cx="2062163" cy="445294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87" y="5878599"/>
            <a:ext cx="7984331" cy="466725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92" y="3465004"/>
            <a:ext cx="7048500" cy="485775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361"/>
          <a:stretch/>
        </p:blipFill>
        <p:spPr>
          <a:xfrm>
            <a:off x="2181883" y="5337212"/>
            <a:ext cx="301885" cy="445294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9" r="91537"/>
          <a:stretch/>
        </p:blipFill>
        <p:spPr>
          <a:xfrm>
            <a:off x="2159768" y="3009900"/>
            <a:ext cx="3240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020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PC-MR</a:t>
            </a:r>
            <a:r>
              <a:rPr lang="ja-JP" altLang="en-US" dirty="0"/>
              <a:t>の研究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4</a:t>
            </a:fld>
            <a:endParaRPr lang="ja-JP" altLang="en-US" dirty="0"/>
          </a:p>
        </p:txBody>
      </p:sp>
      <p:pic>
        <p:nvPicPr>
          <p:cNvPr id="4" name="Picture 3" descr="C:\Users\aoki\AppData\Local\Temp\IMG_253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8165" y="692695"/>
            <a:ext cx="1584176" cy="1186493"/>
          </a:xfrm>
          <a:prstGeom prst="rect">
            <a:avLst/>
          </a:prstGeom>
          <a:noFill/>
        </p:spPr>
      </p:pic>
      <p:pic>
        <p:nvPicPr>
          <p:cNvPr id="5" name="pcmr_velocity_wss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3568" y="2024844"/>
            <a:ext cx="7831533" cy="2772308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863588" y="4797152"/>
            <a:ext cx="834074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ja-JP" altLang="en-US" sz="2400" dirty="0"/>
              <a:t>ヒトの脳動脈瘤を対象</a:t>
            </a:r>
            <a:endParaRPr lang="en-US" altLang="ja-JP" sz="24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altLang="ja-JP" sz="2400" dirty="0"/>
              <a:t>PC-MR</a:t>
            </a:r>
            <a:r>
              <a:rPr lang="ja-JP" altLang="en-US" sz="2400" dirty="0"/>
              <a:t>による血流速度および血管形状の測定＋</a:t>
            </a:r>
            <a:r>
              <a:rPr lang="en-US" altLang="ja-JP" sz="2400" dirty="0"/>
              <a:t>CFD</a:t>
            </a:r>
            <a:r>
              <a:rPr lang="ja-JP" altLang="en-US" sz="2400" dirty="0"/>
              <a:t>解析</a:t>
            </a:r>
            <a:br>
              <a:rPr lang="en-US" altLang="ja-JP" sz="2400" dirty="0"/>
            </a:br>
            <a:r>
              <a:rPr lang="ja-JP" altLang="en-US" sz="2400" dirty="0"/>
              <a:t>により血管壁せん断応力を推定するシステムを開発</a:t>
            </a:r>
            <a:endParaRPr lang="en-US" altLang="ja-JP" sz="2400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sz="2400" dirty="0"/>
              <a:t>脳動脈瘤の破裂危険性を予測し医師の診断をサポート</a:t>
            </a:r>
            <a:endParaRPr kumimoji="1" lang="ja-JP" altLang="en-US" sz="24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519772" y="1101275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＋</a:t>
            </a:r>
            <a:r>
              <a:rPr lang="en-US" altLang="ja-JP" dirty="0"/>
              <a:t>CFD</a:t>
            </a:r>
            <a:endParaRPr kumimoji="1" lang="ja-JP" altLang="en-US" dirty="0"/>
          </a:p>
        </p:txBody>
      </p:sp>
      <p:sp>
        <p:nvSpPr>
          <p:cNvPr id="9" name="屈折矢印 8"/>
          <p:cNvSpPr/>
          <p:nvPr/>
        </p:nvSpPr>
        <p:spPr>
          <a:xfrm flipV="1">
            <a:off x="3527884" y="1196750"/>
            <a:ext cx="1224136" cy="739951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42943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剛性マトリックスの導出２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40</a:t>
            </a:fld>
            <a:endParaRPr lang="ja-JP" altLang="en-US" dirty="0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idx="1"/>
          </p:nvPr>
        </p:nvSpPr>
        <p:spPr>
          <a:xfrm>
            <a:off x="250824" y="643595"/>
            <a:ext cx="8641655" cy="5773737"/>
          </a:xfrm>
        </p:spPr>
        <p:txBody>
          <a:bodyPr/>
          <a:lstStyle/>
          <a:p>
            <a:r>
              <a:rPr lang="ja-JP" altLang="en-US" dirty="0"/>
              <a:t>マトリックス形式で記述：</a:t>
            </a:r>
            <a:endParaRPr lang="en-US" altLang="ja-JP" dirty="0"/>
          </a:p>
          <a:p>
            <a:pPr marL="0" indent="0">
              <a:buNone/>
            </a:pPr>
            <a:endParaRPr lang="en-US" altLang="ja-JP" sz="1800" dirty="0"/>
          </a:p>
          <a:p>
            <a:pPr marL="0" indent="0">
              <a:buNone/>
            </a:pPr>
            <a:r>
              <a:rPr lang="ja-JP" altLang="en-US" sz="1800" dirty="0"/>
              <a:t>ただし</a:t>
            </a:r>
            <a:endParaRPr lang="en-US" altLang="ja-JP" sz="1800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sz="4000" dirty="0"/>
          </a:p>
          <a:p>
            <a:r>
              <a:rPr kumimoji="1" lang="ja-JP" altLang="en-US" dirty="0"/>
              <a:t>剛性マトリックス</a:t>
            </a: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1" y="5373216"/>
            <a:ext cx="8934450" cy="1033463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1" y="1628800"/>
            <a:ext cx="8980661" cy="3331770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115" y="1128452"/>
            <a:ext cx="4764881" cy="46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1877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メッシュフリー法の特徴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/>
              <a:t>長所</a:t>
            </a:r>
            <a:endParaRPr kumimoji="1" lang="en-US" altLang="ja-JP" dirty="0"/>
          </a:p>
          <a:p>
            <a:pPr lvl="1"/>
            <a:r>
              <a:rPr lang="ja-JP" altLang="en-US" dirty="0"/>
              <a:t>節点の追加・削除が容易</a:t>
            </a:r>
            <a:endParaRPr lang="en-US" altLang="ja-JP" dirty="0"/>
          </a:p>
          <a:p>
            <a:pPr lvl="1"/>
            <a:r>
              <a:rPr lang="ja-JP" altLang="en-US" dirty="0"/>
              <a:t>ロッキングしない</a:t>
            </a:r>
            <a:endParaRPr lang="en-US" altLang="ja-JP" dirty="0"/>
          </a:p>
          <a:p>
            <a:pPr lvl="1"/>
            <a:endParaRPr lang="en-US" altLang="ja-JP" dirty="0"/>
          </a:p>
          <a:p>
            <a:r>
              <a:rPr lang="ja-JP" altLang="en-US" dirty="0"/>
              <a:t>短所</a:t>
            </a:r>
            <a:endParaRPr lang="en-US" altLang="ja-JP" dirty="0"/>
          </a:p>
          <a:p>
            <a:pPr lvl="1"/>
            <a:r>
              <a:rPr lang="ja-JP" altLang="en-US" dirty="0"/>
              <a:t>大歪みでも安定した形状関数の作成は相当面倒</a:t>
            </a:r>
            <a:endParaRPr lang="en-US" altLang="ja-JP" dirty="0"/>
          </a:p>
          <a:p>
            <a:pPr lvl="1"/>
            <a:r>
              <a:rPr lang="en-US" altLang="ja-JP" dirty="0"/>
              <a:t>Divergence-free</a:t>
            </a:r>
            <a:r>
              <a:rPr lang="ja-JP" altLang="en-US" dirty="0"/>
              <a:t>条件を満たす補正計算が相当面倒</a:t>
            </a:r>
            <a:endParaRPr lang="en-US" altLang="ja-JP" dirty="0"/>
          </a:p>
          <a:p>
            <a:pPr lvl="1"/>
            <a:r>
              <a:rPr lang="ja-JP" altLang="en-US" dirty="0"/>
              <a:t>異種材料，凹境界面，接触等の取り扱いが相当面倒</a:t>
            </a:r>
            <a:endParaRPr lang="en-US" altLang="ja-JP" dirty="0"/>
          </a:p>
          <a:p>
            <a:pPr lvl="1"/>
            <a:r>
              <a:rPr lang="ja-JP" altLang="en-US" dirty="0"/>
              <a:t>陰解法＋</a:t>
            </a:r>
            <a:r>
              <a:rPr lang="en-US" altLang="ja-JP" dirty="0"/>
              <a:t>updated </a:t>
            </a:r>
            <a:r>
              <a:rPr lang="en-US" altLang="ja-JP" dirty="0" err="1"/>
              <a:t>Lagrangian</a:t>
            </a:r>
            <a:r>
              <a:rPr lang="ja-JP" altLang="en-US" dirty="0"/>
              <a:t>との相性が悪い</a:t>
            </a:r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41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95374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静的陽解法の特徴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/>
              <a:t>長所</a:t>
            </a:r>
            <a:endParaRPr lang="en-US" altLang="ja-JP" dirty="0"/>
          </a:p>
          <a:p>
            <a:pPr lvl="1"/>
            <a:r>
              <a:rPr kumimoji="1" lang="ja-JP" altLang="en-US" dirty="0"/>
              <a:t>収束計算が必要ない</a:t>
            </a:r>
            <a:endParaRPr kumimoji="1" lang="en-US" altLang="ja-JP" dirty="0"/>
          </a:p>
          <a:p>
            <a:pPr lvl="1"/>
            <a:r>
              <a:rPr lang="ja-JP" altLang="en-US" dirty="0"/>
              <a:t>解析結果がほぼ必ず</a:t>
            </a:r>
            <a:r>
              <a:rPr kumimoji="1" lang="ja-JP" altLang="en-US" dirty="0"/>
              <a:t>得られる</a:t>
            </a:r>
            <a:endParaRPr kumimoji="1" lang="en-US" altLang="ja-JP" dirty="0"/>
          </a:p>
          <a:p>
            <a:pPr lvl="1"/>
            <a:endParaRPr lang="en-US" altLang="ja-JP" dirty="0"/>
          </a:p>
          <a:p>
            <a:r>
              <a:rPr kumimoji="1" lang="ja-JP" altLang="en-US" dirty="0"/>
              <a:t>短所</a:t>
            </a:r>
            <a:endParaRPr kumimoji="1" lang="en-US" altLang="ja-JP" dirty="0"/>
          </a:p>
          <a:p>
            <a:pPr lvl="1"/>
            <a:r>
              <a:rPr lang="ja-JP" altLang="en-US" dirty="0"/>
              <a:t>残差の蓄積が避けられない</a:t>
            </a:r>
            <a:endParaRPr lang="en-US" altLang="ja-JP" dirty="0"/>
          </a:p>
          <a:p>
            <a:pPr lvl="1"/>
            <a:r>
              <a:rPr lang="en-US" altLang="ja-JP" dirty="0" err="1">
                <a:latin typeface="Symbol" pitchFamily="18" charset="2"/>
              </a:rPr>
              <a:t>D</a:t>
            </a:r>
            <a:r>
              <a:rPr lang="en-US" altLang="ja-JP" dirty="0" err="1"/>
              <a:t>t</a:t>
            </a:r>
            <a:r>
              <a:rPr lang="ja-JP" altLang="en-US" dirty="0"/>
              <a:t>を大きくとれない</a:t>
            </a:r>
            <a:br>
              <a:rPr lang="en-US" altLang="ja-JP" dirty="0"/>
            </a:br>
            <a:r>
              <a:rPr lang="ja-JP" altLang="en-US" dirty="0"/>
              <a:t>特に</a:t>
            </a:r>
            <a:r>
              <a:rPr kumimoji="1" lang="ja-JP" altLang="en-US" dirty="0"/>
              <a:t>塑性問題の場合は</a:t>
            </a:r>
            <a:r>
              <a:rPr kumimoji="1" lang="en-US" altLang="ja-JP" dirty="0"/>
              <a:t>r-min</a:t>
            </a:r>
            <a:r>
              <a:rPr kumimoji="1" lang="ja-JP" altLang="en-US" dirty="0"/>
              <a:t>法の</a:t>
            </a:r>
            <a:r>
              <a:rPr kumimoji="1" lang="en-US" altLang="ja-JP" dirty="0" err="1">
                <a:latin typeface="Symbol" pitchFamily="18" charset="2"/>
              </a:rPr>
              <a:t>D</a:t>
            </a:r>
            <a:r>
              <a:rPr kumimoji="1" lang="en-US" altLang="ja-JP" dirty="0" err="1"/>
              <a:t>t</a:t>
            </a:r>
            <a:r>
              <a:rPr lang="ja-JP" altLang="en-US" dirty="0"/>
              <a:t>を使わなければならない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42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51535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宣伝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kumimoji="1" lang="en-US" altLang="ja-JP" dirty="0"/>
              <a:t>8/21</a:t>
            </a:r>
            <a:r>
              <a:rPr kumimoji="1" lang="ja-JP" altLang="en-US" dirty="0"/>
              <a:t>（火</a:t>
            </a:r>
            <a:r>
              <a:rPr lang="ja-JP" altLang="en-US" dirty="0"/>
              <a:t>）</a:t>
            </a:r>
            <a:r>
              <a:rPr kumimoji="1" lang="en-US" altLang="ja-JP" dirty="0"/>
              <a:t> 18:55</a:t>
            </a:r>
            <a:r>
              <a:rPr kumimoji="1" lang="ja-JP" altLang="en-US" dirty="0"/>
              <a:t>～</a:t>
            </a:r>
            <a:r>
              <a:rPr kumimoji="1" lang="en-US" altLang="ja-JP" dirty="0"/>
              <a:t>19:55 E</a:t>
            </a:r>
            <a:r>
              <a:rPr kumimoji="1" lang="ja-JP" altLang="en-US" dirty="0"/>
              <a:t>テレ </a:t>
            </a:r>
            <a:r>
              <a:rPr lang="ja-JP" altLang="en-US" dirty="0"/>
              <a:t>「</a:t>
            </a:r>
            <a:r>
              <a:rPr lang="ja-JP" altLang="en-US" dirty="0" err="1"/>
              <a:t>す</a:t>
            </a:r>
            <a:r>
              <a:rPr lang="ja-JP" altLang="en-US" dirty="0"/>
              <a:t>イエんサー」</a:t>
            </a:r>
            <a:r>
              <a:rPr kumimoji="1" lang="en-US" altLang="ja-JP" dirty="0"/>
              <a:t> </a:t>
            </a:r>
            <a:r>
              <a:rPr kumimoji="1" lang="ja-JP" altLang="en-US" dirty="0"/>
              <a:t>　東京大学からの挑戦状</a:t>
            </a:r>
            <a:r>
              <a:rPr lang="ja-JP" altLang="en-US" dirty="0"/>
              <a:t>！</a:t>
            </a:r>
            <a:r>
              <a:rPr kumimoji="1" lang="en-US" altLang="ja-JP" dirty="0"/>
              <a:t> </a:t>
            </a:r>
            <a:r>
              <a:rPr kumimoji="1" lang="ja-JP" altLang="en-US" dirty="0"/>
              <a:t>最後の聖戦！！</a:t>
            </a:r>
            <a:br>
              <a:rPr lang="en-US" altLang="ja-JP" dirty="0"/>
            </a:br>
            <a:r>
              <a:rPr lang="ja-JP" altLang="en-US" dirty="0"/>
              <a:t>鈴木（克）先生らに混じって何故か僕も出演予定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5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6" t="686" r="16478" b="-686"/>
          <a:stretch/>
        </p:blipFill>
        <p:spPr>
          <a:xfrm>
            <a:off x="5832140" y="2432088"/>
            <a:ext cx="3164441" cy="3445184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8" y="2116510"/>
            <a:ext cx="5636108" cy="4228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6856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増分形釣合方程式を用いた</a:t>
            </a:r>
            <a:br>
              <a:rPr lang="en-US" altLang="ja-JP" dirty="0"/>
            </a:br>
            <a:r>
              <a:rPr lang="ja-JP" altLang="en-US" dirty="0"/>
              <a:t>大変形有限要素解析における</a:t>
            </a:r>
            <a:br>
              <a:rPr lang="en-US" altLang="ja-JP" dirty="0"/>
            </a:br>
            <a:r>
              <a:rPr lang="ja-JP" altLang="en-US" dirty="0"/>
              <a:t>リゾーニング法の安定化</a:t>
            </a:r>
            <a:endParaRPr kumimoji="1" lang="ja-JP" altLang="en-US" dirty="0"/>
          </a:p>
        </p:txBody>
      </p:sp>
      <p:sp>
        <p:nvSpPr>
          <p:cNvPr id="6" name="サブタイトル 5"/>
          <p:cNvSpPr>
            <a:spLocks noGrp="1"/>
          </p:cNvSpPr>
          <p:nvPr>
            <p:ph type="subTitle" idx="1"/>
          </p:nvPr>
        </p:nvSpPr>
        <p:spPr>
          <a:xfrm>
            <a:off x="1371600" y="4509120"/>
            <a:ext cx="6400800" cy="1129680"/>
          </a:xfrm>
        </p:spPr>
        <p:txBody>
          <a:bodyPr/>
          <a:lstStyle/>
          <a:p>
            <a:r>
              <a:rPr lang="zh-TW" altLang="en-US" b="1" u="sng" dirty="0"/>
              <a:t>大西　有希</a:t>
            </a:r>
            <a:r>
              <a:rPr lang="zh-TW" altLang="en-US" dirty="0"/>
              <a:t>， 天谷　賢治</a:t>
            </a:r>
          </a:p>
          <a:p>
            <a:r>
              <a:rPr lang="zh-TW" altLang="en-US" dirty="0"/>
              <a:t>東京工業大学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6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595887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研究背景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>
                <a:solidFill>
                  <a:srgbClr val="000000"/>
                </a:solidFill>
              </a:rPr>
              <a:t>柔らかい材料の</a:t>
            </a:r>
            <a:r>
              <a:rPr lang="ja-JP" altLang="en-US" dirty="0">
                <a:solidFill>
                  <a:srgbClr val="6600CC"/>
                </a:solidFill>
              </a:rPr>
              <a:t>静的超大変形問題</a:t>
            </a:r>
            <a:r>
              <a:rPr lang="ja-JP" altLang="en-US" dirty="0">
                <a:solidFill>
                  <a:srgbClr val="000000"/>
                </a:solidFill>
              </a:rPr>
              <a:t>を</a:t>
            </a:r>
            <a:br>
              <a:rPr lang="en-US" altLang="ja-JP" dirty="0">
                <a:solidFill>
                  <a:srgbClr val="000000"/>
                </a:solidFill>
              </a:rPr>
            </a:br>
            <a:r>
              <a:rPr lang="ja-JP" altLang="en-US" b="1" u="sng" dirty="0">
                <a:solidFill>
                  <a:srgbClr val="000000"/>
                </a:solidFill>
              </a:rPr>
              <a:t>高精度かつ安定</a:t>
            </a:r>
            <a:r>
              <a:rPr lang="ja-JP" altLang="en-US" dirty="0">
                <a:solidFill>
                  <a:srgbClr val="000000"/>
                </a:solidFill>
              </a:rPr>
              <a:t>に解きたい．</a:t>
            </a:r>
            <a:br>
              <a:rPr lang="en-US" altLang="ja-JP" dirty="0">
                <a:solidFill>
                  <a:srgbClr val="000000"/>
                </a:solidFill>
              </a:rPr>
            </a:br>
            <a:r>
              <a:rPr lang="ja-JP" altLang="en-US" dirty="0">
                <a:solidFill>
                  <a:srgbClr val="000000"/>
                </a:solidFill>
              </a:rPr>
              <a:t>（最終目標：成形解析</a:t>
            </a:r>
            <a:br>
              <a:rPr lang="en-US" altLang="ja-JP" dirty="0">
                <a:solidFill>
                  <a:srgbClr val="000000"/>
                </a:solidFill>
              </a:rPr>
            </a:br>
            <a:r>
              <a:rPr lang="ja-JP" altLang="en-US" dirty="0">
                <a:solidFill>
                  <a:srgbClr val="000000"/>
                </a:solidFill>
              </a:rPr>
              <a:t>　　　　　</a:t>
            </a:r>
            <a:r>
              <a:rPr lang="en-US" altLang="ja-JP" dirty="0">
                <a:solidFill>
                  <a:srgbClr val="000000"/>
                </a:solidFill>
              </a:rPr>
              <a:t>e.g. </a:t>
            </a:r>
            <a:r>
              <a:rPr lang="ja-JP" altLang="en-US" dirty="0">
                <a:solidFill>
                  <a:srgbClr val="000000"/>
                </a:solidFill>
              </a:rPr>
              <a:t>熱ナノインプリント等）</a:t>
            </a:r>
            <a:endParaRPr lang="en-US" altLang="ja-JP" dirty="0">
              <a:solidFill>
                <a:srgbClr val="000000"/>
              </a:solidFill>
            </a:endParaRPr>
          </a:p>
          <a:p>
            <a:pPr lvl="0"/>
            <a:r>
              <a:rPr lang="ja-JP" altLang="en-US" dirty="0"/>
              <a:t>メッシュ固定の</a:t>
            </a:r>
            <a:r>
              <a:rPr lang="en-US" altLang="ja-JP" dirty="0"/>
              <a:t>FEM</a:t>
            </a:r>
            <a:r>
              <a:rPr lang="ja-JP" altLang="en-US" dirty="0">
                <a:solidFill>
                  <a:srgbClr val="000000"/>
                </a:solidFill>
              </a:rPr>
              <a:t>を使用すると</a:t>
            </a:r>
            <a:br>
              <a:rPr lang="en-US" altLang="ja-JP" dirty="0">
                <a:solidFill>
                  <a:srgbClr val="000000"/>
                </a:solidFill>
              </a:rPr>
            </a:br>
            <a:r>
              <a:rPr lang="ja-JP" altLang="en-US" dirty="0">
                <a:solidFill>
                  <a:srgbClr val="000000"/>
                </a:solidFill>
              </a:rPr>
              <a:t>メッシュがすぐに潰れてしまい，解</a:t>
            </a:r>
            <a:br>
              <a:rPr lang="en-US" altLang="ja-JP" dirty="0">
                <a:solidFill>
                  <a:srgbClr val="000000"/>
                </a:solidFill>
              </a:rPr>
            </a:br>
            <a:r>
              <a:rPr lang="ja-JP" altLang="en-US" dirty="0">
                <a:solidFill>
                  <a:srgbClr val="000000"/>
                </a:solidFill>
              </a:rPr>
              <a:t>が得られない．</a:t>
            </a:r>
            <a:endParaRPr lang="en-US" altLang="ja-JP" dirty="0">
              <a:solidFill>
                <a:srgbClr val="000000"/>
              </a:solidFill>
            </a:endParaRPr>
          </a:p>
          <a:p>
            <a:pPr marL="0" lvl="0" indent="0">
              <a:buNone/>
            </a:pPr>
            <a:endParaRPr lang="en-US" altLang="ja-JP" dirty="0">
              <a:solidFill>
                <a:srgbClr val="000000"/>
              </a:solidFill>
            </a:endParaRPr>
          </a:p>
          <a:p>
            <a:pPr lvl="0"/>
            <a:r>
              <a:rPr lang="en-US" altLang="ja-JP" dirty="0">
                <a:solidFill>
                  <a:srgbClr val="FF00FF"/>
                </a:solidFill>
              </a:rPr>
              <a:t>FE</a:t>
            </a:r>
            <a:r>
              <a:rPr lang="ja-JP" altLang="en-US" dirty="0">
                <a:solidFill>
                  <a:srgbClr val="FF00FF"/>
                </a:solidFill>
              </a:rPr>
              <a:t>リゾーニング</a:t>
            </a:r>
            <a:r>
              <a:rPr lang="ja-JP" altLang="en-US" dirty="0"/>
              <a:t>（メッシュを何度も</a:t>
            </a:r>
            <a:br>
              <a:rPr lang="en-US" altLang="ja-JP" dirty="0"/>
            </a:br>
            <a:r>
              <a:rPr lang="ja-JP" altLang="en-US" dirty="0"/>
              <a:t>切り直して計算を続行すること）</a:t>
            </a:r>
            <a:br>
              <a:rPr lang="en-US" altLang="ja-JP" dirty="0"/>
            </a:br>
            <a:r>
              <a:rPr lang="ja-JP" altLang="en-US" dirty="0">
                <a:solidFill>
                  <a:srgbClr val="000000"/>
                </a:solidFill>
              </a:rPr>
              <a:t>が不可欠．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7</a:t>
            </a:fld>
            <a:endParaRPr lang="ja-JP" altLang="en-US" dirty="0"/>
          </a:p>
        </p:txBody>
      </p:sp>
      <p:sp>
        <p:nvSpPr>
          <p:cNvPr id="5" name="AutoShape 9"/>
          <p:cNvSpPr>
            <a:spLocks noChangeArrowheads="1"/>
          </p:cNvSpPr>
          <p:nvPr/>
        </p:nvSpPr>
        <p:spPr bwMode="auto">
          <a:xfrm>
            <a:off x="2663788" y="4148882"/>
            <a:ext cx="1333500" cy="576262"/>
          </a:xfrm>
          <a:prstGeom prst="downArrow">
            <a:avLst>
              <a:gd name="adj1" fmla="val 52195"/>
              <a:gd name="adj2" fmla="val 4848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ja-JP" altLang="en-US"/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 cstate="print"/>
          <a:srcRect l="48975" t="43605" b="14536"/>
          <a:stretch>
            <a:fillRect/>
          </a:stretch>
        </p:blipFill>
        <p:spPr bwMode="auto">
          <a:xfrm>
            <a:off x="6666421" y="1101725"/>
            <a:ext cx="2478087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5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 cstate="print"/>
          <a:srcRect l="29990" t="3392" r="29990" b="39569"/>
          <a:stretch>
            <a:fillRect/>
          </a:stretch>
        </p:blipFill>
        <p:spPr bwMode="auto">
          <a:xfrm>
            <a:off x="6379083" y="2759253"/>
            <a:ext cx="2765425" cy="363235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369887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従来の</a:t>
            </a:r>
            <a:r>
              <a:rPr kumimoji="1" lang="en-US" altLang="ja-JP" dirty="0"/>
              <a:t>FE</a:t>
            </a:r>
            <a:r>
              <a:rPr kumimoji="1" lang="ja-JP" altLang="en-US" dirty="0"/>
              <a:t>リゾーニング</a:t>
            </a:r>
            <a:r>
              <a:rPr lang="ja-JP" altLang="en-US" dirty="0"/>
              <a:t>成形解析手法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8</a:t>
            </a:fld>
            <a:endParaRPr lang="ja-JP" altLang="en-US" dirty="0"/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5453726"/>
              </p:ext>
            </p:extLst>
          </p:nvPr>
        </p:nvGraphicFramePr>
        <p:xfrm>
          <a:off x="251520" y="657631"/>
          <a:ext cx="8640960" cy="42475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02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242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682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682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37383"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solidFill>
                            <a:schemeClr val="tx1"/>
                          </a:solidFill>
                        </a:rPr>
                        <a:t>代表的なソフト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u="sng" dirty="0">
                          <a:solidFill>
                            <a:schemeClr val="tx1"/>
                          </a:solidFill>
                        </a:rPr>
                        <a:t>精度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u="sng" dirty="0">
                          <a:solidFill>
                            <a:schemeClr val="tx1"/>
                          </a:solidFill>
                        </a:rPr>
                        <a:t>安定性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7538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/>
                        <a:t>ワンステップ法</a:t>
                      </a:r>
                      <a:endParaRPr kumimoji="1" lang="en-US" altLang="ja-JP" sz="2000" dirty="0"/>
                    </a:p>
                    <a:p>
                      <a:pPr algn="ctr"/>
                      <a:r>
                        <a:rPr kumimoji="1" lang="ja-JP" altLang="en-US" sz="2000" dirty="0"/>
                        <a:t>（非</a:t>
                      </a:r>
                      <a:r>
                        <a:rPr kumimoji="1" lang="en-US" altLang="ja-JP" sz="2000" dirty="0"/>
                        <a:t>FEM</a:t>
                      </a:r>
                      <a:r>
                        <a:rPr kumimoji="1" lang="ja-JP" altLang="en-US" sz="2000" dirty="0"/>
                        <a:t>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err="1"/>
                        <a:t>HyperForm</a:t>
                      </a:r>
                      <a:endParaRPr kumimoji="1" lang="en-US" altLang="ja-JP" sz="2000" dirty="0"/>
                    </a:p>
                    <a:p>
                      <a:pPr algn="ctr"/>
                      <a:r>
                        <a:rPr kumimoji="1" lang="en-US" altLang="ja-JP" sz="2000" dirty="0"/>
                        <a:t>FASTFORM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Wide Latin" pitchFamily="18" charset="0"/>
                          <a:ea typeface="+mn-ea"/>
                          <a:cs typeface="+mn-cs"/>
                        </a:rPr>
                        <a:t>*</a:t>
                      </a:r>
                      <a:endParaRPr kumimoji="1" lang="ja-JP" altLang="en-US" sz="5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Wide Latin" pitchFamily="18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Wide Latin" pitchFamily="18" charset="0"/>
                          <a:ea typeface="+mn-ea"/>
                          <a:cs typeface="+mn-cs"/>
                        </a:rPr>
                        <a:t>****</a:t>
                      </a:r>
                      <a:endParaRPr kumimoji="1" lang="ja-JP" altLang="en-US" sz="5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27538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solidFill>
                            <a:srgbClr val="0000CC"/>
                          </a:solidFill>
                        </a:rPr>
                        <a:t>動的陽解法</a:t>
                      </a:r>
                      <a:endParaRPr kumimoji="1" lang="en-US" altLang="ja-JP" sz="2000" dirty="0">
                        <a:solidFill>
                          <a:srgbClr val="0000CC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/>
                        <a:t>LS-DYNA</a:t>
                      </a:r>
                    </a:p>
                    <a:p>
                      <a:pPr algn="ctr"/>
                      <a:r>
                        <a:rPr kumimoji="1" lang="en-US" altLang="ja-JP" sz="2000" dirty="0"/>
                        <a:t>PAM-STAMP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Wide Latin" pitchFamily="18" charset="0"/>
                          <a:ea typeface="+mn-ea"/>
                          <a:cs typeface="+mn-cs"/>
                        </a:rPr>
                        <a:t>**</a:t>
                      </a:r>
                      <a:endParaRPr kumimoji="1" lang="ja-JP" altLang="en-US" sz="5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Wide Latin" pitchFamily="18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Wide Latin" pitchFamily="18" charset="0"/>
                          <a:ea typeface="+mn-ea"/>
                          <a:cs typeface="+mn-cs"/>
                        </a:rPr>
                        <a:t>***</a:t>
                      </a:r>
                      <a:endParaRPr kumimoji="1" lang="ja-JP" altLang="en-US" sz="5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27538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solidFill>
                            <a:srgbClr val="FF0000"/>
                          </a:solidFill>
                        </a:rPr>
                        <a:t>静的</a:t>
                      </a:r>
                      <a:r>
                        <a:rPr kumimoji="1" lang="ja-JP" altLang="en-US" sz="2000" dirty="0">
                          <a:solidFill>
                            <a:srgbClr val="0000CC"/>
                          </a:solidFill>
                        </a:rPr>
                        <a:t>陽解法</a:t>
                      </a:r>
                      <a:endParaRPr kumimoji="1" lang="en-US" altLang="ja-JP" sz="2000" dirty="0">
                        <a:solidFill>
                          <a:srgbClr val="0000CC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/>
                        <a:t>ASU/P-form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Wide Latin" pitchFamily="18" charset="0"/>
                          <a:ea typeface="+mn-ea"/>
                          <a:cs typeface="+mn-cs"/>
                        </a:rPr>
                        <a:t>***</a:t>
                      </a:r>
                      <a:endParaRPr kumimoji="1" lang="ja-JP" altLang="en-US" sz="5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Wide Latin" pitchFamily="18" charset="0"/>
                          <a:ea typeface="+mn-ea"/>
                          <a:cs typeface="+mn-cs"/>
                        </a:rPr>
                        <a:t>**</a:t>
                      </a:r>
                      <a:endParaRPr kumimoji="1" lang="ja-JP" altLang="en-US" sz="5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27538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solidFill>
                            <a:srgbClr val="FF0000"/>
                          </a:solidFill>
                        </a:rPr>
                        <a:t>静的陰解法</a:t>
                      </a:r>
                      <a:endParaRPr kumimoji="1" lang="en-US" altLang="ja-JP" sz="20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/>
                        <a:t>ABAQUS</a:t>
                      </a:r>
                    </a:p>
                    <a:p>
                      <a:pPr algn="ctr"/>
                      <a:r>
                        <a:rPr kumimoji="1" lang="en-US" altLang="ja-JP" sz="2000" dirty="0"/>
                        <a:t>MARC</a:t>
                      </a:r>
                      <a:endParaRPr kumimoji="1" lang="en-US" altLang="ja-JP" sz="2000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Wide Latin" pitchFamily="18" charset="0"/>
                          <a:ea typeface="+mn-ea"/>
                          <a:cs typeface="+mn-cs"/>
                        </a:rPr>
                        <a:t>****</a:t>
                      </a:r>
                      <a:endParaRPr kumimoji="1" lang="ja-JP" altLang="en-US" sz="5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Wide Latin" pitchFamily="18" charset="0"/>
                          <a:ea typeface="+mn-ea"/>
                          <a:cs typeface="+mn-cs"/>
                        </a:rPr>
                        <a:t>*</a:t>
                      </a:r>
                      <a:endParaRPr kumimoji="1" lang="ja-JP" altLang="en-US" sz="5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テキスト ボックス 5"/>
          <p:cNvSpPr txBox="1"/>
          <p:nvPr/>
        </p:nvSpPr>
        <p:spPr>
          <a:xfrm>
            <a:off x="4156274" y="4953942"/>
            <a:ext cx="2626040" cy="923330"/>
          </a:xfrm>
          <a:prstGeom prst="rect">
            <a:avLst/>
          </a:prstGeom>
          <a:noFill/>
          <a:ln w="25400"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/>
              <a:t>従来の</a:t>
            </a:r>
            <a:r>
              <a:rPr kumimoji="1" lang="en-US" altLang="ja-JP" dirty="0"/>
              <a:t>FE</a:t>
            </a:r>
            <a:r>
              <a:rPr kumimoji="1" lang="ja-JP" altLang="en-US" dirty="0"/>
              <a:t>リゾーニング法</a:t>
            </a:r>
            <a:endParaRPr kumimoji="1" lang="en-US" altLang="ja-JP" dirty="0"/>
          </a:p>
          <a:p>
            <a:pPr algn="ctr"/>
            <a:r>
              <a:rPr lang="ja-JP" altLang="en-US" dirty="0"/>
              <a:t>に関する</a:t>
            </a:r>
            <a:r>
              <a:rPr kumimoji="1" lang="ja-JP" altLang="en-US" dirty="0"/>
              <a:t>研究はほとんど</a:t>
            </a:r>
            <a:endParaRPr kumimoji="1" lang="en-US" altLang="ja-JP" dirty="0"/>
          </a:p>
          <a:p>
            <a:pPr algn="ctr"/>
            <a:r>
              <a:rPr lang="ja-JP" altLang="en-US" dirty="0">
                <a:solidFill>
                  <a:srgbClr val="0000CC"/>
                </a:solidFill>
              </a:rPr>
              <a:t>動的陽解法</a:t>
            </a:r>
            <a:r>
              <a:rPr lang="ja-JP" altLang="en-US" dirty="0"/>
              <a:t>の精度向上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974609" y="4953942"/>
            <a:ext cx="1569660" cy="92333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ja-JP" altLang="en-US" dirty="0"/>
              <a:t>我々の研究は</a:t>
            </a:r>
            <a:endParaRPr lang="en-US" altLang="ja-JP" dirty="0"/>
          </a:p>
          <a:p>
            <a:pPr algn="ctr"/>
            <a:r>
              <a:rPr kumimoji="1" lang="ja-JP" altLang="en-US" dirty="0">
                <a:solidFill>
                  <a:srgbClr val="FF0000"/>
                </a:solidFill>
              </a:rPr>
              <a:t>静的陰解法</a:t>
            </a:r>
            <a:r>
              <a:rPr kumimoji="1" lang="ja-JP" altLang="en-US" dirty="0"/>
              <a:t>の</a:t>
            </a:r>
            <a:endParaRPr kumimoji="1" lang="en-US" altLang="ja-JP" dirty="0"/>
          </a:p>
          <a:p>
            <a:pPr algn="ctr"/>
            <a:r>
              <a:rPr kumimoji="1" lang="ja-JP" altLang="en-US" dirty="0"/>
              <a:t>安定性向上</a:t>
            </a:r>
          </a:p>
        </p:txBody>
      </p:sp>
      <p:sp>
        <p:nvSpPr>
          <p:cNvPr id="8" name="曲折矢印 7"/>
          <p:cNvSpPr/>
          <p:nvPr/>
        </p:nvSpPr>
        <p:spPr>
          <a:xfrm>
            <a:off x="4644008" y="2420888"/>
            <a:ext cx="432048" cy="2533054"/>
          </a:xfrm>
          <a:prstGeom prst="bentArrow">
            <a:avLst>
              <a:gd name="adj1" fmla="val 8354"/>
              <a:gd name="adj2" fmla="val 25000"/>
              <a:gd name="adj3" fmla="val 25000"/>
              <a:gd name="adj4" fmla="val 43750"/>
            </a:avLst>
          </a:prstGeom>
          <a:solidFill>
            <a:srgbClr val="0000CC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9" name="曲折矢印 8"/>
          <p:cNvSpPr/>
          <p:nvPr/>
        </p:nvSpPr>
        <p:spPr>
          <a:xfrm flipH="1">
            <a:off x="7992380" y="4257092"/>
            <a:ext cx="459668" cy="696850"/>
          </a:xfrm>
          <a:prstGeom prst="bentArrow">
            <a:avLst>
              <a:gd name="adj1" fmla="val 8354"/>
              <a:gd name="adj2" fmla="val 25000"/>
              <a:gd name="adj3" fmla="val 25000"/>
              <a:gd name="adj4" fmla="val 4375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588286" y="5877272"/>
            <a:ext cx="23423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400" dirty="0">
                <a:solidFill>
                  <a:srgbClr val="008000"/>
                </a:solidFill>
              </a:rPr>
              <a:t>でもどうやって？</a:t>
            </a:r>
          </a:p>
        </p:txBody>
      </p:sp>
    </p:spTree>
    <p:extLst>
      <p:ext uri="{BB962C8B-B14F-4D97-AF65-F5344CB8AC3E}">
        <p14:creationId xmlns:p14="http://schemas.microsoft.com/office/powerpoint/2010/main" val="40106799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我々のアプローチ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ja-JP" altLang="en-US" u="sng" dirty="0"/>
              <a:t>アイデア</a:t>
            </a:r>
            <a:endParaRPr kumimoji="1" lang="en-US" altLang="ja-JP" u="sng" dirty="0"/>
          </a:p>
          <a:p>
            <a:pPr marL="0" indent="0" algn="ctr">
              <a:buNone/>
            </a:pPr>
            <a:r>
              <a:rPr kumimoji="1" lang="ja-JP" altLang="en-US" dirty="0">
                <a:solidFill>
                  <a:srgbClr val="FF0000"/>
                </a:solidFill>
              </a:rPr>
              <a:t>静的陰解法</a:t>
            </a:r>
            <a:r>
              <a:rPr kumimoji="1" lang="ja-JP" altLang="en-US" dirty="0"/>
              <a:t>の解くべき方程式を</a:t>
            </a:r>
            <a:endParaRPr kumimoji="1" lang="en-US" altLang="ja-JP" dirty="0"/>
          </a:p>
          <a:p>
            <a:pPr marL="0" indent="0" algn="ctr">
              <a:buNone/>
            </a:pPr>
            <a:r>
              <a:rPr lang="ja-JP" altLang="en-US" dirty="0">
                <a:solidFill>
                  <a:srgbClr val="6600CC"/>
                </a:solidFill>
              </a:rPr>
              <a:t>一般的な釣合方程式</a:t>
            </a:r>
            <a:r>
              <a:rPr lang="ja-JP" altLang="en-US" dirty="0"/>
              <a:t>ではなく</a:t>
            </a:r>
            <a:endParaRPr lang="en-US" altLang="ja-JP" dirty="0"/>
          </a:p>
          <a:p>
            <a:pPr marL="0" indent="0" algn="ctr">
              <a:buNone/>
            </a:pPr>
            <a:r>
              <a:rPr kumimoji="1" lang="ja-JP" altLang="en-US" dirty="0">
                <a:solidFill>
                  <a:srgbClr val="008000"/>
                </a:solidFill>
              </a:rPr>
              <a:t>増分形釣合方程式</a:t>
            </a:r>
            <a:r>
              <a:rPr kumimoji="1" lang="ja-JP" altLang="en-US" dirty="0"/>
              <a:t>とする．</a:t>
            </a:r>
            <a:endParaRPr kumimoji="1" lang="en-US" altLang="ja-JP" dirty="0"/>
          </a:p>
          <a:p>
            <a:pPr marL="0" indent="0">
              <a:buNone/>
            </a:pPr>
            <a:endParaRPr lang="en-US" altLang="ja-JP" u="sng" dirty="0"/>
          </a:p>
          <a:p>
            <a:pPr marL="0" indent="0" algn="ctr">
              <a:buNone/>
            </a:pPr>
            <a:r>
              <a:rPr lang="ja-JP" altLang="en-US" dirty="0"/>
              <a:t>従来の静的陰解法</a:t>
            </a:r>
            <a:r>
              <a:rPr lang="en-US" altLang="ja-JP" dirty="0"/>
              <a:t>FE</a:t>
            </a:r>
            <a:r>
              <a:rPr lang="ja-JP" altLang="en-US" dirty="0"/>
              <a:t>リゾーニング</a:t>
            </a:r>
            <a:r>
              <a:rPr kumimoji="1" lang="ja-JP" altLang="en-US" dirty="0"/>
              <a:t>では</a:t>
            </a:r>
            <a:endParaRPr kumimoji="1" lang="en-US" altLang="ja-JP" dirty="0"/>
          </a:p>
          <a:p>
            <a:pPr marL="0" indent="0" algn="ctr">
              <a:buNone/>
            </a:pPr>
            <a:r>
              <a:rPr kumimoji="1" lang="ja-JP" altLang="en-US" dirty="0"/>
              <a:t>不可避であった</a:t>
            </a:r>
            <a:r>
              <a:rPr lang="ja-JP" altLang="en-US" dirty="0"/>
              <a:t>不安定の原因を取り除く</a:t>
            </a:r>
            <a:endParaRPr lang="en-US" altLang="ja-JP" dirty="0"/>
          </a:p>
          <a:p>
            <a:pPr marL="0" indent="0" algn="ctr">
              <a:buNone/>
            </a:pPr>
            <a:r>
              <a:rPr kumimoji="1" lang="ja-JP" altLang="en-US" dirty="0"/>
              <a:t>（詳細は後述）</a:t>
            </a: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9</a:t>
            </a:fld>
            <a:endParaRPr lang="ja-JP" altLang="en-US" dirty="0"/>
          </a:p>
        </p:txBody>
      </p:sp>
      <p:sp>
        <p:nvSpPr>
          <p:cNvPr id="5" name="AutoShape 9"/>
          <p:cNvSpPr>
            <a:spLocks noChangeArrowheads="1"/>
          </p:cNvSpPr>
          <p:nvPr/>
        </p:nvSpPr>
        <p:spPr bwMode="auto">
          <a:xfrm>
            <a:off x="3887924" y="2960948"/>
            <a:ext cx="1333500" cy="576262"/>
          </a:xfrm>
          <a:prstGeom prst="downArrow">
            <a:avLst>
              <a:gd name="adj1" fmla="val 52195"/>
              <a:gd name="adj2" fmla="val 4848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0221388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1.2"/>
  <p:tag name="ISPRING_ULTRA_SCORM_COURSE_ID" val="EF34127C-9040-4A8E-BE97-2A6ED7CB2AF1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0\uFFFD\u0016\uFFFD{EE42B3B6-3D5D-4190-BC94-BBF25F07017C}&quot;,&quot;Z:\\_yuki\\public_html\\slide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},&quot;advancedSettings&quot;:{&quot;enableTextAllocation&quot;:&quot;T_TRUE&quot;,&quot;viewingFromLocalDrive&quot;:&quot;T_TRUE&quot;,&quot;contentScale&quot;:75,&quot;contentScaleMode&quot;:&quot;FIT_TO_WINDOW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}"/>
  <p:tag name="ISPRING_SCORM_RATE_QUIZZES" val="0"/>
  <p:tag name="ISPRING_SCORM_PASSING_SCORE" val="100.000000"/>
  <p:tag name="ISPRING_PRESENTATION_TITLE" val="mmdconf2012-slide"/>
  <p:tag name="ISPRING_FIRST_PUBLISH" val="1"/>
</p:tagLst>
</file>

<file path=ppt/theme/theme1.xml><?xml version="1.0" encoding="utf-8"?>
<a:theme xmlns:a="http://schemas.openxmlformats.org/drawingml/2006/main" name="デザインの設定">
  <a:themeElements>
    <a:clrScheme name="デザインの設定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デザインの設定">
      <a:majorFont>
        <a:latin typeface="MS PGothic"/>
        <a:ea typeface="MS PGothic"/>
        <a:cs typeface=""/>
      </a:majorFont>
      <a:minorFont>
        <a:latin typeface="MS PGothic"/>
        <a:ea typeface="MS P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デザインの設定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24918</TotalTime>
  <Words>1882</Words>
  <Application>Microsoft Office PowerPoint</Application>
  <PresentationFormat>画面に合わせる (4:3)</PresentationFormat>
  <Paragraphs>439</Paragraphs>
  <Slides>42</Slides>
  <Notes>42</Notes>
  <HiddenSlides>0</HiddenSlides>
  <MMClips>6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42</vt:i4>
      </vt:variant>
    </vt:vector>
  </HeadingPairs>
  <TitlesOfParts>
    <vt:vector size="50" baseType="lpstr">
      <vt:lpstr>MS PGothic</vt:lpstr>
      <vt:lpstr>Arial</vt:lpstr>
      <vt:lpstr>Calibri</vt:lpstr>
      <vt:lpstr>Cambria Math</vt:lpstr>
      <vt:lpstr>Symbol</vt:lpstr>
      <vt:lpstr>Wide Latin</vt:lpstr>
      <vt:lpstr>Wingdings</vt:lpstr>
      <vt:lpstr>デザインの設定</vt:lpstr>
      <vt:lpstr>自己紹介</vt:lpstr>
      <vt:lpstr>電着塗装の研究</vt:lpstr>
      <vt:lpstr>局部腐食解析の研究</vt:lpstr>
      <vt:lpstr>PC-MRの研究</vt:lpstr>
      <vt:lpstr>宣伝</vt:lpstr>
      <vt:lpstr>増分形釣合方程式を用いた 大変形有限要素解析における リゾーニング法の安定化</vt:lpstr>
      <vt:lpstr>研究背景</vt:lpstr>
      <vt:lpstr>従来のFEリゾーニング成形解析手法</vt:lpstr>
      <vt:lpstr>我々のアプローチ</vt:lpstr>
      <vt:lpstr>研究目的</vt:lpstr>
      <vt:lpstr>PowerPoint プレゼンテーション</vt:lpstr>
      <vt:lpstr>速度形仮想仕事式</vt:lpstr>
      <vt:lpstr>線形化と離散化</vt:lpstr>
      <vt:lpstr>増分形釣合方程式</vt:lpstr>
      <vt:lpstr>一般的な釣合方程式との比較</vt:lpstr>
      <vt:lpstr>PowerPoint プレゼンテーション</vt:lpstr>
      <vt:lpstr>従来の静的陰解法FEリゾーニング</vt:lpstr>
      <vt:lpstr>提案する静的陰解法FEリゾーニング</vt:lpstr>
      <vt:lpstr>提案手法のフローチャート</vt:lpstr>
      <vt:lpstr>PowerPoint プレゼンテーション</vt:lpstr>
      <vt:lpstr>解析例：弾性体せん断大変形</vt:lpstr>
      <vt:lpstr>解析例：弾性体せん断大変形</vt:lpstr>
      <vt:lpstr>解析例：弾性体せん断大変形</vt:lpstr>
      <vt:lpstr>解析例：弾性体せん断大変形</vt:lpstr>
      <vt:lpstr>解析例：超弾性体引張大変形</vt:lpstr>
      <vt:lpstr>解析例：超弾性体引張大変形</vt:lpstr>
      <vt:lpstr>解析例：超弾性体引張大変形</vt:lpstr>
      <vt:lpstr>解析例：超弾性体引張大変形</vt:lpstr>
      <vt:lpstr>解析例：超弾性体引張大変形</vt:lpstr>
      <vt:lpstr>解析例：超弾性体引張大変形</vt:lpstr>
      <vt:lpstr>解析例：超弾性体引張大変形</vt:lpstr>
      <vt:lpstr>解析例：３次元超弾性体引張大変形</vt:lpstr>
      <vt:lpstr>解析例：３次元超弾性体引張大変形</vt:lpstr>
      <vt:lpstr>解析例：３次元超弾性体引張大変形</vt:lpstr>
      <vt:lpstr>まとめ／今後の予定</vt:lpstr>
      <vt:lpstr>PowerPoint プレゼンテーション</vt:lpstr>
      <vt:lpstr>通常のリゾーニングとの比較</vt:lpstr>
      <vt:lpstr>節点荷重ベクトルのマッピング</vt:lpstr>
      <vt:lpstr>剛性マトリックスの導出１</vt:lpstr>
      <vt:lpstr>剛性マトリックスの導出２</vt:lpstr>
      <vt:lpstr>メッシュフリー法の特徴</vt:lpstr>
      <vt:lpstr>静的陽解法の特徴</vt:lpstr>
    </vt:vector>
  </TitlesOfParts>
  <Company>みずほ情報総研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mmdconf2012-slide</dc:title>
  <dc:creator/>
  <cp:lastModifiedBy>T20190041572</cp:lastModifiedBy>
  <cp:revision>1195</cp:revision>
  <cp:lastPrinted>2012-03-06T10:21:50Z</cp:lastPrinted>
  <dcterms:created xsi:type="dcterms:W3CDTF">2007-11-22T18:02:40Z</dcterms:created>
  <dcterms:modified xsi:type="dcterms:W3CDTF">2024-04-09T03:37:10Z</dcterms:modified>
</cp:coreProperties>
</file>