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5"/>
  </p:notesMasterIdLst>
  <p:handoutMasterIdLst>
    <p:handoutMasterId r:id="rId36"/>
  </p:handoutMasterIdLst>
  <p:sldIdLst>
    <p:sldId id="770" r:id="rId2"/>
    <p:sldId id="815" r:id="rId3"/>
    <p:sldId id="766" r:id="rId4"/>
    <p:sldId id="805" r:id="rId5"/>
    <p:sldId id="804" r:id="rId6"/>
    <p:sldId id="771" r:id="rId7"/>
    <p:sldId id="797" r:id="rId8"/>
    <p:sldId id="786" r:id="rId9"/>
    <p:sldId id="787" r:id="rId10"/>
    <p:sldId id="788" r:id="rId11"/>
    <p:sldId id="789" r:id="rId12"/>
    <p:sldId id="796" r:id="rId13"/>
    <p:sldId id="792" r:id="rId14"/>
    <p:sldId id="783" r:id="rId15"/>
    <p:sldId id="800" r:id="rId16"/>
    <p:sldId id="801" r:id="rId17"/>
    <p:sldId id="811" r:id="rId18"/>
    <p:sldId id="812" r:id="rId19"/>
    <p:sldId id="814" r:id="rId20"/>
    <p:sldId id="820" r:id="rId21"/>
    <p:sldId id="802" r:id="rId22"/>
    <p:sldId id="782" r:id="rId23"/>
    <p:sldId id="768" r:id="rId24"/>
    <p:sldId id="809" r:id="rId25"/>
    <p:sldId id="791" r:id="rId26"/>
    <p:sldId id="793" r:id="rId27"/>
    <p:sldId id="794" r:id="rId28"/>
    <p:sldId id="795" r:id="rId29"/>
    <p:sldId id="810" r:id="rId30"/>
    <p:sldId id="819" r:id="rId31"/>
    <p:sldId id="813" r:id="rId32"/>
    <p:sldId id="818" r:id="rId33"/>
    <p:sldId id="821" r:id="rId34"/>
  </p:sldIdLst>
  <p:sldSz cx="12192000" cy="6858000"/>
  <p:notesSz cx="9971088" cy="6823075"/>
  <p:custDataLst>
    <p:tags r:id="rId37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9">
          <p15:clr>
            <a:srgbClr val="A4A3A4"/>
          </p15:clr>
        </p15:guide>
        <p15:guide id="2" pos="3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0000CC"/>
    <a:srgbClr val="FF9900"/>
    <a:srgbClr val="FF00FF"/>
    <a:srgbClr val="F1E441"/>
    <a:srgbClr val="FFFF80"/>
    <a:srgbClr val="4DFFC4"/>
    <a:srgbClr val="00CC88"/>
    <a:srgbClr val="FF0000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53" autoAdjust="0"/>
    <p:restoredTop sz="88252" autoAdjust="0"/>
  </p:normalViewPr>
  <p:slideViewPr>
    <p:cSldViewPr>
      <p:cViewPr varScale="1">
        <p:scale>
          <a:sx n="85" d="100"/>
          <a:sy n="85" d="100"/>
        </p:scale>
        <p:origin x="114" y="7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2149"/>
        <p:guide pos="3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48325" y="0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2019/9/20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48325" y="6480175"/>
            <a:ext cx="43211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2019/9/20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2711450" y="511175"/>
            <a:ext cx="454818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2669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2711450" y="511175"/>
            <a:ext cx="4548188" cy="255905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78287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656692"/>
            <a:ext cx="12192000" cy="3024336"/>
          </a:xfrm>
        </p:spPr>
        <p:txBody>
          <a:bodyPr anchor="b"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113076"/>
            <a:ext cx="12192000" cy="2268252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5385330" y="6661032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7408" y="656692"/>
            <a:ext cx="12192000" cy="5724636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5385330" y="6661032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12192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5385330" y="6661032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5385330" y="6661032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12192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34433" y="623888"/>
            <a:ext cx="11522207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12192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6"/>
            <a:ext cx="12192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217300" y="6402186"/>
              <a:ext cx="689318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MNE </a:t>
              </a:r>
              <a:r>
                <a:rPr kumimoji="0" lang="en-US" altLang="ja-JP" sz="1400" baseline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2019</a:t>
              </a:r>
              <a:endParaRPr kumimoji="0" lang="en-GB" altLang="ja-JP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5385330" y="6661032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11" name="Picture 17" descr="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21" y="6453188"/>
            <a:ext cx="16811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5" descr="ロゴのみ"/>
          <p:cNvPicPr>
            <a:picLocks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4" b="20924"/>
          <a:stretch>
            <a:fillRect/>
          </a:stretch>
        </p:blipFill>
        <p:spPr bwMode="auto">
          <a:xfrm>
            <a:off x="9815437" y="6453188"/>
            <a:ext cx="168116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0.png"/><Relationship Id="rId5" Type="http://schemas.openxmlformats.org/officeDocument/2006/relationships/image" Target="../media/image210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80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9.png"/><Relationship Id="rId7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0.png"/><Relationship Id="rId5" Type="http://schemas.openxmlformats.org/officeDocument/2006/relationships/image" Target="../media/image47.png"/><Relationship Id="rId10" Type="http://schemas.openxmlformats.org/officeDocument/2006/relationships/image" Target="../media/image40.png"/><Relationship Id="rId9" Type="http://schemas.openxmlformats.org/officeDocument/2006/relationships/image" Target="../media/image4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7" Type="http://schemas.openxmlformats.org/officeDocument/2006/relationships/image" Target="../media/image59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3.png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6" Type="http://schemas.openxmlformats.org/officeDocument/2006/relationships/image" Target="../media/image640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ja-JP" sz="4400" dirty="0"/>
              <a:t>Numerical modeling method </a:t>
            </a:r>
            <a:br>
              <a:rPr lang="en-US" altLang="ja-JP" sz="4400" dirty="0"/>
            </a:br>
            <a:r>
              <a:rPr lang="en-US" altLang="ja-JP" sz="4400" dirty="0"/>
              <a:t>to reproduce UV imprint process </a:t>
            </a:r>
            <a:br>
              <a:rPr lang="en-US" altLang="ja-JP" sz="4400" dirty="0"/>
            </a:br>
            <a:r>
              <a:rPr lang="en-US" altLang="ja-JP" sz="4400" dirty="0"/>
              <a:t>using thermo-viscoelastic constitutive law</a:t>
            </a:r>
            <a:endParaRPr kumimoji="1" lang="ja-JP" altLang="en-US" sz="4400" dirty="0"/>
          </a:p>
        </p:txBody>
      </p:sp>
      <p:sp>
        <p:nvSpPr>
          <p:cNvPr id="2" name="サブタイトル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b="1" u="sng" dirty="0"/>
              <a:t>R. YAMASHITA</a:t>
            </a:r>
            <a:r>
              <a:rPr lang="en-US" altLang="ja-JP" baseline="50000" dirty="0"/>
              <a:t> </a:t>
            </a:r>
            <a:r>
              <a:rPr lang="en-US" altLang="ja-JP" b="1" baseline="50000" dirty="0"/>
              <a:t>a</a:t>
            </a:r>
            <a:r>
              <a:rPr lang="en-US" altLang="ja-JP" b="1" dirty="0"/>
              <a:t>, Y. ONISHI </a:t>
            </a:r>
            <a:r>
              <a:rPr lang="en-US" altLang="ja-JP" b="1" baseline="50000" dirty="0"/>
              <a:t>a</a:t>
            </a:r>
            <a:r>
              <a:rPr lang="en-US" altLang="ja-JP" b="1" dirty="0"/>
              <a:t>, K. AMAYA </a:t>
            </a:r>
            <a:r>
              <a:rPr lang="en-US" altLang="ja-JP" b="1" baseline="50000" dirty="0"/>
              <a:t>a</a:t>
            </a:r>
            <a:r>
              <a:rPr lang="en-US" altLang="ja-JP" b="1" dirty="0"/>
              <a:t>, Y. HIRAI </a:t>
            </a:r>
            <a:r>
              <a:rPr lang="en-US" altLang="ja-JP" b="1" baseline="50000" dirty="0"/>
              <a:t>b</a:t>
            </a:r>
            <a:endParaRPr lang="en-US" altLang="ja-JP" b="1" dirty="0"/>
          </a:p>
          <a:p>
            <a:r>
              <a:rPr lang="en-US" altLang="ja-JP" b="1" baseline="50000" dirty="0"/>
              <a:t>a</a:t>
            </a:r>
            <a:r>
              <a:rPr lang="en-US" altLang="ja-JP" b="1" dirty="0"/>
              <a:t> Tokyo Institute of Technology, Japan</a:t>
            </a:r>
          </a:p>
          <a:p>
            <a:r>
              <a:rPr lang="en-US" altLang="ja-JP" b="1" baseline="50000" dirty="0"/>
              <a:t>b</a:t>
            </a:r>
            <a:r>
              <a:rPr lang="en-US" altLang="ja-JP" b="1" dirty="0"/>
              <a:t> Osaka Prefecture University, Japan</a:t>
            </a:r>
            <a:endParaRPr lang="ja-JP" altLang="en-US" b="1" dirty="0"/>
          </a:p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0234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600" dirty="0"/>
              <a:t>Relative Gap Change (Model Parameter Identification)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UV shrink is modeled as </a:t>
                </a:r>
                <a:r>
                  <a:rPr lang="en-US" altLang="ja-JP" sz="2400" b="1" dirty="0">
                    <a:solidFill>
                      <a:srgbClr val="C00000"/>
                    </a:solidFill>
                  </a:rPr>
                  <a:t>thermal (cooling) contraction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The time history of virtual temperature is given as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d>
                      <m:d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altLang="ja-JP" sz="2400" b="1" i="1" smtClean="0">
                        <a:solidFill>
                          <a:srgbClr val="0000CC"/>
                        </a:solidFill>
                        <a:latin typeface="Cambria Math" charset="0"/>
                      </a:rPr>
                      <m:t>=</m:t>
                    </m:r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altLang="ja-JP" sz="2400" b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/>
                  <a:t>. </a:t>
                </a:r>
                <a:br>
                  <a:rPr lang="en-US" altLang="ja-JP" sz="2400" dirty="0"/>
                </a:br>
                <a:r>
                  <a:rPr lang="en-US" altLang="ja-JP" sz="2400" dirty="0"/>
                  <a:t>(Note that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kumimoji="1" lang="en-US" altLang="ja-JP" sz="2400" dirty="0"/>
                  <a:t> is not a real physical quantity but just a virtual value.)</a:t>
                </a:r>
              </a:p>
              <a:p>
                <a:r>
                  <a:rPr lang="en-US" altLang="ja-JP" sz="2400" dirty="0"/>
                  <a:t>The time history of relative gap change is converted into the virtual temperature-dependent coefficient of thermal expansion.</a:t>
                </a:r>
              </a:p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Virtual Temperature-</a:t>
                </a:r>
                <a:b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Dependent Coefficient of </a:t>
                </a:r>
                <a:b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Thermal Expansion</a:t>
                </a:r>
              </a:p>
              <a:p>
                <a:pPr marL="0" indent="0">
                  <a:buNone/>
                </a:pPr>
                <a:endParaRPr lang="ja-JP" altLang="en-US" sz="2400" dirty="0"/>
              </a:p>
              <a:p>
                <a:pPr marL="0" indent="0">
                  <a:buNone/>
                </a:pPr>
                <a:endParaRPr lang="en-US" altLang="ja-JP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93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328" y="2625115"/>
            <a:ext cx="6708581" cy="3773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41869" y="5265204"/>
                <a:ext cx="3829895" cy="1015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/>
                  <a:t>Note: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kumimoji="1" lang="ja-JP" altLang="en-US" sz="2000" dirty="0"/>
                  <a:t> </a:t>
                </a:r>
                <a:r>
                  <a:rPr kumimoji="1" lang="en-US" altLang="ja-JP" sz="2000" dirty="0"/>
                  <a:t>is negative because</a:t>
                </a:r>
                <a:br>
                  <a:rPr kumimoji="1" lang="en-US" altLang="ja-JP" sz="2000" dirty="0"/>
                </a:br>
                <a:r>
                  <a:rPr kumimoji="1" lang="en-US" altLang="ja-JP" sz="2000" dirty="0"/>
                  <a:t>it</a:t>
                </a:r>
                <a:r>
                  <a:rPr kumimoji="1" lang="ja-JP" altLang="en-US" sz="2000" dirty="0"/>
                  <a:t> </a:t>
                </a:r>
                <a:r>
                  <a:rPr lang="en-US" altLang="ja-JP" sz="2000" dirty="0"/>
                  <a:t>represents the volume change</a:t>
                </a:r>
                <a:br>
                  <a:rPr lang="en-US" altLang="ja-JP" sz="2000" dirty="0"/>
                </a:br>
                <a:r>
                  <a:rPr lang="en-US" altLang="ja-JP" sz="2000" dirty="0"/>
                  <a:t>compared to the initial volume.</a:t>
                </a:r>
                <a:endParaRPr kumimoji="1" lang="ja-JP" altLang="en-US" sz="2000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69" y="5265204"/>
                <a:ext cx="3829895" cy="1015663"/>
              </a:xfrm>
              <a:prstGeom prst="rect">
                <a:avLst/>
              </a:prstGeom>
              <a:blipFill>
                <a:blip r:embed="rId4"/>
                <a:stretch>
                  <a:fillRect l="-1590" t="-3012" r="-477" b="-1084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F8B0081-40DB-4EA8-9EEE-EAB923A4B585}"/>
              </a:ext>
            </a:extLst>
          </p:cNvPr>
          <p:cNvSpPr txBox="1"/>
          <p:nvPr/>
        </p:nvSpPr>
        <p:spPr>
          <a:xfrm>
            <a:off x="6564052" y="5985284"/>
            <a:ext cx="1036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Virtual</a:t>
            </a:r>
            <a:endParaRPr kumimoji="1" lang="ja-JP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794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Viscoelasticity (Experimental Result)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Time History of Storage / Loss Shear Modulus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𝑮</m:t>
                        </m:r>
                      </m:e>
                      <m:sup>
                        <m:r>
                          <a:rPr lang="en-US" altLang="ja-JP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/</m:t>
                    </m:r>
                    <m:r>
                      <a:rPr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𝑮</m:t>
                    </m:r>
                    <m:r>
                      <a:rPr lang="en-US" altLang="ja-JP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′′</m:t>
                    </m:r>
                  </m:oMath>
                </a14:m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kumimoji="1"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pPr marL="0" indent="0">
                  <a:buNone/>
                </a:pPr>
                <a:endParaRPr lang="en-US" altLang="ja-JP" dirty="0"/>
              </a:p>
              <a:p>
                <a:endParaRPr lang="en-US" altLang="ja-JP" sz="2400" dirty="0"/>
              </a:p>
              <a:p>
                <a:r>
                  <a:rPr lang="en-US" altLang="ja-JP" sz="2400" dirty="0"/>
                  <a:t>Depending on the frequency, the time histories of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altLang="ja-JP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charset="0"/>
                      </a:rPr>
                      <m:t>′′</m:t>
                    </m:r>
                  </m:oMath>
                </a14:m>
                <a:r>
                  <a:rPr lang="en-US" altLang="ja-JP" sz="2400" dirty="0"/>
                  <a:t> are different</a:t>
                </a:r>
                <a:br>
                  <a:rPr lang="en-US" altLang="ja-JP" sz="2400" dirty="0"/>
                </a:br>
                <a:r>
                  <a:rPr lang="en-US" altLang="ja-JP" sz="2400" dirty="0"/>
                  <a:t>(harder at higher frequencies).</a:t>
                </a:r>
              </a:p>
              <a:p>
                <a:r>
                  <a:rPr lang="en-US" altLang="ja-JP" sz="2400" dirty="0"/>
                  <a:t>At any frequency, UV resin monotonically hardens with time.</a:t>
                </a: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8" t="-2006" b="-20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" y="1088740"/>
            <a:ext cx="5925786" cy="40684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45" y="1088740"/>
            <a:ext cx="6043427" cy="406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10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sp>
        <p:nvSpPr>
          <p:cNvPr id="2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12192000" cy="62071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Viscoelasticity (Model Parameter Identification 1/2)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334433" y="623888"/>
                <a:ext cx="11522207" cy="5773737"/>
              </a:xfrm>
            </p:spPr>
            <p:txBody>
              <a:bodyPr/>
              <a:lstStyle/>
              <a:p>
                <a:r>
                  <a:rPr lang="en-US" altLang="ja-JP" sz="2400" dirty="0"/>
                  <a:t>UV resin is modeled as viscoelastic material based on the </a:t>
                </a:r>
                <a:r>
                  <a:rPr lang="en-US" altLang="ja-JP" sz="2400" b="1" dirty="0">
                    <a:solidFill>
                      <a:srgbClr val="C00000"/>
                    </a:solidFill>
                  </a:rPr>
                  <a:t>time-temperature superposition principle</a:t>
                </a:r>
                <a:r>
                  <a:rPr lang="en-US" altLang="ja-JP" sz="2400" b="1" dirty="0"/>
                  <a:t> </a:t>
                </a:r>
                <a:r>
                  <a:rPr lang="en-US" altLang="ja-JP" sz="2400" dirty="0"/>
                  <a:t>and </a:t>
                </a:r>
                <a:r>
                  <a:rPr lang="en-US" altLang="ja-JP" sz="2400" b="1" dirty="0" err="1">
                    <a:solidFill>
                      <a:srgbClr val="C00000"/>
                    </a:solidFill>
                  </a:rPr>
                  <a:t>Prony</a:t>
                </a:r>
                <a:r>
                  <a:rPr lang="en-US" altLang="ja-JP" sz="2400" b="1" dirty="0">
                    <a:solidFill>
                      <a:srgbClr val="C00000"/>
                    </a:solidFill>
                  </a:rPr>
                  <a:t> series</a:t>
                </a:r>
                <a:r>
                  <a:rPr lang="en-US" altLang="ja-JP" sz="2400" dirty="0"/>
                  <a:t> for the </a:t>
                </a:r>
                <a:r>
                  <a:rPr lang="en-US" altLang="ja-JP" sz="2400" b="1" dirty="0"/>
                  <a:t>generalized Maxwell model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The reference virtual temperature is set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charset="0"/>
                          </a:rPr>
                          <m:t>ref</m:t>
                        </m:r>
                      </m:sup>
                    </m:sSup>
                    <m:r>
                      <a:rPr lang="en-US" altLang="ja-JP" sz="2400" i="1">
                        <a:latin typeface="Cambria Math" charset="0"/>
                      </a:rPr>
                      <m:t>=−1800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Pick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altLang="ja-JP" sz="2400" dirty="0"/>
                  <a:t>s and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charset="0"/>
                      </a:rPr>
                      <m:t>′′</m:t>
                    </m:r>
                  </m:oMath>
                </a14:m>
                <a:r>
                  <a:rPr lang="en-US" altLang="ja-JP" sz="2400" dirty="0"/>
                  <a:t>s at various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ja-JP" sz="2400" dirty="0"/>
                  <a:t>s and identify each time shift.</a:t>
                </a:r>
                <a:endParaRPr lang="en-US" altLang="ja-JP" sz="2000" dirty="0"/>
              </a:p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Time-Shifted</a:t>
                </a:r>
                <a:b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Storage Shear Modulus</a:t>
                </a:r>
                <a:b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𝑮</m:t>
                        </m:r>
                      </m:e>
                      <m:sup>
                        <m: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𝝎</m:t>
                        </m:r>
                      </m:e>
                    </m:d>
                  </m:oMath>
                </a14:m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𝜽</m:t>
                        </m:r>
                      </m:e>
                      <m:sup>
                        <m:r>
                          <a:rPr lang="en-US" altLang="ja-JP" sz="2400" b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charset="0"/>
                          </a:rPr>
                          <m:t>𝐫𝐞𝐟</m:t>
                        </m:r>
                      </m:sup>
                    </m:sSup>
                  </m:oMath>
                </a14:m>
                <a:b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(Master Curve)</a:t>
                </a:r>
                <a:endParaRPr kumimoji="1" lang="en-US" altLang="ja-JP" sz="2000" dirty="0">
                  <a:effectLst/>
                </a:endParaRPr>
              </a:p>
            </p:txBody>
          </p:sp>
        </mc:Choice>
        <mc:Fallback xmlns="">
          <p:sp>
            <p:nvSpPr>
              <p:cNvPr id="2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433" y="623888"/>
                <a:ext cx="11522207" cy="5773737"/>
              </a:xfrm>
              <a:blipFill>
                <a:blip r:embed="rId2"/>
                <a:stretch>
                  <a:fillRect l="-1693" t="-147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スライド番号プレースホルダー 3"/>
          <p:cNvSpPr txBox="1">
            <a:spLocks/>
          </p:cNvSpPr>
          <p:nvPr/>
        </p:nvSpPr>
        <p:spPr>
          <a:xfrm>
            <a:off x="5224826" y="5328884"/>
            <a:ext cx="1406525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305354" y="4708610"/>
                <a:ext cx="3340381" cy="10156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dirty="0"/>
                  <a:t>In practice,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charset="0"/>
                          </a:rPr>
                          <m:t>𝐺</m:t>
                        </m:r>
                      </m:e>
                      <m:sup>
                        <m:r>
                          <a:rPr lang="en-US" altLang="ja-JP" sz="2000" b="0" i="1" smtClean="0">
                            <a:latin typeface="Cambria Math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000" b="0" i="1" smtClean="0">
                            <a:latin typeface="Cambria Math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altLang="ja-JP" sz="2000" dirty="0"/>
                  <a:t> is also taken into consideration to determine the time shifts.</a:t>
                </a:r>
                <a:endParaRPr lang="en-US" sz="20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54" y="4708610"/>
                <a:ext cx="3340381" cy="1015663"/>
              </a:xfrm>
              <a:prstGeom prst="rect">
                <a:avLst/>
              </a:prstGeom>
              <a:blipFill>
                <a:blip r:embed="rId3"/>
                <a:stretch>
                  <a:fillRect l="-1825" t="-2395" b="-1018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2276872"/>
            <a:ext cx="7434242" cy="4084749"/>
          </a:xfrm>
          <a:prstGeom prst="rect">
            <a:avLst/>
          </a:prstGeom>
        </p:spPr>
      </p:pic>
      <p:cxnSp>
        <p:nvCxnSpPr>
          <p:cNvPr id="26" name="直線矢印コネクタ 6"/>
          <p:cNvCxnSpPr/>
          <p:nvPr/>
        </p:nvCxnSpPr>
        <p:spPr>
          <a:xfrm flipH="1">
            <a:off x="9912424" y="3320988"/>
            <a:ext cx="111612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10"/>
              <p:cNvSpPr txBox="1"/>
              <p:nvPr/>
            </p:nvSpPr>
            <p:spPr>
              <a:xfrm>
                <a:off x="9682792" y="3284984"/>
                <a:ext cx="224585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000" dirty="0">
                    <a:ln w="0">
                      <a:solidFill>
                        <a:schemeClr val="tx1"/>
                      </a:solidFill>
                    </a:ln>
                    <a:solidFill>
                      <a:srgbClr val="008000"/>
                    </a:solidFill>
                  </a:rPr>
                  <a:t>Shift for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=−300</m:t>
                    </m:r>
                  </m:oMath>
                </a14:m>
                <a:endParaRPr kumimoji="1" lang="ja-JP" altLang="en-US" sz="2000" dirty="0">
                  <a:ln w="0">
                    <a:solidFill>
                      <a:schemeClr val="tx1"/>
                    </a:solidFill>
                  </a:ln>
                  <a:solidFill>
                    <a:srgbClr val="008000"/>
                  </a:solidFill>
                </a:endParaRPr>
              </a:p>
            </p:txBody>
          </p:sp>
        </mc:Choice>
        <mc:Fallback xmlns="">
          <p:sp>
            <p:nvSpPr>
              <p:cNvPr id="27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2792" y="3284984"/>
                <a:ext cx="2245856" cy="4001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線矢印コネクタ 11"/>
          <p:cNvCxnSpPr/>
          <p:nvPr/>
        </p:nvCxnSpPr>
        <p:spPr>
          <a:xfrm flipH="1" flipV="1">
            <a:off x="8655516" y="3925459"/>
            <a:ext cx="2373033" cy="759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テキスト ボックス 13"/>
              <p:cNvSpPr txBox="1"/>
              <p:nvPr/>
            </p:nvSpPr>
            <p:spPr>
              <a:xfrm>
                <a:off x="8861847" y="3892986"/>
                <a:ext cx="21011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n w="0">
                      <a:solidFill>
                        <a:schemeClr val="tx1"/>
                      </a:solidFill>
                    </a:ln>
                    <a:solidFill>
                      <a:srgbClr val="00B0F0"/>
                    </a:solidFill>
                  </a:rPr>
                  <a:t>Shift for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=−60</m:t>
                    </m:r>
                  </m:oMath>
                </a14:m>
                <a:endParaRPr kumimoji="1" lang="ja-JP" altLang="en-US" sz="2000" dirty="0">
                  <a:ln w="0">
                    <a:solidFill>
                      <a:schemeClr val="tx1"/>
                    </a:solidFill>
                  </a:ln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29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847" y="3892986"/>
                <a:ext cx="2101153" cy="4001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線矢印コネクタ 14"/>
          <p:cNvCxnSpPr/>
          <p:nvPr/>
        </p:nvCxnSpPr>
        <p:spPr>
          <a:xfrm flipH="1">
            <a:off x="7508865" y="4401108"/>
            <a:ext cx="3519684" cy="52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15"/>
              <p:cNvSpPr txBox="1"/>
              <p:nvPr/>
            </p:nvSpPr>
            <p:spPr>
              <a:xfrm>
                <a:off x="8279323" y="4329100"/>
                <a:ext cx="21011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n w="0">
                      <a:solidFill>
                        <a:schemeClr val="tx1"/>
                      </a:solidFill>
                    </a:ln>
                    <a:solidFill>
                      <a:srgbClr val="FF9900"/>
                    </a:solidFill>
                  </a:rPr>
                  <a:t>Shift for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FF9900"/>
                        </a:solidFill>
                        <a:latin typeface="Cambria Math" panose="02040503050406030204" pitchFamily="18" charset="0"/>
                      </a:rPr>
                      <m:t>=−20</m:t>
                    </m:r>
                  </m:oMath>
                </a14:m>
                <a:endParaRPr kumimoji="1" lang="ja-JP" altLang="en-US" sz="2000" dirty="0">
                  <a:ln w="0">
                    <a:solidFill>
                      <a:schemeClr val="tx1"/>
                    </a:solidFill>
                  </a:ln>
                  <a:solidFill>
                    <a:srgbClr val="FF9900"/>
                  </a:solidFill>
                </a:endParaRPr>
              </a:p>
            </p:txBody>
          </p:sp>
        </mc:Choice>
        <mc:Fallback xmlns="">
          <p:sp>
            <p:nvSpPr>
              <p:cNvPr id="31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323" y="4329100"/>
                <a:ext cx="2101153" cy="4001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直線矢印コネクタ 18"/>
          <p:cNvCxnSpPr/>
          <p:nvPr/>
        </p:nvCxnSpPr>
        <p:spPr>
          <a:xfrm flipH="1">
            <a:off x="6924092" y="4725144"/>
            <a:ext cx="4104457" cy="40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20"/>
          <p:cNvCxnSpPr/>
          <p:nvPr/>
        </p:nvCxnSpPr>
        <p:spPr>
          <a:xfrm flipH="1">
            <a:off x="5928088" y="5126352"/>
            <a:ext cx="5100460" cy="1816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テキスト ボックス 22"/>
              <p:cNvSpPr txBox="1"/>
              <p:nvPr/>
            </p:nvSpPr>
            <p:spPr>
              <a:xfrm>
                <a:off x="7896200" y="4685074"/>
                <a:ext cx="21011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n w="0">
                      <a:solidFill>
                        <a:schemeClr val="tx1"/>
                      </a:solidFill>
                    </a:ln>
                    <a:solidFill>
                      <a:srgbClr val="F1E441"/>
                    </a:solidFill>
                  </a:rPr>
                  <a:t>Shift for </a:t>
                </a:r>
                <a14:m>
                  <m:oMath xmlns:m="http://schemas.openxmlformats.org/officeDocument/2006/math"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F1E441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kumimoji="1"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F1E441"/>
                        </a:solidFill>
                        <a:latin typeface="Cambria Math" panose="02040503050406030204" pitchFamily="18" charset="0"/>
                      </a:rPr>
                      <m:t>=−15</m:t>
                    </m:r>
                  </m:oMath>
                </a14:m>
                <a:endParaRPr kumimoji="1" lang="ja-JP" altLang="en-US" sz="2000" dirty="0">
                  <a:ln w="0">
                    <a:solidFill>
                      <a:schemeClr val="tx1"/>
                    </a:solidFill>
                  </a:ln>
                  <a:solidFill>
                    <a:srgbClr val="F1E441"/>
                  </a:solidFill>
                </a:endParaRPr>
              </a:p>
            </p:txBody>
          </p:sp>
        </mc:Choice>
        <mc:Fallback xmlns="">
          <p:sp>
            <p:nvSpPr>
              <p:cNvPr id="34" name="テキスト ボックス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6200" y="4685074"/>
                <a:ext cx="2101153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テキスト ボックス 23"/>
              <p:cNvSpPr txBox="1"/>
              <p:nvPr/>
            </p:nvSpPr>
            <p:spPr>
              <a:xfrm>
                <a:off x="7491083" y="5087766"/>
                <a:ext cx="210115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dirty="0">
                    <a:ln w="0">
                      <a:solidFill>
                        <a:schemeClr val="tx1"/>
                      </a:solidFill>
                    </a:ln>
                    <a:solidFill>
                      <a:srgbClr val="1B80B9"/>
                    </a:solidFill>
                  </a:rPr>
                  <a:t>Shif</a:t>
                </a:r>
                <a:r>
                  <a:rPr lang="en-US" altLang="ja-JP" sz="2000" dirty="0">
                    <a:ln w="0">
                      <a:solidFill>
                        <a:schemeClr val="tx1"/>
                      </a:solidFill>
                    </a:ln>
                    <a:solidFill>
                      <a:srgbClr val="1B80B9"/>
                    </a:solidFill>
                  </a:rPr>
                  <a:t>t for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1B80B9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000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1B80B9"/>
                        </a:solidFill>
                        <a:latin typeface="Cambria Math" panose="02040503050406030204" pitchFamily="18" charset="0"/>
                      </a:rPr>
                      <m:t>=−10</m:t>
                    </m:r>
                  </m:oMath>
                </a14:m>
                <a:endParaRPr kumimoji="1" lang="ja-JP" altLang="en-US" sz="2000" dirty="0">
                  <a:ln w="0">
                    <a:solidFill>
                      <a:schemeClr val="tx1"/>
                    </a:solidFill>
                  </a:ln>
                  <a:solidFill>
                    <a:srgbClr val="1B80B9"/>
                  </a:solidFill>
                </a:endParaRPr>
              </a:p>
            </p:txBody>
          </p:sp>
        </mc:Choice>
        <mc:Fallback xmlns="">
          <p:sp>
            <p:nvSpPr>
              <p:cNvPr id="35" name="テキスト ボックス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1083" y="5087766"/>
                <a:ext cx="2101153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テキスト ボックス 24"/>
              <p:cNvSpPr txBox="1"/>
              <p:nvPr/>
            </p:nvSpPr>
            <p:spPr>
              <a:xfrm>
                <a:off x="10651089" y="2520139"/>
                <a:ext cx="1619014" cy="653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ja-JP" dirty="0">
                    <a:ln w="0">
                      <a:solidFill>
                        <a:schemeClr val="tx1"/>
                      </a:solidFill>
                    </a:ln>
                    <a:solidFill>
                      <a:srgbClr val="7030A0"/>
                    </a:solidFill>
                  </a:rPr>
                  <a:t>Measurement at </a:t>
                </a:r>
                <a14:m>
                  <m:oMath xmlns:m="http://schemas.openxmlformats.org/officeDocument/2006/math">
                    <m:r>
                      <a:rPr lang="en-US" altLang="ja-JP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b="0" i="1" smtClean="0">
                        <a:ln w="0">
                          <a:solidFill>
                            <a:schemeClr val="tx1"/>
                          </a:solidFill>
                        </a:ln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ja-JP" b="0" i="1" smtClean="0">
                            <a:ln w="0">
                              <a:solidFill>
                                <a:schemeClr val="tx1"/>
                              </a:solidFill>
                            </a:ln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b="0" i="1" smtClean="0">
                            <a:ln w="0">
                              <a:solidFill>
                                <a:schemeClr val="tx1"/>
                              </a:solidFill>
                            </a:ln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b="0" i="0" smtClean="0">
                            <a:ln w="0">
                              <a:solidFill>
                                <a:schemeClr val="tx1"/>
                              </a:solidFill>
                            </a:ln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ref</m:t>
                        </m:r>
                      </m:sup>
                    </m:sSup>
                  </m:oMath>
                </a14:m>
                <a:endParaRPr kumimoji="1" lang="ja-JP" altLang="en-US" dirty="0">
                  <a:ln w="0">
                    <a:solidFill>
                      <a:schemeClr val="tx1"/>
                    </a:solidFill>
                  </a:ln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6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1089" y="2520139"/>
                <a:ext cx="1619014" cy="65396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679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dirty="0"/>
              <a:t>Find the </a:t>
            </a:r>
            <a:r>
              <a:rPr lang="en-US" altLang="ja-JP" sz="2400" dirty="0" err="1"/>
              <a:t>Prony</a:t>
            </a:r>
            <a:r>
              <a:rPr lang="en-US" altLang="ja-JP" sz="2400" dirty="0"/>
              <a:t> series </a:t>
            </a:r>
            <a:r>
              <a:rPr lang="en-US" altLang="ja-JP" sz="2400" dirty="0" err="1"/>
              <a:t>coeffs</a:t>
            </a:r>
            <a:r>
              <a:rPr lang="en-US" altLang="ja-JP" sz="2400" dirty="0"/>
              <a:t> by fitting the master curve at the reference </a:t>
            </a:r>
            <a:r>
              <a:rPr lang="en-US" altLang="ja-JP" sz="2400"/>
              <a:t>temp.</a:t>
            </a:r>
            <a:endParaRPr lang="en-US" altLang="ja-JP" sz="2400" dirty="0"/>
          </a:p>
          <a:p>
            <a:pPr marL="0" indent="0">
              <a:buNone/>
            </a:pP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/ Loss Shear Modulus at Reference Temp. Expressed by </a:t>
            </a:r>
            <a:r>
              <a:rPr lang="en-US" altLang="ja-JP" sz="2400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Prony</a:t>
            </a:r>
            <a:r>
              <a:rPr lang="en-US" altLang="ja-JP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Series</a:t>
            </a:r>
            <a:endParaRPr lang="ja-JP" altLang="en-US" sz="24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10007" y="5445224"/>
            <a:ext cx="11557169" cy="95410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dirty="0"/>
              <a:t>From the above, the constitutive model of thermo-viscoelasticity</a:t>
            </a:r>
            <a:br>
              <a:rPr lang="en-US" altLang="ja-JP" sz="2800" dirty="0"/>
            </a:br>
            <a:r>
              <a:rPr lang="en-US" altLang="ja-JP" sz="2800" dirty="0"/>
              <a:t>to simulate UV shrink and curing were identified.</a:t>
            </a:r>
            <a:endParaRPr kumimoji="1" lang="ja-JP" altLang="en-US" sz="2800" dirty="0"/>
          </a:p>
        </p:txBody>
      </p:sp>
      <p:sp>
        <p:nvSpPr>
          <p:cNvPr id="10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12192000" cy="620712"/>
          </a:xfrm>
        </p:spPr>
        <p:txBody>
          <a:bodyPr>
            <a:normAutofit fontScale="90000"/>
          </a:bodyPr>
          <a:lstStyle/>
          <a:p>
            <a:r>
              <a:rPr lang="en-US" altLang="ja-JP" dirty="0"/>
              <a:t>Viscoelasticity (Model Parameter Identification 2/2)</a:t>
            </a:r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3" y="1412776"/>
            <a:ext cx="5915205" cy="400401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1412776"/>
            <a:ext cx="5915205" cy="400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913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Result &amp; Discussion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6272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B2D3972-67CE-4BB2-9C0F-B4B8B087D4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42" y="801521"/>
            <a:ext cx="4788532" cy="525495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UV Curing Process Simulation (Outline)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Commercial finite element code, ABAQUS, is adopted.</a:t>
                </a:r>
              </a:p>
              <a:p>
                <a:r>
                  <a:rPr lang="en-US" altLang="ja-JP" sz="2400" dirty="0"/>
                  <a:t>Target pattern is a </a:t>
                </a:r>
                <a:r>
                  <a:rPr lang="en-US" altLang="ja-JP" sz="2400" b="1" dirty="0">
                    <a:solidFill>
                      <a:srgbClr val="7030A0"/>
                    </a:solidFill>
                  </a:rPr>
                  <a:t>micromirror array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The mold pattern is periodic and thus </a:t>
                </a:r>
                <a:br>
                  <a:rPr lang="en-US" altLang="ja-JP" sz="2400" dirty="0"/>
                </a:br>
                <a:r>
                  <a:rPr lang="en-US" altLang="ja-JP" sz="2400" dirty="0"/>
                  <a:t>only </a:t>
                </a:r>
                <a:r>
                  <a:rPr lang="en-US" altLang="ja-JP" sz="2400" b="1" dirty="0">
                    <a:solidFill>
                      <a:srgbClr val="7030A0"/>
                    </a:solidFill>
                  </a:rPr>
                  <a:t>one pattern is taken into account</a:t>
                </a:r>
                <a:br>
                  <a:rPr lang="en-US" altLang="ja-JP" sz="2400" dirty="0"/>
                </a:br>
                <a:r>
                  <a:rPr lang="en-US" altLang="ja-JP" sz="2400" dirty="0"/>
                  <a:t>with </a:t>
                </a:r>
                <a:r>
                  <a:rPr lang="en-US" altLang="ja-JP" sz="2400" b="1" dirty="0"/>
                  <a:t>periodic boundary conditions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Mold cavity is filled with UV resin at the initial state.</a:t>
                </a:r>
              </a:p>
              <a:p>
                <a:r>
                  <a:rPr lang="en-US" altLang="ja-JP" sz="2400" dirty="0"/>
                  <a:t>Virtual temperature is given as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d>
                      <m:d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UV exposure condition is exactly the same as </a:t>
                </a:r>
                <a:br>
                  <a:rPr lang="en-US" altLang="ja-JP" sz="2400" dirty="0"/>
                </a:br>
                <a:r>
                  <a:rPr lang="en-US" altLang="ja-JP" sz="2400" dirty="0"/>
                  <a:t>that of the rheology measurement experiments.</a:t>
                </a:r>
                <a:br>
                  <a:rPr lang="en-US" altLang="ja-JP" sz="2400" dirty="0"/>
                </a:br>
                <a:r>
                  <a:rPr lang="en-US" altLang="ja-JP" sz="2400" dirty="0"/>
                  <a:t>(30 s exposure in a constant intensity). </a:t>
                </a:r>
              </a:p>
              <a:p>
                <a:r>
                  <a:rPr lang="en-US" altLang="ja-JP" sz="2400" dirty="0"/>
                  <a:t>Demolding is conducted 100 s after the end of </a:t>
                </a:r>
                <a:br>
                  <a:rPr lang="en-US" altLang="ja-JP" sz="2400" dirty="0"/>
                </a:br>
                <a:r>
                  <a:rPr lang="en-US" altLang="ja-JP" sz="2400" dirty="0"/>
                  <a:t>UV exposure.</a:t>
                </a:r>
              </a:p>
              <a:p>
                <a:r>
                  <a:rPr lang="en-US" altLang="ja-JP" sz="2400" b="1" dirty="0">
                    <a:solidFill>
                      <a:srgbClr val="FF0000"/>
                    </a:solidFill>
                  </a:rPr>
                  <a:t>Curvature on top surface of UV resin</a:t>
                </a:r>
                <a:r>
                  <a:rPr lang="en-US" altLang="ja-JP" sz="2400" dirty="0"/>
                  <a:t> is evaluated </a:t>
                </a:r>
                <a:br>
                  <a:rPr lang="en-US" altLang="ja-JP" sz="2400" dirty="0"/>
                </a:br>
                <a:r>
                  <a:rPr lang="en-US" altLang="ja-JP" sz="2400" dirty="0"/>
                  <a:t>enough after the demolding (6000 s).</a:t>
                </a: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コンテンツ プレースホルダー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34" t="-1478" b="-9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cxnSp>
        <p:nvCxnSpPr>
          <p:cNvPr id="8" name="直線矢印コネクタ 7"/>
          <p:cNvCxnSpPr>
            <a:cxnSpLocks/>
          </p:cNvCxnSpPr>
          <p:nvPr/>
        </p:nvCxnSpPr>
        <p:spPr>
          <a:xfrm flipH="1" flipV="1">
            <a:off x="9768408" y="2461236"/>
            <a:ext cx="223741" cy="578128"/>
          </a:xfrm>
          <a:prstGeom prst="straightConnector1">
            <a:avLst/>
          </a:prstGeom>
          <a:ln w="190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>
            <a:off x="9306234" y="2962398"/>
            <a:ext cx="1873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00B0F0"/>
                </a:solidFill>
              </a:rPr>
              <a:t>Top Surface</a:t>
            </a:r>
          </a:p>
          <a:p>
            <a:pPr algn="ctr"/>
            <a:r>
              <a:rPr lang="en-US" altLang="ja-JP" sz="2000" b="1" dirty="0">
                <a:solidFill>
                  <a:srgbClr val="00B0F0"/>
                </a:solidFill>
              </a:rPr>
              <a:t>o</a:t>
            </a:r>
            <a:r>
              <a:rPr kumimoji="1" lang="en-US" altLang="ja-JP" sz="2000" b="1" dirty="0">
                <a:solidFill>
                  <a:srgbClr val="00B0F0"/>
                </a:solidFill>
              </a:rPr>
              <a:t>f UV Resin</a:t>
            </a:r>
            <a:endParaRPr kumimoji="1" lang="ja-JP" altLang="en-US" sz="2000" b="1" dirty="0">
              <a:solidFill>
                <a:srgbClr val="00B0F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194494" y="1356820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8000"/>
                </a:solidFill>
              </a:rPr>
              <a:t>PDMS Mold</a:t>
            </a:r>
            <a:endParaRPr kumimoji="1" lang="ja-JP" altLang="en-US" sz="2000" b="1" dirty="0">
              <a:solidFill>
                <a:srgbClr val="008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336360" y="5117122"/>
            <a:ext cx="1311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>
                <a:solidFill>
                  <a:srgbClr val="00B0F0"/>
                </a:solidFill>
              </a:rPr>
              <a:t>UV Resin</a:t>
            </a:r>
            <a:endParaRPr kumimoji="1" lang="ja-JP" altLang="en-US" sz="2000" b="1" dirty="0">
              <a:solidFill>
                <a:srgbClr val="00B0F0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1104964" y="861281"/>
            <a:ext cx="10397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3D View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>
            <a:cxnSpLocks/>
          </p:cNvCxnSpPr>
          <p:nvPr/>
        </p:nvCxnSpPr>
        <p:spPr>
          <a:xfrm flipV="1">
            <a:off x="9328045" y="5792095"/>
            <a:ext cx="2484276" cy="22247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 rot="21278486">
                <a:off x="10033017" y="5885791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/>
                  <a:t>320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kumimoji="1" lang="en-US" altLang="ja-JP" sz="2000" b="1" dirty="0"/>
                  <a:t>m</a:t>
                </a:r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78486">
                <a:off x="10033017" y="5885791"/>
                <a:ext cx="1074333" cy="400110"/>
              </a:xfrm>
              <a:prstGeom prst="rect">
                <a:avLst/>
              </a:prstGeom>
              <a:blipFill>
                <a:blip r:embed="rId4"/>
                <a:stretch>
                  <a:fillRect l="-6044" t="-6024" r="-6044" b="-21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矢印コネクタ 14"/>
          <p:cNvCxnSpPr>
            <a:cxnSpLocks/>
          </p:cNvCxnSpPr>
          <p:nvPr/>
        </p:nvCxnSpPr>
        <p:spPr>
          <a:xfrm>
            <a:off x="8370868" y="5193196"/>
            <a:ext cx="851372" cy="79208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9"/>
              <p:cNvSpPr txBox="1"/>
              <p:nvPr/>
            </p:nvSpPr>
            <p:spPr>
              <a:xfrm rot="2563422">
                <a:off x="8105915" y="5526058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/>
                  <a:t>320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kumimoji="1" lang="en-US" altLang="ja-JP" sz="2000" b="1" dirty="0"/>
                  <a:t>m</a:t>
                </a:r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20" name="テキスト ボックス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63422">
                <a:off x="8105915" y="5526058"/>
                <a:ext cx="1074333" cy="400110"/>
              </a:xfrm>
              <a:prstGeom prst="rect">
                <a:avLst/>
              </a:prstGeom>
              <a:blipFill>
                <a:blip r:embed="rId5"/>
                <a:stretch>
                  <a:fillRect l="-10857" t="-5917" r="-5143" b="-1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直線矢印コネクタ 6">
            <a:extLst>
              <a:ext uri="{FF2B5EF4-FFF2-40B4-BE49-F238E27FC236}">
                <a16:creationId xmlns:a16="http://schemas.microsoft.com/office/drawing/2014/main" id="{00F9AEBD-8CDF-4922-AB9C-E33F9C44D393}"/>
              </a:ext>
            </a:extLst>
          </p:cNvPr>
          <p:cNvCxnSpPr>
            <a:cxnSpLocks/>
          </p:cNvCxnSpPr>
          <p:nvPr/>
        </p:nvCxnSpPr>
        <p:spPr>
          <a:xfrm flipV="1">
            <a:off x="8370868" y="4320911"/>
            <a:ext cx="0" cy="80305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テキスト ボックス 13">
                <a:extLst>
                  <a:ext uri="{FF2B5EF4-FFF2-40B4-BE49-F238E27FC236}">
                    <a16:creationId xmlns:a16="http://schemas.microsoft.com/office/drawing/2014/main" id="{00DF88CF-6B2A-467E-BD7C-B81A6674190A}"/>
                  </a:ext>
                </a:extLst>
              </p:cNvPr>
              <p:cNvSpPr txBox="1"/>
              <p:nvPr/>
            </p:nvSpPr>
            <p:spPr>
              <a:xfrm rot="16200000">
                <a:off x="7598011" y="4522380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20</a:t>
                </a:r>
                <a:r>
                  <a:rPr kumimoji="1" lang="en-US" altLang="ja-JP" sz="2000" b="1" dirty="0"/>
                  <a:t>0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kumimoji="1" lang="en-US" altLang="ja-JP" sz="2000" b="1" dirty="0"/>
                  <a:t>m</a:t>
                </a:r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24" name="テキスト ボックス 13">
                <a:extLst>
                  <a:ext uri="{FF2B5EF4-FFF2-40B4-BE49-F238E27FC236}">
                    <a16:creationId xmlns:a16="http://schemas.microsoft.com/office/drawing/2014/main" id="{00DF88CF-6B2A-467E-BD7C-B81A667419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598011" y="4522380"/>
                <a:ext cx="1074333" cy="400110"/>
              </a:xfrm>
              <a:prstGeom prst="rect">
                <a:avLst/>
              </a:prstGeom>
              <a:blipFill>
                <a:blip r:embed="rId6"/>
                <a:stretch>
                  <a:fillRect l="-7692" t="-5682" r="-29231"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直線矢印コネクタ 6">
            <a:extLst>
              <a:ext uri="{FF2B5EF4-FFF2-40B4-BE49-F238E27FC236}">
                <a16:creationId xmlns:a16="http://schemas.microsoft.com/office/drawing/2014/main" id="{E2C2E2A4-3483-4545-A62C-66659AB836E9}"/>
              </a:ext>
            </a:extLst>
          </p:cNvPr>
          <p:cNvCxnSpPr>
            <a:cxnSpLocks/>
          </p:cNvCxnSpPr>
          <p:nvPr/>
        </p:nvCxnSpPr>
        <p:spPr>
          <a:xfrm flipV="1">
            <a:off x="8370868" y="2240868"/>
            <a:ext cx="0" cy="207293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テキスト ボックス 13">
                <a:extLst>
                  <a:ext uri="{FF2B5EF4-FFF2-40B4-BE49-F238E27FC236}">
                    <a16:creationId xmlns:a16="http://schemas.microsoft.com/office/drawing/2014/main" id="{BF9948F0-8940-4015-A6EE-2B7E9B84B564}"/>
                  </a:ext>
                </a:extLst>
              </p:cNvPr>
              <p:cNvSpPr txBox="1"/>
              <p:nvPr/>
            </p:nvSpPr>
            <p:spPr>
              <a:xfrm rot="16200000">
                <a:off x="7605063" y="3010028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30</a:t>
                </a:r>
                <a:r>
                  <a:rPr kumimoji="1" lang="en-US" altLang="ja-JP" sz="2000" b="1" dirty="0"/>
                  <a:t>0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kumimoji="1" lang="en-US" altLang="ja-JP" sz="2000" b="1" dirty="0"/>
                  <a:t>m</a:t>
                </a:r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27" name="テキスト ボックス 13">
                <a:extLst>
                  <a:ext uri="{FF2B5EF4-FFF2-40B4-BE49-F238E27FC236}">
                    <a16:creationId xmlns:a16="http://schemas.microsoft.com/office/drawing/2014/main" id="{BF9948F0-8940-4015-A6EE-2B7E9B84B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605063" y="3010028"/>
                <a:ext cx="1074333" cy="400110"/>
              </a:xfrm>
              <a:prstGeom prst="rect">
                <a:avLst/>
              </a:prstGeom>
              <a:blipFill>
                <a:blip r:embed="rId7"/>
                <a:stretch>
                  <a:fillRect l="-7692" t="-5085" r="-29231" b="-5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直線矢印コネクタ 6">
            <a:extLst>
              <a:ext uri="{FF2B5EF4-FFF2-40B4-BE49-F238E27FC236}">
                <a16:creationId xmlns:a16="http://schemas.microsoft.com/office/drawing/2014/main" id="{8D6CC0E2-5320-4FE0-8917-08F5597BE954}"/>
              </a:ext>
            </a:extLst>
          </p:cNvPr>
          <p:cNvCxnSpPr>
            <a:cxnSpLocks/>
          </p:cNvCxnSpPr>
          <p:nvPr/>
        </p:nvCxnSpPr>
        <p:spPr>
          <a:xfrm flipV="1">
            <a:off x="8370868" y="1232756"/>
            <a:ext cx="0" cy="97210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13">
                <a:extLst>
                  <a:ext uri="{FF2B5EF4-FFF2-40B4-BE49-F238E27FC236}">
                    <a16:creationId xmlns:a16="http://schemas.microsoft.com/office/drawing/2014/main" id="{978A7993-2DBD-49F1-A769-AD8969168B1B}"/>
                  </a:ext>
                </a:extLst>
              </p:cNvPr>
              <p:cNvSpPr txBox="1"/>
              <p:nvPr/>
            </p:nvSpPr>
            <p:spPr>
              <a:xfrm rot="16200000">
                <a:off x="7542699" y="1533189"/>
                <a:ext cx="12170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100</a:t>
                </a:r>
                <a:r>
                  <a:rPr kumimoji="1" lang="en-US" altLang="ja-JP" sz="2000" b="1" dirty="0"/>
                  <a:t>0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kumimoji="1" lang="en-US" altLang="ja-JP" sz="2000" b="1" dirty="0"/>
                  <a:t>m</a:t>
                </a:r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31" name="テキスト ボックス 13">
                <a:extLst>
                  <a:ext uri="{FF2B5EF4-FFF2-40B4-BE49-F238E27FC236}">
                    <a16:creationId xmlns:a16="http://schemas.microsoft.com/office/drawing/2014/main" id="{978A7993-2DBD-49F1-A769-AD8969168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542699" y="1533189"/>
                <a:ext cx="1217000" cy="400110"/>
              </a:xfrm>
              <a:prstGeom prst="rect">
                <a:avLst/>
              </a:prstGeom>
              <a:blipFill>
                <a:blip r:embed="rId8"/>
                <a:stretch>
                  <a:fillRect l="-6061" t="-4523" r="-27273" b="-55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0860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UV Curing Process Simulation (Outline)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sz="2400" dirty="0"/>
                  <a:t>Commercial finite element code, ABAQUS, is adopted.</a:t>
                </a:r>
              </a:p>
              <a:p>
                <a:r>
                  <a:rPr lang="en-US" altLang="ja-JP" sz="2400" dirty="0"/>
                  <a:t>Target pattern is a </a:t>
                </a:r>
                <a:r>
                  <a:rPr lang="en-US" altLang="ja-JP" sz="2400" b="1" dirty="0">
                    <a:solidFill>
                      <a:srgbClr val="7030A0"/>
                    </a:solidFill>
                  </a:rPr>
                  <a:t>micromirror array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The mold pattern is periodic and thus </a:t>
                </a:r>
                <a:br>
                  <a:rPr lang="en-US" altLang="ja-JP" sz="2400" dirty="0"/>
                </a:br>
                <a:r>
                  <a:rPr lang="en-US" altLang="ja-JP" sz="2400" dirty="0"/>
                  <a:t>only </a:t>
                </a:r>
                <a:r>
                  <a:rPr lang="en-US" altLang="ja-JP" sz="2400" b="1" dirty="0">
                    <a:solidFill>
                      <a:srgbClr val="7030A0"/>
                    </a:solidFill>
                  </a:rPr>
                  <a:t>one pattern is taken into account</a:t>
                </a:r>
                <a:br>
                  <a:rPr lang="en-US" altLang="ja-JP" sz="2400" dirty="0"/>
                </a:br>
                <a:r>
                  <a:rPr lang="en-US" altLang="ja-JP" sz="2400" dirty="0"/>
                  <a:t>with </a:t>
                </a:r>
                <a:r>
                  <a:rPr lang="en-US" altLang="ja-JP" sz="2400" b="1" dirty="0"/>
                  <a:t>periodic boundary conditions</a:t>
                </a:r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Mold cavity is filled with UV resin at the initial state.</a:t>
                </a:r>
              </a:p>
              <a:p>
                <a:r>
                  <a:rPr lang="en-US" altLang="ja-JP" sz="2400" dirty="0"/>
                  <a:t>Virtual temperature is given as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d>
                      <m:dPr>
                        <m:ctrlP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</m:d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altLang="ja-JP" sz="24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𝒕</m:t>
                    </m:r>
                  </m:oMath>
                </a14:m>
                <a:r>
                  <a:rPr lang="en-US" altLang="ja-JP" sz="2400" dirty="0"/>
                  <a:t>.</a:t>
                </a:r>
              </a:p>
              <a:p>
                <a:r>
                  <a:rPr lang="en-US" altLang="ja-JP" sz="2400" dirty="0"/>
                  <a:t>UV exposure condition is exactly the same as </a:t>
                </a:r>
                <a:br>
                  <a:rPr lang="en-US" altLang="ja-JP" sz="2400" dirty="0"/>
                </a:br>
                <a:r>
                  <a:rPr lang="en-US" altLang="ja-JP" sz="2400" dirty="0"/>
                  <a:t>that of the rheology measurement experiments.</a:t>
                </a:r>
                <a:br>
                  <a:rPr lang="en-US" altLang="ja-JP" sz="2400" dirty="0"/>
                </a:br>
                <a:r>
                  <a:rPr lang="en-US" altLang="ja-JP" sz="2400" dirty="0"/>
                  <a:t>(30 s exposure in a constant intensity). </a:t>
                </a:r>
              </a:p>
              <a:p>
                <a:r>
                  <a:rPr lang="en-US" altLang="ja-JP" sz="2400" dirty="0"/>
                  <a:t>Demolding is conducted 100 s after the end of </a:t>
                </a:r>
                <a:br>
                  <a:rPr lang="en-US" altLang="ja-JP" sz="2400" dirty="0"/>
                </a:br>
                <a:r>
                  <a:rPr lang="en-US" altLang="ja-JP" sz="2400" dirty="0"/>
                  <a:t>UV exposure.</a:t>
                </a:r>
              </a:p>
              <a:p>
                <a:r>
                  <a:rPr lang="en-US" altLang="ja-JP" sz="2400" b="1" dirty="0">
                    <a:solidFill>
                      <a:srgbClr val="FF0000"/>
                    </a:solidFill>
                  </a:rPr>
                  <a:t>Curvature on top surface of UV resin</a:t>
                </a:r>
                <a:r>
                  <a:rPr lang="en-US" altLang="ja-JP" sz="2400" b="1" dirty="0"/>
                  <a:t> </a:t>
                </a:r>
                <a:r>
                  <a:rPr lang="en-US" altLang="ja-JP" sz="2400" dirty="0"/>
                  <a:t>is evaluated </a:t>
                </a:r>
                <a:br>
                  <a:rPr lang="en-US" altLang="ja-JP" sz="2400" dirty="0"/>
                </a:br>
                <a:r>
                  <a:rPr lang="en-US" altLang="ja-JP" sz="2400" dirty="0"/>
                  <a:t>enough after the demolding (6000 s).</a:t>
                </a:r>
              </a:p>
              <a:p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コンテンツ プレースホルダー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34" t="-1478" b="-95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143848"/>
            <a:ext cx="2965902" cy="45809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66838" y="800760"/>
            <a:ext cx="180881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Demolding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8251898" y="1988840"/>
            <a:ext cx="760426" cy="505116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64052" y="1189201"/>
            <a:ext cx="22613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FF"/>
                </a:solidFill>
              </a:rPr>
              <a:t>Non-slip &amp;</a:t>
            </a:r>
          </a:p>
          <a:p>
            <a:pPr algn="ctr"/>
            <a:r>
              <a:rPr lang="en-US" sz="2000" b="1" dirty="0">
                <a:solidFill>
                  <a:srgbClr val="FF00FF"/>
                </a:solidFill>
              </a:rPr>
              <a:t>Non-separation</a:t>
            </a:r>
          </a:p>
          <a:p>
            <a:pPr algn="ctr"/>
            <a:r>
              <a:rPr lang="en-US" sz="2000" b="1" dirty="0">
                <a:solidFill>
                  <a:srgbClr val="FF00FF"/>
                </a:solidFill>
              </a:rPr>
              <a:t>Contact</a:t>
            </a:r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>
          <a:xfrm flipH="1" flipV="1">
            <a:off x="8647109" y="4619311"/>
            <a:ext cx="1003633" cy="1055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9871245" y="4619311"/>
            <a:ext cx="1192598" cy="1055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388499" y="5617430"/>
            <a:ext cx="291632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Periodic Boundary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860976" y="4118729"/>
                <a:ext cx="20205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00FF"/>
                    </a:solidFill>
                  </a:rPr>
                  <a:t>UV Resin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2400" b="1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𝜽</m:t>
                      </m:r>
                      <m:d>
                        <m:dPr>
                          <m:ctrlPr>
                            <a:rPr lang="en-US" altLang="ja-JP" sz="24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sz="2400" b="1" i="1" smtClean="0">
                              <a:solidFill>
                                <a:srgbClr val="0000FF"/>
                              </a:solidFill>
                              <a:latin typeface="Cambria Math" charset="0"/>
                            </a:rPr>
                            <m:t>𝒕</m:t>
                          </m:r>
                        </m:e>
                      </m:d>
                      <m:r>
                        <a:rPr lang="en-US" altLang="ja-JP" sz="2400" b="1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=−</m:t>
                      </m:r>
                      <m:r>
                        <a:rPr lang="en-US" altLang="ja-JP" sz="2400" b="1" i="1" smtClean="0">
                          <a:solidFill>
                            <a:srgbClr val="0000FF"/>
                          </a:solidFill>
                          <a:latin typeface="Cambria Math" charset="0"/>
                        </a:rPr>
                        <m:t>𝒕</m:t>
                      </m:r>
                    </m:oMath>
                  </m:oMathPara>
                </a14:m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976" y="4118729"/>
                <a:ext cx="2020538" cy="830997"/>
              </a:xfrm>
              <a:prstGeom prst="rect">
                <a:avLst/>
              </a:prstGeom>
              <a:blipFill>
                <a:blip r:embed="rId4"/>
                <a:stretch>
                  <a:fillRect t="-51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9128301" y="2049356"/>
            <a:ext cx="198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PDMS Mold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0600928" y="872716"/>
            <a:ext cx="146290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ja-JP" dirty="0"/>
              <a:t>2D Cut View</a:t>
            </a:r>
            <a:endParaRPr kumimoji="1" lang="ja-JP" altLang="en-US" dirty="0"/>
          </a:p>
        </p:txBody>
      </p:sp>
      <p:sp>
        <p:nvSpPr>
          <p:cNvPr id="18" name="テキスト ボックス 8">
            <a:extLst>
              <a:ext uri="{FF2B5EF4-FFF2-40B4-BE49-F238E27FC236}">
                <a16:creationId xmlns:a16="http://schemas.microsoft.com/office/drawing/2014/main" id="{9E70FCE5-7326-44DE-94A8-EC1ECF0D09E2}"/>
              </a:ext>
            </a:extLst>
          </p:cNvPr>
          <p:cNvSpPr txBox="1"/>
          <p:nvPr/>
        </p:nvSpPr>
        <p:spPr>
          <a:xfrm>
            <a:off x="8868308" y="3117630"/>
            <a:ext cx="1873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Surface</a:t>
            </a:r>
          </a:p>
          <a:p>
            <a:pPr algn="ctr"/>
            <a:r>
              <a:rPr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 UV Resin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611D1C-00E5-41C3-8912-835FDB3FABB9}"/>
              </a:ext>
            </a:extLst>
          </p:cNvPr>
          <p:cNvCxnSpPr>
            <a:cxnSpLocks/>
          </p:cNvCxnSpPr>
          <p:nvPr/>
        </p:nvCxnSpPr>
        <p:spPr>
          <a:xfrm flipV="1">
            <a:off x="9838828" y="2600908"/>
            <a:ext cx="0" cy="5906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721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1F90E32-85C7-4DC9-8043-527C7E4B52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1052736"/>
            <a:ext cx="4406102" cy="416616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UV Curing Process Simulation (Simulation Result)</a:t>
            </a:r>
            <a:endParaRPr lang="en-US" dirty="0"/>
          </a:p>
        </p:txBody>
      </p:sp>
      <p:sp>
        <p:nvSpPr>
          <p:cNvPr id="18" name="コンテンツ プレースホルダー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Displacement Dist. in X Direction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909958" y="5149468"/>
                <a:ext cx="46473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Sectional view (cut on </a:t>
                </a:r>
                <a14:m>
                  <m:oMath xmlns:m="http://schemas.openxmlformats.org/officeDocument/2006/math">
                    <m:r>
                      <a:rPr lang="en-US" sz="2400" b="1" i="1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𝒀</m:t>
                    </m:r>
                  </m:oMath>
                </a14:m>
                <a:r>
                  <a:rPr lang="en-US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plane)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9958" y="5149468"/>
                <a:ext cx="4647399" cy="461665"/>
              </a:xfrm>
              <a:prstGeom prst="rect">
                <a:avLst/>
              </a:prstGeom>
              <a:blipFill>
                <a:blip r:embed="rId5"/>
                <a:stretch>
                  <a:fillRect l="-2231" t="-10667" r="-2625" b="-3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671678" y="5182043"/>
            <a:ext cx="17578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F4A843-A03B-4CA1-A4B3-FD1B7AB399E8}"/>
              </a:ext>
            </a:extLst>
          </p:cNvPr>
          <p:cNvSpPr txBox="1"/>
          <p:nvPr/>
        </p:nvSpPr>
        <p:spPr>
          <a:xfrm>
            <a:off x="7464152" y="3573016"/>
            <a:ext cx="1512168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Right before</a:t>
            </a:r>
          </a:p>
          <a:p>
            <a:pPr algn="ctr"/>
            <a:r>
              <a:rPr lang="en-US" dirty="0"/>
              <a:t>Demolding</a:t>
            </a:r>
          </a:p>
        </p:txBody>
      </p:sp>
      <p:pic>
        <p:nvPicPr>
          <p:cNvPr id="6" name="FEM_u1_16fps">
            <a:hlinkClick r:id="" action="ppaction://media"/>
            <a:extLst>
              <a:ext uri="{FF2B5EF4-FFF2-40B4-BE49-F238E27FC236}">
                <a16:creationId xmlns:a16="http://schemas.microsoft.com/office/drawing/2014/main" id="{B4F90ED1-6714-49B5-A28C-E9A1E4383D0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1464" y="1088740"/>
            <a:ext cx="4390869" cy="4166166"/>
          </a:xfrm>
          <a:prstGeom prst="rect">
            <a:avLst/>
          </a:prstGeom>
        </p:spPr>
      </p:pic>
      <p:sp>
        <p:nvSpPr>
          <p:cNvPr id="12" name="テキスト ボックス 4">
            <a:extLst>
              <a:ext uri="{FF2B5EF4-FFF2-40B4-BE49-F238E27FC236}">
                <a16:creationId xmlns:a16="http://schemas.microsoft.com/office/drawing/2014/main" id="{2547B243-EE29-4550-85F1-5B5344C90F1E}"/>
              </a:ext>
            </a:extLst>
          </p:cNvPr>
          <p:cNvSpPr txBox="1"/>
          <p:nvPr/>
        </p:nvSpPr>
        <p:spPr>
          <a:xfrm>
            <a:off x="915158" y="5628034"/>
            <a:ext cx="5432870" cy="707886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Surface curvature </a:t>
            </a:r>
            <a:r>
              <a:rPr lang="en-US" altLang="ja-JP" sz="2000" dirty="0"/>
              <a:t>due to the UV shrink of resin and the mold deformation is observed.</a:t>
            </a:r>
          </a:p>
        </p:txBody>
      </p:sp>
      <p:sp>
        <p:nvSpPr>
          <p:cNvPr id="14" name="テキスト ボックス 4">
            <a:extLst>
              <a:ext uri="{FF2B5EF4-FFF2-40B4-BE49-F238E27FC236}">
                <a16:creationId xmlns:a16="http://schemas.microsoft.com/office/drawing/2014/main" id="{4E39EB6F-497D-4A6D-9C63-3B1F14C73879}"/>
              </a:ext>
            </a:extLst>
          </p:cNvPr>
          <p:cNvSpPr txBox="1"/>
          <p:nvPr/>
        </p:nvSpPr>
        <p:spPr>
          <a:xfrm>
            <a:off x="7468308" y="5626991"/>
            <a:ext cx="3530697" cy="707886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FF"/>
                </a:solidFill>
              </a:rPr>
              <a:t>Flow of UV resin </a:t>
            </a:r>
            <a:r>
              <a:rPr lang="en-US" altLang="ja-JP" sz="2000" dirty="0"/>
              <a:t>due to the </a:t>
            </a:r>
            <a:br>
              <a:rPr lang="en-US" altLang="ja-JP" sz="2000" dirty="0"/>
            </a:br>
            <a:r>
              <a:rPr lang="en-US" altLang="ja-JP" sz="2000" dirty="0">
                <a:solidFill>
                  <a:srgbClr val="FF0000"/>
                </a:solidFill>
              </a:rPr>
              <a:t>UV shrink</a:t>
            </a:r>
            <a:r>
              <a:rPr lang="en-US" altLang="ja-JP" sz="2000" dirty="0"/>
              <a:t> is observed.</a:t>
            </a:r>
          </a:p>
        </p:txBody>
      </p:sp>
    </p:spTree>
    <p:extLst>
      <p:ext uri="{BB962C8B-B14F-4D97-AF65-F5344CB8AC3E}">
        <p14:creationId xmlns:p14="http://schemas.microsoft.com/office/powerpoint/2010/main" val="359950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UV Curing Process Simulation (Validation)</a:t>
            </a:r>
            <a:endParaRPr 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Curvature Depth Dist. on </a:t>
            </a:r>
            <a:r>
              <a:rPr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</a:t>
            </a:r>
            <a:r>
              <a:rPr kumimoji="1" lang="en-US" altLang="ja-JP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Surface</a:t>
            </a:r>
            <a:endParaRPr kumimoji="1" lang="ja-JP" altLang="en-US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22832" y="4329125"/>
            <a:ext cx="495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 Result</a:t>
            </a:r>
            <a:endParaRPr lang="en-US" sz="2000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2630" y="3834728"/>
            <a:ext cx="5723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Experimental Result</a:t>
            </a:r>
            <a:br>
              <a:rPr lang="en-US" sz="2400" b="1" u="sng" dirty="0"/>
            </a:br>
            <a:r>
              <a:rPr lang="en-US" sz="2000" dirty="0"/>
              <a:t>(Measured with laser microscope </a:t>
            </a:r>
          </a:p>
          <a:p>
            <a:pPr algn="ctr"/>
            <a:r>
              <a:rPr lang="en-US" sz="2000" dirty="0"/>
              <a:t>VK-X100, KEYENCE Co.)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451B475-9CCB-4A1C-AB27-27A87007DB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26" y="1089297"/>
            <a:ext cx="2825173" cy="28077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1C74EB-54D8-4F9F-8A08-B7545415C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69" y="1101963"/>
            <a:ext cx="2791726" cy="2795089"/>
          </a:xfrm>
          <a:prstGeom prst="rect">
            <a:avLst/>
          </a:prstGeom>
        </p:spPr>
      </p:pic>
      <p:cxnSp>
        <p:nvCxnSpPr>
          <p:cNvPr id="12" name="直線矢印コネクタ 6">
            <a:extLst>
              <a:ext uri="{FF2B5EF4-FFF2-40B4-BE49-F238E27FC236}">
                <a16:creationId xmlns:a16="http://schemas.microsoft.com/office/drawing/2014/main" id="{1B48CDA9-4F12-48C0-A78A-3ED8B54454F7}"/>
              </a:ext>
            </a:extLst>
          </p:cNvPr>
          <p:cNvCxnSpPr>
            <a:cxnSpLocks/>
          </p:cNvCxnSpPr>
          <p:nvPr/>
        </p:nvCxnSpPr>
        <p:spPr>
          <a:xfrm flipH="1" flipV="1">
            <a:off x="10834804" y="1097040"/>
            <a:ext cx="13724" cy="2800012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3">
                <a:extLst>
                  <a:ext uri="{FF2B5EF4-FFF2-40B4-BE49-F238E27FC236}">
                    <a16:creationId xmlns:a16="http://schemas.microsoft.com/office/drawing/2014/main" id="{6E0B7F07-F56C-4378-9492-E063D7B4C482}"/>
                  </a:ext>
                </a:extLst>
              </p:cNvPr>
              <p:cNvSpPr txBox="1"/>
              <p:nvPr/>
            </p:nvSpPr>
            <p:spPr>
              <a:xfrm rot="5400000">
                <a:off x="10511417" y="2343852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200</a:t>
                </a:r>
                <a:r>
                  <a:rPr kumimoji="1" lang="en-US" altLang="ja-JP" sz="2000" b="1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kumimoji="1" lang="en-US" altLang="ja-JP" sz="2000" b="1" dirty="0"/>
                  <a:t>m</a:t>
                </a:r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13" name="テキスト ボックス 13">
                <a:extLst>
                  <a:ext uri="{FF2B5EF4-FFF2-40B4-BE49-F238E27FC236}">
                    <a16:creationId xmlns:a16="http://schemas.microsoft.com/office/drawing/2014/main" id="{6E0B7F07-F56C-4378-9492-E063D7B4C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0511417" y="2343852"/>
                <a:ext cx="1074333" cy="400110"/>
              </a:xfrm>
              <a:prstGeom prst="rect">
                <a:avLst/>
              </a:prstGeom>
              <a:blipFill>
                <a:blip r:embed="rId5"/>
                <a:stretch>
                  <a:fillRect l="-29231" t="-5682" r="-7692" b="-5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線矢印コネクタ 6">
            <a:extLst>
              <a:ext uri="{FF2B5EF4-FFF2-40B4-BE49-F238E27FC236}">
                <a16:creationId xmlns:a16="http://schemas.microsoft.com/office/drawing/2014/main" id="{70F1090B-5C4E-4F53-AD3B-85A9FDC9F17E}"/>
              </a:ext>
            </a:extLst>
          </p:cNvPr>
          <p:cNvCxnSpPr>
            <a:cxnSpLocks/>
          </p:cNvCxnSpPr>
          <p:nvPr/>
        </p:nvCxnSpPr>
        <p:spPr>
          <a:xfrm flipH="1">
            <a:off x="7861626" y="4023123"/>
            <a:ext cx="2825173" cy="11266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13">
                <a:extLst>
                  <a:ext uri="{FF2B5EF4-FFF2-40B4-BE49-F238E27FC236}">
                    <a16:creationId xmlns:a16="http://schemas.microsoft.com/office/drawing/2014/main" id="{E729B79B-798C-450B-AED4-E0FC9D2C9038}"/>
                  </a:ext>
                </a:extLst>
              </p:cNvPr>
              <p:cNvSpPr txBox="1"/>
              <p:nvPr/>
            </p:nvSpPr>
            <p:spPr>
              <a:xfrm>
                <a:off x="8848154" y="4009286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200</a:t>
                </a:r>
                <a:r>
                  <a:rPr kumimoji="1" lang="en-US" altLang="ja-JP" sz="2000" b="1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kumimoji="1" lang="en-US" altLang="ja-JP" sz="2000" b="1" dirty="0"/>
                  <a:t>m</a:t>
                </a:r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18" name="テキスト ボックス 13">
                <a:extLst>
                  <a:ext uri="{FF2B5EF4-FFF2-40B4-BE49-F238E27FC236}">
                    <a16:creationId xmlns:a16="http://schemas.microsoft.com/office/drawing/2014/main" id="{E729B79B-798C-450B-AED4-E0FC9D2C90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8154" y="4009286"/>
                <a:ext cx="1074333" cy="400110"/>
              </a:xfrm>
              <a:prstGeom prst="rect">
                <a:avLst/>
              </a:prstGeom>
              <a:blipFill>
                <a:blip r:embed="rId6"/>
                <a:stretch>
                  <a:fillRect l="-5650" t="-7692" r="-5085" b="-2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直線矢印コネクタ 6">
            <a:extLst>
              <a:ext uri="{FF2B5EF4-FFF2-40B4-BE49-F238E27FC236}">
                <a16:creationId xmlns:a16="http://schemas.microsoft.com/office/drawing/2014/main" id="{C1EEBEA9-6F8E-4631-BD4D-235292E870C1}"/>
              </a:ext>
            </a:extLst>
          </p:cNvPr>
          <p:cNvCxnSpPr>
            <a:cxnSpLocks/>
          </p:cNvCxnSpPr>
          <p:nvPr/>
        </p:nvCxnSpPr>
        <p:spPr>
          <a:xfrm flipH="1" flipV="1">
            <a:off x="1558767" y="1118833"/>
            <a:ext cx="20966" cy="2778219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テキスト ボックス 13">
                <a:extLst>
                  <a:ext uri="{FF2B5EF4-FFF2-40B4-BE49-F238E27FC236}">
                    <a16:creationId xmlns:a16="http://schemas.microsoft.com/office/drawing/2014/main" id="{954F581E-92C0-4F18-96F0-17D123471AC1}"/>
                  </a:ext>
                </a:extLst>
              </p:cNvPr>
              <p:cNvSpPr txBox="1"/>
              <p:nvPr/>
            </p:nvSpPr>
            <p:spPr>
              <a:xfrm rot="16200000">
                <a:off x="804623" y="2567579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000" b="1" dirty="0"/>
                  <a:t>200</a:t>
                </a:r>
                <a:r>
                  <a:rPr kumimoji="1" lang="en-US" altLang="ja-JP" sz="2000" b="1" dirty="0"/>
                  <a:t> </a:t>
                </a:r>
                <a14:m>
                  <m:oMath xmlns:m="http://schemas.openxmlformats.org/officeDocument/2006/math">
                    <m:r>
                      <a:rPr kumimoji="1" lang="en-US" altLang="ja-JP" sz="2000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kumimoji="1" lang="en-US" altLang="ja-JP" sz="2000" b="1" dirty="0"/>
                  <a:t>m</a:t>
                </a:r>
                <a:endParaRPr kumimoji="1" lang="ja-JP" altLang="en-US" sz="2000" b="1" dirty="0"/>
              </a:p>
            </p:txBody>
          </p:sp>
        </mc:Choice>
        <mc:Fallback xmlns="">
          <p:sp>
            <p:nvSpPr>
              <p:cNvPr id="20" name="テキスト ボックス 13">
                <a:extLst>
                  <a:ext uri="{FF2B5EF4-FFF2-40B4-BE49-F238E27FC236}">
                    <a16:creationId xmlns:a16="http://schemas.microsoft.com/office/drawing/2014/main" id="{954F581E-92C0-4F18-96F0-17D123471A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04623" y="2567579"/>
                <a:ext cx="1074333" cy="400110"/>
              </a:xfrm>
              <a:prstGeom prst="rect">
                <a:avLst/>
              </a:prstGeom>
              <a:blipFill>
                <a:blip r:embed="rId7"/>
                <a:stretch>
                  <a:fillRect l="-6061" t="-5114" r="-27273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44AC24-7A37-4ADD-BFA0-2A28E665F404}"/>
                  </a:ext>
                </a:extLst>
              </p:cNvPr>
              <p:cNvSpPr txBox="1"/>
              <p:nvPr/>
            </p:nvSpPr>
            <p:spPr>
              <a:xfrm>
                <a:off x="1569861" y="4854079"/>
                <a:ext cx="3302876" cy="400110"/>
              </a:xfrm>
              <a:prstGeom prst="rect">
                <a:avLst/>
              </a:prstGeom>
              <a:solidFill>
                <a:srgbClr val="FFFF8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Max. depth: about </a:t>
                </a:r>
                <a:r>
                  <a:rPr lang="en-US" sz="2000" b="1" u="sng" dirty="0">
                    <a:solidFill>
                      <a:srgbClr val="FF0000"/>
                    </a:solidFill>
                  </a:rPr>
                  <a:t>0.75 </a:t>
                </a:r>
                <a14:m>
                  <m:oMath xmlns:m="http://schemas.openxmlformats.org/officeDocument/2006/math">
                    <m:r>
                      <a:rPr lang="en-US" sz="2000" b="1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2000" b="1" i="1" u="sng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r>
                  <a:rPr lang="en-US" sz="2000" b="1" u="sng" dirty="0">
                    <a:solidFill>
                      <a:srgbClr val="FF0000"/>
                    </a:solidFill>
                  </a:rPr>
                  <a:t> </a:t>
                </a:r>
                <a:endParaRPr lang="en-US" sz="2000" b="1" u="sng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144AC24-7A37-4ADD-BFA0-2A28E665F4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861" y="4854079"/>
                <a:ext cx="3302876" cy="400110"/>
              </a:xfrm>
              <a:prstGeom prst="rect">
                <a:avLst/>
              </a:prstGeom>
              <a:blipFill>
                <a:blip r:embed="rId8"/>
                <a:stretch>
                  <a:fillRect l="-1109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1F9597-3526-493A-95A3-3EBCDDCDFFBE}"/>
                  </a:ext>
                </a:extLst>
              </p:cNvPr>
              <p:cNvSpPr txBox="1"/>
              <p:nvPr/>
            </p:nvSpPr>
            <p:spPr>
              <a:xfrm>
                <a:off x="7646914" y="4846434"/>
                <a:ext cx="3302876" cy="400110"/>
              </a:xfrm>
              <a:prstGeom prst="rect">
                <a:avLst/>
              </a:prstGeom>
              <a:solidFill>
                <a:srgbClr val="FFFF8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/>
                  <a:t>Max. depth: about </a:t>
                </a:r>
                <a:r>
                  <a:rPr lang="en-US" sz="2000" b="1" u="sng" dirty="0">
                    <a:solidFill>
                      <a:srgbClr val="0000CC"/>
                    </a:solidFill>
                  </a:rPr>
                  <a:t>0.47 </a:t>
                </a:r>
                <a14:m>
                  <m:oMath xmlns:m="http://schemas.openxmlformats.org/officeDocument/2006/math">
                    <m:r>
                      <a:rPr lang="en-US" sz="2000" b="1" i="1" u="sng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sz="2000" b="1" i="0" u="sng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𝐦</m:t>
                    </m:r>
                  </m:oMath>
                </a14:m>
                <a:endParaRPr lang="en-US" sz="2000" b="1" u="sng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1F9597-3526-493A-95A3-3EBCDDCDF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914" y="4846434"/>
                <a:ext cx="3302876" cy="400110"/>
              </a:xfrm>
              <a:prstGeom prst="rect">
                <a:avLst/>
              </a:prstGeom>
              <a:blipFill>
                <a:blip r:embed="rId9"/>
                <a:stretch>
                  <a:fillRect l="-923" t="-6061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FE1C820-01D1-4C9D-A680-233ED51A9BE9}"/>
              </a:ext>
            </a:extLst>
          </p:cNvPr>
          <p:cNvSpPr txBox="1"/>
          <p:nvPr/>
        </p:nvSpPr>
        <p:spPr>
          <a:xfrm>
            <a:off x="12267" y="3313550"/>
            <a:ext cx="1505979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Actual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micromirror array</a:t>
            </a:r>
          </a:p>
        </p:txBody>
      </p:sp>
      <p:sp>
        <p:nvSpPr>
          <p:cNvPr id="22" name="テキスト ボックス 4">
            <a:extLst>
              <a:ext uri="{FF2B5EF4-FFF2-40B4-BE49-F238E27FC236}">
                <a16:creationId xmlns:a16="http://schemas.microsoft.com/office/drawing/2014/main" id="{2F824AE6-99DE-4B74-857B-93AB2CFBAD0C}"/>
              </a:ext>
            </a:extLst>
          </p:cNvPr>
          <p:cNvSpPr txBox="1"/>
          <p:nvPr/>
        </p:nvSpPr>
        <p:spPr>
          <a:xfrm>
            <a:off x="165934" y="5373216"/>
            <a:ext cx="11845316" cy="830997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rgbClr val="00B050"/>
                </a:solidFill>
              </a:rPr>
              <a:t>✔</a:t>
            </a:r>
            <a:r>
              <a:rPr lang="en-US" altLang="ja-JP" sz="2400" dirty="0"/>
              <a:t> Simulation result agreed with </a:t>
            </a:r>
            <a:r>
              <a:rPr lang="en-US" sz="2400" dirty="0"/>
              <a:t>the experimental measurement data qualitatively.</a:t>
            </a:r>
          </a:p>
          <a:p>
            <a:r>
              <a:rPr lang="ja-JP" altLang="en-US" sz="2400" dirty="0">
                <a:solidFill>
                  <a:srgbClr val="FF0000"/>
                </a:solidFill>
              </a:rPr>
              <a:t>✘</a:t>
            </a:r>
            <a:r>
              <a:rPr lang="ja-JP" altLang="en-US" sz="2400" dirty="0"/>
              <a:t> </a:t>
            </a:r>
            <a:r>
              <a:rPr lang="en-US" altLang="ja-JP" sz="2400" dirty="0"/>
              <a:t>However, maximum curvature depth of simulation is smaller than experimental one.</a:t>
            </a:r>
            <a:endParaRPr lang="en-US" altLang="ja-JP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E4031A-3F5D-463E-ADFF-CBB34554A6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712" y="1079830"/>
            <a:ext cx="1368078" cy="424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04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237E0204-D927-4F4D-861C-379E0FFC3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237" y="1955816"/>
            <a:ext cx="5486411" cy="3276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FE680-4158-4ADA-832A-3328A059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Why curvature depth of simulation is small?</a:t>
            </a:r>
            <a:endParaRPr lang="en-US" dirty="0"/>
          </a:p>
        </p:txBody>
      </p:sp>
      <p:pic>
        <p:nvPicPr>
          <p:cNvPr id="5" name="thermography_about-0.5mm_300mW_2019-09-01">
            <a:hlinkClick r:id="" action="ppaction://media"/>
            <a:extLst>
              <a:ext uri="{FF2B5EF4-FFF2-40B4-BE49-F238E27FC236}">
                <a16:creationId xmlns:a16="http://schemas.microsoft.com/office/drawing/2014/main" id="{CD1C00ED-CD75-4B20-AF8C-DEE7A5A743B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00" end="28567"/>
                </p14:media>
              </p:ext>
            </p:extLst>
          </p:nvPr>
        </p:nvPicPr>
        <p:blipFill rotWithShape="1">
          <a:blip r:embed="rId5"/>
          <a:srcRect b="9952"/>
          <a:stretch/>
        </p:blipFill>
        <p:spPr>
          <a:xfrm>
            <a:off x="711670" y="1997154"/>
            <a:ext cx="4367888" cy="29440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472AC-8AA6-441B-ADE0-833D3EBCC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1381FF-8E0B-4C81-8B91-C811D0C64298}"/>
                  </a:ext>
                </a:extLst>
              </p:cNvPr>
              <p:cNvSpPr txBox="1"/>
              <p:nvPr/>
            </p:nvSpPr>
            <p:spPr>
              <a:xfrm>
                <a:off x="5087888" y="1988840"/>
                <a:ext cx="1080120" cy="461665"/>
              </a:xfrm>
              <a:prstGeom prst="rect">
                <a:avLst/>
              </a:prstGeom>
              <a:solidFill>
                <a:srgbClr val="F1E44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150 °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1381FF-8E0B-4C81-8B91-C811D0C64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888" y="1988840"/>
                <a:ext cx="1080120" cy="461665"/>
              </a:xfrm>
              <a:prstGeom prst="rect">
                <a:avLst/>
              </a:prstGeom>
              <a:blipFill>
                <a:blip r:embed="rId6"/>
                <a:stretch>
                  <a:fillRect l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C5082F-CFC5-4BA7-AB0C-9330E8A943D6}"/>
                  </a:ext>
                </a:extLst>
              </p:cNvPr>
              <p:cNvSpPr txBox="1"/>
              <p:nvPr/>
            </p:nvSpPr>
            <p:spPr>
              <a:xfrm>
                <a:off x="5087888" y="4479503"/>
                <a:ext cx="917874" cy="461665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°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C5082F-CFC5-4BA7-AB0C-9330E8A94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888" y="4479503"/>
                <a:ext cx="917874" cy="461665"/>
              </a:xfrm>
              <a:prstGeom prst="rect">
                <a:avLst/>
              </a:prstGeom>
              <a:blipFill>
                <a:blip r:embed="rId7"/>
                <a:stretch>
                  <a:fillRect l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81921C-9157-4A4A-861B-049999D359AB}"/>
                  </a:ext>
                </a:extLst>
              </p:cNvPr>
              <p:cNvSpPr txBox="1"/>
              <p:nvPr/>
            </p:nvSpPr>
            <p:spPr>
              <a:xfrm>
                <a:off x="308766" y="628263"/>
                <a:ext cx="11619882" cy="83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Temperature time history of UV resin during UV reaction</a:t>
                </a:r>
                <a:b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(Stage temp.</a:t>
                </a:r>
                <a:r>
                  <a:rPr lang="ja-JP" altLang="en-US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0" u="sng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en-US" altLang="ja-JP" sz="2400" b="1" i="0" u="sng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°</m:t>
                    </m:r>
                    <m:r>
                      <a:rPr lang="en-US" altLang="ja-JP" sz="2400" b="1" i="0" u="sng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ja-JP" altLang="en-US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，</a:t>
                </a:r>
                <a: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UV intensity</a:t>
                </a:r>
                <a:r>
                  <a:rPr lang="ja-JP" altLang="en-US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 u="sng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𝟑𝟎𝟎</m:t>
                    </m:r>
                    <m:r>
                      <a:rPr lang="en-US" altLang="ja-JP" sz="2400" b="1" i="1" u="sng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b="1" i="0" u="sng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𝐦𝐖</m:t>
                    </m:r>
                    <m:r>
                      <a:rPr lang="en-US" altLang="ja-JP" sz="2400" b="1" i="0" u="sng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400" b="1" i="0" u="sng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𝐜</m:t>
                    </m:r>
                    <m:sSup>
                      <m:sSupPr>
                        <m:ctrlPr>
                          <a:rPr lang="en-US" altLang="ja-JP" sz="2400" b="1" i="1" u="sng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0" u="sng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altLang="ja-JP" sz="2400" b="1" i="0" u="sng" smtClean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500 </a:t>
                </a:r>
                <a14:m>
                  <m:oMath xmlns:m="http://schemas.openxmlformats.org/officeDocument/2006/math">
                    <m:r>
                      <a:rPr lang="en-US" altLang="ja-JP" sz="2400" b="1" i="1" u="sng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 thick )</a:t>
                </a:r>
                <a:endParaRPr lang="ja-JP" altLang="en-US" sz="2400" b="1" i="1" u="sng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81921C-9157-4A4A-861B-049999D35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66" y="628263"/>
                <a:ext cx="11619882" cy="839332"/>
              </a:xfrm>
              <a:prstGeom prst="rect">
                <a:avLst/>
              </a:prstGeom>
              <a:blipFill>
                <a:blip r:embed="rId8"/>
                <a:stretch>
                  <a:fillRect l="-892" t="-5797" b="-195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142CE1F-7FE7-4148-BE79-BDB28564F35A}"/>
              </a:ext>
            </a:extLst>
          </p:cNvPr>
          <p:cNvSpPr txBox="1"/>
          <p:nvPr/>
        </p:nvSpPr>
        <p:spPr>
          <a:xfrm>
            <a:off x="7035495" y="1399138"/>
            <a:ext cx="508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ja-JP" altLang="en-US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history of resin center</a:t>
            </a:r>
            <a:endParaRPr lang="ja-JP" altLang="en-US" sz="2000" b="1" i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2D590D-DF71-40C2-8987-46218976E891}"/>
              </a:ext>
            </a:extLst>
          </p:cNvPr>
          <p:cNvSpPr txBox="1"/>
          <p:nvPr/>
        </p:nvSpPr>
        <p:spPr>
          <a:xfrm>
            <a:off x="613068" y="1552726"/>
            <a:ext cx="477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Recorded by thermography (FLIR C2)</a:t>
            </a:r>
            <a:endParaRPr lang="ja-JP" altLang="en-US" sz="2000" b="1" i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EEBA1-1F8E-4CA6-B0AB-11F7C450AD20}"/>
              </a:ext>
            </a:extLst>
          </p:cNvPr>
          <p:cNvSpPr txBox="1"/>
          <p:nvPr/>
        </p:nvSpPr>
        <p:spPr>
          <a:xfrm>
            <a:off x="9270383" y="2026091"/>
            <a:ext cx="169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UV exposure</a:t>
            </a:r>
          </a:p>
          <a:p>
            <a:r>
              <a:rPr lang="en-US" sz="2000" dirty="0"/>
              <a:t>for 30 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AB5707-FC60-494E-A49C-C3A29BBEB7F0}"/>
              </a:ext>
            </a:extLst>
          </p:cNvPr>
          <p:cNvCxnSpPr>
            <a:cxnSpLocks/>
          </p:cNvCxnSpPr>
          <p:nvPr/>
        </p:nvCxnSpPr>
        <p:spPr>
          <a:xfrm flipH="1">
            <a:off x="8616280" y="2348880"/>
            <a:ext cx="6480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FA6B04C1-603A-4DEF-B648-39590BDB0477}"/>
              </a:ext>
            </a:extLst>
          </p:cNvPr>
          <p:cNvSpPr/>
          <p:nvPr/>
        </p:nvSpPr>
        <p:spPr>
          <a:xfrm>
            <a:off x="7784905" y="2394743"/>
            <a:ext cx="651753" cy="1429965"/>
          </a:xfrm>
          <a:custGeom>
            <a:avLst/>
            <a:gdLst>
              <a:gd name="connsiteX0" fmla="*/ 0 w 651753"/>
              <a:gd name="connsiteY0" fmla="*/ 0 h 1429965"/>
              <a:gd name="connsiteX1" fmla="*/ 136187 w 651753"/>
              <a:gd name="connsiteY1" fmla="*/ 1070042 h 1429965"/>
              <a:gd name="connsiteX2" fmla="*/ 651753 w 651753"/>
              <a:gd name="connsiteY2" fmla="*/ 1429965 h 142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1753" h="1429965">
                <a:moveTo>
                  <a:pt x="0" y="0"/>
                </a:moveTo>
                <a:cubicBezTo>
                  <a:pt x="13781" y="415857"/>
                  <a:pt x="27562" y="831715"/>
                  <a:pt x="136187" y="1070042"/>
                </a:cubicBezTo>
                <a:cubicBezTo>
                  <a:pt x="244812" y="1308369"/>
                  <a:pt x="448282" y="1369167"/>
                  <a:pt x="651753" y="1429965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C06FE3-17B2-4E4D-9AC8-C1BBE933D615}"/>
              </a:ext>
            </a:extLst>
          </p:cNvPr>
          <p:cNvSpPr txBox="1"/>
          <p:nvPr/>
        </p:nvSpPr>
        <p:spPr>
          <a:xfrm>
            <a:off x="7924967" y="2865796"/>
            <a:ext cx="2743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Temp. drop can cause thermal contraction!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テキスト ボックス 4">
                <a:extLst>
                  <a:ext uri="{FF2B5EF4-FFF2-40B4-BE49-F238E27FC236}">
                    <a16:creationId xmlns:a16="http://schemas.microsoft.com/office/drawing/2014/main" id="{5D98D596-B162-4F83-8C83-1CBCFCFC54C1}"/>
                  </a:ext>
                </a:extLst>
              </p:cNvPr>
              <p:cNvSpPr txBox="1"/>
              <p:nvPr/>
            </p:nvSpPr>
            <p:spPr>
              <a:xfrm>
                <a:off x="213333" y="5097093"/>
                <a:ext cx="11715315" cy="1200329"/>
              </a:xfrm>
              <a:prstGeom prst="rect">
                <a:avLst/>
              </a:prstGeom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0000"/>
                    </a:solidFill>
                  </a:rPr>
                  <a:t>Reaction heat </a:t>
                </a:r>
                <a:r>
                  <a:rPr lang="en-US" sz="2400" dirty="0">
                    <a:solidFill>
                      <a:schemeClr val="tx2"/>
                    </a:solidFill>
                  </a:rPr>
                  <a:t>is quickly generated after the start of UV exposure, and the peak temperature of UV resin exceeds 100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sz="2400" dirty="0">
                    <a:solidFill>
                      <a:schemeClr val="tx2"/>
                    </a:solidFill>
                  </a:rPr>
                  <a:t>.</a:t>
                </a:r>
                <a:endParaRPr lang="en-US" altLang="ja-JP" sz="2400" dirty="0">
                  <a:solidFill>
                    <a:schemeClr val="tx2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ja-JP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 </m:t>
                    </m:r>
                  </m:oMath>
                </a14:m>
                <a:r>
                  <a:rPr lang="en-US" altLang="ja-JP" sz="2400" b="1" dirty="0">
                    <a:solidFill>
                      <a:srgbClr val="FF0000"/>
                    </a:solidFill>
                  </a:rPr>
                  <a:t>Thermal contraction due to cooling should be considered.</a:t>
                </a:r>
              </a:p>
            </p:txBody>
          </p:sp>
        </mc:Choice>
        <mc:Fallback xmlns="">
          <p:sp>
            <p:nvSpPr>
              <p:cNvPr id="18" name="テキスト ボックス 4">
                <a:extLst>
                  <a:ext uri="{FF2B5EF4-FFF2-40B4-BE49-F238E27FC236}">
                    <a16:creationId xmlns:a16="http://schemas.microsoft.com/office/drawing/2014/main" id="{5D98D596-B162-4F83-8C83-1CBCFCFC5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33" y="5097093"/>
                <a:ext cx="11715315" cy="1200329"/>
              </a:xfrm>
              <a:prstGeom prst="rect">
                <a:avLst/>
              </a:prstGeom>
              <a:blipFill>
                <a:blip r:embed="rId9"/>
                <a:stretch>
                  <a:fillRect l="-675" t="-2475" b="-94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62320BC-3798-4A65-8C4F-903D6772B83E}"/>
              </a:ext>
            </a:extLst>
          </p:cNvPr>
          <p:cNvCxnSpPr/>
          <p:nvPr/>
        </p:nvCxnSpPr>
        <p:spPr>
          <a:xfrm>
            <a:off x="2319550" y="2600908"/>
            <a:ext cx="11521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95E246-8388-416C-A131-7C405DD68A8F}"/>
              </a:ext>
            </a:extLst>
          </p:cNvPr>
          <p:cNvSpPr txBox="1"/>
          <p:nvPr/>
        </p:nvSpPr>
        <p:spPr>
          <a:xfrm>
            <a:off x="2324048" y="2194688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</a:rPr>
              <a:t>~ 20 mm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98466BC-0358-40FE-B3B6-D107F247E513}"/>
              </a:ext>
            </a:extLst>
          </p:cNvPr>
          <p:cNvSpPr txBox="1"/>
          <p:nvPr/>
        </p:nvSpPr>
        <p:spPr>
          <a:xfrm>
            <a:off x="7319595" y="1699428"/>
            <a:ext cx="2175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FF"/>
                </a:solidFill>
              </a:rPr>
              <a:t>Peak temp. at 4 s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84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Background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166642" y="657225"/>
            <a:ext cx="11906021" cy="577373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UV imprinting </a:t>
            </a:r>
            <a:r>
              <a:rPr lang="en-US" dirty="0"/>
              <a:t>is a low cost and high throughput production method.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Ricty Diminished" charset="0"/>
            </a:endParaRPr>
          </a:p>
          <a:p>
            <a:r>
              <a:rPr lang="en-US" altLang="ja-JP" dirty="0"/>
              <a:t>I</a:t>
            </a:r>
            <a:r>
              <a:rPr lang="en-US" dirty="0"/>
              <a:t>t has been adopted to the production of various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optical devices</a:t>
            </a:r>
            <a:b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requiring high surface accuracy</a:t>
            </a:r>
            <a:r>
              <a:rPr lang="en-US" dirty="0"/>
              <a:t> such as micromirror array.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87553" y="2384884"/>
            <a:ext cx="198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PDMS Mold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67538" y="2394291"/>
            <a:ext cx="2930632" cy="1436016"/>
            <a:chOff x="206832" y="3768634"/>
            <a:chExt cx="3043315" cy="1855470"/>
          </a:xfrm>
        </p:grpSpPr>
        <p:grpSp>
          <p:nvGrpSpPr>
            <p:cNvPr id="21" name="Group 20"/>
            <p:cNvGrpSpPr/>
            <p:nvPr/>
          </p:nvGrpSpPr>
          <p:grpSpPr>
            <a:xfrm>
              <a:off x="467544" y="3848271"/>
              <a:ext cx="2782603" cy="1775833"/>
              <a:chOff x="340299" y="3720590"/>
              <a:chExt cx="2782603" cy="1775833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299" y="3720590"/>
                <a:ext cx="2782603" cy="1775833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40299" y="4924647"/>
                <a:ext cx="1693275" cy="461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00FF"/>
                    </a:solidFill>
                  </a:rPr>
                  <a:t>UV Resin</a:t>
                </a: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206832" y="3768634"/>
              <a:ext cx="2230003" cy="5965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Mold</a:t>
              </a:r>
            </a:p>
          </p:txBody>
        </p:sp>
      </p:grpSp>
      <p:sp>
        <p:nvSpPr>
          <p:cNvPr id="31" name="下矢印 12"/>
          <p:cNvSpPr/>
          <p:nvPr/>
        </p:nvSpPr>
        <p:spPr>
          <a:xfrm>
            <a:off x="2365692" y="3866392"/>
            <a:ext cx="608797" cy="646489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2674458" y="3821770"/>
            <a:ext cx="2141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UV Exposure</a:t>
            </a:r>
            <a:br>
              <a:rPr lang="en-US" sz="2000" dirty="0"/>
            </a:br>
            <a:r>
              <a:rPr lang="en-US" sz="2000" dirty="0"/>
              <a:t>&amp; Demolding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01" y="4561942"/>
            <a:ext cx="2647769" cy="1076946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350401" y="5205256"/>
            <a:ext cx="1630579" cy="357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UV Resin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7552" y="5383905"/>
            <a:ext cx="572112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optical product produced by micro imprint. </a:t>
            </a:r>
          </a:p>
          <a:p>
            <a:pPr algn="ctr"/>
            <a:r>
              <a:rPr lang="en-US" dirty="0"/>
              <a:t>Parity Innovations Co., Ltd. </a:t>
            </a:r>
          </a:p>
          <a:p>
            <a:pPr algn="ctr"/>
            <a:r>
              <a:rPr lang="en-US" sz="1400" u="sng" dirty="0">
                <a:solidFill>
                  <a:srgbClr val="0070C0"/>
                </a:solidFill>
                <a:latin typeface="+mn-lt"/>
              </a:rPr>
              <a:t>https://www.piq.co.jp/about_e.html</a:t>
            </a:r>
            <a:endParaRPr lang="en-US" sz="1400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E1F419-5570-4E89-9F99-86D753EB7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86" y="2096852"/>
            <a:ext cx="5721122" cy="321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46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0989A3-FE0C-4FC9-A018-619987DB9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" y="1203524"/>
            <a:ext cx="12141733" cy="4000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AC322E-E291-4F62-8097-573E5C7B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Why curvature depth of simulation is small?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2BCEF3-683E-4667-8F1B-F121628FE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689297-75F6-40F7-B9ED-0BB6DB9DAB35}"/>
              </a:ext>
            </a:extLst>
          </p:cNvPr>
          <p:cNvSpPr txBox="1"/>
          <p:nvPr/>
        </p:nvSpPr>
        <p:spPr>
          <a:xfrm>
            <a:off x="47328" y="5221649"/>
            <a:ext cx="2340260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Temp</a:t>
            </a:r>
            <a:r>
              <a:rPr lang="en-US" sz="2000" dirty="0"/>
              <a:t>: low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Viscosity</a:t>
            </a:r>
            <a:r>
              <a:rPr lang="en-US" sz="2000" dirty="0"/>
              <a:t>:  low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UV shrink</a:t>
            </a:r>
            <a:r>
              <a:rPr lang="en-US" sz="2000" dirty="0"/>
              <a:t>: yet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4FD544-5901-4105-A3F5-6201819247F4}"/>
              </a:ext>
            </a:extLst>
          </p:cNvPr>
          <p:cNvSpPr txBox="1"/>
          <p:nvPr/>
        </p:nvSpPr>
        <p:spPr>
          <a:xfrm>
            <a:off x="3251685" y="5221649"/>
            <a:ext cx="2412268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Temp</a:t>
            </a:r>
            <a:r>
              <a:rPr lang="en-US" sz="2000" dirty="0"/>
              <a:t>: </a:t>
            </a:r>
            <a:r>
              <a:rPr lang="en-US" sz="2000" b="1" dirty="0">
                <a:solidFill>
                  <a:srgbClr val="FF0000"/>
                </a:solidFill>
              </a:rPr>
              <a:t>high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Viscosity</a:t>
            </a:r>
            <a:r>
              <a:rPr lang="en-US" sz="2000" dirty="0"/>
              <a:t>:  low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UV shrink</a:t>
            </a:r>
            <a:r>
              <a:rPr lang="en-US" sz="2000" dirty="0"/>
              <a:t>: yet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B055A8-34AF-4860-AF29-C27B0064F619}"/>
              </a:ext>
            </a:extLst>
          </p:cNvPr>
          <p:cNvSpPr txBox="1"/>
          <p:nvPr/>
        </p:nvSpPr>
        <p:spPr>
          <a:xfrm>
            <a:off x="6456040" y="5221649"/>
            <a:ext cx="2412268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Temp</a:t>
            </a:r>
            <a:r>
              <a:rPr lang="en-US" sz="2000" dirty="0"/>
              <a:t>: </a:t>
            </a:r>
            <a:r>
              <a:rPr lang="en-US" sz="2000" b="1" dirty="0">
                <a:solidFill>
                  <a:srgbClr val="FF0000"/>
                </a:solidFill>
              </a:rPr>
              <a:t>high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Viscosity</a:t>
            </a:r>
            <a:r>
              <a:rPr lang="en-US" sz="2000" dirty="0"/>
              <a:t>:  </a:t>
            </a:r>
            <a:r>
              <a:rPr lang="en-US" sz="2000" b="1" dirty="0">
                <a:solidFill>
                  <a:srgbClr val="FF0000"/>
                </a:solidFill>
              </a:rPr>
              <a:t>high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UV shrink</a:t>
            </a:r>
            <a:r>
              <a:rPr lang="en-US" sz="2000" dirty="0"/>
              <a:t>: yet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1DC807-925A-4337-9018-A685386775B9}"/>
              </a:ext>
            </a:extLst>
          </p:cNvPr>
          <p:cNvSpPr txBox="1"/>
          <p:nvPr/>
        </p:nvSpPr>
        <p:spPr>
          <a:xfrm>
            <a:off x="9480376" y="5221649"/>
            <a:ext cx="2484276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Temp</a:t>
            </a:r>
            <a:r>
              <a:rPr lang="en-US" sz="2000" dirty="0"/>
              <a:t>: </a:t>
            </a:r>
            <a:r>
              <a:rPr lang="en-US" sz="2000" dirty="0">
                <a:solidFill>
                  <a:schemeClr val="tx1"/>
                </a:solidFill>
              </a:rPr>
              <a:t>low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Viscosity</a:t>
            </a:r>
            <a:r>
              <a:rPr lang="en-US" sz="2000" dirty="0"/>
              <a:t>:  </a:t>
            </a:r>
            <a:r>
              <a:rPr lang="en-US" sz="2000" b="1" dirty="0">
                <a:solidFill>
                  <a:srgbClr val="FF0000"/>
                </a:solidFill>
              </a:rPr>
              <a:t>high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b="1" dirty="0"/>
              <a:t>UV shrink</a:t>
            </a:r>
            <a:r>
              <a:rPr lang="en-US" sz="2000" dirty="0"/>
              <a:t>: </a:t>
            </a:r>
            <a:r>
              <a:rPr lang="en-US" sz="2000" b="1" dirty="0">
                <a:solidFill>
                  <a:srgbClr val="0000CC"/>
                </a:solidFill>
              </a:rPr>
              <a:t>done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BF452-7817-4576-9598-F838D39634D7}"/>
              </a:ext>
            </a:extLst>
          </p:cNvPr>
          <p:cNvSpPr txBox="1"/>
          <p:nvPr/>
        </p:nvSpPr>
        <p:spPr>
          <a:xfrm>
            <a:off x="119336" y="656692"/>
            <a:ext cx="120040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 of surface curvature of UV resin formed by thermal contraction (</a:t>
            </a:r>
            <a:r>
              <a:rPr lang="en-US" altLang="ja-JP" sz="2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Hypothesis</a:t>
            </a:r>
            <a:r>
              <a:rPr lang="en-US" altLang="ja-JP" sz="22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ja-JP" altLang="en-US" sz="2200" b="1" i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7ABE7F-85AC-4079-8939-C658069A73EF}"/>
              </a:ext>
            </a:extLst>
          </p:cNvPr>
          <p:cNvSpPr txBox="1"/>
          <p:nvPr/>
        </p:nvSpPr>
        <p:spPr>
          <a:xfrm>
            <a:off x="5143668" y="4143198"/>
            <a:ext cx="1904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Reaction heat generated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591B91AD-5C9E-440C-BBB9-1460776C5F92}"/>
              </a:ext>
            </a:extLst>
          </p:cNvPr>
          <p:cNvSpPr/>
          <p:nvPr/>
        </p:nvSpPr>
        <p:spPr>
          <a:xfrm>
            <a:off x="9480376" y="4545124"/>
            <a:ext cx="2500999" cy="432048"/>
          </a:xfrm>
          <a:prstGeom prst="roundRect">
            <a:avLst>
              <a:gd name="adj" fmla="val 2883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ja-JP" sz="2400" dirty="0"/>
              <a:t>Double Effect!?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967867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6000" dirty="0"/>
              <a:t>Summary</a:t>
            </a:r>
            <a:endParaRPr kumimoji="1" lang="ja-JP" altLang="en-US" sz="6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45842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A numerical modeling method for </a:t>
            </a:r>
            <a:r>
              <a:rPr lang="en-US" altLang="ja-JP" b="1" dirty="0">
                <a:solidFill>
                  <a:srgbClr val="0000CC"/>
                </a:solidFill>
              </a:rPr>
              <a:t>UV shrink &amp; curing simulation</a:t>
            </a:r>
            <a:br>
              <a:rPr lang="en-US" altLang="ja-JP" dirty="0"/>
            </a:br>
            <a:r>
              <a:rPr lang="en-US" altLang="ja-JP" dirty="0"/>
              <a:t>using </a:t>
            </a:r>
            <a:r>
              <a:rPr lang="en-US" altLang="ja-JP" b="1" dirty="0">
                <a:solidFill>
                  <a:srgbClr val="FF0000"/>
                </a:solidFill>
              </a:rPr>
              <a:t>thermo-viscoelastic model </a:t>
            </a:r>
            <a:r>
              <a:rPr lang="en-US" altLang="ja-JP" dirty="0"/>
              <a:t>was proposed.</a:t>
            </a:r>
          </a:p>
          <a:p>
            <a:r>
              <a:rPr lang="en-US" altLang="ja-JP" dirty="0"/>
              <a:t>The model parameters were identified through the </a:t>
            </a:r>
            <a:r>
              <a:rPr lang="en-US" altLang="ja-JP" b="1" dirty="0">
                <a:solidFill>
                  <a:srgbClr val="C00000"/>
                </a:solidFill>
              </a:rPr>
              <a:t>rheology  measurement experiments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A process simulation for micromirror array using PDMS mold </a:t>
            </a:r>
            <a:br>
              <a:rPr lang="en-US" altLang="ja-JP" dirty="0"/>
            </a:br>
            <a:r>
              <a:rPr lang="en-US" altLang="ja-JP" dirty="0"/>
              <a:t>validated the </a:t>
            </a:r>
            <a:r>
              <a:rPr lang="en-US" altLang="ja-JP" b="1" dirty="0">
                <a:solidFill>
                  <a:srgbClr val="7030A0"/>
                </a:solidFill>
              </a:rPr>
              <a:t>qualitative accuracy on mirror surface curvature.</a:t>
            </a:r>
          </a:p>
          <a:p>
            <a:r>
              <a:rPr lang="en-US" altLang="ja-JP" dirty="0"/>
              <a:t>Our recent future works are below:</a:t>
            </a:r>
          </a:p>
          <a:p>
            <a:pPr lvl="1"/>
            <a:r>
              <a:rPr lang="en-US" altLang="ja-JP" dirty="0"/>
              <a:t>Investigate the hypothesis to achieve the </a:t>
            </a:r>
            <a:r>
              <a:rPr lang="en-US" altLang="ja-JP" b="1" dirty="0">
                <a:solidFill>
                  <a:srgbClr val="008000"/>
                </a:solidFill>
              </a:rPr>
              <a:t>quantitative validation </a:t>
            </a:r>
            <a:r>
              <a:rPr lang="en-US" altLang="ja-JP" dirty="0"/>
              <a:t>of our method. </a:t>
            </a:r>
          </a:p>
          <a:p>
            <a:pPr lvl="1"/>
            <a:r>
              <a:rPr lang="en-US" altLang="ja-JP" dirty="0"/>
              <a:t>Improve</a:t>
            </a:r>
            <a:r>
              <a:rPr lang="ja-JP" altLang="en-US" dirty="0"/>
              <a:t> </a:t>
            </a:r>
            <a:r>
              <a:rPr lang="en-US" altLang="ja-JP" dirty="0"/>
              <a:t>our</a:t>
            </a:r>
            <a:r>
              <a:rPr lang="ja-JP" altLang="en-US" dirty="0"/>
              <a:t> </a:t>
            </a:r>
            <a:r>
              <a:rPr lang="en-US" altLang="ja-JP" dirty="0"/>
              <a:t>modeling</a:t>
            </a:r>
            <a:r>
              <a:rPr lang="ja-JP" altLang="en-US" dirty="0"/>
              <a:t> </a:t>
            </a:r>
            <a:r>
              <a:rPr lang="en-US" altLang="ja-JP" dirty="0"/>
              <a:t>method</a:t>
            </a:r>
            <a:r>
              <a:rPr lang="ja-JP" altLang="en-US" dirty="0"/>
              <a:t> </a:t>
            </a:r>
            <a:r>
              <a:rPr lang="en-US" altLang="ja-JP" dirty="0"/>
              <a:t>and</a:t>
            </a:r>
            <a:r>
              <a:rPr lang="ja-JP" altLang="en-US" dirty="0"/>
              <a:t> </a:t>
            </a:r>
            <a:r>
              <a:rPr lang="en-US" altLang="ja-JP" dirty="0"/>
              <a:t>simulation accuracy to aim for </a:t>
            </a:r>
            <a:r>
              <a:rPr lang="en-US" altLang="ja-JP" b="1" dirty="0">
                <a:solidFill>
                  <a:srgbClr val="008000"/>
                </a:solidFill>
              </a:rPr>
              <a:t>practical application.</a:t>
            </a:r>
            <a:endParaRPr lang="en-US" altLang="ja-JP" dirty="0">
              <a:solidFill>
                <a:srgbClr val="008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DDE8B17-5E8A-47E5-8F7A-64F0D1DEC776}"/>
              </a:ext>
            </a:extLst>
          </p:cNvPr>
          <p:cNvSpPr txBox="1"/>
          <p:nvPr/>
        </p:nvSpPr>
        <p:spPr>
          <a:xfrm>
            <a:off x="3261055" y="5697252"/>
            <a:ext cx="5668961" cy="5232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/>
              <a:t>Thank you for your kind attention.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007786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19900" dirty="0"/>
              <a:t>Appendix</a:t>
            </a:r>
            <a:endParaRPr kumimoji="1" lang="ja-JP" altLang="en-US" sz="199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9531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Limitation of Our Method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UV exposure condition to simulate must be exactly the same as that on the rheology measurement experiments.</a:t>
            </a:r>
          </a:p>
          <a:p>
            <a:r>
              <a:rPr lang="en-US" altLang="ja-JP" dirty="0"/>
              <a:t>The pattern size must be large enough to apply continuum approximation.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6403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/>
              <a:t>Viscoelasticity (Model Parameter Identification 2/3)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ja-JP" dirty="0"/>
                  <a:t>A virtual temperature-dependent shift factor (i.e., time-temperature superposition) is obtained by fitting the time-shifts at various temperatures.</a:t>
                </a:r>
              </a:p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Virtual Temperature-</a:t>
                </a:r>
                <a:b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Dependent</a:t>
                </a:r>
                <a:b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Shift Factor</a:t>
                </a: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𝑨</m:t>
                    </m:r>
                    <m:r>
                      <a:rPr lang="en-US" altLang="ja-JP" sz="2400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(</m:t>
                    </m:r>
                    <m:r>
                      <a:rPr lang="en-US" altLang="ja-JP" sz="2400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𝜽</m:t>
                    </m:r>
                    <m:r>
                      <a:rPr lang="en-US" altLang="ja-JP" sz="2400" b="1" i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charset="0"/>
                      </a:rPr>
                      <m:t>)</m:t>
                    </m:r>
                  </m:oMath>
                </a14:m>
                <a:endParaRPr lang="ja-JP" altLang="en-US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46" t="-19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42" y="1628800"/>
            <a:ext cx="7451262" cy="428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1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Validation of Material Constitutive Model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334433" y="623888"/>
                <a:ext cx="11738231" cy="5773737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Outline</a:t>
                </a:r>
              </a:p>
              <a:p>
                <a:r>
                  <a:rPr lang="en-US" altLang="ja-JP" sz="2400" dirty="0"/>
                  <a:t>Finite element analyses using the identified thermo-viscoelastic properties to reproduce the </a:t>
                </a:r>
                <a:r>
                  <a:rPr lang="en-US" altLang="ja-JP" sz="2400" dirty="0" err="1"/>
                  <a:t>rheometer</a:t>
                </a:r>
                <a:r>
                  <a:rPr lang="en-US" altLang="ja-JP" sz="2400" dirty="0"/>
                  <a:t> measurement data is conducted. </a:t>
                </a:r>
              </a:p>
              <a:p>
                <a:r>
                  <a:rPr lang="en-US" altLang="ja-JP" sz="2400" dirty="0"/>
                  <a:t>For simplicity, time evolution analysis that gives shear vibration to one hexahedron element is performed.</a:t>
                </a:r>
              </a:p>
              <a:p>
                <a:r>
                  <a:rPr lang="en-US" altLang="ja-JP" sz="2400" dirty="0"/>
                  <a:t>Defined thermo-viscoelastic properties are:</a:t>
                </a:r>
              </a:p>
              <a:p>
                <a:pPr lvl="1"/>
                <a:r>
                  <a:rPr lang="en-US" altLang="ja-JP" sz="2000" dirty="0"/>
                  <a:t>Temperature-dependent coefficient of thermal expansion,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000" dirty="0"/>
              </a:p>
              <a:p>
                <a:pPr lvl="1"/>
                <a:r>
                  <a:rPr lang="en-US" altLang="ja-JP" sz="2000" dirty="0"/>
                  <a:t>Temperature-dependent shift factor, </a:t>
                </a:r>
                <a14:m>
                  <m:oMath xmlns:m="http://schemas.openxmlformats.org/officeDocument/2006/math"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ja-JP" sz="2000" dirty="0"/>
              </a:p>
              <a:p>
                <a:pPr lvl="1"/>
                <a:r>
                  <a:rPr lang="en-US" altLang="ja-JP" sz="2000" dirty="0" err="1"/>
                  <a:t>Prony</a:t>
                </a:r>
                <a:r>
                  <a:rPr lang="en-US" altLang="ja-JP" sz="2000" dirty="0"/>
                  <a:t> series at reference temperature,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ja-JP" sz="2000" b="0" i="1" smtClean="0">
                        <a:latin typeface="Cambria Math" panose="02040503050406030204" pitchFamily="18" charset="0"/>
                      </a:rPr>
                      <m:t>=1,…,20)</m:t>
                    </m:r>
                  </m:oMath>
                </a14:m>
                <a:endParaRPr lang="en-US" altLang="ja-JP" sz="2000" dirty="0"/>
              </a:p>
              <a:p>
                <a:pPr lvl="1"/>
                <a:r>
                  <a:rPr lang="en-US" altLang="ja-JP" sz="2000" dirty="0"/>
                  <a:t>Instantaneous Young’s modulus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ja-JP" sz="2000" dirty="0"/>
                  <a:t> and Poisson's ratio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p>
                        <m:r>
                          <a:rPr lang="en-US" altLang="ja-JP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altLang="ja-JP" sz="2000" dirty="0"/>
              </a:p>
              <a:p>
                <a:r>
                  <a:rPr lang="en-US" altLang="ja-JP" sz="2400" dirty="0"/>
                  <a:t>Field condition of virtual temperature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charset="0"/>
                      </a:rPr>
                      <m:t>𝜃</m:t>
                    </m:r>
                    <m:d>
                      <m:d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altLang="ja-JP" sz="2400" b="0" i="1" smtClean="0">
                        <a:latin typeface="Cambria Math" charset="0"/>
                      </a:rPr>
                      <m:t>=−</m:t>
                    </m:r>
                    <m:r>
                      <a:rPr lang="en-US" altLang="ja-JP" sz="2400" b="0" i="1" smtClean="0"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altLang="ja-JP" sz="2400" dirty="0"/>
                  <a:t> is given.</a:t>
                </a:r>
              </a:p>
              <a:p>
                <a:r>
                  <a:rPr lang="en-US" altLang="ja-JP" sz="2400" dirty="0"/>
                  <a:t>Boundary conditions are:</a:t>
                </a:r>
              </a:p>
              <a:p>
                <a:pPr lvl="1"/>
                <a:r>
                  <a:rPr lang="en-US" altLang="ja-JP" sz="2000" dirty="0"/>
                  <a:t>Perfect constraint on the lower surface</a:t>
                </a:r>
              </a:p>
              <a:p>
                <a:pPr lvl="1"/>
                <a:r>
                  <a:rPr lang="en-US" altLang="ja-JP" sz="2000" dirty="0"/>
                  <a:t>Small oscillatory disp. in shear on the upper surface.</a:t>
                </a:r>
                <a:endParaRPr lang="ja-JP" altLang="en-US" sz="2000" dirty="0"/>
              </a:p>
              <a:p>
                <a:pPr lvl="1"/>
                <a:endParaRPr kumimoji="1" lang="ja-JP" altLang="en-US" sz="20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4433" y="623888"/>
                <a:ext cx="11738231" cy="5773737"/>
              </a:xfrm>
              <a:blipFill>
                <a:blip r:embed="rId2"/>
                <a:stretch>
                  <a:fillRect l="-1662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8777437" y="3212976"/>
                <a:ext cx="2196244" cy="219624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d>
                        <m:dPr>
                          <m:ctrlP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kumimoji="1" lang="en-US" altLang="ja-JP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kumimoji="1" lang="ja-JP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77437" y="3212976"/>
                <a:ext cx="2196244" cy="2196244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正方形/長方形 4"/>
          <p:cNvSpPr/>
          <p:nvPr/>
        </p:nvSpPr>
        <p:spPr>
          <a:xfrm>
            <a:off x="7685204" y="5409220"/>
            <a:ext cx="4380709" cy="684076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平行四辺形 6"/>
          <p:cNvSpPr/>
          <p:nvPr/>
        </p:nvSpPr>
        <p:spPr>
          <a:xfrm>
            <a:off x="8777437" y="3212976"/>
            <a:ext cx="2736304" cy="2196244"/>
          </a:xfrm>
          <a:prstGeom prst="parallelogram">
            <a:avLst/>
          </a:prstGeom>
          <a:noFill/>
          <a:ln>
            <a:solidFill>
              <a:srgbClr val="008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平行四辺形 7"/>
          <p:cNvSpPr/>
          <p:nvPr/>
        </p:nvSpPr>
        <p:spPr>
          <a:xfrm flipH="1">
            <a:off x="8237377" y="3212976"/>
            <a:ext cx="2736304" cy="2196244"/>
          </a:xfrm>
          <a:prstGeom prst="parallelogram">
            <a:avLst/>
          </a:prstGeom>
          <a:noFill/>
          <a:ln>
            <a:solidFill>
              <a:srgbClr val="0000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左右矢印 8"/>
          <p:cNvSpPr/>
          <p:nvPr/>
        </p:nvSpPr>
        <p:spPr>
          <a:xfrm>
            <a:off x="9119474" y="2799196"/>
            <a:ext cx="1512168" cy="324036"/>
          </a:xfrm>
          <a:prstGeom prst="left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249954" y="2403152"/>
            <a:ext cx="3251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Small shear oscillation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737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Validation of Material Constitutive Model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History of Relative Gap Change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153584" y="5744499"/>
            <a:ext cx="7883890" cy="523220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dirty="0"/>
              <a:t>The relative gap change is accurately simulated.</a:t>
            </a:r>
            <a:endParaRPr kumimoji="1" lang="ja-JP" altLang="en-US" sz="28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1052736"/>
            <a:ext cx="7092788" cy="469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664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Validation of Material Constitutive Model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History of Storage / Loss Shear Modulus</a:t>
            </a:r>
            <a:endParaRPr kumimoji="1" lang="ja-JP" altLang="en-US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1088740"/>
            <a:ext cx="5988463" cy="396044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04" y="1088740"/>
            <a:ext cx="5988463" cy="39604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275151" y="5085184"/>
                <a:ext cx="11521280" cy="1200329"/>
              </a:xfrm>
              <a:prstGeom prst="rect">
                <a:avLst/>
              </a:prstGeom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0" dirty="0"/>
                  <a:t>The storage shear modulus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ja-JP" sz="2400" dirty="0"/>
                  <a:t> is accurately simulated.</a:t>
                </a:r>
                <a:br>
                  <a:rPr lang="en-US" altLang="ja-JP" sz="2400" dirty="0"/>
                </a:br>
                <a:r>
                  <a:rPr lang="en-US" altLang="ja-JP" sz="2400" dirty="0"/>
                  <a:t>On the other hand, minor problem remains in the accuracy of </a:t>
                </a:r>
                <a:br>
                  <a:rPr lang="en-US" altLang="ja-JP" sz="2400" dirty="0"/>
                </a:br>
                <a:r>
                  <a:rPr lang="en-US" altLang="ja-JP" sz="2400" dirty="0"/>
                  <a:t>the loss shear modulus </a:t>
                </a:r>
                <a14:m>
                  <m:oMath xmlns:m="http://schemas.openxmlformats.org/officeDocument/2006/math"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ja-JP" sz="2400" b="0" i="1" smtClean="0">
                        <a:latin typeface="Cambria Math" panose="02040503050406030204" pitchFamily="18" charset="0"/>
                      </a:rPr>
                      <m:t>′′</m:t>
                    </m:r>
                  </m:oMath>
                </a14:m>
                <a:r>
                  <a:rPr lang="en-US" altLang="ja-JP" sz="2400" dirty="0"/>
                  <a:t> 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charset="0"/>
                          </a:rPr>
                          <m:t>𝐺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charset="0"/>
                          </a:rPr>
                          <m:t>′</m:t>
                        </m:r>
                      </m:sup>
                    </m:sSup>
                    <m:r>
                      <a:rPr lang="en-US" altLang="ja-JP" sz="2400" b="0" i="1" smtClean="0">
                        <a:latin typeface="Cambria Math" charset="0"/>
                      </a:rPr>
                      <m:t>≫</m:t>
                    </m:r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charset="0"/>
                          </a:rPr>
                          <m:t>𝐺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altLang="ja-JP" sz="2400" dirty="0"/>
                  <a:t>.</a:t>
                </a:r>
                <a:endParaRPr kumimoji="1" lang="ja-JP" altLang="en-US" sz="2400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51" y="5085184"/>
                <a:ext cx="11521280" cy="1200329"/>
              </a:xfrm>
              <a:prstGeom prst="rect">
                <a:avLst/>
              </a:prstGeom>
              <a:blipFill>
                <a:blip r:embed="rId4"/>
                <a:stretch>
                  <a:fillRect t="-2475" b="-94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58225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Steps of UV Process Simulation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 1: Stationary (1 sec.)</a:t>
                </a:r>
                <a:endParaRPr lang="en-US" altLang="ja-JP" sz="2400" b="1" u="sng" dirty="0"/>
              </a:p>
              <a:p>
                <a:pPr lvl="1"/>
                <a:r>
                  <a:rPr lang="en-US" altLang="ja-JP" sz="2000" dirty="0"/>
                  <a:t>Static analysis</a:t>
                </a:r>
              </a:p>
              <a:p>
                <a:pPr lvl="1"/>
                <a:r>
                  <a:rPr lang="en-US" altLang="ja-JP" sz="2000" dirty="0">
                    <a:solidFill>
                      <a:srgbClr val="FF00FF"/>
                    </a:solidFill>
                  </a:rPr>
                  <a:t>Start no-slip &amp; no-separation contact</a:t>
                </a:r>
              </a:p>
              <a:p>
                <a:pPr marL="0" indent="0">
                  <a:buNone/>
                </a:pPr>
                <a:r>
                  <a:rPr lang="en-US" altLang="ja-JP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 2: UV exposure &amp; Dark curing (130 sec.)</a:t>
                </a:r>
                <a:endParaRPr lang="en-US" altLang="ja-JP" sz="2400" b="1" u="sng" dirty="0"/>
              </a:p>
              <a:p>
                <a:pPr lvl="1"/>
                <a:r>
                  <a:rPr lang="en-US" altLang="ja-JP" sz="2000" dirty="0"/>
                  <a:t>Quasi-static analysis</a:t>
                </a:r>
              </a:p>
              <a:p>
                <a:pPr lvl="1"/>
                <a:r>
                  <a:rPr lang="en-US" altLang="ja-JP" sz="2000" dirty="0">
                    <a:solidFill>
                      <a:srgbClr val="0000FF"/>
                    </a:solidFill>
                  </a:rPr>
                  <a:t>Lower UV resin virtual temperature: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charset="0"/>
                      </a:rPr>
                      <m:t>𝜃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00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charset="0"/>
                      </a:rPr>
                      <m:t>=−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endParaRPr lang="en-US" altLang="ja-JP" sz="20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r>
                  <a:rPr lang="en-US" altLang="ja-JP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 3: Demolding w/ Dark curing (10 sec.)</a:t>
                </a:r>
                <a:endParaRPr lang="en-US" altLang="ja-JP" sz="2400" u="sng" dirty="0"/>
              </a:p>
              <a:p>
                <a:pPr lvl="1"/>
                <a:r>
                  <a:rPr lang="en-US" altLang="ja-JP" sz="2000" dirty="0"/>
                  <a:t>Quasi-static analysis</a:t>
                </a:r>
              </a:p>
              <a:p>
                <a:pPr lvl="1"/>
                <a:r>
                  <a:rPr lang="en-US" altLang="ja-JP" sz="2000" dirty="0">
                    <a:solidFill>
                      <a:srgbClr val="FF00FF"/>
                    </a:solidFill>
                  </a:rPr>
                  <a:t>Remove no-slip &amp; no-separation contact</a:t>
                </a:r>
              </a:p>
              <a:p>
                <a:pPr lvl="1"/>
                <a:r>
                  <a:rPr lang="en-US" altLang="ja-JP" sz="2000" dirty="0">
                    <a:solidFill>
                      <a:srgbClr val="FF0000"/>
                    </a:solidFill>
                  </a:rPr>
                  <a:t>Lift mold upward</a:t>
                </a:r>
              </a:p>
              <a:p>
                <a:pPr lvl="1"/>
                <a:r>
                  <a:rPr lang="en-US" altLang="ja-JP" sz="2000" dirty="0">
                    <a:solidFill>
                      <a:srgbClr val="0000FF"/>
                    </a:solidFill>
                  </a:rPr>
                  <a:t>Lower UV resin virtual temperature: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charset="0"/>
                      </a:rPr>
                      <m:t>𝜃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00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charset="0"/>
                      </a:rPr>
                      <m:t>=−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r>
                  <a:rPr lang="en-US" altLang="ja-JP" sz="2000" dirty="0">
                    <a:solidFill>
                      <a:srgbClr val="0000FF"/>
                    </a:solidFill>
                  </a:rPr>
                  <a:t> </a:t>
                </a:r>
              </a:p>
              <a:p>
                <a:pPr marL="0" indent="0">
                  <a:buNone/>
                </a:pPr>
                <a:r>
                  <a:rPr lang="en-US" altLang="ja-JP" sz="24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Step 4: Dark curing (6000 sec.)</a:t>
                </a:r>
              </a:p>
              <a:p>
                <a:pPr lvl="1"/>
                <a:r>
                  <a:rPr lang="en-US" altLang="ja-JP" sz="2000" dirty="0"/>
                  <a:t>Quasi-static analysis</a:t>
                </a:r>
              </a:p>
              <a:p>
                <a:pPr lvl="1"/>
                <a:r>
                  <a:rPr lang="en-US" altLang="ja-JP" sz="2000" dirty="0">
                    <a:solidFill>
                      <a:srgbClr val="0000FF"/>
                    </a:solidFill>
                  </a:rPr>
                  <a:t>Lower UV resin virtual temperature: </a:t>
                </a:r>
                <a14:m>
                  <m:oMath xmlns:m="http://schemas.openxmlformats.org/officeDocument/2006/math"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charset="0"/>
                      </a:rPr>
                      <m:t>𝜃</m:t>
                    </m:r>
                    <m:d>
                      <m:dPr>
                        <m:ctrlPr>
                          <a:rPr lang="en-US" altLang="ja-JP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000" i="1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charset="0"/>
                      </a:rPr>
                      <m:t>=−</m:t>
                    </m:r>
                    <m:r>
                      <a:rPr lang="en-US" altLang="ja-JP" sz="2000" i="1">
                        <a:solidFill>
                          <a:srgbClr val="0000FF"/>
                        </a:solidFill>
                        <a:latin typeface="Cambria Math" charset="0"/>
                      </a:rPr>
                      <m:t>𝑡</m:t>
                    </m:r>
                  </m:oMath>
                </a14:m>
                <a:endParaRPr lang="en-US" altLang="ja-JP" sz="2000" dirty="0">
                  <a:solidFill>
                    <a:srgbClr val="0000FF"/>
                  </a:solidFill>
                </a:endParaRPr>
              </a:p>
              <a:p>
                <a:pPr marL="0" indent="0">
                  <a:buNone/>
                </a:pPr>
                <a:endParaRPr lang="en-US" altLang="ja-JP" sz="2400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93" t="-15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1143848"/>
            <a:ext cx="2965902" cy="4580996"/>
          </a:xfrm>
          <a:prstGeom prst="rect">
            <a:avLst/>
          </a:prstGeom>
        </p:spPr>
      </p:pic>
      <p:sp>
        <p:nvSpPr>
          <p:cNvPr id="6" name="TextBox 7"/>
          <p:cNvSpPr txBox="1"/>
          <p:nvPr/>
        </p:nvSpPr>
        <p:spPr>
          <a:xfrm>
            <a:off x="8436301" y="774481"/>
            <a:ext cx="305191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>
                <a:solidFill>
                  <a:srgbClr val="FF0000"/>
                </a:solidFill>
              </a:rPr>
              <a:t>Displacement </a:t>
            </a:r>
            <a:r>
              <a:rPr lang="en-US" altLang="ja-JP" sz="2000" b="1" dirty="0">
                <a:solidFill>
                  <a:srgbClr val="FF0000"/>
                </a:solidFill>
              </a:rPr>
              <a:t>400µm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8"/>
          <p:cNvCxnSpPr>
            <a:cxnSpLocks/>
          </p:cNvCxnSpPr>
          <p:nvPr/>
        </p:nvCxnSpPr>
        <p:spPr>
          <a:xfrm>
            <a:off x="8647109" y="1662193"/>
            <a:ext cx="501816" cy="892279"/>
          </a:xfrm>
          <a:prstGeom prst="straightConnector1">
            <a:avLst/>
          </a:prstGeom>
          <a:ln w="38100">
            <a:solidFill>
              <a:srgbClr val="FF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9"/>
          <p:cNvSpPr txBox="1"/>
          <p:nvPr/>
        </p:nvSpPr>
        <p:spPr>
          <a:xfrm>
            <a:off x="6645900" y="973681"/>
            <a:ext cx="226134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FF"/>
                </a:solidFill>
              </a:rPr>
              <a:t>Non-slip &amp;</a:t>
            </a:r>
          </a:p>
          <a:p>
            <a:pPr algn="ctr"/>
            <a:r>
              <a:rPr lang="en-US" sz="2000" b="1" dirty="0">
                <a:solidFill>
                  <a:srgbClr val="FF00FF"/>
                </a:solidFill>
              </a:rPr>
              <a:t>Non-separation</a:t>
            </a:r>
          </a:p>
          <a:p>
            <a:pPr algn="ctr"/>
            <a:r>
              <a:rPr lang="en-US" sz="2000" b="1" dirty="0">
                <a:solidFill>
                  <a:srgbClr val="FF00FF"/>
                </a:solidFill>
              </a:rPr>
              <a:t>contact</a:t>
            </a:r>
          </a:p>
        </p:txBody>
      </p:sp>
      <p:cxnSp>
        <p:nvCxnSpPr>
          <p:cNvPr id="9" name="Straight Arrow Connector 10"/>
          <p:cNvCxnSpPr>
            <a:cxnSpLocks/>
          </p:cNvCxnSpPr>
          <p:nvPr/>
        </p:nvCxnSpPr>
        <p:spPr>
          <a:xfrm flipH="1" flipV="1">
            <a:off x="8647109" y="4619311"/>
            <a:ext cx="1003633" cy="1055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1"/>
          <p:cNvCxnSpPr>
            <a:cxnSpLocks/>
          </p:cNvCxnSpPr>
          <p:nvPr/>
        </p:nvCxnSpPr>
        <p:spPr>
          <a:xfrm flipV="1">
            <a:off x="9871245" y="4619311"/>
            <a:ext cx="1192598" cy="10555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2"/>
          <p:cNvSpPr txBox="1"/>
          <p:nvPr/>
        </p:nvSpPr>
        <p:spPr>
          <a:xfrm>
            <a:off x="8388499" y="5617430"/>
            <a:ext cx="2916325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Periodic boundary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3"/>
              <p:cNvSpPr txBox="1"/>
              <p:nvPr/>
            </p:nvSpPr>
            <p:spPr>
              <a:xfrm>
                <a:off x="8860976" y="4118729"/>
                <a:ext cx="202053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0000FF"/>
                    </a:solidFill>
                  </a:rPr>
                  <a:t>UV Resin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ja-JP" sz="2400" b="1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𝜽</m:t>
                    </m:r>
                    <m:d>
                      <m:dPr>
                        <m:ctrlPr>
                          <a:rPr lang="en-US" altLang="ja-JP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1" i="1" smtClean="0">
                            <a:solidFill>
                              <a:srgbClr val="0000FF"/>
                            </a:solidFill>
                            <a:latin typeface="Cambria Math" charset="0"/>
                          </a:rPr>
                          <m:t>𝒕</m:t>
                        </m:r>
                      </m:e>
                    </m:d>
                    <m:r>
                      <a:rPr lang="en-US" altLang="ja-JP" sz="2400" b="1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=−</m:t>
                    </m:r>
                    <m:r>
                      <a:rPr lang="en-US" altLang="ja-JP" sz="2400" b="1" i="1" smtClean="0">
                        <a:solidFill>
                          <a:srgbClr val="0000FF"/>
                        </a:solidFill>
                        <a:latin typeface="Cambria Math" charset="0"/>
                      </a:rPr>
                      <m:t>𝒕</m:t>
                    </m:r>
                  </m:oMath>
                </a14:m>
                <a:r>
                  <a:rPr lang="en-US" altLang="ja-JP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ja-JP" altLang="en-US" sz="2400" b="1" dirty="0">
                    <a:solidFill>
                      <a:srgbClr val="0000FF"/>
                    </a:solidFill>
                  </a:rPr>
                  <a:t>℃</a:t>
                </a:r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2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0976" y="4118729"/>
                <a:ext cx="2020538" cy="830997"/>
              </a:xfrm>
              <a:prstGeom prst="rect">
                <a:avLst/>
              </a:prstGeom>
              <a:blipFill>
                <a:blip r:embed="rId4"/>
                <a:stretch>
                  <a:fillRect t="-5147" r="-1511" b="-1397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4"/>
          <p:cNvSpPr txBox="1"/>
          <p:nvPr/>
        </p:nvSpPr>
        <p:spPr>
          <a:xfrm>
            <a:off x="9128301" y="2049356"/>
            <a:ext cx="1982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PDMS Mold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101799" y="6006834"/>
            <a:ext cx="5757134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ABAQUS/Standard C3D8 is used for FE analysis.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034381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Issues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/>
              <a:t>In the curing process, </a:t>
            </a:r>
            <a:r>
              <a:rPr lang="en-US" altLang="ja-JP" b="1" dirty="0">
                <a:solidFill>
                  <a:srgbClr val="FF0000"/>
                </a:solidFill>
              </a:rPr>
              <a:t>volume shrinkage of UV resin</a:t>
            </a:r>
            <a:r>
              <a:rPr lang="en-US" altLang="ja-JP" b="1" dirty="0"/>
              <a:t> </a:t>
            </a:r>
            <a:r>
              <a:rPr lang="en-US" altLang="ja-JP" dirty="0"/>
              <a:t>arises and</a:t>
            </a:r>
            <a:br>
              <a:rPr lang="en-US" altLang="ja-JP" dirty="0"/>
            </a:br>
            <a:r>
              <a:rPr lang="en-US" altLang="ja-JP" dirty="0"/>
              <a:t>may cause </a:t>
            </a:r>
            <a:r>
              <a:rPr lang="en-US" altLang="ja-JP" b="1" dirty="0">
                <a:solidFill>
                  <a:srgbClr val="FF00FF"/>
                </a:solidFill>
              </a:rPr>
              <a:t>unintended surface curvature</a:t>
            </a:r>
            <a:r>
              <a:rPr lang="en-US" altLang="ja-JP" dirty="0">
                <a:solidFill>
                  <a:srgbClr val="FF00FF"/>
                </a:solidFill>
              </a:rPr>
              <a:t> </a:t>
            </a:r>
            <a:r>
              <a:rPr lang="en-US" altLang="ja-JP" dirty="0"/>
              <a:t>when a soft mold such as PDMS is used.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dirty="0"/>
              <a:t>There is </a:t>
            </a:r>
            <a:r>
              <a:rPr lang="en-US" altLang="ja-JP" b="1" dirty="0">
                <a:solidFill>
                  <a:srgbClr val="0000CC"/>
                </a:solidFill>
              </a:rPr>
              <a:t>no numerical modeling method</a:t>
            </a:r>
            <a:r>
              <a:rPr lang="en-US" altLang="ja-JP" b="1" dirty="0"/>
              <a:t> </a:t>
            </a:r>
            <a:r>
              <a:rPr lang="en-US" altLang="ja-JP" dirty="0"/>
              <a:t>to reproduce this type of error in UV imprint, although there are a few </a:t>
            </a:r>
            <a:r>
              <a:rPr lang="en-US" altLang="ja-JP" b="1" dirty="0">
                <a:solidFill>
                  <a:srgbClr val="C00000"/>
                </a:solidFill>
              </a:rPr>
              <a:t>conventional methods for </a:t>
            </a:r>
            <a:r>
              <a:rPr lang="en-US" altLang="ja-JP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</a:t>
            </a:r>
            <a:r>
              <a:rPr lang="en-US" altLang="ja-JP" b="1" dirty="0">
                <a:solidFill>
                  <a:srgbClr val="C00000"/>
                </a:solidFill>
              </a:rPr>
              <a:t> imprint</a:t>
            </a:r>
            <a:r>
              <a:rPr lang="en-US" altLang="ja-JP" dirty="0"/>
              <a:t>.</a:t>
            </a: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263352" y="3384788"/>
            <a:ext cx="1854850" cy="2413414"/>
            <a:chOff x="120862" y="3249896"/>
            <a:chExt cx="1854850" cy="241341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62" y="3282675"/>
              <a:ext cx="1854850" cy="238063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39845" y="5239493"/>
              <a:ext cx="1616883" cy="4005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solidFill>
                    <a:srgbClr val="0000FF"/>
                  </a:solidFill>
                </a:rPr>
                <a:t>UV</a:t>
              </a:r>
              <a:r>
                <a:rPr lang="ja-JP" altLang="en-US" sz="2400" b="1" dirty="0">
                  <a:solidFill>
                    <a:srgbClr val="0000FF"/>
                  </a:solidFill>
                </a:rPr>
                <a:t> </a:t>
              </a:r>
              <a:r>
                <a:rPr lang="en-US" altLang="ja-JP" sz="2400" b="1" dirty="0">
                  <a:solidFill>
                    <a:srgbClr val="0000FF"/>
                  </a:solidFill>
                </a:rPr>
                <a:t>Resin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39845" y="3249896"/>
              <a:ext cx="161036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</a:rPr>
                <a:t>Soft Mold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143672" y="3384788"/>
            <a:ext cx="2017809" cy="2413412"/>
            <a:chOff x="3632778" y="3495551"/>
            <a:chExt cx="2017809" cy="2413412"/>
          </a:xfrm>
        </p:grpSpPr>
        <p:grpSp>
          <p:nvGrpSpPr>
            <p:cNvPr id="16" name="Group 15"/>
            <p:cNvGrpSpPr/>
            <p:nvPr/>
          </p:nvGrpSpPr>
          <p:grpSpPr>
            <a:xfrm>
              <a:off x="3632778" y="3495551"/>
              <a:ext cx="2017809" cy="2413412"/>
              <a:chOff x="1331640" y="3390307"/>
              <a:chExt cx="2189605" cy="28489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1640" y="3429000"/>
                <a:ext cx="2189605" cy="2810281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552704" y="5750209"/>
                <a:ext cx="1747475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ja-JP" sz="2400" b="1" dirty="0">
                    <a:solidFill>
                      <a:srgbClr val="0000FF"/>
                    </a:solidFill>
                  </a:rPr>
                  <a:t>UV</a:t>
                </a:r>
                <a:r>
                  <a:rPr lang="ja-JP" altLang="en-US" sz="2400" b="1" dirty="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400" b="1" dirty="0">
                    <a:solidFill>
                      <a:srgbClr val="0000FF"/>
                    </a:solidFill>
                  </a:rPr>
                  <a:t>Resin</a:t>
                </a:r>
                <a:endParaRPr lang="en-US" sz="24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525754" y="3390307"/>
                <a:ext cx="1747475" cy="5449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Soft Mold</a:t>
                </a:r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3995049" y="4855007"/>
              <a:ext cx="123785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</a:rPr>
                <a:t>Shrink</a:t>
              </a: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1979243" y="4290852"/>
            <a:ext cx="1297673" cy="1208937"/>
            <a:chOff x="1835227" y="4290852"/>
            <a:chExt cx="1297673" cy="1208937"/>
          </a:xfrm>
        </p:grpSpPr>
        <p:sp>
          <p:nvSpPr>
            <p:cNvPr id="12" name="下矢印 12"/>
            <p:cNvSpPr/>
            <p:nvPr/>
          </p:nvSpPr>
          <p:spPr>
            <a:xfrm rot="16200000">
              <a:off x="2240239" y="4243601"/>
              <a:ext cx="608797" cy="703300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835227" y="4791903"/>
              <a:ext cx="12976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UV</a:t>
              </a:r>
            </a:p>
            <a:p>
              <a:pPr algn="ctr"/>
              <a:r>
                <a:rPr lang="en-US" sz="2000" dirty="0"/>
                <a:t>Exposure</a:t>
              </a: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5051884" y="4284438"/>
            <a:ext cx="1449171" cy="958848"/>
            <a:chOff x="4660745" y="4284438"/>
            <a:chExt cx="1449171" cy="958848"/>
          </a:xfrm>
        </p:grpSpPr>
        <p:sp>
          <p:nvSpPr>
            <p:cNvPr id="7" name="下矢印 12"/>
            <p:cNvSpPr/>
            <p:nvPr/>
          </p:nvSpPr>
          <p:spPr>
            <a:xfrm rot="16200000">
              <a:off x="5080932" y="4269568"/>
              <a:ext cx="608797" cy="638538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60745" y="4843176"/>
              <a:ext cx="14491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Demolding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138" y="3226387"/>
            <a:ext cx="3594597" cy="258073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8148228" y="5771001"/>
            <a:ext cx="3843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Y. </a:t>
            </a:r>
            <a:r>
              <a:rPr lang="it-IT" dirty="0" err="1"/>
              <a:t>Onishi</a:t>
            </a:r>
            <a:r>
              <a:rPr lang="it-IT" dirty="0"/>
              <a:t> </a:t>
            </a:r>
            <a:r>
              <a:rPr lang="it-IT" i="1" dirty="0"/>
              <a:t>et al.</a:t>
            </a:r>
            <a:r>
              <a:rPr lang="it-IT" dirty="0"/>
              <a:t> </a:t>
            </a:r>
            <a:r>
              <a:rPr lang="it-IT" i="1" dirty="0" err="1"/>
              <a:t>Jpn</a:t>
            </a:r>
            <a:r>
              <a:rPr lang="it-IT" i="1" dirty="0"/>
              <a:t>. </a:t>
            </a:r>
            <a:r>
              <a:rPr lang="it-IT" i="1" dirty="0" err="1"/>
              <a:t>J</a:t>
            </a:r>
            <a:r>
              <a:rPr lang="it-IT" i="1" dirty="0"/>
              <a:t>. </a:t>
            </a:r>
            <a:r>
              <a:rPr lang="it-IT" i="1" dirty="0" err="1"/>
              <a:t>Appl</a:t>
            </a:r>
            <a:r>
              <a:rPr lang="it-IT" i="1" dirty="0"/>
              <a:t>. </a:t>
            </a:r>
            <a:r>
              <a:rPr lang="it-IT" i="1" dirty="0" err="1"/>
              <a:t>Phys</a:t>
            </a:r>
            <a:r>
              <a:rPr lang="it-IT" i="1" dirty="0"/>
              <a:t>. </a:t>
            </a:r>
            <a:r>
              <a:rPr lang="it-IT" b="1" dirty="0"/>
              <a:t>47 </a:t>
            </a:r>
            <a:r>
              <a:rPr lang="it-IT" dirty="0"/>
              <a:t>5145 (2008)</a:t>
            </a:r>
          </a:p>
        </p:txBody>
      </p:sp>
      <p:grpSp>
        <p:nvGrpSpPr>
          <p:cNvPr id="24" name="グループ化 23"/>
          <p:cNvGrpSpPr/>
          <p:nvPr/>
        </p:nvGrpSpPr>
        <p:grpSpPr>
          <a:xfrm>
            <a:off x="6040379" y="2920817"/>
            <a:ext cx="2107849" cy="2883440"/>
            <a:chOff x="5646375" y="2920817"/>
            <a:chExt cx="2107849" cy="2883440"/>
          </a:xfrm>
        </p:grpSpPr>
        <p:grpSp>
          <p:nvGrpSpPr>
            <p:cNvPr id="26" name="Group 25"/>
            <p:cNvGrpSpPr/>
            <p:nvPr/>
          </p:nvGrpSpPr>
          <p:grpSpPr>
            <a:xfrm>
              <a:off x="5646375" y="3061430"/>
              <a:ext cx="2107849" cy="2742827"/>
              <a:chOff x="6935829" y="2920482"/>
              <a:chExt cx="2107849" cy="2742827"/>
            </a:xfrm>
          </p:grpSpPr>
          <p:grpSp>
            <p:nvGrpSpPr>
              <p:cNvPr id="8" name="Group 7"/>
              <p:cNvGrpSpPr/>
              <p:nvPr/>
            </p:nvGrpSpPr>
            <p:grpSpPr>
              <a:xfrm>
                <a:off x="6994054" y="3741148"/>
                <a:ext cx="2049624" cy="1922161"/>
                <a:chOff x="6512951" y="3953433"/>
                <a:chExt cx="2215168" cy="2215168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12951" y="3953433"/>
                  <a:ext cx="2215168" cy="2215168"/>
                </a:xfrm>
                <a:prstGeom prst="rect">
                  <a:avLst/>
                </a:prstGeom>
              </p:spPr>
            </p:pic>
            <p:sp>
              <p:nvSpPr>
                <p:cNvPr id="10" name="TextBox 9"/>
                <p:cNvSpPr txBox="1"/>
                <p:nvPr/>
              </p:nvSpPr>
              <p:spPr>
                <a:xfrm>
                  <a:off x="6745289" y="5658514"/>
                  <a:ext cx="1747475" cy="46166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ja-JP" sz="2400" b="1" dirty="0">
                      <a:solidFill>
                        <a:srgbClr val="0000FF"/>
                      </a:solidFill>
                    </a:rPr>
                    <a:t>UV</a:t>
                  </a:r>
                  <a:r>
                    <a:rPr lang="ja-JP" altLang="en-US" sz="2400" b="1" dirty="0">
                      <a:solidFill>
                        <a:srgbClr val="0000FF"/>
                      </a:solidFill>
                    </a:rPr>
                    <a:t> </a:t>
                  </a:r>
                  <a:r>
                    <a:rPr lang="en-US" altLang="ja-JP" sz="2400" b="1" dirty="0">
                      <a:solidFill>
                        <a:srgbClr val="0000FF"/>
                      </a:solidFill>
                    </a:rPr>
                    <a:t>Resin</a:t>
                  </a:r>
                  <a:endParaRPr lang="en-US" sz="2400" b="1" dirty="0">
                    <a:solidFill>
                      <a:srgbClr val="0000FF"/>
                    </a:solidFill>
                  </a:endParaRPr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6935829" y="2920482"/>
                <a:ext cx="44221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6000" dirty="0">
                    <a:solidFill>
                      <a:srgbClr val="FF00FF"/>
                    </a:solidFill>
                  </a:rPr>
                  <a:t>✘</a:t>
                </a:r>
                <a:endParaRPr lang="en-US" sz="6000" dirty="0">
                  <a:solidFill>
                    <a:srgbClr val="FF00FF"/>
                  </a:solidFill>
                </a:endParaRP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695150" y="2920817"/>
              <a:ext cx="20381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FF"/>
                  </a:solidFill>
                </a:rPr>
                <a:t>Unintended</a:t>
              </a:r>
              <a:br>
                <a:rPr lang="en-US" sz="2000" dirty="0">
                  <a:solidFill>
                    <a:srgbClr val="FF00FF"/>
                  </a:solidFill>
                </a:rPr>
              </a:br>
              <a:r>
                <a:rPr lang="en-US" sz="2000" dirty="0">
                  <a:solidFill>
                    <a:srgbClr val="FF00FF"/>
                  </a:solidFill>
                </a:rPr>
                <a:t>Surface</a:t>
              </a:r>
              <a:br>
                <a:rPr lang="en-US" sz="2000" dirty="0">
                  <a:solidFill>
                    <a:srgbClr val="FF00FF"/>
                  </a:solidFill>
                </a:rPr>
              </a:br>
              <a:r>
                <a:rPr lang="en-US" sz="2000" dirty="0">
                  <a:solidFill>
                    <a:srgbClr val="FF00FF"/>
                  </a:solidFill>
                </a:rPr>
                <a:t>Curvature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4019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7E57A-27B3-47C7-A946-22E23E9F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Acceleration of UV reaction by reaction heat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43392-0D02-49CF-BD51-2D8244BCA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9C47E0-1710-4F7F-887C-507B5CBCD874}"/>
                  </a:ext>
                </a:extLst>
              </p:cNvPr>
              <p:cNvSpPr txBox="1"/>
              <p:nvPr/>
            </p:nvSpPr>
            <p:spPr>
              <a:xfrm>
                <a:off x="334698" y="581206"/>
                <a:ext cx="9037665" cy="83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Rheology measurement results at </a:t>
                </a:r>
                <a:r>
                  <a:rPr lang="en-US" altLang="ja-JP" sz="2400" b="1" i="1" u="sng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various stage temperature </a:t>
                </a:r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(Frequency: </a:t>
                </a:r>
                <a14:m>
                  <m:oMath xmlns:m="http://schemas.openxmlformats.org/officeDocument/2006/math">
                    <m:r>
                      <a:rPr lang="en-US" altLang="ja-JP" sz="24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ja-JP" sz="24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𝐇𝐳</m:t>
                    </m:r>
                    <m:r>
                      <a:rPr lang="en-US" altLang="ja-JP" sz="2400" b="1" i="0" u="sng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UV intensity: </a:t>
                </a:r>
                <a14:m>
                  <m:oMath xmlns:m="http://schemas.openxmlformats.org/officeDocument/2006/math">
                    <m:r>
                      <a:rPr lang="en-US" altLang="ja-JP" sz="2400" b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en-US" altLang="ja-JP" sz="2400" b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b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𝐦𝐖</m:t>
                    </m:r>
                    <m:r>
                      <a:rPr lang="en-US" altLang="ja-JP" sz="2400" b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400" b="1" u="sng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𝐜</m:t>
                    </m:r>
                    <m:sSup>
                      <m:sSupPr>
                        <m:ctrlPr>
                          <a:rPr lang="en-US" altLang="ja-JP" sz="2400" b="1" i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altLang="ja-JP" sz="2400" b="1" u="sng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ja-JP" sz="24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  <a:endParaRPr lang="ja-JP" altLang="en-US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9C47E0-1710-4F7F-887C-507B5CBCD8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698" y="581206"/>
                <a:ext cx="9037665" cy="839332"/>
              </a:xfrm>
              <a:prstGeom prst="rect">
                <a:avLst/>
              </a:prstGeom>
              <a:blipFill>
                <a:blip r:embed="rId2"/>
                <a:stretch>
                  <a:fillRect l="-1080" t="-5797" r="-1687" b="-20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697EEB6-3A7A-413E-A3ED-F94ADD29A40A}"/>
              </a:ext>
            </a:extLst>
          </p:cNvPr>
          <p:cNvSpPr txBox="1"/>
          <p:nvPr/>
        </p:nvSpPr>
        <p:spPr>
          <a:xfrm>
            <a:off x="8112224" y="4613066"/>
            <a:ext cx="27343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Relative Gap</a:t>
            </a:r>
            <a:r>
              <a:rPr lang="ja-JP" altLang="en-US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endParaRPr lang="ja-JP" altLang="en-US" sz="2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4">
                <a:extLst>
                  <a:ext uri="{FF2B5EF4-FFF2-40B4-BE49-F238E27FC236}">
                    <a16:creationId xmlns:a16="http://schemas.microsoft.com/office/drawing/2014/main" id="{628F0AC7-F2A2-4F36-AD99-52886310DEDD}"/>
                  </a:ext>
                </a:extLst>
              </p:cNvPr>
              <p:cNvSpPr txBox="1"/>
              <p:nvPr/>
            </p:nvSpPr>
            <p:spPr>
              <a:xfrm>
                <a:off x="448869" y="5289483"/>
                <a:ext cx="11294262" cy="830997"/>
              </a:xfrm>
              <a:prstGeom prst="rect">
                <a:avLst/>
              </a:prstGeom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>
                    <a:solidFill>
                      <a:schemeClr val="tx2"/>
                    </a:solidFill>
                  </a:rPr>
                  <a:t>The higher temperature, the faster the UV reaction.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ja-JP" alt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b="1" dirty="0">
                    <a:solidFill>
                      <a:srgbClr val="FF0000"/>
                    </a:solidFill>
                  </a:rPr>
                  <a:t>In the actual process, UV shrink can be accelerated by the reaction heat.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テキスト ボックス 4">
                <a:extLst>
                  <a:ext uri="{FF2B5EF4-FFF2-40B4-BE49-F238E27FC236}">
                    <a16:creationId xmlns:a16="http://schemas.microsoft.com/office/drawing/2014/main" id="{628F0AC7-F2A2-4F36-AD99-52886310D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69" y="5289483"/>
                <a:ext cx="11294262" cy="830997"/>
              </a:xfrm>
              <a:prstGeom prst="rect">
                <a:avLst/>
              </a:prstGeom>
              <a:blipFill>
                <a:blip r:embed="rId3"/>
                <a:stretch>
                  <a:fillRect l="-700" t="-2817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4049627-086F-4009-A950-08A38DC1E74D}"/>
                  </a:ext>
                </a:extLst>
              </p:cNvPr>
              <p:cNvSpPr txBox="1"/>
              <p:nvPr/>
            </p:nvSpPr>
            <p:spPr>
              <a:xfrm>
                <a:off x="2005591" y="4613066"/>
                <a:ext cx="337973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000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Storage Shear Modulus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0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0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𝑮</m:t>
                        </m:r>
                      </m:e>
                      <m:sup>
                        <m:r>
                          <a:rPr lang="en-US" altLang="ja-JP" sz="2000" b="1" i="1" u="sng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ja-JP" altLang="en-US" sz="20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4049627-086F-4009-A950-08A38DC1E7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591" y="4613066"/>
                <a:ext cx="3379739" cy="400110"/>
              </a:xfrm>
              <a:prstGeom prst="rect">
                <a:avLst/>
              </a:prstGeom>
              <a:blipFill>
                <a:blip r:embed="rId5"/>
                <a:stretch>
                  <a:fillRect l="-1986" t="-9231" b="-3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EEE9CD3-E4A3-47CD-AD03-B41A8D9AFB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504700"/>
            <a:ext cx="5498603" cy="33528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CD739B-00CD-4002-8E78-37DC6E3B8C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61" y="1325853"/>
            <a:ext cx="5498603" cy="3543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859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E5EAD-CF95-4948-AAAA-7FA6CB64E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Effect of demolding timepoint on curvature depth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A1C92F-46FA-4DE6-B07B-5BF8EA840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4B47E7-BF00-408F-82AE-49960B4DF3EA}"/>
              </a:ext>
            </a:extLst>
          </p:cNvPr>
          <p:cNvSpPr txBox="1"/>
          <p:nvPr/>
        </p:nvSpPr>
        <p:spPr>
          <a:xfrm>
            <a:off x="4007768" y="762904"/>
            <a:ext cx="4780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</a:t>
            </a:r>
            <a:r>
              <a:rPr lang="ja-JP" altLang="en-US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</a:t>
            </a:r>
            <a:r>
              <a:rPr lang="ja-JP" altLang="en-US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demolding</a:t>
            </a:r>
            <a:r>
              <a:rPr lang="ja-JP" altLang="en-US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timepoint</a:t>
            </a:r>
            <a:r>
              <a:rPr lang="ja-JP" altLang="en-US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ja-JP" altLang="en-US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max.</a:t>
            </a:r>
            <a:r>
              <a:rPr lang="ja-JP" altLang="en-US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curvature</a:t>
            </a:r>
            <a:r>
              <a:rPr lang="ja-JP" altLang="en-US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depth</a:t>
            </a:r>
            <a:endParaRPr lang="en-US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ED7CBF4-2252-4F07-A643-709D9FF426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446" y="1381269"/>
            <a:ext cx="5835108" cy="37001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4">
                <a:extLst>
                  <a:ext uri="{FF2B5EF4-FFF2-40B4-BE49-F238E27FC236}">
                    <a16:creationId xmlns:a16="http://schemas.microsoft.com/office/drawing/2014/main" id="{E2843E9A-0772-44CF-BCFA-AB18B395F9B1}"/>
                  </a:ext>
                </a:extLst>
              </p:cNvPr>
              <p:cNvSpPr txBox="1"/>
              <p:nvPr/>
            </p:nvSpPr>
            <p:spPr>
              <a:xfrm>
                <a:off x="448869" y="5064547"/>
                <a:ext cx="11294262" cy="1200329"/>
              </a:xfrm>
              <a:prstGeom prst="rect">
                <a:avLst/>
              </a:prstGeom>
              <a:solidFill>
                <a:schemeClr val="accent1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dirty="0">
                    <a:solidFill>
                      <a:schemeClr val="tx2"/>
                    </a:solidFill>
                  </a:rPr>
                  <a:t>Delaying the demolding timing makes the surface curvature deeper.</a:t>
                </a:r>
              </a:p>
              <a:p>
                <a14:m>
                  <m:oMath xmlns:m="http://schemas.openxmlformats.org/officeDocument/2006/math">
                    <m:r>
                      <a:rPr lang="en-US" altLang="ja-JP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ja-JP" altLang="en-US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en-US" altLang="ja-JP" sz="2400" b="1" dirty="0">
                    <a:solidFill>
                      <a:srgbClr val="FF0000"/>
                    </a:solidFill>
                  </a:rPr>
                  <a:t>The more UV reaction progresses until demolding timepoint, the deeper the surface curvature.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テキスト ボックス 4">
                <a:extLst>
                  <a:ext uri="{FF2B5EF4-FFF2-40B4-BE49-F238E27FC236}">
                    <a16:creationId xmlns:a16="http://schemas.microsoft.com/office/drawing/2014/main" id="{E2843E9A-0772-44CF-BCFA-AB18B395F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869" y="5064547"/>
                <a:ext cx="11294262" cy="1200329"/>
              </a:xfrm>
              <a:prstGeom prst="rect">
                <a:avLst/>
              </a:prstGeom>
              <a:blipFill>
                <a:blip r:embed="rId3"/>
                <a:stretch>
                  <a:fillRect l="-700" t="-1980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54328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6B0E6-2DBD-43DD-80CB-8DE58AD4D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Why curvature depth of simulation is small?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3C8747-4B42-40BC-8DBF-457F5433D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7" name="テキスト ボックス 4">
            <a:extLst>
              <a:ext uri="{FF2B5EF4-FFF2-40B4-BE49-F238E27FC236}">
                <a16:creationId xmlns:a16="http://schemas.microsoft.com/office/drawing/2014/main" id="{493AF990-2D28-4ABB-914E-BBB52B5DA16A}"/>
              </a:ext>
            </a:extLst>
          </p:cNvPr>
          <p:cNvSpPr txBox="1"/>
          <p:nvPr/>
        </p:nvSpPr>
        <p:spPr>
          <a:xfrm>
            <a:off x="227348" y="4869160"/>
            <a:ext cx="11737965" cy="132343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ja-JP" sz="2000" dirty="0">
                <a:solidFill>
                  <a:schemeClr val="tx2"/>
                </a:solidFill>
              </a:rPr>
              <a:t>In the simulation, UV shrink is not completed at the time of demolding, and the curvature depth at that time is observed.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altLang="ja-JP" sz="2000" dirty="0">
                <a:solidFill>
                  <a:schemeClr val="tx2"/>
                </a:solidFill>
              </a:rPr>
              <a:t>In</a:t>
            </a:r>
            <a:r>
              <a:rPr lang="ja-JP" altLang="en-US" sz="2000" dirty="0">
                <a:solidFill>
                  <a:schemeClr val="tx2"/>
                </a:solidFill>
              </a:rPr>
              <a:t> </a:t>
            </a:r>
            <a:r>
              <a:rPr lang="en-US" altLang="ja-JP" sz="2000" dirty="0">
                <a:solidFill>
                  <a:schemeClr val="tx2"/>
                </a:solidFill>
              </a:rPr>
              <a:t>the actual process, UV shrink with thermal contraction has been completed before demolding, therefore the curvature depth becomes deeper than our simulation’s one.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76A78B-FC26-4AE5-B221-2B6EFECAE3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08" y="710964"/>
            <a:ext cx="9562235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8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thermography_about-0.5mm_50mW_2019-09-01">
            <a:hlinkClick r:id="" action="ppaction://media"/>
            <a:extLst>
              <a:ext uri="{FF2B5EF4-FFF2-40B4-BE49-F238E27FC236}">
                <a16:creationId xmlns:a16="http://schemas.microsoft.com/office/drawing/2014/main" id="{5816D4C4-683D-4EF9-8335-36558CAAB78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" end="18600"/>
                </p14:media>
              </p:ext>
            </p:extLst>
          </p:nvPr>
        </p:nvPicPr>
        <p:blipFill rotWithShape="1">
          <a:blip r:embed="rId4"/>
          <a:srcRect b="9081"/>
          <a:stretch>
            <a:fillRect/>
          </a:stretch>
        </p:blipFill>
        <p:spPr>
          <a:xfrm>
            <a:off x="743816" y="1988840"/>
            <a:ext cx="4338041" cy="29523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DBCD096-72F8-4E05-BECC-09CB81C49E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46" y="2204621"/>
            <a:ext cx="5486411" cy="32766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3FE680-4158-4ADA-832A-3328A059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Why curvature depth of simulation is small?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472AC-8AA6-441B-ADE0-833D3EBCC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1381FF-8E0B-4C81-8B91-C811D0C64298}"/>
                  </a:ext>
                </a:extLst>
              </p:cNvPr>
              <p:cNvSpPr txBox="1"/>
              <p:nvPr/>
            </p:nvSpPr>
            <p:spPr>
              <a:xfrm>
                <a:off x="5087888" y="1988840"/>
                <a:ext cx="917874" cy="461665"/>
              </a:xfrm>
              <a:prstGeom prst="rect">
                <a:avLst/>
              </a:prstGeom>
              <a:solidFill>
                <a:srgbClr val="F1E44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50 °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41381FF-8E0B-4C81-8B91-C811D0C642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888" y="1988840"/>
                <a:ext cx="917874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C5082F-CFC5-4BA7-AB0C-9330E8A943D6}"/>
                  </a:ext>
                </a:extLst>
              </p:cNvPr>
              <p:cNvSpPr txBox="1"/>
              <p:nvPr/>
            </p:nvSpPr>
            <p:spPr>
              <a:xfrm>
                <a:off x="5087888" y="4479503"/>
                <a:ext cx="917874" cy="461665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°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C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C5082F-CFC5-4BA7-AB0C-9330E8A943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7888" y="4479503"/>
                <a:ext cx="917874" cy="461665"/>
              </a:xfrm>
              <a:prstGeom prst="rect">
                <a:avLst/>
              </a:prstGeom>
              <a:blipFill>
                <a:blip r:embed="rId7"/>
                <a:stretch>
                  <a:fillRect l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81921C-9157-4A4A-861B-049999D359AB}"/>
                  </a:ext>
                </a:extLst>
              </p:cNvPr>
              <p:cNvSpPr txBox="1"/>
              <p:nvPr/>
            </p:nvSpPr>
            <p:spPr>
              <a:xfrm>
                <a:off x="308766" y="628263"/>
                <a:ext cx="11619882" cy="83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Temperature time history of UV resin during UV reaction</a:t>
                </a:r>
                <a:b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</a:br>
                <a: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(Stage temp.</a:t>
                </a:r>
                <a:r>
                  <a:rPr lang="ja-JP" altLang="en-US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0" u="sng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en-US" altLang="ja-JP" sz="2400" b="1" i="0" u="sng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°</m:t>
                    </m:r>
                    <m:r>
                      <a:rPr lang="en-US" altLang="ja-JP" sz="2400" b="1" i="0" u="sng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ja-JP" altLang="en-US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，</a:t>
                </a:r>
                <a: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UV intensity</a:t>
                </a:r>
                <a:r>
                  <a:rPr lang="ja-JP" altLang="en-US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400" b="1" i="1" u="sng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𝟓𝟎</m:t>
                    </m:r>
                    <m:r>
                      <a:rPr lang="en-US" altLang="ja-JP" sz="2400" b="1" i="1" u="sng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ja-JP" sz="2400" b="1" i="0" u="sng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𝐦𝐖</m:t>
                    </m:r>
                    <m:r>
                      <a:rPr lang="en-US" altLang="ja-JP" sz="2400" b="1" i="0" u="sng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ja-JP" sz="2400" b="1" i="0" u="sng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𝐜</m:t>
                    </m:r>
                    <m:sSup>
                      <m:sSupPr>
                        <m:ctrlPr>
                          <a:rPr lang="en-US" altLang="ja-JP" sz="2400" b="1" i="1" u="sng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1" i="0" u="sng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𝐦</m:t>
                        </m:r>
                      </m:e>
                      <m:sup>
                        <m:r>
                          <a:rPr lang="en-US" altLang="ja-JP" sz="2400" b="1" i="0" u="sng" smtClean="0">
                            <a:solidFill>
                              <a:srgbClr val="FF0000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, 500 </a:t>
                </a:r>
                <a14:m>
                  <m:oMath xmlns:m="http://schemas.openxmlformats.org/officeDocument/2006/math">
                    <m:r>
                      <a:rPr lang="en-US" altLang="ja-JP" sz="2400" b="1" i="1" u="sng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altLang="ja-JP" sz="2400" b="1" i="1" u="sng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m thick )</a:t>
                </a:r>
                <a:endParaRPr lang="ja-JP" altLang="en-US" sz="2400" b="1" i="1" u="sng" dirty="0">
                  <a:solidFill>
                    <a:schemeClr val="tx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881921C-9157-4A4A-861B-049999D35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766" y="628263"/>
                <a:ext cx="11619882" cy="839332"/>
              </a:xfrm>
              <a:prstGeom prst="rect">
                <a:avLst/>
              </a:prstGeom>
              <a:blipFill>
                <a:blip r:embed="rId8"/>
                <a:stretch>
                  <a:fillRect l="-892" t="-5797" b="-1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142CE1F-7FE7-4148-BE79-BDB28564F35A}"/>
              </a:ext>
            </a:extLst>
          </p:cNvPr>
          <p:cNvSpPr txBox="1"/>
          <p:nvPr/>
        </p:nvSpPr>
        <p:spPr>
          <a:xfrm>
            <a:off x="7035495" y="1516722"/>
            <a:ext cx="5087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Temperature</a:t>
            </a:r>
            <a:r>
              <a:rPr lang="ja-JP" altLang="en-US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history of resin center</a:t>
            </a:r>
            <a:endParaRPr lang="ja-JP" altLang="en-US" sz="2000" b="1" i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2D590D-DF71-40C2-8987-46218976E891}"/>
              </a:ext>
            </a:extLst>
          </p:cNvPr>
          <p:cNvSpPr txBox="1"/>
          <p:nvPr/>
        </p:nvSpPr>
        <p:spPr>
          <a:xfrm>
            <a:off x="613068" y="1552726"/>
            <a:ext cx="47722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i="1" u="sng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Recorded by thermography (FLIR C2)</a:t>
            </a:r>
            <a:endParaRPr lang="ja-JP" altLang="en-US" sz="2000" b="1" i="1" u="sng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EEBA1-1F8E-4CA6-B0AB-11F7C450AD20}"/>
              </a:ext>
            </a:extLst>
          </p:cNvPr>
          <p:cNvSpPr txBox="1"/>
          <p:nvPr/>
        </p:nvSpPr>
        <p:spPr>
          <a:xfrm>
            <a:off x="9217476" y="2348637"/>
            <a:ext cx="16933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UV exposure</a:t>
            </a:r>
          </a:p>
          <a:p>
            <a:r>
              <a:rPr lang="en-US" sz="2000" dirty="0"/>
              <a:t>for 30 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AB5707-FC60-494E-A49C-C3A29BBEB7F0}"/>
              </a:ext>
            </a:extLst>
          </p:cNvPr>
          <p:cNvCxnSpPr>
            <a:cxnSpLocks/>
          </p:cNvCxnSpPr>
          <p:nvPr/>
        </p:nvCxnSpPr>
        <p:spPr>
          <a:xfrm flipH="1">
            <a:off x="8563373" y="2671426"/>
            <a:ext cx="648072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462320BC-3798-4A65-8C4F-903D6772B83E}"/>
              </a:ext>
            </a:extLst>
          </p:cNvPr>
          <p:cNvCxnSpPr/>
          <p:nvPr/>
        </p:nvCxnSpPr>
        <p:spPr>
          <a:xfrm>
            <a:off x="2243572" y="2503072"/>
            <a:ext cx="115212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95E246-8388-416C-A131-7C405DD68A8F}"/>
              </a:ext>
            </a:extLst>
          </p:cNvPr>
          <p:cNvSpPr txBox="1"/>
          <p:nvPr/>
        </p:nvSpPr>
        <p:spPr>
          <a:xfrm>
            <a:off x="2248070" y="2096852"/>
            <a:ext cx="1186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chemeClr val="bg1"/>
                </a:solidFill>
              </a:rPr>
              <a:t>~ 20 mm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12">
            <a:extLst>
              <a:ext uri="{FF2B5EF4-FFF2-40B4-BE49-F238E27FC236}">
                <a16:creationId xmlns:a16="http://schemas.microsoft.com/office/drawing/2014/main" id="{DC9EEEFF-EA1D-40B6-8AF2-6F6E9F30F9F3}"/>
              </a:ext>
            </a:extLst>
          </p:cNvPr>
          <p:cNvSpPr txBox="1"/>
          <p:nvPr/>
        </p:nvSpPr>
        <p:spPr>
          <a:xfrm>
            <a:off x="7320136" y="1886220"/>
            <a:ext cx="2318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FF"/>
                </a:solidFill>
              </a:rPr>
              <a:t>Peak temp. at 15 s</a:t>
            </a:r>
            <a:endParaRPr kumimoji="1" lang="ja-JP" altLang="en-US" sz="20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6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sz="3200" dirty="0"/>
              <a:t>Brief </a:t>
            </a:r>
            <a:r>
              <a:rPr lang="en-US" altLang="ja-JP" sz="3200" dirty="0"/>
              <a:t>of Conventional Method for </a:t>
            </a:r>
            <a:r>
              <a:rPr lang="en-US" altLang="ja-JP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kumimoji="1" lang="en-US" altLang="ja-JP" sz="32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hermal</a:t>
            </a:r>
            <a:r>
              <a:rPr kumimoji="1" lang="en-US" altLang="ja-JP" sz="3200" dirty="0"/>
              <a:t> Imprint Simulation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b="1" dirty="0"/>
              <a:t>Thermo-viscoelastic</a:t>
            </a:r>
            <a:r>
              <a:rPr lang="en-US" altLang="ja-JP" dirty="0"/>
              <a:t> c</a:t>
            </a:r>
            <a:r>
              <a:rPr kumimoji="1" lang="en-US" altLang="ja-JP" dirty="0"/>
              <a:t>onstitutive model</a:t>
            </a:r>
          </a:p>
          <a:p>
            <a:pPr lvl="1"/>
            <a:r>
              <a:rPr lang="en-US" altLang="ja-JP" dirty="0"/>
              <a:t>Thermal contraction is described with </a:t>
            </a:r>
            <a:r>
              <a:rPr lang="en-US" altLang="ja-JP" b="1" dirty="0">
                <a:solidFill>
                  <a:srgbClr val="0000CC"/>
                </a:solidFill>
              </a:rPr>
              <a:t>thermal </a:t>
            </a:r>
            <a:br>
              <a:rPr lang="en-US" altLang="ja-JP" b="1" dirty="0">
                <a:solidFill>
                  <a:srgbClr val="0000CC"/>
                </a:solidFill>
              </a:rPr>
            </a:br>
            <a:r>
              <a:rPr lang="en-US" altLang="ja-JP" b="1" dirty="0">
                <a:solidFill>
                  <a:srgbClr val="0000CC"/>
                </a:solidFill>
              </a:rPr>
              <a:t>expansion coefficient</a:t>
            </a:r>
            <a:r>
              <a:rPr lang="en-US" altLang="ja-JP" dirty="0"/>
              <a:t>.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Shear behavior is described with the </a:t>
            </a:r>
            <a:r>
              <a:rPr lang="en-US" altLang="ja-JP" b="1" dirty="0">
                <a:solidFill>
                  <a:srgbClr val="C00000"/>
                </a:solidFill>
              </a:rPr>
              <a:t>t</a:t>
            </a:r>
            <a:r>
              <a:rPr lang="en-US" altLang="ja-JP" sz="2400" b="1" dirty="0">
                <a:solidFill>
                  <a:srgbClr val="C00000"/>
                </a:solidFill>
              </a:rPr>
              <a:t>ime-</a:t>
            </a:r>
            <a:br>
              <a:rPr lang="en-US" altLang="ja-JP" sz="2400" b="1" dirty="0">
                <a:solidFill>
                  <a:srgbClr val="C00000"/>
                </a:solidFill>
              </a:rPr>
            </a:br>
            <a:r>
              <a:rPr lang="en-US" altLang="ja-JP" sz="2400" b="1" dirty="0">
                <a:solidFill>
                  <a:srgbClr val="C00000"/>
                </a:solidFill>
              </a:rPr>
              <a:t>temperature superposition principle</a:t>
            </a:r>
            <a:r>
              <a:rPr lang="en-US" altLang="ja-JP" sz="2400" dirty="0"/>
              <a:t> and </a:t>
            </a:r>
            <a:br>
              <a:rPr lang="en-US" altLang="ja-JP" sz="2400" dirty="0"/>
            </a:br>
            <a:r>
              <a:rPr lang="en-US" altLang="ja-JP" sz="2400" b="1" dirty="0" err="1">
                <a:solidFill>
                  <a:srgbClr val="C00000"/>
                </a:solidFill>
              </a:rPr>
              <a:t>Prony</a:t>
            </a:r>
            <a:r>
              <a:rPr lang="en-US" altLang="ja-JP" sz="2400" b="1" dirty="0">
                <a:solidFill>
                  <a:srgbClr val="C00000"/>
                </a:solidFill>
              </a:rPr>
              <a:t> series </a:t>
            </a:r>
            <a:r>
              <a:rPr lang="en-US" altLang="ja-JP" sz="2400" dirty="0"/>
              <a:t>for </a:t>
            </a:r>
            <a:r>
              <a:rPr kumimoji="1" lang="en-US" altLang="ja-JP" sz="2400" dirty="0"/>
              <a:t>the </a:t>
            </a:r>
            <a:r>
              <a:rPr kumimoji="1" lang="en-US" altLang="ja-JP" sz="2400" b="1" dirty="0"/>
              <a:t>generalized Maxwell model</a:t>
            </a:r>
            <a:r>
              <a:rPr kumimoji="1" lang="en-US" altLang="ja-JP" sz="2400" dirty="0"/>
              <a:t>.</a:t>
            </a:r>
          </a:p>
          <a:p>
            <a:pPr lvl="1"/>
            <a:r>
              <a:rPr lang="en-US" altLang="ja-JP" dirty="0"/>
              <a:t>Volumetric behavior is assumed to be independent</a:t>
            </a:r>
            <a:br>
              <a:rPr lang="en-US" altLang="ja-JP" dirty="0"/>
            </a:br>
            <a:r>
              <a:rPr lang="en-US" altLang="ja-JP" dirty="0"/>
              <a:t>of strain rate and temperature.</a:t>
            </a:r>
            <a:endParaRPr lang="en-US" altLang="ja-JP" sz="3600" dirty="0"/>
          </a:p>
          <a:p>
            <a:r>
              <a:rPr kumimoji="1" lang="en-US" altLang="ja-JP" dirty="0"/>
              <a:t>Numerical simulation with the </a:t>
            </a:r>
            <a:r>
              <a:rPr kumimoji="1" lang="en-US" altLang="ja-JP" b="1" dirty="0">
                <a:solidFill>
                  <a:srgbClr val="008000"/>
                </a:solidFill>
              </a:rPr>
              <a:t>finite element </a:t>
            </a:r>
            <a:br>
              <a:rPr kumimoji="1" lang="en-US" altLang="ja-JP" b="1" dirty="0">
                <a:solidFill>
                  <a:srgbClr val="008000"/>
                </a:solidFill>
              </a:rPr>
            </a:br>
            <a:r>
              <a:rPr kumimoji="1" lang="en-US" altLang="ja-JP" b="1" dirty="0">
                <a:solidFill>
                  <a:srgbClr val="008000"/>
                </a:solidFill>
              </a:rPr>
              <a:t>method (FEM)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8040216" y="548680"/>
            <a:ext cx="3636404" cy="2663763"/>
            <a:chOff x="159" y="639"/>
            <a:chExt cx="2505" cy="1813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59" y="1326"/>
              <a:ext cx="486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kumimoji="0" lang="en-GB" altLang="ja-JP" sz="32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  <a:r>
                <a:rPr kumimoji="0" lang="en-GB" altLang="ja-JP" sz="3200" baseline="-10000" dirty="0" err="1">
                  <a:solidFill>
                    <a:srgbClr val="000000"/>
                  </a:solidFill>
                  <a:latin typeface="Times New Roman" panose="02020603050405020304" pitchFamily="18" charset="0"/>
                </a:rPr>
                <a:t>inf</a:t>
              </a:r>
              <a:endParaRPr kumimoji="0" lang="en-GB" altLang="ja-JP" sz="3200" baseline="-10000" dirty="0">
                <a:solidFill>
                  <a:srgbClr val="0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2036" y="1686"/>
              <a:ext cx="383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kumimoji="0" lang="en-GB" altLang="ja-JP" sz="3200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  <a:r>
                <a:rPr kumimoji="0" lang="en-GB" altLang="ja-JP" sz="3200" baseline="-10000">
                  <a:solidFill>
                    <a:srgbClr val="0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864" y="961"/>
              <a:ext cx="31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10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kumimoji="0" lang="ja-JP" altLang="en-GB" sz="3200">
                  <a:solidFill>
                    <a:srgbClr val="000000"/>
                  </a:solidFill>
                  <a:latin typeface="Symbol" panose="05050102010706020507" pitchFamily="18" charset="2"/>
                </a:rPr>
                <a:t></a:t>
              </a:r>
              <a:r>
                <a:rPr kumimoji="0" lang="en-GB" altLang="ja-JP" sz="3200" baseline="-1000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2051" y="957"/>
              <a:ext cx="310" cy="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102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kumimoji="0" lang="ja-JP" altLang="en-GB" sz="3200">
                  <a:solidFill>
                    <a:srgbClr val="000000"/>
                  </a:solidFill>
                  <a:latin typeface="Symbol" panose="05050102010706020507" pitchFamily="18" charset="2"/>
                </a:rPr>
                <a:t></a:t>
              </a:r>
              <a:r>
                <a:rPr kumimoji="0" lang="en-GB" altLang="ja-JP" sz="3200" baseline="-10000">
                  <a:solidFill>
                    <a:srgbClr val="000000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1635" y="639"/>
              <a:ext cx="1" cy="19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754" y="822"/>
              <a:ext cx="1771" cy="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622" y="819"/>
              <a:ext cx="265" cy="1423"/>
              <a:chOff x="622" y="819"/>
              <a:chExt cx="265" cy="1423"/>
            </a:xfrm>
          </p:grpSpPr>
          <p:sp>
            <p:nvSpPr>
              <p:cNvPr id="60" name="Line 13"/>
              <p:cNvSpPr>
                <a:spLocks noChangeShapeType="1"/>
              </p:cNvSpPr>
              <p:nvPr/>
            </p:nvSpPr>
            <p:spPr bwMode="auto">
              <a:xfrm flipH="1">
                <a:off x="754" y="819"/>
                <a:ext cx="7" cy="34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1" name="Line 14"/>
              <p:cNvSpPr>
                <a:spLocks noChangeShapeType="1"/>
              </p:cNvSpPr>
              <p:nvPr/>
            </p:nvSpPr>
            <p:spPr bwMode="auto">
              <a:xfrm>
                <a:off x="755" y="1165"/>
                <a:ext cx="132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2" name="Line 15"/>
              <p:cNvSpPr>
                <a:spLocks noChangeShapeType="1"/>
              </p:cNvSpPr>
              <p:nvPr/>
            </p:nvSpPr>
            <p:spPr bwMode="auto">
              <a:xfrm flipH="1">
                <a:off x="621" y="1214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3" name="Line 16"/>
              <p:cNvSpPr>
                <a:spLocks noChangeShapeType="1"/>
              </p:cNvSpPr>
              <p:nvPr/>
            </p:nvSpPr>
            <p:spPr bwMode="auto">
              <a:xfrm>
                <a:off x="622" y="1263"/>
                <a:ext cx="266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4" name="Line 17"/>
              <p:cNvSpPr>
                <a:spLocks noChangeShapeType="1"/>
              </p:cNvSpPr>
              <p:nvPr/>
            </p:nvSpPr>
            <p:spPr bwMode="auto">
              <a:xfrm flipH="1">
                <a:off x="621" y="1312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5" name="Line 18"/>
              <p:cNvSpPr>
                <a:spLocks noChangeShapeType="1"/>
              </p:cNvSpPr>
              <p:nvPr/>
            </p:nvSpPr>
            <p:spPr bwMode="auto">
              <a:xfrm>
                <a:off x="622" y="1361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6" name="Line 19"/>
              <p:cNvSpPr>
                <a:spLocks noChangeShapeType="1"/>
              </p:cNvSpPr>
              <p:nvPr/>
            </p:nvSpPr>
            <p:spPr bwMode="auto">
              <a:xfrm flipH="1">
                <a:off x="621" y="1410"/>
                <a:ext cx="268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7" name="Line 20"/>
              <p:cNvSpPr>
                <a:spLocks noChangeShapeType="1"/>
              </p:cNvSpPr>
              <p:nvPr/>
            </p:nvSpPr>
            <p:spPr bwMode="auto">
              <a:xfrm>
                <a:off x="622" y="1459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8" name="Line 21"/>
              <p:cNvSpPr>
                <a:spLocks noChangeShapeType="1"/>
              </p:cNvSpPr>
              <p:nvPr/>
            </p:nvSpPr>
            <p:spPr bwMode="auto">
              <a:xfrm flipH="1">
                <a:off x="621" y="1508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69" name="Line 22"/>
              <p:cNvSpPr>
                <a:spLocks noChangeShapeType="1"/>
              </p:cNvSpPr>
              <p:nvPr/>
            </p:nvSpPr>
            <p:spPr bwMode="auto">
              <a:xfrm>
                <a:off x="622" y="1557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0" name="Line 23"/>
              <p:cNvSpPr>
                <a:spLocks noChangeShapeType="1"/>
              </p:cNvSpPr>
              <p:nvPr/>
            </p:nvSpPr>
            <p:spPr bwMode="auto">
              <a:xfrm flipH="1">
                <a:off x="621" y="1607"/>
                <a:ext cx="268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1" name="Line 24"/>
              <p:cNvSpPr>
                <a:spLocks noChangeShapeType="1"/>
              </p:cNvSpPr>
              <p:nvPr/>
            </p:nvSpPr>
            <p:spPr bwMode="auto">
              <a:xfrm>
                <a:off x="622" y="1655"/>
                <a:ext cx="266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2" name="Line 25"/>
              <p:cNvSpPr>
                <a:spLocks noChangeShapeType="1"/>
              </p:cNvSpPr>
              <p:nvPr/>
            </p:nvSpPr>
            <p:spPr bwMode="auto">
              <a:xfrm flipH="1">
                <a:off x="621" y="1704"/>
                <a:ext cx="268" cy="49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3" name="Line 26"/>
              <p:cNvSpPr>
                <a:spLocks noChangeShapeType="1"/>
              </p:cNvSpPr>
              <p:nvPr/>
            </p:nvSpPr>
            <p:spPr bwMode="auto">
              <a:xfrm>
                <a:off x="622" y="1753"/>
                <a:ext cx="133" cy="4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74" name="Line 27"/>
              <p:cNvSpPr>
                <a:spLocks noChangeShapeType="1"/>
              </p:cNvSpPr>
              <p:nvPr/>
            </p:nvSpPr>
            <p:spPr bwMode="auto">
              <a:xfrm>
                <a:off x="755" y="1802"/>
                <a:ext cx="1" cy="44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4" name="Line 28"/>
            <p:cNvSpPr>
              <a:spLocks noChangeShapeType="1"/>
            </p:cNvSpPr>
            <p:nvPr/>
          </p:nvSpPr>
          <p:spPr bwMode="auto">
            <a:xfrm>
              <a:off x="754" y="2243"/>
              <a:ext cx="1771" cy="1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Line 29"/>
            <p:cNvSpPr>
              <a:spLocks noChangeShapeType="1"/>
            </p:cNvSpPr>
            <p:nvPr/>
          </p:nvSpPr>
          <p:spPr bwMode="auto">
            <a:xfrm>
              <a:off x="1636" y="2256"/>
              <a:ext cx="1" cy="196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6" name="Group 30"/>
            <p:cNvGrpSpPr>
              <a:grpSpLocks/>
            </p:cNvGrpSpPr>
            <p:nvPr/>
          </p:nvGrpSpPr>
          <p:grpSpPr bwMode="auto">
            <a:xfrm>
              <a:off x="1121" y="819"/>
              <a:ext cx="319" cy="1436"/>
              <a:chOff x="1121" y="819"/>
              <a:chExt cx="319" cy="1436"/>
            </a:xfrm>
          </p:grpSpPr>
          <p:sp>
            <p:nvSpPr>
              <p:cNvPr id="40" name="Line 31"/>
              <p:cNvSpPr>
                <a:spLocks noChangeShapeType="1"/>
              </p:cNvSpPr>
              <p:nvPr/>
            </p:nvSpPr>
            <p:spPr bwMode="auto">
              <a:xfrm flipH="1" flipV="1">
                <a:off x="1280" y="2019"/>
                <a:ext cx="7" cy="23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" name="Rectangle 32"/>
              <p:cNvSpPr>
                <a:spLocks noChangeArrowheads="1"/>
              </p:cNvSpPr>
              <p:nvPr/>
            </p:nvSpPr>
            <p:spPr bwMode="auto">
              <a:xfrm>
                <a:off x="1140" y="1027"/>
                <a:ext cx="294" cy="266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42" name="Line 33"/>
              <p:cNvSpPr>
                <a:spLocks noChangeShapeType="1"/>
              </p:cNvSpPr>
              <p:nvPr/>
            </p:nvSpPr>
            <p:spPr bwMode="auto">
              <a:xfrm flipH="1">
                <a:off x="1120" y="1292"/>
                <a:ext cx="167" cy="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3" name="Line 34"/>
              <p:cNvSpPr>
                <a:spLocks noChangeShapeType="1"/>
              </p:cNvSpPr>
              <p:nvPr/>
            </p:nvSpPr>
            <p:spPr bwMode="auto">
              <a:xfrm flipV="1">
                <a:off x="1140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4" name="Line 35"/>
              <p:cNvSpPr>
                <a:spLocks noChangeShapeType="1"/>
              </p:cNvSpPr>
              <p:nvPr/>
            </p:nvSpPr>
            <p:spPr bwMode="auto">
              <a:xfrm>
                <a:off x="1281" y="1299"/>
                <a:ext cx="160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5" name="Line 36"/>
              <p:cNvSpPr>
                <a:spLocks noChangeShapeType="1"/>
              </p:cNvSpPr>
              <p:nvPr/>
            </p:nvSpPr>
            <p:spPr bwMode="auto">
              <a:xfrm flipV="1">
                <a:off x="1433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6" name="Line 37"/>
              <p:cNvSpPr>
                <a:spLocks noChangeShapeType="1"/>
              </p:cNvSpPr>
              <p:nvPr/>
            </p:nvSpPr>
            <p:spPr bwMode="auto">
              <a:xfrm>
                <a:off x="1189" y="1203"/>
                <a:ext cx="19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7" name="Line 38"/>
              <p:cNvSpPr>
                <a:spLocks noChangeShapeType="1"/>
              </p:cNvSpPr>
              <p:nvPr/>
            </p:nvSpPr>
            <p:spPr bwMode="auto">
              <a:xfrm flipH="1" flipV="1">
                <a:off x="1280" y="818"/>
                <a:ext cx="7" cy="386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8" name="Line 39"/>
              <p:cNvSpPr>
                <a:spLocks noChangeShapeType="1"/>
              </p:cNvSpPr>
              <p:nvPr/>
            </p:nvSpPr>
            <p:spPr bwMode="auto">
              <a:xfrm>
                <a:off x="1281" y="1299"/>
                <a:ext cx="1" cy="280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9" name="Line 40"/>
              <p:cNvSpPr>
                <a:spLocks noChangeShapeType="1"/>
              </p:cNvSpPr>
              <p:nvPr/>
            </p:nvSpPr>
            <p:spPr bwMode="auto">
              <a:xfrm>
                <a:off x="1286" y="1553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0" name="Line 41"/>
              <p:cNvSpPr>
                <a:spLocks noChangeShapeType="1"/>
              </p:cNvSpPr>
              <p:nvPr/>
            </p:nvSpPr>
            <p:spPr bwMode="auto">
              <a:xfrm flipH="1">
                <a:off x="1138" y="1598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1" name="Line 42"/>
              <p:cNvSpPr>
                <a:spLocks noChangeShapeType="1"/>
              </p:cNvSpPr>
              <p:nvPr/>
            </p:nvSpPr>
            <p:spPr bwMode="auto">
              <a:xfrm>
                <a:off x="1139" y="1643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2" name="Line 43"/>
              <p:cNvSpPr>
                <a:spLocks noChangeShapeType="1"/>
              </p:cNvSpPr>
              <p:nvPr/>
            </p:nvSpPr>
            <p:spPr bwMode="auto">
              <a:xfrm flipH="1">
                <a:off x="1138" y="1686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3" name="Line 44"/>
              <p:cNvSpPr>
                <a:spLocks noChangeShapeType="1"/>
              </p:cNvSpPr>
              <p:nvPr/>
            </p:nvSpPr>
            <p:spPr bwMode="auto">
              <a:xfrm>
                <a:off x="1139" y="1731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4" name="Line 45"/>
              <p:cNvSpPr>
                <a:spLocks noChangeShapeType="1"/>
              </p:cNvSpPr>
              <p:nvPr/>
            </p:nvSpPr>
            <p:spPr bwMode="auto">
              <a:xfrm flipH="1">
                <a:off x="1138" y="1775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5" name="Line 46"/>
              <p:cNvSpPr>
                <a:spLocks noChangeShapeType="1"/>
              </p:cNvSpPr>
              <p:nvPr/>
            </p:nvSpPr>
            <p:spPr bwMode="auto">
              <a:xfrm>
                <a:off x="1139" y="1820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6" name="Line 47"/>
              <p:cNvSpPr>
                <a:spLocks noChangeShapeType="1"/>
              </p:cNvSpPr>
              <p:nvPr/>
            </p:nvSpPr>
            <p:spPr bwMode="auto">
              <a:xfrm flipH="1">
                <a:off x="1138" y="186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7" name="Line 48"/>
              <p:cNvSpPr>
                <a:spLocks noChangeShapeType="1"/>
              </p:cNvSpPr>
              <p:nvPr/>
            </p:nvSpPr>
            <p:spPr bwMode="auto">
              <a:xfrm>
                <a:off x="1139" y="1908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8" name="Line 49"/>
              <p:cNvSpPr>
                <a:spLocks noChangeShapeType="1"/>
              </p:cNvSpPr>
              <p:nvPr/>
            </p:nvSpPr>
            <p:spPr bwMode="auto">
              <a:xfrm flipH="1">
                <a:off x="1138" y="195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59" name="Line 50"/>
              <p:cNvSpPr>
                <a:spLocks noChangeShapeType="1"/>
              </p:cNvSpPr>
              <p:nvPr/>
            </p:nvSpPr>
            <p:spPr bwMode="auto">
              <a:xfrm>
                <a:off x="1139" y="1996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7" name="Line 51"/>
            <p:cNvSpPr>
              <a:spLocks noChangeShapeType="1"/>
            </p:cNvSpPr>
            <p:nvPr/>
          </p:nvSpPr>
          <p:spPr bwMode="auto">
            <a:xfrm>
              <a:off x="1552" y="1508"/>
              <a:ext cx="730" cy="1"/>
            </a:xfrm>
            <a:prstGeom prst="line">
              <a:avLst/>
            </a:prstGeom>
            <a:noFill/>
            <a:ln w="76320" cap="rnd">
              <a:solidFill>
                <a:srgbClr val="00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Text Box 52"/>
            <p:cNvSpPr txBox="1">
              <a:spLocks noChangeArrowheads="1"/>
            </p:cNvSpPr>
            <p:nvPr/>
          </p:nvSpPr>
          <p:spPr bwMode="auto">
            <a:xfrm>
              <a:off x="819" y="1698"/>
              <a:ext cx="383" cy="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marL="341313" indent="-341313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defTabSz="457200" eaLnBrk="0" hangingPunct="0"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41313" algn="l"/>
                  <a:tab pos="1255713" algn="l"/>
                  <a:tab pos="2170113" algn="l"/>
                  <a:tab pos="3084513" algn="l"/>
                  <a:tab pos="3998913" algn="l"/>
                  <a:tab pos="4913313" algn="l"/>
                  <a:tab pos="5827713" algn="l"/>
                  <a:tab pos="6742113" algn="l"/>
                  <a:tab pos="7656513" algn="l"/>
                  <a:tab pos="8570913" algn="l"/>
                  <a:tab pos="9485313" algn="l"/>
                  <a:tab pos="10399713" algn="l"/>
                </a:tabLs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lnSpc>
                  <a:spcPct val="93000"/>
                </a:lnSpc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None/>
              </a:pPr>
              <a:r>
                <a:rPr kumimoji="0" lang="en-GB" altLang="ja-JP" sz="32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G</a:t>
              </a:r>
              <a:r>
                <a:rPr kumimoji="0" lang="en-GB" altLang="ja-JP" sz="3200" baseline="-10000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grpSp>
          <p:nvGrpSpPr>
            <p:cNvPr id="19" name="Group 53"/>
            <p:cNvGrpSpPr>
              <a:grpSpLocks/>
            </p:cNvGrpSpPr>
            <p:nvPr/>
          </p:nvGrpSpPr>
          <p:grpSpPr bwMode="auto">
            <a:xfrm>
              <a:off x="2345" y="819"/>
              <a:ext cx="319" cy="1436"/>
              <a:chOff x="2345" y="819"/>
              <a:chExt cx="319" cy="1436"/>
            </a:xfrm>
          </p:grpSpPr>
          <p:sp>
            <p:nvSpPr>
              <p:cNvPr id="20" name="Line 54"/>
              <p:cNvSpPr>
                <a:spLocks noChangeShapeType="1"/>
              </p:cNvSpPr>
              <p:nvPr/>
            </p:nvSpPr>
            <p:spPr bwMode="auto">
              <a:xfrm flipH="1" flipV="1">
                <a:off x="2505" y="2019"/>
                <a:ext cx="7" cy="23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1" name="Rectangle 55"/>
              <p:cNvSpPr>
                <a:spLocks noChangeArrowheads="1"/>
              </p:cNvSpPr>
              <p:nvPr/>
            </p:nvSpPr>
            <p:spPr bwMode="auto">
              <a:xfrm>
                <a:off x="2364" y="1027"/>
                <a:ext cx="294" cy="266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/>
                <a:endParaRPr lang="ja-JP" altLang="en-US"/>
              </a:p>
            </p:txBody>
          </p:sp>
          <p:sp>
            <p:nvSpPr>
              <p:cNvPr id="22" name="Line 56"/>
              <p:cNvSpPr>
                <a:spLocks noChangeShapeType="1"/>
              </p:cNvSpPr>
              <p:nvPr/>
            </p:nvSpPr>
            <p:spPr bwMode="auto">
              <a:xfrm flipH="1">
                <a:off x="2345" y="1292"/>
                <a:ext cx="167" cy="7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3" name="Line 57"/>
              <p:cNvSpPr>
                <a:spLocks noChangeShapeType="1"/>
              </p:cNvSpPr>
              <p:nvPr/>
            </p:nvSpPr>
            <p:spPr bwMode="auto">
              <a:xfrm flipV="1">
                <a:off x="2364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4" name="Line 58"/>
              <p:cNvSpPr>
                <a:spLocks noChangeShapeType="1"/>
              </p:cNvSpPr>
              <p:nvPr/>
            </p:nvSpPr>
            <p:spPr bwMode="auto">
              <a:xfrm>
                <a:off x="2505" y="1300"/>
                <a:ext cx="160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5" name="Line 59"/>
              <p:cNvSpPr>
                <a:spLocks noChangeShapeType="1"/>
              </p:cNvSpPr>
              <p:nvPr/>
            </p:nvSpPr>
            <p:spPr bwMode="auto">
              <a:xfrm flipV="1">
                <a:off x="2658" y="1026"/>
                <a:ext cx="1" cy="268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6" name="Line 60"/>
              <p:cNvSpPr>
                <a:spLocks noChangeShapeType="1"/>
              </p:cNvSpPr>
              <p:nvPr/>
            </p:nvSpPr>
            <p:spPr bwMode="auto">
              <a:xfrm>
                <a:off x="2413" y="1203"/>
                <a:ext cx="195" cy="1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7" name="Line 61"/>
              <p:cNvSpPr>
                <a:spLocks noChangeShapeType="1"/>
              </p:cNvSpPr>
              <p:nvPr/>
            </p:nvSpPr>
            <p:spPr bwMode="auto">
              <a:xfrm flipH="1" flipV="1">
                <a:off x="2505" y="818"/>
                <a:ext cx="7" cy="386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8" name="Line 62"/>
              <p:cNvSpPr>
                <a:spLocks noChangeShapeType="1"/>
              </p:cNvSpPr>
              <p:nvPr/>
            </p:nvSpPr>
            <p:spPr bwMode="auto">
              <a:xfrm>
                <a:off x="2505" y="1300"/>
                <a:ext cx="1" cy="280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29" name="Line 63"/>
              <p:cNvSpPr>
                <a:spLocks noChangeShapeType="1"/>
              </p:cNvSpPr>
              <p:nvPr/>
            </p:nvSpPr>
            <p:spPr bwMode="auto">
              <a:xfrm>
                <a:off x="2511" y="1554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0" name="Line 64"/>
              <p:cNvSpPr>
                <a:spLocks noChangeShapeType="1"/>
              </p:cNvSpPr>
              <p:nvPr/>
            </p:nvSpPr>
            <p:spPr bwMode="auto">
              <a:xfrm flipH="1">
                <a:off x="2363" y="1599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1" name="Line 65"/>
              <p:cNvSpPr>
                <a:spLocks noChangeShapeType="1"/>
              </p:cNvSpPr>
              <p:nvPr/>
            </p:nvSpPr>
            <p:spPr bwMode="auto">
              <a:xfrm>
                <a:off x="2364" y="1643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2" name="Line 66"/>
              <p:cNvSpPr>
                <a:spLocks noChangeShapeType="1"/>
              </p:cNvSpPr>
              <p:nvPr/>
            </p:nvSpPr>
            <p:spPr bwMode="auto">
              <a:xfrm flipH="1">
                <a:off x="2363" y="1687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3" name="Line 67"/>
              <p:cNvSpPr>
                <a:spLocks noChangeShapeType="1"/>
              </p:cNvSpPr>
              <p:nvPr/>
            </p:nvSpPr>
            <p:spPr bwMode="auto">
              <a:xfrm>
                <a:off x="2364" y="1731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4" name="Line 68"/>
              <p:cNvSpPr>
                <a:spLocks noChangeShapeType="1"/>
              </p:cNvSpPr>
              <p:nvPr/>
            </p:nvSpPr>
            <p:spPr bwMode="auto">
              <a:xfrm flipH="1">
                <a:off x="2363" y="1776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5" name="Line 69"/>
              <p:cNvSpPr>
                <a:spLocks noChangeShapeType="1"/>
              </p:cNvSpPr>
              <p:nvPr/>
            </p:nvSpPr>
            <p:spPr bwMode="auto">
              <a:xfrm>
                <a:off x="2364" y="1820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6" name="Line 70"/>
              <p:cNvSpPr>
                <a:spLocks noChangeShapeType="1"/>
              </p:cNvSpPr>
              <p:nvPr/>
            </p:nvSpPr>
            <p:spPr bwMode="auto">
              <a:xfrm flipH="1">
                <a:off x="2363" y="1864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7" name="Line 71"/>
              <p:cNvSpPr>
                <a:spLocks noChangeShapeType="1"/>
              </p:cNvSpPr>
              <p:nvPr/>
            </p:nvSpPr>
            <p:spPr bwMode="auto">
              <a:xfrm>
                <a:off x="2364" y="1909"/>
                <a:ext cx="294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8" name="Line 72"/>
              <p:cNvSpPr>
                <a:spLocks noChangeShapeType="1"/>
              </p:cNvSpPr>
              <p:nvPr/>
            </p:nvSpPr>
            <p:spPr bwMode="auto">
              <a:xfrm flipH="1">
                <a:off x="2363" y="1953"/>
                <a:ext cx="296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39" name="Line 73"/>
              <p:cNvSpPr>
                <a:spLocks noChangeShapeType="1"/>
              </p:cNvSpPr>
              <p:nvPr/>
            </p:nvSpPr>
            <p:spPr bwMode="auto">
              <a:xfrm>
                <a:off x="2364" y="1996"/>
                <a:ext cx="147" cy="44"/>
              </a:xfrm>
              <a:prstGeom prst="line">
                <a:avLst/>
              </a:prstGeom>
              <a:noFill/>
              <a:ln w="38160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</p:grpSp>
      <p:pic>
        <p:nvPicPr>
          <p:cNvPr id="5" name="L1.0-S1.0-H0.5-T0.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5949" t="17626" r="14269" b="2683"/>
          <a:stretch/>
        </p:blipFill>
        <p:spPr>
          <a:xfrm>
            <a:off x="8112224" y="3104964"/>
            <a:ext cx="3924437" cy="3276364"/>
          </a:xfrm>
          <a:prstGeom prst="rect">
            <a:avLst/>
          </a:prstGeom>
        </p:spPr>
      </p:pic>
      <p:sp>
        <p:nvSpPr>
          <p:cNvPr id="76" name="角丸四角形 75"/>
          <p:cNvSpPr/>
          <p:nvPr/>
        </p:nvSpPr>
        <p:spPr>
          <a:xfrm>
            <a:off x="1235460" y="4869160"/>
            <a:ext cx="6228692" cy="13681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Our idea</a:t>
            </a:r>
            <a:r>
              <a:rPr kumimoji="1" lang="ja-JP" altLang="en-US" sz="2800" dirty="0">
                <a:solidFill>
                  <a:schemeClr val="tx1"/>
                </a:solidFill>
              </a:rPr>
              <a:t>：</a:t>
            </a:r>
            <a:endParaRPr lang="en-US" altLang="ja-JP" sz="2800" dirty="0">
              <a:solidFill>
                <a:schemeClr val="tx1"/>
              </a:solidFill>
            </a:endParaRPr>
          </a:p>
          <a:p>
            <a:pPr algn="ctr"/>
            <a:r>
              <a:rPr kumimoji="1" lang="en-US" altLang="ja-JP" sz="2800" dirty="0">
                <a:solidFill>
                  <a:schemeClr val="tx1"/>
                </a:solidFill>
              </a:rPr>
              <a:t>Similar numerical approach could be used for </a:t>
            </a:r>
            <a:r>
              <a:rPr kumimoji="1" lang="en-US" altLang="ja-JP" sz="2800" b="1" i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</a:t>
            </a:r>
            <a:r>
              <a:rPr kumimoji="1" lang="en-US" altLang="ja-JP" sz="2800" dirty="0">
                <a:solidFill>
                  <a:schemeClr val="tx1"/>
                </a:solidFill>
              </a:rPr>
              <a:t> imprint simulation.</a:t>
            </a:r>
            <a:endParaRPr kumimoji="1" lang="ja-JP" alt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75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Objective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4294967295"/>
          </p:nvPr>
        </p:nvSpPr>
        <p:spPr>
          <a:xfrm>
            <a:off x="0" y="623888"/>
            <a:ext cx="11522075" cy="5773737"/>
          </a:xfrm>
        </p:spPr>
        <p:txBody>
          <a:bodyPr/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5" name="角丸四角形 4"/>
          <p:cNvSpPr/>
          <p:nvPr/>
        </p:nvSpPr>
        <p:spPr>
          <a:xfrm>
            <a:off x="1462078" y="1776801"/>
            <a:ext cx="9253028" cy="3168352"/>
          </a:xfrm>
          <a:prstGeom prst="round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/>
            </a:pPr>
            <a:r>
              <a:rPr lang="en-US" altLang="ja-JP" sz="3200" dirty="0">
                <a:solidFill>
                  <a:schemeClr val="tx1"/>
                </a:solidFill>
              </a:rPr>
              <a:t>Propose a numerical method for </a:t>
            </a:r>
            <a:r>
              <a:rPr lang="en-US" altLang="ja-JP" sz="3200" b="1" dirty="0">
                <a:solidFill>
                  <a:srgbClr val="FF0000"/>
                </a:solidFill>
              </a:rPr>
              <a:t>UV curing process simulation</a:t>
            </a:r>
            <a:r>
              <a:rPr lang="en-US" altLang="ja-JP" sz="3200" dirty="0">
                <a:solidFill>
                  <a:schemeClr val="tx1"/>
                </a:solidFill>
              </a:rPr>
              <a:t>.</a:t>
            </a:r>
            <a:br>
              <a:rPr lang="en-US" altLang="ja-JP" sz="3200" dirty="0">
                <a:solidFill>
                  <a:schemeClr val="tx1"/>
                </a:solidFill>
              </a:rPr>
            </a:br>
            <a:endParaRPr lang="en-US" altLang="ja-JP" sz="3200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3200" dirty="0">
                <a:solidFill>
                  <a:schemeClr val="tx1"/>
                </a:solidFill>
              </a:rPr>
              <a:t>Perform a </a:t>
            </a:r>
            <a:r>
              <a:rPr lang="en-US" altLang="ja-JP" sz="3200" b="1" dirty="0">
                <a:solidFill>
                  <a:srgbClr val="FF9900"/>
                </a:solidFill>
              </a:rPr>
              <a:t>numerical analysis for validation</a:t>
            </a:r>
            <a:r>
              <a:rPr lang="en-US" altLang="ja-JP" sz="3200" dirty="0">
                <a:solidFill>
                  <a:schemeClr val="tx1"/>
                </a:solidFill>
              </a:rPr>
              <a:t> of the proposed numerical method. </a:t>
            </a:r>
          </a:p>
        </p:txBody>
      </p:sp>
    </p:spTree>
    <p:extLst>
      <p:ext uri="{BB962C8B-B14F-4D97-AF65-F5344CB8AC3E}">
        <p14:creationId xmlns:p14="http://schemas.microsoft.com/office/powerpoint/2010/main" val="3494499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4" name="タイトル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6000" dirty="0"/>
              <a:t>Methods</a:t>
            </a:r>
            <a:endParaRPr kumimoji="1" lang="ja-JP" altLang="en-US" sz="6000" dirty="0"/>
          </a:p>
        </p:txBody>
      </p:sp>
    </p:spTree>
    <p:extLst>
      <p:ext uri="{BB962C8B-B14F-4D97-AF65-F5344CB8AC3E}">
        <p14:creationId xmlns:p14="http://schemas.microsoft.com/office/powerpoint/2010/main" val="17357921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Overview of Our Method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altLang="ja-JP" dirty="0"/>
                  <a:t>Considering the analogy of thermal and UV imprint,</a:t>
                </a:r>
              </a:p>
              <a:p>
                <a:r>
                  <a:rPr kumimoji="1" lang="en-US" altLang="ja-JP" dirty="0"/>
                  <a:t>Our approach </a:t>
                </a:r>
                <a:r>
                  <a:rPr lang="en-US" altLang="ja-JP" dirty="0"/>
                  <a:t>uses </a:t>
                </a:r>
                <a:r>
                  <a:rPr lang="en-US" altLang="ja-JP" b="1" u="sng" dirty="0"/>
                  <a:t>thermo-viscoelastic</a:t>
                </a:r>
                <a:r>
                  <a:rPr lang="en-US" altLang="ja-JP" dirty="0"/>
                  <a:t> material constitutive model</a:t>
                </a:r>
                <a:br>
                  <a:rPr lang="en-US" altLang="ja-JP" dirty="0"/>
                </a:br>
                <a:r>
                  <a:rPr lang="en-US" altLang="ja-JP" dirty="0"/>
                  <a:t>and </a:t>
                </a:r>
                <a:r>
                  <a:rPr kumimoji="1" lang="en-US" altLang="ja-JP" dirty="0"/>
                  <a:t>replaces phenomena on UV resin as follows. 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sz="2800" dirty="0">
                    <a:solidFill>
                      <a:srgbClr val="0000CC"/>
                    </a:solidFill>
                  </a:rPr>
                  <a:t>UV reaction progress </a:t>
                </a:r>
                <a14:m>
                  <m:oMath xmlns:m="http://schemas.openxmlformats.org/officeDocument/2006/math">
                    <m:r>
                      <a:rPr lang="en-US" altLang="ja-JP" sz="28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kumimoji="1" lang="en-US" altLang="ja-JP" sz="2800" dirty="0">
                    <a:solidFill>
                      <a:srgbClr val="0000CC"/>
                    </a:solidFill>
                  </a:rPr>
                  <a:t> Cooling (temperature drop)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sz="2800" dirty="0">
                    <a:solidFill>
                      <a:srgbClr val="0000CC"/>
                    </a:solidFill>
                  </a:rPr>
                  <a:t>UV shrink</a:t>
                </a:r>
                <a:r>
                  <a:rPr lang="ja-JP" altLang="en-US" sz="2800" dirty="0">
                    <a:solidFill>
                      <a:srgbClr val="0000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800" dirty="0">
                    <a:solidFill>
                      <a:srgbClr val="0000CC"/>
                    </a:solidFill>
                  </a:rPr>
                  <a:t> Cooling contraction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US" altLang="ja-JP" sz="2800" dirty="0">
                    <a:solidFill>
                      <a:srgbClr val="0000CC"/>
                    </a:solidFill>
                  </a:rPr>
                  <a:t>UV curing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altLang="ja-JP" sz="2800" dirty="0">
                    <a:solidFill>
                      <a:srgbClr val="0000CC"/>
                    </a:solidFill>
                  </a:rPr>
                  <a:t> Cooling solidification</a:t>
                </a:r>
                <a:endParaRPr lang="en-US" altLang="ja-JP" sz="3200" dirty="0">
                  <a:solidFill>
                    <a:srgbClr val="0000CC"/>
                  </a:solidFill>
                </a:endParaRPr>
              </a:p>
              <a:p>
                <a:r>
                  <a:rPr kumimoji="1" lang="en-US" altLang="ja-JP" b="1" dirty="0">
                    <a:solidFill>
                      <a:srgbClr val="008000"/>
                    </a:solidFill>
                  </a:rPr>
                  <a:t>Vi</a:t>
                </a:r>
                <a:r>
                  <a:rPr lang="en-US" altLang="ja-JP" b="1" dirty="0">
                    <a:solidFill>
                      <a:srgbClr val="008000"/>
                    </a:solidFill>
                  </a:rPr>
                  <a:t>rtual temperature 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en-US" altLang="ja-JP" b="1" dirty="0">
                    <a:solidFill>
                      <a:srgbClr val="008000"/>
                    </a:solidFill>
                  </a:rPr>
                  <a:t> </a:t>
                </a:r>
                <a:r>
                  <a:rPr lang="en-US" altLang="ja-JP" dirty="0"/>
                  <a:t>is introduced for the UV reaction progress measure.</a:t>
                </a:r>
                <a:endParaRPr kumimoji="1" lang="en-US" altLang="ja-JP" dirty="0"/>
              </a:p>
              <a:p>
                <a:r>
                  <a:rPr kumimoji="1" lang="en-US" altLang="ja-JP" dirty="0"/>
                  <a:t>The model parameters are identified through </a:t>
                </a:r>
                <a:r>
                  <a:rPr kumimoji="1" lang="en-US" altLang="ja-JP" b="1" dirty="0">
                    <a:solidFill>
                      <a:srgbClr val="FF0000"/>
                    </a:solidFill>
                  </a:rPr>
                  <a:t>rheology measurement experiments</a:t>
                </a:r>
                <a:r>
                  <a:rPr kumimoji="1" lang="en-US" altLang="ja-JP" dirty="0"/>
                  <a:t>.</a:t>
                </a:r>
              </a:p>
              <a:p>
                <a:endParaRPr lang="en-US" altLang="ja-JP" sz="1200" dirty="0"/>
              </a:p>
              <a:p>
                <a:pPr marL="0" indent="0" algn="ctr">
                  <a:buNone/>
                </a:pPr>
                <a:r>
                  <a:rPr kumimoji="1" lang="en-US" altLang="ja-JP" sz="3200" dirty="0"/>
                  <a:t>Numerical UV process simulation </a:t>
                </a:r>
                <a:r>
                  <a:rPr lang="en-US" altLang="ja-JP" sz="3200" dirty="0"/>
                  <a:t>is realized a</a:t>
                </a:r>
                <a:r>
                  <a:rPr kumimoji="1" lang="en-US" altLang="ja-JP" sz="3200" dirty="0"/>
                  <a:t>s the result.</a:t>
                </a:r>
              </a:p>
              <a:p>
                <a:pPr marL="0" indent="0">
                  <a:buNone/>
                </a:pPr>
                <a:endParaRPr kumimoji="1" lang="en-US" altLang="ja-JP" sz="3200" dirty="0"/>
              </a:p>
              <a:p>
                <a:pPr marL="0" indent="0">
                  <a:buNone/>
                </a:pPr>
                <a:endParaRPr kumimoji="1" lang="ja-JP" altLang="en-US" dirty="0"/>
              </a:p>
            </p:txBody>
          </p:sp>
        </mc:Choice>
        <mc:Fallback xmlns="">
          <p:sp>
            <p:nvSpPr>
              <p:cNvPr id="5" name="コンテンツ プレースホルダー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05" t="-1901" r="-1587" b="-105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906520" y="2525995"/>
            <a:ext cx="3950120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Becomes similar to</a:t>
            </a:r>
            <a:br>
              <a:rPr kumimoji="1" lang="en-US" altLang="ja-JP" sz="2400" dirty="0"/>
            </a:br>
            <a:r>
              <a:rPr kumimoji="1" lang="en-US" altLang="ja-JP" sz="2400" dirty="0"/>
              <a:t>thermal imprint simulation  </a:t>
            </a:r>
            <a:endParaRPr kumimoji="1" lang="ja-JP" altLang="en-US" sz="2400" dirty="0"/>
          </a:p>
        </p:txBody>
      </p:sp>
      <p:sp>
        <p:nvSpPr>
          <p:cNvPr id="7" name="下矢印 6"/>
          <p:cNvSpPr/>
          <p:nvPr/>
        </p:nvSpPr>
        <p:spPr>
          <a:xfrm>
            <a:off x="5638542" y="5049180"/>
            <a:ext cx="90010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1816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Experimental Conditions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400" b="1" u="sng" dirty="0">
                <a:solidFill>
                  <a:srgbClr val="FF0000"/>
                </a:solidFill>
              </a:rPr>
              <a:t>Rotational oscillatory rheometer</a:t>
            </a:r>
            <a:r>
              <a:rPr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(Anton </a:t>
            </a:r>
            <a:r>
              <a:rPr lang="en-US" altLang="ja-JP" sz="2400" dirty="0" err="1"/>
              <a:t>Paar</a:t>
            </a:r>
            <a:r>
              <a:rPr lang="en-US" altLang="ja-JP" sz="2400" dirty="0"/>
              <a:t> MCR301) is used.</a:t>
            </a:r>
          </a:p>
          <a:p>
            <a:r>
              <a:rPr lang="en-US" altLang="ja-JP" sz="2400" dirty="0"/>
              <a:t>The measurement object is </a:t>
            </a:r>
            <a:br>
              <a:rPr lang="en-US" altLang="ja-JP" sz="2400" dirty="0"/>
            </a:br>
            <a:r>
              <a:rPr lang="en-US" altLang="ja-JP" sz="2400" dirty="0"/>
              <a:t>a </a:t>
            </a:r>
            <a:r>
              <a:rPr lang="en-US" altLang="ja-JP" sz="2400" u="sng" dirty="0">
                <a:solidFill>
                  <a:srgbClr val="0000CC"/>
                </a:solidFill>
              </a:rPr>
              <a:t>cationic polymerization-type UV resin</a:t>
            </a:r>
            <a:r>
              <a:rPr lang="en-US" altLang="ja-JP" sz="2400" u="sng" dirty="0"/>
              <a:t> </a:t>
            </a:r>
            <a:br>
              <a:rPr lang="en-US" altLang="ja-JP" sz="2400" dirty="0"/>
            </a:br>
            <a:r>
              <a:rPr lang="en-US" altLang="ja-JP" sz="2400" dirty="0"/>
              <a:t>from Daicel Co..</a:t>
            </a:r>
          </a:p>
          <a:p>
            <a:r>
              <a:rPr lang="en-US" altLang="ja-JP" sz="2400" dirty="0"/>
              <a:t>Room temperature is 25</a:t>
            </a:r>
            <a:r>
              <a:rPr lang="ja-JP" altLang="en-US" sz="2400" dirty="0"/>
              <a:t>℃ </a:t>
            </a:r>
            <a:r>
              <a:rPr lang="en-US" altLang="ja-JP" sz="2400" dirty="0"/>
              <a:t>(const.).</a:t>
            </a:r>
            <a:endParaRPr kumimoji="1" lang="en-US" altLang="ja-JP" sz="2400" dirty="0"/>
          </a:p>
          <a:p>
            <a:r>
              <a:rPr lang="en-US" altLang="ja-JP" sz="2400" dirty="0"/>
              <a:t>UV exposure condition is constant</a:t>
            </a:r>
            <a:br>
              <a:rPr lang="en-US" altLang="ja-JP" sz="2400" dirty="0"/>
            </a:br>
            <a:r>
              <a:rPr lang="en-US" altLang="ja-JP" sz="2400" dirty="0"/>
              <a:t>(30 s exposure in a constant intensity).</a:t>
            </a:r>
          </a:p>
          <a:p>
            <a:r>
              <a:rPr lang="en-US" altLang="ja-JP" sz="2400" dirty="0"/>
              <a:t>The oscillation frequency is varied</a:t>
            </a:r>
            <a:br>
              <a:rPr kumimoji="1" lang="en-US" altLang="ja-JP" sz="2400" dirty="0"/>
            </a:br>
            <a:r>
              <a:rPr lang="en-US" altLang="ja-JP" sz="2400" dirty="0"/>
              <a:t>from </a:t>
            </a:r>
            <a:r>
              <a:rPr kumimoji="1" lang="en-US" altLang="ja-JP" sz="2400" dirty="0"/>
              <a:t>0.1</a:t>
            </a:r>
            <a:r>
              <a:rPr lang="en-US" altLang="ja-JP" sz="2400" dirty="0"/>
              <a:t> to 10 Hz.</a:t>
            </a:r>
            <a:endParaRPr kumimoji="1" lang="en-US" altLang="ja-JP" sz="2400" dirty="0"/>
          </a:p>
          <a:p>
            <a:r>
              <a:rPr lang="en-US" altLang="ja-JP" sz="2400" dirty="0"/>
              <a:t>The gap between the cylinder rod </a:t>
            </a:r>
            <a:br>
              <a:rPr lang="en-US" altLang="ja-JP" sz="2400" dirty="0"/>
            </a:br>
            <a:r>
              <a:rPr lang="en-US" altLang="ja-JP" sz="2400" dirty="0"/>
              <a:t>and the glass plate changes over time</a:t>
            </a:r>
            <a:br>
              <a:rPr lang="en-US" altLang="ja-JP" sz="2400" dirty="0"/>
            </a:br>
            <a:r>
              <a:rPr lang="en-US" altLang="ja-JP" sz="2400" dirty="0"/>
              <a:t>due to UV shrink.</a:t>
            </a:r>
          </a:p>
          <a:p>
            <a:r>
              <a:rPr lang="en-US" altLang="ja-JP" sz="2400" dirty="0"/>
              <a:t>Long time measurement is conducted</a:t>
            </a:r>
            <a:br>
              <a:rPr lang="en-US" altLang="ja-JP" sz="2400" dirty="0"/>
            </a:br>
            <a:r>
              <a:rPr lang="en-US" altLang="ja-JP" sz="2400" dirty="0"/>
              <a:t>to consider the </a:t>
            </a:r>
            <a:r>
              <a:rPr lang="en-US" altLang="ja-JP" sz="2400" u="sng" dirty="0">
                <a:solidFill>
                  <a:srgbClr val="0000CC"/>
                </a:solidFill>
              </a:rPr>
              <a:t>dark curing</a:t>
            </a:r>
            <a:r>
              <a:rPr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9321973" y="1816446"/>
            <a:ext cx="1720962" cy="226615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Cylinder</a:t>
            </a:r>
          </a:p>
          <a:p>
            <a:pPr algn="ctr"/>
            <a:r>
              <a:rPr lang="en-US" altLang="ja-JP" sz="2000" dirty="0"/>
              <a:t>Rod</a:t>
            </a:r>
            <a:endParaRPr kumimoji="1" lang="ja-JP" altLang="en-US" sz="2000" dirty="0"/>
          </a:p>
        </p:txBody>
      </p:sp>
      <p:sp>
        <p:nvSpPr>
          <p:cNvPr id="7" name="正方形/長方形 6"/>
          <p:cNvSpPr/>
          <p:nvPr/>
        </p:nvSpPr>
        <p:spPr>
          <a:xfrm>
            <a:off x="8760296" y="4491853"/>
            <a:ext cx="2844316" cy="5400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</a:rPr>
              <a:t>Glass Plate</a:t>
            </a:r>
            <a:endParaRPr kumimoji="1" lang="ja-JP" altLang="en-US" sz="2000" dirty="0">
              <a:solidFill>
                <a:schemeClr val="tx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9253541" y="4082752"/>
            <a:ext cx="1857827" cy="409101"/>
          </a:xfrm>
          <a:prstGeom prst="roundRect">
            <a:avLst>
              <a:gd name="adj" fmla="val 25445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dirty="0"/>
              <a:t>UV</a:t>
            </a:r>
            <a:r>
              <a:rPr lang="en-US" altLang="ja-JP" sz="2000" dirty="0"/>
              <a:t> Resin</a:t>
            </a:r>
            <a:endParaRPr kumimoji="1" lang="ja-JP" altLang="en-US" sz="2000" dirty="0"/>
          </a:p>
        </p:txBody>
      </p:sp>
      <p:sp>
        <p:nvSpPr>
          <p:cNvPr id="9" name="上矢印 8"/>
          <p:cNvSpPr/>
          <p:nvPr/>
        </p:nvSpPr>
        <p:spPr>
          <a:xfrm>
            <a:off x="8838000" y="5045750"/>
            <a:ext cx="2714238" cy="480520"/>
          </a:xfrm>
          <a:prstGeom prst="upArrow">
            <a:avLst>
              <a:gd name="adj1" fmla="val 67702"/>
              <a:gd name="adj2" fmla="val 52421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UV Light</a:t>
            </a:r>
            <a:endParaRPr kumimoji="1" lang="ja-JP" altLang="en-US" dirty="0"/>
          </a:p>
        </p:txBody>
      </p:sp>
      <p:grpSp>
        <p:nvGrpSpPr>
          <p:cNvPr id="20" name="グループ化 19"/>
          <p:cNvGrpSpPr/>
          <p:nvPr/>
        </p:nvGrpSpPr>
        <p:grpSpPr>
          <a:xfrm>
            <a:off x="8987132" y="1326741"/>
            <a:ext cx="2376783" cy="1062233"/>
            <a:chOff x="9567116" y="710583"/>
            <a:chExt cx="1749814" cy="1655866"/>
          </a:xfrm>
          <a:solidFill>
            <a:srgbClr val="FF0000"/>
          </a:solidFill>
        </p:grpSpPr>
        <p:sp>
          <p:nvSpPr>
            <p:cNvPr id="18" name="環状矢印 17"/>
            <p:cNvSpPr/>
            <p:nvPr/>
          </p:nvSpPr>
          <p:spPr>
            <a:xfrm rot="16200000">
              <a:off x="9599781" y="678153"/>
              <a:ext cx="1655631" cy="1720961"/>
            </a:xfrm>
            <a:prstGeom prst="circularArrow">
              <a:avLst>
                <a:gd name="adj1" fmla="val 10722"/>
                <a:gd name="adj2" fmla="val 1216512"/>
                <a:gd name="adj3" fmla="val 20344974"/>
                <a:gd name="adj4" fmla="val 8932130"/>
                <a:gd name="adj5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環状矢印 18"/>
            <p:cNvSpPr/>
            <p:nvPr/>
          </p:nvSpPr>
          <p:spPr>
            <a:xfrm rot="5400000" flipH="1">
              <a:off x="9628634" y="677918"/>
              <a:ext cx="1655631" cy="1720961"/>
            </a:xfrm>
            <a:prstGeom prst="circularArrow">
              <a:avLst>
                <a:gd name="adj1" fmla="val 10722"/>
                <a:gd name="adj2" fmla="val 1216512"/>
                <a:gd name="adj3" fmla="val 20344974"/>
                <a:gd name="adj4" fmla="val 8932130"/>
                <a:gd name="adj5" fmla="val 12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8870701" y="728700"/>
            <a:ext cx="2595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</a:rPr>
              <a:t>Small</a:t>
            </a:r>
            <a:br>
              <a:rPr lang="en-US" altLang="ja-JP" sz="2000" dirty="0">
                <a:solidFill>
                  <a:srgbClr val="FF0000"/>
                </a:solidFill>
              </a:rPr>
            </a:br>
            <a:r>
              <a:rPr lang="en-US" altLang="ja-JP" sz="2000" dirty="0">
                <a:solidFill>
                  <a:srgbClr val="FF0000"/>
                </a:solidFill>
              </a:rPr>
              <a:t>Rotational Oscillation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4" name="ストライプ矢印 23"/>
          <p:cNvSpPr/>
          <p:nvPr/>
        </p:nvSpPr>
        <p:spPr>
          <a:xfrm rot="5400000">
            <a:off x="11282621" y="1862246"/>
            <a:ext cx="449199" cy="358445"/>
          </a:xfrm>
          <a:prstGeom prst="stripedRightArrow">
            <a:avLst/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967938" y="2220464"/>
            <a:ext cx="10839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Follow</a:t>
            </a:r>
          </a:p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G</a:t>
            </a:r>
            <a:r>
              <a:rPr kumimoji="1" lang="en-US" altLang="ja-JP" sz="2000" dirty="0">
                <a:solidFill>
                  <a:srgbClr val="FF9900"/>
                </a:solidFill>
              </a:rPr>
              <a:t>ap</a:t>
            </a:r>
          </a:p>
          <a:p>
            <a:pPr algn="ctr"/>
            <a:r>
              <a:rPr lang="en-US" altLang="ja-JP" sz="2000" dirty="0">
                <a:solidFill>
                  <a:srgbClr val="FF9900"/>
                </a:solidFill>
              </a:rPr>
              <a:t>Change</a:t>
            </a:r>
            <a:endParaRPr kumimoji="1" lang="en-US" altLang="ja-JP" sz="2000" dirty="0">
              <a:solidFill>
                <a:srgbClr val="FF9900"/>
              </a:solidFill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>
            <a:off x="11244572" y="4082602"/>
            <a:ext cx="0" cy="409251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11235194" y="4091592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Gap</a:t>
            </a:r>
            <a:endParaRPr kumimoji="1" lang="ja-JP" altLang="en-US" sz="2000" dirty="0"/>
          </a:p>
        </p:txBody>
      </p:sp>
      <p:grpSp>
        <p:nvGrpSpPr>
          <p:cNvPr id="31" name="グループ化 30"/>
          <p:cNvGrpSpPr/>
          <p:nvPr/>
        </p:nvGrpSpPr>
        <p:grpSpPr>
          <a:xfrm>
            <a:off x="9012324" y="5445224"/>
            <a:ext cx="2448272" cy="1043876"/>
            <a:chOff x="9120336" y="5445224"/>
            <a:chExt cx="2448272" cy="1043876"/>
          </a:xfrm>
        </p:grpSpPr>
        <p:sp>
          <p:nvSpPr>
            <p:cNvPr id="12" name="フリーフォーム 11"/>
            <p:cNvSpPr/>
            <p:nvPr/>
          </p:nvSpPr>
          <p:spPr>
            <a:xfrm>
              <a:off x="9840417" y="5645063"/>
              <a:ext cx="1362636" cy="448236"/>
            </a:xfrm>
            <a:custGeom>
              <a:avLst/>
              <a:gdLst>
                <a:gd name="connsiteX0" fmla="*/ 22428 w 793393"/>
                <a:gd name="connsiteY0" fmla="*/ 503705 h 527316"/>
                <a:gd name="connsiteX1" fmla="*/ 22428 w 793393"/>
                <a:gd name="connsiteY1" fmla="*/ 55470 h 527316"/>
                <a:gd name="connsiteX2" fmla="*/ 255511 w 793393"/>
                <a:gd name="connsiteY2" fmla="*/ 55470 h 527316"/>
                <a:gd name="connsiteX3" fmla="*/ 228617 w 793393"/>
                <a:gd name="connsiteY3" fmla="*/ 494740 h 527316"/>
                <a:gd name="connsiteX4" fmla="*/ 793393 w 793393"/>
                <a:gd name="connsiteY4" fmla="*/ 458882 h 527316"/>
                <a:gd name="connsiteX0" fmla="*/ 0 w 770965"/>
                <a:gd name="connsiteY0" fmla="*/ 503705 h 527316"/>
                <a:gd name="connsiteX1" fmla="*/ 0 w 770965"/>
                <a:gd name="connsiteY1" fmla="*/ 55470 h 527316"/>
                <a:gd name="connsiteX2" fmla="*/ 233083 w 770965"/>
                <a:gd name="connsiteY2" fmla="*/ 55470 h 527316"/>
                <a:gd name="connsiteX3" fmla="*/ 206189 w 770965"/>
                <a:gd name="connsiteY3" fmla="*/ 494740 h 527316"/>
                <a:gd name="connsiteX4" fmla="*/ 770965 w 770965"/>
                <a:gd name="connsiteY4" fmla="*/ 458882 h 527316"/>
                <a:gd name="connsiteX0" fmla="*/ 0 w 770965"/>
                <a:gd name="connsiteY0" fmla="*/ 448235 h 471846"/>
                <a:gd name="connsiteX1" fmla="*/ 0 w 770965"/>
                <a:gd name="connsiteY1" fmla="*/ 0 h 471846"/>
                <a:gd name="connsiteX2" fmla="*/ 233083 w 770965"/>
                <a:gd name="connsiteY2" fmla="*/ 0 h 471846"/>
                <a:gd name="connsiteX3" fmla="*/ 206189 w 770965"/>
                <a:gd name="connsiteY3" fmla="*/ 439270 h 471846"/>
                <a:gd name="connsiteX4" fmla="*/ 770965 w 770965"/>
                <a:gd name="connsiteY4" fmla="*/ 403412 h 471846"/>
                <a:gd name="connsiteX0" fmla="*/ 0 w 770965"/>
                <a:gd name="connsiteY0" fmla="*/ 448235 h 471846"/>
                <a:gd name="connsiteX1" fmla="*/ 0 w 770965"/>
                <a:gd name="connsiteY1" fmla="*/ 0 h 471846"/>
                <a:gd name="connsiteX2" fmla="*/ 233083 w 770965"/>
                <a:gd name="connsiteY2" fmla="*/ 0 h 471846"/>
                <a:gd name="connsiteX3" fmla="*/ 206189 w 770965"/>
                <a:gd name="connsiteY3" fmla="*/ 439270 h 471846"/>
                <a:gd name="connsiteX4" fmla="*/ 770965 w 770965"/>
                <a:gd name="connsiteY4" fmla="*/ 403412 h 471846"/>
                <a:gd name="connsiteX0" fmla="*/ 0 w 770965"/>
                <a:gd name="connsiteY0" fmla="*/ 448235 h 448235"/>
                <a:gd name="connsiteX1" fmla="*/ 0 w 770965"/>
                <a:gd name="connsiteY1" fmla="*/ 0 h 448235"/>
                <a:gd name="connsiteX2" fmla="*/ 233083 w 770965"/>
                <a:gd name="connsiteY2" fmla="*/ 0 h 448235"/>
                <a:gd name="connsiteX3" fmla="*/ 206189 w 770965"/>
                <a:gd name="connsiteY3" fmla="*/ 439270 h 448235"/>
                <a:gd name="connsiteX4" fmla="*/ 770965 w 770965"/>
                <a:gd name="connsiteY4" fmla="*/ 403412 h 448235"/>
                <a:gd name="connsiteX0" fmla="*/ 0 w 770965"/>
                <a:gd name="connsiteY0" fmla="*/ 480773 h 480773"/>
                <a:gd name="connsiteX1" fmla="*/ 0 w 770965"/>
                <a:gd name="connsiteY1" fmla="*/ 32538 h 480773"/>
                <a:gd name="connsiteX2" fmla="*/ 233083 w 770965"/>
                <a:gd name="connsiteY2" fmla="*/ 32538 h 480773"/>
                <a:gd name="connsiteX3" fmla="*/ 242048 w 770965"/>
                <a:gd name="connsiteY3" fmla="*/ 471808 h 480773"/>
                <a:gd name="connsiteX4" fmla="*/ 770965 w 770965"/>
                <a:gd name="connsiteY4" fmla="*/ 435950 h 480773"/>
                <a:gd name="connsiteX0" fmla="*/ 0 w 914400"/>
                <a:gd name="connsiteY0" fmla="*/ 480773 h 512264"/>
                <a:gd name="connsiteX1" fmla="*/ 0 w 914400"/>
                <a:gd name="connsiteY1" fmla="*/ 32538 h 512264"/>
                <a:gd name="connsiteX2" fmla="*/ 233083 w 914400"/>
                <a:gd name="connsiteY2" fmla="*/ 32538 h 512264"/>
                <a:gd name="connsiteX3" fmla="*/ 242048 w 914400"/>
                <a:gd name="connsiteY3" fmla="*/ 471808 h 512264"/>
                <a:gd name="connsiteX4" fmla="*/ 914400 w 914400"/>
                <a:gd name="connsiteY4" fmla="*/ 498703 h 512264"/>
                <a:gd name="connsiteX0" fmla="*/ 0 w 914400"/>
                <a:gd name="connsiteY0" fmla="*/ 448235 h 479726"/>
                <a:gd name="connsiteX1" fmla="*/ 0 w 914400"/>
                <a:gd name="connsiteY1" fmla="*/ 0 h 479726"/>
                <a:gd name="connsiteX2" fmla="*/ 233083 w 914400"/>
                <a:gd name="connsiteY2" fmla="*/ 0 h 479726"/>
                <a:gd name="connsiteX3" fmla="*/ 242048 w 914400"/>
                <a:gd name="connsiteY3" fmla="*/ 439270 h 479726"/>
                <a:gd name="connsiteX4" fmla="*/ 914400 w 914400"/>
                <a:gd name="connsiteY4" fmla="*/ 466165 h 479726"/>
                <a:gd name="connsiteX0" fmla="*/ 0 w 914400"/>
                <a:gd name="connsiteY0" fmla="*/ 448235 h 479726"/>
                <a:gd name="connsiteX1" fmla="*/ 0 w 914400"/>
                <a:gd name="connsiteY1" fmla="*/ 0 h 479726"/>
                <a:gd name="connsiteX2" fmla="*/ 233083 w 914400"/>
                <a:gd name="connsiteY2" fmla="*/ 0 h 479726"/>
                <a:gd name="connsiteX3" fmla="*/ 242048 w 914400"/>
                <a:gd name="connsiteY3" fmla="*/ 439270 h 479726"/>
                <a:gd name="connsiteX4" fmla="*/ 914400 w 914400"/>
                <a:gd name="connsiteY4" fmla="*/ 466165 h 479726"/>
                <a:gd name="connsiteX0" fmla="*/ 0 w 914400"/>
                <a:gd name="connsiteY0" fmla="*/ 448235 h 466165"/>
                <a:gd name="connsiteX1" fmla="*/ 0 w 914400"/>
                <a:gd name="connsiteY1" fmla="*/ 0 h 466165"/>
                <a:gd name="connsiteX2" fmla="*/ 233083 w 914400"/>
                <a:gd name="connsiteY2" fmla="*/ 0 h 466165"/>
                <a:gd name="connsiteX3" fmla="*/ 242048 w 914400"/>
                <a:gd name="connsiteY3" fmla="*/ 439270 h 466165"/>
                <a:gd name="connsiteX4" fmla="*/ 914400 w 914400"/>
                <a:gd name="connsiteY4" fmla="*/ 466165 h 466165"/>
                <a:gd name="connsiteX0" fmla="*/ 0 w 923365"/>
                <a:gd name="connsiteY0" fmla="*/ 448235 h 469572"/>
                <a:gd name="connsiteX1" fmla="*/ 0 w 923365"/>
                <a:gd name="connsiteY1" fmla="*/ 0 h 469572"/>
                <a:gd name="connsiteX2" fmla="*/ 233083 w 923365"/>
                <a:gd name="connsiteY2" fmla="*/ 0 h 469572"/>
                <a:gd name="connsiteX3" fmla="*/ 242048 w 923365"/>
                <a:gd name="connsiteY3" fmla="*/ 439270 h 469572"/>
                <a:gd name="connsiteX4" fmla="*/ 923365 w 923365"/>
                <a:gd name="connsiteY4" fmla="*/ 430306 h 469572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544499"/>
                <a:gd name="connsiteX1" fmla="*/ 0 w 923365"/>
                <a:gd name="connsiteY1" fmla="*/ 0 h 544499"/>
                <a:gd name="connsiteX2" fmla="*/ 233083 w 923365"/>
                <a:gd name="connsiteY2" fmla="*/ 0 h 544499"/>
                <a:gd name="connsiteX3" fmla="*/ 242048 w 923365"/>
                <a:gd name="connsiteY3" fmla="*/ 439270 h 544499"/>
                <a:gd name="connsiteX4" fmla="*/ 923365 w 923365"/>
                <a:gd name="connsiteY4" fmla="*/ 430306 h 544499"/>
                <a:gd name="connsiteX0" fmla="*/ 0 w 923365"/>
                <a:gd name="connsiteY0" fmla="*/ 448235 h 448235"/>
                <a:gd name="connsiteX1" fmla="*/ 0 w 923365"/>
                <a:gd name="connsiteY1" fmla="*/ 0 h 448235"/>
                <a:gd name="connsiteX2" fmla="*/ 233083 w 923365"/>
                <a:gd name="connsiteY2" fmla="*/ 0 h 448235"/>
                <a:gd name="connsiteX3" fmla="*/ 242048 w 923365"/>
                <a:gd name="connsiteY3" fmla="*/ 439270 h 448235"/>
                <a:gd name="connsiteX4" fmla="*/ 923365 w 923365"/>
                <a:gd name="connsiteY4" fmla="*/ 430306 h 448235"/>
                <a:gd name="connsiteX0" fmla="*/ 0 w 923365"/>
                <a:gd name="connsiteY0" fmla="*/ 448235 h 448235"/>
                <a:gd name="connsiteX1" fmla="*/ 0 w 923365"/>
                <a:gd name="connsiteY1" fmla="*/ 0 h 448235"/>
                <a:gd name="connsiteX2" fmla="*/ 233083 w 923365"/>
                <a:gd name="connsiteY2" fmla="*/ 0 h 448235"/>
                <a:gd name="connsiteX3" fmla="*/ 242048 w 923365"/>
                <a:gd name="connsiteY3" fmla="*/ 439270 h 448235"/>
                <a:gd name="connsiteX4" fmla="*/ 923365 w 923365"/>
                <a:gd name="connsiteY4" fmla="*/ 430306 h 448235"/>
                <a:gd name="connsiteX0" fmla="*/ 0 w 1362636"/>
                <a:gd name="connsiteY0" fmla="*/ 448235 h 474228"/>
                <a:gd name="connsiteX1" fmla="*/ 0 w 1362636"/>
                <a:gd name="connsiteY1" fmla="*/ 0 h 474228"/>
                <a:gd name="connsiteX2" fmla="*/ 233083 w 1362636"/>
                <a:gd name="connsiteY2" fmla="*/ 0 h 474228"/>
                <a:gd name="connsiteX3" fmla="*/ 242048 w 1362636"/>
                <a:gd name="connsiteY3" fmla="*/ 439270 h 474228"/>
                <a:gd name="connsiteX4" fmla="*/ 1362636 w 1362636"/>
                <a:gd name="connsiteY4" fmla="*/ 448236 h 474228"/>
                <a:gd name="connsiteX0" fmla="*/ 0 w 1362636"/>
                <a:gd name="connsiteY0" fmla="*/ 448235 h 474228"/>
                <a:gd name="connsiteX1" fmla="*/ 0 w 1362636"/>
                <a:gd name="connsiteY1" fmla="*/ 0 h 474228"/>
                <a:gd name="connsiteX2" fmla="*/ 233083 w 1362636"/>
                <a:gd name="connsiteY2" fmla="*/ 0 h 474228"/>
                <a:gd name="connsiteX3" fmla="*/ 242048 w 1362636"/>
                <a:gd name="connsiteY3" fmla="*/ 439270 h 474228"/>
                <a:gd name="connsiteX4" fmla="*/ 1362636 w 1362636"/>
                <a:gd name="connsiteY4" fmla="*/ 448236 h 474228"/>
                <a:gd name="connsiteX0" fmla="*/ 0 w 1362636"/>
                <a:gd name="connsiteY0" fmla="*/ 448235 h 474228"/>
                <a:gd name="connsiteX1" fmla="*/ 0 w 1362636"/>
                <a:gd name="connsiteY1" fmla="*/ 0 h 474228"/>
                <a:gd name="connsiteX2" fmla="*/ 233083 w 1362636"/>
                <a:gd name="connsiteY2" fmla="*/ 0 h 474228"/>
                <a:gd name="connsiteX3" fmla="*/ 242048 w 1362636"/>
                <a:gd name="connsiteY3" fmla="*/ 439270 h 474228"/>
                <a:gd name="connsiteX4" fmla="*/ 1362636 w 1362636"/>
                <a:gd name="connsiteY4" fmla="*/ 448236 h 474228"/>
                <a:gd name="connsiteX0" fmla="*/ 0 w 1362636"/>
                <a:gd name="connsiteY0" fmla="*/ 448235 h 448236"/>
                <a:gd name="connsiteX1" fmla="*/ 0 w 1362636"/>
                <a:gd name="connsiteY1" fmla="*/ 0 h 448236"/>
                <a:gd name="connsiteX2" fmla="*/ 233083 w 1362636"/>
                <a:gd name="connsiteY2" fmla="*/ 0 h 448236"/>
                <a:gd name="connsiteX3" fmla="*/ 242048 w 1362636"/>
                <a:gd name="connsiteY3" fmla="*/ 439270 h 448236"/>
                <a:gd name="connsiteX4" fmla="*/ 1362636 w 1362636"/>
                <a:gd name="connsiteY4" fmla="*/ 448236 h 44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62636" h="448236">
                  <a:moveTo>
                    <a:pt x="0" y="448235"/>
                  </a:moveTo>
                  <a:lnTo>
                    <a:pt x="0" y="0"/>
                  </a:lnTo>
                  <a:lnTo>
                    <a:pt x="233083" y="0"/>
                  </a:lnTo>
                  <a:lnTo>
                    <a:pt x="242048" y="439270"/>
                  </a:lnTo>
                  <a:lnTo>
                    <a:pt x="1362636" y="448236"/>
                  </a:lnTo>
                </a:path>
              </a:pathLst>
            </a:custGeom>
            <a:ln w="38100">
              <a:solidFill>
                <a:srgbClr val="7030A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9460339" y="6057292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   0  30    time (s)  </a:t>
              </a:r>
              <a:endParaRPr kumimoji="1" lang="ja-JP" altLang="en-US" dirty="0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>
              <a:off x="9562383" y="6093296"/>
              <a:ext cx="176234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/>
            <p:cNvCxnSpPr/>
            <p:nvPr/>
          </p:nvCxnSpPr>
          <p:spPr>
            <a:xfrm flipV="1">
              <a:off x="9562383" y="5645063"/>
              <a:ext cx="0" cy="4691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 rot="16200000">
              <a:off x="8783064" y="5782496"/>
              <a:ext cx="1043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/>
                <a:t>Intensity</a:t>
              </a:r>
              <a:endParaRPr kumimoji="1" lang="ja-JP" altLang="en-US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D940FFD-FAE3-436C-B869-A2F8BD3C45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990" y="1671193"/>
            <a:ext cx="2602606" cy="33419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B7D8FC-AA79-4A7E-B2C0-5D1059FF2888}"/>
              </a:ext>
            </a:extLst>
          </p:cNvPr>
          <p:cNvSpPr txBox="1"/>
          <p:nvPr/>
        </p:nvSpPr>
        <p:spPr>
          <a:xfrm>
            <a:off x="5948946" y="5008849"/>
            <a:ext cx="27853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Anton </a:t>
            </a:r>
            <a:r>
              <a:rPr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Paar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MCR series</a:t>
            </a:r>
          </a:p>
          <a:p>
            <a:r>
              <a:rPr lang="en-US" altLang="ja-JP" sz="1400" u="sng" dirty="0">
                <a:solidFill>
                  <a:srgbClr val="0070C0"/>
                </a:solidFill>
              </a:rPr>
              <a:t>https://www.anton-paar.com/corp-en/products/details/rheometer-mcr-102-302-502/</a:t>
            </a:r>
          </a:p>
        </p:txBody>
      </p:sp>
    </p:spTree>
    <p:extLst>
      <p:ext uri="{BB962C8B-B14F-4D97-AF65-F5344CB8AC3E}">
        <p14:creationId xmlns:p14="http://schemas.microsoft.com/office/powerpoint/2010/main" val="3877565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Relative Gap Change (Experimental Result)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 History of Relative Gap Change</a:t>
            </a:r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sz="4000" dirty="0"/>
          </a:p>
          <a:p>
            <a:r>
              <a:rPr lang="en-US" altLang="ja-JP" sz="2400" dirty="0"/>
              <a:t>Note: the time history of the relative gap change is always the same in all cases </a:t>
            </a:r>
            <a:br>
              <a:rPr lang="en-US" altLang="ja-JP" sz="2400" dirty="0"/>
            </a:br>
            <a:r>
              <a:rPr lang="en-US" altLang="ja-JP" sz="2400" dirty="0"/>
              <a:t>(∵ UV exposure condition is constant).</a:t>
            </a:r>
          </a:p>
          <a:p>
            <a:r>
              <a:rPr lang="en-US" altLang="ja-JP" sz="2400" dirty="0"/>
              <a:t>UV shrink progresses with time, and the shrink speed gradually decreases.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088740"/>
            <a:ext cx="6932259" cy="377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08530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PRESENTATION_TITLE" val="kaist_seminar2017-sfem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74479</TotalTime>
  <Words>1632</Words>
  <Application>Microsoft Office PowerPoint</Application>
  <PresentationFormat>ワイド画面</PresentationFormat>
  <Paragraphs>342</Paragraphs>
  <Slides>33</Slides>
  <Notes>2</Notes>
  <HiddenSlides>0</HiddenSlides>
  <MMClips>4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45" baseType="lpstr">
      <vt:lpstr>Arial Unicode MS</vt:lpstr>
      <vt:lpstr>MS PGothic</vt:lpstr>
      <vt:lpstr>MS PGothic</vt:lpstr>
      <vt:lpstr>Ricty Diminished</vt:lpstr>
      <vt:lpstr>Arial</vt:lpstr>
      <vt:lpstr>Calibri</vt:lpstr>
      <vt:lpstr>Cambria Math</vt:lpstr>
      <vt:lpstr>Comic Sans MS</vt:lpstr>
      <vt:lpstr>Symbol</vt:lpstr>
      <vt:lpstr>Times New Roman</vt:lpstr>
      <vt:lpstr>Wingdings</vt:lpstr>
      <vt:lpstr>デザインの設定</vt:lpstr>
      <vt:lpstr>Numerical modeling method  to reproduce UV imprint process  using thermo-viscoelastic constitutive law</vt:lpstr>
      <vt:lpstr>Background</vt:lpstr>
      <vt:lpstr>Issues</vt:lpstr>
      <vt:lpstr>Brief of Conventional Method for Thermal Imprint Simulation</vt:lpstr>
      <vt:lpstr>Objective</vt:lpstr>
      <vt:lpstr>Methods</vt:lpstr>
      <vt:lpstr>Overview of Our Method</vt:lpstr>
      <vt:lpstr>Experimental Conditions</vt:lpstr>
      <vt:lpstr>Relative Gap Change (Experimental Result)</vt:lpstr>
      <vt:lpstr>Relative Gap Change (Model Parameter Identification)</vt:lpstr>
      <vt:lpstr>Viscoelasticity (Experimental Result)</vt:lpstr>
      <vt:lpstr>Viscoelasticity (Model Parameter Identification 1/2)</vt:lpstr>
      <vt:lpstr>Viscoelasticity (Model Parameter Identification 2/2)</vt:lpstr>
      <vt:lpstr>Result &amp; Discussion</vt:lpstr>
      <vt:lpstr>UV Curing Process Simulation (Outline)</vt:lpstr>
      <vt:lpstr>UV Curing Process Simulation (Outline)</vt:lpstr>
      <vt:lpstr>UV Curing Process Simulation (Simulation Result)</vt:lpstr>
      <vt:lpstr>UV Curing Process Simulation (Validation)</vt:lpstr>
      <vt:lpstr>Why curvature depth of simulation is small?</vt:lpstr>
      <vt:lpstr>Why curvature depth of simulation is small?</vt:lpstr>
      <vt:lpstr>Summary</vt:lpstr>
      <vt:lpstr>Summary</vt:lpstr>
      <vt:lpstr>Appendix</vt:lpstr>
      <vt:lpstr>Limitation of Our Method</vt:lpstr>
      <vt:lpstr>Viscoelasticity (Model Parameter Identification 2/3)</vt:lpstr>
      <vt:lpstr>Validation of Material Constitutive Model</vt:lpstr>
      <vt:lpstr>Validation of Material Constitutive Model</vt:lpstr>
      <vt:lpstr>Validation of Material Constitutive Model</vt:lpstr>
      <vt:lpstr>Steps of UV Process Simulation</vt:lpstr>
      <vt:lpstr>Acceleration of UV reaction by reaction heat</vt:lpstr>
      <vt:lpstr>Effect of demolding timepoint on curvature depth</vt:lpstr>
      <vt:lpstr>Why curvature depth of simulation is small?</vt:lpstr>
      <vt:lpstr>Why curvature depth of simulation is small?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kaist_seminar2017-sfem</dc:title>
  <dc:creator>Yuki ONISHI</dc:creator>
  <cp:lastModifiedBy>yuki</cp:lastModifiedBy>
  <cp:revision>3052</cp:revision>
  <cp:lastPrinted>2012-03-06T10:21:50Z</cp:lastPrinted>
  <dcterms:created xsi:type="dcterms:W3CDTF">2007-11-22T18:02:40Z</dcterms:created>
  <dcterms:modified xsi:type="dcterms:W3CDTF">2019-09-20T09:16:17Z</dcterms:modified>
</cp:coreProperties>
</file>