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389" r:id="rId2"/>
    <p:sldId id="430" r:id="rId3"/>
    <p:sldId id="469" r:id="rId4"/>
    <p:sldId id="432" r:id="rId5"/>
    <p:sldId id="433" r:id="rId6"/>
    <p:sldId id="445" r:id="rId7"/>
    <p:sldId id="435" r:id="rId8"/>
    <p:sldId id="437" r:id="rId9"/>
    <p:sldId id="438" r:id="rId10"/>
    <p:sldId id="439" r:id="rId11"/>
    <p:sldId id="447" r:id="rId12"/>
    <p:sldId id="440" r:id="rId13"/>
    <p:sldId id="449" r:id="rId14"/>
    <p:sldId id="452" r:id="rId15"/>
    <p:sldId id="450" r:id="rId16"/>
    <p:sldId id="451" r:id="rId17"/>
    <p:sldId id="448" r:id="rId18"/>
    <p:sldId id="442" r:id="rId19"/>
    <p:sldId id="454" r:id="rId20"/>
    <p:sldId id="456" r:id="rId21"/>
    <p:sldId id="457" r:id="rId22"/>
    <p:sldId id="466" r:id="rId23"/>
    <p:sldId id="453" r:id="rId24"/>
    <p:sldId id="434" r:id="rId25"/>
    <p:sldId id="416" r:id="rId26"/>
    <p:sldId id="468" r:id="rId27"/>
    <p:sldId id="467" r:id="rId28"/>
    <p:sldId id="441" r:id="rId29"/>
    <p:sldId id="470" r:id="rId30"/>
  </p:sldIdLst>
  <p:sldSz cx="9144000" cy="6858000" type="screen4x3"/>
  <p:notesSz cx="9872663" cy="6742113"/>
  <p:custDataLst>
    <p:tags r:id="rId32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8000"/>
    <a:srgbClr val="000000"/>
    <a:srgbClr val="6600CC"/>
    <a:srgbClr val="FF0000"/>
    <a:srgbClr val="00CC00"/>
    <a:srgbClr val="404040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8997" autoAdjust="0"/>
  </p:normalViewPr>
  <p:slideViewPr>
    <p:cSldViewPr>
      <p:cViewPr varScale="1">
        <p:scale>
          <a:sx n="91" d="100"/>
          <a:sy n="91" d="100"/>
        </p:scale>
        <p:origin x="34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93037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B1C3B4-0EFA-4E9A-BE43-AB531CD70431}" type="datetimeFigureOut">
              <a:rPr lang="ja-JP" altLang="en-US"/>
              <a:pPr>
                <a:defRPr/>
              </a:pPr>
              <a:t>2024/4/9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7965" y="3202477"/>
            <a:ext cx="7896734" cy="30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93037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E7511A-E19B-4650-9FBF-BD8447E14F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994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737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4015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2423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5296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3600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5136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0366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4326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3226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8300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297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3275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1246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4064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0023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505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0278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7498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2959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81206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3792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274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996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219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45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702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132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462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032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50425"/>
            <a:ext cx="7772400" cy="1470025"/>
          </a:xfrm>
        </p:spPr>
        <p:txBody>
          <a:bodyPr/>
          <a:lstStyle>
            <a:lvl1pPr>
              <a:defRPr>
                <a:latin typeface="Eras Bold ITC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03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>
            <a:lvl1pPr algn="ctr">
              <a:defRPr sz="4000">
                <a:latin typeface="Eras Bold ITC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54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ras Bold ITC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8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0" y="6397625"/>
            <a:ext cx="9144000" cy="460375"/>
            <a:chOff x="0" y="6397625"/>
            <a:chExt cx="9144000" cy="46037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auto">
            <a:xfrm flipV="1">
              <a:off x="0" y="6397625"/>
              <a:ext cx="9144000" cy="460375"/>
            </a:xfrm>
            <a:prstGeom prst="rect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 userDrawn="1"/>
          </p:nvSpPr>
          <p:spPr bwMode="auto">
            <a:xfrm>
              <a:off x="4028603" y="6446838"/>
              <a:ext cx="1073564" cy="1717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ja-JP" sz="1200" dirty="0" err="1">
                  <a:solidFill>
                    <a:schemeClr val="bg1"/>
                  </a:solidFill>
                </a:rPr>
                <a:t>MRAClub</a:t>
              </a:r>
              <a:r>
                <a:rPr kumimoji="0" lang="en-US" altLang="ja-JP" sz="1200" dirty="0">
                  <a:solidFill>
                    <a:schemeClr val="bg1"/>
                  </a:solidFill>
                </a:rPr>
                <a:t> 2</a:t>
              </a:r>
              <a:r>
                <a:rPr kumimoji="0" lang="en-GB" altLang="ja-JP" sz="1200" dirty="0">
                  <a:solidFill>
                    <a:schemeClr val="bg1"/>
                  </a:solidFill>
                </a:rPr>
                <a:t>012</a:t>
              </a:r>
            </a:p>
          </p:txBody>
        </p:sp>
        <p:pic>
          <p:nvPicPr>
            <p:cNvPr id="2058" name="Picture 17" descr="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6453188"/>
              <a:ext cx="1681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図 3"/>
            <p:cNvPicPr>
              <a:picLocks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" t="14176" r="3998" b="14355"/>
            <a:stretch/>
          </p:blipFill>
          <p:spPr>
            <a:xfrm>
              <a:off x="2015716" y="6453376"/>
              <a:ext cx="16812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図 6"/>
            <p:cNvPicPr>
              <a:picLocks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" t="16928" r="-6927" b="-5118"/>
            <a:stretch/>
          </p:blipFill>
          <p:spPr>
            <a:xfrm>
              <a:off x="5447084" y="6453376"/>
              <a:ext cx="16812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図 7"/>
            <p:cNvPicPr>
              <a:picLocks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t="20770" r="72554" b="18993"/>
            <a:stretch/>
          </p:blipFill>
          <p:spPr>
            <a:xfrm>
              <a:off x="7200292" y="6453551"/>
              <a:ext cx="1681200" cy="360000"/>
            </a:xfrm>
            <a:prstGeom prst="rect">
              <a:avLst/>
            </a:prstGeom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651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623887"/>
            <a:ext cx="8641655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 flipV="1">
            <a:off x="0" y="574675"/>
            <a:ext cx="914400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4040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 userDrawn="1">
            <p:ph type="sldNum" sz="quarter" idx="4"/>
          </p:nvPr>
        </p:nvSpPr>
        <p:spPr>
          <a:xfrm>
            <a:off x="4031940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accent2"/>
          </a:solidFill>
          <a:latin typeface="Eras Bold IT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l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u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p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51520" y="728700"/>
            <a:ext cx="8640960" cy="2367263"/>
          </a:xfrm>
        </p:spPr>
        <p:txBody>
          <a:bodyPr>
            <a:noAutofit/>
          </a:bodyPr>
          <a:lstStyle/>
          <a:p>
            <a:r>
              <a:rPr lang="en-US" altLang="ja-JP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</a:t>
            </a:r>
            <a:r>
              <a:rPr lang="en-US" altLang="ja-JP" sz="3600" dirty="0"/>
              <a:t> Determination of </a:t>
            </a:r>
            <a:br>
              <a:rPr lang="en-US" altLang="ja-JP" sz="3600" dirty="0"/>
            </a:br>
            <a:r>
              <a:rPr lang="en-US" altLang="ja-JP" sz="3600" dirty="0">
                <a:solidFill>
                  <a:srgbClr val="FF0000"/>
                </a:solidFill>
              </a:rPr>
              <a:t>Inlet/Outlet Boundary Conditions</a:t>
            </a:r>
            <a:br>
              <a:rPr lang="en-US" altLang="ja-JP" sz="3600" dirty="0"/>
            </a:br>
            <a:r>
              <a:rPr lang="en-US" altLang="ja-JP" sz="3600" dirty="0"/>
              <a:t>in Vascular </a:t>
            </a:r>
            <a:r>
              <a:rPr lang="en-US" altLang="ja-JP" sz="3600" dirty="0">
                <a:solidFill>
                  <a:srgbClr val="FF00FF"/>
                </a:solidFill>
              </a:rPr>
              <a:t>CFD</a:t>
            </a:r>
            <a:r>
              <a:rPr lang="en-US" altLang="ja-JP" sz="3600" dirty="0"/>
              <a:t> Analysis </a:t>
            </a:r>
            <a:br>
              <a:rPr lang="en-US" altLang="ja-JP" sz="3600" dirty="0"/>
            </a:br>
            <a:r>
              <a:rPr lang="en-US" altLang="ja-JP" sz="3600" dirty="0"/>
              <a:t>using </a:t>
            </a:r>
            <a:r>
              <a:rPr lang="en-US" altLang="ja-JP" sz="3600" dirty="0">
                <a:solidFill>
                  <a:srgbClr val="008000"/>
                </a:solidFill>
              </a:rPr>
              <a:t>4D-Flow</a:t>
            </a:r>
            <a:r>
              <a:rPr lang="en-US" altLang="ja-JP" sz="3600" dirty="0"/>
              <a:t> </a:t>
            </a:r>
            <a:r>
              <a:rPr lang="en-US" altLang="ja-JP" sz="3600" dirty="0" err="1"/>
              <a:t>Velocimetry</a:t>
            </a:r>
            <a:endParaRPr kumimoji="1" lang="ja-JP" altLang="en-US" sz="3600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69804"/>
              </p:ext>
            </p:extLst>
          </p:nvPr>
        </p:nvGraphicFramePr>
        <p:xfrm>
          <a:off x="575556" y="3203318"/>
          <a:ext cx="7992888" cy="310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Tokyo Institute</a:t>
                      </a:r>
                      <a:r>
                        <a:rPr kumimoji="1" lang="en-US" altLang="ja-JP" sz="2400" b="0" baseline="0" dirty="0">
                          <a:solidFill>
                            <a:schemeClr val="tx1"/>
                          </a:solidFill>
                        </a:rPr>
                        <a:t> of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 Technology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u="sng" dirty="0">
                          <a:solidFill>
                            <a:schemeClr val="tx1"/>
                          </a:solidFill>
                        </a:rPr>
                        <a:t>Y.</a:t>
                      </a:r>
                      <a:r>
                        <a:rPr kumimoji="1" lang="en-US" altLang="ja-JP" sz="2400" b="1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2400" b="1" u="sng" baseline="0" dirty="0" err="1">
                          <a:solidFill>
                            <a:schemeClr val="tx1"/>
                          </a:solidFill>
                        </a:rPr>
                        <a:t>Onishi</a:t>
                      </a:r>
                      <a:r>
                        <a:rPr kumimoji="1" lang="en-US" altLang="ja-JP" sz="2400" b="0" u="none" baseline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K. Aoki, K. Amaya,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 err="1">
                          <a:solidFill>
                            <a:schemeClr val="tx1"/>
                          </a:solidFill>
                        </a:rPr>
                        <a:t>R'Tech</a:t>
                      </a:r>
                      <a:r>
                        <a:rPr kumimoji="1" lang="en-US" altLang="ja-JP" sz="2400" b="0" baseline="0" dirty="0">
                          <a:solidFill>
                            <a:schemeClr val="tx1"/>
                          </a:solidFill>
                        </a:rPr>
                        <a:t> Co. Ltd.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T.</a:t>
                      </a:r>
                      <a:r>
                        <a:rPr kumimoji="1" lang="en-US" altLang="ja-JP" sz="2400" b="0" baseline="0" dirty="0">
                          <a:solidFill>
                            <a:schemeClr val="tx1"/>
                          </a:solidFill>
                        </a:rPr>
                        <a:t> Shimizu, T. </a:t>
                      </a:r>
                      <a:r>
                        <a:rPr kumimoji="1" lang="en-US" altLang="ja-JP" sz="2400" b="0" baseline="0" dirty="0" err="1">
                          <a:solidFill>
                            <a:schemeClr val="tx1"/>
                          </a:solidFill>
                        </a:rPr>
                        <a:t>Kosugi</a:t>
                      </a:r>
                      <a:r>
                        <a:rPr kumimoji="1" lang="en-US" altLang="ja-JP" sz="2400" b="0" baseline="0" dirty="0">
                          <a:solidFill>
                            <a:schemeClr val="tx1"/>
                          </a:solidFill>
                        </a:rPr>
                        <a:t>,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Nagoya Univ.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H. </a:t>
                      </a:r>
                      <a:r>
                        <a:rPr kumimoji="1" lang="en-US" altLang="ja-JP" sz="2400" b="0" dirty="0" err="1">
                          <a:solidFill>
                            <a:schemeClr val="tx1"/>
                          </a:solidFill>
                        </a:rPr>
                        <a:t>Isoda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Hamamatsu</a:t>
                      </a:r>
                      <a:r>
                        <a:rPr kumimoji="1" lang="en-US" altLang="ja-JP" sz="2400" b="0" baseline="0" dirty="0">
                          <a:solidFill>
                            <a:schemeClr val="tx1"/>
                          </a:solidFill>
                        </a:rPr>
                        <a:t> Univ. Hosp.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Y. </a:t>
                      </a:r>
                      <a:r>
                        <a:rPr kumimoji="1" lang="en-US" altLang="ja-JP" sz="2400" b="0" dirty="0" err="1">
                          <a:solidFill>
                            <a:schemeClr val="tx1"/>
                          </a:solidFill>
                        </a:rPr>
                        <a:t>Takehara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Stanford</a:t>
                      </a:r>
                      <a:r>
                        <a:rPr kumimoji="1" lang="en-US" altLang="ja-JP" sz="2400" b="0" baseline="0" dirty="0">
                          <a:solidFill>
                            <a:schemeClr val="tx1"/>
                          </a:solidFill>
                        </a:rPr>
                        <a:t> Univ.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M.</a:t>
                      </a:r>
                      <a:r>
                        <a:rPr kumimoji="1" lang="en-US" altLang="ja-JP" sz="2400" b="0" baseline="0" dirty="0">
                          <a:solidFill>
                            <a:schemeClr val="tx1"/>
                          </a:solidFill>
                        </a:rPr>
                        <a:t> Alley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GEHC</a:t>
                      </a:r>
                      <a:r>
                        <a:rPr kumimoji="1" lang="en-US" altLang="ja-JP" sz="2400" b="0" baseline="0" dirty="0">
                          <a:solidFill>
                            <a:schemeClr val="tx1"/>
                          </a:solidFill>
                        </a:rPr>
                        <a:t> Japan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T. Wakayama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37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Error </a:t>
            </a:r>
            <a:r>
              <a:rPr lang="en-US" altLang="ja-JP" dirty="0" err="1"/>
              <a:t>Eval</a:t>
            </a:r>
            <a:r>
              <a:rPr lang="en-US" altLang="ja-JP" dirty="0"/>
              <a:t>. of 4D-Flow (Findings)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Findings through the experiment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The </a:t>
            </a:r>
            <a:r>
              <a:rPr lang="en-US" altLang="ja-JP" dirty="0">
                <a:solidFill>
                  <a:srgbClr val="008000"/>
                </a:solidFill>
              </a:rPr>
              <a:t>raw 4D-Flow velocity data </a:t>
            </a:r>
            <a:r>
              <a:rPr lang="en-US" altLang="ja-JP" dirty="0"/>
              <a:t>at each pixel</a:t>
            </a:r>
            <a:br>
              <a:rPr lang="en-US" altLang="ja-JP" dirty="0"/>
            </a:br>
            <a:r>
              <a:rPr lang="en-US" altLang="ja-JP" dirty="0"/>
              <a:t> is inaccurate, and thus </a:t>
            </a:r>
            <a:r>
              <a:rPr lang="en-US" altLang="ja-JP" dirty="0">
                <a:solidFill>
                  <a:srgbClr val="FF0000"/>
                </a:solidFill>
              </a:rPr>
              <a:t>unsuitable to be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directly assigned as the BCs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in vascular CFD analyses;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10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The </a:t>
            </a:r>
            <a:r>
              <a:rPr lang="en-US" altLang="ja-JP" dirty="0">
                <a:solidFill>
                  <a:srgbClr val="0000CC"/>
                </a:solidFill>
              </a:rPr>
              <a:t>averaged or lumped data </a:t>
            </a:r>
            <a:r>
              <a:rPr lang="en-US" altLang="ja-JP" dirty="0"/>
              <a:t>calculated</a:t>
            </a:r>
            <a:br>
              <a:rPr lang="en-US" altLang="ja-JP" dirty="0"/>
            </a:br>
            <a:r>
              <a:rPr lang="en-US" altLang="ja-JP" dirty="0"/>
              <a:t> from the raw 4D-Flow velocity data</a:t>
            </a:r>
            <a:br>
              <a:rPr lang="en-US" altLang="ja-JP" dirty="0"/>
            </a:br>
            <a:r>
              <a:rPr lang="en-US" altLang="ja-JP" dirty="0"/>
              <a:t> </a:t>
            </a:r>
            <a:r>
              <a:rPr lang="en-US" altLang="ja-JP" dirty="0">
                <a:solidFill>
                  <a:srgbClr val="0000CC"/>
                </a:solidFill>
              </a:rPr>
              <a:t>(e.g. volume flow rate)</a:t>
            </a:r>
            <a:r>
              <a:rPr lang="en-US" altLang="ja-JP" dirty="0">
                <a:solidFill>
                  <a:srgbClr val="008000"/>
                </a:solidFill>
              </a:rPr>
              <a:t> </a:t>
            </a:r>
            <a:r>
              <a:rPr lang="en-US" altLang="ja-JP" dirty="0"/>
              <a:t>can be accurate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/>
              <a:t> according to the </a:t>
            </a:r>
            <a:r>
              <a:rPr lang="en-US" altLang="ja-JP" dirty="0">
                <a:solidFill>
                  <a:srgbClr val="FF00FF"/>
                </a:solidFill>
              </a:rPr>
              <a:t>law of large numbers.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906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ja-JP" sz="3600" b="1" dirty="0"/>
              <a:t>Part 2:</a:t>
            </a:r>
          </a:p>
          <a:p>
            <a:pPr marL="0" indent="0" algn="ctr">
              <a:buNone/>
            </a:pPr>
            <a:r>
              <a:rPr lang="en-US" altLang="ja-JP" sz="3600" dirty="0"/>
              <a:t>Procedure of our </a:t>
            </a:r>
          </a:p>
          <a:p>
            <a:pPr marL="0" indent="0" algn="ctr">
              <a:buNone/>
            </a:pPr>
            <a:r>
              <a:rPr lang="en-US" altLang="ja-JP" sz="3600" dirty="0"/>
              <a:t>BC determination method</a:t>
            </a:r>
            <a:endParaRPr kumimoji="1" lang="en-US" altLang="ja-JP" sz="3600" dirty="0"/>
          </a:p>
          <a:p>
            <a:pPr marL="0" indent="0" algn="ctr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34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1124744"/>
            <a:ext cx="8698234" cy="33657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BC Determination Method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of our </a:t>
            </a:r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kumimoji="1"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ethod</a:t>
            </a:r>
          </a:p>
          <a:p>
            <a:pPr marL="0" indent="0">
              <a:buNone/>
            </a:pPr>
            <a:r>
              <a:rPr lang="ja-JP" altLang="en-US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5443" y="4509120"/>
            <a:ext cx="26843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Estimation of</a:t>
            </a:r>
          </a:p>
          <a:p>
            <a:pPr algn="ctr"/>
            <a:r>
              <a:rPr lang="en-US" altLang="ja-JP" sz="2400" dirty="0"/>
              <a:t>Volume Flow Rate</a:t>
            </a:r>
          </a:p>
          <a:p>
            <a:pPr algn="ctr"/>
            <a:r>
              <a:rPr kumimoji="1" lang="en-US" altLang="ja-JP" sz="2400" dirty="0"/>
              <a:t>(VFR)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71900" y="4509120"/>
            <a:ext cx="22050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Smoothing of</a:t>
            </a:r>
          </a:p>
          <a:p>
            <a:pPr algn="ctr"/>
            <a:r>
              <a:rPr lang="en-US" altLang="ja-JP" sz="2400" dirty="0"/>
              <a:t>Velocity Profile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6216" y="4489664"/>
            <a:ext cx="22050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Correction of </a:t>
            </a:r>
          </a:p>
          <a:p>
            <a:pPr algn="ctr"/>
            <a:r>
              <a:rPr lang="en-US" altLang="ja-JP" sz="2400" dirty="0"/>
              <a:t>Velocity Profile</a:t>
            </a:r>
          </a:p>
          <a:p>
            <a:pPr algn="ctr"/>
            <a:r>
              <a:rPr kumimoji="1" lang="en-US" altLang="ja-JP" sz="2400" dirty="0"/>
              <a:t>with VFR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811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Procedure (1): Estimation of VFR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sz="28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Points</a:t>
                </a:r>
              </a:p>
              <a:p>
                <a:pPr lvl="1"/>
                <a:r>
                  <a:rPr lang="en-US" altLang="ja-JP" sz="2400" dirty="0"/>
                  <a:t>Blood can be regarded as </a:t>
                </a:r>
                <a:r>
                  <a:rPr lang="en-US" altLang="ja-JP" sz="2400" dirty="0">
                    <a:solidFill>
                      <a:srgbClr val="7030A0"/>
                    </a:solidFill>
                  </a:rPr>
                  <a:t>incompressible</a:t>
                </a:r>
                <a:r>
                  <a:rPr lang="en-US" altLang="ja-JP" sz="2400" dirty="0"/>
                  <a:t> fluid.</a:t>
                </a:r>
              </a:p>
              <a:p>
                <a:pPr lvl="1"/>
                <a:r>
                  <a:rPr lang="en-US" altLang="ja-JP" sz="2400" dirty="0"/>
                  <a:t>The </a:t>
                </a:r>
                <a:r>
                  <a:rPr lang="en-US" altLang="ja-JP" sz="2400" dirty="0">
                    <a:solidFill>
                      <a:srgbClr val="7030A0"/>
                    </a:solidFill>
                  </a:rPr>
                  <a:t>rate of the expansion and contraction of the blood vessel volume is small</a:t>
                </a:r>
                <a:r>
                  <a:rPr lang="en-US" altLang="ja-JP" sz="2400" dirty="0"/>
                  <a:t> compared to the VFR.</a:t>
                </a:r>
                <a:endParaRPr lang="en-US" altLang="ja-JP" sz="240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ja-JP" sz="2400" u="sng" dirty="0">
                    <a:effectLst/>
                  </a:rPr>
                  <a:t>If no bifurcation is there, </a:t>
                </a:r>
                <a:r>
                  <a:rPr lang="en-US" altLang="ja-JP" sz="2400" u="sng" dirty="0">
                    <a:solidFill>
                      <a:srgbClr val="FF0000"/>
                    </a:solidFill>
                    <a:effectLst/>
                  </a:rPr>
                  <a:t>VFR</a:t>
                </a:r>
                <a:r>
                  <a:rPr lang="en-US" altLang="ja-JP" sz="2400" u="sng" dirty="0">
                    <a:effectLst/>
                  </a:rPr>
                  <a:t> is </a:t>
                </a:r>
                <a:r>
                  <a:rPr lang="en-US" altLang="ja-JP" sz="2400" u="sng" dirty="0">
                    <a:solidFill>
                      <a:srgbClr val="FF00FF"/>
                    </a:solidFill>
                    <a:effectLst/>
                  </a:rPr>
                  <a:t>constant</a:t>
                </a:r>
                <a:r>
                  <a:rPr lang="en-US" altLang="ja-JP" sz="2400" u="sng" dirty="0">
                    <a:effectLst/>
                  </a:rPr>
                  <a:t> on </a:t>
                </a:r>
                <a:r>
                  <a:rPr lang="en-US" altLang="ja-JP" sz="2400" u="sng" dirty="0">
                    <a:solidFill>
                      <a:srgbClr val="008000"/>
                    </a:solidFill>
                    <a:effectLst/>
                  </a:rPr>
                  <a:t>any cross-section</a:t>
                </a:r>
              </a:p>
              <a:p>
                <a:pPr marL="0" indent="0">
                  <a:buNone/>
                </a:pPr>
                <a:endParaRPr lang="en-US" altLang="ja-JP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ja-JP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altLang="ja-JP" sz="28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Estimation procedure</a:t>
                </a:r>
              </a:p>
              <a:p>
                <a:pPr lvl="1"/>
                <a:r>
                  <a:rPr lang="en-US" altLang="ja-JP" sz="2400" dirty="0"/>
                  <a:t>Configure </a:t>
                </a:r>
                <a:r>
                  <a:rPr lang="en-US" altLang="ja-JP" sz="2400" dirty="0">
                    <a:solidFill>
                      <a:srgbClr val="008000"/>
                    </a:solidFill>
                  </a:rPr>
                  <a:t>many virtual cross-sections </a:t>
                </a:r>
                <a:r>
                  <a:rPr lang="en-US" altLang="ja-JP" sz="2400" dirty="0"/>
                  <a:t>near the </a:t>
                </a:r>
                <a:r>
                  <a:rPr lang="en-US" altLang="ja-JP" sz="2400" dirty="0">
                    <a:solidFill>
                      <a:srgbClr val="0000CC"/>
                    </a:solidFill>
                  </a:rPr>
                  <a:t>BC face</a:t>
                </a:r>
              </a:p>
              <a:p>
                <a:pPr lvl="1"/>
                <a:r>
                  <a:rPr lang="en-US" altLang="ja-JP" sz="2400" dirty="0"/>
                  <a:t>Calculate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VFR</a:t>
                </a:r>
                <a:r>
                  <a:rPr lang="en-US" altLang="ja-JP" sz="2400" dirty="0"/>
                  <a:t> of each virtual cross-section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=1∼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400" dirty="0"/>
              </a:p>
              <a:p>
                <a:pPr lvl="1"/>
                <a:r>
                  <a:rPr lang="en-US" altLang="ja-JP" sz="2400" dirty="0"/>
                  <a:t>Calculate the </a:t>
                </a:r>
                <a:r>
                  <a:rPr lang="en-US" altLang="ja-JP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average</a:t>
                </a:r>
                <a:r>
                  <a:rPr lang="en-US" altLang="ja-JP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400" dirty="0"/>
                  <a:t>s,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𝑄</m:t>
                        </m:r>
                      </m:e>
                    </m:acc>
                    <m:r>
                      <a:rPr lang="en-US" altLang="ja-JP" sz="2400" b="0" i="1" dirty="0" smtClean="0">
                        <a:latin typeface="Cambria Math"/>
                      </a:rPr>
                      <m:t> (=</m:t>
                    </m:r>
                    <m:nary>
                      <m:naryPr>
                        <m:chr m:val="∑"/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altLang="ja-JP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ja-JP" sz="2400" b="0" i="1" dirty="0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sz="2400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altLang="ja-JP" sz="2400" b="0" i="1" dirty="0" smtClean="0">
                            <a:latin typeface="Cambria Math"/>
                          </a:rPr>
                          <m:t>𝑁</m:t>
                        </m:r>
                      </m:e>
                    </m:nary>
                    <m:r>
                      <a:rPr lang="en-US" altLang="ja-JP" sz="24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ja-JP" sz="2400" dirty="0"/>
              </a:p>
              <a:p>
                <a:pPr marL="457200" lvl="1" indent="0" algn="ctr">
                  <a:buNone/>
                </a:pPr>
                <a:r>
                  <a:rPr lang="en-US" altLang="ja-JP" sz="2400" u="sng" dirty="0">
                    <a:effectLst/>
                  </a:rPr>
                  <a:t>According to the law of large numbers,</a:t>
                </a:r>
                <a:br>
                  <a:rPr lang="en-US" altLang="ja-JP" sz="2400" u="sng" dirty="0">
                    <a:effectLst/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400" i="1" u="sng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 u="sng">
                            <a:effectLst/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ja-JP" sz="2400" u="sng" dirty="0">
                    <a:effectLst/>
                  </a:rPr>
                  <a:t> converges to the true value as increasing </a:t>
                </a:r>
                <a14:m>
                  <m:oMath xmlns:m="http://schemas.openxmlformats.org/officeDocument/2006/math">
                    <m:r>
                      <a:rPr lang="en-US" altLang="ja-JP" sz="2400" b="0" i="1" u="sng" smtClean="0">
                        <a:effectLst/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ja-JP" u="sng" dirty="0"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39" t="-1901" r="-2186" b="-25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51195"/>
            <a:ext cx="4428492" cy="15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2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759541"/>
            <a:ext cx="5328592" cy="34382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Procedure (1): Estimation of VFR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sz="28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Estimation procedure (cont.)</a:t>
                </a:r>
              </a:p>
              <a:p>
                <a:pPr marL="857250" lvl="1" indent="-457200"/>
                <a:r>
                  <a:rPr lang="en-US" altLang="ja-JP" sz="2400" dirty="0"/>
                  <a:t>Correct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ja-JP" sz="2400" dirty="0"/>
                  <a:t>s of all inlets/outlets so that the </a:t>
                </a:r>
                <a:r>
                  <a:rPr lang="en-US" altLang="ja-JP" sz="2400" dirty="0">
                    <a:solidFill>
                      <a:srgbClr val="FF00FF"/>
                    </a:solidFill>
                  </a:rPr>
                  <a:t>sum of VFRs is exactly zero</a:t>
                </a:r>
                <a:r>
                  <a:rPr lang="en-US" altLang="ja-JP" sz="2400" dirty="0"/>
                  <a:t>.</a:t>
                </a:r>
              </a:p>
              <a:p>
                <a:pPr marL="400050" lvl="1" indent="0">
                  <a:buNone/>
                </a:pPr>
                <a:r>
                  <a:rPr kumimoji="1" lang="en-US" altLang="ja-JP" sz="2400" dirty="0"/>
                  <a:t>e.g.)</a:t>
                </a:r>
              </a:p>
              <a:p>
                <a:pPr marL="857250" lvl="1" indent="-457200"/>
                <a:endParaRPr lang="en-US" altLang="ja-JP" sz="2400" dirty="0"/>
              </a:p>
              <a:p>
                <a:pPr marL="857250" lvl="1" indent="-457200"/>
                <a:endParaRPr kumimoji="1" lang="en-US" altLang="ja-JP" sz="2400" dirty="0"/>
              </a:p>
              <a:p>
                <a:pPr marL="857250" lvl="1" indent="-457200"/>
                <a:endParaRPr lang="en-US" altLang="ja-JP" sz="2400" dirty="0"/>
              </a:p>
              <a:p>
                <a:pPr marL="857250" lvl="1" indent="-457200"/>
                <a:endParaRPr kumimoji="1" lang="en-US" altLang="ja-JP" sz="2400" dirty="0"/>
              </a:p>
              <a:p>
                <a:pPr marL="857250" lvl="1" indent="-457200"/>
                <a:endParaRPr lang="en-US" altLang="ja-JP" sz="2400" dirty="0"/>
              </a:p>
              <a:p>
                <a:pPr marL="857250" lvl="1" indent="-457200"/>
                <a:endParaRPr kumimoji="1" lang="en-US" altLang="ja-JP" sz="3200" dirty="0"/>
              </a:p>
              <a:p>
                <a:pPr marL="857250" lvl="1" indent="-457200"/>
                <a:r>
                  <a:rPr lang="en-US" altLang="ja-JP" sz="2400" dirty="0"/>
                  <a:t>Set the corrected VFR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ja-JP" sz="2400" dirty="0"/>
                  <a:t>) as the estimated VFR.</a:t>
                </a:r>
              </a:p>
              <a:p>
                <a:pPr marL="400050" lvl="1" indent="0">
                  <a:buNone/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2539" t="-1901" r="-11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997795" y="2819692"/>
                <a:ext cx="4146713" cy="2265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n"/>
                </a:pPr>
                <a:r>
                  <a:rPr lang="en-US" altLang="ja-JP" sz="2400" dirty="0">
                    <a:solidFill>
                      <a:srgbClr val="FF00FF"/>
                    </a:solidFill>
                    <a:latin typeface="+mn-lt"/>
                  </a:rPr>
                  <a:t>Constraint</a:t>
                </a:r>
                <a:endParaRPr kumimoji="1" lang="en-US" altLang="ja-JP" sz="2400" b="0" dirty="0">
                  <a:solidFill>
                    <a:srgbClr val="FF00FF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kumimoji="1" lang="en-US" altLang="ja-JP" sz="2400" dirty="0"/>
              </a:p>
              <a:p>
                <a:endParaRPr lang="en-US" altLang="ja-JP" sz="3200" dirty="0"/>
              </a:p>
              <a:p>
                <a:pPr marL="342900" indent="-342900">
                  <a:buFont typeface="Wingdings" pitchFamily="2" charset="2"/>
                  <a:buChar char="n"/>
                </a:pPr>
                <a:r>
                  <a:rPr lang="en-US" altLang="ja-JP" sz="2400" dirty="0">
                    <a:solidFill>
                      <a:srgbClr val="008000"/>
                    </a:solidFill>
                  </a:rPr>
                  <a:t>Cost Function</a:t>
                </a:r>
              </a:p>
              <a:p>
                <a:r>
                  <a:rPr kumimoji="1" lang="ja-JP" altLang="en-US" sz="2400" dirty="0"/>
                  <a:t>　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0" i="1" smtClean="0">
                            <a:latin typeface="Cambria Math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=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𝐵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𝐶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kumimoji="1" lang="en-US" altLang="ja-JP" sz="2400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1" lang="en-US" altLang="ja-JP" sz="2400" b="0" i="1" smtClean="0">
                        <a:latin typeface="Cambria Math"/>
                      </a:rPr>
                      <m:t>→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/>
                      </a:rPr>
                      <m:t>min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95" y="2819692"/>
                <a:ext cx="4146713" cy="2265492"/>
              </a:xfrm>
              <a:prstGeom prst="rect">
                <a:avLst/>
              </a:prstGeom>
              <a:blipFill rotWithShape="1">
                <a:blip r:embed="rId5"/>
                <a:stretch>
                  <a:fillRect l="-2059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37142" y="5553236"/>
                <a:ext cx="7330084" cy="84330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wrap="none" rtlCol="0">
                <a:spAutoFit/>
              </a:bodyPr>
              <a:lstStyle/>
              <a:p>
                <a:pPr marL="0" lvl="1" algn="ctr"/>
                <a:r>
                  <a:rPr lang="en-US" altLang="ja-JP" sz="2400" dirty="0"/>
                  <a:t>If the extracted inlet/outlet vessel is sufficiently long,</a:t>
                </a:r>
              </a:p>
              <a:p>
                <a:pPr marL="0" lvl="1" algn="ctr"/>
                <a:r>
                  <a:rPr lang="en-US" altLang="ja-JP" sz="2400" dirty="0"/>
                  <a:t>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as the </a:t>
                </a:r>
                <a:r>
                  <a:rPr lang="en-US" altLang="ja-JP" sz="2400" dirty="0">
                    <a:solidFill>
                      <a:srgbClr val="0000CC"/>
                    </a:solidFill>
                  </a:rPr>
                  <a:t>VFR BC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42" y="5553236"/>
                <a:ext cx="7330084" cy="843308"/>
              </a:xfrm>
              <a:prstGeom prst="rect">
                <a:avLst/>
              </a:prstGeom>
              <a:blipFill rotWithShape="1">
                <a:blip r:embed="rId6"/>
                <a:stretch>
                  <a:fillRect l="-333" t="-5072" r="-250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89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Procedure (2): Smoothing of Profile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sz="28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Point</a:t>
                </a:r>
              </a:p>
              <a:p>
                <a:pPr marL="400050" lvl="1" indent="0">
                  <a:buNone/>
                </a:pPr>
                <a:r>
                  <a:rPr kumimoji="1" lang="en-US" altLang="ja-JP" sz="2400" dirty="0"/>
                  <a:t>Velocity profiles on BC faces obtained from the raw 4D-Flow data are </a:t>
                </a:r>
                <a:r>
                  <a:rPr kumimoji="1" lang="en-US" altLang="ja-JP" sz="2400" u="sng" dirty="0">
                    <a:solidFill>
                      <a:srgbClr val="008000"/>
                    </a:solidFill>
                  </a:rPr>
                  <a:t>jagged</a:t>
                </a:r>
                <a:r>
                  <a:rPr kumimoji="1" lang="en-US" altLang="ja-JP" sz="2400" u="sng" dirty="0"/>
                  <a:t>.  </a:t>
                </a:r>
                <a14:m>
                  <m:oMath xmlns:m="http://schemas.openxmlformats.org/officeDocument/2006/math">
                    <m:r>
                      <a:rPr kumimoji="1" lang="en-US" altLang="ja-JP" sz="240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ja-JP" sz="2400" u="sng" dirty="0"/>
                  <a:t> Need </a:t>
                </a:r>
                <a:r>
                  <a:rPr lang="en-US" altLang="ja-JP" sz="2400" u="sng" dirty="0">
                    <a:solidFill>
                      <a:srgbClr val="FF00FF"/>
                    </a:solidFill>
                  </a:rPr>
                  <a:t>smoothing</a:t>
                </a:r>
                <a:r>
                  <a:rPr lang="en-US" altLang="ja-JP" sz="2400" u="sng" dirty="0"/>
                  <a:t> with a </a:t>
                </a:r>
                <a:r>
                  <a:rPr lang="en-US" altLang="ja-JP" sz="2400" u="sng" dirty="0">
                    <a:solidFill>
                      <a:srgbClr val="FF0000"/>
                    </a:solidFill>
                  </a:rPr>
                  <a:t>low-pass filter</a:t>
                </a:r>
                <a:r>
                  <a:rPr lang="en-US" altLang="ja-JP" sz="2400" u="sng" dirty="0"/>
                  <a:t>.</a:t>
                </a:r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pPr marL="0" indent="0">
                  <a:buNone/>
                </a:pPr>
                <a:r>
                  <a:rPr lang="en-US" altLang="ja-JP" sz="28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Smoothing procedure</a:t>
                </a:r>
              </a:p>
              <a:p>
                <a:pPr lvl="1"/>
                <a:r>
                  <a:rPr kumimoji="1" lang="en-US" altLang="ja-JP" dirty="0"/>
                  <a:t>Generate meshes over the BC face</a:t>
                </a:r>
              </a:p>
              <a:p>
                <a:pPr lvl="1"/>
                <a:r>
                  <a:rPr lang="en-US" altLang="ja-JP" dirty="0"/>
                  <a:t>Interpolate the velocity at the center of each mesh</a:t>
                </a:r>
                <a:br>
                  <a:rPr lang="en-US" altLang="ja-JP" dirty="0"/>
                </a:br>
                <a:r>
                  <a:rPr lang="en-US" altLang="ja-JP" dirty="0"/>
                  <a:t>using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moving least square (MLS) method</a:t>
                </a:r>
                <a:r>
                  <a:rPr lang="en-US" altLang="ja-JP" dirty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39" t="-1901" r="-2186" b="-34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24844"/>
            <a:ext cx="8895921" cy="24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9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Procedure (3): Correction of Profile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sz="28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Point</a:t>
                </a:r>
                <a:endParaRPr kumimoji="1" lang="en-US" altLang="ja-JP" sz="28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kumimoji="1" lang="en-US" altLang="ja-JP" sz="2400" dirty="0"/>
                  <a:t>Procedure (1) gives 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the accurate VFR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ja-JP" sz="2400" dirty="0"/>
                  <a:t>.</a:t>
                </a:r>
                <a:endParaRPr kumimoji="1" lang="en-US" altLang="ja-JP" sz="2400" dirty="0"/>
              </a:p>
              <a:p>
                <a:pPr lvl="1"/>
                <a:r>
                  <a:rPr lang="en-US" altLang="ja-JP" sz="2400" dirty="0"/>
                  <a:t>Procedure (2) gives </a:t>
                </a:r>
                <a:r>
                  <a:rPr lang="en-US" altLang="ja-JP" sz="2400" dirty="0">
                    <a:solidFill>
                      <a:srgbClr val="FF00FF"/>
                    </a:solidFill>
                  </a:rPr>
                  <a:t>a smooth velocity profile</a:t>
                </a:r>
                <a:r>
                  <a:rPr lang="en-US" altLang="ja-JP" sz="2400" dirty="0"/>
                  <a:t>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ja-JP" altLang="en-US" sz="240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⇒</m:t>
                    </m:r>
                  </m:oMath>
                </a14:m>
                <a:r>
                  <a:rPr lang="ja-JP" altLang="en-US" sz="2400" u="sng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ja-JP" sz="2400" u="sng" dirty="0"/>
                  <a:t>modify</a:t>
                </a:r>
                <a:r>
                  <a:rPr lang="en-US" altLang="ja-JP" sz="2400" u="sng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ja-JP" sz="2400" u="sng" dirty="0">
                    <a:solidFill>
                      <a:srgbClr val="FF00FF"/>
                    </a:solidFill>
                  </a:rPr>
                  <a:t>the profile </a:t>
                </a:r>
                <a:r>
                  <a:rPr lang="en-US" altLang="ja-JP" sz="2400" u="sng" dirty="0"/>
                  <a:t>so that its </a:t>
                </a:r>
                <a:r>
                  <a:rPr lang="en-US" altLang="ja-JP" sz="2400" u="sng" dirty="0">
                    <a:solidFill>
                      <a:srgbClr val="0000CC"/>
                    </a:solidFill>
                  </a:rPr>
                  <a:t>VFR agrees with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endParaRPr kumimoji="1" lang="en-US" altLang="ja-JP" sz="2400" dirty="0"/>
              </a:p>
              <a:p>
                <a:pPr marL="457200" lvl="1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sz="4400" dirty="0"/>
              </a:p>
              <a:p>
                <a:pPr marL="0" indent="0">
                  <a:buNone/>
                </a:pPr>
                <a:r>
                  <a:rPr kumimoji="1" lang="en-US" altLang="ja-JP" sz="28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Correction procedure</a:t>
                </a:r>
              </a:p>
              <a:p>
                <a:pPr lvl="1"/>
                <a:r>
                  <a:rPr lang="en-US" altLang="ja-JP" sz="2400" dirty="0"/>
                  <a:t>Magnify the velocities</a:t>
                </a:r>
                <a:br>
                  <a:rPr lang="en-US" altLang="ja-JP" sz="2400" dirty="0"/>
                </a:br>
                <a:r>
                  <a:rPr lang="en-US" altLang="ja-JP" sz="2400" dirty="0"/>
                  <a:t> by a constant factor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39" t="-1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4626" y="5221649"/>
            <a:ext cx="487986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ja-JP" sz="2000" dirty="0"/>
              <a:t>If the extracted inlet/outlet vessel is short,</a:t>
            </a:r>
          </a:p>
          <a:p>
            <a:pPr algn="ctr"/>
            <a:r>
              <a:rPr lang="en-US" altLang="ja-JP" sz="2000" dirty="0"/>
              <a:t>use </a:t>
            </a:r>
            <a:r>
              <a:rPr lang="en-US" altLang="ja-JP" sz="2000" dirty="0">
                <a:solidFill>
                  <a:srgbClr val="FF0000"/>
                </a:solidFill>
              </a:rPr>
              <a:t>the VFR corrected velocity profile</a:t>
            </a:r>
          </a:p>
          <a:p>
            <a:pPr algn="ctr"/>
            <a:r>
              <a:rPr lang="en-US" altLang="ja-JP" sz="2000" dirty="0"/>
              <a:t>as the </a:t>
            </a:r>
            <a:r>
              <a:rPr lang="en-US" altLang="ja-JP" sz="2000" dirty="0">
                <a:solidFill>
                  <a:srgbClr val="0000CC"/>
                </a:solidFill>
              </a:rPr>
              <a:t>velocity BC</a:t>
            </a:r>
            <a:r>
              <a:rPr lang="en-US" altLang="ja-JP" sz="2000" dirty="0"/>
              <a:t>.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1" y="2613086"/>
            <a:ext cx="8837497" cy="22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6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ja-JP" sz="3600" b="1" dirty="0"/>
              <a:t>Part 3:</a:t>
            </a:r>
          </a:p>
          <a:p>
            <a:pPr marL="0" indent="0" algn="ctr">
              <a:buNone/>
            </a:pPr>
            <a:r>
              <a:rPr lang="en-US" altLang="ja-JP" sz="3600" dirty="0"/>
              <a:t>Validation experiments</a:t>
            </a:r>
          </a:p>
          <a:p>
            <a:pPr marL="0" indent="0" algn="ctr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34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9154" r="16154" b="8041"/>
          <a:stretch/>
        </p:blipFill>
        <p:spPr>
          <a:xfrm>
            <a:off x="6535975" y="2708920"/>
            <a:ext cx="2406673" cy="18002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Validation Experiments (Device)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 anchor="b"/>
              <a:lstStyle/>
              <a:p>
                <a:r>
                  <a:rPr lang="en-US" altLang="ja-JP" sz="2800" dirty="0"/>
                  <a:t>Straight and curved pipes of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sz="2800" dirty="0"/>
                  <a:t>=3 mm</a:t>
                </a:r>
              </a:p>
              <a:p>
                <a:r>
                  <a:rPr lang="en-US" altLang="ja-JP" sz="2800" dirty="0"/>
                  <a:t>Water solution of glycerol of 40wt% </a:t>
                </a:r>
                <a:r>
                  <a:rPr lang="en-US" altLang="ja-JP" sz="2000" dirty="0">
                    <a:solidFill>
                      <a:srgbClr val="0000CC"/>
                    </a:solidFill>
                  </a:rPr>
                  <a:t>(no contrast agents)</a:t>
                </a:r>
                <a:endParaRPr lang="en-US" altLang="ja-JP" sz="2800" dirty="0">
                  <a:solidFill>
                    <a:srgbClr val="0000CC"/>
                  </a:solidFill>
                </a:endParaRPr>
              </a:p>
              <a:p>
                <a:r>
                  <a:rPr kumimoji="1" lang="en-US" altLang="ja-JP" sz="2800" dirty="0">
                    <a:solidFill>
                      <a:srgbClr val="FF0000"/>
                    </a:solidFill>
                  </a:rPr>
                  <a:t>Steady laminar flow </a:t>
                </a:r>
                <a:r>
                  <a:rPr kumimoji="1" lang="en-US" altLang="ja-JP" sz="2800" dirty="0"/>
                  <a:t>made by steady flow pump</a:t>
                </a:r>
              </a:p>
              <a:p>
                <a:r>
                  <a:rPr lang="en-US" altLang="ja-JP" sz="2800" dirty="0"/>
                  <a:t>Measuring cylinder measures the actual VFR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2257" b="-3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5" y="656692"/>
            <a:ext cx="6276347" cy="38164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3121" r="9722"/>
          <a:stretch/>
        </p:blipFill>
        <p:spPr>
          <a:xfrm>
            <a:off x="6527022" y="660152"/>
            <a:ext cx="2415626" cy="197676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>
            <a:off x="4103948" y="836712"/>
            <a:ext cx="242307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5796136" y="2132856"/>
            <a:ext cx="73984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2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Validation Experiments (Results)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4D-Flow velocity data </a:t>
            </a:r>
          </a:p>
          <a:p>
            <a:pPr marL="0" indent="0">
              <a:buNone/>
            </a:pPr>
            <a:endParaRPr lang="en-US" altLang="ja-JP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en-US" altLang="ja-JP" dirty="0"/>
              <a:t>The </a:t>
            </a:r>
            <a:r>
              <a:rPr lang="en-US" altLang="ja-JP" dirty="0">
                <a:solidFill>
                  <a:srgbClr val="FF0000"/>
                </a:solidFill>
              </a:rPr>
              <a:t>actual flow is a laminar flow</a:t>
            </a:r>
            <a:endParaRPr lang="en-US" altLang="ja-JP" dirty="0"/>
          </a:p>
          <a:p>
            <a:pPr marL="0" indent="0" algn="ctr">
              <a:buNone/>
            </a:pPr>
            <a:r>
              <a:rPr lang="en-US" altLang="ja-JP" dirty="0"/>
              <a:t>but it appears </a:t>
            </a:r>
            <a:r>
              <a:rPr lang="en-US" altLang="ja-JP" dirty="0">
                <a:solidFill>
                  <a:srgbClr val="0000CC"/>
                </a:solidFill>
              </a:rPr>
              <a:t>as if a turbulent flow</a:t>
            </a:r>
            <a:endParaRPr lang="en-US" altLang="ja-JP" dirty="0"/>
          </a:p>
          <a:p>
            <a:pPr marL="0" indent="0" algn="ctr">
              <a:buNone/>
            </a:pPr>
            <a:r>
              <a:rPr lang="en-US" altLang="ja-JP" dirty="0"/>
              <a:t>because of the large error of 4D-Flow.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327642" cy="35283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7" y="1196752"/>
            <a:ext cx="4344482" cy="352839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16825" y="1196752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Straight Pipe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93793" y="1196752"/>
            <a:ext cx="1596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Curved Pipe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0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of our research</a:t>
            </a:r>
          </a:p>
          <a:p>
            <a:pPr marL="0" indent="0" algn="ctr">
              <a:buNone/>
            </a:pPr>
            <a:r>
              <a:rPr lang="en-US" altLang="ja-JP" sz="2800" dirty="0">
                <a:solidFill>
                  <a:srgbClr val="0000CC"/>
                </a:solidFill>
              </a:rPr>
              <a:t>Patient-specific </a:t>
            </a:r>
            <a:r>
              <a:rPr lang="en-US" altLang="ja-JP" sz="2800" dirty="0"/>
              <a:t>vascular </a:t>
            </a:r>
            <a:r>
              <a:rPr lang="en-US" altLang="ja-JP" sz="2800" dirty="0">
                <a:solidFill>
                  <a:srgbClr val="FF00FF"/>
                </a:solidFill>
              </a:rPr>
              <a:t>computational fluid dynamics (CFD) </a:t>
            </a:r>
            <a:r>
              <a:rPr lang="en-US" altLang="ja-JP" sz="2800" dirty="0"/>
              <a:t>for intracranial aneurysms</a:t>
            </a:r>
          </a:p>
          <a:p>
            <a:pPr marL="0" indent="0">
              <a:buNone/>
            </a:pPr>
            <a:endParaRPr lang="en-US" altLang="ja-JP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ja-JP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ja-JP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our research</a:t>
            </a:r>
          </a:p>
          <a:p>
            <a:pPr marL="0" indent="0" algn="ctr"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Accurate</a:t>
            </a:r>
            <a:r>
              <a:rPr lang="en-US" altLang="ja-JP" sz="2800" dirty="0"/>
              <a:t> calculation of WSS, pressure, etc.</a:t>
            </a:r>
            <a:br>
              <a:rPr lang="en-US" altLang="ja-JP" sz="2800" dirty="0"/>
            </a:br>
            <a:r>
              <a:rPr lang="en-US" altLang="ja-JP" sz="2800" dirty="0"/>
              <a:t> in aneurysms with CFD</a:t>
            </a:r>
          </a:p>
          <a:p>
            <a:pPr marL="0" indent="0" algn="ctr">
              <a:buNone/>
            </a:pPr>
            <a:endParaRPr lang="en-US" altLang="ja-JP" sz="2800" dirty="0"/>
          </a:p>
          <a:p>
            <a:pPr marL="0" indent="0" algn="ctr">
              <a:buNone/>
            </a:pPr>
            <a:r>
              <a:rPr lang="en-US" altLang="ja-JP" sz="2800" dirty="0"/>
              <a:t>Tool for clinical quantitative hemodynamic evaluation</a:t>
            </a:r>
          </a:p>
          <a:p>
            <a:pPr marL="0" indent="0" algn="ctr">
              <a:buNone/>
            </a:pPr>
            <a:endParaRPr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6498647" y="1972273"/>
            <a:ext cx="2357829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下矢印 5"/>
          <p:cNvSpPr/>
          <p:nvPr/>
        </p:nvSpPr>
        <p:spPr>
          <a:xfrm>
            <a:off x="4103948" y="5070637"/>
            <a:ext cx="900100" cy="482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61" y="1968638"/>
            <a:ext cx="2103235" cy="21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4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11422" r="8114" b="8494"/>
          <a:stretch/>
        </p:blipFill>
        <p:spPr>
          <a:xfrm>
            <a:off x="287524" y="1516720"/>
            <a:ext cx="4140460" cy="2212797"/>
          </a:xfrm>
          <a:prstGeom prst="rect">
            <a:avLst/>
          </a:prstGeom>
        </p:spPr>
      </p:pic>
      <p:pic>
        <p:nvPicPr>
          <p:cNvPr id="12" name="図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8" b="3913"/>
          <a:stretch/>
        </p:blipFill>
        <p:spPr bwMode="auto">
          <a:xfrm>
            <a:off x="4716016" y="1516721"/>
            <a:ext cx="4140460" cy="22127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Comparison of VFR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kumimoji="1"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VFR estimated by our method</a:t>
            </a:r>
            <a:br>
              <a:rPr kumimoji="1"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11 virtual cross-sections</a:t>
            </a:r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endParaRPr kumimoji="1" lang="en-US" altLang="ja-JP" sz="1100" dirty="0"/>
          </a:p>
          <a:p>
            <a:pPr marL="0" indent="0" algn="ctr">
              <a:buNone/>
            </a:pPr>
            <a:r>
              <a:rPr kumimoji="1" lang="en-US" altLang="ja-JP" sz="2800" dirty="0">
                <a:solidFill>
                  <a:srgbClr val="008000"/>
                </a:solidFill>
              </a:rPr>
              <a:t>VFR</a:t>
            </a:r>
            <a:r>
              <a:rPr kumimoji="1" lang="en-US" altLang="ja-JP" sz="2800" dirty="0"/>
              <a:t> is successfully estimated </a:t>
            </a:r>
            <a:r>
              <a:rPr kumimoji="1" lang="en-US" altLang="ja-JP" sz="2800" u="sng" dirty="0"/>
              <a:t>within </a:t>
            </a:r>
            <a:r>
              <a:rPr kumimoji="1" lang="en-US" altLang="ja-JP" sz="2800" u="sng" dirty="0">
                <a:solidFill>
                  <a:srgbClr val="FF0000"/>
                </a:solidFill>
              </a:rPr>
              <a:t>2%</a:t>
            </a:r>
            <a:r>
              <a:rPr kumimoji="1" lang="en-US" altLang="ja-JP" sz="2800" u="sng" dirty="0"/>
              <a:t> error.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20853"/>
              </p:ext>
            </p:extLst>
          </p:nvPr>
        </p:nvGraphicFramePr>
        <p:xfrm>
          <a:off x="359532" y="3825044"/>
          <a:ext cx="8424936" cy="13716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Actual VFR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[mm</a:t>
                      </a:r>
                      <a:r>
                        <a:rPr kumimoji="1" lang="en-US" altLang="ja-JP" sz="2000" baseline="30000" dirty="0"/>
                        <a:t>3</a:t>
                      </a:r>
                      <a:r>
                        <a:rPr kumimoji="1" lang="en-US" altLang="ja-JP" sz="2000" dirty="0"/>
                        <a:t>/s]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Estimated VFR</a:t>
                      </a:r>
                      <a:r>
                        <a:rPr kumimoji="1" lang="ja-JP" altLang="en-US" sz="2000" baseline="0" dirty="0"/>
                        <a:t> </a:t>
                      </a:r>
                      <a:r>
                        <a:rPr kumimoji="1" lang="en-US" altLang="ja-JP" sz="2000" dirty="0"/>
                        <a:t>[mm</a:t>
                      </a:r>
                      <a:r>
                        <a:rPr kumimoji="1" lang="en-US" altLang="ja-JP" sz="2000" baseline="30000" dirty="0"/>
                        <a:t>3</a:t>
                      </a:r>
                      <a:r>
                        <a:rPr kumimoji="1" lang="en-US" altLang="ja-JP" sz="2000" dirty="0"/>
                        <a:t>/s]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Error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Straight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1150.1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1130.3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1.7%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Curved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1860.2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1882.9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1.2%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531245" y="1516720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Straight Pipe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87790" y="1516722"/>
            <a:ext cx="1596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Curved Pipe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10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 of Velocity Profile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5"/>
          <a:stretch/>
        </p:blipFill>
        <p:spPr>
          <a:xfrm>
            <a:off x="4526374" y="971527"/>
            <a:ext cx="3538014" cy="234018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9"/>
          <a:stretch/>
        </p:blipFill>
        <p:spPr>
          <a:xfrm>
            <a:off x="1020107" y="967993"/>
            <a:ext cx="3538014" cy="233474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155978" y="584684"/>
            <a:ext cx="1947970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ja-JP" sz="2400" dirty="0"/>
              <a:t>Straight Pipe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88124" y="591071"/>
            <a:ext cx="1880643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ja-JP" sz="2400" dirty="0"/>
              <a:t>Curved Pipe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6109" y="1188154"/>
            <a:ext cx="553998" cy="190693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altLang="ja-JP" sz="2400" dirty="0"/>
              <a:t>Actual Profile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6109" y="3277358"/>
            <a:ext cx="553998" cy="24198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altLang="ja-JP" sz="2400" dirty="0"/>
              <a:t>Estimated Profile</a:t>
            </a:r>
            <a:endParaRPr kumimoji="1" lang="ja-JP" altLang="en-US" sz="24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320988"/>
            <a:ext cx="2830449" cy="237439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0988"/>
            <a:ext cx="2755964" cy="231190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lang="en-US" altLang="ja-JP" sz="2400" dirty="0"/>
              <a:t>Estimated </a:t>
            </a:r>
            <a:r>
              <a:rPr lang="en-US" altLang="ja-JP" sz="2400" dirty="0">
                <a:solidFill>
                  <a:srgbClr val="FF00FF"/>
                </a:solidFill>
              </a:rPr>
              <a:t>velocity profiles </a:t>
            </a:r>
            <a:r>
              <a:rPr lang="en-US" altLang="ja-JP" sz="2400" dirty="0"/>
              <a:t>are in good agreement</a:t>
            </a:r>
          </a:p>
          <a:p>
            <a:pPr marL="0" indent="0" algn="ctr">
              <a:buNone/>
            </a:pPr>
            <a:r>
              <a:rPr lang="en-US" altLang="ja-JP" sz="2400" dirty="0"/>
              <a:t>with actual velocity profile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1833819" y="2132856"/>
            <a:ext cx="6054303" cy="2412268"/>
            <a:chOff x="1833819" y="2132856"/>
            <a:chExt cx="6054303" cy="2412268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1833819" y="2132856"/>
              <a:ext cx="2558161" cy="0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5328084" y="2166562"/>
              <a:ext cx="2558161" cy="0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1835696" y="4511418"/>
              <a:ext cx="2558161" cy="0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5329961" y="4545124"/>
              <a:ext cx="2558161" cy="0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755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 of Velocity Profile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lang="en-US" altLang="ja-JP" sz="2800" dirty="0">
                <a:solidFill>
                  <a:srgbClr val="008000"/>
                </a:solidFill>
              </a:rPr>
              <a:t>VFR</a:t>
            </a:r>
            <a:r>
              <a:rPr lang="en-US" altLang="ja-JP" sz="2800" dirty="0"/>
              <a:t> is accurate + </a:t>
            </a:r>
            <a:r>
              <a:rPr lang="en-US" altLang="ja-JP" sz="2800" dirty="0">
                <a:solidFill>
                  <a:srgbClr val="FF00FF"/>
                </a:solidFill>
              </a:rPr>
              <a:t>Velocity profile</a:t>
            </a:r>
            <a:r>
              <a:rPr lang="en-US" altLang="ja-JP" sz="2800" dirty="0"/>
              <a:t> is similar</a:t>
            </a:r>
          </a:p>
          <a:p>
            <a:pPr marL="0" indent="0" algn="ctr">
              <a:buNone/>
            </a:pPr>
            <a:endParaRPr lang="en-US" altLang="ja-JP" sz="1400" dirty="0"/>
          </a:p>
          <a:p>
            <a:pPr marL="0" indent="0" algn="ctr">
              <a:buNone/>
            </a:pPr>
            <a:r>
              <a:rPr lang="en-US" altLang="ja-JP" sz="2800" u="sng" dirty="0"/>
              <a:t>A short inlet/outlet length</a:t>
            </a:r>
            <a:r>
              <a:rPr lang="en-US" altLang="ja-JP" sz="2800" dirty="0"/>
              <a:t> makes the profile accurate.</a:t>
            </a:r>
          </a:p>
          <a:p>
            <a:pPr marL="0" indent="0" algn="ctr">
              <a:buNone/>
            </a:pPr>
            <a:r>
              <a:rPr lang="en-US" altLang="ja-JP" sz="1400" dirty="0"/>
              <a:t>  </a:t>
            </a:r>
            <a:endParaRPr lang="en-US" altLang="ja-JP" sz="2800" dirty="0"/>
          </a:p>
          <a:p>
            <a:pPr marL="0" indent="0" algn="ctr">
              <a:buNone/>
            </a:pPr>
            <a:r>
              <a:rPr lang="en-US" altLang="ja-JP" sz="2800" dirty="0"/>
              <a:t>Our method can determine the </a:t>
            </a:r>
            <a:r>
              <a:rPr lang="en-US" altLang="ja-JP" sz="2800" dirty="0">
                <a:solidFill>
                  <a:srgbClr val="FF0000"/>
                </a:solidFill>
              </a:rPr>
              <a:t>velocity BC</a:t>
            </a:r>
            <a:br>
              <a:rPr lang="en-US" altLang="ja-JP" sz="2800" dirty="0"/>
            </a:br>
            <a:r>
              <a:rPr lang="en-US" altLang="ja-JP" sz="2800" dirty="0"/>
              <a:t> </a:t>
            </a:r>
            <a:r>
              <a:rPr lang="en-US" altLang="ja-JP" sz="2800" dirty="0">
                <a:solidFill>
                  <a:srgbClr val="C00000"/>
                </a:solidFill>
              </a:rPr>
              <a:t>with practically sufficient accuracy.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5" name="図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804658"/>
            <a:ext cx="4535433" cy="3200406"/>
          </a:xfrm>
          <a:prstGeom prst="rect">
            <a:avLst/>
          </a:prstGeom>
        </p:spPr>
      </p:pic>
      <p:pic>
        <p:nvPicPr>
          <p:cNvPr id="6" name="図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797664"/>
            <a:ext cx="4535433" cy="320040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47664" y="584684"/>
            <a:ext cx="1947970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ja-JP" sz="2400" dirty="0"/>
              <a:t>Straight Pipe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67721" y="591071"/>
            <a:ext cx="1880643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ja-JP" sz="2400" dirty="0"/>
              <a:t>Curved Pipe</a:t>
            </a:r>
            <a:endParaRPr kumimoji="1" lang="ja-JP" altLang="en-US" sz="2400" dirty="0"/>
          </a:p>
        </p:txBody>
      </p:sp>
      <p:sp>
        <p:nvSpPr>
          <p:cNvPr id="10" name="下矢印 9"/>
          <p:cNvSpPr/>
          <p:nvPr/>
        </p:nvSpPr>
        <p:spPr>
          <a:xfrm>
            <a:off x="4211960" y="4473116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4211960" y="5229200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271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en-US" altLang="ja-JP" sz="3600" b="1" dirty="0"/>
              <a:t>Part 4:</a:t>
            </a:r>
          </a:p>
          <a:p>
            <a:pPr marL="0" indent="0" algn="ctr">
              <a:buNone/>
            </a:pPr>
            <a:r>
              <a:rPr kumimoji="1" lang="en-US" altLang="ja-JP" sz="3600" dirty="0"/>
              <a:t>Summary</a:t>
            </a:r>
          </a:p>
          <a:p>
            <a:pPr marL="0" indent="0" algn="ctr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472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n"/>
            </a:pPr>
            <a:r>
              <a:rPr lang="en-US" altLang="ja-JP" sz="3200" dirty="0"/>
              <a:t>A new method to </a:t>
            </a:r>
            <a:r>
              <a:rPr lang="en-US" altLang="ja-JP" sz="3200" dirty="0">
                <a:solidFill>
                  <a:srgbClr val="FF0000"/>
                </a:solidFill>
              </a:rPr>
              <a:t>determine the </a:t>
            </a:r>
            <a:r>
              <a:rPr lang="en-US" altLang="ja-JP" sz="3200" b="1" u="sng" dirty="0">
                <a:solidFill>
                  <a:srgbClr val="FF0000"/>
                </a:solidFill>
              </a:rPr>
              <a:t>accurate</a:t>
            </a:r>
            <a:r>
              <a:rPr lang="en-US" altLang="ja-JP" sz="3200" dirty="0">
                <a:solidFill>
                  <a:srgbClr val="FF0000"/>
                </a:solidFill>
              </a:rPr>
              <a:t> inlet/outlet BC</a:t>
            </a:r>
            <a:r>
              <a:rPr lang="en-US" altLang="ja-JP" sz="3200" dirty="0"/>
              <a:t> for vascular CFD analysis using </a:t>
            </a:r>
            <a:r>
              <a:rPr lang="en-US" altLang="ja-JP" sz="3200" dirty="0">
                <a:solidFill>
                  <a:srgbClr val="008000"/>
                </a:solidFill>
              </a:rPr>
              <a:t>4D-Flow</a:t>
            </a:r>
            <a:r>
              <a:rPr lang="en-US" altLang="ja-JP" sz="3200" dirty="0"/>
              <a:t> is proposed.</a:t>
            </a:r>
          </a:p>
          <a:p>
            <a:pPr marL="342900" lvl="1" indent="-342900">
              <a:buFont typeface="Wingdings" pitchFamily="2" charset="2"/>
              <a:buChar char="n"/>
            </a:pPr>
            <a:endParaRPr kumimoji="1" lang="en-US" altLang="ja-JP" sz="600" dirty="0"/>
          </a:p>
          <a:p>
            <a:pPr marL="342900" lvl="1" indent="-342900">
              <a:buFont typeface="Wingdings" pitchFamily="2" charset="2"/>
              <a:buChar char="n"/>
            </a:pPr>
            <a:r>
              <a:rPr kumimoji="1" lang="en-US" altLang="ja-JP" sz="3200" dirty="0"/>
              <a:t>Its </a:t>
            </a:r>
            <a:r>
              <a:rPr lang="en-US" altLang="ja-JP" sz="3200" dirty="0">
                <a:solidFill>
                  <a:srgbClr val="C00000"/>
                </a:solidFill>
              </a:rPr>
              <a:t>practically sufficient accuracy</a:t>
            </a:r>
            <a:r>
              <a:rPr lang="en-US" altLang="ja-JP" sz="3200" dirty="0"/>
              <a:t> is validated through the experiments with straight and curved pipe phantoms.</a:t>
            </a:r>
          </a:p>
          <a:p>
            <a:pPr marL="342900" lvl="1" indent="-342900">
              <a:buFont typeface="Wingdings" pitchFamily="2" charset="2"/>
              <a:buChar char="n"/>
            </a:pPr>
            <a:endParaRPr kumimoji="1" lang="en-US" altLang="ja-JP" sz="600" dirty="0"/>
          </a:p>
          <a:p>
            <a:pPr marL="342900" lvl="1" indent="-342900">
              <a:buFont typeface="Wingdings" pitchFamily="2" charset="2"/>
              <a:buChar char="n"/>
            </a:pPr>
            <a:r>
              <a:rPr lang="en-US" altLang="ja-JP" sz="3200" dirty="0"/>
              <a:t>Our method can satisfy </a:t>
            </a:r>
            <a:r>
              <a:rPr lang="en-US" altLang="ja-JP" sz="3200" dirty="0">
                <a:solidFill>
                  <a:srgbClr val="FF0000"/>
                </a:solidFill>
              </a:rPr>
              <a:t>one</a:t>
            </a:r>
            <a:r>
              <a:rPr lang="en-US" altLang="ja-JP" sz="3200" dirty="0"/>
              <a:t> of the</a:t>
            </a:r>
            <a:r>
              <a:rPr lang="en-US" altLang="ja-JP" sz="3200" dirty="0">
                <a:solidFill>
                  <a:srgbClr val="0000CC"/>
                </a:solidFill>
              </a:rPr>
              <a:t> three requirements for vascular CFD analysis.</a:t>
            </a:r>
            <a:endParaRPr kumimoji="1" lang="en-US" altLang="ja-JP" sz="3200" dirty="0">
              <a:solidFill>
                <a:srgbClr val="0000CC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23628" y="5049180"/>
            <a:ext cx="666074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Thank you for your attention.</a:t>
            </a:r>
          </a:p>
          <a:p>
            <a:pPr algn="ctr"/>
            <a:r>
              <a:rPr kumimoji="1" lang="en-US" altLang="ja-JP" sz="2400" dirty="0"/>
              <a:t> </a:t>
            </a:r>
            <a:r>
              <a:rPr lang="en-US" altLang="ja-JP" sz="2400" dirty="0"/>
              <a:t>A</a:t>
            </a:r>
            <a:r>
              <a:rPr kumimoji="1" lang="en-US" altLang="ja-JP" sz="2400" dirty="0"/>
              <a:t>nd </a:t>
            </a:r>
            <a:r>
              <a:rPr lang="en-US" altLang="ja-JP" sz="2400" dirty="0"/>
              <a:t>give me questions</a:t>
            </a:r>
            <a:br>
              <a:rPr lang="en-US" altLang="ja-JP" sz="2400" dirty="0"/>
            </a:br>
            <a:r>
              <a:rPr lang="en-US" altLang="ja-JP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slow English without medical terms!!</a:t>
            </a:r>
            <a:endParaRPr kumimoji="1" lang="ja-JP" alt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055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ja-JP" sz="11500" dirty="0"/>
              <a:t>Appendix</a:t>
            </a:r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98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Measurement Parameters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graphicFrame>
        <p:nvGraphicFramePr>
          <p:cNvPr id="4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872082"/>
              </p:ext>
            </p:extLst>
          </p:nvPr>
        </p:nvGraphicFramePr>
        <p:xfrm>
          <a:off x="2051720" y="1049963"/>
          <a:ext cx="4860540" cy="3639177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293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TR [</a:t>
                      </a:r>
                      <a:r>
                        <a:rPr lang="en-US" sz="2400" u="none" strike="noStrike" dirty="0" err="1">
                          <a:effectLst/>
                        </a:rPr>
                        <a:t>ms</a:t>
                      </a:r>
                      <a:r>
                        <a:rPr lang="en-US" sz="2400" u="none" strike="noStrike" dirty="0">
                          <a:effectLst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400" u="none" strike="noStrike" dirty="0">
                          <a:effectLst/>
                        </a:rPr>
                        <a:t>39.28 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TE [</a:t>
                      </a:r>
                      <a:r>
                        <a:rPr lang="en-US" sz="2400" u="none" strike="noStrike" dirty="0" err="1">
                          <a:effectLst/>
                        </a:rPr>
                        <a:t>ms</a:t>
                      </a:r>
                      <a:r>
                        <a:rPr lang="en-US" sz="2400" u="none" strike="noStrike" dirty="0">
                          <a:effectLst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400" u="none" strike="noStrike" dirty="0">
                          <a:effectLst/>
                        </a:rPr>
                        <a:t>05.26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ja-JP" sz="2400" kern="1200" dirty="0">
                          <a:effectLst/>
                        </a:rPr>
                        <a:t>Acquisition Time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400" u="none" strike="noStrike" dirty="0">
                          <a:effectLst/>
                        </a:rPr>
                        <a:t>16:49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FOV [mm]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400" u="none" strike="noStrike" dirty="0">
                          <a:effectLst/>
                        </a:rPr>
                        <a:t>160×160 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Matrix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400" u="none" strike="noStrike" dirty="0">
                          <a:effectLst/>
                        </a:rPr>
                        <a:t>320×320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Slice </a:t>
                      </a:r>
                      <a:r>
                        <a:rPr lang="en-US" altLang="ja-JP" sz="2400" u="none" strike="noStrike" dirty="0">
                          <a:effectLst/>
                        </a:rPr>
                        <a:t>T</a:t>
                      </a:r>
                      <a:r>
                        <a:rPr lang="en-US" sz="2400" u="none" strike="noStrike" dirty="0">
                          <a:effectLst/>
                        </a:rPr>
                        <a:t>hickness [mm]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400" u="none" strike="noStrike" dirty="0">
                          <a:effectLst/>
                        </a:rPr>
                        <a:t>0.8 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FA [</a:t>
                      </a:r>
                      <a:r>
                        <a:rPr lang="en-US" sz="2400" u="none" strike="noStrike" dirty="0" err="1">
                          <a:effectLst/>
                        </a:rPr>
                        <a:t>deg</a:t>
                      </a:r>
                      <a:r>
                        <a:rPr lang="en-US" sz="2400" u="none" strike="noStrike" dirty="0">
                          <a:effectLst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400" u="none" strike="noStrike" dirty="0">
                          <a:effectLst/>
                        </a:rPr>
                        <a:t>15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Band Width [Hz/pixel]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400" u="none" strike="noStrike" dirty="0">
                          <a:effectLst/>
                        </a:rPr>
                        <a:t>488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VENC [m/sec]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400" u="none" strike="noStrike" dirty="0">
                          <a:effectLst/>
                        </a:rPr>
                        <a:t>1.2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87" marR="7687" marT="768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843808" y="5553236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Thi</a:t>
            </a:r>
            <a:r>
              <a:rPr lang="en-US" altLang="ja-JP" sz="2400" dirty="0"/>
              <a:t>s is just an e</a:t>
            </a:r>
            <a:r>
              <a:rPr kumimoji="1" lang="en-US" altLang="ja-JP" sz="2400" dirty="0"/>
              <a:t>xample.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6153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 </a:t>
            </a:r>
            <a:r>
              <a:rPr lang="en-US" altLang="ja-JP" dirty="0"/>
              <a:t>Example of </a:t>
            </a:r>
            <a:r>
              <a:rPr kumimoji="1" lang="en-US" altLang="ja-JP" dirty="0"/>
              <a:t>Breakdown of VFR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15947"/>
              </p:ext>
            </p:extLst>
          </p:nvPr>
        </p:nvGraphicFramePr>
        <p:xfrm>
          <a:off x="2555776" y="620688"/>
          <a:ext cx="3960440" cy="475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Cross-section</a:t>
                      </a:r>
                      <a:r>
                        <a:rPr kumimoji="1" lang="en-US" altLang="ja-JP" sz="2000" baseline="0" dirty="0"/>
                        <a:t> #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VFR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[mm</a:t>
                      </a:r>
                      <a:r>
                        <a:rPr kumimoji="1" lang="en-US" altLang="ja-JP" sz="2000" baseline="30000" dirty="0"/>
                        <a:t>3</a:t>
                      </a:r>
                      <a:r>
                        <a:rPr kumimoji="1" lang="en-US" altLang="ja-JP" sz="2000" dirty="0"/>
                        <a:t>/s]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CS-01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1090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CS-02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1141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CS-03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1155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CS-04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1107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CS-05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1117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CS-06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1163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CS-07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1226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CS-08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1150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CS-09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1221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CS-10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1310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CS-11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1324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334689" y="5481228"/>
            <a:ext cx="656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Ave.:   1182.2 mm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/s,  Stand. Dev.: 75.1 mm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/s</a:t>
            </a:r>
          </a:p>
          <a:p>
            <a:r>
              <a:rPr lang="en-US" altLang="ja-JP" sz="2400" dirty="0"/>
              <a:t>Exact: 1150.3 mm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/s,  Error: 2.8 %</a:t>
            </a:r>
          </a:p>
        </p:txBody>
      </p:sp>
    </p:spTree>
    <p:extLst>
      <p:ext uri="{BB962C8B-B14F-4D97-AF65-F5344CB8AC3E}">
        <p14:creationId xmlns:p14="http://schemas.microsoft.com/office/powerpoint/2010/main" val="3278961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Advantage/Disadvantage of 4D-Flow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Advantage</a:t>
                </a:r>
              </a:p>
              <a:p>
                <a:pPr marL="400050" lvl="1" indent="0">
                  <a:buNone/>
                </a:pPr>
                <a:r>
                  <a:rPr lang="en-US" altLang="ja-JP" dirty="0"/>
                  <a:t>The </a:t>
                </a:r>
                <a:r>
                  <a:rPr lang="en-US" altLang="ja-JP" dirty="0">
                    <a:solidFill>
                      <a:srgbClr val="0000CC"/>
                    </a:solidFill>
                  </a:rPr>
                  <a:t>vessel shape </a:t>
                </a:r>
                <a:r>
                  <a:rPr lang="en-US" altLang="ja-JP" dirty="0"/>
                  <a:t>and </a:t>
                </a:r>
                <a:r>
                  <a:rPr lang="en-US" altLang="ja-JP" dirty="0">
                    <a:solidFill>
                      <a:srgbClr val="FF00FF"/>
                    </a:solidFill>
                  </a:rPr>
                  <a:t>velocity distribution </a:t>
                </a:r>
                <a:br>
                  <a:rPr lang="en-US" altLang="ja-JP" dirty="0"/>
                </a:br>
                <a:r>
                  <a:rPr lang="en-US" altLang="ja-JP" dirty="0"/>
                  <a:t>can be obtained at the same time </a:t>
                </a:r>
                <a:br>
                  <a:rPr lang="en-US" altLang="ja-JP" dirty="0"/>
                </a:br>
                <a:r>
                  <a:rPr lang="en-US" altLang="ja-JP" dirty="0"/>
                  <a:t>by only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one-time measurement</a:t>
                </a:r>
                <a:r>
                  <a:rPr lang="en-US" altLang="ja-JP" dirty="0"/>
                  <a:t>. 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altLang="ja-JP" sz="2800" dirty="0"/>
                  <a:t>Reducing the cost and strain of patients.</a:t>
                </a:r>
              </a:p>
              <a:p>
                <a:pPr marL="0" indent="0">
                  <a:buNone/>
                </a:pPr>
                <a:r>
                  <a:rPr lang="en-US" altLang="ja-JP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Disadvantage</a:t>
                </a:r>
              </a:p>
              <a:p>
                <a:pPr marL="400050" lvl="1" indent="0">
                  <a:buNone/>
                </a:pPr>
                <a:r>
                  <a:rPr lang="en-US" altLang="ja-JP" dirty="0"/>
                  <a:t>Low spatial resolution</a:t>
                </a:r>
              </a:p>
              <a:p>
                <a:pPr marL="400050" lvl="1" indent="0">
                  <a:buNone/>
                </a:pPr>
                <a:r>
                  <a:rPr lang="en-US" altLang="ja-JP" dirty="0"/>
                  <a:t>...</a:t>
                </a:r>
              </a:p>
              <a:p>
                <a:pPr marL="400050" lvl="1" indent="0">
                  <a:buNone/>
                </a:pPr>
                <a:r>
                  <a:rPr lang="en-US" altLang="ja-JP" dirty="0"/>
                  <a:t>...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891" t="-2218" r="-25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1228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Why is CFD necessary?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41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 (cont.)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requirements for vascular CFD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400" dirty="0"/>
              <a:t>Accurate Extraction of Vascular Shape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400" dirty="0"/>
              <a:t>Accurate Setting of Blood Viscosity Model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400" u="sng" dirty="0">
                <a:solidFill>
                  <a:srgbClr val="FF0000"/>
                </a:solidFill>
              </a:rPr>
              <a:t>Accurate Determination of Inlet/Outlet BC</a:t>
            </a:r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00292" y="1073764"/>
            <a:ext cx="19062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/>
              <a:t>All of them are </a:t>
            </a:r>
          </a:p>
          <a:p>
            <a:pPr algn="ctr"/>
            <a:r>
              <a:rPr lang="en-US" altLang="ja-JP" sz="2000" dirty="0"/>
              <a:t>essential for</a:t>
            </a:r>
            <a:br>
              <a:rPr lang="en-US" altLang="ja-JP" sz="2000" dirty="0"/>
            </a:br>
            <a:r>
              <a:rPr lang="en-US" altLang="ja-JP" sz="2000" dirty="0"/>
              <a:t>the p</a:t>
            </a:r>
            <a:r>
              <a:rPr kumimoji="1" lang="en-US" altLang="ja-JP" sz="2000" dirty="0"/>
              <a:t>ractical</a:t>
            </a:r>
          </a:p>
          <a:p>
            <a:pPr algn="ctr"/>
            <a:r>
              <a:rPr kumimoji="1" lang="en-US" altLang="ja-JP" sz="2000" dirty="0"/>
              <a:t>vascular CFD.</a:t>
            </a:r>
            <a:endParaRPr kumimoji="1" lang="ja-JP" altLang="en-US" sz="2000" dirty="0"/>
          </a:p>
        </p:txBody>
      </p:sp>
      <p:sp>
        <p:nvSpPr>
          <p:cNvPr id="6" name="右中かっこ 5"/>
          <p:cNvSpPr/>
          <p:nvPr/>
        </p:nvSpPr>
        <p:spPr>
          <a:xfrm>
            <a:off x="6660232" y="1052736"/>
            <a:ext cx="540060" cy="13681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7603" y="5409220"/>
            <a:ext cx="7513019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ja-JP" sz="2800" dirty="0"/>
              <a:t>In this study, we focus on </a:t>
            </a:r>
          </a:p>
          <a:p>
            <a:pPr marL="0" indent="0" algn="ctr"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"3. Accurate Determination of Inlet/Outlet BC".</a:t>
            </a:r>
            <a:endParaRPr lang="en-US" altLang="ja-JP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79812" y="378340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+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07898" y="381417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+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912260" y="3814179"/>
                <a:ext cx="6319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260" y="3814179"/>
                <a:ext cx="63190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7498669" y="2896828"/>
            <a:ext cx="1429815" cy="2296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 anchor="ctr">
            <a:normAutofit/>
          </a:bodyPr>
          <a:lstStyle/>
          <a:p>
            <a:pPr algn="ctr"/>
            <a:r>
              <a:rPr kumimoji="1" lang="en-US" altLang="ja-JP" sz="2400" dirty="0"/>
              <a:t>Accurate</a:t>
            </a:r>
            <a:endParaRPr lang="en-US" altLang="ja-JP" sz="2400" dirty="0"/>
          </a:p>
          <a:p>
            <a:pPr algn="ctr"/>
            <a:r>
              <a:rPr kumimoji="1" lang="en-US" altLang="ja-JP" sz="2400" dirty="0" err="1"/>
              <a:t>Vasclular</a:t>
            </a:r>
            <a:endParaRPr kumimoji="1" lang="en-US" altLang="ja-JP" sz="2400" dirty="0"/>
          </a:p>
          <a:p>
            <a:pPr algn="ctr"/>
            <a:r>
              <a:rPr lang="en-US" altLang="ja-JP" sz="2400" dirty="0"/>
              <a:t>CFD</a:t>
            </a:r>
            <a:endParaRPr kumimoji="1" lang="en-US" altLang="ja-JP" sz="2400" dirty="0"/>
          </a:p>
        </p:txBody>
      </p:sp>
      <p:pic>
        <p:nvPicPr>
          <p:cNvPr id="14" name="Picture 116" descr="X:\type1_mesh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736" y="2695116"/>
            <a:ext cx="2296368" cy="26997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436096" y="2896828"/>
            <a:ext cx="1528336" cy="22963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ja-JP" sz="2000" dirty="0"/>
              <a:t>Flow Rate,</a:t>
            </a:r>
          </a:p>
          <a:p>
            <a:pPr algn="ctr"/>
            <a:r>
              <a:rPr lang="en-US" altLang="ja-JP" sz="2000" dirty="0"/>
              <a:t>Velocity</a:t>
            </a:r>
          </a:p>
          <a:p>
            <a:pPr algn="ctr"/>
            <a:r>
              <a:rPr lang="en-US" altLang="ja-JP" sz="2000" dirty="0"/>
              <a:t>or</a:t>
            </a:r>
            <a:endParaRPr kumimoji="1" lang="en-US" altLang="ja-JP" sz="2000" dirty="0"/>
          </a:p>
          <a:p>
            <a:pPr algn="ctr"/>
            <a:r>
              <a:rPr kumimoji="1" lang="en-US" altLang="ja-JP" sz="2000" dirty="0"/>
              <a:t>Pressure?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27262" y="2896828"/>
            <a:ext cx="1920802" cy="22963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ja-JP" sz="2000" dirty="0"/>
              <a:t>Density</a:t>
            </a:r>
          </a:p>
          <a:p>
            <a:pPr algn="ctr"/>
            <a:r>
              <a:rPr lang="en-US" altLang="ja-JP" sz="2000" dirty="0"/>
              <a:t>and</a:t>
            </a:r>
          </a:p>
          <a:p>
            <a:pPr algn="ctr"/>
            <a:r>
              <a:rPr lang="en-US" altLang="ja-JP" sz="2000" dirty="0"/>
              <a:t>Viscosity?</a:t>
            </a:r>
          </a:p>
          <a:p>
            <a:pPr algn="ctr"/>
            <a:endParaRPr lang="en-US" altLang="ja-JP" sz="2000" dirty="0"/>
          </a:p>
          <a:p>
            <a:pPr algn="ctr"/>
            <a:r>
              <a:rPr lang="en-US" altLang="ja-JP" sz="2000" dirty="0"/>
              <a:t>Newtonian</a:t>
            </a:r>
          </a:p>
          <a:p>
            <a:pPr algn="ctr"/>
            <a:r>
              <a:rPr lang="en-US" altLang="ja-JP" sz="2000" dirty="0"/>
              <a:t>or</a:t>
            </a:r>
            <a:endParaRPr kumimoji="1" lang="en-US" altLang="ja-JP" sz="2000" dirty="0"/>
          </a:p>
          <a:p>
            <a:pPr algn="ctr"/>
            <a:r>
              <a:rPr kumimoji="1" lang="en-US" altLang="ja-JP" sz="2000" dirty="0"/>
              <a:t>Non-Newtonian?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903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Conventional Methods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methods of BC determination</a:t>
            </a:r>
          </a:p>
          <a:p>
            <a:pPr lvl="1"/>
            <a:r>
              <a:rPr lang="en-US" altLang="ja-JP" sz="2400" dirty="0"/>
              <a:t>Giving the standard (well-used) volume flow rate (VFR)</a:t>
            </a:r>
          </a:p>
          <a:p>
            <a:pPr lvl="1"/>
            <a:r>
              <a:rPr lang="en-US" altLang="ja-JP" sz="2400" dirty="0"/>
              <a:t>Giving a VFR so that representative WSS is the standard</a:t>
            </a:r>
          </a:p>
          <a:p>
            <a:pPr lvl="1"/>
            <a:r>
              <a:rPr lang="en-US" altLang="ja-JP" sz="2400" dirty="0"/>
              <a:t>Giving a </a:t>
            </a:r>
            <a:r>
              <a:rPr lang="en-US" altLang="ja-JP" sz="2400" dirty="0" err="1"/>
              <a:t>Womersly</a:t>
            </a:r>
            <a:r>
              <a:rPr lang="en-US" altLang="ja-JP" sz="2400" dirty="0"/>
              <a:t> velocity profile of the standard VFR</a:t>
            </a:r>
          </a:p>
          <a:p>
            <a:pPr marL="457200" lvl="1" indent="0" algn="ctr">
              <a:buNone/>
            </a:pPr>
            <a:r>
              <a:rPr lang="en-US" altLang="ja-JP" dirty="0">
                <a:solidFill>
                  <a:srgbClr val="0000CC"/>
                </a:solidFill>
              </a:rPr>
              <a:t>Physical basis</a:t>
            </a:r>
            <a:r>
              <a:rPr lang="ja-JP" altLang="en-US" dirty="0">
                <a:solidFill>
                  <a:srgbClr val="0000CC"/>
                </a:solidFill>
              </a:rPr>
              <a:t> </a:t>
            </a:r>
            <a:r>
              <a:rPr lang="en-US" altLang="ja-JP" dirty="0">
                <a:solidFill>
                  <a:srgbClr val="0000CC"/>
                </a:solidFill>
              </a:rPr>
              <a:t>is too weak.</a:t>
            </a:r>
            <a:endParaRPr lang="en-US" altLang="ja-JP" sz="3200" dirty="0"/>
          </a:p>
          <a:p>
            <a:pPr marL="457200" lvl="1" indent="0" algn="ctr">
              <a:buNone/>
            </a:pPr>
            <a:endParaRPr lang="en-US" altLang="ja-JP" sz="2000" dirty="0"/>
          </a:p>
          <a:p>
            <a:pPr lvl="1"/>
            <a:r>
              <a:rPr lang="en-US" altLang="ja-JP" dirty="0"/>
              <a:t>Giving a velocity profile measured by </a:t>
            </a:r>
            <a:br>
              <a:rPr lang="en-US" altLang="ja-JP" dirty="0"/>
            </a:br>
            <a:r>
              <a:rPr lang="en-US" altLang="ja-JP" dirty="0"/>
              <a:t>2D/3D cine PC-MR.</a:t>
            </a:r>
          </a:p>
          <a:p>
            <a:pPr marL="457200" lvl="1" indent="0" algn="ctr">
              <a:buNone/>
            </a:pPr>
            <a:r>
              <a:rPr lang="en-US" altLang="ja-JP" dirty="0">
                <a:solidFill>
                  <a:srgbClr val="C00000"/>
                </a:solidFill>
              </a:rPr>
              <a:t>Measurement error (artifact) is too large.</a:t>
            </a:r>
            <a:endParaRPr kumimoji="1" lang="en-US" altLang="ja-JP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" name="左中かっこ 4"/>
          <p:cNvSpPr/>
          <p:nvPr/>
        </p:nvSpPr>
        <p:spPr>
          <a:xfrm>
            <a:off x="359532" y="1124744"/>
            <a:ext cx="360040" cy="1224136"/>
          </a:xfrm>
          <a:prstGeom prst="leftBrac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カギ線コネクタ 6"/>
          <p:cNvCxnSpPr>
            <a:stCxn id="5" idx="1"/>
          </p:cNvCxnSpPr>
          <p:nvPr/>
        </p:nvCxnSpPr>
        <p:spPr>
          <a:xfrm rot="10800000" flipH="1" flipV="1">
            <a:off x="359532" y="1736811"/>
            <a:ext cx="2268252" cy="936105"/>
          </a:xfrm>
          <a:prstGeom prst="bentConnector3">
            <a:avLst>
              <a:gd name="adj1" fmla="val -10078"/>
            </a:avLst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左中かっこ 16"/>
          <p:cNvSpPr/>
          <p:nvPr/>
        </p:nvSpPr>
        <p:spPr>
          <a:xfrm>
            <a:off x="359532" y="3375505"/>
            <a:ext cx="360040" cy="809579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カギ線コネクタ 17"/>
          <p:cNvCxnSpPr>
            <a:stCxn id="17" idx="1"/>
          </p:cNvCxnSpPr>
          <p:nvPr/>
        </p:nvCxnSpPr>
        <p:spPr>
          <a:xfrm rot="10800000" flipH="1" flipV="1">
            <a:off x="359532" y="3780295"/>
            <a:ext cx="1260140" cy="728824"/>
          </a:xfrm>
          <a:prstGeom prst="bentConnector3">
            <a:avLst>
              <a:gd name="adj1" fmla="val -18141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971600" y="5265204"/>
            <a:ext cx="7200800" cy="954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800" dirty="0"/>
              <a:t>The method </a:t>
            </a:r>
            <a:r>
              <a:rPr lang="en-US" altLang="ja-JP" sz="2800" dirty="0">
                <a:solidFill>
                  <a:srgbClr val="FF0000"/>
                </a:solidFill>
              </a:rPr>
              <a:t>to</a:t>
            </a:r>
            <a:r>
              <a:rPr lang="en-US" altLang="ja-JP" sz="2800" dirty="0"/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determine the inlet/outlet BC </a:t>
            </a:r>
            <a:r>
              <a:rPr lang="en-US" altLang="ja-JP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accurately</a:t>
            </a:r>
            <a:r>
              <a:rPr lang="en-US" altLang="ja-JP" sz="2800" dirty="0"/>
              <a:t> have not been established yet.</a:t>
            </a:r>
            <a:endParaRPr lang="ja-JP" altLang="en-US" sz="2800" dirty="0"/>
          </a:p>
        </p:txBody>
      </p:sp>
      <p:sp>
        <p:nvSpPr>
          <p:cNvPr id="23" name="下矢印 22"/>
          <p:cNvSpPr/>
          <p:nvPr/>
        </p:nvSpPr>
        <p:spPr>
          <a:xfrm>
            <a:off x="4103948" y="4725144"/>
            <a:ext cx="900100" cy="482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14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Objective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0" indent="0" algn="ctr">
              <a:buNone/>
            </a:pPr>
            <a:r>
              <a:rPr lang="en-US" altLang="ja-JP" dirty="0"/>
              <a:t>Propose a new method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to determine </a:t>
            </a:r>
            <a:r>
              <a:rPr lang="en-US" altLang="ja-JP" u="sng" dirty="0">
                <a:solidFill>
                  <a:srgbClr val="FF0000"/>
                </a:solidFill>
              </a:rPr>
              <a:t>accurate</a:t>
            </a:r>
            <a:r>
              <a:rPr lang="en-US" altLang="ja-JP" dirty="0">
                <a:solidFill>
                  <a:srgbClr val="FF0000"/>
                </a:solidFill>
              </a:rPr>
              <a:t> inlet/outlet BC</a:t>
            </a:r>
            <a:r>
              <a:rPr lang="en-US" altLang="ja-JP" dirty="0"/>
              <a:t> </a:t>
            </a:r>
          </a:p>
          <a:p>
            <a:pPr marL="0" indent="0" algn="ctr">
              <a:buNone/>
            </a:pPr>
            <a:r>
              <a:rPr lang="en-US" altLang="ja-JP" dirty="0"/>
              <a:t>for vascular CFD</a:t>
            </a:r>
            <a:br>
              <a:rPr lang="en-US" altLang="ja-JP" dirty="0"/>
            </a:br>
            <a:r>
              <a:rPr lang="en-US" altLang="ja-JP" dirty="0"/>
              <a:t>using </a:t>
            </a:r>
            <a:r>
              <a:rPr lang="en-US" altLang="ja-JP" dirty="0">
                <a:solidFill>
                  <a:srgbClr val="008000"/>
                </a:solidFill>
              </a:rPr>
              <a:t>4D-Flow</a:t>
            </a:r>
            <a:endParaRPr lang="en-US" altLang="ja-JP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</a:p>
          <a:p>
            <a:pPr marL="0" indent="0">
              <a:buNone/>
            </a:pPr>
            <a:r>
              <a:rPr lang="en-US" altLang="ja-JP" sz="2800" dirty="0"/>
              <a:t>Part 1: Experiments for error evaluation of 4D-Flow</a:t>
            </a:r>
          </a:p>
          <a:p>
            <a:pPr marL="0" indent="0">
              <a:buNone/>
            </a:pPr>
            <a:r>
              <a:rPr kumimoji="1" lang="en-US" altLang="ja-JP" sz="2800" dirty="0"/>
              <a:t>Part 2: Procedure of our BC determination method</a:t>
            </a:r>
          </a:p>
          <a:p>
            <a:pPr marL="0" indent="0">
              <a:buNone/>
            </a:pPr>
            <a:r>
              <a:rPr kumimoji="1" lang="en-US" altLang="ja-JP" sz="2800" dirty="0"/>
              <a:t>Part 3: Validation experiments</a:t>
            </a:r>
          </a:p>
          <a:p>
            <a:pPr marL="0" indent="0">
              <a:buNone/>
            </a:pPr>
            <a:r>
              <a:rPr lang="en-US" altLang="ja-JP" sz="2800" dirty="0"/>
              <a:t>Part 4: Summary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5" name="Picture 3" descr="C:\Users\aoki\AppData\Local\Temp\IMG_2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186" y="2204864"/>
            <a:ext cx="268829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63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ja-JP" sz="3600" b="1" dirty="0"/>
              <a:t>Part 1:</a:t>
            </a:r>
          </a:p>
          <a:p>
            <a:pPr marL="0" indent="0" algn="ctr">
              <a:buNone/>
            </a:pPr>
            <a:r>
              <a:rPr lang="en-US" altLang="ja-JP" sz="3600" dirty="0"/>
              <a:t>Experiments for error evaluation </a:t>
            </a:r>
            <a:br>
              <a:rPr lang="en-US" altLang="ja-JP" sz="3600" dirty="0"/>
            </a:br>
            <a:r>
              <a:rPr lang="en-US" altLang="ja-JP" sz="3600" dirty="0"/>
              <a:t>of 4D-Flow</a:t>
            </a:r>
            <a:endParaRPr kumimoji="1" lang="en-US" altLang="ja-JP" sz="3600" dirty="0"/>
          </a:p>
          <a:p>
            <a:pPr marL="0" indent="0" algn="ctr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34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Erro</a:t>
            </a:r>
            <a:r>
              <a:rPr lang="en-US" altLang="ja-JP" dirty="0"/>
              <a:t>r </a:t>
            </a:r>
            <a:r>
              <a:rPr lang="en-US" altLang="ja-JP" dirty="0" err="1"/>
              <a:t>Eval</a:t>
            </a:r>
            <a:r>
              <a:rPr lang="en-US" altLang="ja-JP" dirty="0"/>
              <a:t>. of </a:t>
            </a:r>
            <a:r>
              <a:rPr kumimoji="1" lang="en-US" altLang="ja-JP" dirty="0"/>
              <a:t>4D-Flow (</a:t>
            </a:r>
            <a:r>
              <a:rPr lang="en-US" altLang="ja-JP" dirty="0"/>
              <a:t>D</a:t>
            </a:r>
            <a:r>
              <a:rPr kumimoji="1" lang="en-US" altLang="ja-JP" dirty="0"/>
              <a:t>evice)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 anchor="b"/>
              <a:lstStyle/>
              <a:p>
                <a:pPr>
                  <a:spcBef>
                    <a:spcPts val="300"/>
                  </a:spcBef>
                </a:pPr>
                <a:endParaRPr lang="en-US" altLang="ja-JP" dirty="0"/>
              </a:p>
              <a:p>
                <a:pPr>
                  <a:spcBef>
                    <a:spcPts val="300"/>
                  </a:spcBef>
                </a:pPr>
                <a:endParaRPr lang="en-US" altLang="ja-JP" dirty="0"/>
              </a:p>
              <a:p>
                <a:pPr>
                  <a:spcBef>
                    <a:spcPts val="300"/>
                  </a:spcBef>
                </a:pPr>
                <a:endParaRPr lang="en-US" altLang="ja-JP" dirty="0"/>
              </a:p>
              <a:p>
                <a:pPr>
                  <a:spcBef>
                    <a:spcPts val="300"/>
                  </a:spcBef>
                </a:pPr>
                <a:endParaRPr lang="en-US" altLang="ja-JP" dirty="0"/>
              </a:p>
              <a:p>
                <a:pPr>
                  <a:spcBef>
                    <a:spcPts val="300"/>
                  </a:spcBef>
                </a:pPr>
                <a:endParaRPr lang="en-US" altLang="ja-JP" dirty="0"/>
              </a:p>
              <a:p>
                <a:pPr marL="0" indent="0">
                  <a:spcBef>
                    <a:spcPts val="300"/>
                  </a:spcBef>
                  <a:buNone/>
                </a:pPr>
                <a:endParaRPr lang="en-US" altLang="ja-JP" dirty="0"/>
              </a:p>
              <a:p>
                <a:pPr>
                  <a:spcBef>
                    <a:spcPts val="300"/>
                  </a:spcBef>
                </a:pPr>
                <a:r>
                  <a:rPr lang="en-US" altLang="ja-JP" sz="2800" u="sng" dirty="0" err="1"/>
                  <a:t>Rotative</a:t>
                </a:r>
                <a:r>
                  <a:rPr lang="en-US" altLang="ja-JP" sz="2800" u="sng" dirty="0"/>
                  <a:t> phantom</a:t>
                </a:r>
                <a:r>
                  <a:rPr lang="en-US" altLang="ja-JP" sz="2800" dirty="0"/>
                  <a:t> (nested two cylinders)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altLang="ja-JP" sz="2800" dirty="0"/>
                  <a:t>Water solution of glycerol of 40wt% </a:t>
                </a:r>
                <a:r>
                  <a:rPr lang="en-US" altLang="ja-JP" sz="2000" dirty="0">
                    <a:solidFill>
                      <a:srgbClr val="0000CC"/>
                    </a:solidFill>
                  </a:rPr>
                  <a:t>(no contrast agents)</a:t>
                </a:r>
                <a:endParaRPr lang="en-US" altLang="ja-JP" sz="2800" dirty="0">
                  <a:solidFill>
                    <a:srgbClr val="0000CC"/>
                  </a:solidFill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US" altLang="ja-JP" sz="2800" dirty="0"/>
                  <a:t>GEHC </a:t>
                </a:r>
                <a:r>
                  <a:rPr lang="en-US" altLang="ja-JP" sz="2800" dirty="0" err="1"/>
                  <a:t>Signa</a:t>
                </a:r>
                <a:r>
                  <a:rPr lang="en-US" altLang="ja-JP" sz="2800" dirty="0"/>
                  <a:t> </a:t>
                </a:r>
                <a:r>
                  <a:rPr lang="en-US" altLang="ja-JP" sz="2800" dirty="0" err="1"/>
                  <a:t>HDxt</a:t>
                </a:r>
                <a:r>
                  <a:rPr lang="en-US" altLang="ja-JP" sz="2800" dirty="0"/>
                  <a:t> 3.0T with 8ch brain array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altLang="ja-JP" sz="2800" dirty="0"/>
                  <a:t>R</a:t>
                </a:r>
                <a:r>
                  <a:rPr kumimoji="1" lang="en-US" altLang="ja-JP" sz="2800" dirty="0"/>
                  <a:t>otate </a:t>
                </a:r>
                <a:r>
                  <a:rPr lang="en-US" altLang="ja-JP" sz="2800" dirty="0"/>
                  <a:t>the inner cylinder at a constant speed</a:t>
                </a:r>
              </a:p>
              <a:p>
                <a:pPr marL="0" indent="0" algn="r"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ja-JP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ja-JP" sz="2800" dirty="0"/>
                  <a:t>  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inner fluid rotates rigidly</a:t>
                </a:r>
                <a:endParaRPr kumimoji="1" lang="en-US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57" r="-2539" b="-3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80456"/>
            <a:ext cx="2255520" cy="34686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28700"/>
            <a:ext cx="64298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Error </a:t>
            </a:r>
            <a:r>
              <a:rPr lang="en-US" altLang="ja-JP" dirty="0" err="1"/>
              <a:t>Eval</a:t>
            </a:r>
            <a:r>
              <a:rPr lang="en-US" altLang="ja-JP" dirty="0"/>
              <a:t>. of 4D-Flow (Results)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distribution on a horizontal plane</a:t>
            </a:r>
          </a:p>
          <a:p>
            <a:pPr marL="0" indent="0" algn="ctr">
              <a:buNone/>
            </a:pPr>
            <a:endParaRPr kumimoji="1"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kumimoji="1"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kumimoji="1"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r>
              <a:rPr kumimoji="1" lang="en-US" altLang="ja-JP" dirty="0"/>
              <a:t>Roughly agreed with actual velocity</a:t>
            </a:r>
          </a:p>
          <a:p>
            <a:r>
              <a:rPr lang="en-US" altLang="ja-JP" dirty="0"/>
              <a:t>Many pixel have apparently incorrect velocity</a:t>
            </a:r>
          </a:p>
          <a:p>
            <a:r>
              <a:rPr lang="en-US" altLang="ja-JP" dirty="0"/>
              <a:t>Seems to contain </a:t>
            </a:r>
            <a:r>
              <a:rPr lang="en-US" altLang="ja-JP" dirty="0">
                <a:solidFill>
                  <a:srgbClr val="FF0000"/>
                </a:solidFill>
              </a:rPr>
              <a:t>the random error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1118652"/>
            <a:ext cx="4533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1184358"/>
            <a:ext cx="4533900" cy="32004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78042" y="4257092"/>
            <a:ext cx="245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Rotating speed: 0 rpm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39433" y="425709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Rotating speed: 360 rpm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55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Error </a:t>
            </a:r>
            <a:r>
              <a:rPr lang="en-US" altLang="ja-JP" dirty="0" err="1"/>
              <a:t>Eval</a:t>
            </a:r>
            <a:r>
              <a:rPr lang="en-US" altLang="ja-JP" dirty="0"/>
              <a:t>. of 4D-Flow (Results)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sz="28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Histogram of velocity component error</a:t>
                </a:r>
              </a:p>
              <a:p>
                <a:pPr marL="0" indent="0">
                  <a:buNone/>
                </a:pPr>
                <a:endParaRPr kumimoji="1" lang="en-US" altLang="ja-JP" sz="28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ja-JP" sz="28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kumimoji="1" lang="en-US" altLang="ja-JP" sz="28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ja-JP" sz="28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kumimoji="1" lang="en-US" altLang="ja-JP" sz="28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r>
                  <a:rPr lang="en-US" altLang="ja-JP" sz="2800" dirty="0"/>
                  <a:t>Calculate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ja-JP" sz="2800" b="0" i="0" smtClean="0">
                                <a:latin typeface="Cambria Math"/>
                              </a:rPr>
                              <m:t>error</m:t>
                            </m:r>
                          </m:sup>
                        </m:sSubSup>
                        <m:r>
                          <a:rPr lang="en-US" altLang="ja-JP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argPr>
                          <m:argSz m:val="-1"/>
                        </m:argPr>
                        <m:r>
                          <m:rPr>
                            <m:nor/>
                          </m:rPr>
                          <a:rPr lang="en-US" altLang="ja-JP" sz="2800" b="0" i="0" smtClean="0">
                            <a:latin typeface="Cambria Math"/>
                          </a:rPr>
                          <m:t>measured</m:t>
                        </m:r>
                      </m:sup>
                    </m:sSubSup>
                    <m:r>
                      <a:rPr lang="en-US" altLang="ja-JP" sz="2800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ja-JP" sz="2800" b="0" i="0" smtClean="0">
                            <a:latin typeface="Cambria Math"/>
                          </a:rPr>
                          <m:t>exact</m:t>
                        </m:r>
                      </m:sup>
                    </m:sSubSup>
                    <m:r>
                      <a:rPr kumimoji="1" lang="en-US" altLang="ja-JP" sz="2800" b="0" i="1" smtClean="0">
                        <a:latin typeface="Cambria Math"/>
                      </a:rPr>
                      <m:t>  (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𝑖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𝑥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𝑦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𝑧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</a:t>
                </a:r>
              </a:p>
              <a:p>
                <a:r>
                  <a:rPr lang="en-US" altLang="ja-JP" sz="2800" dirty="0">
                    <a:solidFill>
                      <a:srgbClr val="FF0000"/>
                    </a:solidFill>
                  </a:rPr>
                  <a:t>Distributed normally with average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𝜇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≃0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r>
                  <a:rPr lang="en-US" altLang="ja-JP" sz="2800" dirty="0">
                    <a:solidFill>
                      <a:srgbClr val="FF00FF"/>
                    </a:solidFill>
                  </a:rPr>
                  <a:t>Standard d</a:t>
                </a:r>
                <a:r>
                  <a:rPr kumimoji="1" lang="en-US" altLang="ja-JP" sz="2800" dirty="0">
                    <a:solidFill>
                      <a:srgbClr val="FF00FF"/>
                    </a:solidFill>
                  </a:rPr>
                  <a:t>eviation is relatively large</a:t>
                </a:r>
                <a:br>
                  <a:rPr lang="en-US" altLang="ja-JP" sz="2800" dirty="0"/>
                </a:br>
                <a:r>
                  <a:rPr lang="en-US" altLang="ja-JP" sz="2800" dirty="0"/>
                  <a:t>(</a:t>
                </a:r>
                <a:r>
                  <a:rPr kumimoji="1" lang="en-US" altLang="ja-JP" sz="2800" dirty="0"/>
                  <a:t>0 rpm: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𝜎</m:t>
                    </m:r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ja-JP" sz="2800" dirty="0"/>
                  <a:t>34.5 mm/s, 360 rpm: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𝜎</m:t>
                    </m:r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ja-JP" sz="2800" dirty="0"/>
                  <a:t>98.3 mm/s)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39" t="-1901" b="-1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117843"/>
            <a:ext cx="4389129" cy="27432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994"/>
            <a:ext cx="4377687" cy="273605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34978" y="3897052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Rotating speed: 0 rpm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6060" y="389705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Rotating speed: 360 rpm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887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DE37498F-EF7F-486A-96AE-F5E7BF9B236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0\uFFFD\u0016\uFFFD{EE42B3B6-3D5D-4190-BC94-BBF25F07017C}&quot;,&quot;Z:\\_yuki\\public_html\\slid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PRESENTATION_TITLE" val="mraclub2012-accurate_BC-slide"/>
  <p:tag name="ISPRING_FIRST_PUBLISH" val="1"/>
</p:tagLst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24621</TotalTime>
  <Words>1471</Words>
  <Application>Microsoft Office PowerPoint</Application>
  <PresentationFormat>画面に合わせる (4:3)</PresentationFormat>
  <Paragraphs>368</Paragraphs>
  <Slides>29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MS PGothic</vt:lpstr>
      <vt:lpstr>Arial</vt:lpstr>
      <vt:lpstr>Calibri</vt:lpstr>
      <vt:lpstr>Cambria Math</vt:lpstr>
      <vt:lpstr>Eras Bold ITC</vt:lpstr>
      <vt:lpstr>Wingdings</vt:lpstr>
      <vt:lpstr>デザインの設定</vt:lpstr>
      <vt:lpstr>Accurate Determination of  Inlet/Outlet Boundary Conditions in Vascular CFD Analysis  using 4D-Flow Velocimetry</vt:lpstr>
      <vt:lpstr>Introduction</vt:lpstr>
      <vt:lpstr>Introduction (cont.)</vt:lpstr>
      <vt:lpstr>Conventional Methods</vt:lpstr>
      <vt:lpstr>Objective</vt:lpstr>
      <vt:lpstr>PowerPoint プレゼンテーション</vt:lpstr>
      <vt:lpstr>Error Eval. of 4D-Flow (Device)</vt:lpstr>
      <vt:lpstr>Error Eval. of 4D-Flow (Results)</vt:lpstr>
      <vt:lpstr>Error Eval. of 4D-Flow (Results)</vt:lpstr>
      <vt:lpstr>Error Eval. of 4D-Flow (Findings)</vt:lpstr>
      <vt:lpstr>PowerPoint プレゼンテーション</vt:lpstr>
      <vt:lpstr>BC Determination Method</vt:lpstr>
      <vt:lpstr>Procedure (1): Estimation of VFR</vt:lpstr>
      <vt:lpstr>Procedure (1): Estimation of VFR</vt:lpstr>
      <vt:lpstr>Procedure (2): Smoothing of Profile</vt:lpstr>
      <vt:lpstr>Procedure (3): Correction of Profile</vt:lpstr>
      <vt:lpstr>PowerPoint プレゼンテーション</vt:lpstr>
      <vt:lpstr>Validation Experiments (Device)</vt:lpstr>
      <vt:lpstr>Validation Experiments (Results)</vt:lpstr>
      <vt:lpstr>Comparison of VFR</vt:lpstr>
      <vt:lpstr>Comparison of Velocity Profile</vt:lpstr>
      <vt:lpstr>Comparison of Velocity Profile</vt:lpstr>
      <vt:lpstr>PowerPoint プレゼンテーション</vt:lpstr>
      <vt:lpstr>Summary</vt:lpstr>
      <vt:lpstr>PowerPoint プレゼンテーション</vt:lpstr>
      <vt:lpstr>Measurement Parameters</vt:lpstr>
      <vt:lpstr>An Example of Breakdown of VFR</vt:lpstr>
      <vt:lpstr>Advantage/Disadvantage of 4D-Flow</vt:lpstr>
      <vt:lpstr>Why is CFD necessary?</vt:lpstr>
    </vt:vector>
  </TitlesOfParts>
  <Company>みずほ情報総研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mraclub2012-accurate_BC-slide</dc:title>
  <dc:creator/>
  <cp:lastModifiedBy>T20190041572</cp:lastModifiedBy>
  <cp:revision>1168</cp:revision>
  <dcterms:created xsi:type="dcterms:W3CDTF">2007-11-22T18:02:40Z</dcterms:created>
  <dcterms:modified xsi:type="dcterms:W3CDTF">2024-04-09T03:33:20Z</dcterms:modified>
</cp:coreProperties>
</file>