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389" r:id="rId2"/>
    <p:sldId id="430" r:id="rId3"/>
    <p:sldId id="469" r:id="rId4"/>
    <p:sldId id="482" r:id="rId5"/>
    <p:sldId id="483" r:id="rId6"/>
    <p:sldId id="433" r:id="rId7"/>
    <p:sldId id="447" r:id="rId8"/>
    <p:sldId id="480" r:id="rId9"/>
    <p:sldId id="484" r:id="rId10"/>
    <p:sldId id="479" r:id="rId11"/>
    <p:sldId id="475" r:id="rId12"/>
    <p:sldId id="448" r:id="rId13"/>
    <p:sldId id="442" r:id="rId14"/>
    <p:sldId id="454" r:id="rId15"/>
    <p:sldId id="472" r:id="rId16"/>
    <p:sldId id="453" r:id="rId17"/>
    <p:sldId id="434" r:id="rId18"/>
    <p:sldId id="416" r:id="rId19"/>
    <p:sldId id="468" r:id="rId20"/>
    <p:sldId id="485" r:id="rId21"/>
    <p:sldId id="488" r:id="rId22"/>
    <p:sldId id="487" r:id="rId23"/>
    <p:sldId id="474" r:id="rId24"/>
    <p:sldId id="481" r:id="rId25"/>
    <p:sldId id="490" r:id="rId26"/>
    <p:sldId id="491" r:id="rId27"/>
    <p:sldId id="489" r:id="rId28"/>
  </p:sldIdLst>
  <p:sldSz cx="9144000" cy="6858000" type="screen4x3"/>
  <p:notesSz cx="9872663" cy="67421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CC"/>
    <a:srgbClr val="FCE2A2"/>
    <a:srgbClr val="FF00FF"/>
    <a:srgbClr val="008000"/>
    <a:srgbClr val="800000"/>
    <a:srgbClr val="89A4A7"/>
    <a:srgbClr val="000000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83602" autoAdjust="0"/>
  </p:normalViewPr>
  <p:slideViewPr>
    <p:cSldViewPr>
      <p:cViewPr varScale="1">
        <p:scale>
          <a:sx n="61" d="100"/>
          <a:sy n="61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71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B1C3B4-0EFA-4E9A-BE43-AB531CD70431}" type="datetimeFigureOut">
              <a:rPr lang="ja-JP" altLang="en-US"/>
              <a:pPr>
                <a:defRPr/>
              </a:pPr>
              <a:t>2014/9/18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7965" y="3202477"/>
            <a:ext cx="7896734" cy="30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71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7511A-E19B-4650-9FBF-BD8447E14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4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</a:t>
            </a:r>
          </a:p>
          <a:p>
            <a:r>
              <a:rPr kumimoji="1" lang="en-US" altLang="ja-JP" dirty="0" smtClean="0"/>
              <a:t>Today, I‘d like to talk to you about</a:t>
            </a:r>
            <a:r>
              <a:rPr kumimoji="1" lang="ja-JP" altLang="en-US" dirty="0" smtClean="0"/>
              <a:t>　</a:t>
            </a:r>
            <a:r>
              <a:rPr lang="en-US" altLang="ja-JP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Estimation of </a:t>
            </a:r>
            <a:r>
              <a:rPr lang="en-US" altLang="ja-JP" sz="1200" dirty="0" smtClean="0">
                <a:solidFill>
                  <a:srgbClr val="FF0000"/>
                </a:solidFill>
              </a:rPr>
              <a:t>the volume flow rate</a:t>
            </a:r>
            <a:r>
              <a:rPr lang="ja-JP" alt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/>
              <a:t>in the cerebral artery using 3D cine phase-contrast MRI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978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the beginning, I'd like to show you the contents my presentation.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</a:t>
            </a:r>
            <a:r>
              <a:rPr lang="en-US" altLang="ja-JP" sz="1200" b="0" i="0" u="none" dirty="0" smtClean="0">
                <a:effectLst/>
              </a:rPr>
              <a:t>Target of our research is Patient-specific vascular computational fluid dynamics (CFD) for intracranial aneurysms.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i="0" u="none" dirty="0" smtClean="0">
                <a:effectLst/>
              </a:rPr>
              <a:t>And Goal of our research is Accurate calculation of WSS, pressure, etc.</a:t>
            </a:r>
            <a:r>
              <a:rPr lang="en-US" altLang="ja-JP" sz="1200" b="0" i="0" u="none" baseline="0" dirty="0" smtClean="0">
                <a:effectLst/>
              </a:rPr>
              <a:t> </a:t>
            </a:r>
            <a:r>
              <a:rPr lang="en-US" altLang="ja-JP" sz="1200" b="0" i="0" u="none" dirty="0" smtClean="0">
                <a:effectLst/>
              </a:rPr>
              <a:t>in aneurysms with CFD, which is </a:t>
            </a:r>
            <a:r>
              <a:rPr lang="en-US" altLang="ja-JP" sz="1200" dirty="0" smtClean="0"/>
              <a:t>Tool for clinical quantitative hemodynamic evaluation.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dirty="0" smtClean="0"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dirty="0" smtClean="0"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dirty="0" smtClean="0"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5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Vascular CFD analysis is believed to lose accuracy through 3 major routes.</a:t>
            </a:r>
          </a:p>
          <a:p>
            <a:r>
              <a:rPr kumimoji="1" lang="en-US" altLang="ja-JP" dirty="0" smtClean="0"/>
              <a:t>1 vessel shape extraction</a:t>
            </a:r>
          </a:p>
          <a:p>
            <a:r>
              <a:rPr kumimoji="1" lang="en-US" altLang="ja-JP" dirty="0" smtClean="0"/>
              <a:t>2 blood viscosity modeling</a:t>
            </a:r>
          </a:p>
          <a:p>
            <a:r>
              <a:rPr kumimoji="1" lang="en-US" altLang="ja-JP" dirty="0" smtClean="0"/>
              <a:t>3 inlet and outlet boundary condition (BC) determinations.</a:t>
            </a:r>
          </a:p>
          <a:p>
            <a:r>
              <a:rPr kumimoji="1" lang="en-US" altLang="ja-JP" dirty="0" smtClean="0"/>
              <a:t>In this study, we focus on 3. Accurate Determination of Inlet/Outlet BC.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077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purpose of this presentation is to Propose a new method 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to estimate accurate VFR using 4D-Flow </a:t>
            </a:r>
            <a:r>
              <a:rPr kumimoji="1" lang="en-US" altLang="ja-JP" dirty="0" err="1" smtClean="0"/>
              <a:t>velocimetry</a:t>
            </a:r>
            <a:r>
              <a:rPr kumimoji="1" lang="en-US" altLang="ja-JP" dirty="0" smtClean="0"/>
              <a:t> without accurate vessel shapes.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2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7511A-E19B-4650-9FBF-BD8447E14FD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456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5"/>
            <a:ext cx="7772400" cy="1470025"/>
          </a:xfrm>
        </p:spPr>
        <p:txBody>
          <a:bodyPr/>
          <a:lstStyle>
            <a:lvl1pPr>
              <a:defRPr>
                <a:latin typeface="Eras Bold ITC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3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4000">
                <a:latin typeface="Eras Bold ITC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54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ras Bold ITC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0" y="6397625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4046012" y="6446838"/>
              <a:ext cx="1038746" cy="1717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ja-JP" sz="1200" dirty="0" err="1" smtClean="0">
                  <a:solidFill>
                    <a:schemeClr val="bg1"/>
                  </a:solidFill>
                </a:rPr>
                <a:t>MRAClub</a:t>
              </a:r>
              <a:r>
                <a:rPr kumimoji="0" lang="en-US" altLang="ja-JP" sz="1200" dirty="0" smtClean="0">
                  <a:solidFill>
                    <a:schemeClr val="bg1"/>
                  </a:solidFill>
                </a:rPr>
                <a:t> 2</a:t>
              </a:r>
              <a:r>
                <a:rPr kumimoji="0" lang="en-GB" altLang="ja-JP" sz="1200" dirty="0" smtClean="0">
                  <a:solidFill>
                    <a:schemeClr val="bg1"/>
                  </a:solidFill>
                </a:rPr>
                <a:t>014</a:t>
              </a:r>
              <a:endParaRPr kumimoji="0" lang="en-GB" altLang="ja-JP" sz="1200" dirty="0">
                <a:solidFill>
                  <a:schemeClr val="bg1"/>
                </a:solidFill>
              </a:endParaRPr>
            </a:p>
          </p:txBody>
        </p:sp>
        <p:pic>
          <p:nvPicPr>
            <p:cNvPr id="2058" name="Picture 17" descr="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図 3"/>
            <p:cNvPicPr>
              <a:picLocks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14176" r="3998" b="14355"/>
            <a:stretch/>
          </p:blipFill>
          <p:spPr>
            <a:xfrm>
              <a:off x="2015716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図 6"/>
            <p:cNvPicPr>
              <a:picLocks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" t="16928" r="-6927" b="-5118"/>
            <a:stretch/>
          </p:blipFill>
          <p:spPr>
            <a:xfrm>
              <a:off x="5447084" y="6453376"/>
              <a:ext cx="1681200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図 7"/>
            <p:cNvPicPr>
              <a:picLocks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t="20770" r="72554" b="18993"/>
            <a:stretch/>
          </p:blipFill>
          <p:spPr>
            <a:xfrm>
              <a:off x="7200292" y="6453551"/>
              <a:ext cx="1681200" cy="3600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 userDrawn="1">
            <p:ph type="sldNum" sz="quarter" idx="4"/>
          </p:nvPr>
        </p:nvSpPr>
        <p:spPr>
          <a:xfrm>
            <a:off x="4031940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accent2"/>
          </a:solidFill>
          <a:latin typeface="Eras Bold IT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51520" y="728700"/>
            <a:ext cx="8640960" cy="5652628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Accurate Estimation </a:t>
            </a:r>
            <a:r>
              <a:rPr lang="en-US" altLang="ja-JP" sz="3600" dirty="0"/>
              <a:t>of </a:t>
            </a:r>
            <a:br>
              <a:rPr lang="en-US" altLang="ja-JP" sz="3600" dirty="0"/>
            </a:br>
            <a:r>
              <a:rPr lang="en-US" altLang="ja-JP" sz="3600" dirty="0" smtClean="0">
                <a:solidFill>
                  <a:srgbClr val="6600CC"/>
                </a:solidFill>
              </a:rPr>
              <a:t>the volume flow rate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>in </a:t>
            </a:r>
            <a:r>
              <a:rPr lang="en-US" altLang="ja-JP" sz="3600" dirty="0" smtClean="0"/>
              <a:t>the cerebral artery </a:t>
            </a:r>
            <a:br>
              <a:rPr lang="en-US" altLang="ja-JP" sz="3600" dirty="0" smtClean="0"/>
            </a:br>
            <a:r>
              <a:rPr lang="en-US" altLang="ja-JP" sz="3600" dirty="0" smtClean="0"/>
              <a:t>using 3D </a:t>
            </a:r>
            <a:r>
              <a:rPr lang="en-US" altLang="ja-JP" sz="3600" dirty="0"/>
              <a:t>cine phase-contrast MRI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>
                <a:solidFill>
                  <a:srgbClr val="008000"/>
                </a:solidFill>
              </a:rPr>
              <a:t>(</a:t>
            </a:r>
            <a:r>
              <a:rPr lang="en-US" altLang="ja-JP" sz="3600" dirty="0">
                <a:solidFill>
                  <a:srgbClr val="008000"/>
                </a:solidFill>
              </a:rPr>
              <a:t>4D-Flow)</a:t>
            </a:r>
            <a:endParaRPr kumimoji="1" lang="ja-JP" altLang="en-US" sz="3600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1243"/>
              </p:ext>
            </p:extLst>
          </p:nvPr>
        </p:nvGraphicFramePr>
        <p:xfrm>
          <a:off x="395536" y="4041068"/>
          <a:ext cx="8280920" cy="203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288032"/>
                <a:gridCol w="3636404"/>
              </a:tblGrid>
              <a:tr h="4276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Tokyo Institute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r>
                        <a:rPr kumimoji="1" lang="en-US" altLang="ja-JP" sz="2400" b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Ito</a:t>
                      </a:r>
                      <a:r>
                        <a:rPr kumimoji="1" lang="en-US" altLang="ja-JP" sz="24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Onishi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K. Amaya,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</a:tr>
              <a:tr h="4276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R'Tech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Co. Ltd.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Kosugi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T. </a:t>
                      </a:r>
                      <a:r>
                        <a:rPr kumimoji="1" lang="en-US" altLang="ja-JP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Kosugi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</a:tr>
              <a:tr h="4276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Nagoya Univ.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</a:t>
                      </a:r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Isoda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K. Ichikawa,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</a:tr>
              <a:tr h="4276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Hamamatsu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Univ. Hosp.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 </a:t>
                      </a:r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Takehara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000" marB="72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コンテンツ プレースホルダー 2"/>
          <p:cNvSpPr txBox="1">
            <a:spLocks/>
          </p:cNvSpPr>
          <p:nvPr/>
        </p:nvSpPr>
        <p:spPr bwMode="auto">
          <a:xfrm>
            <a:off x="250825" y="623887"/>
            <a:ext cx="864165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457200">
              <a:buFont typeface="+mj-lt"/>
              <a:buAutoNum type="arabicPeriod" startAt="3"/>
            </a:pPr>
            <a:r>
              <a:rPr lang="en-US" altLang="ja-JP" sz="2800" dirty="0"/>
              <a:t>Extract </a:t>
            </a:r>
            <a:r>
              <a:rPr lang="en-US" altLang="ja-JP" sz="2800" dirty="0" smtClean="0"/>
              <a:t>a vessel </a:t>
            </a:r>
            <a:r>
              <a:rPr lang="en-US" altLang="ja-JP" sz="2800" dirty="0"/>
              <a:t>region to be </a:t>
            </a:r>
            <a:r>
              <a:rPr lang="en-US" altLang="ja-JP" sz="2800" dirty="0">
                <a:solidFill>
                  <a:srgbClr val="FF0000"/>
                </a:solidFill>
              </a:rPr>
              <a:t>larger </a:t>
            </a:r>
            <a:r>
              <a:rPr lang="en-US" altLang="ja-JP" sz="2800" dirty="0"/>
              <a:t>than the </a:t>
            </a:r>
            <a:r>
              <a:rPr lang="en-US" altLang="ja-JP" sz="2800" dirty="0">
                <a:solidFill>
                  <a:srgbClr val="FF00FF"/>
                </a:solidFill>
              </a:rPr>
              <a:t>exact vessel shape </a:t>
            </a:r>
            <a:r>
              <a:rPr lang="en-US" altLang="ja-JP" sz="2800" dirty="0"/>
              <a:t>using the region growing </a:t>
            </a:r>
            <a:r>
              <a:rPr lang="en-US" altLang="ja-JP" sz="2800" dirty="0" smtClean="0"/>
              <a:t>method.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ja-JP" sz="2800" dirty="0" smtClean="0"/>
              <a:t>Conversion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a polygon </a:t>
            </a:r>
            <a:r>
              <a:rPr lang="en-US" altLang="ja-JP" sz="2800" dirty="0"/>
              <a:t>data.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Procedure (2 of 3)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75" y="2096852"/>
            <a:ext cx="1751868" cy="197834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95" y="2096852"/>
            <a:ext cx="1746045" cy="197177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3876944" y="4920042"/>
            <a:ext cx="467487" cy="299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17" y="4209217"/>
            <a:ext cx="1708651" cy="1677357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2434557" y="4565458"/>
            <a:ext cx="1044116" cy="1042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6234171" y="4920042"/>
            <a:ext cx="467487" cy="299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16211" r="15979" b="17059"/>
          <a:stretch/>
        </p:blipFill>
        <p:spPr>
          <a:xfrm>
            <a:off x="6776985" y="4234817"/>
            <a:ext cx="1700673" cy="1651757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7425256" y="4821479"/>
            <a:ext cx="437736" cy="43126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22" y="2111469"/>
            <a:ext cx="1721014" cy="194350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2024" b="7153"/>
          <a:stretch/>
        </p:blipFill>
        <p:spPr>
          <a:xfrm>
            <a:off x="4409206" y="4245612"/>
            <a:ext cx="1692188" cy="1691203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V="1">
            <a:off x="2209891" y="5381825"/>
            <a:ext cx="306563" cy="570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右矢印 29"/>
          <p:cNvSpPr/>
          <p:nvPr/>
        </p:nvSpPr>
        <p:spPr>
          <a:xfrm>
            <a:off x="6229126" y="2932955"/>
            <a:ext cx="467487" cy="299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3835318" y="2932955"/>
            <a:ext cx="467487" cy="299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168687" y="5208876"/>
            <a:ext cx="339121" cy="704338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888926" y="5949371"/>
            <a:ext cx="207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Extract this region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43784" y="5855141"/>
            <a:ext cx="147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Exact vessel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5127" y="46064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Cross-section</a:t>
            </a:r>
          </a:p>
          <a:p>
            <a:pPr algn="ctr"/>
            <a:r>
              <a:rPr lang="en-US" altLang="ja-JP" dirty="0" smtClean="0"/>
              <a:t>view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70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Procedure (</a:t>
            </a:r>
            <a:r>
              <a:rPr lang="en-US" altLang="ja-JP" dirty="0" smtClean="0"/>
              <a:t>3 of 3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457200">
                  <a:buFont typeface="+mj-lt"/>
                  <a:buAutoNum type="arabicPeriod" startAt="5"/>
                </a:pPr>
                <a:r>
                  <a:rPr lang="en-US" altLang="ja-JP" sz="2800" dirty="0" smtClean="0"/>
                  <a:t>Configure </a:t>
                </a:r>
                <a:r>
                  <a:rPr lang="en-US" altLang="ja-JP" sz="2800" dirty="0" smtClean="0">
                    <a:solidFill>
                      <a:srgbClr val="008000"/>
                    </a:solidFill>
                  </a:rPr>
                  <a:t>many virtual cross-sections </a:t>
                </a:r>
                <a:r>
                  <a:rPr lang="en-US" altLang="ja-JP" sz="2800" dirty="0" smtClean="0"/>
                  <a:t>near the </a:t>
                </a:r>
                <a:br>
                  <a:rPr lang="en-US" altLang="ja-JP" sz="2800" dirty="0" smtClean="0"/>
                </a:br>
                <a:r>
                  <a:rPr lang="en-US" altLang="ja-JP" sz="2800" dirty="0" smtClean="0">
                    <a:solidFill>
                      <a:srgbClr val="0000CC"/>
                    </a:solidFill>
                  </a:rPr>
                  <a:t>BC face.</a:t>
                </a:r>
              </a:p>
              <a:p>
                <a:pPr marL="514350" indent="-457200">
                  <a:buFont typeface="+mj-lt"/>
                  <a:buAutoNum type="arabicPeriod" startAt="5"/>
                </a:pPr>
                <a:r>
                  <a:rPr lang="en-US" altLang="ja-JP" sz="2800" dirty="0" smtClean="0"/>
                  <a:t>Calculate </a:t>
                </a:r>
                <a:r>
                  <a:rPr lang="en-US" altLang="ja-JP" sz="2800" dirty="0" smtClean="0">
                    <a:solidFill>
                      <a:srgbClr val="6600CC"/>
                    </a:solidFill>
                  </a:rPr>
                  <a:t>VFR</a:t>
                </a:r>
                <a:r>
                  <a:rPr lang="en-US" altLang="ja-JP" sz="2800" dirty="0" smtClean="0"/>
                  <a:t> on each virtual cross-section</a:t>
                </a:r>
                <a:br>
                  <a:rPr lang="en-US" altLang="ja-JP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=1∼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.</a:t>
                </a:r>
              </a:p>
              <a:p>
                <a:pPr marL="514350" indent="-457200">
                  <a:buFont typeface="+mj-lt"/>
                  <a:buAutoNum type="arabicPeriod" startAt="5"/>
                </a:pPr>
                <a:r>
                  <a:rPr lang="en-US" altLang="ja-JP" sz="2800" dirty="0" smtClean="0"/>
                  <a:t>Calculate the </a:t>
                </a:r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average</a:t>
                </a:r>
                <a:r>
                  <a:rPr lang="en-US" altLang="ja-JP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altLang="ja-JP" sz="2800" b="0" i="1" dirty="0" smtClean="0">
                        <a:latin typeface="Cambria Math"/>
                      </a:rPr>
                      <m:t> (=</m:t>
                    </m:r>
                    <m:nary>
                      <m:naryPr>
                        <m:chr m:val="∑"/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altLang="ja-JP" sz="28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ja-JP" sz="2800" b="0" i="1" dirty="0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z="2800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altLang="ja-JP" sz="2800" b="0" i="1" dirty="0" smtClean="0">
                            <a:latin typeface="Cambria Math"/>
                          </a:rPr>
                          <m:t>𝑁</m:t>
                        </m:r>
                      </m:e>
                    </m:nary>
                    <m:r>
                      <a:rPr lang="en-US" altLang="ja-JP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3" t="-1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221590"/>
            <a:ext cx="5523022" cy="1878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460721" y="5439034"/>
                <a:ext cx="4221861" cy="52411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wrap="none" rtlCol="0">
                <a:spAutoFit/>
              </a:bodyPr>
              <a:lstStyle/>
              <a:p>
                <a:pPr marL="0" lvl="1" algn="ctr"/>
                <a:r>
                  <a:rPr lang="en-US" altLang="ja-JP" sz="2800" dirty="0" smtClean="0"/>
                  <a:t>We 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altLang="ja-JP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as the </a:t>
                </a:r>
                <a:r>
                  <a:rPr lang="en-US" altLang="ja-JP" sz="2800" dirty="0" smtClean="0">
                    <a:solidFill>
                      <a:srgbClr val="6600CC"/>
                    </a:solidFill>
                  </a:rPr>
                  <a:t>VFR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srgbClr val="0000CC"/>
                    </a:solidFill>
                  </a:rPr>
                  <a:t>BC</a:t>
                </a:r>
                <a:endParaRPr lang="en-US" altLang="ja-JP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21" y="5439034"/>
                <a:ext cx="4221861" cy="524118"/>
              </a:xfrm>
              <a:prstGeom prst="rect">
                <a:avLst/>
              </a:prstGeom>
              <a:blipFill rotWithShape="0">
                <a:blip r:embed="rId4"/>
                <a:stretch>
                  <a:fillRect l="-2601" t="-11628" r="-2457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b="3913"/>
          <a:stretch/>
        </p:blipFill>
        <p:spPr bwMode="auto">
          <a:xfrm>
            <a:off x="6024672" y="3231934"/>
            <a:ext cx="2952328" cy="2033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3548" y="4330841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BC</a:t>
            </a:r>
            <a:br>
              <a:rPr kumimoji="1" lang="en-US" altLang="ja-JP" dirty="0" smtClean="0">
                <a:solidFill>
                  <a:srgbClr val="0000CC"/>
                </a:solidFill>
              </a:rPr>
            </a:br>
            <a:r>
              <a:rPr kumimoji="1" lang="en-US" altLang="ja-JP" dirty="0" smtClean="0">
                <a:solidFill>
                  <a:srgbClr val="0000CC"/>
                </a:solidFill>
              </a:rPr>
              <a:t>face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203848" y="3212976"/>
                <a:ext cx="1116124" cy="3410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VFR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ja-JP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212976"/>
                <a:ext cx="1116124" cy="341082"/>
              </a:xfrm>
              <a:prstGeom prst="rect">
                <a:avLst/>
              </a:prstGeom>
              <a:blipFill rotWithShape="0">
                <a:blip r:embed="rId6"/>
                <a:stretch>
                  <a:fillRect l="-546" t="-12500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3600" dirty="0" smtClean="0"/>
              <a:t>Result:</a:t>
            </a:r>
          </a:p>
          <a:p>
            <a:pPr marL="0" indent="0" algn="ctr">
              <a:buNone/>
            </a:pPr>
            <a:r>
              <a:rPr lang="en-US" altLang="ja-JP" sz="3600" dirty="0" smtClean="0"/>
              <a:t>Validation </a:t>
            </a:r>
            <a:r>
              <a:rPr lang="en-US" altLang="ja-JP" sz="3600" dirty="0"/>
              <a:t>e</a:t>
            </a:r>
            <a:r>
              <a:rPr lang="en-US" altLang="ja-JP" sz="3600" dirty="0" smtClean="0"/>
              <a:t>xperiments</a:t>
            </a:r>
            <a:endParaRPr lang="en-US" altLang="ja-JP" sz="3600" dirty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5406"/>
            <a:ext cx="3167879" cy="22543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 Device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 anchor="b"/>
              <a:lstStyle/>
              <a:p>
                <a:r>
                  <a:rPr lang="en-US" altLang="ja-JP" sz="2800" dirty="0"/>
                  <a:t>Measurement of </a:t>
                </a:r>
                <a:r>
                  <a:rPr lang="en-US" altLang="ja-JP" sz="2800" dirty="0" smtClean="0"/>
                  <a:t>Hagen-</a:t>
                </a:r>
                <a:r>
                  <a:rPr lang="en-US" altLang="ja-JP" sz="2800" dirty="0" err="1" smtClean="0"/>
                  <a:t>Poiseuille</a:t>
                </a:r>
                <a:r>
                  <a:rPr lang="en-US" altLang="ja-JP" sz="2800" dirty="0" smtClean="0"/>
                  <a:t> flow in the tube</a:t>
                </a:r>
              </a:p>
              <a:p>
                <a:r>
                  <a:rPr lang="en-US" altLang="ja-JP" sz="2800" dirty="0" smtClean="0"/>
                  <a:t>Straight tubes of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sz="2800" dirty="0" smtClean="0"/>
                  <a:t>=3.1, 6.5 mm</a:t>
                </a:r>
              </a:p>
              <a:p>
                <a:r>
                  <a:rPr lang="en-US" altLang="ja-JP" sz="2800" dirty="0"/>
                  <a:t>Water solution of glycerol of 40wt% </a:t>
                </a:r>
                <a:r>
                  <a:rPr lang="en-US" altLang="ja-JP" sz="2000" dirty="0"/>
                  <a:t>(no contrast agents)</a:t>
                </a:r>
                <a:endParaRPr lang="en-US" altLang="ja-JP" sz="2800" dirty="0"/>
              </a:p>
              <a:p>
                <a:r>
                  <a:rPr kumimoji="1" lang="en-US" altLang="ja-JP" sz="2800" dirty="0" smtClean="0"/>
                  <a:t>Steady laminar flow made by steady flow pump</a:t>
                </a:r>
              </a:p>
              <a:p>
                <a:r>
                  <a:rPr lang="en-US" altLang="ja-JP" sz="2800" dirty="0" smtClean="0"/>
                  <a:t>Coriolis flowmeter measures the actual VFR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57" b="-3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" y="692696"/>
            <a:ext cx="4578584" cy="3298822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 flipV="1">
            <a:off x="3467595" y="1052736"/>
            <a:ext cx="1624924" cy="1088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479928" y="3320988"/>
            <a:ext cx="4532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 </a:t>
            </a:r>
            <a:r>
              <a:rPr lang="en-US" altLang="ja-JP" u="sng" dirty="0">
                <a:solidFill>
                  <a:srgbClr val="FF0000"/>
                </a:solidFill>
              </a:rPr>
              <a:t>thin-walled</a:t>
            </a:r>
            <a:r>
              <a:rPr lang="en-US" altLang="ja-JP" dirty="0">
                <a:solidFill>
                  <a:srgbClr val="FF0000"/>
                </a:solidFill>
              </a:rPr>
              <a:t> polyimide tube/agar </a:t>
            </a:r>
            <a:r>
              <a:rPr lang="en-US" altLang="ja-JP" dirty="0" smtClean="0">
                <a:solidFill>
                  <a:srgbClr val="FF0000"/>
                </a:solidFill>
              </a:rPr>
              <a:t>phantom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(thickness: 0.05 </a:t>
            </a:r>
            <a:r>
              <a:rPr lang="en-US" altLang="ja-JP" dirty="0" smtClean="0">
                <a:solidFill>
                  <a:srgbClr val="FF0000"/>
                </a:solidFill>
              </a:rPr>
              <a:t>mm)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85" y="2074616"/>
            <a:ext cx="1640048" cy="1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496820"/>
            <a:ext cx="4500000" cy="2812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8" y="656692"/>
            <a:ext cx="4273200" cy="267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ja-JP" sz="3200" dirty="0" smtClean="0"/>
                  <a:t>Result 1: A Large Diameter Tube (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kumimoji="1" lang="en-US" altLang="ja-JP" sz="3200" dirty="0" smtClean="0"/>
                  <a:t>=6.5 mm)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54" t="-35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64791"/>
              </p:ext>
            </p:extLst>
          </p:nvPr>
        </p:nvGraphicFramePr>
        <p:xfrm>
          <a:off x="4483650" y="3573016"/>
          <a:ext cx="4591346" cy="1440159"/>
        </p:xfrm>
        <a:graphic>
          <a:graphicData uri="http://schemas.openxmlformats.org/drawingml/2006/table">
            <a:tbl>
              <a:tblPr firstCol="1" bandCol="1">
                <a:tableStyleId>{073A0DAA-6AF3-43AB-8588-CEC1D06C72B9}</a:tableStyleId>
              </a:tblPr>
              <a:tblGrid>
                <a:gridCol w="3027775"/>
                <a:gridCol w="1563571"/>
              </a:tblGrid>
              <a:tr h="48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Actual VFR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10068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Estimated VFR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10190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Error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+1.9%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1679419" y="6325100"/>
            <a:ext cx="1680705" cy="307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VFR 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3668" y="3333949"/>
            <a:ext cx="177645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velocity 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0012" y="5301208"/>
            <a:ext cx="4164368" cy="83099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2400" dirty="0">
                <a:solidFill>
                  <a:srgbClr val="6600CC"/>
                </a:solidFill>
              </a:rPr>
              <a:t>VFR</a:t>
            </a:r>
            <a:r>
              <a:rPr lang="en-US" altLang="ja-JP" sz="2400" dirty="0"/>
              <a:t> is successfully estimated </a:t>
            </a:r>
            <a:r>
              <a:rPr lang="en-US" altLang="ja-JP" sz="2400" u="sng" dirty="0"/>
              <a:t>within </a:t>
            </a:r>
            <a:r>
              <a:rPr lang="en-US" altLang="ja-JP" sz="2400" u="sng" dirty="0">
                <a:solidFill>
                  <a:srgbClr val="FF0000"/>
                </a:solidFill>
              </a:rPr>
              <a:t>2%</a:t>
            </a:r>
            <a:r>
              <a:rPr lang="en-US" altLang="ja-JP" sz="2400" u="sng" dirty="0"/>
              <a:t> error.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9972" y="1243544"/>
            <a:ext cx="4932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Our </a:t>
            </a:r>
            <a:r>
              <a:rPr lang="en-US" altLang="ja-JP" sz="2400" dirty="0"/>
              <a:t>new phantom could reduce both the dragging velocity and </a:t>
            </a:r>
            <a:r>
              <a:rPr lang="en-US" altLang="ja-JP" sz="2400" dirty="0" smtClean="0"/>
              <a:t>lower velocity </a:t>
            </a:r>
            <a:r>
              <a:rPr lang="en-US" altLang="ja-JP" sz="2400" dirty="0"/>
              <a:t>peak </a:t>
            </a:r>
            <a:r>
              <a:rPr lang="en-US" altLang="ja-JP" sz="2400" dirty="0" smtClean="0"/>
              <a:t>artifacts.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The estimated VFR </a:t>
            </a:r>
            <a:r>
              <a:rPr lang="en-US" altLang="ja-JP" sz="2400" dirty="0" smtClean="0"/>
              <a:t>agreed with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theoretical curve.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4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496820"/>
            <a:ext cx="4500000" cy="2812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656692"/>
            <a:ext cx="4359600" cy="272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ja-JP" sz="3200" dirty="0"/>
                  <a:t>Result </a:t>
                </a:r>
                <a:r>
                  <a:rPr lang="en-US" altLang="ja-JP" sz="3200" dirty="0" smtClean="0"/>
                  <a:t>2: </a:t>
                </a:r>
                <a:r>
                  <a:rPr lang="en-US" altLang="ja-JP" sz="3200" dirty="0"/>
                  <a:t>A </a:t>
                </a:r>
                <a:r>
                  <a:rPr lang="en-US" altLang="ja-JP" sz="3200" dirty="0" smtClean="0"/>
                  <a:t>Small </a:t>
                </a:r>
                <a:r>
                  <a:rPr lang="en-US" altLang="ja-JP" sz="3200" dirty="0"/>
                  <a:t>Diameter Tube (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3200" dirty="0" smtClean="0"/>
                  <a:t>=3.1 mm)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55" t="-35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41568"/>
              </p:ext>
            </p:extLst>
          </p:nvPr>
        </p:nvGraphicFramePr>
        <p:xfrm>
          <a:off x="4443758" y="3929607"/>
          <a:ext cx="4628742" cy="1443609"/>
        </p:xfrm>
        <a:graphic>
          <a:graphicData uri="http://schemas.openxmlformats.org/drawingml/2006/table">
            <a:tbl>
              <a:tblPr firstCol="1" bandCol="1">
                <a:tableStyleId>{073A0DAA-6AF3-43AB-8588-CEC1D06C72B9}</a:tableStyleId>
              </a:tblPr>
              <a:tblGrid>
                <a:gridCol w="2963244"/>
                <a:gridCol w="1665498"/>
              </a:tblGrid>
              <a:tr h="481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Actual VFR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2496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81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Estimated VFR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3235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81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Error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+29.4%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1673395" y="6318639"/>
            <a:ext cx="14944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VFR 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47664" y="3373251"/>
            <a:ext cx="172819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velocity 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55475" y="5478323"/>
            <a:ext cx="4164368" cy="83099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2400" dirty="0">
                <a:solidFill>
                  <a:srgbClr val="6600CC"/>
                </a:solidFill>
              </a:rPr>
              <a:t>VFR</a:t>
            </a:r>
            <a:r>
              <a:rPr lang="en-US" altLang="ja-JP" sz="2400" dirty="0"/>
              <a:t> is </a:t>
            </a:r>
            <a:r>
              <a:rPr lang="en-US" altLang="ja-JP" sz="2400" dirty="0" smtClean="0"/>
              <a:t>estimated with </a:t>
            </a:r>
            <a:r>
              <a:rPr lang="en-US" altLang="ja-JP" sz="2400" dirty="0" smtClean="0">
                <a:solidFill>
                  <a:srgbClr val="FF0000"/>
                </a:solidFill>
              </a:rPr>
              <a:t>30%</a:t>
            </a:r>
            <a:r>
              <a:rPr lang="en-US" altLang="ja-JP" sz="2400" dirty="0" smtClean="0"/>
              <a:t> error, which is too large.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19972" y="69792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The two </a:t>
            </a:r>
            <a:r>
              <a:rPr lang="en-US" altLang="ja-JP" sz="2400" dirty="0"/>
              <a:t>artifacts</a:t>
            </a:r>
            <a:r>
              <a:rPr kumimoji="1" lang="en-US" altLang="ja-JP" sz="2400" dirty="0" smtClean="0"/>
              <a:t> were reduced but there </a:t>
            </a:r>
            <a:r>
              <a:rPr lang="en-US" altLang="ja-JP" sz="2400" dirty="0"/>
              <a:t>still remains </a:t>
            </a:r>
            <a:r>
              <a:rPr lang="en-US" altLang="ja-JP" sz="2400" dirty="0" smtClean="0"/>
              <a:t>non-negligible </a:t>
            </a:r>
            <a:r>
              <a:rPr lang="en-US" altLang="ja-JP" sz="2400" dirty="0"/>
              <a:t>measurement </a:t>
            </a:r>
            <a:r>
              <a:rPr kumimoji="1" lang="en-US" altLang="ja-JP" sz="2400" dirty="0" smtClean="0"/>
              <a:t>errors.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The estimated VFR ultimately exceeded the exact VFR.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3349" y="2573613"/>
            <a:ext cx="4468620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a 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of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from the plastic 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may occur in 4D Flow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velocimetry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itself.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en-US" altLang="ja-JP" sz="3600" dirty="0" smtClean="0"/>
              <a:t>Summary</a:t>
            </a:r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4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A </a:t>
            </a:r>
            <a:r>
              <a:rPr lang="en-US" altLang="ja-JP" sz="2800" dirty="0"/>
              <a:t>new method </a:t>
            </a:r>
            <a:r>
              <a:rPr lang="en-US" altLang="ja-JP" sz="2800" dirty="0" smtClean="0"/>
              <a:t>to </a:t>
            </a:r>
            <a:r>
              <a:rPr lang="en-US" altLang="ja-JP" sz="2800" dirty="0"/>
              <a:t>estimate accurate </a:t>
            </a:r>
            <a:r>
              <a:rPr lang="en-US" altLang="ja-JP" sz="2800" dirty="0">
                <a:solidFill>
                  <a:srgbClr val="6600CC"/>
                </a:solidFill>
              </a:rPr>
              <a:t>VFR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using </a:t>
            </a:r>
            <a:r>
              <a:rPr lang="en-US" altLang="ja-JP" sz="2800" dirty="0" smtClean="0">
                <a:solidFill>
                  <a:srgbClr val="008000"/>
                </a:solidFill>
              </a:rPr>
              <a:t>4D Flow </a:t>
            </a:r>
            <a:r>
              <a:rPr lang="en-US" altLang="ja-JP" sz="2800" dirty="0" err="1"/>
              <a:t>velocimetry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is proposed.</a:t>
            </a:r>
          </a:p>
          <a:p>
            <a:r>
              <a:rPr kumimoji="1" lang="en-US" altLang="ja-JP" sz="2800" dirty="0" smtClean="0"/>
              <a:t>In case of steady laminar flow, </a:t>
            </a:r>
            <a:r>
              <a:rPr lang="en-US" altLang="ja-JP" sz="2800" dirty="0" smtClean="0"/>
              <a:t>the VFR in a tube</a:t>
            </a:r>
            <a:br>
              <a:rPr lang="en-US" altLang="ja-JP" sz="2800" dirty="0" smtClean="0"/>
            </a:br>
            <a:r>
              <a:rPr lang="en-US" altLang="ja-JP" sz="2800" dirty="0" smtClean="0"/>
              <a:t>&gt; 6 mm in diameter can be accurately estimated by our method. But, in a tube &lt; 6 mm in diameter, the VFR </a:t>
            </a:r>
            <a:r>
              <a:rPr lang="en-US" altLang="ja-JP" sz="2800" dirty="0" smtClean="0"/>
              <a:t>cannot </a:t>
            </a:r>
            <a:r>
              <a:rPr lang="en-US" altLang="ja-JP" sz="2800" dirty="0" smtClean="0"/>
              <a:t>be </a:t>
            </a:r>
            <a:r>
              <a:rPr lang="en-US" altLang="ja-JP" sz="2800" dirty="0" smtClean="0"/>
              <a:t>estimated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with a practically </a:t>
            </a:r>
            <a:r>
              <a:rPr lang="en-US" altLang="ja-JP" sz="2800" dirty="0"/>
              <a:t>sufficient </a:t>
            </a:r>
            <a:r>
              <a:rPr lang="en-US" altLang="ja-JP" sz="2800" dirty="0" smtClean="0"/>
              <a:t>accuracy.</a:t>
            </a:r>
            <a:endParaRPr lang="en-US" altLang="ja-JP" sz="2800" dirty="0" smtClean="0"/>
          </a:p>
          <a:p>
            <a:r>
              <a:rPr lang="en-US" altLang="ja-JP" sz="2800" dirty="0" smtClean="0"/>
              <a:t>It is NOT recommended to use thick-walled sold phantoms or bulk sold phantoms for 4D Flow validation tests.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34702" y="5049180"/>
            <a:ext cx="666074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Thank you for your attention.</a:t>
            </a:r>
          </a:p>
          <a:p>
            <a:pPr algn="ctr"/>
            <a:r>
              <a:rPr kumimoji="1" lang="en-US" altLang="ja-JP" sz="2400" dirty="0" smtClean="0"/>
              <a:t> </a:t>
            </a:r>
            <a:r>
              <a:rPr lang="en-US" altLang="ja-JP" sz="2400" dirty="0"/>
              <a:t>A</a:t>
            </a:r>
            <a:r>
              <a:rPr kumimoji="1" lang="en-US" altLang="ja-JP" sz="2400" dirty="0" smtClean="0"/>
              <a:t>nd I appreciate your </a:t>
            </a:r>
            <a:r>
              <a:rPr lang="en-US" altLang="ja-JP" sz="2400" dirty="0" smtClean="0"/>
              <a:t>questions and comments</a:t>
            </a:r>
            <a:br>
              <a:rPr lang="en-US" altLang="ja-JP" sz="2400" dirty="0" smtClean="0"/>
            </a:br>
            <a:r>
              <a:rPr lang="en-US" altLang="ja-JP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slow English without medical terms!!</a:t>
            </a:r>
            <a:endParaRPr kumimoji="1" lang="ja-JP" alt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0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11500" dirty="0" smtClean="0"/>
              <a:t>Appendix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Acquisition</a:t>
            </a:r>
            <a:r>
              <a:rPr kumimoji="1" lang="en-US" altLang="ja-JP" dirty="0" smtClean="0"/>
              <a:t> Parameters (acryl)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6892"/>
              </p:ext>
            </p:extLst>
          </p:nvPr>
        </p:nvGraphicFramePr>
        <p:xfrm>
          <a:off x="1763688" y="836712"/>
          <a:ext cx="5292588" cy="5044709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3192355"/>
                <a:gridCol w="2100233"/>
              </a:tblGrid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Scanner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Siemens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Magnetom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Verio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3.0T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316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Coil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Head coil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Phase partial Fourier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6/8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Slice partial Fourier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6/8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4.32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ja-JP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Time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8:40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FOV [mm]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160×160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160×160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Slice </a:t>
                      </a:r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hickness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[m/sec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687" marR="7687" marT="76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of our research</a:t>
            </a:r>
          </a:p>
          <a:p>
            <a:pPr marL="0" indent="0" algn="ctr">
              <a:buNone/>
            </a:pPr>
            <a:r>
              <a:rPr lang="en-US" altLang="ja-JP" sz="2800" dirty="0" smtClean="0">
                <a:solidFill>
                  <a:srgbClr val="0000CC"/>
                </a:solidFill>
              </a:rPr>
              <a:t>Patient-specific </a:t>
            </a:r>
            <a:r>
              <a:rPr lang="en-US" altLang="ja-JP" sz="2800" dirty="0"/>
              <a:t>vascular </a:t>
            </a:r>
            <a:r>
              <a:rPr lang="en-US" altLang="ja-JP" sz="2800" dirty="0" smtClean="0">
                <a:solidFill>
                  <a:srgbClr val="FF00FF"/>
                </a:solidFill>
              </a:rPr>
              <a:t>computational fluid dynamics </a:t>
            </a:r>
            <a:r>
              <a:rPr lang="en-US" altLang="ja-JP" sz="2800" dirty="0">
                <a:solidFill>
                  <a:srgbClr val="FF00FF"/>
                </a:solidFill>
              </a:rPr>
              <a:t>(CFD) </a:t>
            </a:r>
            <a:r>
              <a:rPr lang="en-US" altLang="ja-JP" sz="2800" dirty="0" smtClean="0"/>
              <a:t>for intracranial aneurysms</a:t>
            </a:r>
          </a:p>
          <a:p>
            <a:pPr marL="0" indent="0">
              <a:buNone/>
            </a:pPr>
            <a:endParaRPr lang="en-US" altLang="ja-JP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ja-JP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our research</a:t>
            </a:r>
          </a:p>
          <a:p>
            <a:pPr marL="0" indent="0" algn="ctr">
              <a:buNone/>
            </a:pPr>
            <a:r>
              <a:rPr lang="en-US" altLang="ja-JP" sz="2800" dirty="0" smtClean="0"/>
              <a:t>Accurate calculation of WSS, pressure, etc.</a:t>
            </a:r>
            <a:br>
              <a:rPr lang="en-US" altLang="ja-JP" sz="2800" dirty="0" smtClean="0"/>
            </a:br>
            <a:r>
              <a:rPr lang="en-US" altLang="ja-JP" sz="2800" dirty="0" smtClean="0"/>
              <a:t> in aneurysms with </a:t>
            </a:r>
            <a:r>
              <a:rPr lang="en-US" altLang="ja-JP" sz="2800" dirty="0" smtClean="0">
                <a:solidFill>
                  <a:srgbClr val="FF00FF"/>
                </a:solidFill>
              </a:rPr>
              <a:t>CFD</a:t>
            </a:r>
            <a:r>
              <a:rPr lang="en-US" altLang="ja-JP" sz="2800" dirty="0" smtClean="0"/>
              <a:t> </a:t>
            </a:r>
            <a:br>
              <a:rPr lang="en-US" altLang="ja-JP" sz="2800" dirty="0" smtClean="0"/>
            </a:br>
            <a:r>
              <a:rPr lang="en-US" altLang="ja-JP" sz="2800" dirty="0" smtClean="0"/>
              <a:t>and </a:t>
            </a:r>
            <a:br>
              <a:rPr lang="en-US" altLang="ja-JP" sz="2800" dirty="0" smtClean="0"/>
            </a:br>
            <a:r>
              <a:rPr lang="en-US" altLang="ja-JP" sz="2800" dirty="0" smtClean="0"/>
              <a:t>making a tool for clinical quantitative</a:t>
            </a:r>
            <a:br>
              <a:rPr lang="en-US" altLang="ja-JP" sz="2800" dirty="0" smtClean="0"/>
            </a:br>
            <a:r>
              <a:rPr lang="en-US" altLang="ja-JP" sz="2800" dirty="0" smtClean="0"/>
              <a:t>hemodynamic evaluation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498647" y="1972273"/>
            <a:ext cx="2357829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61" y="1968638"/>
            <a:ext cx="2103235" cy="21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Acquisition</a:t>
            </a:r>
            <a:r>
              <a:rPr kumimoji="1" lang="en-US" altLang="ja-JP" dirty="0" smtClean="0"/>
              <a:t> </a:t>
            </a:r>
            <a:r>
              <a:rPr lang="en-US" altLang="ja-JP" dirty="0"/>
              <a:t>Parameters (</a:t>
            </a:r>
            <a:r>
              <a:rPr lang="en-US" altLang="ja-JP" dirty="0" smtClean="0"/>
              <a:t>polyimide)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graphicFrame>
        <p:nvGraphicFramePr>
          <p:cNvPr id="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60019"/>
              </p:ext>
            </p:extLst>
          </p:nvPr>
        </p:nvGraphicFramePr>
        <p:xfrm>
          <a:off x="1763688" y="836712"/>
          <a:ext cx="5292588" cy="5044709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3192355"/>
                <a:gridCol w="2100233"/>
              </a:tblGrid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Scanner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Siemens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Magnetom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Verio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3.0T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316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Coil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Head coil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Off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Phase partial Fourier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Off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Slice partial Fourier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Off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37.04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5.06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1" lang="en-US" altLang="ja-JP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Time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26:41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FOV [mm]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160×160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160×160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Slice </a:t>
                      </a:r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hickness 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 [</a:t>
                      </a:r>
                      <a:r>
                        <a:rPr lang="en-US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 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[m/sec</a:t>
                      </a:r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7687" marR="7687" marT="76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Comparison of the maximum flow velocity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graphicFrame>
        <p:nvGraphicFramePr>
          <p:cNvPr id="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64356"/>
              </p:ext>
            </p:extLst>
          </p:nvPr>
        </p:nvGraphicFramePr>
        <p:xfrm>
          <a:off x="431540" y="1880828"/>
          <a:ext cx="8208911" cy="2932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2412268"/>
                <a:gridCol w="2376264"/>
                <a:gridCol w="2376264"/>
                <a:gridCol w="1044115"/>
              </a:tblGrid>
              <a:tr h="897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Case name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Exact maximum velocity [mm/s]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Measured maximum velocity [mm/s]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Error [%]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Acryl 3.0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600.12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346.68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-42.2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4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Acryl 6.0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599.95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458.77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-23.5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PL/Agar 3.1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661.38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511.34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-22.7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8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PL/Agar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6.5 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606.85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516.95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-14.8</a:t>
                      </a:r>
                      <a:endParaRPr lang="en-US" altLang="ja-JP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687" marR="7687" marT="7687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43608" y="5229200"/>
            <a:ext cx="716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10-20% reduction in the lower velocity peak </a:t>
            </a:r>
            <a:r>
              <a:rPr lang="en-US" altLang="ja-JP" sz="2400" dirty="0" smtClean="0"/>
              <a:t>artifact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673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V</a:t>
            </a:r>
            <a:r>
              <a:rPr lang="en-US" altLang="ja-JP" sz="2800" dirty="0" smtClean="0"/>
              <a:t>alidation </a:t>
            </a:r>
            <a:r>
              <a:rPr lang="en-US" altLang="ja-JP" sz="2800" dirty="0"/>
              <a:t>E</a:t>
            </a:r>
            <a:r>
              <a:rPr lang="en-US" altLang="ja-JP" sz="2800" dirty="0" smtClean="0"/>
              <a:t>xperiment </a:t>
            </a:r>
            <a:r>
              <a:rPr lang="en-US" altLang="ja-JP" sz="2800" dirty="0"/>
              <a:t>on 1 </a:t>
            </a:r>
            <a:r>
              <a:rPr lang="en-US" altLang="ja-JP" sz="2800" dirty="0" smtClean="0"/>
              <a:t>Healthy </a:t>
            </a:r>
            <a:r>
              <a:rPr lang="en-US" altLang="ja-JP" sz="2800" dirty="0"/>
              <a:t>V</a:t>
            </a:r>
            <a:r>
              <a:rPr lang="en-US" altLang="ja-JP" sz="2800" dirty="0" smtClean="0"/>
              <a:t>olunteer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0" y="616967"/>
            <a:ext cx="3651165" cy="21770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1" y="2844798"/>
            <a:ext cx="3401895" cy="21261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44797"/>
            <a:ext cx="3401895" cy="21261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23016" y="5113894"/>
            <a:ext cx="332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Result with Siemens</a:t>
            </a:r>
            <a:r>
              <a:rPr kumimoji="1" lang="en-US" altLang="ja-JP" dirty="0" smtClean="0"/>
              <a:t> Scanner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0608" y="5113488"/>
            <a:ext cx="267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Result with GE Scanner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1392372"/>
            <a:ext cx="3389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estimated average VFR in 1 heartbeat on 3 cross-sections (ICA, MCA and ACA).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5231" y="5514327"/>
            <a:ext cx="7038782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VFR becomes constant at the point where it exceeds the exact radius (approximately 2.5 mm).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67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Points of Our New Phantom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ja-JP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mportant factors for the phantom </a:t>
            </a:r>
            <a:endParaRPr lang="en-US" altLang="ja-JP" dirty="0"/>
          </a:p>
          <a:p>
            <a:r>
              <a:rPr lang="en-US" altLang="ja-JP" sz="2800" dirty="0">
                <a:solidFill>
                  <a:srgbClr val="FF0000"/>
                </a:solidFill>
              </a:rPr>
              <a:t>The </a:t>
            </a:r>
            <a:r>
              <a:rPr lang="en-US" altLang="ja-JP" sz="2800" dirty="0" smtClean="0">
                <a:solidFill>
                  <a:srgbClr val="FF0000"/>
                </a:solidFill>
              </a:rPr>
              <a:t>continuity of the proton density </a:t>
            </a:r>
            <a:r>
              <a:rPr lang="en-US" altLang="ja-JP" sz="2800" dirty="0" smtClean="0"/>
              <a:t>between the inner and outer areas of the tube.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r>
              <a:rPr lang="en-US" altLang="ja-JP" sz="2800" dirty="0" smtClean="0"/>
              <a:t>The phantom moisture content is similar to the moisture content of the white matter of the brain.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73" y="2978950"/>
            <a:ext cx="3339146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37442" y="3387945"/>
                <a:ext cx="47659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Acquisition </a:t>
                </a:r>
                <a:r>
                  <a:rPr lang="en-US" altLang="ja-JP" sz="2000" dirty="0" smtClean="0"/>
                  <a:t>Voxel</a:t>
                </a:r>
                <a:r>
                  <a:rPr lang="ja-JP" altLang="en-US" sz="2000" dirty="0"/>
                  <a:t> </a:t>
                </a:r>
                <a:r>
                  <a:rPr lang="en-US" altLang="ja-JP" sz="2000" dirty="0" smtClean="0"/>
                  <a:t>Size: </a:t>
                </a:r>
                <a:r>
                  <a:rPr lang="en-US" altLang="ja-JP" sz="2000" dirty="0"/>
                  <a:t>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/>
                  <a:t>P</a:t>
                </a:r>
                <a:r>
                  <a:rPr lang="en-US" altLang="ja-JP" sz="2000" dirty="0" smtClean="0"/>
                  <a:t>olyimide tube wall thickness: 0.05 mm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2" y="3387945"/>
                <a:ext cx="476591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407" t="-4310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971600" y="5509999"/>
            <a:ext cx="7038782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2400" dirty="0" smtClean="0"/>
              <a:t>I</a:t>
            </a:r>
            <a:r>
              <a:rPr lang="ja-JP" altLang="en-US" sz="2400" dirty="0" smtClean="0"/>
              <a:t>t </a:t>
            </a:r>
            <a:r>
              <a:rPr lang="ja-JP" altLang="en-US" sz="2400" dirty="0"/>
              <a:t>is difficult for the scanner to detect the thickness if the ratio to the spatial resolution is &lt; 0.1</a:t>
            </a:r>
            <a:r>
              <a:rPr lang="en-US" altLang="ja-JP" sz="2400" dirty="0"/>
              <a:t>.</a:t>
            </a:r>
            <a:endParaRPr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09764"/>
            <a:ext cx="1640048" cy="1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Extraction of Vessel </a:t>
            </a:r>
            <a:r>
              <a:rPr lang="en-US" altLang="ja-JP" sz="3200" dirty="0"/>
              <a:t>S</a:t>
            </a:r>
            <a:r>
              <a:rPr kumimoji="1" lang="en-US" altLang="ja-JP" sz="3200" dirty="0" smtClean="0"/>
              <a:t>hape </a:t>
            </a:r>
            <a:r>
              <a:rPr lang="en-US" altLang="ja-JP" sz="3200" dirty="0" smtClean="0"/>
              <a:t>u</a:t>
            </a:r>
            <a:r>
              <a:rPr kumimoji="1" lang="en-US" altLang="ja-JP" sz="3200" dirty="0" smtClean="0"/>
              <a:t>sing 4D Flow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336071" y="2498615"/>
            <a:ext cx="4752528" cy="2355522"/>
            <a:chOff x="0" y="375472"/>
            <a:chExt cx="8990279" cy="4078175"/>
          </a:xfrm>
        </p:grpSpPr>
        <p:pic>
          <p:nvPicPr>
            <p:cNvPr id="6" name="図 5" descr="rephase_1x1x1_ip(+)_13ph_reg_85_位相補正(-)_stream_ima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245"/>
              <a:ext cx="4449384" cy="4064402"/>
            </a:xfrm>
            <a:prstGeom prst="rect">
              <a:avLst/>
            </a:prstGeom>
          </p:spPr>
        </p:pic>
        <p:pic>
          <p:nvPicPr>
            <p:cNvPr id="7" name="図 6" descr="MRA_1x1x1_ip(+)_rg78_位相補正(-)_ima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0718" y="375472"/>
              <a:ext cx="4459561" cy="4073698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/>
            <p:nvPr/>
          </p:nvCxnSpPr>
          <p:spPr>
            <a:xfrm flipV="1">
              <a:off x="1433023" y="3289104"/>
              <a:ext cx="395787" cy="15012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10800000">
              <a:off x="2415656" y="3098044"/>
              <a:ext cx="518617" cy="34119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5884468" y="3386913"/>
              <a:ext cx="395787" cy="15012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10800000">
              <a:off x="6948987" y="3154909"/>
              <a:ext cx="518617" cy="34119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5136985" y="4914345"/>
            <a:ext cx="201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3D TOF MRA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015716" y="1707069"/>
            <a:ext cx="5618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comparison of extracted silicone cerebral aneurysm phantom vessel shapes.</a:t>
            </a:r>
            <a:endParaRPr lang="ja-JP" altLang="en-US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69931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Accurate extraction </a:t>
            </a:r>
            <a:r>
              <a:rPr lang="en-US" altLang="ja-JP" sz="2400" dirty="0"/>
              <a:t>of vessel shapes </a:t>
            </a:r>
            <a:r>
              <a:rPr lang="en-US" altLang="ja-JP" sz="2400" dirty="0" smtClean="0"/>
              <a:t>using </a:t>
            </a:r>
            <a:r>
              <a:rPr lang="en-US" altLang="ja-JP" sz="2400" dirty="0">
                <a:solidFill>
                  <a:srgbClr val="008000"/>
                </a:solidFill>
              </a:rPr>
              <a:t>4D Flow </a:t>
            </a:r>
            <a:r>
              <a:rPr lang="en-US" altLang="ja-JP" sz="2400" dirty="0"/>
              <a:t>is difficult.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008798" y="4888747"/>
            <a:ext cx="375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4D </a:t>
            </a:r>
            <a:r>
              <a:rPr lang="ja-JP" altLang="en-US" dirty="0" smtClean="0"/>
              <a:t>Flow rephased imaging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6517" y="5458348"/>
            <a:ext cx="775711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/>
              <a:t>A number of surface deterioration point were included.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/>
              <a:t>No vessel shapes were extracted (at arrow point).</a:t>
            </a:r>
          </a:p>
        </p:txBody>
      </p:sp>
    </p:spTree>
    <p:extLst>
      <p:ext uri="{BB962C8B-B14F-4D97-AF65-F5344CB8AC3E}">
        <p14:creationId xmlns:p14="http://schemas.microsoft.com/office/powerpoint/2010/main" val="11756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Review: </a:t>
            </a:r>
            <a:r>
              <a:rPr lang="en-US" altLang="ja-JP" dirty="0"/>
              <a:t>Error </a:t>
            </a:r>
            <a:r>
              <a:rPr lang="en-US" altLang="ja-JP" dirty="0" err="1"/>
              <a:t>Eval</a:t>
            </a:r>
            <a:r>
              <a:rPr lang="en-US" altLang="ja-JP" dirty="0"/>
              <a:t>. of 4D-Flow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623887"/>
                <a:ext cx="8893175" cy="5773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sz="2400" b="1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Histogram of error distribution of 4D Flow </a:t>
                </a:r>
                <a:r>
                  <a:rPr kumimoji="1" lang="en-US" altLang="ja-JP" sz="2400" b="1" i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velocimetry</a:t>
                </a:r>
                <a:endParaRPr kumimoji="1" lang="en-US" altLang="ja-JP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ja-JP" sz="2400" dirty="0" smtClean="0"/>
                  <a:t>Each error of flow velocity components has similar distribution (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en-US" altLang="ja-JP" sz="2400" dirty="0" smtClean="0"/>
                  <a:t>1.73 mm/s).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623887"/>
                <a:ext cx="8893175" cy="5773737"/>
              </a:xfrm>
              <a:blipFill rotWithShape="0">
                <a:blip r:embed="rId2"/>
                <a:stretch>
                  <a:fillRect l="-2125" t="-1584" r="-6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9" y="1052736"/>
            <a:ext cx="5219931" cy="326245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22925" y="2470449"/>
            <a:ext cx="291752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velocity profile in outside of the tube.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505" y="5553236"/>
            <a:ext cx="806194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</a:t>
            </a:r>
            <a:r>
              <a:rPr lang="en-US" altLang="ja-JP" sz="2400" dirty="0"/>
              <a:t>average velocity error of measurement is almost </a:t>
            </a:r>
            <a:r>
              <a:rPr lang="en-US" altLang="ja-JP" sz="2400" dirty="0" smtClean="0"/>
              <a:t>zero.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4487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Result: Acryl Tube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016732"/>
            <a:ext cx="4252437" cy="265777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0" y="1011196"/>
            <a:ext cx="4252437" cy="2657773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70113"/>
              </p:ext>
            </p:extLst>
          </p:nvPr>
        </p:nvGraphicFramePr>
        <p:xfrm>
          <a:off x="423225" y="4149080"/>
          <a:ext cx="8167224" cy="2194560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2805432"/>
                <a:gridCol w="2808312"/>
                <a:gridCol w="2553480"/>
              </a:tblGrid>
              <a:tr h="713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3.0 mm in inner diameter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6.0</a:t>
                      </a:r>
                      <a:r>
                        <a:rPr kumimoji="1" lang="en-US" altLang="ja-JP" sz="2400" baseline="0" dirty="0" smtClean="0"/>
                        <a:t> mm in inner diameter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96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Actual VFR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2121.0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8482.0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96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Estimated VFR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30000" dirty="0" smtClean="0"/>
                        <a:t>3</a:t>
                      </a:r>
                      <a:r>
                        <a:rPr kumimoji="1" lang="en-US" altLang="ja-JP" sz="2000" dirty="0" smtClean="0"/>
                        <a:t>/s]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4318.0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10167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96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Error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+103.6%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+19.8%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633393" y="3721948"/>
            <a:ext cx="14944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VFR 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51620" y="72870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3.0 mm in inner diameter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544108" y="72870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6.0 </a:t>
            </a:r>
            <a:r>
              <a:rPr lang="en-US" altLang="ja-JP" dirty="0"/>
              <a:t>mm in inner diameter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65206" y="3721948"/>
            <a:ext cx="14944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VFR profile</a:t>
            </a:r>
            <a:endParaRPr kumimoji="1" lang="ja-JP" alt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1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759541"/>
            <a:ext cx="5328592" cy="34382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Procedure: </a:t>
            </a:r>
            <a:r>
              <a:rPr lang="en-US" altLang="ja-JP" dirty="0"/>
              <a:t>Estimation of </a:t>
            </a:r>
            <a:r>
              <a:rPr lang="en-US" altLang="ja-JP" dirty="0" smtClean="0"/>
              <a:t>VFR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sz="2800" b="1" i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Estimation procedure</a:t>
                </a:r>
              </a:p>
              <a:p>
                <a:pPr marL="857250" lvl="1" indent="-457200"/>
                <a:r>
                  <a:rPr lang="en-US" altLang="ja-JP" sz="2400" dirty="0" smtClean="0"/>
                  <a:t>Correct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dirty="0" smtClean="0"/>
                  <a:t>s of all inlets/outlets so that the </a:t>
                </a:r>
                <a:r>
                  <a:rPr lang="en-US" altLang="ja-JP" sz="2400" dirty="0" smtClean="0">
                    <a:solidFill>
                      <a:srgbClr val="FF00FF"/>
                    </a:solidFill>
                  </a:rPr>
                  <a:t>sum of VFRs is exactly zero</a:t>
                </a:r>
                <a:r>
                  <a:rPr lang="en-US" altLang="ja-JP" sz="2400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kumimoji="1" lang="en-US" altLang="ja-JP" sz="2400" dirty="0" smtClean="0"/>
                  <a:t>e.g.)</a:t>
                </a:r>
                <a:endParaRPr kumimoji="1" lang="en-US" altLang="ja-JP" sz="2400" dirty="0"/>
              </a:p>
              <a:p>
                <a:pPr marL="857250" lvl="1" indent="-457200"/>
                <a:endParaRPr lang="en-US" altLang="ja-JP" sz="2400" dirty="0" smtClean="0"/>
              </a:p>
              <a:p>
                <a:pPr marL="857250" lvl="1" indent="-457200"/>
                <a:endParaRPr kumimoji="1" lang="en-US" altLang="ja-JP" sz="2400" dirty="0"/>
              </a:p>
              <a:p>
                <a:pPr marL="857250" lvl="1" indent="-457200"/>
                <a:endParaRPr lang="en-US" altLang="ja-JP" sz="2400" dirty="0" smtClean="0"/>
              </a:p>
              <a:p>
                <a:pPr marL="857250" lvl="1" indent="-457200"/>
                <a:endParaRPr kumimoji="1" lang="en-US" altLang="ja-JP" sz="2400" dirty="0"/>
              </a:p>
              <a:p>
                <a:pPr marL="857250" lvl="1" indent="-457200"/>
                <a:endParaRPr lang="en-US" altLang="ja-JP" sz="2400" dirty="0" smtClean="0"/>
              </a:p>
              <a:p>
                <a:pPr marL="857250" lvl="1" indent="-457200"/>
                <a:endParaRPr kumimoji="1" lang="en-US" altLang="ja-JP" sz="3200" dirty="0" smtClean="0"/>
              </a:p>
              <a:p>
                <a:pPr marL="857250" lvl="1" indent="-457200"/>
                <a:endParaRPr lang="en-US" altLang="ja-JP" sz="2400" dirty="0" smtClean="0"/>
              </a:p>
              <a:p>
                <a:pPr marL="857250" lvl="1" indent="-457200"/>
                <a:r>
                  <a:rPr lang="en-US" altLang="ja-JP" sz="2400" dirty="0" smtClean="0"/>
                  <a:t>Set the corrected VFR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sz="2400" dirty="0" smtClean="0"/>
                  <a:t>) as the estimated VFR.</a:t>
                </a:r>
                <a:endParaRPr lang="en-US" altLang="ja-JP" sz="2400" dirty="0"/>
              </a:p>
              <a:p>
                <a:pPr marL="400050" lvl="1" indent="0">
                  <a:buNone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539" t="-2006" r="-11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97795" y="2819692"/>
                <a:ext cx="4146713" cy="2265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n"/>
                </a:pPr>
                <a:r>
                  <a:rPr lang="en-US" altLang="ja-JP" sz="2400" dirty="0" smtClean="0">
                    <a:solidFill>
                      <a:srgbClr val="FF00FF"/>
                    </a:solidFill>
                    <a:latin typeface="+mn-lt"/>
                  </a:rPr>
                  <a:t>Constraint</a:t>
                </a:r>
                <a:endParaRPr kumimoji="1" lang="en-US" altLang="ja-JP" sz="2400" b="0" dirty="0" smtClean="0">
                  <a:solidFill>
                    <a:srgbClr val="FF00FF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endParaRPr lang="en-US" altLang="ja-JP" sz="3200" dirty="0"/>
              </a:p>
              <a:p>
                <a:pPr marL="342900" indent="-342900">
                  <a:buFont typeface="Wingdings" pitchFamily="2" charset="2"/>
                  <a:buChar char="n"/>
                </a:pPr>
                <a:r>
                  <a:rPr lang="en-US" altLang="ja-JP" sz="2400" dirty="0" smtClean="0">
                    <a:solidFill>
                      <a:srgbClr val="008000"/>
                    </a:solidFill>
                  </a:rPr>
                  <a:t>Cost Function</a:t>
                </a:r>
              </a:p>
              <a:p>
                <a:r>
                  <a:rPr kumimoji="1" lang="ja-JP" altLang="en-US" sz="2400" dirty="0"/>
                  <a:t>　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𝐶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ja-JP" sz="2400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/>
                      </a:rPr>
                      <m:t>min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95" y="2819692"/>
                <a:ext cx="4146713" cy="2265492"/>
              </a:xfrm>
              <a:prstGeom prst="rect">
                <a:avLst/>
              </a:prstGeom>
              <a:blipFill rotWithShape="0">
                <a:blip r:embed="rId4"/>
                <a:stretch>
                  <a:fillRect l="-2059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66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requirements for p</a:t>
            </a:r>
            <a:r>
              <a:rPr lang="en-US" altLang="ja-JP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atient-specific CFD</a:t>
            </a:r>
            <a:endParaRPr lang="en-US" altLang="ja-JP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 smtClean="0"/>
              <a:t>Accurate Vascular Shape,</a:t>
            </a:r>
            <a:endParaRPr lang="en-US" altLang="ja-JP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 smtClean="0"/>
              <a:t>Accurate Blood </a:t>
            </a:r>
            <a:r>
              <a:rPr lang="en-US" altLang="ja-JP" sz="2400" dirty="0"/>
              <a:t>Viscosity </a:t>
            </a:r>
            <a:r>
              <a:rPr lang="en-US" altLang="ja-JP" sz="2400" dirty="0" smtClean="0"/>
              <a:t>Model,</a:t>
            </a:r>
            <a:endParaRPr lang="en-US" altLang="ja-JP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u="sng" dirty="0" smtClean="0">
                <a:solidFill>
                  <a:srgbClr val="FF0000"/>
                </a:solidFill>
              </a:rPr>
              <a:t>Accurate Inlet and Outlet Boundary Conditions (BCs).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964" y="2456892"/>
            <a:ext cx="8278215" cy="138499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2800" dirty="0" smtClean="0"/>
              <a:t>In this study, we focus on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achieving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br>
              <a:rPr lang="en-US" altLang="ja-JP" sz="2800" dirty="0" smtClean="0">
                <a:solidFill>
                  <a:srgbClr val="FF0000"/>
                </a:solidFill>
              </a:rPr>
            </a:br>
            <a:r>
              <a:rPr lang="en-US" altLang="ja-JP" sz="2800" dirty="0" smtClean="0">
                <a:solidFill>
                  <a:srgbClr val="FF0000"/>
                </a:solidFill>
              </a:rPr>
              <a:t>“Accurate Inlet and Outlet BCs”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using </a:t>
            </a:r>
            <a:r>
              <a:rPr lang="en-US" altLang="ja-JP" sz="2800" u="sng" dirty="0" smtClean="0">
                <a:solidFill>
                  <a:srgbClr val="008000"/>
                </a:solidFill>
              </a:rPr>
              <a:t>4D Flow</a:t>
            </a:r>
            <a:r>
              <a:rPr lang="en-US" altLang="ja-JP" sz="2800" u="sng" dirty="0" smtClean="0"/>
              <a:t> </a:t>
            </a:r>
            <a:r>
              <a:rPr lang="en-US" altLang="ja-JP" sz="2800" dirty="0" err="1" smtClean="0"/>
              <a:t>velocimetry</a:t>
            </a:r>
            <a:r>
              <a:rPr lang="en-US" altLang="ja-JP" sz="2800" dirty="0" smtClean="0"/>
              <a:t>.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5253172"/>
            <a:ext cx="2772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Siemens </a:t>
            </a:r>
            <a:r>
              <a:rPr lang="en-US" altLang="ja-JP" sz="1600" dirty="0"/>
              <a:t>scanner (</a:t>
            </a:r>
            <a:r>
              <a:rPr lang="en-US" altLang="ja-JP" sz="1600" dirty="0" err="1"/>
              <a:t>Magnetom</a:t>
            </a:r>
            <a:r>
              <a:rPr lang="en-US" altLang="ja-JP" sz="1600" dirty="0"/>
              <a:t> </a:t>
            </a:r>
            <a:r>
              <a:rPr lang="en-US" altLang="ja-JP" sz="1600" dirty="0" err="1"/>
              <a:t>Verio</a:t>
            </a:r>
            <a:r>
              <a:rPr lang="en-US" altLang="ja-JP" sz="1600" dirty="0"/>
              <a:t> 3.0T; Siemens AG, Healthcare Sector, Erlangen, Germany)</a:t>
            </a:r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28" y="3976573"/>
            <a:ext cx="3065108" cy="23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 in 4D Flow </a:t>
            </a:r>
            <a:r>
              <a:rPr lang="en-US" altLang="ja-JP" dirty="0" err="1"/>
              <a:t>V</a:t>
            </a:r>
            <a:r>
              <a:rPr kumimoji="1" lang="en-US" altLang="ja-JP" dirty="0" err="1" smtClean="0"/>
              <a:t>elocimetry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800" dirty="0" smtClean="0"/>
              <a:t>For example…</a:t>
            </a:r>
          </a:p>
          <a:p>
            <a:pPr marL="0" indent="0">
              <a:buNone/>
            </a:pPr>
            <a:r>
              <a:rPr kumimoji="1" lang="en-US" altLang="ja-JP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 of a typical phantom study</a:t>
            </a:r>
            <a:endParaRPr kumimoji="1" lang="ja-JP" alt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" y="3023721"/>
            <a:ext cx="2936919" cy="202545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5168" y="982989"/>
            <a:ext cx="8712967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The error of </a:t>
            </a:r>
            <a:r>
              <a:rPr lang="en-US" altLang="ja-JP" sz="2800" dirty="0" smtClean="0">
                <a:solidFill>
                  <a:srgbClr val="008000"/>
                </a:solidFill>
              </a:rPr>
              <a:t>4D Flow </a:t>
            </a:r>
            <a:r>
              <a:rPr lang="en-US" altLang="ja-JP" sz="2800" dirty="0" err="1" smtClean="0"/>
              <a:t>velocimetry</a:t>
            </a:r>
            <a:r>
              <a:rPr lang="en-US" altLang="ja-JP" sz="2800" dirty="0" smtClean="0"/>
              <a:t> is too large to ignore.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2309" y="5375717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Target phantom</a:t>
            </a:r>
          </a:p>
          <a:p>
            <a:pPr algn="ctr"/>
            <a:r>
              <a:rPr lang="en-US" altLang="ja-JP" dirty="0" smtClean="0"/>
              <a:t>(a</a:t>
            </a:r>
            <a:r>
              <a:rPr kumimoji="1" lang="en-US" altLang="ja-JP" dirty="0" smtClean="0"/>
              <a:t>cryl tube surrounded by agar)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2519" y="5553236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Steady laminar flow</a:t>
            </a:r>
            <a:r>
              <a:rPr lang="ja-JP" altLang="en-US" dirty="0"/>
              <a:t> </a:t>
            </a:r>
            <a:r>
              <a:rPr kumimoji="1" lang="en-US" altLang="ja-JP" dirty="0" smtClean="0"/>
              <a:t>of glycerol-water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solution in the tube is measured.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55" y="2832020"/>
            <a:ext cx="3391596" cy="254369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408204" y="3212976"/>
            <a:ext cx="12961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602517" y="3023721"/>
            <a:ext cx="2805687" cy="18925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566862" y="4293096"/>
            <a:ext cx="2840262" cy="7560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Problem </a:t>
            </a:r>
            <a:r>
              <a:rPr lang="en-US" altLang="ja-JP" sz="3200" dirty="0"/>
              <a:t>in 4D Flow </a:t>
            </a:r>
            <a:r>
              <a:rPr lang="en-US" altLang="ja-JP" sz="3200" dirty="0" err="1" smtClean="0"/>
              <a:t>Velocimetry</a:t>
            </a:r>
            <a:r>
              <a:rPr lang="en-US" altLang="ja-JP" sz="3200" dirty="0" smtClean="0"/>
              <a:t> (cont.)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profile of a typical phantom study</a:t>
            </a:r>
            <a:endParaRPr kumimoji="1" lang="ja-JP" alt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3" y="1504021"/>
            <a:ext cx="6166919" cy="385432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12294" y="98114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Outside </a:t>
            </a:r>
            <a:r>
              <a:rPr kumimoji="1" lang="en-US" altLang="ja-JP" dirty="0" smtClean="0"/>
              <a:t>of tube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(Agar)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8777" y="97753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Inside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tube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6466" y="9775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Acryl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wall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2221393" y="2816932"/>
            <a:ext cx="742137" cy="406781"/>
          </a:xfrm>
          <a:prstGeom prst="ellipse">
            <a:avLst/>
          </a:prstGeom>
          <a:noFill/>
          <a:ln>
            <a:solidFill>
              <a:srgbClr val="8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 rot="18375636">
            <a:off x="3734838" y="3107666"/>
            <a:ext cx="768181" cy="1728085"/>
          </a:xfrm>
          <a:prstGeom prst="ellipse">
            <a:avLst/>
          </a:prstGeom>
          <a:noFill/>
          <a:ln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左右矢印 12"/>
          <p:cNvSpPr/>
          <p:nvPr/>
        </p:nvSpPr>
        <p:spPr>
          <a:xfrm>
            <a:off x="2256969" y="1473556"/>
            <a:ext cx="1188982" cy="274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>
            <a:off x="4273869" y="1472022"/>
            <a:ext cx="2926423" cy="283845"/>
          </a:xfrm>
          <a:prstGeom prst="leftArrow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89A4A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3471856" y="1476027"/>
            <a:ext cx="776108" cy="274980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63988" y="2787102"/>
            <a:ext cx="195438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Artifact 1: </a:t>
            </a:r>
          </a:p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Dragging velocity</a:t>
            </a:r>
            <a:br>
              <a:rPr kumimoji="1" lang="en-US" altLang="ja-JP" dirty="0" smtClean="0">
                <a:solidFill>
                  <a:srgbClr val="FF00FF"/>
                </a:solidFill>
              </a:rPr>
            </a:br>
            <a:r>
              <a:rPr kumimoji="1" lang="en-US" altLang="ja-JP" dirty="0" smtClean="0">
                <a:solidFill>
                  <a:srgbClr val="FF00FF"/>
                </a:solidFill>
              </a:rPr>
              <a:t>in the </a:t>
            </a:r>
            <a:r>
              <a:rPr lang="en-US" altLang="ja-JP" dirty="0" smtClean="0">
                <a:solidFill>
                  <a:srgbClr val="FF00FF"/>
                </a:solidFill>
              </a:rPr>
              <a:t>outside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878" y="1988840"/>
            <a:ext cx="2210862" cy="92333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800000"/>
                </a:solidFill>
              </a:rPr>
              <a:t>Artifact 2: </a:t>
            </a:r>
            <a:br>
              <a:rPr kumimoji="1" lang="en-US" altLang="ja-JP" dirty="0" smtClean="0">
                <a:solidFill>
                  <a:srgbClr val="800000"/>
                </a:solidFill>
              </a:rPr>
            </a:br>
            <a:r>
              <a:rPr kumimoji="1" lang="en-US" altLang="ja-JP" dirty="0" smtClean="0">
                <a:solidFill>
                  <a:srgbClr val="800000"/>
                </a:solidFill>
              </a:rPr>
              <a:t>Lower velocity peak</a:t>
            </a:r>
            <a:br>
              <a:rPr kumimoji="1" lang="en-US" altLang="ja-JP" dirty="0" smtClean="0">
                <a:solidFill>
                  <a:srgbClr val="800000"/>
                </a:solidFill>
              </a:rPr>
            </a:br>
            <a:r>
              <a:rPr kumimoji="1" lang="en-US" altLang="ja-JP" dirty="0" smtClean="0">
                <a:solidFill>
                  <a:srgbClr val="800000"/>
                </a:solidFill>
              </a:rPr>
              <a:t>at the center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982" y="5434070"/>
            <a:ext cx="8892179" cy="83099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Cause of these artifacts: Phantom? 4D Flow itself? Or the both</a:t>
            </a:r>
            <a:r>
              <a:rPr lang="en-US" altLang="ja-JP" sz="2400" dirty="0"/>
              <a:t>?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/>
              <a:t>Anyway, it is difficult to obtain accurate </a:t>
            </a:r>
            <a:r>
              <a:rPr lang="en-US" altLang="ja-JP" sz="2400" dirty="0">
                <a:solidFill>
                  <a:srgbClr val="0000CC"/>
                </a:solidFill>
              </a:rPr>
              <a:t>velocity </a:t>
            </a:r>
            <a:r>
              <a:rPr lang="en-US" altLang="ja-JP" sz="2400" dirty="0" smtClean="0">
                <a:solidFill>
                  <a:srgbClr val="0000CC"/>
                </a:solidFill>
              </a:rPr>
              <a:t>profile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115402" y="2925601"/>
                <a:ext cx="19287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Acquisition Voxel</a:t>
                </a:r>
                <a:br>
                  <a:rPr kumimoji="1" lang="en-US" altLang="ja-JP" dirty="0" smtClean="0"/>
                </a:br>
                <a:r>
                  <a:rPr kumimoji="1" lang="en-US" altLang="ja-JP" dirty="0" smtClean="0"/>
                  <a:t>Size: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2" y="2925601"/>
                <a:ext cx="192879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208" t="-5660" r="-1893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矢印 6"/>
          <p:cNvSpPr/>
          <p:nvPr/>
        </p:nvSpPr>
        <p:spPr>
          <a:xfrm>
            <a:off x="7899008" y="3579794"/>
            <a:ext cx="361585" cy="26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2079" y="3851126"/>
            <a:ext cx="2095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These artifacts are</a:t>
            </a:r>
            <a:br>
              <a:rPr lang="en-US" altLang="ja-JP" dirty="0" smtClean="0"/>
            </a:br>
            <a:r>
              <a:rPr lang="en-US" altLang="ja-JP" dirty="0" smtClean="0"/>
              <a:t>NOT due to the </a:t>
            </a:r>
            <a:br>
              <a:rPr lang="en-US" altLang="ja-JP" dirty="0" smtClean="0"/>
            </a:br>
            <a:r>
              <a:rPr lang="en-US" altLang="ja-JP" dirty="0" smtClean="0"/>
              <a:t>p</a:t>
            </a:r>
            <a:r>
              <a:rPr kumimoji="1" lang="en-US" altLang="ja-JP" dirty="0" smtClean="0"/>
              <a:t>artial volume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effect.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  <p:bldP spid="24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&amp; Objective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BC determination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Estimation of the </a:t>
            </a:r>
            <a:r>
              <a:rPr lang="en-US" altLang="ja-JP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flow rate (VFR) </a:t>
            </a:r>
            <a:r>
              <a:rPr lang="en-US" altLang="ja-JP" dirty="0" smtClean="0"/>
              <a:t>is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a lot easier than that of the </a:t>
            </a:r>
            <a:r>
              <a:rPr lang="en-US" altLang="ja-JP" dirty="0" smtClean="0">
                <a:solidFill>
                  <a:srgbClr val="0000CC"/>
                </a:solidFill>
              </a:rPr>
              <a:t>velocity profile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Accurate </a:t>
            </a:r>
            <a:r>
              <a:rPr lang="en-US" altLang="ja-JP" dirty="0" smtClean="0">
                <a:solidFill>
                  <a:srgbClr val="6600CC"/>
                </a:solidFill>
              </a:rPr>
              <a:t>VFR</a:t>
            </a:r>
            <a:r>
              <a:rPr lang="en-US" altLang="ja-JP" dirty="0" smtClean="0"/>
              <a:t> is a sufficient BC for CFD.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altLang="ja-JP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dirty="0" smtClean="0"/>
              <a:t>Propose a new method to estimate</a:t>
            </a:r>
            <a:br>
              <a:rPr lang="en-US" altLang="ja-JP" dirty="0" smtClean="0"/>
            </a:br>
            <a:r>
              <a:rPr lang="en-US" altLang="ja-JP" dirty="0" smtClean="0"/>
              <a:t>accurate </a:t>
            </a:r>
            <a:r>
              <a:rPr lang="en-US" altLang="ja-JP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flow rate (VFR)</a:t>
            </a:r>
          </a:p>
          <a:p>
            <a:pPr marL="0" indent="0" algn="ctr">
              <a:buNone/>
            </a:pPr>
            <a:r>
              <a:rPr lang="en-US" altLang="ja-JP" dirty="0" smtClean="0"/>
              <a:t>using </a:t>
            </a:r>
            <a:r>
              <a:rPr lang="en-US" altLang="ja-JP" dirty="0" smtClean="0">
                <a:solidFill>
                  <a:srgbClr val="008000"/>
                </a:solidFill>
              </a:rPr>
              <a:t>4D-Flow </a:t>
            </a:r>
            <a:r>
              <a:rPr lang="en-US" altLang="ja-JP" dirty="0" err="1" smtClean="0"/>
              <a:t>velocimetry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06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ja-JP" sz="3600" dirty="0" smtClean="0"/>
              <a:t>Method:</a:t>
            </a:r>
          </a:p>
          <a:p>
            <a:pPr marL="0" indent="0" algn="ctr">
              <a:buNone/>
            </a:pPr>
            <a:r>
              <a:rPr lang="en-US" altLang="ja-JP" sz="3600" dirty="0" smtClean="0"/>
              <a:t>Procedure of </a:t>
            </a:r>
            <a:r>
              <a:rPr lang="en-US" altLang="ja-JP" sz="3600" dirty="0"/>
              <a:t>our 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en-US" altLang="ja-JP" sz="3600" dirty="0" smtClean="0"/>
              <a:t>VFR estimation method</a:t>
            </a:r>
            <a:endParaRPr kumimoji="1" lang="en-US" altLang="ja-JP" sz="3600" dirty="0" smtClean="0"/>
          </a:p>
          <a:p>
            <a:pPr marL="0" indent="0" algn="ctr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Points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</a:t>
                </a:r>
                <a:r>
                  <a:rPr lang="en-US" altLang="ja-JP" sz="2400" dirty="0"/>
                  <a:t>average velocity error of </a:t>
                </a:r>
                <a:r>
                  <a:rPr lang="en-US" altLang="ja-JP" sz="2400" dirty="0" smtClean="0">
                    <a:solidFill>
                      <a:srgbClr val="008000"/>
                    </a:solidFill>
                  </a:rPr>
                  <a:t>4D Flow </a:t>
                </a:r>
                <a:r>
                  <a:rPr lang="en-US" altLang="ja-JP" sz="2400" dirty="0" smtClean="0"/>
                  <a:t>measurement </a:t>
                </a:r>
                <a:r>
                  <a:rPr lang="en-US" altLang="ja-JP" sz="2400" dirty="0"/>
                  <a:t>is </a:t>
                </a:r>
                <a:r>
                  <a:rPr lang="en-US" altLang="ja-JP" sz="2400" dirty="0" smtClean="0"/>
                  <a:t>nearly zero [</a:t>
                </a:r>
                <a:r>
                  <a:rPr lang="en-US" altLang="ja-JP" sz="2400" dirty="0" err="1" smtClean="0"/>
                  <a:t>Y.Onishi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et al., IJNMBE</a:t>
                </a:r>
                <a:r>
                  <a:rPr lang="en-US" altLang="ja-JP" sz="2400" dirty="0" smtClean="0"/>
                  <a:t>, 2013].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</a:t>
                </a:r>
                <a:r>
                  <a:rPr lang="en-US" altLang="ja-JP" sz="2400" dirty="0"/>
                  <a:t>extravascular region is </a:t>
                </a:r>
                <a:r>
                  <a:rPr lang="en-US" altLang="ja-JP" sz="2400" dirty="0" smtClean="0"/>
                  <a:t>stationary.</a:t>
                </a:r>
                <a:endParaRPr lang="en-US" altLang="ja-JP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2400" u="sng" dirty="0" smtClean="0"/>
                  <a:t>The mean velocity in the extravascular region is nearly zero. </a:t>
                </a:r>
              </a:p>
              <a:p>
                <a:pPr marL="0" indent="0" algn="ctr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75" t="-1478" r="-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08" y="2312876"/>
            <a:ext cx="4701640" cy="288165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5159062"/>
            <a:ext cx="815359" cy="800426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09" y="5159062"/>
            <a:ext cx="815359" cy="800426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28" y="5158595"/>
            <a:ext cx="813674" cy="798772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7444"/>
            <a:ext cx="809520" cy="794694"/>
          </a:xfrm>
          <a:prstGeom prst="rect">
            <a:avLst/>
          </a:prstGeom>
        </p:spPr>
      </p:pic>
      <p:sp>
        <p:nvSpPr>
          <p:cNvPr id="58" name="円/楕円 57"/>
          <p:cNvSpPr/>
          <p:nvPr/>
        </p:nvSpPr>
        <p:spPr>
          <a:xfrm>
            <a:off x="6019040" y="5326933"/>
            <a:ext cx="446647" cy="48853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932040" y="5419428"/>
            <a:ext cx="288136" cy="3088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813690" y="5485302"/>
            <a:ext cx="183359" cy="1861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697044" y="5507391"/>
            <a:ext cx="104777" cy="1280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627581" y="5978515"/>
            <a:ext cx="16351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Area of </a:t>
            </a:r>
            <a:r>
              <a:rPr kumimoji="1" lang="en-US" altLang="ja-JP" sz="1400" dirty="0" smtClean="0"/>
              <a:t>extraction</a:t>
            </a:r>
            <a:endParaRPr kumimoji="1" lang="ja-JP" altLang="en-US" sz="1400" dirty="0"/>
          </a:p>
        </p:txBody>
      </p:sp>
      <p:cxnSp>
        <p:nvCxnSpPr>
          <p:cNvPr id="64" name="直線コネクタ 63"/>
          <p:cNvCxnSpPr/>
          <p:nvPr/>
        </p:nvCxnSpPr>
        <p:spPr>
          <a:xfrm flipH="1" flipV="1">
            <a:off x="5469302" y="4509120"/>
            <a:ext cx="746155" cy="6811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 flipV="1">
            <a:off x="4655084" y="4509120"/>
            <a:ext cx="421025" cy="63459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3876160" y="4509120"/>
            <a:ext cx="266550" cy="65055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2735992" y="4510271"/>
            <a:ext cx="593044" cy="6420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Procedure (1 of 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800" dirty="0"/>
              <a:t>Measurement of the flow velocity vectors in all target vessel domains using </a:t>
            </a:r>
            <a:r>
              <a:rPr lang="en-US" altLang="ja-JP" sz="2800" dirty="0">
                <a:solidFill>
                  <a:srgbClr val="008000"/>
                </a:solidFill>
              </a:rPr>
              <a:t>4D Flow</a:t>
            </a:r>
            <a:r>
              <a:rPr lang="en-US" altLang="ja-JP" sz="2800" dirty="0" smtClean="0"/>
              <a:t>.</a:t>
            </a:r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800" dirty="0"/>
              <a:t>Creation of 3D voxel data by combining the 4D Flow velocity magnitude images.</a:t>
            </a:r>
          </a:p>
          <a:p>
            <a:endParaRPr lang="ja-JP" altLang="en-US" sz="28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 smtClean="0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5" name="コンテンツ プレースホルダ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2924944"/>
            <a:ext cx="43031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2924944"/>
            <a:ext cx="2246109" cy="2536481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536673" y="3914488"/>
            <a:ext cx="850099" cy="55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5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29720</TotalTime>
  <Words>1339</Words>
  <Application>Microsoft Office PowerPoint</Application>
  <PresentationFormat>画面に合わせる (4:3)</PresentationFormat>
  <Paragraphs>308</Paragraphs>
  <Slides>27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Cambria Math</vt:lpstr>
      <vt:lpstr>Eras Bold ITC</vt:lpstr>
      <vt:lpstr>Wingdings</vt:lpstr>
      <vt:lpstr>デザインの設定</vt:lpstr>
      <vt:lpstr>Accurate Estimation of  the volume flow rate in the cerebral artery  using 3D cine phase-contrast MRI  (4D-Flow)</vt:lpstr>
      <vt:lpstr>Introduction</vt:lpstr>
      <vt:lpstr>Introduction (cont.)</vt:lpstr>
      <vt:lpstr>Problem in 4D Flow Velocimetry</vt:lpstr>
      <vt:lpstr>Problem in 4D Flow Velocimetry (cont.)</vt:lpstr>
      <vt:lpstr>Strategy &amp; Objective</vt:lpstr>
      <vt:lpstr>PowerPoint プレゼンテーション</vt:lpstr>
      <vt:lpstr>Points</vt:lpstr>
      <vt:lpstr>Procedure (1 of 3)</vt:lpstr>
      <vt:lpstr>Procedure (2 of 3)</vt:lpstr>
      <vt:lpstr>Procedure (3 of 3)</vt:lpstr>
      <vt:lpstr>PowerPoint プレゼンテーション</vt:lpstr>
      <vt:lpstr>Experiment Device</vt:lpstr>
      <vt:lpstr>Result 1: A Large Diameter Tube (ϕ=6.5 mm)</vt:lpstr>
      <vt:lpstr>Result 2: A Small Diameter Tube (ϕ=3.1 mm)</vt:lpstr>
      <vt:lpstr>PowerPoint プレゼンテーション</vt:lpstr>
      <vt:lpstr>Summary</vt:lpstr>
      <vt:lpstr>PowerPoint プレゼンテーション</vt:lpstr>
      <vt:lpstr>Acquisition Parameters (acryl)</vt:lpstr>
      <vt:lpstr>Acquisition Parameters (polyimide)</vt:lpstr>
      <vt:lpstr>Comparison of the maximum flow velocity</vt:lpstr>
      <vt:lpstr>Validation Experiment on 1 Healthy Volunteer</vt:lpstr>
      <vt:lpstr>Points of Our New Phantom</vt:lpstr>
      <vt:lpstr>Extraction of Vessel Shape using 4D Flow</vt:lpstr>
      <vt:lpstr>Review: Error Eval. of 4D-Flow </vt:lpstr>
      <vt:lpstr>Result: Acryl Tube</vt:lpstr>
      <vt:lpstr>Procedure: Estimation of VFR</vt:lpstr>
    </vt:vector>
  </TitlesOfParts>
  <Company>みずほ情報総研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Yuki ONISHI</dc:creator>
  <cp:lastModifiedBy>yuki</cp:lastModifiedBy>
  <cp:revision>1402</cp:revision>
  <dcterms:created xsi:type="dcterms:W3CDTF">2007-11-22T18:02:40Z</dcterms:created>
  <dcterms:modified xsi:type="dcterms:W3CDTF">2014-09-18T10:37:35Z</dcterms:modified>
</cp:coreProperties>
</file>