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sldIdLst>
    <p:sldId id="389" r:id="rId2"/>
    <p:sldId id="388" r:id="rId3"/>
    <p:sldId id="446" r:id="rId4"/>
    <p:sldId id="423" r:id="rId5"/>
    <p:sldId id="448" r:id="rId6"/>
    <p:sldId id="447" r:id="rId7"/>
    <p:sldId id="451" r:id="rId8"/>
    <p:sldId id="452" r:id="rId9"/>
    <p:sldId id="449" r:id="rId10"/>
    <p:sldId id="455" r:id="rId11"/>
    <p:sldId id="445" r:id="rId12"/>
    <p:sldId id="453" r:id="rId13"/>
    <p:sldId id="457" r:id="rId14"/>
    <p:sldId id="456" r:id="rId15"/>
    <p:sldId id="450" r:id="rId16"/>
    <p:sldId id="461" r:id="rId17"/>
    <p:sldId id="439" r:id="rId18"/>
    <p:sldId id="466" r:id="rId19"/>
    <p:sldId id="467" r:id="rId20"/>
    <p:sldId id="403" r:id="rId21"/>
    <p:sldId id="416" r:id="rId22"/>
    <p:sldId id="468" r:id="rId23"/>
    <p:sldId id="465" r:id="rId24"/>
    <p:sldId id="458" r:id="rId25"/>
    <p:sldId id="459" r:id="rId26"/>
    <p:sldId id="460" r:id="rId27"/>
    <p:sldId id="463" r:id="rId28"/>
    <p:sldId id="464" r:id="rId29"/>
    <p:sldId id="434" r:id="rId30"/>
    <p:sldId id="462" r:id="rId31"/>
  </p:sldIdLst>
  <p:sldSz cx="9144000" cy="6858000" type="screen4x3"/>
  <p:notesSz cx="9971088" cy="6823075"/>
  <p:custDataLst>
    <p:tags r:id="rId33"/>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CC00"/>
    <a:srgbClr val="0000CC"/>
    <a:srgbClr val="404040"/>
    <a:srgbClr val="FF0000"/>
    <a:srgbClr val="000000"/>
    <a:srgbClr val="FF00FF"/>
    <a:srgbClr val="6600CC"/>
    <a:srgbClr val="80808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2" autoAdjust="0"/>
    <p:restoredTop sz="88252" autoAdjust="0"/>
  </p:normalViewPr>
  <p:slideViewPr>
    <p:cSldViewPr>
      <p:cViewPr varScale="1">
        <p:scale>
          <a:sx n="91" d="100"/>
          <a:sy n="91" d="100"/>
        </p:scale>
        <p:origin x="25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418932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9896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3486195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40708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548083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1318982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173426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879230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155304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217951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205762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2148048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1014007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3826274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382599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1616177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3714794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707852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2953362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220379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763853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292451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1231727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13965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86617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45518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3800540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117312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3508737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38898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73346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1975" y="36513"/>
            <a:ext cx="2232025" cy="634523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215900" y="36513"/>
            <a:ext cx="6543675" cy="634523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00859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8190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21590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75615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4933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スライド番号プレースホルダー 4"/>
          <p:cNvSpPr>
            <a:spLocks noGrp="1"/>
          </p:cNvSpPr>
          <p:nvPr>
            <p:ph type="sldNum" sz="quarter" idx="10"/>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22171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158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97026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68864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733404" y="6446838"/>
              <a:ext cx="1724831"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理論応用力学講演会</a:t>
              </a:r>
              <a:r>
                <a:rPr kumimoji="0" lang="en-GB" altLang="ja-JP" sz="1200" dirty="0">
                  <a:solidFill>
                    <a:schemeClr val="bg1"/>
                  </a:solidFill>
                </a:rPr>
                <a:t>2012</a:t>
              </a:r>
            </a:p>
          </p:txBody>
        </p:sp>
        <p:pic>
          <p:nvPicPr>
            <p:cNvPr id="2057" name="Picture 15" descr="ロゴのみ"/>
            <p:cNvPicPr>
              <a:picLocks noChangeArrowheads="1"/>
            </p:cNvPicPr>
            <p:nvPr userDrawn="1"/>
          </p:nvPicPr>
          <p:blipFill>
            <a:blip r:embed="rId13"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733950"/>
            <a:ext cx="7772400" cy="1470025"/>
          </a:xfrm>
        </p:spPr>
        <p:txBody>
          <a:bodyPr/>
          <a:lstStyle/>
          <a:p>
            <a:r>
              <a:rPr lang="ja-JP" altLang="en-US" dirty="0">
                <a:solidFill>
                  <a:srgbClr val="000000"/>
                </a:solidFill>
              </a:rPr>
              <a:t>増分形釣合方程式に基づく</a:t>
            </a:r>
            <a:br>
              <a:rPr lang="en-US" altLang="ja-JP" dirty="0">
                <a:solidFill>
                  <a:srgbClr val="000000"/>
                </a:solidFill>
              </a:rPr>
            </a:br>
            <a:r>
              <a:rPr lang="ja-JP" altLang="en-US" dirty="0">
                <a:solidFill>
                  <a:srgbClr val="000000"/>
                </a:solidFill>
              </a:rPr>
              <a:t>大変形有限要素法の定式化</a:t>
            </a:r>
            <a:endParaRPr kumimoji="1" lang="ja-JP" altLang="en-US" dirty="0">
              <a:solidFill>
                <a:srgbClr val="000000"/>
              </a:solidFill>
            </a:endParaRPr>
          </a:p>
        </p:txBody>
      </p:sp>
      <p:sp>
        <p:nvSpPr>
          <p:cNvPr id="6" name="サブタイトル 5"/>
          <p:cNvSpPr>
            <a:spLocks noGrp="1"/>
          </p:cNvSpPr>
          <p:nvPr>
            <p:ph type="subTitle" idx="1"/>
          </p:nvPr>
        </p:nvSpPr>
        <p:spPr>
          <a:xfrm>
            <a:off x="1371600" y="4376700"/>
            <a:ext cx="6400800" cy="1752600"/>
          </a:xfrm>
        </p:spPr>
        <p:txBody>
          <a:bodyPr/>
          <a:lstStyle/>
          <a:p>
            <a:pPr eaLnBrk="1" hangingPunct="1">
              <a:spcBef>
                <a:spcPts val="600"/>
              </a:spcBef>
            </a:pPr>
            <a:r>
              <a:rPr lang="ja-JP" altLang="en-US" b="1" u="sng" dirty="0"/>
              <a:t>大西　有希</a:t>
            </a:r>
            <a:r>
              <a:rPr lang="ja-JP" altLang="en-US" dirty="0"/>
              <a:t>，</a:t>
            </a:r>
            <a:r>
              <a:rPr lang="en-GB" altLang="ja-JP" dirty="0"/>
              <a:t> </a:t>
            </a:r>
            <a:r>
              <a:rPr lang="ja-JP" altLang="en-US" dirty="0"/>
              <a:t>天谷　賢治</a:t>
            </a:r>
            <a:endParaRPr lang="en-GB" altLang="ja-JP" dirty="0"/>
          </a:p>
          <a:p>
            <a:pPr eaLnBrk="1" hangingPunct="1">
              <a:spcBef>
                <a:spcPts val="600"/>
              </a:spcBef>
            </a:pPr>
            <a:r>
              <a:rPr lang="ja-JP" altLang="en-US" sz="2800" dirty="0">
                <a:ea typeface="MS Gothic" pitchFamily="49" charset="-128"/>
              </a:rPr>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228037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通常のリゾーニング付き</a:t>
            </a:r>
            <a:r>
              <a:rPr lang="en-US" altLang="ja-JP" dirty="0"/>
              <a:t>FEM</a:t>
            </a:r>
            <a:endParaRPr kumimoji="1" lang="ja-JP" altLang="en-US" dirty="0"/>
          </a:p>
        </p:txBody>
      </p:sp>
      <p:sp>
        <p:nvSpPr>
          <p:cNvPr id="3" name="コンテンツ プレースホルダー 2"/>
          <p:cNvSpPr>
            <a:spLocks noGrp="1"/>
          </p:cNvSpPr>
          <p:nvPr>
            <p:ph idx="1"/>
          </p:nvPr>
        </p:nvSpPr>
        <p:spPr/>
        <p:txBody>
          <a:bodyPr/>
          <a:lstStyle/>
          <a:p>
            <a:r>
              <a:rPr lang="ja-JP" altLang="en-US" dirty="0">
                <a:effectLst>
                  <a:outerShdw blurRad="38100" dist="38100" dir="2700000" algn="tl">
                    <a:srgbClr val="000000">
                      <a:alpha val="43137"/>
                    </a:srgbClr>
                  </a:outerShdw>
                </a:effectLst>
              </a:rPr>
              <a:t>通常の釣合方程式</a:t>
            </a:r>
            <a:r>
              <a:rPr lang="ja-JP" altLang="en-US" dirty="0"/>
              <a:t>に基づくリゾーニング</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lvl="1"/>
            <a:r>
              <a:rPr lang="ja-JP" altLang="en-US" dirty="0"/>
              <a:t>変形が激しい場合，釣合を解き直しても収束しない．</a:t>
            </a:r>
            <a:endParaRPr lang="en-US" altLang="ja-JP" dirty="0"/>
          </a:p>
          <a:p>
            <a:pPr lvl="1"/>
            <a:r>
              <a:rPr lang="ja-JP" altLang="en-US" dirty="0"/>
              <a:t>収束したとしても，精度低下や接触の崩れが起こる．</a:t>
            </a:r>
            <a:endParaRPr lang="en-US" altLang="ja-JP" dirty="0"/>
          </a:p>
          <a:p>
            <a:pPr lvl="1"/>
            <a:r>
              <a:rPr lang="ja-JP" altLang="en-US" dirty="0">
                <a:solidFill>
                  <a:srgbClr val="FF0000"/>
                </a:solidFill>
              </a:rPr>
              <a:t>リゾーニング付き</a:t>
            </a:r>
            <a:r>
              <a:rPr lang="en-US" altLang="ja-JP" dirty="0">
                <a:solidFill>
                  <a:srgbClr val="FF0000"/>
                </a:solidFill>
              </a:rPr>
              <a:t>FEM</a:t>
            </a:r>
            <a:r>
              <a:rPr lang="ja-JP" altLang="en-US" dirty="0">
                <a:solidFill>
                  <a:srgbClr val="FF0000"/>
                </a:solidFill>
              </a:rPr>
              <a:t>を煩雑で不安定にする元凶．</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5" name="テキスト ボックス 4"/>
          <p:cNvSpPr txBox="1"/>
          <p:nvPr/>
        </p:nvSpPr>
        <p:spPr>
          <a:xfrm>
            <a:off x="215516" y="1124744"/>
            <a:ext cx="1321196" cy="954107"/>
          </a:xfrm>
          <a:prstGeom prst="rect">
            <a:avLst/>
          </a:prstGeom>
          <a:noFill/>
          <a:ln>
            <a:solidFill>
              <a:schemeClr val="tx1"/>
            </a:solidFill>
          </a:ln>
        </p:spPr>
        <p:txBody>
          <a:bodyPr wrap="none" rtlCol="0">
            <a:spAutoFit/>
          </a:bodyPr>
          <a:lstStyle/>
          <a:p>
            <a:pPr algn="ctr"/>
            <a:r>
              <a:rPr lang="ja-JP" altLang="en-US" sz="2800" dirty="0"/>
              <a:t>メッシュ</a:t>
            </a:r>
            <a:endParaRPr lang="en-US" altLang="ja-JP" sz="2800" dirty="0"/>
          </a:p>
          <a:p>
            <a:pPr algn="ctr"/>
            <a:r>
              <a:rPr kumimoji="1" lang="ja-JP" altLang="en-US" sz="2800" dirty="0"/>
              <a:t>再分割</a:t>
            </a:r>
          </a:p>
        </p:txBody>
      </p:sp>
      <p:sp>
        <p:nvSpPr>
          <p:cNvPr id="6" name="テキスト ボックス 5"/>
          <p:cNvSpPr txBox="1"/>
          <p:nvPr/>
        </p:nvSpPr>
        <p:spPr>
          <a:xfrm>
            <a:off x="2123728" y="1142747"/>
            <a:ext cx="1729961" cy="954107"/>
          </a:xfrm>
          <a:prstGeom prst="rect">
            <a:avLst/>
          </a:prstGeom>
          <a:noFill/>
          <a:ln>
            <a:solidFill>
              <a:schemeClr val="tx1"/>
            </a:solidFill>
          </a:ln>
        </p:spPr>
        <p:txBody>
          <a:bodyPr wrap="none" rtlCol="0">
            <a:spAutoFit/>
          </a:bodyPr>
          <a:lstStyle/>
          <a:p>
            <a:pPr algn="ctr"/>
            <a:r>
              <a:rPr lang="ja-JP" altLang="en-US" sz="2800" dirty="0"/>
              <a:t>状態量の</a:t>
            </a:r>
            <a:endParaRPr lang="en-US" altLang="ja-JP" sz="2800" dirty="0"/>
          </a:p>
          <a:p>
            <a:pPr algn="ctr"/>
            <a:r>
              <a:rPr kumimoji="1" lang="ja-JP" altLang="en-US" sz="2800" dirty="0"/>
              <a:t>マッピング</a:t>
            </a:r>
          </a:p>
        </p:txBody>
      </p:sp>
      <p:sp>
        <p:nvSpPr>
          <p:cNvPr id="7" name="テキスト ボックス 6"/>
          <p:cNvSpPr txBox="1"/>
          <p:nvPr/>
        </p:nvSpPr>
        <p:spPr>
          <a:xfrm>
            <a:off x="4463988" y="1142747"/>
            <a:ext cx="2613216" cy="954107"/>
          </a:xfrm>
          <a:prstGeom prst="rect">
            <a:avLst/>
          </a:prstGeom>
          <a:noFill/>
          <a:ln>
            <a:solidFill>
              <a:schemeClr val="tx1"/>
            </a:solidFill>
          </a:ln>
        </p:spPr>
        <p:txBody>
          <a:bodyPr wrap="none" rtlCol="0">
            <a:spAutoFit/>
          </a:bodyPr>
          <a:lstStyle/>
          <a:p>
            <a:pPr algn="ctr"/>
            <a:r>
              <a:rPr lang="ja-JP" altLang="en-US" sz="2800" dirty="0">
                <a:solidFill>
                  <a:srgbClr val="FF0000"/>
                </a:solidFill>
              </a:rPr>
              <a:t>時間を進めずに</a:t>
            </a:r>
            <a:endParaRPr lang="en-US" altLang="ja-JP" sz="2800" dirty="0">
              <a:solidFill>
                <a:srgbClr val="FF0000"/>
              </a:solidFill>
            </a:endParaRPr>
          </a:p>
          <a:p>
            <a:pPr algn="ctr"/>
            <a:r>
              <a:rPr lang="ja-JP" altLang="en-US" sz="2800" dirty="0">
                <a:solidFill>
                  <a:srgbClr val="FF0000"/>
                </a:solidFill>
              </a:rPr>
              <a:t>釣合を解き直す</a:t>
            </a:r>
            <a:endParaRPr lang="en-US" altLang="ja-JP" sz="2800" dirty="0">
              <a:solidFill>
                <a:srgbClr val="FF0000"/>
              </a:solidFill>
            </a:endParaRPr>
          </a:p>
        </p:txBody>
      </p:sp>
      <p:sp>
        <p:nvSpPr>
          <p:cNvPr id="8" name="テキスト ボックス 7"/>
          <p:cNvSpPr txBox="1"/>
          <p:nvPr/>
        </p:nvSpPr>
        <p:spPr>
          <a:xfrm>
            <a:off x="7668344" y="1124744"/>
            <a:ext cx="1210588" cy="954107"/>
          </a:xfrm>
          <a:prstGeom prst="rect">
            <a:avLst/>
          </a:prstGeom>
          <a:noFill/>
          <a:ln>
            <a:solidFill>
              <a:schemeClr val="tx1"/>
            </a:solidFill>
          </a:ln>
        </p:spPr>
        <p:txBody>
          <a:bodyPr wrap="none" rtlCol="0">
            <a:spAutoFit/>
          </a:bodyPr>
          <a:lstStyle/>
          <a:p>
            <a:pPr algn="ctr"/>
            <a:r>
              <a:rPr lang="ja-JP" altLang="en-US" sz="2800" dirty="0"/>
              <a:t>解析を</a:t>
            </a:r>
            <a:endParaRPr lang="en-US" altLang="ja-JP" sz="2800" dirty="0"/>
          </a:p>
          <a:p>
            <a:pPr algn="ctr"/>
            <a:r>
              <a:rPr lang="ja-JP" altLang="en-US" sz="2800" dirty="0"/>
              <a:t>続行</a:t>
            </a:r>
            <a:endParaRPr lang="en-US" altLang="ja-JP" sz="2800" dirty="0"/>
          </a:p>
        </p:txBody>
      </p:sp>
      <p:sp>
        <p:nvSpPr>
          <p:cNvPr id="9" name="右矢印 8"/>
          <p:cNvSpPr/>
          <p:nvPr/>
        </p:nvSpPr>
        <p:spPr>
          <a:xfrm>
            <a:off x="1583668" y="1394775"/>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3912976" y="1394775"/>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7117332" y="1385773"/>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a:grpSpLocks/>
          </p:cNvGrpSpPr>
          <p:nvPr/>
        </p:nvGrpSpPr>
        <p:grpSpPr>
          <a:xfrm>
            <a:off x="291314" y="2249949"/>
            <a:ext cx="2300466" cy="2065215"/>
            <a:chOff x="3006037" y="3996783"/>
            <a:chExt cx="2556073" cy="2294683"/>
          </a:xfrm>
        </p:grpSpPr>
        <p:sp>
          <p:nvSpPr>
            <p:cNvPr id="21" name="フリーフォーム 20"/>
            <p:cNvSpPr/>
            <p:nvPr/>
          </p:nvSpPr>
          <p:spPr>
            <a:xfrm>
              <a:off x="3262713"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2" name="直線コネクタ 21"/>
            <p:cNvCxnSpPr>
              <a:stCxn id="21" idx="0"/>
              <a:endCxn id="21" idx="2"/>
            </p:cNvCxnSpPr>
            <p:nvPr/>
          </p:nvCxnSpPr>
          <p:spPr>
            <a:xfrm>
              <a:off x="3262713" y="4239090"/>
              <a:ext cx="1674687" cy="1900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rot="5400000">
              <a:off x="2984149"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10800000">
              <a:off x="3114558"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3015907" y="592616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a:off x="3159563" y="6047930"/>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a:off x="5116202"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27"/>
          <p:cNvGrpSpPr>
            <a:grpSpLocks noChangeAspect="1"/>
          </p:cNvGrpSpPr>
          <p:nvPr/>
        </p:nvGrpSpPr>
        <p:grpSpPr>
          <a:xfrm>
            <a:off x="3531675" y="2244934"/>
            <a:ext cx="2300465" cy="2081283"/>
            <a:chOff x="5751342" y="3996783"/>
            <a:chExt cx="2556073" cy="2312537"/>
          </a:xfrm>
        </p:grpSpPr>
        <p:sp>
          <p:nvSpPr>
            <p:cNvPr id="29" name="フリーフォーム 28"/>
            <p:cNvSpPr/>
            <p:nvPr/>
          </p:nvSpPr>
          <p:spPr>
            <a:xfrm>
              <a:off x="6008018"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0" name="直線コネクタ 29"/>
            <p:cNvCxnSpPr>
              <a:endCxn id="29" idx="2"/>
            </p:cNvCxnSpPr>
            <p:nvPr/>
          </p:nvCxnSpPr>
          <p:spPr>
            <a:xfrm>
              <a:off x="6008018" y="4235738"/>
              <a:ext cx="1674687" cy="1904071"/>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29" idx="1"/>
              <a:endCxn id="29" idx="3"/>
            </p:cNvCxnSpPr>
            <p:nvPr/>
          </p:nvCxnSpPr>
          <p:spPr>
            <a:xfrm flipV="1">
              <a:off x="6034973" y="4537041"/>
              <a:ext cx="1822392" cy="1492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二等辺三角形 31"/>
            <p:cNvSpPr/>
            <p:nvPr/>
          </p:nvSpPr>
          <p:spPr>
            <a:xfrm rot="5400000">
              <a:off x="5765247" y="5944017"/>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a:off x="5908903" y="6065784"/>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5729454"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p:cNvSpPr/>
            <p:nvPr/>
          </p:nvSpPr>
          <p:spPr>
            <a:xfrm rot="10800000">
              <a:off x="5859863"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p:cNvCxnSpPr/>
            <p:nvPr/>
          </p:nvCxnSpPr>
          <p:spPr>
            <a:xfrm>
              <a:off x="7861507"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
        <p:nvSpPr>
          <p:cNvPr id="37" name="テキスト ボックス 36"/>
          <p:cNvSpPr txBox="1"/>
          <p:nvPr/>
        </p:nvSpPr>
        <p:spPr>
          <a:xfrm>
            <a:off x="251520" y="4270159"/>
            <a:ext cx="2084225"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dirty="0">
                <a:solidFill>
                  <a:srgbClr val="000000"/>
                </a:solidFill>
              </a:rPr>
              <a:t>　　内力</a:t>
            </a:r>
            <a:r>
              <a:rPr lang="en-US" altLang="ja-JP" sz="2000" dirty="0">
                <a:solidFill>
                  <a:srgbClr val="000000"/>
                </a:solidFill>
              </a:rPr>
              <a:t>=</a:t>
            </a:r>
            <a:r>
              <a:rPr lang="ja-JP" altLang="en-US" sz="2000" dirty="0">
                <a:solidFill>
                  <a:srgbClr val="000000"/>
                </a:solidFill>
              </a:rPr>
              <a:t>外力</a:t>
            </a:r>
            <a:endParaRPr kumimoji="1" lang="ja-JP" altLang="en-US" sz="2000" dirty="0">
              <a:solidFill>
                <a:srgbClr val="000000"/>
              </a:solidFill>
            </a:endParaRPr>
          </a:p>
        </p:txBody>
      </p:sp>
      <p:sp>
        <p:nvSpPr>
          <p:cNvPr id="38" name="テキスト ボックス 37"/>
          <p:cNvSpPr txBox="1"/>
          <p:nvPr/>
        </p:nvSpPr>
        <p:spPr>
          <a:xfrm>
            <a:off x="3491880" y="4270159"/>
            <a:ext cx="2085827"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b="1" dirty="0">
                <a:solidFill>
                  <a:srgbClr val="0000CC"/>
                </a:solidFill>
              </a:rPr>
              <a:t>　　</a:t>
            </a:r>
            <a:r>
              <a:rPr lang="ja-JP" altLang="en-US" sz="2000" b="1" dirty="0">
                <a:solidFill>
                  <a:srgbClr val="FF0000"/>
                </a:solidFill>
              </a:rPr>
              <a:t>内力≠外力</a:t>
            </a:r>
            <a:endParaRPr kumimoji="1" lang="ja-JP" altLang="en-US" sz="2000" b="1" dirty="0">
              <a:solidFill>
                <a:srgbClr val="FF0000"/>
              </a:solidFill>
            </a:endParaRPr>
          </a:p>
        </p:txBody>
      </p:sp>
      <p:sp>
        <p:nvSpPr>
          <p:cNvPr id="40" name="テキスト ボックス 39"/>
          <p:cNvSpPr txBox="1"/>
          <p:nvPr/>
        </p:nvSpPr>
        <p:spPr>
          <a:xfrm>
            <a:off x="2421860" y="2651720"/>
            <a:ext cx="1183337" cy="1508105"/>
          </a:xfrm>
          <a:prstGeom prst="rect">
            <a:avLst/>
          </a:prstGeom>
          <a:noFill/>
        </p:spPr>
        <p:txBody>
          <a:bodyPr wrap="none" rtlCol="0">
            <a:spAutoFit/>
          </a:bodyPr>
          <a:lstStyle/>
          <a:p>
            <a:pPr algn="ctr"/>
            <a:r>
              <a:rPr lang="ja-JP" altLang="en-US" b="1" dirty="0">
                <a:solidFill>
                  <a:srgbClr val="000000"/>
                </a:solidFill>
              </a:rPr>
              <a:t>メッシュ</a:t>
            </a:r>
            <a:endParaRPr lang="en-US" altLang="ja-JP" b="1" dirty="0">
              <a:solidFill>
                <a:srgbClr val="000000"/>
              </a:solidFill>
            </a:endParaRPr>
          </a:p>
          <a:p>
            <a:pPr algn="ctr"/>
            <a:r>
              <a:rPr lang="ja-JP" altLang="en-US" b="1" dirty="0">
                <a:solidFill>
                  <a:srgbClr val="000000"/>
                </a:solidFill>
              </a:rPr>
              <a:t>再分割</a:t>
            </a:r>
            <a:endParaRPr lang="en-US" altLang="ja-JP" b="1" dirty="0">
              <a:solidFill>
                <a:srgbClr val="000000"/>
              </a:solidFill>
            </a:endParaRPr>
          </a:p>
          <a:p>
            <a:pPr algn="ctr"/>
            <a:endParaRPr lang="en-US" altLang="ja-JP" sz="2000" b="1" dirty="0">
              <a:solidFill>
                <a:srgbClr val="FF0000"/>
              </a:solidFill>
            </a:endParaRPr>
          </a:p>
          <a:p>
            <a:pPr algn="ctr"/>
            <a:r>
              <a:rPr lang="ja-JP" altLang="en-US" b="1" dirty="0">
                <a:solidFill>
                  <a:srgbClr val="000000"/>
                </a:solidFill>
              </a:rPr>
              <a:t>状態量の</a:t>
            </a:r>
            <a:endParaRPr lang="en-US" altLang="ja-JP" b="1" dirty="0">
              <a:solidFill>
                <a:srgbClr val="000000"/>
              </a:solidFill>
            </a:endParaRPr>
          </a:p>
          <a:p>
            <a:pPr algn="ctr"/>
            <a:r>
              <a:rPr lang="ja-JP" altLang="en-US" b="1" dirty="0">
                <a:solidFill>
                  <a:srgbClr val="000000"/>
                </a:solidFill>
              </a:rPr>
              <a:t>マッピング</a:t>
            </a:r>
            <a:endParaRPr lang="en-US" altLang="ja-JP" b="1" dirty="0">
              <a:solidFill>
                <a:srgbClr val="000000"/>
              </a:solidFill>
            </a:endParaRPr>
          </a:p>
        </p:txBody>
      </p:sp>
      <p:sp>
        <p:nvSpPr>
          <p:cNvPr id="41" name="右矢印 40"/>
          <p:cNvSpPr/>
          <p:nvPr/>
        </p:nvSpPr>
        <p:spPr>
          <a:xfrm>
            <a:off x="2827470" y="3258274"/>
            <a:ext cx="450050" cy="28686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grpSp>
        <p:nvGrpSpPr>
          <p:cNvPr id="42" name="グループ化 41"/>
          <p:cNvGrpSpPr/>
          <p:nvPr/>
        </p:nvGrpSpPr>
        <p:grpSpPr>
          <a:xfrm>
            <a:off x="5817215" y="2649979"/>
            <a:ext cx="1023036" cy="923330"/>
            <a:chOff x="5551679" y="3812556"/>
            <a:chExt cx="1023036" cy="923330"/>
          </a:xfrm>
        </p:grpSpPr>
        <p:sp>
          <p:nvSpPr>
            <p:cNvPr id="43" name="テキスト ボックス 42"/>
            <p:cNvSpPr txBox="1"/>
            <p:nvPr/>
          </p:nvSpPr>
          <p:spPr>
            <a:xfrm>
              <a:off x="5551679" y="3812556"/>
              <a:ext cx="1023036" cy="923330"/>
            </a:xfrm>
            <a:prstGeom prst="rect">
              <a:avLst/>
            </a:prstGeom>
            <a:noFill/>
          </p:spPr>
          <p:txBody>
            <a:bodyPr wrap="none" rtlCol="0">
              <a:spAutoFit/>
            </a:bodyPr>
            <a:lstStyle/>
            <a:p>
              <a:pPr algn="ctr"/>
              <a:r>
                <a:rPr lang="ja-JP" altLang="en-US" b="1" dirty="0">
                  <a:solidFill>
                    <a:srgbClr val="FF0000"/>
                  </a:solidFill>
                </a:rPr>
                <a:t>釣合の</a:t>
              </a:r>
              <a:endParaRPr lang="en-US" altLang="ja-JP" b="1" dirty="0">
                <a:solidFill>
                  <a:srgbClr val="FF0000"/>
                </a:solidFill>
              </a:endParaRPr>
            </a:p>
            <a:p>
              <a:pPr algn="ctr"/>
              <a:r>
                <a:rPr lang="ja-JP" altLang="en-US" b="1" dirty="0">
                  <a:solidFill>
                    <a:srgbClr val="FF0000"/>
                  </a:solidFill>
                </a:rPr>
                <a:t>解き直し</a:t>
              </a:r>
              <a:endParaRPr lang="en-US" altLang="ja-JP" b="1" dirty="0">
                <a:solidFill>
                  <a:srgbClr val="FF0000"/>
                </a:solidFill>
              </a:endParaRPr>
            </a:p>
            <a:p>
              <a:pPr algn="ctr"/>
              <a:endParaRPr lang="en-US" altLang="ja-JP" b="1" dirty="0">
                <a:solidFill>
                  <a:srgbClr val="FF0000"/>
                </a:solidFill>
              </a:endParaRPr>
            </a:p>
          </p:txBody>
        </p:sp>
        <p:sp>
          <p:nvSpPr>
            <p:cNvPr id="44" name="右矢印 43"/>
            <p:cNvSpPr/>
            <p:nvPr/>
          </p:nvSpPr>
          <p:spPr>
            <a:xfrm>
              <a:off x="5877145" y="4419110"/>
              <a:ext cx="450050" cy="28686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grpSp>
      <p:sp>
        <p:nvSpPr>
          <p:cNvPr id="45" name="フリーフォーム 44"/>
          <p:cNvSpPr/>
          <p:nvPr/>
        </p:nvSpPr>
        <p:spPr>
          <a:xfrm>
            <a:off x="6961428" y="2487504"/>
            <a:ext cx="1670181" cy="1647273"/>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 name="connsiteX0" fmla="*/ 0 w 1674687"/>
              <a:gd name="connsiteY0" fmla="*/ 0 h 1900719"/>
              <a:gd name="connsiteX1" fmla="*/ 26955 w 1674687"/>
              <a:gd name="connsiteY1" fmla="*/ 1790832 h 1900719"/>
              <a:gd name="connsiteX2" fmla="*/ 1674687 w 1674687"/>
              <a:gd name="connsiteY2" fmla="*/ 1900719 h 1900719"/>
              <a:gd name="connsiteX3" fmla="*/ 1517386 w 1674687"/>
              <a:gd name="connsiteY3" fmla="*/ 126941 h 1900719"/>
              <a:gd name="connsiteX4" fmla="*/ 0 w 1674687"/>
              <a:gd name="connsiteY4" fmla="*/ 0 h 1900719"/>
              <a:gd name="connsiteX0" fmla="*/ 0 w 1855757"/>
              <a:gd name="connsiteY0" fmla="*/ 0 h 1830303"/>
              <a:gd name="connsiteX1" fmla="*/ 26955 w 1855757"/>
              <a:gd name="connsiteY1" fmla="*/ 1790832 h 1830303"/>
              <a:gd name="connsiteX2" fmla="*/ 1855757 w 1855757"/>
              <a:gd name="connsiteY2" fmla="*/ 1830303 h 1830303"/>
              <a:gd name="connsiteX3" fmla="*/ 1517386 w 1855757"/>
              <a:gd name="connsiteY3" fmla="*/ 126941 h 1830303"/>
              <a:gd name="connsiteX4" fmla="*/ 0 w 1855757"/>
              <a:gd name="connsiteY4" fmla="*/ 0 h 183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757" h="1830303">
                <a:moveTo>
                  <a:pt x="0" y="0"/>
                </a:moveTo>
                <a:lnTo>
                  <a:pt x="26955" y="1790832"/>
                </a:lnTo>
                <a:lnTo>
                  <a:pt x="1855757" y="1830303"/>
                </a:lnTo>
                <a:lnTo>
                  <a:pt x="1517386" y="12694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46" name="直線コネクタ 45"/>
          <p:cNvCxnSpPr>
            <a:stCxn id="45" idx="1"/>
            <a:endCxn id="45" idx="3"/>
          </p:cNvCxnSpPr>
          <p:nvPr/>
        </p:nvCxnSpPr>
        <p:spPr>
          <a:xfrm flipV="1">
            <a:off x="6985687" y="2601751"/>
            <a:ext cx="1341388" cy="1497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二等辺三角形 46"/>
          <p:cNvSpPr/>
          <p:nvPr/>
        </p:nvSpPr>
        <p:spPr>
          <a:xfrm rot="5400000">
            <a:off x="6742934" y="3993378"/>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a:off x="6872225" y="4102969"/>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p:cNvSpPr/>
          <p:nvPr/>
        </p:nvSpPr>
        <p:spPr>
          <a:xfrm rot="5400000">
            <a:off x="6710721" y="2341576"/>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二等辺三角形 49"/>
          <p:cNvSpPr/>
          <p:nvPr/>
        </p:nvSpPr>
        <p:spPr>
          <a:xfrm rot="10800000">
            <a:off x="6828089" y="2240868"/>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a:off x="8327075" y="2589258"/>
            <a:ext cx="401317" cy="364540"/>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6690625" y="4266093"/>
            <a:ext cx="2093843"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b="1" dirty="0">
                <a:solidFill>
                  <a:srgbClr val="0000CC"/>
                </a:solidFill>
              </a:rPr>
              <a:t>　　</a:t>
            </a:r>
            <a:r>
              <a:rPr lang="ja-JP" altLang="en-US" sz="2000" dirty="0">
                <a:solidFill>
                  <a:srgbClr val="000000"/>
                </a:solidFill>
              </a:rPr>
              <a:t>内力</a:t>
            </a:r>
            <a:r>
              <a:rPr lang="en-US" altLang="ja-JP" sz="2000" dirty="0">
                <a:solidFill>
                  <a:srgbClr val="000000"/>
                </a:solidFill>
              </a:rPr>
              <a:t>=</a:t>
            </a:r>
            <a:r>
              <a:rPr lang="ja-JP" altLang="en-US" sz="2000" dirty="0">
                <a:solidFill>
                  <a:srgbClr val="000000"/>
                </a:solidFill>
              </a:rPr>
              <a:t>外力</a:t>
            </a:r>
            <a:endParaRPr kumimoji="1" lang="ja-JP" altLang="en-US" sz="2000" dirty="0">
              <a:solidFill>
                <a:srgbClr val="000000"/>
              </a:solidFill>
            </a:endParaRPr>
          </a:p>
        </p:txBody>
      </p:sp>
      <p:sp>
        <p:nvSpPr>
          <p:cNvPr id="10" name="テキスト ボックス 9"/>
          <p:cNvSpPr txBox="1"/>
          <p:nvPr/>
        </p:nvSpPr>
        <p:spPr>
          <a:xfrm>
            <a:off x="7632340" y="3225750"/>
            <a:ext cx="854721" cy="923330"/>
          </a:xfrm>
          <a:prstGeom prst="rect">
            <a:avLst/>
          </a:prstGeom>
          <a:noFill/>
        </p:spPr>
        <p:txBody>
          <a:bodyPr wrap="none" rtlCol="0">
            <a:spAutoFit/>
          </a:bodyPr>
          <a:lstStyle/>
          <a:p>
            <a:pPr algn="ctr"/>
            <a:r>
              <a:rPr kumimoji="1" lang="ja-JP" altLang="en-US" b="1" dirty="0">
                <a:solidFill>
                  <a:srgbClr val="FF0000"/>
                </a:solidFill>
              </a:rPr>
              <a:t>急激な</a:t>
            </a:r>
            <a:endParaRPr kumimoji="1" lang="en-US" altLang="ja-JP" b="1" dirty="0">
              <a:solidFill>
                <a:srgbClr val="FF0000"/>
              </a:solidFill>
            </a:endParaRPr>
          </a:p>
          <a:p>
            <a:pPr algn="ctr"/>
            <a:r>
              <a:rPr kumimoji="1" lang="ja-JP" altLang="en-US" b="1" dirty="0">
                <a:solidFill>
                  <a:srgbClr val="FF0000"/>
                </a:solidFill>
              </a:rPr>
              <a:t>変形を</a:t>
            </a:r>
            <a:endParaRPr kumimoji="1" lang="en-US" altLang="ja-JP" b="1" dirty="0">
              <a:solidFill>
                <a:srgbClr val="FF0000"/>
              </a:solidFill>
            </a:endParaRPr>
          </a:p>
          <a:p>
            <a:pPr algn="ctr"/>
            <a:r>
              <a:rPr kumimoji="1" lang="ja-JP" altLang="en-US" b="1" dirty="0">
                <a:solidFill>
                  <a:srgbClr val="FF0000"/>
                </a:solidFill>
              </a:rPr>
              <a:t>伴う</a:t>
            </a:r>
          </a:p>
        </p:txBody>
      </p:sp>
    </p:spTree>
    <p:extLst>
      <p:ext uri="{BB962C8B-B14F-4D97-AF65-F5344CB8AC3E}">
        <p14:creationId xmlns:p14="http://schemas.microsoft.com/office/powerpoint/2010/main" val="127369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提案するリゾーニング付き</a:t>
            </a:r>
            <a:r>
              <a:rPr lang="en-US" altLang="ja-JP" dirty="0"/>
              <a:t>FEM</a:t>
            </a:r>
            <a:endParaRPr kumimoji="1" lang="ja-JP" altLang="en-US" dirty="0"/>
          </a:p>
        </p:txBody>
      </p:sp>
      <p:sp>
        <p:nvSpPr>
          <p:cNvPr id="3" name="コンテンツ プレースホルダー 2"/>
          <p:cNvSpPr>
            <a:spLocks noGrp="1"/>
          </p:cNvSpPr>
          <p:nvPr>
            <p:ph idx="1"/>
          </p:nvPr>
        </p:nvSpPr>
        <p:spPr/>
        <p:txBody>
          <a:bodyPr/>
          <a:lstStyle/>
          <a:p>
            <a:r>
              <a:rPr lang="ja-JP" altLang="en-US" dirty="0">
                <a:solidFill>
                  <a:srgbClr val="008000"/>
                </a:solidFill>
              </a:rPr>
              <a:t>増分形釣合方程式</a:t>
            </a:r>
            <a:r>
              <a:rPr lang="ja-JP" altLang="en-US" dirty="0"/>
              <a:t>に基づくリゾーニング</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pPr lvl="1"/>
            <a:r>
              <a:rPr lang="ja-JP" altLang="en-US" dirty="0"/>
              <a:t>変形が激しい場合でも，釣合の解き直しは不要．</a:t>
            </a:r>
            <a:endParaRPr lang="en-US" altLang="ja-JP" dirty="0"/>
          </a:p>
          <a:p>
            <a:pPr lvl="1"/>
            <a:r>
              <a:rPr lang="ja-JP" altLang="en-US" dirty="0"/>
              <a:t>精度の低下や接触の崩れが起きない．</a:t>
            </a:r>
            <a:endParaRPr lang="en-US" altLang="ja-JP" dirty="0"/>
          </a:p>
          <a:p>
            <a:pPr lvl="1"/>
            <a:r>
              <a:rPr lang="ja-JP" altLang="en-US" dirty="0">
                <a:solidFill>
                  <a:srgbClr val="0000CC"/>
                </a:solidFill>
              </a:rPr>
              <a:t>リゾーニング付き</a:t>
            </a:r>
            <a:r>
              <a:rPr lang="en-US" altLang="ja-JP" dirty="0">
                <a:solidFill>
                  <a:srgbClr val="0000CC"/>
                </a:solidFill>
              </a:rPr>
              <a:t>FEM</a:t>
            </a:r>
            <a:r>
              <a:rPr lang="ja-JP" altLang="en-US" dirty="0">
                <a:solidFill>
                  <a:srgbClr val="0000CC"/>
                </a:solidFill>
              </a:rPr>
              <a:t>が手軽で安定になる．</a:t>
            </a:r>
          </a:p>
          <a:p>
            <a:endParaRPr lang="en-US" altLang="ja-JP" dirty="0">
              <a:solidFill>
                <a:srgbClr val="0000CC"/>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13" name="テキスト ボックス 12"/>
          <p:cNvSpPr txBox="1"/>
          <p:nvPr/>
        </p:nvSpPr>
        <p:spPr>
          <a:xfrm>
            <a:off x="215516" y="1124744"/>
            <a:ext cx="1321196" cy="954107"/>
          </a:xfrm>
          <a:prstGeom prst="rect">
            <a:avLst/>
          </a:prstGeom>
          <a:noFill/>
          <a:ln>
            <a:solidFill>
              <a:schemeClr val="tx1"/>
            </a:solidFill>
          </a:ln>
        </p:spPr>
        <p:txBody>
          <a:bodyPr wrap="none" rtlCol="0">
            <a:spAutoFit/>
          </a:bodyPr>
          <a:lstStyle/>
          <a:p>
            <a:pPr algn="ctr"/>
            <a:r>
              <a:rPr lang="ja-JP" altLang="en-US" sz="2800" dirty="0"/>
              <a:t>メッシュ</a:t>
            </a:r>
            <a:endParaRPr lang="en-US" altLang="ja-JP" sz="2800" dirty="0"/>
          </a:p>
          <a:p>
            <a:pPr algn="ctr"/>
            <a:r>
              <a:rPr kumimoji="1" lang="ja-JP" altLang="en-US" sz="2800" dirty="0"/>
              <a:t>再分割</a:t>
            </a:r>
          </a:p>
        </p:txBody>
      </p:sp>
      <p:sp>
        <p:nvSpPr>
          <p:cNvPr id="14" name="テキスト ボックス 13"/>
          <p:cNvSpPr txBox="1"/>
          <p:nvPr/>
        </p:nvSpPr>
        <p:spPr>
          <a:xfrm>
            <a:off x="2123728" y="1142747"/>
            <a:ext cx="1729961" cy="954107"/>
          </a:xfrm>
          <a:prstGeom prst="rect">
            <a:avLst/>
          </a:prstGeom>
          <a:noFill/>
          <a:ln>
            <a:solidFill>
              <a:schemeClr val="tx1"/>
            </a:solidFill>
          </a:ln>
        </p:spPr>
        <p:txBody>
          <a:bodyPr wrap="none" rtlCol="0">
            <a:spAutoFit/>
          </a:bodyPr>
          <a:lstStyle/>
          <a:p>
            <a:pPr algn="ctr"/>
            <a:r>
              <a:rPr lang="ja-JP" altLang="en-US" sz="2800" dirty="0"/>
              <a:t>状態量の</a:t>
            </a:r>
            <a:endParaRPr lang="en-US" altLang="ja-JP" sz="2800" dirty="0"/>
          </a:p>
          <a:p>
            <a:pPr algn="ctr"/>
            <a:r>
              <a:rPr kumimoji="1" lang="ja-JP" altLang="en-US" sz="2800" dirty="0"/>
              <a:t>マッピング</a:t>
            </a:r>
          </a:p>
        </p:txBody>
      </p:sp>
      <p:sp>
        <p:nvSpPr>
          <p:cNvPr id="16" name="テキスト ボックス 15"/>
          <p:cNvSpPr txBox="1"/>
          <p:nvPr/>
        </p:nvSpPr>
        <p:spPr>
          <a:xfrm>
            <a:off x="7668344" y="1124744"/>
            <a:ext cx="1210588" cy="954107"/>
          </a:xfrm>
          <a:prstGeom prst="rect">
            <a:avLst/>
          </a:prstGeom>
          <a:noFill/>
          <a:ln>
            <a:solidFill>
              <a:schemeClr val="tx1"/>
            </a:solidFill>
          </a:ln>
        </p:spPr>
        <p:txBody>
          <a:bodyPr wrap="none" rtlCol="0">
            <a:spAutoFit/>
          </a:bodyPr>
          <a:lstStyle/>
          <a:p>
            <a:pPr algn="ctr"/>
            <a:r>
              <a:rPr lang="ja-JP" altLang="en-US" sz="2800" dirty="0"/>
              <a:t>解析を</a:t>
            </a:r>
            <a:endParaRPr lang="en-US" altLang="ja-JP" sz="2800" dirty="0"/>
          </a:p>
          <a:p>
            <a:pPr algn="ctr"/>
            <a:r>
              <a:rPr lang="ja-JP" altLang="en-US" sz="2800" dirty="0"/>
              <a:t>続行</a:t>
            </a:r>
            <a:endParaRPr lang="en-US" altLang="ja-JP" sz="2800" dirty="0"/>
          </a:p>
        </p:txBody>
      </p:sp>
      <p:sp>
        <p:nvSpPr>
          <p:cNvPr id="17" name="右矢印 16"/>
          <p:cNvSpPr/>
          <p:nvPr/>
        </p:nvSpPr>
        <p:spPr>
          <a:xfrm>
            <a:off x="1583668" y="1394775"/>
            <a:ext cx="515008"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3912976" y="1394775"/>
            <a:ext cx="3741820" cy="43204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a:grpSpLocks/>
          </p:cNvGrpSpPr>
          <p:nvPr/>
        </p:nvGrpSpPr>
        <p:grpSpPr>
          <a:xfrm>
            <a:off x="291314" y="2249949"/>
            <a:ext cx="2300466" cy="2065215"/>
            <a:chOff x="3006037" y="3996783"/>
            <a:chExt cx="2556073" cy="2294683"/>
          </a:xfrm>
        </p:grpSpPr>
        <p:sp>
          <p:nvSpPr>
            <p:cNvPr id="20" name="フリーフォーム 19"/>
            <p:cNvSpPr/>
            <p:nvPr/>
          </p:nvSpPr>
          <p:spPr>
            <a:xfrm>
              <a:off x="3262713"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コネクタ 20"/>
            <p:cNvCxnSpPr>
              <a:stCxn id="20" idx="0"/>
              <a:endCxn id="20" idx="2"/>
            </p:cNvCxnSpPr>
            <p:nvPr/>
          </p:nvCxnSpPr>
          <p:spPr>
            <a:xfrm>
              <a:off x="3262713" y="4239090"/>
              <a:ext cx="1674687" cy="1900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二等辺三角形 21"/>
            <p:cNvSpPr/>
            <p:nvPr/>
          </p:nvSpPr>
          <p:spPr>
            <a:xfrm rot="5400000">
              <a:off x="2984149"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0800000">
              <a:off x="3114558"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5400000">
              <a:off x="3015907" y="592616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a:off x="3159563" y="6047930"/>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a:off x="5116202"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グループ化 26"/>
          <p:cNvGrpSpPr>
            <a:grpSpLocks noChangeAspect="1"/>
          </p:cNvGrpSpPr>
          <p:nvPr/>
        </p:nvGrpSpPr>
        <p:grpSpPr>
          <a:xfrm>
            <a:off x="3531675" y="2244934"/>
            <a:ext cx="2300465" cy="2081283"/>
            <a:chOff x="5751342" y="3996783"/>
            <a:chExt cx="2556073" cy="2312537"/>
          </a:xfrm>
        </p:grpSpPr>
        <p:sp>
          <p:nvSpPr>
            <p:cNvPr id="28" name="フリーフォーム 27"/>
            <p:cNvSpPr/>
            <p:nvPr/>
          </p:nvSpPr>
          <p:spPr>
            <a:xfrm>
              <a:off x="6008018"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9" name="直線コネクタ 28"/>
            <p:cNvCxnSpPr>
              <a:endCxn id="28" idx="2"/>
            </p:cNvCxnSpPr>
            <p:nvPr/>
          </p:nvCxnSpPr>
          <p:spPr>
            <a:xfrm>
              <a:off x="6008018" y="4235738"/>
              <a:ext cx="1674687" cy="1904071"/>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28" idx="1"/>
              <a:endCxn id="28" idx="3"/>
            </p:cNvCxnSpPr>
            <p:nvPr/>
          </p:nvCxnSpPr>
          <p:spPr>
            <a:xfrm flipV="1">
              <a:off x="6034973" y="4537041"/>
              <a:ext cx="1822392" cy="1492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二等辺三角形 30"/>
            <p:cNvSpPr/>
            <p:nvPr/>
          </p:nvSpPr>
          <p:spPr>
            <a:xfrm rot="5400000">
              <a:off x="5765247" y="5944017"/>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a:off x="5908903" y="6065784"/>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rot="5400000">
              <a:off x="5729454"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10800000">
              <a:off x="5859863"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p:nvPr/>
          </p:nvCxnSpPr>
          <p:spPr>
            <a:xfrm>
              <a:off x="7861507" y="4554125"/>
              <a:ext cx="445908" cy="4050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
        <p:nvSpPr>
          <p:cNvPr id="36" name="テキスト ボックス 35"/>
          <p:cNvSpPr txBox="1"/>
          <p:nvPr/>
        </p:nvSpPr>
        <p:spPr>
          <a:xfrm>
            <a:off x="251520" y="4270159"/>
            <a:ext cx="2084225"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dirty="0">
                <a:solidFill>
                  <a:srgbClr val="000000"/>
                </a:solidFill>
              </a:rPr>
              <a:t>　　内力</a:t>
            </a:r>
            <a:r>
              <a:rPr lang="en-US" altLang="ja-JP" sz="2000" dirty="0">
                <a:solidFill>
                  <a:srgbClr val="000000"/>
                </a:solidFill>
              </a:rPr>
              <a:t>=</a:t>
            </a:r>
            <a:r>
              <a:rPr lang="ja-JP" altLang="en-US" sz="2000" dirty="0">
                <a:solidFill>
                  <a:srgbClr val="000000"/>
                </a:solidFill>
              </a:rPr>
              <a:t>外力</a:t>
            </a:r>
            <a:endParaRPr kumimoji="1" lang="ja-JP" altLang="en-US" sz="2000" dirty="0">
              <a:solidFill>
                <a:srgbClr val="000000"/>
              </a:solidFill>
            </a:endParaRPr>
          </a:p>
        </p:txBody>
      </p:sp>
      <p:sp>
        <p:nvSpPr>
          <p:cNvPr id="37" name="テキスト ボックス 36"/>
          <p:cNvSpPr txBox="1"/>
          <p:nvPr/>
        </p:nvSpPr>
        <p:spPr>
          <a:xfrm>
            <a:off x="3491880" y="4270159"/>
            <a:ext cx="2201244" cy="400110"/>
          </a:xfrm>
          <a:prstGeom prst="rect">
            <a:avLst/>
          </a:prstGeom>
          <a:noFill/>
        </p:spPr>
        <p:txBody>
          <a:bodyPr wrap="none" rtlCol="0">
            <a:spAutoFit/>
          </a:bodyPr>
          <a:lstStyle/>
          <a:p>
            <a:r>
              <a:rPr lang="en-US" altLang="ja-JP" sz="2000" i="1" dirty="0">
                <a:solidFill>
                  <a:srgbClr val="000000"/>
                </a:solidFill>
              </a:rPr>
              <a:t>t=t</a:t>
            </a:r>
            <a:r>
              <a:rPr lang="en-US" altLang="ja-JP" sz="2000" i="1" baseline="-25000" dirty="0">
                <a:solidFill>
                  <a:srgbClr val="000000"/>
                </a:solidFill>
              </a:rPr>
              <a:t>1</a:t>
            </a:r>
            <a:r>
              <a:rPr lang="ja-JP" altLang="en-US" sz="2000" b="1" dirty="0">
                <a:solidFill>
                  <a:srgbClr val="0000CC"/>
                </a:solidFill>
              </a:rPr>
              <a:t>　　内力←外力</a:t>
            </a:r>
            <a:endParaRPr kumimoji="1" lang="ja-JP" altLang="en-US" sz="2000" b="1" dirty="0">
              <a:solidFill>
                <a:srgbClr val="0000CC"/>
              </a:solidFill>
            </a:endParaRPr>
          </a:p>
        </p:txBody>
      </p:sp>
      <p:sp>
        <p:nvSpPr>
          <p:cNvPr id="38" name="テキスト ボックス 37"/>
          <p:cNvSpPr txBox="1"/>
          <p:nvPr/>
        </p:nvSpPr>
        <p:spPr>
          <a:xfrm>
            <a:off x="2421862" y="2651720"/>
            <a:ext cx="1183336" cy="2062103"/>
          </a:xfrm>
          <a:prstGeom prst="rect">
            <a:avLst/>
          </a:prstGeom>
          <a:noFill/>
        </p:spPr>
        <p:txBody>
          <a:bodyPr wrap="none" rtlCol="0">
            <a:spAutoFit/>
          </a:bodyPr>
          <a:lstStyle/>
          <a:p>
            <a:pPr algn="ctr"/>
            <a:r>
              <a:rPr lang="ja-JP" altLang="en-US" b="1" dirty="0">
                <a:solidFill>
                  <a:srgbClr val="000000"/>
                </a:solidFill>
              </a:rPr>
              <a:t>メッシュ</a:t>
            </a:r>
            <a:endParaRPr lang="en-US" altLang="ja-JP" b="1" dirty="0">
              <a:solidFill>
                <a:srgbClr val="000000"/>
              </a:solidFill>
            </a:endParaRPr>
          </a:p>
          <a:p>
            <a:pPr algn="ctr"/>
            <a:r>
              <a:rPr lang="ja-JP" altLang="en-US" b="1" dirty="0">
                <a:solidFill>
                  <a:srgbClr val="000000"/>
                </a:solidFill>
              </a:rPr>
              <a:t>再分割</a:t>
            </a:r>
            <a:endParaRPr lang="en-US" altLang="ja-JP" b="1" dirty="0">
              <a:solidFill>
                <a:srgbClr val="000000"/>
              </a:solidFill>
            </a:endParaRPr>
          </a:p>
          <a:p>
            <a:pPr algn="ctr"/>
            <a:endParaRPr lang="en-US" altLang="ja-JP" sz="2000" b="1" dirty="0">
              <a:solidFill>
                <a:srgbClr val="FF0000"/>
              </a:solidFill>
            </a:endParaRPr>
          </a:p>
          <a:p>
            <a:pPr algn="ctr"/>
            <a:r>
              <a:rPr lang="ja-JP" altLang="en-US" b="1" dirty="0">
                <a:solidFill>
                  <a:srgbClr val="0000CC"/>
                </a:solidFill>
              </a:rPr>
              <a:t>節点外力</a:t>
            </a:r>
            <a:endParaRPr lang="en-US" altLang="ja-JP" b="1" dirty="0">
              <a:solidFill>
                <a:srgbClr val="0000CC"/>
              </a:solidFill>
            </a:endParaRPr>
          </a:p>
          <a:p>
            <a:pPr algn="ctr"/>
            <a:r>
              <a:rPr lang="ja-JP" altLang="en-US" b="1" dirty="0">
                <a:solidFill>
                  <a:srgbClr val="0000CC"/>
                </a:solidFill>
              </a:rPr>
              <a:t>を含めた</a:t>
            </a:r>
            <a:endParaRPr lang="en-US" altLang="ja-JP" b="1" dirty="0">
              <a:solidFill>
                <a:srgbClr val="0000CC"/>
              </a:solidFill>
            </a:endParaRPr>
          </a:p>
          <a:p>
            <a:pPr algn="ctr"/>
            <a:r>
              <a:rPr lang="ja-JP" altLang="en-US" b="1" dirty="0">
                <a:solidFill>
                  <a:srgbClr val="000000"/>
                </a:solidFill>
              </a:rPr>
              <a:t>状態量の</a:t>
            </a:r>
            <a:endParaRPr lang="en-US" altLang="ja-JP" b="1" dirty="0">
              <a:solidFill>
                <a:srgbClr val="000000"/>
              </a:solidFill>
            </a:endParaRPr>
          </a:p>
          <a:p>
            <a:pPr algn="ctr"/>
            <a:r>
              <a:rPr lang="ja-JP" altLang="en-US" b="1" dirty="0">
                <a:solidFill>
                  <a:srgbClr val="000000"/>
                </a:solidFill>
              </a:rPr>
              <a:t>マッピング</a:t>
            </a:r>
            <a:endParaRPr lang="en-US" altLang="ja-JP" b="1" dirty="0">
              <a:solidFill>
                <a:srgbClr val="000000"/>
              </a:solidFill>
            </a:endParaRPr>
          </a:p>
        </p:txBody>
      </p:sp>
      <p:sp>
        <p:nvSpPr>
          <p:cNvPr id="39" name="右矢印 38"/>
          <p:cNvSpPr/>
          <p:nvPr/>
        </p:nvSpPr>
        <p:spPr>
          <a:xfrm>
            <a:off x="2827470" y="3258274"/>
            <a:ext cx="450050" cy="286864"/>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sp>
        <p:nvSpPr>
          <p:cNvPr id="10" name="テキスト ボックス 9"/>
          <p:cNvSpPr txBox="1"/>
          <p:nvPr/>
        </p:nvSpPr>
        <p:spPr>
          <a:xfrm>
            <a:off x="6677089" y="2780928"/>
            <a:ext cx="1603324" cy="1200329"/>
          </a:xfrm>
          <a:prstGeom prst="rect">
            <a:avLst/>
          </a:prstGeom>
          <a:noFill/>
          <a:ln w="19050">
            <a:solidFill>
              <a:schemeClr val="tx1"/>
            </a:solidFill>
          </a:ln>
        </p:spPr>
        <p:txBody>
          <a:bodyPr wrap="none" rtlCol="0">
            <a:spAutoFit/>
          </a:bodyPr>
          <a:lstStyle/>
          <a:p>
            <a:pPr algn="ctr"/>
            <a:r>
              <a:rPr kumimoji="1" lang="ja-JP" altLang="en-US" sz="2400" dirty="0">
                <a:solidFill>
                  <a:srgbClr val="0000CC"/>
                </a:solidFill>
              </a:rPr>
              <a:t>釣合の</a:t>
            </a:r>
            <a:endParaRPr kumimoji="1" lang="en-US" altLang="ja-JP" sz="2400" dirty="0">
              <a:solidFill>
                <a:srgbClr val="0000CC"/>
              </a:solidFill>
            </a:endParaRPr>
          </a:p>
          <a:p>
            <a:pPr algn="ctr"/>
            <a:r>
              <a:rPr kumimoji="1" lang="ja-JP" altLang="en-US" sz="2400" dirty="0">
                <a:solidFill>
                  <a:srgbClr val="0000CC"/>
                </a:solidFill>
              </a:rPr>
              <a:t>解き直しが</a:t>
            </a:r>
            <a:endParaRPr kumimoji="1" lang="en-US" altLang="ja-JP" sz="2400" dirty="0">
              <a:solidFill>
                <a:srgbClr val="0000CC"/>
              </a:solidFill>
            </a:endParaRPr>
          </a:p>
          <a:p>
            <a:pPr algn="ctr"/>
            <a:r>
              <a:rPr lang="ja-JP" altLang="en-US" sz="2400" dirty="0">
                <a:solidFill>
                  <a:srgbClr val="0000CC"/>
                </a:solidFill>
              </a:rPr>
              <a:t>不要</a:t>
            </a:r>
            <a:r>
              <a:rPr lang="en-US" altLang="ja-JP" sz="2400" dirty="0">
                <a:solidFill>
                  <a:srgbClr val="0000CC"/>
                </a:solidFill>
              </a:rPr>
              <a:t>!!</a:t>
            </a:r>
            <a:endParaRPr kumimoji="1" lang="ja-JP" altLang="en-US" sz="2400" dirty="0">
              <a:solidFill>
                <a:srgbClr val="0000CC"/>
              </a:solidFill>
            </a:endParaRPr>
          </a:p>
        </p:txBody>
      </p:sp>
    </p:spTree>
    <p:extLst>
      <p:ext uri="{BB962C8B-B14F-4D97-AF65-F5344CB8AC3E}">
        <p14:creationId xmlns:p14="http://schemas.microsoft.com/office/powerpoint/2010/main" val="188155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増分形釣合方程式の利点</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a:effectLst>
                  <a:outerShdw blurRad="38100" dist="38100" dir="2700000" algn="tl">
                    <a:srgbClr val="000000">
                      <a:alpha val="43137"/>
                    </a:srgbClr>
                  </a:outerShdw>
                </a:effectLst>
              </a:rPr>
              <a:t>通常の釣合方程式</a:t>
            </a:r>
            <a:r>
              <a:rPr kumimoji="1" lang="ja-JP" altLang="en-US" dirty="0"/>
              <a:t>の下でリゾーニングを行うと，</a:t>
            </a:r>
            <a:endParaRPr kumimoji="1" lang="en-US" altLang="ja-JP" dirty="0"/>
          </a:p>
          <a:p>
            <a:pPr lvl="1"/>
            <a:r>
              <a:rPr kumimoji="1" lang="ja-JP" altLang="en-US" dirty="0"/>
              <a:t>新メッシュ上での</a:t>
            </a:r>
            <a:r>
              <a:rPr kumimoji="1" lang="ja-JP" altLang="en-US" u="sng" dirty="0"/>
              <a:t>釣合方程式が成立しない</a:t>
            </a:r>
            <a:endParaRPr lang="en-US" altLang="ja-JP" u="sng" dirty="0"/>
          </a:p>
          <a:p>
            <a:pPr lvl="1"/>
            <a:r>
              <a:rPr kumimoji="1" lang="ja-JP" altLang="en-US" dirty="0"/>
              <a:t>この不釣合を</a:t>
            </a:r>
            <a:r>
              <a:rPr kumimoji="1" lang="ja-JP" altLang="en-US" u="sng" dirty="0"/>
              <a:t>誤魔化す必要がある</a:t>
            </a:r>
            <a:r>
              <a:rPr kumimoji="1" lang="ja-JP" altLang="en-US" dirty="0"/>
              <a:t>為，</a:t>
            </a:r>
            <a:r>
              <a:rPr lang="ja-JP" altLang="en-US" dirty="0"/>
              <a:t>商用</a:t>
            </a:r>
            <a:r>
              <a:rPr lang="en-US" altLang="ja-JP" dirty="0"/>
              <a:t>FEM</a:t>
            </a:r>
            <a:r>
              <a:rPr lang="ja-JP" altLang="en-US" dirty="0"/>
              <a:t>では</a:t>
            </a:r>
            <a:endParaRPr lang="en-US" altLang="ja-JP" dirty="0"/>
          </a:p>
          <a:p>
            <a:pPr lvl="2"/>
            <a:r>
              <a:rPr kumimoji="1" lang="ja-JP" altLang="en-US" dirty="0"/>
              <a:t>不釣合を幾つかの増分に分けて解消</a:t>
            </a:r>
            <a:endParaRPr kumimoji="1" lang="en-US" altLang="ja-JP" dirty="0"/>
          </a:p>
          <a:p>
            <a:pPr lvl="2"/>
            <a:r>
              <a:rPr lang="ja-JP" altLang="en-US" dirty="0"/>
              <a:t>リゾーニングのタイミングを手動で早めることを推奨</a:t>
            </a:r>
            <a:endParaRPr lang="en-US" altLang="ja-JP" dirty="0"/>
          </a:p>
          <a:p>
            <a:pPr lvl="2"/>
            <a:r>
              <a:rPr lang="ja-JP" altLang="en-US" dirty="0"/>
              <a:t>静的陰解法でなく静的陽解法あるいは動的解法を採用</a:t>
            </a:r>
            <a:endParaRPr lang="en-US" altLang="ja-JP" dirty="0"/>
          </a:p>
          <a:p>
            <a:r>
              <a:rPr lang="ja-JP" altLang="en-US" dirty="0">
                <a:solidFill>
                  <a:srgbClr val="008000"/>
                </a:solidFill>
              </a:rPr>
              <a:t>増分形釣合方程式</a:t>
            </a:r>
            <a:r>
              <a:rPr lang="ja-JP" altLang="en-US" dirty="0"/>
              <a:t>の下でリゾーニングを行うと，</a:t>
            </a:r>
            <a:endParaRPr lang="en-US" altLang="ja-JP" dirty="0"/>
          </a:p>
          <a:p>
            <a:pPr lvl="1"/>
            <a:r>
              <a:rPr lang="ja-JP" altLang="en-US" dirty="0"/>
              <a:t>新メッシュ上での</a:t>
            </a:r>
            <a:r>
              <a:rPr lang="ja-JP" altLang="en-US" u="sng" dirty="0"/>
              <a:t>釣合方程式を計算する必要がない</a:t>
            </a:r>
            <a:endParaRPr lang="en-US" altLang="ja-JP" u="sng" dirty="0"/>
          </a:p>
          <a:p>
            <a:pPr lvl="1"/>
            <a:r>
              <a:rPr lang="ja-JP" altLang="en-US" u="sng" dirty="0"/>
              <a:t>誤魔化す必要がない</a:t>
            </a:r>
            <a:r>
              <a:rPr lang="ja-JP" altLang="en-US" dirty="0"/>
              <a:t>（静的陰解法のままで良い）</a:t>
            </a:r>
            <a:endParaRPr lang="en-US" altLang="ja-JP" dirty="0"/>
          </a:p>
          <a:p>
            <a:pPr lvl="1"/>
            <a:r>
              <a:rPr lang="ja-JP" altLang="en-US" dirty="0">
                <a:solidFill>
                  <a:srgbClr val="0000CC"/>
                </a:solidFill>
              </a:rPr>
              <a:t>リゾーニング付き</a:t>
            </a:r>
            <a:r>
              <a:rPr lang="en-US" altLang="ja-JP" dirty="0">
                <a:solidFill>
                  <a:srgbClr val="0000CC"/>
                </a:solidFill>
              </a:rPr>
              <a:t>FEM</a:t>
            </a:r>
            <a:r>
              <a:rPr lang="ja-JP" altLang="en-US" dirty="0">
                <a:solidFill>
                  <a:srgbClr val="0000CC"/>
                </a:solidFill>
              </a:rPr>
              <a:t>が手軽・安定になる</a:t>
            </a:r>
            <a:r>
              <a:rPr lang="en-US" altLang="ja-JP" dirty="0">
                <a:solidFill>
                  <a:srgbClr val="0000CC"/>
                </a:solidFill>
              </a:rPr>
              <a:t>!!</a:t>
            </a:r>
          </a:p>
          <a:p>
            <a:endParaRPr lang="en-US" altLang="ja-JP" dirty="0"/>
          </a:p>
          <a:p>
            <a:pPr lvl="1"/>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Tree>
    <p:extLst>
      <p:ext uri="{BB962C8B-B14F-4D97-AF65-F5344CB8AC3E}">
        <p14:creationId xmlns:p14="http://schemas.microsoft.com/office/powerpoint/2010/main" val="167486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a:ln/>
        </p:spPr>
        <p:txBody>
          <a:bodyPr/>
          <a:lstStyle/>
          <a:p>
            <a:r>
              <a:rPr lang="ja-JP" altLang="en-US" dirty="0"/>
              <a:t>提案手法のフローチャート</a:t>
            </a:r>
          </a:p>
        </p:txBody>
      </p:sp>
      <p:sp>
        <p:nvSpPr>
          <p:cNvPr id="84995" name="Rectangle 3"/>
          <p:cNvSpPr>
            <a:spLocks noGrp="1" noChangeArrowheads="1"/>
          </p:cNvSpPr>
          <p:nvPr>
            <p:ph idx="1"/>
          </p:nvPr>
        </p:nvSpPr>
        <p:spPr/>
        <p:txBody>
          <a:bodyPr/>
          <a:lstStyle/>
          <a:p>
            <a:r>
              <a:rPr lang="ja-JP" altLang="en-US" sz="2400" dirty="0">
                <a:effectLst>
                  <a:outerShdw blurRad="38100" dist="38100" dir="2700000" algn="tl">
                    <a:srgbClr val="C0C0C0"/>
                  </a:outerShdw>
                </a:effectLst>
              </a:rPr>
              <a:t>時間増分計算ループ開始</a:t>
            </a:r>
            <a:endParaRPr lang="en-US" altLang="ja-JP" sz="2400" dirty="0">
              <a:effectLst>
                <a:outerShdw blurRad="38100" dist="38100" dir="2700000" algn="tl">
                  <a:srgbClr val="C0C0C0"/>
                </a:outerShdw>
              </a:effectLst>
            </a:endParaRPr>
          </a:p>
          <a:p>
            <a:pPr lvl="1">
              <a:buClr>
                <a:schemeClr val="tx1"/>
              </a:buClr>
            </a:pPr>
            <a:r>
              <a:rPr lang="ja-JP" altLang="en-US" sz="2400" dirty="0">
                <a:solidFill>
                  <a:schemeClr val="tx1"/>
                </a:solidFill>
              </a:rPr>
              <a:t>初期</a:t>
            </a:r>
            <a:r>
              <a:rPr lang="en-US" altLang="ja-JP" sz="2400" dirty="0"/>
              <a:t>{</a:t>
            </a:r>
            <a:r>
              <a:rPr lang="en-US" altLang="ja-JP" sz="2400" i="1" dirty="0">
                <a:latin typeface="Symbol" pitchFamily="18" charset="2"/>
              </a:rPr>
              <a:t>D</a:t>
            </a:r>
            <a:r>
              <a:rPr lang="en-US" altLang="ja-JP" sz="2400" i="1" dirty="0"/>
              <a:t>u</a:t>
            </a:r>
            <a:r>
              <a:rPr lang="en-US" altLang="ja-JP" sz="2400" dirty="0"/>
              <a:t>}</a:t>
            </a:r>
            <a:r>
              <a:rPr lang="ja-JP" altLang="en-US" sz="2400" dirty="0"/>
              <a:t>を仮定</a:t>
            </a:r>
            <a:endParaRPr lang="en-US" altLang="ja-JP" sz="2400" dirty="0">
              <a:solidFill>
                <a:srgbClr val="0000CC"/>
              </a:solidFill>
            </a:endParaRPr>
          </a:p>
          <a:p>
            <a:pPr lvl="1">
              <a:buClr>
                <a:schemeClr val="tx1"/>
              </a:buClr>
            </a:pPr>
            <a:r>
              <a:rPr lang="en-US" altLang="ja-JP" sz="2400" dirty="0">
                <a:solidFill>
                  <a:srgbClr val="0000CC"/>
                </a:solidFill>
                <a:effectLst>
                  <a:outerShdw blurRad="38100" dist="38100" dir="2700000" algn="tl">
                    <a:srgbClr val="C0C0C0"/>
                  </a:outerShdw>
                </a:effectLst>
              </a:rPr>
              <a:t>Newton-</a:t>
            </a:r>
            <a:r>
              <a:rPr lang="en-US" altLang="ja-JP" sz="2400" dirty="0" err="1">
                <a:solidFill>
                  <a:srgbClr val="0000CC"/>
                </a:solidFill>
                <a:effectLst>
                  <a:outerShdw blurRad="38100" dist="38100" dir="2700000" algn="tl">
                    <a:srgbClr val="C0C0C0"/>
                  </a:outerShdw>
                </a:effectLst>
              </a:rPr>
              <a:t>Raphson</a:t>
            </a:r>
            <a:r>
              <a:rPr lang="ja-JP" altLang="en-US" sz="2400" dirty="0">
                <a:solidFill>
                  <a:srgbClr val="0000CC"/>
                </a:solidFill>
                <a:effectLst>
                  <a:outerShdw blurRad="38100" dist="38100" dir="2700000" algn="tl">
                    <a:srgbClr val="C0C0C0"/>
                  </a:outerShdw>
                </a:effectLst>
              </a:rPr>
              <a:t>ループ開始</a:t>
            </a:r>
          </a:p>
          <a:p>
            <a:pPr lvl="2"/>
            <a:r>
              <a:rPr lang="ja-JP" altLang="en-US" dirty="0"/>
              <a:t>試行状態量の再計算</a:t>
            </a:r>
            <a:endParaRPr lang="en-US" altLang="ja-JP" dirty="0"/>
          </a:p>
          <a:p>
            <a:pPr lvl="2"/>
            <a:r>
              <a:rPr lang="en-US" altLang="ja-JP" dirty="0">
                <a:solidFill>
                  <a:srgbClr val="008000"/>
                </a:solidFill>
                <a:cs typeface="+mn-cs"/>
              </a:rPr>
              <a:t>{</a:t>
            </a:r>
            <a:r>
              <a:rPr lang="en-US" altLang="ja-JP" i="1" dirty="0" err="1">
                <a:solidFill>
                  <a:srgbClr val="008000"/>
                </a:solidFill>
                <a:latin typeface="Symbol" pitchFamily="18" charset="2"/>
                <a:cs typeface="+mn-cs"/>
              </a:rPr>
              <a:t>D</a:t>
            </a:r>
            <a:r>
              <a:rPr lang="en-US" altLang="ja-JP" i="1" dirty="0" err="1">
                <a:solidFill>
                  <a:srgbClr val="008000"/>
                </a:solidFill>
                <a:cs typeface="+mn-cs"/>
              </a:rPr>
              <a:t>f</a:t>
            </a:r>
            <a:r>
              <a:rPr lang="en-US" altLang="ja-JP" i="1" dirty="0">
                <a:solidFill>
                  <a:srgbClr val="008000"/>
                </a:solidFill>
                <a:cs typeface="+mn-cs"/>
              </a:rPr>
              <a:t> </a:t>
            </a:r>
            <a:r>
              <a:rPr lang="en-US" altLang="ja-JP" baseline="30000" dirty="0" err="1">
                <a:solidFill>
                  <a:srgbClr val="008000"/>
                </a:solidFill>
                <a:cs typeface="+mn-cs"/>
              </a:rPr>
              <a:t>ext</a:t>
            </a:r>
            <a:r>
              <a:rPr lang="en-US" altLang="ja-JP" dirty="0">
                <a:solidFill>
                  <a:srgbClr val="008000"/>
                </a:solidFill>
                <a:cs typeface="+mn-cs"/>
              </a:rPr>
              <a:t>}, </a:t>
            </a:r>
            <a:r>
              <a:rPr lang="en-US" altLang="ja-JP" dirty="0">
                <a:solidFill>
                  <a:srgbClr val="008000"/>
                </a:solidFill>
              </a:rPr>
              <a:t>{</a:t>
            </a:r>
            <a:r>
              <a:rPr lang="en-US" altLang="ja-JP" i="1" dirty="0" err="1">
                <a:solidFill>
                  <a:srgbClr val="008000"/>
                </a:solidFill>
                <a:latin typeface="Symbol" pitchFamily="18" charset="2"/>
              </a:rPr>
              <a:t>D</a:t>
            </a:r>
            <a:r>
              <a:rPr lang="en-US" altLang="ja-JP" i="1" dirty="0" err="1">
                <a:solidFill>
                  <a:srgbClr val="008000"/>
                </a:solidFill>
              </a:rPr>
              <a:t>f</a:t>
            </a:r>
            <a:r>
              <a:rPr lang="en-US" altLang="ja-JP" i="1" dirty="0">
                <a:solidFill>
                  <a:srgbClr val="008000"/>
                </a:solidFill>
              </a:rPr>
              <a:t> </a:t>
            </a:r>
            <a:r>
              <a:rPr lang="en-US" altLang="ja-JP" baseline="30000" dirty="0" err="1">
                <a:solidFill>
                  <a:srgbClr val="008000"/>
                </a:solidFill>
              </a:rPr>
              <a:t>int</a:t>
            </a:r>
            <a:r>
              <a:rPr lang="en-US" altLang="ja-JP" dirty="0">
                <a:solidFill>
                  <a:srgbClr val="008000"/>
                </a:solidFill>
              </a:rPr>
              <a:t>}</a:t>
            </a:r>
            <a:r>
              <a:rPr lang="en-US" altLang="ja-JP" dirty="0"/>
              <a:t>, [</a:t>
            </a:r>
            <a:r>
              <a:rPr lang="en-US" altLang="ja-JP" i="1" dirty="0"/>
              <a:t>K</a:t>
            </a:r>
            <a:r>
              <a:rPr lang="en-US" altLang="ja-JP" dirty="0"/>
              <a:t>] </a:t>
            </a:r>
            <a:r>
              <a:rPr lang="ja-JP" altLang="en-US" dirty="0"/>
              <a:t>の計算</a:t>
            </a:r>
          </a:p>
          <a:p>
            <a:pPr lvl="2"/>
            <a:r>
              <a:rPr lang="ja-JP" altLang="en-US" dirty="0"/>
              <a:t>収束判定</a:t>
            </a:r>
            <a:endParaRPr lang="en-US" altLang="ja-JP" dirty="0"/>
          </a:p>
          <a:p>
            <a:pPr lvl="2"/>
            <a:r>
              <a:rPr lang="en-US" altLang="ja-JP" dirty="0">
                <a:solidFill>
                  <a:srgbClr val="008000"/>
                </a:solidFill>
              </a:rPr>
              <a:t>[</a:t>
            </a:r>
            <a:r>
              <a:rPr lang="en-US" altLang="ja-JP" i="1" dirty="0">
                <a:solidFill>
                  <a:srgbClr val="008000"/>
                </a:solidFill>
              </a:rPr>
              <a:t>K</a:t>
            </a:r>
            <a:r>
              <a:rPr lang="en-US" altLang="ja-JP" dirty="0">
                <a:solidFill>
                  <a:srgbClr val="008000"/>
                </a:solidFill>
              </a:rPr>
              <a:t>]{</a:t>
            </a:r>
            <a:r>
              <a:rPr lang="en-US" altLang="ja-JP" i="1" dirty="0">
                <a:solidFill>
                  <a:srgbClr val="008000"/>
                </a:solidFill>
                <a:latin typeface="Symbol" pitchFamily="18" charset="2"/>
              </a:rPr>
              <a:t>d</a:t>
            </a:r>
            <a:r>
              <a:rPr lang="en-US" altLang="ja-JP" i="1" dirty="0">
                <a:solidFill>
                  <a:srgbClr val="008000"/>
                </a:solidFill>
              </a:rPr>
              <a:t>u</a:t>
            </a:r>
            <a:r>
              <a:rPr lang="en-US" altLang="ja-JP" dirty="0">
                <a:solidFill>
                  <a:srgbClr val="008000"/>
                </a:solidFill>
              </a:rPr>
              <a:t>} =</a:t>
            </a:r>
            <a:r>
              <a:rPr lang="ja-JP" altLang="en-US" dirty="0">
                <a:solidFill>
                  <a:srgbClr val="008000"/>
                </a:solidFill>
              </a:rPr>
              <a:t> </a:t>
            </a:r>
            <a:r>
              <a:rPr lang="en-US" altLang="ja-JP" dirty="0">
                <a:solidFill>
                  <a:srgbClr val="008000"/>
                </a:solidFill>
              </a:rPr>
              <a:t>({</a:t>
            </a:r>
            <a:r>
              <a:rPr lang="en-US" altLang="ja-JP" i="1" dirty="0">
                <a:solidFill>
                  <a:srgbClr val="008000"/>
                </a:solidFill>
              </a:rPr>
              <a:t>f </a:t>
            </a:r>
            <a:r>
              <a:rPr lang="en-US" altLang="ja-JP" baseline="30000" dirty="0" err="1">
                <a:solidFill>
                  <a:srgbClr val="008000"/>
                </a:solidFill>
              </a:rPr>
              <a:t>ext</a:t>
            </a:r>
            <a:r>
              <a:rPr lang="en-US" altLang="ja-JP" dirty="0">
                <a:solidFill>
                  <a:srgbClr val="008000"/>
                </a:solidFill>
              </a:rPr>
              <a:t>}+{</a:t>
            </a:r>
            <a:r>
              <a:rPr lang="en-US" altLang="ja-JP" i="1" dirty="0" err="1">
                <a:solidFill>
                  <a:srgbClr val="008000"/>
                </a:solidFill>
                <a:latin typeface="Symbol" pitchFamily="18" charset="2"/>
              </a:rPr>
              <a:t>D</a:t>
            </a:r>
            <a:r>
              <a:rPr lang="en-US" altLang="ja-JP" i="1" dirty="0" err="1">
                <a:solidFill>
                  <a:srgbClr val="008000"/>
                </a:solidFill>
              </a:rPr>
              <a:t>f</a:t>
            </a:r>
            <a:r>
              <a:rPr lang="en-US" altLang="ja-JP" i="1" dirty="0">
                <a:solidFill>
                  <a:srgbClr val="008000"/>
                </a:solidFill>
              </a:rPr>
              <a:t> </a:t>
            </a:r>
            <a:r>
              <a:rPr lang="en-US" altLang="ja-JP" baseline="30000" dirty="0" err="1">
                <a:solidFill>
                  <a:srgbClr val="008000"/>
                </a:solidFill>
              </a:rPr>
              <a:t>ext</a:t>
            </a:r>
            <a:r>
              <a:rPr lang="en-US" altLang="ja-JP" dirty="0">
                <a:solidFill>
                  <a:srgbClr val="008000"/>
                </a:solidFill>
              </a:rPr>
              <a:t>}) - ({</a:t>
            </a:r>
            <a:r>
              <a:rPr lang="en-US" altLang="ja-JP" i="1" dirty="0">
                <a:solidFill>
                  <a:srgbClr val="008000"/>
                </a:solidFill>
              </a:rPr>
              <a:t>f </a:t>
            </a:r>
            <a:r>
              <a:rPr lang="en-US" altLang="ja-JP" baseline="30000" dirty="0" err="1">
                <a:solidFill>
                  <a:srgbClr val="008000"/>
                </a:solidFill>
              </a:rPr>
              <a:t>int</a:t>
            </a:r>
            <a:r>
              <a:rPr lang="en-US" altLang="ja-JP" dirty="0">
                <a:solidFill>
                  <a:srgbClr val="008000"/>
                </a:solidFill>
              </a:rPr>
              <a:t>}+{</a:t>
            </a:r>
            <a:r>
              <a:rPr lang="en-US" altLang="ja-JP" i="1" dirty="0" err="1">
                <a:solidFill>
                  <a:srgbClr val="008000"/>
                </a:solidFill>
                <a:latin typeface="Symbol" pitchFamily="18" charset="2"/>
              </a:rPr>
              <a:t>D</a:t>
            </a:r>
            <a:r>
              <a:rPr lang="en-US" altLang="ja-JP" i="1" dirty="0" err="1">
                <a:solidFill>
                  <a:srgbClr val="008000"/>
                </a:solidFill>
              </a:rPr>
              <a:t>f</a:t>
            </a:r>
            <a:r>
              <a:rPr lang="en-US" altLang="ja-JP" i="1" dirty="0">
                <a:solidFill>
                  <a:srgbClr val="008000"/>
                </a:solidFill>
              </a:rPr>
              <a:t> </a:t>
            </a:r>
            <a:r>
              <a:rPr lang="en-US" altLang="ja-JP" baseline="30000" dirty="0" err="1">
                <a:solidFill>
                  <a:srgbClr val="008000"/>
                </a:solidFill>
              </a:rPr>
              <a:t>int</a:t>
            </a:r>
            <a:r>
              <a:rPr lang="en-US" altLang="ja-JP" dirty="0">
                <a:solidFill>
                  <a:srgbClr val="008000"/>
                </a:solidFill>
              </a:rPr>
              <a:t>})</a:t>
            </a:r>
            <a:r>
              <a:rPr lang="en-US" altLang="ja-JP" dirty="0"/>
              <a:t> </a:t>
            </a:r>
            <a:r>
              <a:rPr lang="ja-JP" altLang="en-US" dirty="0"/>
              <a:t>を解く</a:t>
            </a:r>
            <a:endParaRPr lang="en-US" altLang="ja-JP" dirty="0"/>
          </a:p>
          <a:p>
            <a:pPr lvl="2"/>
            <a:r>
              <a:rPr lang="en-US" altLang="ja-JP" dirty="0"/>
              <a:t>{</a:t>
            </a:r>
            <a:r>
              <a:rPr lang="en-US" altLang="ja-JP" i="1" dirty="0">
                <a:latin typeface="Symbol" pitchFamily="18" charset="2"/>
              </a:rPr>
              <a:t>D</a:t>
            </a:r>
            <a:r>
              <a:rPr lang="en-US" altLang="ja-JP" i="1" dirty="0"/>
              <a:t>u</a:t>
            </a:r>
            <a:r>
              <a:rPr lang="en-US" altLang="ja-JP" dirty="0"/>
              <a:t>} </a:t>
            </a:r>
            <a:r>
              <a:rPr lang="ja-JP" altLang="en-US" dirty="0"/>
              <a:t>← </a:t>
            </a:r>
            <a:r>
              <a:rPr lang="en-US" altLang="ja-JP" dirty="0"/>
              <a:t>{</a:t>
            </a:r>
            <a:r>
              <a:rPr lang="en-US" altLang="ja-JP" i="1" dirty="0">
                <a:latin typeface="Symbol" pitchFamily="18" charset="2"/>
              </a:rPr>
              <a:t>D</a:t>
            </a:r>
            <a:r>
              <a:rPr lang="en-US" altLang="ja-JP" i="1" dirty="0"/>
              <a:t>u</a:t>
            </a:r>
            <a:r>
              <a:rPr lang="en-US" altLang="ja-JP" dirty="0"/>
              <a:t>} + {</a:t>
            </a:r>
            <a:r>
              <a:rPr lang="en-US" altLang="ja-JP" i="1" dirty="0">
                <a:latin typeface="Symbol" pitchFamily="18" charset="2"/>
              </a:rPr>
              <a:t>d</a:t>
            </a:r>
            <a:r>
              <a:rPr lang="en-US" altLang="ja-JP" i="1" dirty="0"/>
              <a:t>u</a:t>
            </a:r>
            <a:r>
              <a:rPr lang="en-US" altLang="ja-JP" dirty="0"/>
              <a:t>}</a:t>
            </a:r>
            <a:endParaRPr lang="en-US" altLang="ja-JP" sz="2400" dirty="0"/>
          </a:p>
          <a:p>
            <a:pPr lvl="1"/>
            <a:r>
              <a:rPr lang="en-US" altLang="ja-JP" sz="2400" dirty="0">
                <a:solidFill>
                  <a:srgbClr val="008000"/>
                </a:solidFill>
              </a:rPr>
              <a:t>{</a:t>
            </a:r>
            <a:r>
              <a:rPr lang="en-US" altLang="ja-JP" sz="2400" i="1" dirty="0">
                <a:solidFill>
                  <a:srgbClr val="008000"/>
                </a:solidFill>
              </a:rPr>
              <a:t>f </a:t>
            </a:r>
            <a:r>
              <a:rPr lang="en-US" altLang="ja-JP" sz="2400" baseline="30000" dirty="0" err="1">
                <a:solidFill>
                  <a:srgbClr val="008000"/>
                </a:solidFill>
              </a:rPr>
              <a:t>ext</a:t>
            </a:r>
            <a:r>
              <a:rPr lang="en-US" altLang="ja-JP" sz="2400" dirty="0">
                <a:solidFill>
                  <a:srgbClr val="008000"/>
                </a:solidFill>
              </a:rPr>
              <a:t>} </a:t>
            </a:r>
            <a:r>
              <a:rPr lang="ja-JP" altLang="en-US" sz="2400" dirty="0">
                <a:solidFill>
                  <a:srgbClr val="008000"/>
                </a:solidFill>
              </a:rPr>
              <a:t>← </a:t>
            </a:r>
            <a:r>
              <a:rPr lang="en-US" altLang="ja-JP" sz="2400" dirty="0">
                <a:solidFill>
                  <a:srgbClr val="008000"/>
                </a:solidFill>
              </a:rPr>
              <a:t>{</a:t>
            </a:r>
            <a:r>
              <a:rPr lang="en-US" altLang="ja-JP" sz="2400" i="1" dirty="0">
                <a:solidFill>
                  <a:srgbClr val="008000"/>
                </a:solidFill>
              </a:rPr>
              <a:t>f </a:t>
            </a:r>
            <a:r>
              <a:rPr lang="en-US" altLang="ja-JP" sz="2400" baseline="30000" dirty="0" err="1">
                <a:solidFill>
                  <a:srgbClr val="008000"/>
                </a:solidFill>
              </a:rPr>
              <a:t>ext</a:t>
            </a:r>
            <a:r>
              <a:rPr lang="en-US" altLang="ja-JP" sz="2400" dirty="0">
                <a:solidFill>
                  <a:srgbClr val="008000"/>
                </a:solidFill>
              </a:rPr>
              <a:t>}+{</a:t>
            </a:r>
            <a:r>
              <a:rPr lang="en-US" altLang="ja-JP" sz="2400" i="1" dirty="0" err="1">
                <a:solidFill>
                  <a:srgbClr val="008000"/>
                </a:solidFill>
                <a:latin typeface="Symbol" pitchFamily="18" charset="2"/>
              </a:rPr>
              <a:t>D</a:t>
            </a:r>
            <a:r>
              <a:rPr lang="en-US" altLang="ja-JP" sz="2400" i="1" dirty="0" err="1">
                <a:solidFill>
                  <a:srgbClr val="008000"/>
                </a:solidFill>
              </a:rPr>
              <a:t>f</a:t>
            </a:r>
            <a:r>
              <a:rPr lang="en-US" altLang="ja-JP" sz="2400" i="1" dirty="0">
                <a:solidFill>
                  <a:srgbClr val="008000"/>
                </a:solidFill>
              </a:rPr>
              <a:t> </a:t>
            </a:r>
            <a:r>
              <a:rPr lang="en-US" altLang="ja-JP" sz="2400" baseline="30000" dirty="0" err="1">
                <a:solidFill>
                  <a:srgbClr val="008000"/>
                </a:solidFill>
              </a:rPr>
              <a:t>ext</a:t>
            </a:r>
            <a:r>
              <a:rPr lang="en-US" altLang="ja-JP" sz="2400" dirty="0">
                <a:solidFill>
                  <a:srgbClr val="008000"/>
                </a:solidFill>
              </a:rPr>
              <a:t>},  {</a:t>
            </a:r>
            <a:r>
              <a:rPr lang="en-US" altLang="ja-JP" sz="2400" i="1" dirty="0">
                <a:solidFill>
                  <a:srgbClr val="008000"/>
                </a:solidFill>
              </a:rPr>
              <a:t>f </a:t>
            </a:r>
            <a:r>
              <a:rPr lang="en-US" altLang="ja-JP" sz="2400" baseline="30000" dirty="0" err="1">
                <a:solidFill>
                  <a:srgbClr val="008000"/>
                </a:solidFill>
              </a:rPr>
              <a:t>int</a:t>
            </a:r>
            <a:r>
              <a:rPr lang="en-US" altLang="ja-JP" sz="2400" dirty="0">
                <a:solidFill>
                  <a:srgbClr val="008000"/>
                </a:solidFill>
              </a:rPr>
              <a:t>} </a:t>
            </a:r>
            <a:r>
              <a:rPr lang="ja-JP" altLang="en-US" sz="2400" dirty="0">
                <a:solidFill>
                  <a:srgbClr val="008000"/>
                </a:solidFill>
              </a:rPr>
              <a:t>← </a:t>
            </a:r>
            <a:r>
              <a:rPr lang="en-US" altLang="ja-JP" sz="2400" dirty="0">
                <a:solidFill>
                  <a:srgbClr val="008000"/>
                </a:solidFill>
              </a:rPr>
              <a:t>{</a:t>
            </a:r>
            <a:r>
              <a:rPr lang="en-US" altLang="ja-JP" sz="2400" i="1" dirty="0">
                <a:solidFill>
                  <a:srgbClr val="008000"/>
                </a:solidFill>
              </a:rPr>
              <a:t>f </a:t>
            </a:r>
            <a:r>
              <a:rPr lang="en-US" altLang="ja-JP" sz="2400" baseline="30000" dirty="0" err="1">
                <a:solidFill>
                  <a:srgbClr val="008000"/>
                </a:solidFill>
              </a:rPr>
              <a:t>int</a:t>
            </a:r>
            <a:r>
              <a:rPr lang="en-US" altLang="ja-JP" sz="2400" dirty="0">
                <a:solidFill>
                  <a:srgbClr val="008000"/>
                </a:solidFill>
              </a:rPr>
              <a:t>}+{</a:t>
            </a:r>
            <a:r>
              <a:rPr lang="en-US" altLang="ja-JP" sz="2400" i="1" dirty="0" err="1">
                <a:solidFill>
                  <a:srgbClr val="008000"/>
                </a:solidFill>
                <a:latin typeface="Symbol" pitchFamily="18" charset="2"/>
              </a:rPr>
              <a:t>D</a:t>
            </a:r>
            <a:r>
              <a:rPr lang="en-US" altLang="ja-JP" sz="2400" i="1" dirty="0" err="1">
                <a:solidFill>
                  <a:srgbClr val="008000"/>
                </a:solidFill>
              </a:rPr>
              <a:t>f</a:t>
            </a:r>
            <a:r>
              <a:rPr lang="en-US" altLang="ja-JP" sz="2400" i="1" dirty="0">
                <a:solidFill>
                  <a:srgbClr val="008000"/>
                </a:solidFill>
              </a:rPr>
              <a:t> </a:t>
            </a:r>
            <a:r>
              <a:rPr lang="en-US" altLang="ja-JP" sz="2400" baseline="30000" dirty="0" err="1">
                <a:solidFill>
                  <a:srgbClr val="008000"/>
                </a:solidFill>
              </a:rPr>
              <a:t>int</a:t>
            </a:r>
            <a:r>
              <a:rPr lang="en-US" altLang="ja-JP" sz="2400" dirty="0">
                <a:solidFill>
                  <a:srgbClr val="008000"/>
                </a:solidFill>
              </a:rPr>
              <a:t>} </a:t>
            </a:r>
          </a:p>
          <a:p>
            <a:pPr lvl="1"/>
            <a:r>
              <a:rPr lang="ja-JP" altLang="en-US" sz="2400" dirty="0"/>
              <a:t>状態量の更新</a:t>
            </a:r>
            <a:endParaRPr lang="en-US" altLang="ja-JP" sz="2400" dirty="0"/>
          </a:p>
          <a:p>
            <a:pPr lvl="1"/>
            <a:r>
              <a:rPr lang="ja-JP" altLang="en-US" sz="2400" dirty="0">
                <a:solidFill>
                  <a:srgbClr val="FF0000"/>
                </a:solidFill>
              </a:rPr>
              <a:t>（必要ならば）リゾーニング</a:t>
            </a:r>
            <a:endParaRPr lang="en-US" altLang="ja-JP" dirty="0"/>
          </a:p>
          <a:p>
            <a:pPr marL="457200" lvl="1" indent="0" algn="ctr">
              <a:buNone/>
            </a:pPr>
            <a:r>
              <a:rPr lang="ja-JP" altLang="en-US" sz="2400" u="sng" dirty="0">
                <a:solidFill>
                  <a:srgbClr val="000000"/>
                </a:solidFill>
              </a:rPr>
              <a:t>通常の静的陰解法</a:t>
            </a:r>
            <a:r>
              <a:rPr lang="en-US" altLang="ja-JP" sz="2400" u="sng" dirty="0">
                <a:solidFill>
                  <a:srgbClr val="000000"/>
                </a:solidFill>
              </a:rPr>
              <a:t>FEM</a:t>
            </a:r>
            <a:r>
              <a:rPr lang="ja-JP" altLang="en-US" sz="2400" u="sng" dirty="0">
                <a:solidFill>
                  <a:srgbClr val="000000"/>
                </a:solidFill>
              </a:rPr>
              <a:t>とほとんど同一</a:t>
            </a:r>
            <a:endParaRPr lang="en-US" altLang="ja-JP" sz="2400" u="sng" dirty="0">
              <a:solidFill>
                <a:srgbClr val="000000"/>
              </a:solidFill>
            </a:endParaRPr>
          </a:p>
          <a:p>
            <a:pPr marL="457200" lvl="1" indent="0" algn="ctr">
              <a:buNone/>
            </a:pPr>
            <a:r>
              <a:rPr lang="ja-JP" altLang="en-US" sz="2400" u="sng" dirty="0">
                <a:solidFill>
                  <a:srgbClr val="000000"/>
                </a:solidFill>
              </a:rPr>
              <a:t>（</a:t>
            </a:r>
            <a:r>
              <a:rPr lang="ja-JP" altLang="en-US" sz="2400" u="sng" dirty="0">
                <a:solidFill>
                  <a:srgbClr val="008000"/>
                </a:solidFill>
              </a:rPr>
              <a:t>緑色</a:t>
            </a:r>
            <a:r>
              <a:rPr lang="ja-JP" altLang="en-US" sz="2400" u="sng" dirty="0">
                <a:solidFill>
                  <a:srgbClr val="000000"/>
                </a:solidFill>
              </a:rPr>
              <a:t>の部分が少し違うだけ）</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
        <p:nvSpPr>
          <p:cNvPr id="3" name="左大かっこ 2"/>
          <p:cNvSpPr/>
          <p:nvPr/>
        </p:nvSpPr>
        <p:spPr>
          <a:xfrm>
            <a:off x="215516" y="800708"/>
            <a:ext cx="347600" cy="4572508"/>
          </a:xfrm>
          <a:prstGeom prst="leftBracket">
            <a:avLst>
              <a:gd name="adj" fmla="val 10616"/>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左大かっこ 9"/>
          <p:cNvSpPr/>
          <p:nvPr/>
        </p:nvSpPr>
        <p:spPr>
          <a:xfrm>
            <a:off x="611560" y="1682848"/>
            <a:ext cx="360041" cy="2358220"/>
          </a:xfrm>
          <a:prstGeom prst="leftBracket">
            <a:avLst>
              <a:gd name="adj" fmla="val 10616"/>
            </a:avLst>
          </a:prstGeom>
          <a:ln w="508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CC"/>
              </a:solidFill>
            </a:endParaRPr>
          </a:p>
        </p:txBody>
      </p:sp>
    </p:spTree>
    <p:extLst>
      <p:ext uri="{BB962C8B-B14F-4D97-AF65-F5344CB8AC3E}">
        <p14:creationId xmlns:p14="http://schemas.microsoft.com/office/powerpoint/2010/main" val="290982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提案手法のリゾーニング処理</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dirty="0"/>
              <a:t>【</a:t>
            </a:r>
            <a:r>
              <a:rPr lang="ja-JP" altLang="en-US" dirty="0"/>
              <a:t>リゾーニング処理</a:t>
            </a:r>
            <a:r>
              <a:rPr kumimoji="1" lang="ja-JP" altLang="en-US" dirty="0"/>
              <a:t>手順</a:t>
            </a:r>
            <a:r>
              <a:rPr kumimoji="1" lang="en-US" altLang="ja-JP" dirty="0"/>
              <a:t>】</a:t>
            </a:r>
          </a:p>
          <a:p>
            <a:pPr marL="971550" lvl="1" indent="-514350">
              <a:buFont typeface="+mj-lt"/>
              <a:buAutoNum type="arabicPeriod"/>
            </a:pPr>
            <a:r>
              <a:rPr lang="ja-JP" altLang="en-US" dirty="0"/>
              <a:t>メッシュ再分割（リメッシュ）</a:t>
            </a:r>
            <a:endParaRPr lang="en-US" altLang="ja-JP" dirty="0"/>
          </a:p>
          <a:p>
            <a:pPr marL="971550" lvl="1" indent="-514350">
              <a:buFont typeface="+mj-lt"/>
              <a:buAutoNum type="arabicPeriod"/>
            </a:pPr>
            <a:r>
              <a:rPr lang="ja-JP" altLang="en-US" dirty="0"/>
              <a:t>新メッシュに境界条件を設定</a:t>
            </a:r>
            <a:endParaRPr lang="en-US" altLang="ja-JP" dirty="0"/>
          </a:p>
          <a:p>
            <a:pPr marL="971550" lvl="1" indent="-514350">
              <a:buFont typeface="+mj-lt"/>
              <a:buAutoNum type="arabicPeriod"/>
            </a:pPr>
            <a:r>
              <a:rPr lang="ja-JP" altLang="en-US" dirty="0"/>
              <a:t>新メッシュに状態量を</a:t>
            </a:r>
            <a:r>
              <a:rPr kumimoji="1" lang="ja-JP" altLang="en-US" dirty="0"/>
              <a:t>マッピング</a:t>
            </a:r>
            <a:endParaRPr kumimoji="1" lang="en-US" altLang="ja-JP" dirty="0"/>
          </a:p>
          <a:p>
            <a:pPr marL="971550" lvl="1" indent="-514350">
              <a:buFont typeface="+mj-lt"/>
              <a:buAutoNum type="arabicPeriod"/>
            </a:pPr>
            <a:r>
              <a:rPr lang="ja-JP" altLang="en-US" dirty="0">
                <a:solidFill>
                  <a:srgbClr val="008000"/>
                </a:solidFill>
              </a:rPr>
              <a:t>新メッシュに</a:t>
            </a:r>
            <a:r>
              <a:rPr lang="en-US" altLang="ja-JP" dirty="0">
                <a:solidFill>
                  <a:srgbClr val="008000"/>
                </a:solidFill>
              </a:rPr>
              <a:t>{</a:t>
            </a:r>
            <a:r>
              <a:rPr lang="en-US" altLang="ja-JP" i="1" dirty="0">
                <a:solidFill>
                  <a:srgbClr val="008000"/>
                </a:solidFill>
              </a:rPr>
              <a:t>f </a:t>
            </a:r>
            <a:r>
              <a:rPr lang="en-US" altLang="ja-JP" baseline="30000" dirty="0" err="1">
                <a:solidFill>
                  <a:srgbClr val="008000"/>
                </a:solidFill>
              </a:rPr>
              <a:t>ext</a:t>
            </a:r>
            <a:r>
              <a:rPr lang="en-US" altLang="ja-JP" dirty="0">
                <a:solidFill>
                  <a:srgbClr val="008000"/>
                </a:solidFill>
              </a:rPr>
              <a:t>}</a:t>
            </a:r>
            <a:r>
              <a:rPr lang="ja-JP" altLang="en-US" dirty="0">
                <a:solidFill>
                  <a:srgbClr val="008000"/>
                </a:solidFill>
              </a:rPr>
              <a:t>をマッピング</a:t>
            </a:r>
            <a:endParaRPr lang="en-US" altLang="ja-JP" dirty="0">
              <a:solidFill>
                <a:srgbClr val="008000"/>
              </a:solidFill>
            </a:endParaRPr>
          </a:p>
          <a:p>
            <a:pPr marL="971550" lvl="1" indent="-514350">
              <a:buFont typeface="+mj-lt"/>
              <a:buAutoNum type="arabicPeriod"/>
            </a:pPr>
            <a:r>
              <a:rPr kumimoji="1" lang="ja-JP" altLang="en-US" dirty="0">
                <a:solidFill>
                  <a:srgbClr val="008000"/>
                </a:solidFill>
              </a:rPr>
              <a:t>新メッシュの</a:t>
            </a:r>
            <a:r>
              <a:rPr kumimoji="1" lang="en-US" altLang="ja-JP" dirty="0">
                <a:solidFill>
                  <a:srgbClr val="008000"/>
                </a:solidFill>
              </a:rPr>
              <a:t>{</a:t>
            </a:r>
            <a:r>
              <a:rPr kumimoji="1" lang="en-US" altLang="ja-JP" i="1" dirty="0">
                <a:solidFill>
                  <a:srgbClr val="008000"/>
                </a:solidFill>
              </a:rPr>
              <a:t>f</a:t>
            </a:r>
            <a:r>
              <a:rPr lang="ja-JP" altLang="en-US" i="1" dirty="0">
                <a:solidFill>
                  <a:srgbClr val="008000"/>
                </a:solidFill>
              </a:rPr>
              <a:t> </a:t>
            </a:r>
            <a:r>
              <a:rPr kumimoji="1" lang="en-US" altLang="ja-JP" baseline="30000" dirty="0" err="1">
                <a:solidFill>
                  <a:srgbClr val="008000"/>
                </a:solidFill>
              </a:rPr>
              <a:t>int</a:t>
            </a:r>
            <a:r>
              <a:rPr kumimoji="1" lang="en-US" altLang="ja-JP" dirty="0">
                <a:solidFill>
                  <a:srgbClr val="008000"/>
                </a:solidFill>
              </a:rPr>
              <a:t>}</a:t>
            </a:r>
            <a:r>
              <a:rPr lang="ja-JP" altLang="en-US" dirty="0">
                <a:solidFill>
                  <a:srgbClr val="008000"/>
                </a:solidFill>
              </a:rPr>
              <a:t>に</a:t>
            </a:r>
            <a:r>
              <a:rPr kumimoji="1" lang="en-US" altLang="ja-JP" dirty="0">
                <a:solidFill>
                  <a:srgbClr val="008000"/>
                </a:solidFill>
              </a:rPr>
              <a:t>{</a:t>
            </a:r>
            <a:r>
              <a:rPr kumimoji="1" lang="en-US" altLang="ja-JP" i="1" dirty="0">
                <a:solidFill>
                  <a:srgbClr val="008000"/>
                </a:solidFill>
              </a:rPr>
              <a:t>f </a:t>
            </a:r>
            <a:r>
              <a:rPr kumimoji="1" lang="en-US" altLang="ja-JP" baseline="30000" dirty="0" err="1">
                <a:solidFill>
                  <a:srgbClr val="008000"/>
                </a:solidFill>
              </a:rPr>
              <a:t>ext</a:t>
            </a:r>
            <a:r>
              <a:rPr kumimoji="1" lang="en-US" altLang="ja-JP" dirty="0">
                <a:solidFill>
                  <a:srgbClr val="008000"/>
                </a:solidFill>
              </a:rPr>
              <a:t>}</a:t>
            </a:r>
            <a:r>
              <a:rPr kumimoji="1" lang="ja-JP" altLang="en-US" dirty="0">
                <a:solidFill>
                  <a:srgbClr val="008000"/>
                </a:solidFill>
              </a:rPr>
              <a:t>を代入</a:t>
            </a:r>
            <a:endParaRPr kumimoji="1" lang="en-US" altLang="ja-JP" sz="1000" dirty="0">
              <a:solidFill>
                <a:srgbClr val="008000"/>
              </a:solidFill>
            </a:endParaRPr>
          </a:p>
          <a:p>
            <a:pPr marL="0" lvl="0" indent="0">
              <a:buNone/>
            </a:pPr>
            <a:r>
              <a:rPr lang="ja-JP" altLang="en-US" dirty="0">
                <a:solidFill>
                  <a:srgbClr val="000000"/>
                </a:solidFill>
              </a:rPr>
              <a:t>＜ポイント＞</a:t>
            </a:r>
            <a:endParaRPr lang="en-US" altLang="ja-JP" dirty="0">
              <a:solidFill>
                <a:srgbClr val="000000"/>
              </a:solidFill>
            </a:endParaRPr>
          </a:p>
          <a:p>
            <a:pPr lvl="1"/>
            <a:r>
              <a:rPr lang="ja-JP" altLang="en-US" dirty="0">
                <a:solidFill>
                  <a:srgbClr val="000000"/>
                </a:solidFill>
              </a:rPr>
              <a:t>新メッシュの節点反力は旧メッシュの節点反力を参考にマッピングで生成．</a:t>
            </a:r>
            <a:endParaRPr lang="en-US" altLang="ja-JP" dirty="0">
              <a:solidFill>
                <a:srgbClr val="000000"/>
              </a:solidFill>
            </a:endParaRPr>
          </a:p>
          <a:p>
            <a:pPr lvl="1"/>
            <a:r>
              <a:rPr lang="ja-JP" altLang="en-US" dirty="0">
                <a:solidFill>
                  <a:srgbClr val="000000"/>
                </a:solidFill>
              </a:rPr>
              <a:t>リゾーニング処理で</a:t>
            </a:r>
            <a:r>
              <a:rPr lang="en-US" altLang="ja-JP" dirty="0">
                <a:solidFill>
                  <a:srgbClr val="008000"/>
                </a:solidFill>
              </a:rPr>
              <a:t>{</a:t>
            </a:r>
            <a:r>
              <a:rPr lang="en-US" altLang="ja-JP" i="1" dirty="0">
                <a:solidFill>
                  <a:srgbClr val="008000"/>
                </a:solidFill>
              </a:rPr>
              <a:t>f</a:t>
            </a:r>
            <a:r>
              <a:rPr lang="ja-JP" altLang="en-US" i="1" dirty="0">
                <a:solidFill>
                  <a:srgbClr val="008000"/>
                </a:solidFill>
              </a:rPr>
              <a:t> </a:t>
            </a:r>
            <a:r>
              <a:rPr lang="en-US" altLang="ja-JP" baseline="30000" dirty="0" err="1">
                <a:solidFill>
                  <a:srgbClr val="008000"/>
                </a:solidFill>
              </a:rPr>
              <a:t>int</a:t>
            </a:r>
            <a:r>
              <a:rPr lang="en-US" altLang="ja-JP" dirty="0">
                <a:solidFill>
                  <a:srgbClr val="008000"/>
                </a:solidFill>
              </a:rPr>
              <a:t>}</a:t>
            </a:r>
            <a:r>
              <a:rPr lang="ja-JP" altLang="en-US" dirty="0">
                <a:solidFill>
                  <a:srgbClr val="008000"/>
                </a:solidFill>
              </a:rPr>
              <a:t>＝</a:t>
            </a:r>
            <a:r>
              <a:rPr lang="en-US" altLang="ja-JP" dirty="0">
                <a:solidFill>
                  <a:srgbClr val="008000"/>
                </a:solidFill>
              </a:rPr>
              <a:t>{</a:t>
            </a:r>
            <a:r>
              <a:rPr lang="en-US" altLang="ja-JP" i="1" dirty="0">
                <a:solidFill>
                  <a:srgbClr val="008000"/>
                </a:solidFill>
              </a:rPr>
              <a:t>f </a:t>
            </a:r>
            <a:r>
              <a:rPr lang="en-US" altLang="ja-JP" baseline="30000" dirty="0" err="1">
                <a:solidFill>
                  <a:srgbClr val="008000"/>
                </a:solidFill>
              </a:rPr>
              <a:t>ext</a:t>
            </a:r>
            <a:r>
              <a:rPr lang="en-US" altLang="ja-JP" dirty="0">
                <a:solidFill>
                  <a:srgbClr val="008000"/>
                </a:solidFill>
              </a:rPr>
              <a:t>}</a:t>
            </a:r>
            <a:r>
              <a:rPr lang="ja-JP" altLang="en-US" dirty="0"/>
              <a:t>に設定．釣合方程式の残差は各リゾーニング時にのみ切捨てられる．</a:t>
            </a:r>
            <a:endParaRPr lang="en-US" altLang="ja-JP" dirty="0"/>
          </a:p>
          <a:p>
            <a:pPr marL="457200" lvl="1" indent="0">
              <a:buNone/>
            </a:pPr>
            <a:endParaRPr lang="en-US" altLang="ja-JP" dirty="0">
              <a:solidFill>
                <a:srgbClr val="008000"/>
              </a:solidFill>
            </a:endParaRPr>
          </a:p>
          <a:p>
            <a:pPr marL="571500" indent="-514350"/>
            <a:endParaRPr kumimoji="1" lang="en-US" altLang="ja-JP" dirty="0"/>
          </a:p>
          <a:p>
            <a:pPr marL="571500" indent="-514350"/>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
        <p:nvSpPr>
          <p:cNvPr id="5" name="テキスト ボックス 4"/>
          <p:cNvSpPr txBox="1"/>
          <p:nvPr/>
        </p:nvSpPr>
        <p:spPr>
          <a:xfrm>
            <a:off x="7020272" y="2528900"/>
            <a:ext cx="2018501" cy="1323439"/>
          </a:xfrm>
          <a:prstGeom prst="rect">
            <a:avLst/>
          </a:prstGeom>
          <a:noFill/>
        </p:spPr>
        <p:txBody>
          <a:bodyPr wrap="none" rtlCol="0">
            <a:spAutoFit/>
          </a:bodyPr>
          <a:lstStyle/>
          <a:p>
            <a:pPr algn="ctr"/>
            <a:r>
              <a:rPr kumimoji="1" lang="ja-JP" altLang="en-US" sz="2000" dirty="0">
                <a:solidFill>
                  <a:srgbClr val="FF0000"/>
                </a:solidFill>
              </a:rPr>
              <a:t>通常の</a:t>
            </a:r>
            <a:endParaRPr kumimoji="1" lang="en-US" altLang="ja-JP" sz="2000" dirty="0">
              <a:solidFill>
                <a:srgbClr val="FF0000"/>
              </a:solidFill>
            </a:endParaRPr>
          </a:p>
          <a:p>
            <a:pPr algn="ctr"/>
            <a:r>
              <a:rPr kumimoji="1" lang="ja-JP" altLang="en-US" sz="2000" dirty="0">
                <a:solidFill>
                  <a:srgbClr val="FF0000"/>
                </a:solidFill>
              </a:rPr>
              <a:t>リゾーニング付き</a:t>
            </a:r>
            <a:endParaRPr kumimoji="1" lang="en-US" altLang="ja-JP" sz="2000" dirty="0">
              <a:solidFill>
                <a:srgbClr val="FF0000"/>
              </a:solidFill>
            </a:endParaRPr>
          </a:p>
          <a:p>
            <a:pPr algn="ctr"/>
            <a:r>
              <a:rPr kumimoji="1" lang="en-US" altLang="ja-JP" sz="2000" dirty="0">
                <a:solidFill>
                  <a:srgbClr val="FF0000"/>
                </a:solidFill>
              </a:rPr>
              <a:t>FEM</a:t>
            </a:r>
            <a:r>
              <a:rPr lang="ja-JP" altLang="en-US" sz="2000" dirty="0">
                <a:solidFill>
                  <a:srgbClr val="FF0000"/>
                </a:solidFill>
              </a:rPr>
              <a:t>では</a:t>
            </a:r>
            <a:endParaRPr lang="en-US" altLang="ja-JP" sz="2000" dirty="0">
              <a:solidFill>
                <a:srgbClr val="FF0000"/>
              </a:solidFill>
            </a:endParaRPr>
          </a:p>
          <a:p>
            <a:pPr algn="ctr"/>
            <a:r>
              <a:rPr lang="ja-JP" altLang="en-US" sz="2000" dirty="0">
                <a:solidFill>
                  <a:srgbClr val="FF0000"/>
                </a:solidFill>
              </a:rPr>
              <a:t>必要ない処理</a:t>
            </a:r>
            <a:endParaRPr kumimoji="1" lang="ja-JP" altLang="en-US" sz="2000" dirty="0">
              <a:solidFill>
                <a:srgbClr val="FF0000"/>
              </a:solidFill>
            </a:endParaRPr>
          </a:p>
        </p:txBody>
      </p:sp>
      <p:sp>
        <p:nvSpPr>
          <p:cNvPr id="6" name="左矢印 5"/>
          <p:cNvSpPr/>
          <p:nvPr/>
        </p:nvSpPr>
        <p:spPr>
          <a:xfrm>
            <a:off x="6084168" y="2924944"/>
            <a:ext cx="936104" cy="5400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6187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kumimoji="1" lang="en-US" altLang="ja-JP" dirty="0"/>
          </a:p>
          <a:p>
            <a:pPr marL="0" indent="0" algn="ctr">
              <a:buNone/>
            </a:pPr>
            <a:endParaRPr lang="en-US" altLang="ja-JP" dirty="0"/>
          </a:p>
          <a:p>
            <a:pPr marL="0" indent="0" algn="ctr">
              <a:buNone/>
            </a:pPr>
            <a:endParaRPr kumimoji="1" lang="en-US" altLang="ja-JP" dirty="0"/>
          </a:p>
          <a:p>
            <a:pPr marL="0" indent="0" algn="ctr">
              <a:buNone/>
            </a:pPr>
            <a:endParaRPr lang="en-US" altLang="ja-JP" dirty="0"/>
          </a:p>
          <a:p>
            <a:pPr marL="0" indent="0" algn="ctr">
              <a:buNone/>
            </a:pPr>
            <a:r>
              <a:rPr kumimoji="1" lang="ja-JP" altLang="en-US" sz="4000" dirty="0"/>
              <a:t>解析例</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Tree>
    <p:extLst>
      <p:ext uri="{BB962C8B-B14F-4D97-AF65-F5344CB8AC3E}">
        <p14:creationId xmlns:p14="http://schemas.microsoft.com/office/powerpoint/2010/main" val="790921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構成式</a:t>
            </a:r>
          </a:p>
        </p:txBody>
      </p:sp>
      <p:sp>
        <p:nvSpPr>
          <p:cNvPr id="3" name="コンテンツ プレースホルダー 2"/>
          <p:cNvSpPr>
            <a:spLocks noGrp="1"/>
          </p:cNvSpPr>
          <p:nvPr>
            <p:ph idx="1"/>
          </p:nvPr>
        </p:nvSpPr>
        <p:spPr/>
        <p:txBody>
          <a:bodyPr/>
          <a:lstStyle/>
          <a:p>
            <a:pPr marL="0" indent="0">
              <a:buNone/>
            </a:pPr>
            <a:r>
              <a:rPr lang="en-US" altLang="ja-JP" dirty="0"/>
              <a:t>【</a:t>
            </a:r>
            <a:r>
              <a:rPr lang="en-US" altLang="ja-JP" dirty="0" err="1"/>
              <a:t>Hencky</a:t>
            </a:r>
            <a:r>
              <a:rPr lang="ja-JP" altLang="en-US" dirty="0"/>
              <a:t>弾性体</a:t>
            </a:r>
            <a:r>
              <a:rPr lang="en-US" altLang="ja-JP" dirty="0"/>
              <a:t>】</a:t>
            </a:r>
          </a:p>
          <a:p>
            <a:pPr lvl="1"/>
            <a:r>
              <a:rPr lang="en-US" altLang="ja-JP" dirty="0"/>
              <a:t>ABAQUS</a:t>
            </a:r>
            <a:r>
              <a:rPr lang="ja-JP" altLang="en-US" dirty="0"/>
              <a:t>や</a:t>
            </a:r>
            <a:r>
              <a:rPr lang="en-US" altLang="ja-JP" dirty="0"/>
              <a:t>MARC</a:t>
            </a:r>
            <a:r>
              <a:rPr lang="ja-JP" altLang="en-US" dirty="0"/>
              <a:t>等のデフォルトの弾性体モデル</a:t>
            </a:r>
            <a:endParaRPr lang="en-US" altLang="ja-JP" dirty="0"/>
          </a:p>
          <a:p>
            <a:pPr lvl="1"/>
            <a:r>
              <a:rPr lang="en-US" altLang="ja-JP" dirty="0"/>
              <a:t>Cauchy(</a:t>
            </a:r>
            <a:r>
              <a:rPr lang="ja-JP" altLang="en-US" dirty="0"/>
              <a:t>真</a:t>
            </a:r>
            <a:r>
              <a:rPr lang="en-US" altLang="ja-JP" dirty="0"/>
              <a:t>)</a:t>
            </a:r>
            <a:r>
              <a:rPr lang="ja-JP" altLang="en-US" dirty="0"/>
              <a:t>応力　∝　</a:t>
            </a:r>
            <a:r>
              <a:rPr lang="en-US" altLang="ja-JP" dirty="0" err="1"/>
              <a:t>Hencky</a:t>
            </a:r>
            <a:r>
              <a:rPr lang="en-US" altLang="ja-JP" dirty="0"/>
              <a:t>(</a:t>
            </a:r>
            <a:r>
              <a:rPr lang="ja-JP" altLang="en-US" dirty="0"/>
              <a:t>対数</a:t>
            </a:r>
            <a:r>
              <a:rPr lang="en-US" altLang="ja-JP" dirty="0"/>
              <a:t>)</a:t>
            </a:r>
            <a:r>
              <a:rPr lang="ja-JP" altLang="en-US" dirty="0"/>
              <a:t>歪み</a:t>
            </a:r>
            <a:endParaRPr lang="en-US" altLang="ja-JP" dirty="0"/>
          </a:p>
          <a:p>
            <a:pPr marL="457200" lvl="1" indent="0">
              <a:buNone/>
            </a:pPr>
            <a:br>
              <a:rPr lang="en-US" altLang="ja-JP" dirty="0"/>
            </a:br>
            <a:r>
              <a:rPr lang="ja-JP" altLang="en-US" dirty="0"/>
              <a:t>これを</a:t>
            </a:r>
            <a:r>
              <a:rPr lang="ja-JP" altLang="en-US" dirty="0">
                <a:solidFill>
                  <a:srgbClr val="008000"/>
                </a:solidFill>
              </a:rPr>
              <a:t>速度形</a:t>
            </a:r>
            <a:r>
              <a:rPr lang="ja-JP" altLang="en-US" dirty="0"/>
              <a:t>に書き直すと，</a:t>
            </a:r>
            <a:br>
              <a:rPr lang="en-US" altLang="ja-JP" dirty="0"/>
            </a:br>
            <a:r>
              <a:rPr lang="en-US" altLang="ja-JP" dirty="0"/>
              <a:t>Cauchy</a:t>
            </a:r>
            <a:r>
              <a:rPr lang="ja-JP" altLang="en-US" dirty="0"/>
              <a:t>応力の</a:t>
            </a:r>
            <a:r>
              <a:rPr lang="en-US" altLang="ja-JP" dirty="0" err="1"/>
              <a:t>Jaumann</a:t>
            </a:r>
            <a:r>
              <a:rPr lang="ja-JP" altLang="en-US" dirty="0"/>
              <a:t>速度　∝　ストレッチング</a:t>
            </a:r>
            <a:endParaRPr lang="en-US" altLang="ja-JP" dirty="0"/>
          </a:p>
          <a:p>
            <a:pPr marL="457200" lvl="1" indent="0" algn="r">
              <a:buNone/>
            </a:pPr>
            <a:r>
              <a:rPr lang="ja-JP" altLang="en-US" dirty="0"/>
              <a:t>テンソル</a:t>
            </a:r>
            <a:endParaRPr lang="en-US" altLang="ja-JP" dirty="0"/>
          </a:p>
          <a:p>
            <a:pPr marL="457200" lvl="1" indent="0" algn="ctr">
              <a:buNone/>
            </a:pPr>
            <a:endParaRPr lang="en-US" altLang="ja-JP" sz="2000" dirty="0"/>
          </a:p>
          <a:p>
            <a:pPr marL="457200" lvl="1" indent="0" algn="ctr">
              <a:buNone/>
            </a:pPr>
            <a:r>
              <a:rPr lang="ja-JP" altLang="en-US" sz="2400" u="sng" dirty="0"/>
              <a:t>提案手法の性質上，構成式は</a:t>
            </a:r>
            <a:r>
              <a:rPr lang="ja-JP" altLang="en-US" sz="2400" u="sng" dirty="0">
                <a:solidFill>
                  <a:srgbClr val="008000"/>
                </a:solidFill>
              </a:rPr>
              <a:t>速度形</a:t>
            </a:r>
            <a:r>
              <a:rPr lang="ja-JP" altLang="en-US" sz="2400" u="sng" dirty="0"/>
              <a:t>でなければならない</a:t>
            </a:r>
            <a:endParaRPr lang="en-US" altLang="ja-JP" sz="2400" u="sng" dirty="0"/>
          </a:p>
          <a:p>
            <a:pPr marL="457200" lvl="1" indent="0" algn="ctr">
              <a:buNone/>
            </a:pPr>
            <a:endParaRPr lang="en-US" altLang="ja-JP" sz="2000" dirty="0"/>
          </a:p>
          <a:p>
            <a:pPr lvl="1"/>
            <a:r>
              <a:rPr lang="ja-JP" altLang="en-US" dirty="0"/>
              <a:t>ヤング率：</a:t>
            </a:r>
            <a:r>
              <a:rPr lang="en-US" altLang="ja-JP" dirty="0"/>
              <a:t>1 </a:t>
            </a:r>
            <a:r>
              <a:rPr lang="en-US" altLang="ja-JP" dirty="0" err="1"/>
              <a:t>GPa</a:t>
            </a:r>
            <a:r>
              <a:rPr lang="ja-JP" altLang="en-US" dirty="0" err="1"/>
              <a:t>，</a:t>
            </a:r>
            <a:r>
              <a:rPr lang="ja-JP" altLang="en-US" dirty="0"/>
              <a:t>ポアソン比：</a:t>
            </a:r>
            <a:r>
              <a:rPr lang="en-US" altLang="ja-JP" dirty="0"/>
              <a:t>0.45</a:t>
            </a:r>
            <a:r>
              <a:rPr lang="ja-JP" altLang="en-US" dirty="0"/>
              <a:t>を使用</a:t>
            </a:r>
            <a:endParaRPr lang="en-US" altLang="ja-JP" dirty="0"/>
          </a:p>
          <a:p>
            <a:pPr marL="457200" lvl="1" indent="0">
              <a:buNone/>
            </a:pPr>
            <a:endParaRPr lang="en-US" altLang="ja-JP" dirty="0"/>
          </a:p>
          <a:p>
            <a:pPr lvl="1"/>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8614" y="2213241"/>
            <a:ext cx="2107502" cy="351663"/>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3721978"/>
            <a:ext cx="2144649" cy="463106"/>
          </a:xfrm>
          <a:prstGeom prst="rect">
            <a:avLst/>
          </a:prstGeom>
          <a:solidFill>
            <a:srgbClr val="00CC00"/>
          </a:solidFill>
          <a:ln>
            <a:noFill/>
          </a:ln>
        </p:spPr>
      </p:pic>
    </p:spTree>
    <p:extLst>
      <p:ext uri="{BB962C8B-B14F-4D97-AF65-F5344CB8AC3E}">
        <p14:creationId xmlns:p14="http://schemas.microsoft.com/office/powerpoint/2010/main" val="3471586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
        <p:nvSpPr>
          <p:cNvPr id="7" name="コンテンツ プレースホルダー 6"/>
          <p:cNvSpPr>
            <a:spLocks noGrp="1"/>
          </p:cNvSpPr>
          <p:nvPr>
            <p:ph idx="1"/>
          </p:nvPr>
        </p:nvSpPr>
        <p:spPr>
          <a:xfrm>
            <a:off x="215900" y="3550196"/>
            <a:ext cx="8928100" cy="2831554"/>
          </a:xfrm>
        </p:spPr>
        <p:txBody>
          <a:bodyPr/>
          <a:lstStyle/>
          <a:p>
            <a:r>
              <a:rPr lang="ja-JP" altLang="en-US" dirty="0"/>
              <a:t>静的，平面歪み，</a:t>
            </a:r>
            <a:r>
              <a:rPr lang="en-US" altLang="ja-JP" dirty="0"/>
              <a:t>5m×1m</a:t>
            </a:r>
            <a:r>
              <a:rPr lang="ja-JP" altLang="en-US" dirty="0"/>
              <a:t>の矩形領域</a:t>
            </a:r>
          </a:p>
          <a:p>
            <a:r>
              <a:rPr lang="ja-JP" altLang="en-US" dirty="0"/>
              <a:t>下辺左</a:t>
            </a:r>
            <a:r>
              <a:rPr lang="en-US" altLang="ja-JP" dirty="0"/>
              <a:t>2m</a:t>
            </a:r>
            <a:r>
              <a:rPr lang="ja-JP" altLang="en-US" dirty="0"/>
              <a:t>を完全拘束，</a:t>
            </a:r>
            <a:br>
              <a:rPr lang="en-US" altLang="ja-JP" dirty="0"/>
            </a:br>
            <a:r>
              <a:rPr lang="ja-JP" altLang="en-US" dirty="0"/>
              <a:t>上辺右</a:t>
            </a:r>
            <a:r>
              <a:rPr lang="en-US" altLang="ja-JP" dirty="0"/>
              <a:t>2m</a:t>
            </a:r>
            <a:r>
              <a:rPr lang="ja-JP" altLang="en-US" dirty="0"/>
              <a:t>を左右拘束＋下方向強制変位</a:t>
            </a:r>
          </a:p>
          <a:p>
            <a:r>
              <a:rPr lang="ja-JP" altLang="en-US" dirty="0"/>
              <a:t>３角形一次要素を使用</a:t>
            </a:r>
            <a:endParaRPr lang="en-US" altLang="ja-JP" dirty="0"/>
          </a:p>
          <a:p>
            <a:r>
              <a:rPr lang="ja-JP" altLang="en-US" dirty="0"/>
              <a:t>１０回収束する毎にリゾーニング（</a:t>
            </a:r>
            <a:r>
              <a:rPr lang="en-US" altLang="ja-JP" dirty="0"/>
              <a:t>GAMBIT</a:t>
            </a:r>
            <a:r>
              <a:rPr lang="ja-JP" altLang="en-US" dirty="0"/>
              <a:t>を使用）</a:t>
            </a:r>
          </a:p>
          <a:p>
            <a:endParaRPr lang="ja-JP" altLang="en-US" dirty="0"/>
          </a:p>
          <a:p>
            <a:endParaRPr kumimoji="1"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656692"/>
            <a:ext cx="6660740" cy="2876460"/>
          </a:xfrm>
          <a:prstGeom prst="rect">
            <a:avLst/>
          </a:prstGeom>
        </p:spPr>
      </p:pic>
    </p:spTree>
    <p:extLst>
      <p:ext uri="{BB962C8B-B14F-4D97-AF65-F5344CB8AC3E}">
        <p14:creationId xmlns:p14="http://schemas.microsoft.com/office/powerpoint/2010/main" val="55856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5" name="shift-mis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9732" y="656692"/>
            <a:ext cx="4713251" cy="5760640"/>
          </a:xfrm>
          <a:prstGeom prst="rect">
            <a:avLst/>
          </a:prstGeom>
        </p:spPr>
      </p:pic>
    </p:spTree>
    <p:extLst>
      <p:ext uri="{BB962C8B-B14F-4D97-AF65-F5344CB8AC3E}">
        <p14:creationId xmlns:p14="http://schemas.microsoft.com/office/powerpoint/2010/main" val="41129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解析例：弾性体せん断大変形</a:t>
            </a:r>
            <a:endParaRPr kumimoji="1" lang="ja-JP" altLang="en-US" dirty="0"/>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508" y="1177419"/>
            <a:ext cx="4321175" cy="1827240"/>
          </a:xfrm>
        </p:spPr>
      </p:pic>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289" y="1194729"/>
            <a:ext cx="4289203" cy="178289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2" y="3049627"/>
            <a:ext cx="4283576" cy="3116606"/>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852" y="3049627"/>
            <a:ext cx="4271969" cy="3151681"/>
          </a:xfrm>
          <a:prstGeom prst="rect">
            <a:avLst/>
          </a:prstGeom>
        </p:spPr>
      </p:pic>
      <p:sp>
        <p:nvSpPr>
          <p:cNvPr id="9" name="テキスト ボックス 8"/>
          <p:cNvSpPr txBox="1"/>
          <p:nvPr/>
        </p:nvSpPr>
        <p:spPr>
          <a:xfrm>
            <a:off x="784054" y="673363"/>
            <a:ext cx="3275256" cy="400110"/>
          </a:xfrm>
          <a:prstGeom prst="rect">
            <a:avLst/>
          </a:prstGeom>
          <a:noFill/>
        </p:spPr>
        <p:txBody>
          <a:bodyPr wrap="none" rtlCol="0">
            <a:spAutoFit/>
          </a:bodyPr>
          <a:lstStyle/>
          <a:p>
            <a:r>
              <a:rPr kumimoji="1" lang="ja-JP" altLang="en-US" sz="2000" dirty="0"/>
              <a:t>提案手法（リゾーニング有り）</a:t>
            </a:r>
          </a:p>
        </p:txBody>
      </p:sp>
      <p:sp>
        <p:nvSpPr>
          <p:cNvPr id="10" name="テキスト ボックス 9"/>
          <p:cNvSpPr txBox="1"/>
          <p:nvPr/>
        </p:nvSpPr>
        <p:spPr>
          <a:xfrm>
            <a:off x="5861203" y="673363"/>
            <a:ext cx="1999265" cy="400110"/>
          </a:xfrm>
          <a:prstGeom prst="rect">
            <a:avLst/>
          </a:prstGeom>
          <a:noFill/>
        </p:spPr>
        <p:txBody>
          <a:bodyPr wrap="none" rtlCol="0">
            <a:spAutoFit/>
          </a:bodyPr>
          <a:lstStyle/>
          <a:p>
            <a:r>
              <a:rPr kumimoji="1" lang="ja-JP" altLang="en-US" sz="2000" dirty="0"/>
              <a:t>リゾーニング無し</a:t>
            </a:r>
          </a:p>
        </p:txBody>
      </p:sp>
      <p:sp>
        <p:nvSpPr>
          <p:cNvPr id="11" name="テキスト ボックス 10"/>
          <p:cNvSpPr txBox="1"/>
          <p:nvPr/>
        </p:nvSpPr>
        <p:spPr>
          <a:xfrm>
            <a:off x="143508" y="2077519"/>
            <a:ext cx="2095445" cy="646331"/>
          </a:xfrm>
          <a:prstGeom prst="rect">
            <a:avLst/>
          </a:prstGeom>
          <a:noFill/>
        </p:spPr>
        <p:txBody>
          <a:bodyPr wrap="none" rtlCol="0">
            <a:spAutoFit/>
          </a:bodyPr>
          <a:lstStyle/>
          <a:p>
            <a:r>
              <a:rPr kumimoji="1" lang="en-US" altLang="ja-JP" dirty="0"/>
              <a:t>1m Disp.</a:t>
            </a:r>
          </a:p>
          <a:p>
            <a:r>
              <a:rPr kumimoji="1" lang="en-US" altLang="ja-JP" dirty="0"/>
              <a:t>10 times Rezoning</a:t>
            </a:r>
            <a:endParaRPr kumimoji="1" lang="ja-JP" altLang="en-US" dirty="0"/>
          </a:p>
        </p:txBody>
      </p:sp>
      <p:sp>
        <p:nvSpPr>
          <p:cNvPr id="12" name="テキスト ボックス 11"/>
          <p:cNvSpPr txBox="1"/>
          <p:nvPr/>
        </p:nvSpPr>
        <p:spPr>
          <a:xfrm>
            <a:off x="179512" y="3985731"/>
            <a:ext cx="2095445" cy="646331"/>
          </a:xfrm>
          <a:prstGeom prst="rect">
            <a:avLst/>
          </a:prstGeom>
          <a:noFill/>
        </p:spPr>
        <p:txBody>
          <a:bodyPr wrap="none" rtlCol="0">
            <a:spAutoFit/>
          </a:bodyPr>
          <a:lstStyle/>
          <a:p>
            <a:r>
              <a:rPr lang="en-US" altLang="ja-JP" dirty="0"/>
              <a:t>2.5</a:t>
            </a:r>
            <a:r>
              <a:rPr kumimoji="1" lang="en-US" altLang="ja-JP" dirty="0"/>
              <a:t>m Disp.</a:t>
            </a:r>
          </a:p>
          <a:p>
            <a:r>
              <a:rPr lang="en-US" altLang="ja-JP" dirty="0"/>
              <a:t>25 times Rezoning</a:t>
            </a:r>
            <a:endParaRPr kumimoji="1" lang="ja-JP" altLang="en-US" dirty="0"/>
          </a:p>
        </p:txBody>
      </p:sp>
      <p:sp>
        <p:nvSpPr>
          <p:cNvPr id="13" name="テキスト ボックス 12"/>
          <p:cNvSpPr txBox="1"/>
          <p:nvPr/>
        </p:nvSpPr>
        <p:spPr>
          <a:xfrm>
            <a:off x="4680012" y="2086174"/>
            <a:ext cx="1095172" cy="369332"/>
          </a:xfrm>
          <a:prstGeom prst="rect">
            <a:avLst/>
          </a:prstGeom>
          <a:noFill/>
        </p:spPr>
        <p:txBody>
          <a:bodyPr wrap="none" rtlCol="0">
            <a:spAutoFit/>
          </a:bodyPr>
          <a:lstStyle/>
          <a:p>
            <a:r>
              <a:rPr kumimoji="1" lang="en-US" altLang="ja-JP" dirty="0"/>
              <a:t>1m Disp.</a:t>
            </a:r>
            <a:endParaRPr kumimoji="1" lang="ja-JP" altLang="en-US" dirty="0"/>
          </a:p>
        </p:txBody>
      </p:sp>
      <p:sp>
        <p:nvSpPr>
          <p:cNvPr id="14" name="テキスト ボックス 13"/>
          <p:cNvSpPr txBox="1"/>
          <p:nvPr/>
        </p:nvSpPr>
        <p:spPr>
          <a:xfrm>
            <a:off x="4724628" y="4002265"/>
            <a:ext cx="1287532" cy="369332"/>
          </a:xfrm>
          <a:prstGeom prst="rect">
            <a:avLst/>
          </a:prstGeom>
          <a:noFill/>
        </p:spPr>
        <p:txBody>
          <a:bodyPr wrap="none" rtlCol="0">
            <a:spAutoFit/>
          </a:bodyPr>
          <a:lstStyle/>
          <a:p>
            <a:r>
              <a:rPr lang="en-US" altLang="ja-JP" dirty="0"/>
              <a:t>2.5</a:t>
            </a:r>
            <a:r>
              <a:rPr kumimoji="1" lang="en-US" altLang="ja-JP" dirty="0"/>
              <a:t>m Disp.</a:t>
            </a:r>
            <a:endParaRPr kumimoji="1" lang="ja-JP" altLang="en-US" dirty="0"/>
          </a:p>
        </p:txBody>
      </p:sp>
    </p:spTree>
    <p:extLst>
      <p:ext uri="{BB962C8B-B14F-4D97-AF65-F5344CB8AC3E}">
        <p14:creationId xmlns:p14="http://schemas.microsoft.com/office/powerpoint/2010/main" val="87295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　その１</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b="1" dirty="0">
                <a:solidFill>
                  <a:srgbClr val="000000"/>
                </a:solidFill>
                <a:effectLst>
                  <a:outerShdw blurRad="38100" dist="38100" dir="2700000" algn="tl">
                    <a:srgbClr val="000000">
                      <a:alpha val="43137"/>
                    </a:srgbClr>
                  </a:outerShdw>
                </a:effectLst>
              </a:rPr>
              <a:t>静的超大変形問題</a:t>
            </a:r>
            <a:r>
              <a:rPr lang="ja-JP" altLang="en-US" dirty="0">
                <a:solidFill>
                  <a:srgbClr val="000000"/>
                </a:solidFill>
              </a:rPr>
              <a:t>を解きたい．</a:t>
            </a:r>
            <a:br>
              <a:rPr lang="en-US" altLang="ja-JP" dirty="0">
                <a:solidFill>
                  <a:srgbClr val="000000"/>
                </a:solidFill>
              </a:rPr>
            </a:br>
            <a:r>
              <a:rPr lang="ja-JP" altLang="en-US" dirty="0">
                <a:solidFill>
                  <a:srgbClr val="000000"/>
                </a:solidFill>
              </a:rPr>
              <a:t>（アプリケーションは</a:t>
            </a:r>
            <a:br>
              <a:rPr lang="en-US" altLang="ja-JP" dirty="0">
                <a:solidFill>
                  <a:srgbClr val="000000"/>
                </a:solidFill>
              </a:rPr>
            </a:br>
            <a:r>
              <a:rPr lang="ja-JP" altLang="en-US" dirty="0">
                <a:solidFill>
                  <a:srgbClr val="000000"/>
                </a:solidFill>
              </a:rPr>
              <a:t>　熱ナノインプリント，</a:t>
            </a:r>
            <a:br>
              <a:rPr lang="en-US" altLang="ja-JP" dirty="0">
                <a:solidFill>
                  <a:srgbClr val="000000"/>
                </a:solidFill>
              </a:rPr>
            </a:br>
            <a:r>
              <a:rPr lang="ja-JP" altLang="en-US" dirty="0">
                <a:solidFill>
                  <a:srgbClr val="000000"/>
                </a:solidFill>
              </a:rPr>
              <a:t>　ホットエンボス等）</a:t>
            </a:r>
            <a:endParaRPr lang="en-US" altLang="ja-JP" dirty="0">
              <a:solidFill>
                <a:srgbClr val="000000"/>
              </a:solidFill>
            </a:endParaRPr>
          </a:p>
          <a:p>
            <a:pPr lvl="0"/>
            <a:r>
              <a:rPr lang="ja-JP" altLang="en-US" dirty="0">
                <a:solidFill>
                  <a:srgbClr val="FF00FF"/>
                </a:solidFill>
              </a:rPr>
              <a:t>メッシュ固定の</a:t>
            </a:r>
            <a:r>
              <a:rPr lang="en-US" altLang="ja-JP" dirty="0">
                <a:solidFill>
                  <a:srgbClr val="FF00FF"/>
                </a:solidFill>
              </a:rPr>
              <a:t>FEM</a:t>
            </a:r>
            <a:r>
              <a:rPr lang="ja-JP" altLang="en-US" dirty="0">
                <a:solidFill>
                  <a:srgbClr val="000000"/>
                </a:solidFill>
              </a:rPr>
              <a:t>を使用すると，</a:t>
            </a:r>
            <a:br>
              <a:rPr lang="en-US" altLang="ja-JP" dirty="0">
                <a:solidFill>
                  <a:srgbClr val="000000"/>
                </a:solidFill>
              </a:rPr>
            </a:br>
            <a:r>
              <a:rPr lang="ja-JP" altLang="en-US" dirty="0">
                <a:solidFill>
                  <a:srgbClr val="000000"/>
                </a:solidFill>
              </a:rPr>
              <a:t>メッシュがすぐに潰れてしまう．</a:t>
            </a:r>
            <a:endParaRPr lang="en-US" altLang="ja-JP" dirty="0">
              <a:solidFill>
                <a:srgbClr val="000000"/>
              </a:solidFill>
            </a:endParaRPr>
          </a:p>
          <a:p>
            <a:pPr lvl="0"/>
            <a:r>
              <a:rPr lang="ja-JP" altLang="en-US" dirty="0">
                <a:solidFill>
                  <a:srgbClr val="000000"/>
                </a:solidFill>
              </a:rPr>
              <a:t>大変形用の</a:t>
            </a:r>
            <a:r>
              <a:rPr lang="ja-JP" altLang="en-US" dirty="0">
                <a:solidFill>
                  <a:srgbClr val="FF0000"/>
                </a:solidFill>
              </a:rPr>
              <a:t>リゾーニング付き</a:t>
            </a:r>
            <a:r>
              <a:rPr lang="en-US" altLang="ja-JP" dirty="0">
                <a:solidFill>
                  <a:srgbClr val="FF0000"/>
                </a:solidFill>
              </a:rPr>
              <a:t>FEM</a:t>
            </a:r>
            <a:r>
              <a:rPr lang="ja-JP" altLang="en-US" dirty="0">
                <a:solidFill>
                  <a:srgbClr val="000000"/>
                </a:solidFill>
              </a:rPr>
              <a:t>は</a:t>
            </a:r>
            <a:br>
              <a:rPr lang="en-US" altLang="ja-JP" dirty="0">
                <a:solidFill>
                  <a:srgbClr val="000000"/>
                </a:solidFill>
              </a:rPr>
            </a:br>
            <a:r>
              <a:rPr lang="ja-JP" altLang="en-US" dirty="0">
                <a:solidFill>
                  <a:srgbClr val="000000"/>
                </a:solidFill>
              </a:rPr>
              <a:t>は今の所</a:t>
            </a:r>
            <a:r>
              <a:rPr lang="ja-JP" altLang="en-US" dirty="0">
                <a:solidFill>
                  <a:srgbClr val="0000CC"/>
                </a:solidFill>
              </a:rPr>
              <a:t>手軽で安定</a:t>
            </a:r>
            <a:r>
              <a:rPr lang="ja-JP" altLang="en-US" dirty="0">
                <a:solidFill>
                  <a:srgbClr val="000000"/>
                </a:solidFill>
              </a:rPr>
              <a:t>ではない．</a:t>
            </a:r>
            <a:endParaRPr lang="en-US" altLang="ja-JP" dirty="0">
              <a:solidFill>
                <a:srgbClr val="000000"/>
              </a:solidFill>
            </a:endParaRPr>
          </a:p>
          <a:p>
            <a:pPr lvl="0">
              <a:buNone/>
            </a:pPr>
            <a:endParaRPr lang="en-US" altLang="ja-JP" dirty="0">
              <a:solidFill>
                <a:srgbClr val="000000"/>
              </a:solidFill>
            </a:endParaRPr>
          </a:p>
          <a:p>
            <a:pPr lvl="0">
              <a:buNone/>
            </a:pPr>
            <a:r>
              <a:rPr lang="ja-JP" altLang="en-US" dirty="0">
                <a:solidFill>
                  <a:srgbClr val="000000"/>
                </a:solidFill>
              </a:rPr>
              <a:t>　　　　　　　　昨年まで</a:t>
            </a:r>
            <a:br>
              <a:rPr lang="en-US" altLang="ja-JP" dirty="0">
                <a:solidFill>
                  <a:srgbClr val="000000"/>
                </a:solidFill>
              </a:rPr>
            </a:br>
            <a:r>
              <a:rPr lang="en-US" altLang="ja-JP" dirty="0" err="1">
                <a:solidFill>
                  <a:srgbClr val="C00000"/>
                </a:solidFill>
              </a:rPr>
              <a:t>Galerkin</a:t>
            </a:r>
            <a:r>
              <a:rPr lang="ja-JP" altLang="en-US" dirty="0">
                <a:solidFill>
                  <a:srgbClr val="C00000"/>
                </a:solidFill>
              </a:rPr>
              <a:t>メッシュフリー法</a:t>
            </a:r>
            <a:r>
              <a:rPr lang="ja-JP" altLang="en-US" dirty="0">
                <a:solidFill>
                  <a:srgbClr val="000000"/>
                </a:solidFill>
              </a:rPr>
              <a:t>に挑戦</a:t>
            </a:r>
            <a:endParaRPr lang="en-US" altLang="ja-JP" dirty="0">
              <a:solidFill>
                <a:srgbClr val="000000"/>
              </a:solidFill>
            </a:endParaRP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483768" y="4824155"/>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4138613"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8575" y="2759253"/>
            <a:ext cx="2765425" cy="3632353"/>
          </a:xfrm>
          <a:prstGeom prst="rect">
            <a:avLst/>
          </a:prstGeom>
          <a:noFill/>
          <a:ln w="9525">
            <a:noFill/>
            <a:round/>
            <a:headEnd/>
            <a:tailEnd/>
          </a:ln>
        </p:spPr>
      </p:pic>
      <p:pic>
        <p:nvPicPr>
          <p:cNvPr id="8" name="Picture 7"/>
          <p:cNvPicPr>
            <a:picLocks noChangeAspect="1" noChangeArrowheads="1"/>
          </p:cNvPicPr>
          <p:nvPr/>
        </p:nvPicPr>
        <p:blipFill>
          <a:blip r:embed="rId6" cstate="print"/>
          <a:srcRect/>
          <a:stretch>
            <a:fillRect/>
          </a:stretch>
        </p:blipFill>
        <p:spPr bwMode="auto">
          <a:xfrm>
            <a:off x="6669088" y="1081088"/>
            <a:ext cx="2157411" cy="1645166"/>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p:txBody>
          <a:bodyPr/>
          <a:lstStyle/>
          <a:p>
            <a:r>
              <a:rPr lang="ja-JP" altLang="en-US" dirty="0"/>
              <a:t>まとめ</a:t>
            </a:r>
            <a:endParaRPr lang="en-US" altLang="ja-JP" dirty="0"/>
          </a:p>
          <a:p>
            <a:pPr lvl="1" eaLnBrk="1" hangingPunct="1">
              <a:lnSpc>
                <a:spcPct val="90000"/>
              </a:lnSpc>
            </a:pPr>
            <a:r>
              <a:rPr lang="ja-JP" altLang="en-US" dirty="0">
                <a:solidFill>
                  <a:srgbClr val="008000"/>
                </a:solidFill>
              </a:rPr>
              <a:t>増分形釣合方程式</a:t>
            </a:r>
            <a:r>
              <a:rPr lang="ja-JP" altLang="en-US" dirty="0"/>
              <a:t>に基づく</a:t>
            </a:r>
            <a:r>
              <a:rPr lang="ja-JP" altLang="en-US" dirty="0">
                <a:solidFill>
                  <a:srgbClr val="FF0000"/>
                </a:solidFill>
              </a:rPr>
              <a:t>リゾーニング付き</a:t>
            </a:r>
            <a:br>
              <a:rPr lang="en-US" altLang="ja-JP" dirty="0"/>
            </a:br>
            <a:r>
              <a:rPr lang="ja-JP" altLang="en-US" dirty="0">
                <a:solidFill>
                  <a:srgbClr val="FF0000"/>
                </a:solidFill>
              </a:rPr>
              <a:t>大変形</a:t>
            </a:r>
            <a:r>
              <a:rPr lang="en-US" altLang="ja-JP" dirty="0">
                <a:solidFill>
                  <a:srgbClr val="FF0000"/>
                </a:solidFill>
              </a:rPr>
              <a:t>FEM</a:t>
            </a:r>
            <a:r>
              <a:rPr lang="ja-JP" altLang="en-US" dirty="0"/>
              <a:t>の定式化を示した．</a:t>
            </a:r>
            <a:endParaRPr lang="en-US" altLang="ja-JP" dirty="0"/>
          </a:p>
          <a:p>
            <a:pPr lvl="1" eaLnBrk="1" hangingPunct="1">
              <a:lnSpc>
                <a:spcPct val="90000"/>
              </a:lnSpc>
            </a:pPr>
            <a:r>
              <a:rPr lang="ja-JP" altLang="en-US" dirty="0"/>
              <a:t>提案手法が通常の釣合方程式に基づく手法よりも</a:t>
            </a:r>
            <a:br>
              <a:rPr lang="en-US" altLang="ja-JP" dirty="0"/>
            </a:br>
            <a:r>
              <a:rPr lang="ja-JP" altLang="en-US" dirty="0">
                <a:solidFill>
                  <a:srgbClr val="0000CC"/>
                </a:solidFill>
              </a:rPr>
              <a:t>手軽で安定</a:t>
            </a:r>
            <a:r>
              <a:rPr lang="ja-JP" altLang="en-US" dirty="0"/>
              <a:t>である根拠を示した．</a:t>
            </a:r>
            <a:endParaRPr lang="en-US" altLang="ja-JP" dirty="0"/>
          </a:p>
          <a:p>
            <a:pPr lvl="1" eaLnBrk="1" hangingPunct="1">
              <a:lnSpc>
                <a:spcPct val="90000"/>
              </a:lnSpc>
            </a:pPr>
            <a:r>
              <a:rPr lang="ja-JP" altLang="en-US" dirty="0"/>
              <a:t>解析例を示し，有効性を確認した．</a:t>
            </a:r>
            <a:endParaRPr lang="en-US" altLang="ja-JP" dirty="0"/>
          </a:p>
          <a:p>
            <a:pPr eaLnBrk="1" hangingPunct="1">
              <a:lnSpc>
                <a:spcPct val="90000"/>
              </a:lnSpc>
            </a:pPr>
            <a:r>
              <a:rPr lang="ja-JP" altLang="en-US" dirty="0"/>
              <a:t>今後の予定</a:t>
            </a:r>
            <a:endParaRPr lang="en-US" altLang="ja-JP" dirty="0"/>
          </a:p>
          <a:p>
            <a:pPr lvl="1" eaLnBrk="1" hangingPunct="1">
              <a:lnSpc>
                <a:spcPct val="90000"/>
              </a:lnSpc>
            </a:pPr>
            <a:r>
              <a:rPr lang="en-US" altLang="ja-JP" dirty="0"/>
              <a:t>ABAQUS</a:t>
            </a:r>
            <a:r>
              <a:rPr lang="ja-JP" altLang="en-US" dirty="0"/>
              <a:t>や</a:t>
            </a:r>
            <a:r>
              <a:rPr lang="en-US" altLang="ja-JP" dirty="0"/>
              <a:t>MARC</a:t>
            </a:r>
            <a:r>
              <a:rPr lang="ja-JP" altLang="en-US" dirty="0"/>
              <a:t>のリゾーニングと提案手法との</a:t>
            </a:r>
            <a:br>
              <a:rPr lang="en-US" altLang="ja-JP" dirty="0"/>
            </a:br>
            <a:r>
              <a:rPr lang="ja-JP" altLang="en-US" dirty="0"/>
              <a:t>比較・対決．</a:t>
            </a:r>
            <a:endParaRPr lang="en-US" altLang="ja-JP" dirty="0"/>
          </a:p>
          <a:p>
            <a:pPr lvl="1" eaLnBrk="1" hangingPunct="1">
              <a:lnSpc>
                <a:spcPct val="90000"/>
              </a:lnSpc>
            </a:pPr>
            <a:r>
              <a:rPr lang="en-US" altLang="ja-JP" dirty="0"/>
              <a:t>[</a:t>
            </a:r>
            <a:r>
              <a:rPr lang="en-US" altLang="ja-JP" i="1" dirty="0"/>
              <a:t>K</a:t>
            </a:r>
            <a:r>
              <a:rPr lang="en-US" altLang="ja-JP" dirty="0"/>
              <a:t>]</a:t>
            </a:r>
            <a:r>
              <a:rPr lang="ja-JP" altLang="en-US" dirty="0"/>
              <a:t>の固有値が負になりにくい材料モデルで計算．</a:t>
            </a:r>
            <a:endParaRPr lang="en-US" altLang="ja-JP" dirty="0"/>
          </a:p>
          <a:p>
            <a:pPr lvl="1" eaLnBrk="1" hangingPunct="1">
              <a:lnSpc>
                <a:spcPct val="90000"/>
              </a:lnSpc>
            </a:pPr>
            <a:r>
              <a:rPr lang="ja-JP" altLang="en-US" dirty="0"/>
              <a:t>３次元化，接触機能の追加，</a:t>
            </a:r>
            <a:r>
              <a:rPr lang="en-US" altLang="ja-JP" dirty="0"/>
              <a:t>SFEM</a:t>
            </a:r>
            <a:r>
              <a:rPr lang="ja-JP" altLang="en-US" dirty="0"/>
              <a:t>化など．</a:t>
            </a:r>
            <a:endParaRPr lang="en-US" altLang="ja-JP" dirty="0"/>
          </a:p>
          <a:p>
            <a:pPr lvl="1" eaLnBrk="1" hangingPunct="1">
              <a:lnSpc>
                <a:spcPct val="90000"/>
              </a:lnSpc>
            </a:pPr>
            <a:r>
              <a:rPr lang="ja-JP" altLang="en-US" dirty="0"/>
              <a:t>亀裂進展解析への適用．</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sz="9600" dirty="0"/>
          </a:p>
          <a:p>
            <a:pPr marL="0" indent="0" algn="ctr">
              <a:buNone/>
            </a:pPr>
            <a:r>
              <a:rPr lang="ja-JP" altLang="en-US" sz="9600" dirty="0"/>
              <a:t>付録</a:t>
            </a:r>
            <a:endParaRPr kumimoji="1" lang="ja-JP" altLang="en-US" sz="9600" dirty="0"/>
          </a:p>
        </p:txBody>
      </p:sp>
      <p:sp>
        <p:nvSpPr>
          <p:cNvPr id="4" name="スライド番号プレースホルダー 3"/>
          <p:cNvSpPr>
            <a:spLocks noGrp="1"/>
          </p:cNvSpPr>
          <p:nvPr>
            <p:ph type="sldNum" sz="quarter" idx="4"/>
          </p:nvPr>
        </p:nvSpPr>
        <p:spPr/>
        <p:txBody>
          <a:bodyPr/>
          <a:lstStyle/>
          <a:p>
            <a:r>
              <a:rPr lang="en-US" altLang="ja-JP" dirty="0"/>
              <a:t>P. </a:t>
            </a:r>
            <a:fld id="{F8FDF831-B0A3-4B44-A20D-7581D5587101}" type="slidenum">
              <a:rPr lang="ja-JP" altLang="en-US" smtClean="0"/>
              <a:pPr/>
              <a:t>21</a:t>
            </a:fld>
            <a:endParaRPr lang="ja-JP" altLang="en-US" dirty="0"/>
          </a:p>
        </p:txBody>
      </p:sp>
    </p:spTree>
    <p:extLst>
      <p:ext uri="{BB962C8B-B14F-4D97-AF65-F5344CB8AC3E}">
        <p14:creationId xmlns:p14="http://schemas.microsoft.com/office/powerpoint/2010/main" val="128982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866018317"/>
              </p:ext>
            </p:extLst>
          </p:nvPr>
        </p:nvGraphicFramePr>
        <p:xfrm>
          <a:off x="251520" y="656693"/>
          <a:ext cx="8640960" cy="4973692"/>
        </p:xfrm>
        <a:graphic>
          <a:graphicData uri="http://schemas.openxmlformats.org/drawingml/2006/table">
            <a:tbl>
              <a:tblPr firstRow="1" bandRow="1">
                <a:tableStyleId>{21E4AEA4-8DFA-4A89-87EB-49C32662AFE0}</a:tableStyleId>
              </a:tblPr>
              <a:tblGrid>
                <a:gridCol w="1944216">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tblGrid>
              <a:tr h="468051">
                <a:tc>
                  <a:txBody>
                    <a:bodyPr/>
                    <a:lstStyle/>
                    <a:p>
                      <a:endParaRPr kumimoji="1" lang="ja-JP" altLang="en-US" dirty="0"/>
                    </a:p>
                  </a:txBody>
                  <a:tcPr/>
                </a:tc>
                <a:tc>
                  <a:txBody>
                    <a:bodyPr/>
                    <a:lstStyle/>
                    <a:p>
                      <a:r>
                        <a:rPr kumimoji="1" lang="ja-JP" altLang="en-US" dirty="0"/>
                        <a:t>提案手法</a:t>
                      </a:r>
                    </a:p>
                  </a:txBody>
                  <a:tcPr/>
                </a:tc>
                <a:tc>
                  <a:txBody>
                    <a:bodyPr/>
                    <a:lstStyle/>
                    <a:p>
                      <a:r>
                        <a:rPr kumimoji="1" lang="ja-JP" altLang="en-US" dirty="0"/>
                        <a:t>通常のリゾーニング</a:t>
                      </a:r>
                    </a:p>
                  </a:txBody>
                  <a:tcPr/>
                </a:tc>
                <a:extLst>
                  <a:ext uri="{0D108BD9-81ED-4DB2-BD59-A6C34878D82A}">
                    <a16:rowId xmlns:a16="http://schemas.microsoft.com/office/drawing/2014/main" val="10000"/>
                  </a:ext>
                </a:extLst>
              </a:tr>
              <a:tr h="643663">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extLst>
                  <a:ext uri="{0D108BD9-81ED-4DB2-BD59-A6C34878D82A}">
                    <a16:rowId xmlns:a16="http://schemas.microsoft.com/office/drawing/2014/main" val="10001"/>
                  </a:ext>
                </a:extLst>
              </a:tr>
              <a:tr h="643663">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2"/>
                  </a:ext>
                </a:extLst>
              </a:tr>
              <a:tr h="643663">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3"/>
                  </a:ext>
                </a:extLst>
              </a:tr>
              <a:tr h="643663">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4"/>
                  </a:ext>
                </a:extLst>
              </a:tr>
              <a:tr h="643663">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5"/>
                  </a:ext>
                </a:extLst>
              </a:tr>
              <a:tr h="643663">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0006"/>
                  </a:ext>
                </a:extLst>
              </a:tr>
              <a:tr h="643663">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82286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節点荷重ベクトルのマッピング</a:t>
            </a:r>
            <a:endParaRPr kumimoji="1" lang="ja-JP" altLang="en-US" dirty="0"/>
          </a:p>
        </p:txBody>
      </p:sp>
      <p:sp>
        <p:nvSpPr>
          <p:cNvPr id="3" name="コンテンツ プレースホルダー 2"/>
          <p:cNvSpPr>
            <a:spLocks noGrp="1"/>
          </p:cNvSpPr>
          <p:nvPr>
            <p:ph idx="1"/>
          </p:nvPr>
        </p:nvSpPr>
        <p:spPr/>
        <p:txBody>
          <a:bodyPr/>
          <a:lstStyle/>
          <a:p>
            <a:r>
              <a:rPr kumimoji="1" lang="ja-JP" altLang="en-US" sz="2800" dirty="0"/>
              <a:t>未知数</a:t>
            </a:r>
            <a:endParaRPr kumimoji="1" lang="en-US" altLang="ja-JP" sz="2800" dirty="0"/>
          </a:p>
          <a:p>
            <a:pPr marL="0" indent="0" algn="ctr">
              <a:buNone/>
            </a:pPr>
            <a:r>
              <a:rPr lang="ja-JP" altLang="en-US" sz="2800" dirty="0"/>
              <a:t>新メッシュの節点荷重ベクトル</a:t>
            </a:r>
            <a:endParaRPr kumimoji="1" lang="en-US" altLang="ja-JP" sz="2800" dirty="0"/>
          </a:p>
          <a:p>
            <a:r>
              <a:rPr lang="ja-JP" altLang="en-US" sz="2800" dirty="0"/>
              <a:t>目的関数</a:t>
            </a:r>
            <a:endParaRPr lang="en-US" altLang="ja-JP" sz="2800" dirty="0"/>
          </a:p>
          <a:p>
            <a:pPr marL="0" indent="0">
              <a:buNone/>
            </a:pPr>
            <a:r>
              <a:rPr kumimoji="1" lang="ja-JP" altLang="en-US" sz="2800" dirty="0"/>
              <a:t>　　　　　　　</a:t>
            </a:r>
            <a:r>
              <a:rPr kumimoji="1" lang="en-US" altLang="ja-JP" sz="2800" dirty="0"/>
              <a:t>Σ </a:t>
            </a:r>
            <a:r>
              <a:rPr lang="en-US" altLang="ja-JP" sz="2800" dirty="0"/>
              <a:t>||</a:t>
            </a:r>
            <a:r>
              <a:rPr kumimoji="1" lang="ja-JP" altLang="en-US" sz="2800" dirty="0"/>
              <a:t>新メッシュの表面力ベクトル</a:t>
            </a:r>
            <a:endParaRPr lang="en-US" altLang="ja-JP" sz="2800" dirty="0"/>
          </a:p>
          <a:p>
            <a:pPr marL="0" indent="0" algn="ctr">
              <a:buNone/>
            </a:pPr>
            <a:r>
              <a:rPr lang="ja-JP" altLang="en-US" sz="2800" dirty="0"/>
              <a:t>　　　　　　－旧メッシュの表面力ベクトル</a:t>
            </a:r>
            <a:r>
              <a:rPr lang="en-US" altLang="ja-JP" sz="2800" dirty="0"/>
              <a:t>||</a:t>
            </a:r>
            <a:r>
              <a:rPr lang="en-US" altLang="ja-JP" sz="2800" baseline="30000" dirty="0"/>
              <a:t>2</a:t>
            </a:r>
          </a:p>
          <a:p>
            <a:r>
              <a:rPr lang="ja-JP" altLang="en-US" sz="2800" dirty="0"/>
              <a:t>制約条件</a:t>
            </a:r>
            <a:endParaRPr lang="en-US" altLang="ja-JP" sz="2800" dirty="0"/>
          </a:p>
          <a:p>
            <a:pPr marL="0" indent="0">
              <a:buNone/>
            </a:pPr>
            <a:r>
              <a:rPr kumimoji="1" lang="ja-JP" altLang="en-US" sz="2800" dirty="0"/>
              <a:t>　　　　　　　</a:t>
            </a:r>
            <a:r>
              <a:rPr kumimoji="1" lang="en-US" altLang="ja-JP" sz="2800" dirty="0"/>
              <a:t>Σ</a:t>
            </a:r>
            <a:r>
              <a:rPr kumimoji="1" lang="ja-JP" altLang="en-US" sz="2800" dirty="0"/>
              <a:t>（新メッシュの節点荷重ベクトル）</a:t>
            </a:r>
            <a:endParaRPr kumimoji="1" lang="en-US" altLang="ja-JP" sz="2800" dirty="0"/>
          </a:p>
          <a:p>
            <a:pPr marL="0" indent="0">
              <a:buNone/>
            </a:pPr>
            <a:r>
              <a:rPr lang="ja-JP" altLang="en-US" sz="2800" dirty="0"/>
              <a:t>　　　　　　　　＝</a:t>
            </a:r>
            <a:r>
              <a:rPr lang="en-US" altLang="ja-JP" sz="2800" dirty="0"/>
              <a:t>Σ</a:t>
            </a:r>
            <a:r>
              <a:rPr lang="ja-JP" altLang="en-US" sz="2800" dirty="0"/>
              <a:t>（旧メッシュの節点荷重ベクトル）</a:t>
            </a:r>
            <a:endParaRPr lang="en-US" altLang="ja-JP" sz="2800" dirty="0"/>
          </a:p>
          <a:p>
            <a:pPr marL="0" indent="0">
              <a:buNone/>
            </a:pPr>
            <a:r>
              <a:rPr kumimoji="1" lang="ja-JP" altLang="en-US" sz="2800" dirty="0"/>
              <a:t>　　　　　　　</a:t>
            </a:r>
            <a:r>
              <a:rPr kumimoji="1" lang="en-US" altLang="ja-JP" sz="2800" dirty="0"/>
              <a:t>Σ</a:t>
            </a:r>
            <a:r>
              <a:rPr kumimoji="1" lang="ja-JP" altLang="en-US" sz="2800" dirty="0"/>
              <a:t>（新メッシュの節点荷重モーメント）</a:t>
            </a:r>
            <a:endParaRPr kumimoji="1" lang="en-US" altLang="ja-JP" sz="2800" dirty="0"/>
          </a:p>
          <a:p>
            <a:pPr marL="0" indent="0">
              <a:buNone/>
            </a:pPr>
            <a:r>
              <a:rPr lang="ja-JP" altLang="en-US" sz="2800" dirty="0"/>
              <a:t>　　　　　　　　＝</a:t>
            </a:r>
            <a:r>
              <a:rPr lang="en-US" altLang="ja-JP" sz="2800" dirty="0"/>
              <a:t>Σ</a:t>
            </a:r>
            <a:r>
              <a:rPr lang="ja-JP" altLang="en-US" sz="2800" dirty="0"/>
              <a:t>（旧メッシュの節点荷重モーメント）</a:t>
            </a:r>
            <a:endParaRPr lang="en-US" altLang="ja-JP" sz="2800" dirty="0"/>
          </a:p>
          <a:p>
            <a:pPr marL="0" indent="0" algn="ctr">
              <a:buNone/>
            </a:pPr>
            <a:r>
              <a:rPr kumimoji="1" lang="en-US" altLang="ja-JP" sz="2800" dirty="0">
                <a:solidFill>
                  <a:srgbClr val="FF0000"/>
                </a:solidFill>
              </a:rPr>
              <a:t>Lagrange</a:t>
            </a:r>
            <a:r>
              <a:rPr kumimoji="1" lang="ja-JP" altLang="en-US" sz="2800" dirty="0">
                <a:solidFill>
                  <a:srgbClr val="FF0000"/>
                </a:solidFill>
              </a:rPr>
              <a:t>未定乗数法で解く</a:t>
            </a:r>
            <a:endParaRPr kumimoji="1" lang="en-US" altLang="ja-JP" sz="2800"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spTree>
    <p:extLst>
      <p:ext uri="{BB962C8B-B14F-4D97-AF65-F5344CB8AC3E}">
        <p14:creationId xmlns:p14="http://schemas.microsoft.com/office/powerpoint/2010/main" val="4012577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剛性マトリックスの導出１</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
        <p:nvSpPr>
          <p:cNvPr id="6" name="コンテンツ プレースホルダー 5"/>
          <p:cNvSpPr>
            <a:spLocks noGrp="1"/>
          </p:cNvSpPr>
          <p:nvPr>
            <p:ph idx="1"/>
          </p:nvPr>
        </p:nvSpPr>
        <p:spPr>
          <a:xfrm>
            <a:off x="250824" y="643595"/>
            <a:ext cx="8641655" cy="5773737"/>
          </a:xfrm>
        </p:spPr>
        <p:txBody>
          <a:bodyPr/>
          <a:lstStyle/>
          <a:p>
            <a:r>
              <a:rPr lang="ja-JP" altLang="en-US" dirty="0"/>
              <a:t>公称応力速度と</a:t>
            </a:r>
            <a:r>
              <a:rPr lang="en-US" altLang="ja-JP" dirty="0" err="1"/>
              <a:t>Chaucy</a:t>
            </a:r>
            <a:r>
              <a:rPr lang="ja-JP" altLang="en-US" dirty="0"/>
              <a:t>応力速度の関係式：　</a:t>
            </a:r>
            <a:endParaRPr lang="en-US" altLang="ja-JP" dirty="0"/>
          </a:p>
          <a:p>
            <a:endParaRPr lang="en-US" altLang="ja-JP" dirty="0"/>
          </a:p>
          <a:p>
            <a:r>
              <a:rPr lang="ja-JP" altLang="en-US" dirty="0"/>
              <a:t>物質時間微分と</a:t>
            </a:r>
            <a:r>
              <a:rPr lang="en-US" altLang="ja-JP" dirty="0" err="1"/>
              <a:t>Jaumann</a:t>
            </a:r>
            <a:r>
              <a:rPr lang="ja-JP" altLang="en-US" dirty="0"/>
              <a:t>速度の関係式：</a:t>
            </a:r>
            <a:endParaRPr lang="en-US" altLang="ja-JP" dirty="0"/>
          </a:p>
          <a:p>
            <a:endParaRPr lang="en-US" altLang="ja-JP" dirty="0"/>
          </a:p>
          <a:p>
            <a:r>
              <a:rPr lang="ja-JP" altLang="en-US" dirty="0"/>
              <a:t>代入して    を消去：</a:t>
            </a:r>
            <a:endParaRPr lang="en-US" altLang="ja-JP" dirty="0"/>
          </a:p>
          <a:p>
            <a:endParaRPr lang="en-US" altLang="ja-JP" dirty="0"/>
          </a:p>
          <a:p>
            <a:r>
              <a:rPr lang="ja-JP" altLang="en-US" dirty="0"/>
              <a:t>構成方程式（例として</a:t>
            </a:r>
            <a:r>
              <a:rPr lang="en-US" altLang="ja-JP" dirty="0" err="1"/>
              <a:t>Hencky</a:t>
            </a:r>
            <a:r>
              <a:rPr lang="ja-JP" altLang="en-US" dirty="0"/>
              <a:t>弾性体）：</a:t>
            </a:r>
            <a:endParaRPr lang="en-US" altLang="ja-JP" dirty="0"/>
          </a:p>
          <a:p>
            <a:endParaRPr lang="en-US" altLang="ja-JP" dirty="0"/>
          </a:p>
          <a:p>
            <a:r>
              <a:rPr lang="ja-JP" altLang="en-US" dirty="0"/>
              <a:t>代入して    を消去：</a:t>
            </a:r>
          </a:p>
          <a:p>
            <a:endParaRPr lang="en-US" altLang="ja-JP" dirty="0"/>
          </a:p>
          <a:p>
            <a:endParaRPr lang="en-US" altLang="ja-JP" dirty="0"/>
          </a:p>
          <a:p>
            <a:pPr marL="0" indent="0">
              <a:buNone/>
            </a:pPr>
            <a:endParaRPr kumimoji="1"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903" y="1162075"/>
            <a:ext cx="4124325" cy="46672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2289820"/>
            <a:ext cx="3714750" cy="41910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7884" y="4675894"/>
            <a:ext cx="2062163" cy="445294"/>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687" y="5878599"/>
            <a:ext cx="7984331" cy="466725"/>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92" y="3465004"/>
            <a:ext cx="7048500" cy="485775"/>
          </a:xfrm>
          <a:prstGeom prst="rect">
            <a:avLst/>
          </a:prstGeom>
        </p:spPr>
      </p:pic>
      <p:pic>
        <p:nvPicPr>
          <p:cNvPr id="14" name="図 13"/>
          <p:cNvPicPr>
            <a:picLocks noChangeAspect="1"/>
          </p:cNvPicPr>
          <p:nvPr/>
        </p:nvPicPr>
        <p:blipFill rotWithShape="1">
          <a:blip r:embed="rId8" cstate="print">
            <a:extLst>
              <a:ext uri="{28A0092B-C50C-407E-A947-70E740481C1C}">
                <a14:useLocalDpi xmlns:a14="http://schemas.microsoft.com/office/drawing/2010/main" val="0"/>
              </a:ext>
            </a:extLst>
          </a:blip>
          <a:srcRect r="85361"/>
          <a:stretch/>
        </p:blipFill>
        <p:spPr>
          <a:xfrm>
            <a:off x="2181883" y="5337212"/>
            <a:ext cx="301885" cy="445294"/>
          </a:xfrm>
          <a:prstGeom prst="rect">
            <a:avLst/>
          </a:prstGeom>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259" r="91537"/>
          <a:stretch/>
        </p:blipFill>
        <p:spPr>
          <a:xfrm>
            <a:off x="2159768" y="3009900"/>
            <a:ext cx="324000" cy="419100"/>
          </a:xfrm>
          <a:prstGeom prst="rect">
            <a:avLst/>
          </a:prstGeom>
        </p:spPr>
      </p:pic>
    </p:spTree>
    <p:extLst>
      <p:ext uri="{BB962C8B-B14F-4D97-AF65-F5344CB8AC3E}">
        <p14:creationId xmlns:p14="http://schemas.microsoft.com/office/powerpoint/2010/main" val="53202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剛性マトリックスの導出２</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
        <p:nvSpPr>
          <p:cNvPr id="6" name="コンテンツ プレースホルダー 5"/>
          <p:cNvSpPr>
            <a:spLocks noGrp="1"/>
          </p:cNvSpPr>
          <p:nvPr>
            <p:ph idx="1"/>
          </p:nvPr>
        </p:nvSpPr>
        <p:spPr>
          <a:xfrm>
            <a:off x="250824" y="643595"/>
            <a:ext cx="8641655" cy="5773737"/>
          </a:xfrm>
        </p:spPr>
        <p:txBody>
          <a:bodyPr/>
          <a:lstStyle/>
          <a:p>
            <a:r>
              <a:rPr lang="ja-JP" altLang="en-US" dirty="0"/>
              <a:t>マトリックス形式で記述：</a:t>
            </a:r>
            <a:endParaRPr lang="en-US" altLang="ja-JP" dirty="0"/>
          </a:p>
          <a:p>
            <a:pPr marL="0" indent="0">
              <a:buNone/>
            </a:pPr>
            <a:endParaRPr lang="en-US" altLang="ja-JP" sz="1800" dirty="0"/>
          </a:p>
          <a:p>
            <a:pPr marL="0" indent="0">
              <a:buNone/>
            </a:pPr>
            <a:r>
              <a:rPr lang="ja-JP" altLang="en-US" sz="1800" dirty="0"/>
              <a:t>ただし</a:t>
            </a:r>
            <a:endParaRPr lang="en-US" altLang="ja-JP" sz="1800"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lang="en-US" altLang="ja-JP" sz="4000" dirty="0"/>
          </a:p>
          <a:p>
            <a:r>
              <a:rPr kumimoji="1" lang="ja-JP" altLang="en-US" dirty="0"/>
              <a:t>剛性マトリックス</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31" y="5373216"/>
            <a:ext cx="8934450" cy="103346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31" y="1628800"/>
            <a:ext cx="8980661" cy="3331770"/>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115" y="1128452"/>
            <a:ext cx="4764881" cy="464344"/>
          </a:xfrm>
          <a:prstGeom prst="rect">
            <a:avLst/>
          </a:prstGeom>
        </p:spPr>
      </p:pic>
    </p:spTree>
    <p:extLst>
      <p:ext uri="{BB962C8B-B14F-4D97-AF65-F5344CB8AC3E}">
        <p14:creationId xmlns:p14="http://schemas.microsoft.com/office/powerpoint/2010/main" val="359218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メッシュフリー法の特徴</a:t>
            </a:r>
          </a:p>
        </p:txBody>
      </p:sp>
      <p:sp>
        <p:nvSpPr>
          <p:cNvPr id="3" name="コンテンツ プレースホルダー 2"/>
          <p:cNvSpPr>
            <a:spLocks noGrp="1"/>
          </p:cNvSpPr>
          <p:nvPr>
            <p:ph idx="1"/>
          </p:nvPr>
        </p:nvSpPr>
        <p:spPr/>
        <p:txBody>
          <a:bodyPr/>
          <a:lstStyle/>
          <a:p>
            <a:r>
              <a:rPr kumimoji="1" lang="ja-JP" altLang="en-US" dirty="0"/>
              <a:t>メッシュフリーの法が優れている点</a:t>
            </a:r>
            <a:endParaRPr kumimoji="1" lang="en-US" altLang="ja-JP" dirty="0"/>
          </a:p>
          <a:p>
            <a:pPr lvl="1"/>
            <a:r>
              <a:rPr lang="ja-JP" altLang="en-US" dirty="0"/>
              <a:t>節点を追加する場合，その前後で形状が変化しない</a:t>
            </a:r>
            <a:br>
              <a:rPr lang="en-US" altLang="ja-JP" dirty="0"/>
            </a:br>
            <a:r>
              <a:rPr lang="en-US" altLang="ja-JP" dirty="0"/>
              <a:t>FEM</a:t>
            </a:r>
            <a:r>
              <a:rPr lang="ja-JP" altLang="en-US" dirty="0"/>
              <a:t>の場合リメッシュ前後で変化する</a:t>
            </a:r>
            <a:endParaRPr lang="en-US" altLang="ja-JP" dirty="0"/>
          </a:p>
          <a:p>
            <a:pPr lvl="1"/>
            <a:r>
              <a:rPr lang="ja-JP" altLang="en-US" dirty="0"/>
              <a:t>ロッキングしない</a:t>
            </a:r>
            <a:endParaRPr lang="en-US" altLang="ja-JP" dirty="0"/>
          </a:p>
          <a:p>
            <a:pPr lvl="1"/>
            <a:endParaRPr lang="en-US" altLang="ja-JP" dirty="0"/>
          </a:p>
          <a:p>
            <a:pPr lvl="1"/>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spTree>
    <p:extLst>
      <p:ext uri="{BB962C8B-B14F-4D97-AF65-F5344CB8AC3E}">
        <p14:creationId xmlns:p14="http://schemas.microsoft.com/office/powerpoint/2010/main" val="389537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静的陽解法の特徴</a:t>
            </a:r>
          </a:p>
        </p:txBody>
      </p:sp>
      <p:sp>
        <p:nvSpPr>
          <p:cNvPr id="3" name="コンテンツ プレースホルダー 2"/>
          <p:cNvSpPr>
            <a:spLocks noGrp="1"/>
          </p:cNvSpPr>
          <p:nvPr>
            <p:ph idx="1"/>
          </p:nvPr>
        </p:nvSpPr>
        <p:spPr/>
        <p:txBody>
          <a:bodyPr/>
          <a:lstStyle/>
          <a:p>
            <a:r>
              <a:rPr lang="ja-JP" altLang="en-US" dirty="0"/>
              <a:t>長所</a:t>
            </a:r>
            <a:endParaRPr lang="en-US" altLang="ja-JP" dirty="0"/>
          </a:p>
          <a:p>
            <a:pPr lvl="1"/>
            <a:r>
              <a:rPr kumimoji="1" lang="ja-JP" altLang="en-US" dirty="0"/>
              <a:t>収束計算が必要ない</a:t>
            </a:r>
            <a:endParaRPr kumimoji="1" lang="en-US" altLang="ja-JP" dirty="0"/>
          </a:p>
          <a:p>
            <a:pPr lvl="1"/>
            <a:r>
              <a:rPr lang="ja-JP" altLang="en-US" dirty="0"/>
              <a:t>解析結果が必ず</a:t>
            </a:r>
            <a:r>
              <a:rPr kumimoji="1" lang="ja-JP" altLang="en-US" dirty="0"/>
              <a:t>得られる</a:t>
            </a:r>
            <a:endParaRPr kumimoji="1" lang="en-US" altLang="ja-JP" dirty="0"/>
          </a:p>
          <a:p>
            <a:pPr lvl="1"/>
            <a:endParaRPr lang="en-US" altLang="ja-JP" dirty="0"/>
          </a:p>
          <a:p>
            <a:r>
              <a:rPr kumimoji="1" lang="ja-JP" altLang="en-US" dirty="0"/>
              <a:t>短所</a:t>
            </a:r>
            <a:endParaRPr kumimoji="1" lang="en-US" altLang="ja-JP" dirty="0"/>
          </a:p>
          <a:p>
            <a:pPr lvl="1"/>
            <a:r>
              <a:rPr lang="ja-JP" altLang="en-US" dirty="0"/>
              <a:t>残差の蓄積が避けられない</a:t>
            </a:r>
            <a:endParaRPr lang="en-US" altLang="ja-JP" dirty="0"/>
          </a:p>
          <a:p>
            <a:pPr lvl="1"/>
            <a:r>
              <a:rPr lang="en-US" altLang="ja-JP" dirty="0" err="1">
                <a:latin typeface="Symbol" pitchFamily="18" charset="2"/>
              </a:rPr>
              <a:t>D</a:t>
            </a:r>
            <a:r>
              <a:rPr lang="en-US" altLang="ja-JP" dirty="0" err="1"/>
              <a:t>t</a:t>
            </a:r>
            <a:r>
              <a:rPr lang="ja-JP" altLang="en-US" dirty="0"/>
              <a:t>を大きくとれない</a:t>
            </a:r>
            <a:br>
              <a:rPr lang="en-US" altLang="ja-JP" dirty="0"/>
            </a:br>
            <a:r>
              <a:rPr lang="ja-JP" altLang="en-US" dirty="0"/>
              <a:t>特に</a:t>
            </a:r>
            <a:r>
              <a:rPr kumimoji="1" lang="ja-JP" altLang="en-US" dirty="0"/>
              <a:t>塑性問題の場合は</a:t>
            </a:r>
            <a:r>
              <a:rPr kumimoji="1" lang="en-US" altLang="ja-JP" dirty="0"/>
              <a:t>r-min</a:t>
            </a:r>
            <a:r>
              <a:rPr kumimoji="1" lang="ja-JP" altLang="en-US" dirty="0"/>
              <a:t>法の</a:t>
            </a:r>
            <a:r>
              <a:rPr kumimoji="1" lang="en-US" altLang="ja-JP" dirty="0" err="1">
                <a:latin typeface="Symbol" pitchFamily="18" charset="2"/>
              </a:rPr>
              <a:t>D</a:t>
            </a:r>
            <a:r>
              <a:rPr kumimoji="1" lang="en-US" altLang="ja-JP" dirty="0" err="1"/>
              <a:t>t</a:t>
            </a:r>
            <a:r>
              <a:rPr lang="ja-JP" altLang="en-US" dirty="0"/>
              <a:t>を使わなければならない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Tree>
    <p:extLst>
      <p:ext uri="{BB962C8B-B14F-4D97-AF65-F5344CB8AC3E}">
        <p14:creationId xmlns:p14="http://schemas.microsoft.com/office/powerpoint/2010/main" val="35515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（静的問題の）動的解法の特徴</a:t>
            </a:r>
          </a:p>
        </p:txBody>
      </p:sp>
      <p:sp>
        <p:nvSpPr>
          <p:cNvPr id="3" name="コンテンツ プレースホルダー 2"/>
          <p:cNvSpPr>
            <a:spLocks noGrp="1"/>
          </p:cNvSpPr>
          <p:nvPr>
            <p:ph idx="1"/>
          </p:nvPr>
        </p:nvSpPr>
        <p:spPr/>
        <p:txBody>
          <a:bodyPr/>
          <a:lstStyle/>
          <a:p>
            <a:r>
              <a:rPr kumimoji="1" lang="ja-JP" altLang="en-US" dirty="0"/>
              <a:t>長所</a:t>
            </a:r>
            <a:endParaRPr kumimoji="1" lang="en-US" altLang="ja-JP" dirty="0"/>
          </a:p>
          <a:p>
            <a:pPr lvl="1"/>
            <a:r>
              <a:rPr lang="ja-JP" altLang="en-US" dirty="0"/>
              <a:t>解析結果が得られやすい</a:t>
            </a:r>
            <a:endParaRPr lang="en-US" altLang="ja-JP" dirty="0"/>
          </a:p>
          <a:p>
            <a:pPr lvl="1"/>
            <a:endParaRPr kumimoji="1" lang="en-US" altLang="ja-JP" dirty="0"/>
          </a:p>
          <a:p>
            <a:r>
              <a:rPr lang="ja-JP" altLang="en-US" dirty="0"/>
              <a:t>短所</a:t>
            </a:r>
            <a:endParaRPr lang="en-US" altLang="ja-JP" dirty="0"/>
          </a:p>
          <a:p>
            <a:pPr lvl="1"/>
            <a:r>
              <a:rPr kumimoji="1" lang="ja-JP" altLang="en-US" dirty="0"/>
              <a:t>奇妙な振動解が得られる場合がある</a:t>
            </a:r>
            <a:endParaRPr kumimoji="1" lang="en-US" altLang="ja-JP" dirty="0"/>
          </a:p>
          <a:p>
            <a:pPr lvl="1"/>
            <a:r>
              <a:rPr kumimoji="1" lang="ja-JP" altLang="en-US" dirty="0"/>
              <a:t>その振動のために塑性問題の精度低下を招く</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Tree>
    <p:extLst>
      <p:ext uri="{BB962C8B-B14F-4D97-AF65-F5344CB8AC3E}">
        <p14:creationId xmlns:p14="http://schemas.microsoft.com/office/powerpoint/2010/main" val="3565615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弾塑性体構成式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dirty="0"/>
              <a:t>【</a:t>
            </a:r>
            <a:r>
              <a:rPr kumimoji="1" lang="ja-JP" altLang="en-US" dirty="0"/>
              <a:t>古典的弾塑性体</a:t>
            </a:r>
            <a:r>
              <a:rPr kumimoji="1" lang="en-US" altLang="ja-JP" dirty="0"/>
              <a:t>】</a:t>
            </a:r>
            <a:endParaRPr lang="en-US" altLang="ja-JP" dirty="0"/>
          </a:p>
          <a:p>
            <a:pPr lvl="1"/>
            <a:r>
              <a:rPr lang="en-US" altLang="ja-JP" dirty="0"/>
              <a:t>von </a:t>
            </a:r>
            <a:r>
              <a:rPr lang="en-US" altLang="ja-JP" dirty="0" err="1"/>
              <a:t>Mises</a:t>
            </a:r>
            <a:r>
              <a:rPr lang="ja-JP" altLang="en-US" dirty="0"/>
              <a:t>の降伏条件</a:t>
            </a:r>
            <a:endParaRPr lang="en-US" altLang="ja-JP" dirty="0"/>
          </a:p>
          <a:p>
            <a:pPr lvl="1"/>
            <a:r>
              <a:rPr lang="ja-JP" altLang="en-US" dirty="0"/>
              <a:t>関連流れ則</a:t>
            </a:r>
            <a:endParaRPr lang="en-US" altLang="ja-JP" dirty="0"/>
          </a:p>
          <a:p>
            <a:pPr lvl="1"/>
            <a:r>
              <a:rPr lang="ja-JP" altLang="en-US" dirty="0"/>
              <a:t>等方硬化則</a:t>
            </a:r>
            <a:br>
              <a:rPr lang="en-US" altLang="ja-JP" dirty="0"/>
            </a:br>
            <a:r>
              <a:rPr kumimoji="1" lang="ja-JP" altLang="en-US" u="sng" dirty="0"/>
              <a:t>（</a:t>
            </a:r>
            <a:r>
              <a:rPr kumimoji="1" lang="en-US" altLang="ja-JP" u="sng" dirty="0"/>
              <a:t>ABAQUS</a:t>
            </a:r>
            <a:r>
              <a:rPr kumimoji="1" lang="ja-JP" altLang="en-US" u="sng" dirty="0"/>
              <a:t>のデフォルト弾塑性体モデルと同一）</a:t>
            </a:r>
            <a:br>
              <a:rPr kumimoji="1" lang="en-US" altLang="ja-JP" u="sng" dirty="0"/>
            </a:br>
            <a:endParaRPr lang="en-US" altLang="ja-JP" u="sng" dirty="0"/>
          </a:p>
          <a:p>
            <a:pPr lvl="1"/>
            <a:r>
              <a:rPr kumimoji="1" lang="ja-JP" altLang="en-US" dirty="0"/>
              <a:t>本発表で用いる物性値</a:t>
            </a:r>
            <a:endParaRPr lang="en-US" altLang="ja-JP" dirty="0"/>
          </a:p>
          <a:p>
            <a:pPr lvl="2"/>
            <a:r>
              <a:rPr kumimoji="1" lang="ja-JP" altLang="en-US" dirty="0"/>
              <a:t>ヤング率：</a:t>
            </a:r>
            <a:r>
              <a:rPr kumimoji="1" lang="en-US" altLang="ja-JP" dirty="0"/>
              <a:t>1 </a:t>
            </a:r>
            <a:r>
              <a:rPr kumimoji="1" lang="en-US" altLang="ja-JP" dirty="0" err="1"/>
              <a:t>GPa</a:t>
            </a:r>
            <a:endParaRPr kumimoji="1" lang="en-US" altLang="ja-JP" dirty="0"/>
          </a:p>
          <a:p>
            <a:pPr lvl="2"/>
            <a:r>
              <a:rPr lang="ja-JP" altLang="en-US" dirty="0"/>
              <a:t>ポアソン比：</a:t>
            </a:r>
            <a:r>
              <a:rPr lang="en-US" altLang="ja-JP" dirty="0"/>
              <a:t>0.3</a:t>
            </a:r>
          </a:p>
          <a:p>
            <a:pPr lvl="2"/>
            <a:r>
              <a:rPr kumimoji="1" lang="ja-JP" altLang="en-US" dirty="0"/>
              <a:t>降伏曲線：右図</a:t>
            </a:r>
            <a:endParaRPr kumimoji="1" lang="en-US" altLang="ja-JP" dirty="0"/>
          </a:p>
          <a:p>
            <a:pPr marL="457200" lvl="1" indent="0">
              <a:buNone/>
            </a:pP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030" y="3671219"/>
            <a:ext cx="4076945" cy="2548091"/>
          </a:xfrm>
          <a:prstGeom prst="rect">
            <a:avLst/>
          </a:prstGeom>
        </p:spPr>
      </p:pic>
    </p:spTree>
    <p:extLst>
      <p:ext uri="{BB962C8B-B14F-4D97-AF65-F5344CB8AC3E}">
        <p14:creationId xmlns:p14="http://schemas.microsoft.com/office/powerpoint/2010/main" val="4113805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研究背景　その２</a:t>
            </a:r>
          </a:p>
        </p:txBody>
      </p:sp>
      <p:sp>
        <p:nvSpPr>
          <p:cNvPr id="3" name="コンテンツ プレースホルダー 2"/>
          <p:cNvSpPr>
            <a:spLocks noGrp="1"/>
          </p:cNvSpPr>
          <p:nvPr>
            <p:ph idx="1"/>
          </p:nvPr>
        </p:nvSpPr>
        <p:spPr/>
        <p:txBody>
          <a:bodyPr/>
          <a:lstStyle/>
          <a:p>
            <a:r>
              <a:rPr kumimoji="1" lang="en-US" altLang="ja-JP" dirty="0" err="1">
                <a:solidFill>
                  <a:srgbClr val="C00000"/>
                </a:solidFill>
              </a:rPr>
              <a:t>Galerkin</a:t>
            </a:r>
            <a:r>
              <a:rPr kumimoji="1" lang="ja-JP" altLang="en-US" dirty="0">
                <a:solidFill>
                  <a:srgbClr val="C00000"/>
                </a:solidFill>
              </a:rPr>
              <a:t>メッシュフリー法</a:t>
            </a:r>
            <a:r>
              <a:rPr kumimoji="1" lang="ja-JP" altLang="en-US" dirty="0"/>
              <a:t>の困った点</a:t>
            </a:r>
            <a:endParaRPr kumimoji="1" lang="en-US" altLang="ja-JP" dirty="0"/>
          </a:p>
          <a:p>
            <a:pPr lvl="1"/>
            <a:r>
              <a:rPr lang="ja-JP" altLang="en-US" dirty="0"/>
              <a:t>陰解法＋</a:t>
            </a:r>
            <a:r>
              <a:rPr lang="en-US" altLang="ja-JP" dirty="0"/>
              <a:t>u</a:t>
            </a:r>
            <a:r>
              <a:rPr kumimoji="1" lang="en-US" altLang="ja-JP" dirty="0"/>
              <a:t>pdated </a:t>
            </a:r>
            <a:r>
              <a:rPr kumimoji="1" lang="en-US" altLang="ja-JP" dirty="0" err="1"/>
              <a:t>Lagrangian</a:t>
            </a:r>
            <a:r>
              <a:rPr lang="ja-JP" altLang="en-US" dirty="0"/>
              <a:t>との</a:t>
            </a:r>
            <a:r>
              <a:rPr lang="ja-JP" altLang="en-US" u="sng" dirty="0"/>
              <a:t>相性が悪い</a:t>
            </a:r>
            <a:endParaRPr kumimoji="1" lang="en-US" altLang="ja-JP" u="sng" dirty="0"/>
          </a:p>
          <a:p>
            <a:pPr lvl="1"/>
            <a:r>
              <a:rPr kumimoji="1" lang="ja-JP" altLang="en-US" dirty="0"/>
              <a:t>大歪みでも安定した形状関数の作成は</a:t>
            </a:r>
            <a:r>
              <a:rPr kumimoji="1" lang="ja-JP" altLang="en-US" u="sng" dirty="0"/>
              <a:t>相当面倒</a:t>
            </a:r>
            <a:endParaRPr kumimoji="1" lang="en-US" altLang="ja-JP" u="sng" dirty="0"/>
          </a:p>
          <a:p>
            <a:pPr lvl="1"/>
            <a:r>
              <a:rPr lang="en-US" altLang="ja-JP" dirty="0"/>
              <a:t>Divergence-free</a:t>
            </a:r>
            <a:r>
              <a:rPr lang="ja-JP" altLang="en-US" dirty="0"/>
              <a:t>条件を満たす補正計算が</a:t>
            </a:r>
            <a:r>
              <a:rPr lang="ja-JP" altLang="en-US" u="sng" dirty="0"/>
              <a:t>相当面倒</a:t>
            </a:r>
            <a:endParaRPr lang="en-US" altLang="ja-JP" u="sng" dirty="0"/>
          </a:p>
          <a:p>
            <a:pPr lvl="1"/>
            <a:r>
              <a:rPr kumimoji="1" lang="ja-JP" altLang="en-US" dirty="0"/>
              <a:t>異種材料，凹境界面，接触等の取り扱いが</a:t>
            </a:r>
            <a:r>
              <a:rPr kumimoji="1" lang="ja-JP" altLang="en-US" u="sng" dirty="0"/>
              <a:t>相当面倒</a:t>
            </a:r>
            <a:endParaRPr kumimoji="1" lang="en-US" altLang="ja-JP" u="sng" dirty="0"/>
          </a:p>
          <a:p>
            <a:r>
              <a:rPr lang="ja-JP" altLang="en-US" dirty="0"/>
              <a:t>研究の副産物として，</a:t>
            </a:r>
            <a:r>
              <a:rPr lang="en-US" altLang="ja-JP" dirty="0"/>
              <a:t>FEM</a:t>
            </a:r>
            <a:r>
              <a:rPr lang="ja-JP" altLang="en-US" dirty="0"/>
              <a:t>やメッシュフリー法で通例使用される釣合式とは異なる</a:t>
            </a:r>
            <a:r>
              <a:rPr lang="ja-JP" altLang="en-US" dirty="0">
                <a:solidFill>
                  <a:srgbClr val="008000"/>
                </a:solidFill>
              </a:rPr>
              <a:t>増分形釣合方程式</a:t>
            </a:r>
            <a:r>
              <a:rPr lang="ja-JP" altLang="en-US" dirty="0"/>
              <a:t>（後述，昨年発表）を思いつく．</a:t>
            </a:r>
            <a:endParaRPr lang="en-US" altLang="ja-JP" dirty="0"/>
          </a:p>
          <a:p>
            <a:pPr marL="0" indent="0" algn="ctr">
              <a:buNone/>
            </a:pPr>
            <a:r>
              <a:rPr lang="zh-TW" altLang="en-US" dirty="0">
                <a:solidFill>
                  <a:srgbClr val="008000"/>
                </a:solidFill>
              </a:rPr>
              <a:t>増分形釣合方程式</a:t>
            </a:r>
            <a:r>
              <a:rPr lang="ja-JP" altLang="en-US" dirty="0"/>
              <a:t>を</a:t>
            </a:r>
            <a:r>
              <a:rPr lang="en-US" altLang="ja-JP" dirty="0">
                <a:solidFill>
                  <a:srgbClr val="FF0000"/>
                </a:solidFill>
              </a:rPr>
              <a:t>FEM</a:t>
            </a:r>
            <a:r>
              <a:rPr lang="ja-JP" altLang="en-US" dirty="0"/>
              <a:t>に適用すれば，</a:t>
            </a:r>
            <a:br>
              <a:rPr lang="en-US" altLang="ja-JP" dirty="0"/>
            </a:br>
            <a:r>
              <a:rPr lang="ja-JP" altLang="en-US" dirty="0">
                <a:solidFill>
                  <a:srgbClr val="0000CC"/>
                </a:solidFill>
              </a:rPr>
              <a:t>手軽かつ安定した</a:t>
            </a:r>
            <a:r>
              <a:rPr lang="ja-JP" altLang="en-US" dirty="0">
                <a:solidFill>
                  <a:srgbClr val="FF0000"/>
                </a:solidFill>
              </a:rPr>
              <a:t>リゾーニング付き</a:t>
            </a:r>
            <a:r>
              <a:rPr lang="en-US" altLang="ja-JP" dirty="0">
                <a:solidFill>
                  <a:srgbClr val="FF0000"/>
                </a:solidFill>
              </a:rPr>
              <a:t>FEM</a:t>
            </a:r>
            <a:br>
              <a:rPr lang="en-US" altLang="ja-JP" dirty="0">
                <a:solidFill>
                  <a:srgbClr val="FF0000"/>
                </a:solidFill>
              </a:rPr>
            </a:br>
            <a:r>
              <a:rPr lang="ja-JP" altLang="en-US" dirty="0"/>
              <a:t>が実現出来るのでは？</a:t>
            </a:r>
            <a:endParaRPr kumimoji="1" lang="en-US" altLang="ja-JP" dirty="0"/>
          </a:p>
          <a:p>
            <a:pPr lvl="1"/>
            <a:endParaRPr kumimoji="1" lang="en-US" altLang="ja-JP" dirty="0"/>
          </a:p>
          <a:p>
            <a:pPr lvl="1"/>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5" name="AutoShape 9"/>
          <p:cNvSpPr>
            <a:spLocks noChangeArrowheads="1"/>
          </p:cNvSpPr>
          <p:nvPr/>
        </p:nvSpPr>
        <p:spPr bwMode="auto">
          <a:xfrm rot="16200000">
            <a:off x="476644" y="4788052"/>
            <a:ext cx="414046" cy="576262"/>
          </a:xfrm>
          <a:prstGeom prst="downArrow">
            <a:avLst>
              <a:gd name="adj1" fmla="val 58518"/>
              <a:gd name="adj2" fmla="val 48486"/>
            </a:avLst>
          </a:prstGeom>
          <a:solidFill>
            <a:srgbClr val="FFC000"/>
          </a:solidFill>
          <a:ln w="9525">
            <a:solidFill>
              <a:schemeClr val="tx1"/>
            </a:solidFill>
            <a:miter lim="800000"/>
            <a:headEnd/>
            <a:tailEnd/>
          </a:ln>
        </p:spPr>
        <p:txBody>
          <a:bodyPr vert="eaVert" wrap="none" anchor="ctr"/>
          <a:lstStyle/>
          <a:p>
            <a:endParaRPr lang="ja-JP" altLang="en-US"/>
          </a:p>
        </p:txBody>
      </p:sp>
    </p:spTree>
    <p:extLst>
      <p:ext uri="{BB962C8B-B14F-4D97-AF65-F5344CB8AC3E}">
        <p14:creationId xmlns:p14="http://schemas.microsoft.com/office/powerpoint/2010/main" val="4269373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超弾性体構成式</a:t>
            </a:r>
          </a:p>
        </p:txBody>
      </p:sp>
      <p:sp>
        <p:nvSpPr>
          <p:cNvPr id="3" name="コンテンツ プレースホルダー 2"/>
          <p:cNvSpPr>
            <a:spLocks noGrp="1"/>
          </p:cNvSpPr>
          <p:nvPr>
            <p:ph idx="1"/>
          </p:nvPr>
        </p:nvSpPr>
        <p:spPr/>
        <p:txBody>
          <a:bodyPr/>
          <a:lstStyle/>
          <a:p>
            <a:pPr marL="0" indent="0">
              <a:buNone/>
            </a:pPr>
            <a:r>
              <a:rPr lang="en-US" altLang="ja-JP" dirty="0"/>
              <a:t>【Neo-</a:t>
            </a:r>
            <a:r>
              <a:rPr lang="en-US" altLang="ja-JP" dirty="0" err="1"/>
              <a:t>Hookean</a:t>
            </a:r>
            <a:r>
              <a:rPr lang="ja-JP" altLang="en-US" dirty="0"/>
              <a:t>超弾性体</a:t>
            </a:r>
            <a:r>
              <a:rPr lang="en-US" altLang="ja-JP" dirty="0"/>
              <a:t>】</a:t>
            </a:r>
          </a:p>
          <a:p>
            <a:pPr lvl="1"/>
            <a:endParaRPr kumimoji="1" lang="en-US" altLang="ja-JP" dirty="0"/>
          </a:p>
          <a:p>
            <a:pPr lvl="1"/>
            <a:r>
              <a:rPr kumimoji="1" lang="ja-JP" altLang="en-US" dirty="0"/>
              <a:t>材料物性値：</a:t>
            </a:r>
            <a:br>
              <a:rPr kumimoji="1" lang="en-US" altLang="ja-JP" i="1" dirty="0"/>
            </a:br>
            <a:r>
              <a:rPr kumimoji="1" lang="en-US" altLang="ja-JP" i="1" dirty="0"/>
              <a:t>C</a:t>
            </a:r>
            <a:r>
              <a:rPr kumimoji="1" lang="en-US" altLang="ja-JP" baseline="-25000" dirty="0"/>
              <a:t>10</a:t>
            </a:r>
            <a:r>
              <a:rPr kumimoji="1" lang="en-US" altLang="ja-JP" dirty="0"/>
              <a:t>=0.1724 </a:t>
            </a:r>
            <a:r>
              <a:rPr kumimoji="1" lang="en-US" altLang="ja-JP" dirty="0" err="1"/>
              <a:t>GPa</a:t>
            </a:r>
            <a:r>
              <a:rPr kumimoji="1" lang="en-US" altLang="ja-JP" dirty="0"/>
              <a:t>, </a:t>
            </a:r>
            <a:r>
              <a:rPr kumimoji="1" lang="en-US" altLang="ja-JP" i="1" dirty="0"/>
              <a:t>D</a:t>
            </a:r>
            <a:r>
              <a:rPr kumimoji="1" lang="en-US" altLang="ja-JP" baseline="-25000" dirty="0"/>
              <a:t>1</a:t>
            </a:r>
            <a:r>
              <a:rPr kumimoji="1" lang="en-US" altLang="ja-JP" dirty="0"/>
              <a:t>=0.6001 GPa</a:t>
            </a:r>
            <a:r>
              <a:rPr kumimoji="1" lang="en-US" altLang="ja-JP" baseline="30000" dirty="0"/>
              <a:t>-</a:t>
            </a:r>
            <a:r>
              <a:rPr lang="en-US" altLang="ja-JP" baseline="30000" dirty="0"/>
              <a:t>1</a:t>
            </a:r>
            <a:br>
              <a:rPr kumimoji="1" lang="en-US" altLang="ja-JP" dirty="0"/>
            </a:br>
            <a:r>
              <a:rPr kumimoji="1" lang="ja-JP" altLang="en-US" dirty="0"/>
              <a:t>（微小変形範囲では</a:t>
            </a:r>
            <a:r>
              <a:rPr kumimoji="1" lang="en-US" altLang="ja-JP" i="1" dirty="0"/>
              <a:t>E</a:t>
            </a:r>
            <a:r>
              <a:rPr kumimoji="1" lang="en-US" altLang="ja-JP" dirty="0"/>
              <a:t>=1 </a:t>
            </a:r>
            <a:r>
              <a:rPr kumimoji="1" lang="en-US" altLang="ja-JP" dirty="0" err="1"/>
              <a:t>GPa</a:t>
            </a:r>
            <a:r>
              <a:rPr kumimoji="1" lang="en-US" altLang="ja-JP" dirty="0"/>
              <a:t>, </a:t>
            </a:r>
            <a:r>
              <a:rPr kumimoji="1" lang="en-US" altLang="ja-JP" dirty="0">
                <a:latin typeface="Symbol" pitchFamily="18" charset="2"/>
              </a:rPr>
              <a:t>n</a:t>
            </a:r>
            <a:r>
              <a:rPr kumimoji="1" lang="en-US" altLang="ja-JP" dirty="0"/>
              <a:t>=0.45</a:t>
            </a:r>
            <a:r>
              <a:rPr kumimoji="1" lang="ja-JP" altLang="en-US" dirty="0"/>
              <a:t>に相当）</a:t>
            </a:r>
            <a:endParaRPr kumimoji="1" lang="en-US" altLang="ja-JP" dirty="0"/>
          </a:p>
          <a:p>
            <a:pPr lvl="1"/>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Tree>
    <p:extLst>
      <p:ext uri="{BB962C8B-B14F-4D97-AF65-F5344CB8AC3E}">
        <p14:creationId xmlns:p14="http://schemas.microsoft.com/office/powerpoint/2010/main" val="37195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研究目的</a:t>
            </a:r>
          </a:p>
        </p:txBody>
      </p:sp>
      <p:sp>
        <p:nvSpPr>
          <p:cNvPr id="3" name="コンテンツ プレースホルダー 2"/>
          <p:cNvSpPr>
            <a:spLocks noGrp="1"/>
          </p:cNvSpPr>
          <p:nvPr>
            <p:ph idx="1"/>
          </p:nvPr>
        </p:nvSpPr>
        <p:spPr>
          <a:xfrm>
            <a:off x="1151620" y="623888"/>
            <a:ext cx="7992380" cy="5757862"/>
          </a:xfrm>
        </p:spPr>
        <p:txBody>
          <a:bodyPr/>
          <a:lstStyle/>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sz="2000" dirty="0"/>
          </a:p>
          <a:p>
            <a:pPr marL="0" indent="0">
              <a:buNone/>
            </a:pPr>
            <a:r>
              <a:rPr lang="ja-JP" altLang="en-US" dirty="0"/>
              <a:t>＜本発表の流れ＞</a:t>
            </a:r>
            <a:endParaRPr lang="en-US" altLang="ja-JP" dirty="0"/>
          </a:p>
          <a:p>
            <a:pPr marL="914400" lvl="1" indent="-514350">
              <a:buFont typeface="+mj-lt"/>
              <a:buAutoNum type="arabicPeriod"/>
            </a:pPr>
            <a:r>
              <a:rPr lang="ja-JP" altLang="en-US" dirty="0"/>
              <a:t>増分形釣合方程式の導出</a:t>
            </a:r>
            <a:endParaRPr lang="en-US" altLang="ja-JP" dirty="0"/>
          </a:p>
          <a:p>
            <a:pPr marL="914400" lvl="1" indent="-514350">
              <a:buFont typeface="+mj-lt"/>
              <a:buAutoNum type="arabicPeriod"/>
            </a:pPr>
            <a:r>
              <a:rPr lang="ja-JP" altLang="en-US" dirty="0"/>
              <a:t>増分形釣合方程式に基づく</a:t>
            </a:r>
            <a:br>
              <a:rPr lang="en-US" altLang="ja-JP" dirty="0"/>
            </a:br>
            <a:r>
              <a:rPr lang="ja-JP" altLang="en-US" dirty="0"/>
              <a:t>リゾーニング付き大変形</a:t>
            </a:r>
            <a:r>
              <a:rPr lang="en-US" altLang="ja-JP" dirty="0"/>
              <a:t>FEM</a:t>
            </a:r>
            <a:r>
              <a:rPr lang="ja-JP" altLang="en-US" dirty="0"/>
              <a:t>の定式化</a:t>
            </a:r>
            <a:endParaRPr lang="en-US" altLang="ja-JP" dirty="0"/>
          </a:p>
          <a:p>
            <a:pPr marL="914400" lvl="1" indent="-514350">
              <a:buFont typeface="+mj-lt"/>
              <a:buAutoNum type="arabicPeriod"/>
            </a:pPr>
            <a:r>
              <a:rPr lang="ja-JP" altLang="en-US" dirty="0"/>
              <a:t>解析例</a:t>
            </a:r>
            <a:endParaRPr lang="en-US" altLang="ja-JP" dirty="0"/>
          </a:p>
          <a:p>
            <a:pPr marL="0" indent="0">
              <a:buNone/>
            </a:pPr>
            <a:endParaRPr kumimoji="1" lang="en-US" altLang="ja-JP" dirty="0"/>
          </a:p>
          <a:p>
            <a:pPr marL="0" indent="0">
              <a:buNone/>
            </a:pP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5" name="角丸四角形 4"/>
          <p:cNvSpPr/>
          <p:nvPr/>
        </p:nvSpPr>
        <p:spPr>
          <a:xfrm>
            <a:off x="1151620" y="692696"/>
            <a:ext cx="6885765" cy="2988332"/>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008000"/>
                </a:solidFill>
              </a:rPr>
              <a:t>増分形釣合方程式</a:t>
            </a:r>
            <a:r>
              <a:rPr lang="ja-JP" altLang="en-US" sz="3200" dirty="0">
                <a:solidFill>
                  <a:schemeClr val="tx1"/>
                </a:solidFill>
              </a:rPr>
              <a:t>に基づく</a:t>
            </a:r>
            <a:endParaRPr lang="en-US" altLang="ja-JP" sz="3200" dirty="0">
              <a:solidFill>
                <a:schemeClr val="tx1"/>
              </a:solidFill>
            </a:endParaRPr>
          </a:p>
          <a:p>
            <a:pPr algn="ctr"/>
            <a:r>
              <a:rPr lang="ja-JP" altLang="en-US" sz="3200" dirty="0">
                <a:solidFill>
                  <a:schemeClr val="tx1"/>
                </a:solidFill>
              </a:rPr>
              <a:t>大変形</a:t>
            </a:r>
            <a:r>
              <a:rPr lang="en-US" altLang="ja-JP" sz="3200" dirty="0">
                <a:solidFill>
                  <a:schemeClr val="tx1"/>
                </a:solidFill>
              </a:rPr>
              <a:t>FEM</a:t>
            </a:r>
            <a:r>
              <a:rPr lang="ja-JP" altLang="en-US" sz="3200" dirty="0">
                <a:solidFill>
                  <a:schemeClr val="tx1"/>
                </a:solidFill>
              </a:rPr>
              <a:t>の定式化を示し，</a:t>
            </a:r>
            <a:endParaRPr lang="en-US" altLang="ja-JP" sz="3200" dirty="0">
              <a:solidFill>
                <a:schemeClr val="tx1"/>
              </a:solidFill>
            </a:endParaRPr>
          </a:p>
          <a:p>
            <a:pPr algn="ctr"/>
            <a:r>
              <a:rPr lang="ja-JP" altLang="en-US" sz="3200" dirty="0">
                <a:solidFill>
                  <a:schemeClr val="tx1"/>
                </a:solidFill>
              </a:rPr>
              <a:t>その定式化で</a:t>
            </a:r>
            <a:r>
              <a:rPr lang="ja-JP" altLang="en-US" sz="3200" dirty="0">
                <a:solidFill>
                  <a:srgbClr val="0000CC"/>
                </a:solidFill>
              </a:rPr>
              <a:t>手軽で安定な</a:t>
            </a:r>
            <a:br>
              <a:rPr lang="en-US" altLang="ja-JP" sz="3200" dirty="0">
                <a:solidFill>
                  <a:srgbClr val="0000CC"/>
                </a:solidFill>
              </a:rPr>
            </a:br>
            <a:r>
              <a:rPr lang="ja-JP" altLang="en-US" sz="3200" dirty="0">
                <a:solidFill>
                  <a:srgbClr val="FF0000"/>
                </a:solidFill>
              </a:rPr>
              <a:t>リゾーニング付き</a:t>
            </a:r>
            <a:r>
              <a:rPr lang="en-US" altLang="ja-JP" sz="3200" dirty="0">
                <a:solidFill>
                  <a:srgbClr val="FF0000"/>
                </a:solidFill>
              </a:rPr>
              <a:t>FEM</a:t>
            </a:r>
            <a:r>
              <a:rPr lang="ja-JP" altLang="en-US" sz="3200" dirty="0">
                <a:solidFill>
                  <a:srgbClr val="FF0000"/>
                </a:solidFill>
              </a:rPr>
              <a:t>解析</a:t>
            </a:r>
            <a:r>
              <a:rPr lang="ja-JP" altLang="en-US" sz="3200" dirty="0">
                <a:solidFill>
                  <a:schemeClr val="tx1"/>
                </a:solidFill>
              </a:rPr>
              <a:t>が</a:t>
            </a:r>
            <a:br>
              <a:rPr lang="en-US" altLang="ja-JP" sz="3200" dirty="0">
                <a:solidFill>
                  <a:schemeClr val="tx1"/>
                </a:solidFill>
              </a:rPr>
            </a:br>
            <a:r>
              <a:rPr lang="ja-JP" altLang="en-US" sz="3200" dirty="0">
                <a:solidFill>
                  <a:schemeClr val="tx1"/>
                </a:solidFill>
              </a:rPr>
              <a:t>行えることを示す．</a:t>
            </a:r>
            <a:endParaRPr lang="en-US" altLang="ja-JP" sz="3200" dirty="0">
              <a:solidFill>
                <a:schemeClr val="tx1"/>
              </a:solidFill>
            </a:endParaRPr>
          </a:p>
        </p:txBody>
      </p:sp>
    </p:spTree>
    <p:extLst>
      <p:ext uri="{BB962C8B-B14F-4D97-AF65-F5344CB8AC3E}">
        <p14:creationId xmlns:p14="http://schemas.microsoft.com/office/powerpoint/2010/main" val="354230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dirty="0"/>
          </a:p>
          <a:p>
            <a:pPr marL="0" indent="0" algn="ctr">
              <a:buNone/>
            </a:pPr>
            <a:endParaRPr lang="en-US" altLang="ja-JP" dirty="0"/>
          </a:p>
          <a:p>
            <a:pPr marL="0" indent="0" algn="ctr">
              <a:buNone/>
            </a:pPr>
            <a:endParaRPr lang="en-US" altLang="ja-JP" dirty="0"/>
          </a:p>
          <a:p>
            <a:pPr marL="0" indent="0" algn="ctr">
              <a:buNone/>
            </a:pPr>
            <a:endParaRPr lang="en-US" altLang="ja-JP" dirty="0"/>
          </a:p>
          <a:p>
            <a:pPr marL="0" indent="0" algn="ctr">
              <a:buNone/>
            </a:pPr>
            <a:r>
              <a:rPr lang="ja-JP" altLang="en-US" sz="4000" dirty="0"/>
              <a:t>増分形釣合方程式の導出</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Tree>
    <p:extLst>
      <p:ext uri="{BB962C8B-B14F-4D97-AF65-F5344CB8AC3E}">
        <p14:creationId xmlns:p14="http://schemas.microsoft.com/office/powerpoint/2010/main" val="191856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速度形仮想仕事式</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3020034"/>
            <a:ext cx="8640452" cy="2461194"/>
          </a:xfrm>
          <a:prstGeom prst="rect">
            <a:avLst/>
          </a:prstGeom>
        </p:spPr>
      </p:pic>
      <p:sp>
        <p:nvSpPr>
          <p:cNvPr id="8" name="コンテンツ プレースホルダー 4"/>
          <p:cNvSpPr txBox="1">
            <a:spLocks/>
          </p:cNvSpPr>
          <p:nvPr/>
        </p:nvSpPr>
        <p:spPr bwMode="auto">
          <a:xfrm>
            <a:off x="108396" y="5838952"/>
            <a:ext cx="8928100" cy="3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r>
              <a:rPr lang="ja-JP" altLang="en-US" sz="2400" dirty="0"/>
              <a:t>（出典：久田・野口，「非線形有限要素法の基礎と応用」，丸善）</a:t>
            </a:r>
          </a:p>
        </p:txBody>
      </p:sp>
      <p:pic>
        <p:nvPicPr>
          <p:cNvPr id="10" name="コンテンツ プレースホルダー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1520" y="656692"/>
            <a:ext cx="8640960" cy="2144988"/>
          </a:xfrm>
          <a:solidFill>
            <a:schemeClr val="accent1"/>
          </a:solidFill>
        </p:spPr>
      </p:pic>
    </p:spTree>
    <p:extLst>
      <p:ext uri="{BB962C8B-B14F-4D97-AF65-F5344CB8AC3E}">
        <p14:creationId xmlns:p14="http://schemas.microsoft.com/office/powerpoint/2010/main" val="301192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線形化と離散化</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4448700"/>
            <a:ext cx="8640452" cy="1968632"/>
          </a:xfrm>
          <a:prstGeom prst="rect">
            <a:avLst/>
          </a:prstGeom>
          <a:solidFill>
            <a:srgbClr val="92D050"/>
          </a:solidFill>
        </p:spPr>
      </p:pic>
      <p:sp>
        <p:nvSpPr>
          <p:cNvPr id="6" name="下矢印 5"/>
          <p:cNvSpPr/>
          <p:nvPr/>
        </p:nvSpPr>
        <p:spPr>
          <a:xfrm>
            <a:off x="71500" y="2852936"/>
            <a:ext cx="648072" cy="14401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208" y="2924944"/>
            <a:ext cx="7200292" cy="390389"/>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5630" y="3527006"/>
            <a:ext cx="5134642" cy="334042"/>
          </a:xfrm>
          <a:prstGeom prst="rect">
            <a:avLst/>
          </a:prstGeom>
        </p:spPr>
      </p:pic>
      <p:sp>
        <p:nvSpPr>
          <p:cNvPr id="15" name="テキスト ボックス 14"/>
          <p:cNvSpPr txBox="1"/>
          <p:nvPr/>
        </p:nvSpPr>
        <p:spPr>
          <a:xfrm>
            <a:off x="740285" y="4047005"/>
            <a:ext cx="3768660" cy="276999"/>
          </a:xfrm>
          <a:prstGeom prst="rect">
            <a:avLst/>
          </a:prstGeom>
          <a:noFill/>
          <a:ln>
            <a:solidFill>
              <a:schemeClr val="tx1"/>
            </a:solidFill>
          </a:ln>
        </p:spPr>
        <p:txBody>
          <a:bodyPr wrap="none" lIns="0" tIns="0" rIns="0" bIns="0" rtlCol="0">
            <a:spAutoFit/>
          </a:bodyPr>
          <a:lstStyle/>
          <a:p>
            <a:r>
              <a:rPr lang="ja-JP" altLang="en-US" dirty="0"/>
              <a:t>一貫して後退差分を用いる</a:t>
            </a:r>
            <a:r>
              <a:rPr lang="ja-JP" altLang="en-US" dirty="0">
                <a:solidFill>
                  <a:srgbClr val="FF0000"/>
                </a:solidFill>
              </a:rPr>
              <a:t>静的</a:t>
            </a:r>
            <a:r>
              <a:rPr lang="ja-JP" altLang="en-US" b="1" u="sng" dirty="0">
                <a:solidFill>
                  <a:srgbClr val="FF0000"/>
                </a:solidFill>
                <a:effectLst>
                  <a:outerShdw blurRad="38100" dist="38100" dir="2700000" algn="tl">
                    <a:srgbClr val="000000">
                      <a:alpha val="43137"/>
                    </a:srgbClr>
                  </a:outerShdw>
                </a:effectLst>
              </a:rPr>
              <a:t>陰</a:t>
            </a:r>
            <a:r>
              <a:rPr lang="ja-JP" altLang="en-US" dirty="0">
                <a:solidFill>
                  <a:srgbClr val="FF0000"/>
                </a:solidFill>
              </a:rPr>
              <a:t>解法</a:t>
            </a:r>
            <a:endParaRPr kumimoji="1" lang="ja-JP" altLang="en-US" dirty="0">
              <a:solidFill>
                <a:srgbClr val="FF0000"/>
              </a:solidFill>
            </a:endParaRPr>
          </a:p>
        </p:txBody>
      </p:sp>
      <p:sp>
        <p:nvSpPr>
          <p:cNvPr id="17" name="テキスト ボックス 16"/>
          <p:cNvSpPr txBox="1"/>
          <p:nvPr/>
        </p:nvSpPr>
        <p:spPr>
          <a:xfrm>
            <a:off x="740285" y="2816932"/>
            <a:ext cx="923331" cy="553998"/>
          </a:xfrm>
          <a:prstGeom prst="rect">
            <a:avLst/>
          </a:prstGeom>
          <a:noFill/>
          <a:ln>
            <a:solidFill>
              <a:schemeClr val="tx1"/>
            </a:solidFill>
          </a:ln>
        </p:spPr>
        <p:txBody>
          <a:bodyPr wrap="none" lIns="0" tIns="0" rIns="0" bIns="0" rtlCol="0">
            <a:spAutoFit/>
          </a:bodyPr>
          <a:lstStyle/>
          <a:p>
            <a:pPr algn="ctr"/>
            <a:r>
              <a:rPr lang="ja-JP" altLang="en-US" dirty="0"/>
              <a:t>時間微分</a:t>
            </a:r>
            <a:endParaRPr lang="en-US" altLang="ja-JP" dirty="0"/>
          </a:p>
          <a:p>
            <a:pPr algn="ctr"/>
            <a:r>
              <a:rPr lang="ja-JP" altLang="en-US" dirty="0">
                <a:solidFill>
                  <a:srgbClr val="FF0000"/>
                </a:solidFill>
              </a:rPr>
              <a:t>線形化</a:t>
            </a:r>
            <a:endParaRPr kumimoji="1" lang="ja-JP" altLang="en-US" dirty="0">
              <a:solidFill>
                <a:srgbClr val="FF0000"/>
              </a:solidFill>
            </a:endParaRPr>
          </a:p>
        </p:txBody>
      </p:sp>
      <p:sp>
        <p:nvSpPr>
          <p:cNvPr id="18" name="テキスト ボックス 17"/>
          <p:cNvSpPr txBox="1"/>
          <p:nvPr/>
        </p:nvSpPr>
        <p:spPr>
          <a:xfrm>
            <a:off x="743490" y="3429000"/>
            <a:ext cx="931913" cy="553998"/>
          </a:xfrm>
          <a:prstGeom prst="rect">
            <a:avLst/>
          </a:prstGeom>
          <a:noFill/>
          <a:ln>
            <a:solidFill>
              <a:schemeClr val="tx1"/>
            </a:solidFill>
          </a:ln>
        </p:spPr>
        <p:txBody>
          <a:bodyPr wrap="none" lIns="36000" tIns="0" rIns="36000" bIns="0" rtlCol="0">
            <a:spAutoFit/>
          </a:bodyPr>
          <a:lstStyle/>
          <a:p>
            <a:pPr algn="ctr"/>
            <a:r>
              <a:rPr lang="en-US" altLang="ja-JP" dirty="0" err="1"/>
              <a:t>Galerkin</a:t>
            </a:r>
            <a:endParaRPr lang="en-US" altLang="ja-JP" dirty="0"/>
          </a:p>
          <a:p>
            <a:pPr algn="ctr"/>
            <a:r>
              <a:rPr lang="ja-JP" altLang="en-US" dirty="0">
                <a:solidFill>
                  <a:srgbClr val="FF0000"/>
                </a:solidFill>
              </a:rPr>
              <a:t>離散化</a:t>
            </a:r>
            <a:endParaRPr kumimoji="1" lang="ja-JP" altLang="en-US" dirty="0">
              <a:solidFill>
                <a:srgbClr val="FF0000"/>
              </a:solidFill>
            </a:endParaRPr>
          </a:p>
        </p:txBody>
      </p:sp>
      <p:pic>
        <p:nvPicPr>
          <p:cNvPr id="20" name="コンテンツ プレースホルダ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51520" y="656692"/>
            <a:ext cx="8640960" cy="21449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277834" y="4448700"/>
            <a:ext cx="2618024" cy="400110"/>
          </a:xfrm>
          <a:prstGeom prst="rect">
            <a:avLst/>
          </a:prstGeom>
          <a:noFill/>
        </p:spPr>
        <p:txBody>
          <a:bodyPr wrap="none" rtlCol="0">
            <a:spAutoFit/>
          </a:bodyPr>
          <a:lstStyle/>
          <a:p>
            <a:r>
              <a:rPr kumimoji="1" lang="ja-JP" altLang="en-US" sz="2000" dirty="0"/>
              <a:t>□</a:t>
            </a:r>
            <a:r>
              <a:rPr kumimoji="1" lang="ja-JP" altLang="en-US" sz="2000" baseline="30000" dirty="0"/>
              <a:t>＋</a:t>
            </a:r>
            <a:r>
              <a:rPr kumimoji="1" lang="ja-JP" altLang="en-US" sz="2000" dirty="0"/>
              <a:t>は試行変数を表す</a:t>
            </a:r>
          </a:p>
        </p:txBody>
      </p:sp>
    </p:spTree>
    <p:extLst>
      <p:ext uri="{BB962C8B-B14F-4D97-AF65-F5344CB8AC3E}">
        <p14:creationId xmlns:p14="http://schemas.microsoft.com/office/powerpoint/2010/main" val="157227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増分形釣合方程式</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28" y="656692"/>
            <a:ext cx="8640452" cy="1968632"/>
          </a:xfrm>
          <a:prstGeom prst="rect">
            <a:avLst/>
          </a:prstGeom>
          <a:solidFill>
            <a:srgbClr val="92D050"/>
          </a:solidFill>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429000"/>
            <a:ext cx="4144518" cy="432054"/>
          </a:xfrm>
          <a:prstGeom prst="rect">
            <a:avLst/>
          </a:prstGeom>
          <a:solidFill>
            <a:srgbClr val="92D050"/>
          </a:solidFill>
          <a:ln w="25400">
            <a:noFill/>
          </a:ln>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3" r="7"/>
          <a:stretch/>
        </p:blipFill>
        <p:spPr>
          <a:xfrm>
            <a:off x="774086" y="4693894"/>
            <a:ext cx="7596000" cy="427294"/>
          </a:xfrm>
          <a:prstGeom prst="rect">
            <a:avLst/>
          </a:prstGeom>
          <a:solidFill>
            <a:srgbClr val="92D050"/>
          </a:solidFill>
          <a:ln w="38100">
            <a:solidFill>
              <a:srgbClr val="FF0000"/>
            </a:solidFill>
          </a:ln>
        </p:spPr>
      </p:pic>
      <mc:AlternateContent xmlns:mc="http://schemas.openxmlformats.org/markup-compatibility/2006" xmlns:a14="http://schemas.microsoft.com/office/drawing/2010/main">
        <mc:Choice Requires="a14">
          <p:sp>
            <p:nvSpPr>
              <p:cNvPr id="8" name="テキスト ボックス 7"/>
              <p:cNvSpPr txBox="1"/>
              <p:nvPr/>
            </p:nvSpPr>
            <p:spPr>
              <a:xfrm>
                <a:off x="4752020" y="2789844"/>
                <a:ext cx="4081245" cy="450060"/>
              </a:xfrm>
              <a:prstGeom prst="rect">
                <a:avLst/>
              </a:prstGeom>
              <a:noFill/>
            </p:spPr>
            <p:txBody>
              <a:bodyPr wrap="none" rtlCol="0">
                <a:spAutoFit/>
              </a:bodyPr>
              <a:lstStyle/>
              <a:p>
                <a:r>
                  <a:rPr lang="ja-JP" altLang="en-US" sz="2000" dirty="0"/>
                  <a:t>左辺を</a:t>
                </a:r>
                <a14:m>
                  <m:oMath xmlns:m="http://schemas.openxmlformats.org/officeDocument/2006/math">
                    <m:r>
                      <a:rPr lang="en-US" altLang="ja-JP" sz="2000" b="0" i="0" smtClean="0">
                        <a:latin typeface="Cambria Math"/>
                      </a:rPr>
                      <m:t>{</m:t>
                    </m:r>
                    <m:r>
                      <a:rPr lang="ja-JP" altLang="en-US" sz="2000" b="0" i="1" smtClean="0">
                        <a:latin typeface="Cambria Math"/>
                      </a:rPr>
                      <m:t>∆</m:t>
                    </m:r>
                    <m:sSup>
                      <m:sSupPr>
                        <m:ctrlPr>
                          <a:rPr lang="en-US" altLang="ja-JP" sz="2000" b="0" i="1" smtClean="0">
                            <a:latin typeface="Cambria Math" panose="02040503050406030204" pitchFamily="18" charset="0"/>
                          </a:rPr>
                        </m:ctrlPr>
                      </m:sSupPr>
                      <m:e>
                        <m:r>
                          <a:rPr lang="en-US" altLang="ja-JP" sz="2000" b="0" i="1" smtClean="0">
                            <a:latin typeface="Cambria Math"/>
                          </a:rPr>
                          <m:t>𝑓</m:t>
                        </m:r>
                      </m:e>
                      <m:sup>
                        <m:r>
                          <m:rPr>
                            <m:nor/>
                          </m:rPr>
                          <a:rPr lang="en-US" altLang="ja-JP" sz="2000" b="0" i="0" smtClean="0">
                            <a:latin typeface="Cambria Math"/>
                          </a:rPr>
                          <m:t>int</m:t>
                        </m:r>
                      </m:sup>
                    </m:sSup>
                    <m:r>
                      <a:rPr lang="en-US" altLang="ja-JP" sz="2000" b="0" i="0" smtClean="0">
                        <a:latin typeface="Cambria Math"/>
                      </a:rPr>
                      <m:t>}</m:t>
                    </m:r>
                  </m:oMath>
                </a14:m>
                <a:r>
                  <a:rPr kumimoji="1" lang="ja-JP" altLang="en-US" sz="2000" dirty="0"/>
                  <a:t>，右辺を</a:t>
                </a:r>
                <a14:m>
                  <m:oMath xmlns:m="http://schemas.openxmlformats.org/officeDocument/2006/math">
                    <m:r>
                      <a:rPr lang="en-US" altLang="ja-JP" sz="2000">
                        <a:latin typeface="Cambria Math"/>
                      </a:rPr>
                      <m:t>{</m:t>
                    </m:r>
                    <m:r>
                      <a:rPr lang="ja-JP" altLang="en-US" sz="2000" i="1">
                        <a:latin typeface="Cambria Math"/>
                      </a:rPr>
                      <m:t>∆</m:t>
                    </m:r>
                    <m:sSup>
                      <m:sSupPr>
                        <m:ctrlPr>
                          <a:rPr lang="en-US" altLang="ja-JP" sz="2000" i="1">
                            <a:latin typeface="Cambria Math" panose="02040503050406030204" pitchFamily="18" charset="0"/>
                          </a:rPr>
                        </m:ctrlPr>
                      </m:sSupPr>
                      <m:e>
                        <m:r>
                          <a:rPr lang="en-US" altLang="ja-JP" sz="2000" i="1">
                            <a:latin typeface="Cambria Math"/>
                          </a:rPr>
                          <m:t>𝑓</m:t>
                        </m:r>
                      </m:e>
                      <m:sup>
                        <m:r>
                          <m:rPr>
                            <m:nor/>
                          </m:rPr>
                          <a:rPr lang="en-US" altLang="ja-JP" sz="2000" b="0" i="0" smtClean="0">
                            <a:latin typeface="Cambria Math"/>
                          </a:rPr>
                          <m:t>ext</m:t>
                        </m:r>
                      </m:sup>
                    </m:sSup>
                    <m:r>
                      <a:rPr lang="en-US" altLang="ja-JP" sz="2000">
                        <a:latin typeface="Cambria Math"/>
                      </a:rPr>
                      <m:t>}</m:t>
                    </m:r>
                  </m:oMath>
                </a14:m>
                <a:r>
                  <a:rPr kumimoji="1" lang="ja-JP" altLang="en-US" sz="2000" dirty="0"/>
                  <a:t>とおく</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752020" y="2789844"/>
                <a:ext cx="4081245" cy="450060"/>
              </a:xfrm>
              <a:prstGeom prst="rect">
                <a:avLst/>
              </a:prstGeom>
              <a:blipFill rotWithShape="1">
                <a:blip r:embed="rId6"/>
                <a:stretch>
                  <a:fillRect l="-1644" r="-1046" b="-21918"/>
                </a:stretch>
              </a:blipFill>
            </p:spPr>
            <p:txBody>
              <a:bodyPr/>
              <a:lstStyle/>
              <a:p>
                <a:r>
                  <a:rPr lang="ja-JP" altLang="en-US">
                    <a:noFill/>
                  </a:rPr>
                  <a:t> </a:t>
                </a:r>
              </a:p>
            </p:txBody>
          </p:sp>
        </mc:Fallback>
      </mc:AlternateContent>
      <p:sp>
        <p:nvSpPr>
          <p:cNvPr id="9" name="下矢印 8"/>
          <p:cNvSpPr/>
          <p:nvPr/>
        </p:nvSpPr>
        <p:spPr>
          <a:xfrm>
            <a:off x="4391980" y="2708920"/>
            <a:ext cx="34229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4391980" y="3933056"/>
            <a:ext cx="34229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752020" y="4041068"/>
            <a:ext cx="2199641" cy="400110"/>
          </a:xfrm>
          <a:prstGeom prst="rect">
            <a:avLst/>
          </a:prstGeom>
          <a:noFill/>
        </p:spPr>
        <p:txBody>
          <a:bodyPr wrap="none" rtlCol="0">
            <a:spAutoFit/>
          </a:bodyPr>
          <a:lstStyle/>
          <a:p>
            <a:r>
              <a:rPr lang="ja-JP" altLang="en-US" sz="2000" dirty="0"/>
              <a:t>残差の蓄積を回避</a:t>
            </a:r>
            <a:endParaRPr kumimoji="1" lang="ja-JP" altLang="en-US" sz="2000" dirty="0"/>
          </a:p>
        </p:txBody>
      </p:sp>
      <p:sp>
        <p:nvSpPr>
          <p:cNvPr id="12" name="テキスト ボックス 11"/>
          <p:cNvSpPr txBox="1"/>
          <p:nvPr/>
        </p:nvSpPr>
        <p:spPr>
          <a:xfrm>
            <a:off x="2776344" y="5193196"/>
            <a:ext cx="3595856" cy="461665"/>
          </a:xfrm>
          <a:prstGeom prst="rect">
            <a:avLst/>
          </a:prstGeom>
          <a:noFill/>
        </p:spPr>
        <p:txBody>
          <a:bodyPr wrap="none" rtlCol="0">
            <a:spAutoFit/>
          </a:bodyPr>
          <a:lstStyle/>
          <a:p>
            <a:r>
              <a:rPr kumimoji="1" lang="ja-JP" altLang="en-US" sz="2400" dirty="0">
                <a:solidFill>
                  <a:srgbClr val="FF0000"/>
                </a:solidFill>
              </a:rPr>
              <a:t>解くべき釣合方程式はコレ</a:t>
            </a:r>
          </a:p>
        </p:txBody>
      </p:sp>
    </p:spTree>
    <p:extLst>
      <p:ext uri="{BB962C8B-B14F-4D97-AF65-F5344CB8AC3E}">
        <p14:creationId xmlns:p14="http://schemas.microsoft.com/office/powerpoint/2010/main" val="268119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dirty="0"/>
          </a:p>
          <a:p>
            <a:pPr marL="0" indent="0" algn="ctr">
              <a:buNone/>
            </a:pPr>
            <a:endParaRPr lang="en-US" altLang="ja-JP" dirty="0"/>
          </a:p>
          <a:p>
            <a:pPr marL="0" indent="0" algn="ctr">
              <a:buNone/>
            </a:pPr>
            <a:endParaRPr lang="en-US" altLang="ja-JP" dirty="0"/>
          </a:p>
          <a:p>
            <a:pPr marL="0" indent="0" algn="ctr">
              <a:buNone/>
            </a:pPr>
            <a:r>
              <a:rPr lang="ja-JP" altLang="en-US" sz="4000" dirty="0"/>
              <a:t>増分形釣合方程式に基づく</a:t>
            </a:r>
            <a:br>
              <a:rPr lang="ja-JP" altLang="en-US" sz="4000" dirty="0"/>
            </a:br>
            <a:r>
              <a:rPr lang="ja-JP" altLang="en-US" sz="4000" dirty="0"/>
              <a:t>リゾーニング付き大変形</a:t>
            </a:r>
            <a:r>
              <a:rPr lang="en-US" altLang="ja-JP" sz="4000" dirty="0"/>
              <a:t>FEM</a:t>
            </a:r>
            <a:r>
              <a:rPr lang="ja-JP" altLang="en-US" sz="4000" dirty="0"/>
              <a:t>の定式化</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Tree>
    <p:extLst>
      <p:ext uri="{BB962C8B-B14F-4D97-AF65-F5344CB8AC3E}">
        <p14:creationId xmlns:p14="http://schemas.microsoft.com/office/powerpoint/2010/main" val="490601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1819FEA3-997D-45CB-9D00-4E8C85B50E22"/>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nctam2012-slide"/>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24288</TotalTime>
  <Words>1537</Words>
  <Application>Microsoft Office PowerPoint</Application>
  <PresentationFormat>画面に合わせる (4:3)</PresentationFormat>
  <Paragraphs>324</Paragraphs>
  <Slides>30</Slides>
  <Notes>30</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30</vt:i4>
      </vt:variant>
    </vt:vector>
  </HeadingPairs>
  <TitlesOfParts>
    <vt:vector size="38" baseType="lpstr">
      <vt:lpstr>MS PGothic</vt:lpstr>
      <vt:lpstr>MS Gothic</vt:lpstr>
      <vt:lpstr>Arial</vt:lpstr>
      <vt:lpstr>Calibri</vt:lpstr>
      <vt:lpstr>Cambria Math</vt:lpstr>
      <vt:lpstr>Symbol</vt:lpstr>
      <vt:lpstr>Wingdings</vt:lpstr>
      <vt:lpstr>デザインの設定</vt:lpstr>
      <vt:lpstr>増分形釣合方程式に基づく 大変形有限要素法の定式化</vt:lpstr>
      <vt:lpstr>研究背景　その１</vt:lpstr>
      <vt:lpstr>研究背景　その２</vt:lpstr>
      <vt:lpstr>研究目的</vt:lpstr>
      <vt:lpstr>PowerPoint プレゼンテーション</vt:lpstr>
      <vt:lpstr>速度形仮想仕事式</vt:lpstr>
      <vt:lpstr>線形化と離散化</vt:lpstr>
      <vt:lpstr>増分形釣合方程式</vt:lpstr>
      <vt:lpstr>PowerPoint プレゼンテーション</vt:lpstr>
      <vt:lpstr>通常のリゾーニング付きFEM</vt:lpstr>
      <vt:lpstr>提案するリゾーニング付きFEM</vt:lpstr>
      <vt:lpstr>増分形釣合方程式の利点</vt:lpstr>
      <vt:lpstr>提案手法のフローチャート</vt:lpstr>
      <vt:lpstr>提案手法のリゾーニング処理</vt:lpstr>
      <vt:lpstr>PowerPoint プレゼンテーション</vt:lpstr>
      <vt:lpstr>構成式</vt:lpstr>
      <vt:lpstr>解析例：弾性体せん断大変形</vt:lpstr>
      <vt:lpstr>解析例：弾性体せん断大変形</vt:lpstr>
      <vt:lpstr>解析例：弾性体せん断大変形</vt:lpstr>
      <vt:lpstr>まとめ／今後の予定</vt:lpstr>
      <vt:lpstr>PowerPoint プレゼンテーション</vt:lpstr>
      <vt:lpstr>比較</vt:lpstr>
      <vt:lpstr>節点荷重ベクトルのマッピング</vt:lpstr>
      <vt:lpstr>剛性マトリックスの導出１</vt:lpstr>
      <vt:lpstr>剛性マトリックスの導出２</vt:lpstr>
      <vt:lpstr>メッシュフリー法の特徴</vt:lpstr>
      <vt:lpstr>静的陽解法の特徴</vt:lpstr>
      <vt:lpstr>（静的問題の）動的解法の特徴</vt:lpstr>
      <vt:lpstr>弾塑性体構成式</vt:lpstr>
      <vt:lpstr>超弾性体構成式</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nctam2012-slide</dc:title>
  <dc:creator/>
  <cp:lastModifiedBy>T20190041572</cp:lastModifiedBy>
  <cp:revision>1116</cp:revision>
  <cp:lastPrinted>2012-03-06T10:21:50Z</cp:lastPrinted>
  <dcterms:created xsi:type="dcterms:W3CDTF">2007-11-22T18:02:40Z</dcterms:created>
  <dcterms:modified xsi:type="dcterms:W3CDTF">2024-04-09T03:31:54Z</dcterms:modified>
</cp:coreProperties>
</file>