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45"/>
  </p:notesMasterIdLst>
  <p:sldIdLst>
    <p:sldId id="469" r:id="rId2"/>
    <p:sldId id="388" r:id="rId3"/>
    <p:sldId id="479" r:id="rId4"/>
    <p:sldId id="490" r:id="rId5"/>
    <p:sldId id="481" r:id="rId6"/>
    <p:sldId id="501" r:id="rId7"/>
    <p:sldId id="500" r:id="rId8"/>
    <p:sldId id="505" r:id="rId9"/>
    <p:sldId id="502" r:id="rId10"/>
    <p:sldId id="503" r:id="rId11"/>
    <p:sldId id="504" r:id="rId12"/>
    <p:sldId id="534" r:id="rId13"/>
    <p:sldId id="546" r:id="rId14"/>
    <p:sldId id="524" r:id="rId15"/>
    <p:sldId id="523" r:id="rId16"/>
    <p:sldId id="525" r:id="rId17"/>
    <p:sldId id="526" r:id="rId18"/>
    <p:sldId id="527" r:id="rId19"/>
    <p:sldId id="507" r:id="rId20"/>
    <p:sldId id="533" r:id="rId21"/>
    <p:sldId id="535" r:id="rId22"/>
    <p:sldId id="536" r:id="rId23"/>
    <p:sldId id="539" r:id="rId24"/>
    <p:sldId id="541" r:id="rId25"/>
    <p:sldId id="540" r:id="rId26"/>
    <p:sldId id="542" r:id="rId27"/>
    <p:sldId id="537" r:id="rId28"/>
    <p:sldId id="543" r:id="rId29"/>
    <p:sldId id="538" r:id="rId30"/>
    <p:sldId id="547" r:id="rId31"/>
    <p:sldId id="544" r:id="rId32"/>
    <p:sldId id="545" r:id="rId33"/>
    <p:sldId id="522" r:id="rId34"/>
    <p:sldId id="403" r:id="rId35"/>
    <p:sldId id="416" r:id="rId36"/>
    <p:sldId id="529" r:id="rId37"/>
    <p:sldId id="530" r:id="rId38"/>
    <p:sldId id="531" r:id="rId39"/>
    <p:sldId id="465" r:id="rId40"/>
    <p:sldId id="460" r:id="rId41"/>
    <p:sldId id="493" r:id="rId42"/>
    <p:sldId id="494" r:id="rId43"/>
    <p:sldId id="495" r:id="rId44"/>
  </p:sldIdLst>
  <p:sldSz cx="9144000" cy="6858000" type="screen4x3"/>
  <p:notesSz cx="9971088" cy="6823075"/>
  <p:custDataLst>
    <p:tags r:id="rId46"/>
  </p:custDataLst>
  <p:defaultTextStyle>
    <a:defPPr>
      <a:defRPr lang="ja-JP"/>
    </a:defPPr>
    <a:lvl1pPr algn="l" rtl="0" fontAlgn="base">
      <a:spcBef>
        <a:spcPct val="0"/>
      </a:spcBef>
      <a:spcAft>
        <a:spcPct val="0"/>
      </a:spcAft>
      <a:defRPr kumimoji="1" kern="1200">
        <a:solidFill>
          <a:schemeClr val="tx1"/>
        </a:solidFill>
        <a:latin typeface="Arial" charset="0"/>
        <a:ea typeface="MS PGothic" pitchFamily="50" charset="-128"/>
        <a:cs typeface="+mn-cs"/>
      </a:defRPr>
    </a:lvl1pPr>
    <a:lvl2pPr marL="457200" algn="l" rtl="0" fontAlgn="base">
      <a:spcBef>
        <a:spcPct val="0"/>
      </a:spcBef>
      <a:spcAft>
        <a:spcPct val="0"/>
      </a:spcAft>
      <a:defRPr kumimoji="1" kern="1200">
        <a:solidFill>
          <a:schemeClr val="tx1"/>
        </a:solidFill>
        <a:latin typeface="Arial" charset="0"/>
        <a:ea typeface="MS PGothic" pitchFamily="50" charset="-128"/>
        <a:cs typeface="+mn-cs"/>
      </a:defRPr>
    </a:lvl2pPr>
    <a:lvl3pPr marL="914400" algn="l" rtl="0" fontAlgn="base">
      <a:spcBef>
        <a:spcPct val="0"/>
      </a:spcBef>
      <a:spcAft>
        <a:spcPct val="0"/>
      </a:spcAft>
      <a:defRPr kumimoji="1" kern="1200">
        <a:solidFill>
          <a:schemeClr val="tx1"/>
        </a:solidFill>
        <a:latin typeface="Arial" charset="0"/>
        <a:ea typeface="MS PGothic" pitchFamily="50" charset="-128"/>
        <a:cs typeface="+mn-cs"/>
      </a:defRPr>
    </a:lvl3pPr>
    <a:lvl4pPr marL="1371600" algn="l" rtl="0" fontAlgn="base">
      <a:spcBef>
        <a:spcPct val="0"/>
      </a:spcBef>
      <a:spcAft>
        <a:spcPct val="0"/>
      </a:spcAft>
      <a:defRPr kumimoji="1" kern="1200">
        <a:solidFill>
          <a:schemeClr val="tx1"/>
        </a:solidFill>
        <a:latin typeface="Arial" charset="0"/>
        <a:ea typeface="MS PGothic" pitchFamily="50" charset="-128"/>
        <a:cs typeface="+mn-cs"/>
      </a:defRPr>
    </a:lvl4pPr>
    <a:lvl5pPr marL="1828800" algn="l" rtl="0" fontAlgn="base">
      <a:spcBef>
        <a:spcPct val="0"/>
      </a:spcBef>
      <a:spcAft>
        <a:spcPct val="0"/>
      </a:spcAft>
      <a:defRPr kumimoji="1" kern="1200">
        <a:solidFill>
          <a:schemeClr val="tx1"/>
        </a:solidFill>
        <a:latin typeface="Arial" charset="0"/>
        <a:ea typeface="MS PGothic" pitchFamily="50" charset="-128"/>
        <a:cs typeface="+mn-cs"/>
      </a:defRPr>
    </a:lvl5pPr>
    <a:lvl6pPr marL="2286000" algn="l" defTabSz="914400" rtl="0" eaLnBrk="1" latinLnBrk="0" hangingPunct="1">
      <a:defRPr kumimoji="1" kern="1200">
        <a:solidFill>
          <a:schemeClr val="tx1"/>
        </a:solidFill>
        <a:latin typeface="Arial" charset="0"/>
        <a:ea typeface="MS PGothic" pitchFamily="50" charset="-128"/>
        <a:cs typeface="+mn-cs"/>
      </a:defRPr>
    </a:lvl6pPr>
    <a:lvl7pPr marL="2743200" algn="l" defTabSz="914400" rtl="0" eaLnBrk="1" latinLnBrk="0" hangingPunct="1">
      <a:defRPr kumimoji="1" kern="1200">
        <a:solidFill>
          <a:schemeClr val="tx1"/>
        </a:solidFill>
        <a:latin typeface="Arial" charset="0"/>
        <a:ea typeface="MS PGothic" pitchFamily="50" charset="-128"/>
        <a:cs typeface="+mn-cs"/>
      </a:defRPr>
    </a:lvl7pPr>
    <a:lvl8pPr marL="3200400" algn="l" defTabSz="914400" rtl="0" eaLnBrk="1" latinLnBrk="0" hangingPunct="1">
      <a:defRPr kumimoji="1" kern="1200">
        <a:solidFill>
          <a:schemeClr val="tx1"/>
        </a:solidFill>
        <a:latin typeface="Arial" charset="0"/>
        <a:ea typeface="MS PGothic" pitchFamily="50" charset="-128"/>
        <a:cs typeface="+mn-cs"/>
      </a:defRPr>
    </a:lvl8pPr>
    <a:lvl9pPr marL="3657600" algn="l" defTabSz="914400" rtl="0" eaLnBrk="1" latinLnBrk="0" hangingPunct="1">
      <a:defRPr kumimoji="1" kern="1200">
        <a:solidFill>
          <a:schemeClr val="tx1"/>
        </a:solidFill>
        <a:latin typeface="Arial" charset="0"/>
        <a:ea typeface="MS PGothic" pitchFamily="50"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FF00FF"/>
    <a:srgbClr val="008000"/>
    <a:srgbClr val="6600CC"/>
    <a:srgbClr val="FF0000"/>
    <a:srgbClr val="00CC00"/>
    <a:srgbClr val="404040"/>
    <a:srgbClr val="000000"/>
    <a:srgbClr val="808080"/>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63" autoAdjust="0"/>
    <p:restoredTop sz="88252" autoAdjust="0"/>
  </p:normalViewPr>
  <p:slideViewPr>
    <p:cSldViewPr>
      <p:cViewPr varScale="1">
        <p:scale>
          <a:sx n="91" d="100"/>
          <a:sy n="91" d="100"/>
        </p:scale>
        <p:origin x="254" y="5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966"/>
    </p:cViewPr>
  </p:sorter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1" y="0"/>
            <a:ext cx="4319943" cy="341209"/>
          </a:xfrm>
          <a:prstGeom prst="rect">
            <a:avLst/>
          </a:prstGeom>
        </p:spPr>
        <p:txBody>
          <a:bodyPr vert="horz" lIns="92418" tIns="46209" rIns="92418" bIns="46209" rtlCol="0"/>
          <a:lstStyle>
            <a:lvl1pPr algn="l">
              <a:defRPr sz="1200" smtClean="0"/>
            </a:lvl1pPr>
          </a:lstStyle>
          <a:p>
            <a:pPr>
              <a:defRPr/>
            </a:pPr>
            <a:endParaRPr lang="ja-JP" altLang="en-US"/>
          </a:p>
        </p:txBody>
      </p:sp>
      <p:sp>
        <p:nvSpPr>
          <p:cNvPr id="3" name="日付プレースホルダ 2"/>
          <p:cNvSpPr>
            <a:spLocks noGrp="1"/>
          </p:cNvSpPr>
          <p:nvPr>
            <p:ph type="dt" idx="1"/>
          </p:nvPr>
        </p:nvSpPr>
        <p:spPr>
          <a:xfrm>
            <a:off x="5648797" y="0"/>
            <a:ext cx="4319943" cy="341209"/>
          </a:xfrm>
          <a:prstGeom prst="rect">
            <a:avLst/>
          </a:prstGeom>
        </p:spPr>
        <p:txBody>
          <a:bodyPr vert="horz" lIns="92418" tIns="46209" rIns="92418" bIns="46209" rtlCol="0"/>
          <a:lstStyle>
            <a:lvl1pPr algn="r">
              <a:defRPr sz="1200" smtClean="0"/>
            </a:lvl1pPr>
          </a:lstStyle>
          <a:p>
            <a:pPr>
              <a:defRPr/>
            </a:pPr>
            <a:fld id="{C3B1C3B4-0EFA-4E9A-BE43-AB531CD70431}" type="datetimeFigureOut">
              <a:rPr lang="ja-JP" altLang="en-US"/>
              <a:pPr>
                <a:defRPr/>
              </a:pPr>
              <a:t>2024/4/9</a:t>
            </a:fld>
            <a:endParaRPr lang="ja-JP" altLang="en-US"/>
          </a:p>
        </p:txBody>
      </p:sp>
      <p:sp>
        <p:nvSpPr>
          <p:cNvPr id="4" name="スライド イメージ プレースホルダ 3"/>
          <p:cNvSpPr>
            <a:spLocks noGrp="1" noRot="1" noChangeAspect="1"/>
          </p:cNvSpPr>
          <p:nvPr>
            <p:ph type="sldImg" idx="2"/>
          </p:nvPr>
        </p:nvSpPr>
        <p:spPr>
          <a:xfrm>
            <a:off x="3279775" y="511175"/>
            <a:ext cx="3411538" cy="2559050"/>
          </a:xfrm>
          <a:prstGeom prst="rect">
            <a:avLst/>
          </a:prstGeom>
          <a:noFill/>
          <a:ln w="12700">
            <a:solidFill>
              <a:prstClr val="black"/>
            </a:solidFill>
          </a:ln>
        </p:spPr>
        <p:txBody>
          <a:bodyPr vert="horz" lIns="92418" tIns="46209" rIns="92418" bIns="46209" rtlCol="0" anchor="ctr"/>
          <a:lstStyle/>
          <a:p>
            <a:pPr lvl="0"/>
            <a:endParaRPr lang="ja-JP" altLang="en-US" noProof="0"/>
          </a:p>
        </p:txBody>
      </p:sp>
      <p:sp>
        <p:nvSpPr>
          <p:cNvPr id="5" name="ノート プレースホルダ 4"/>
          <p:cNvSpPr>
            <a:spLocks noGrp="1"/>
          </p:cNvSpPr>
          <p:nvPr>
            <p:ph type="body" sz="quarter" idx="3"/>
          </p:nvPr>
        </p:nvSpPr>
        <p:spPr>
          <a:xfrm>
            <a:off x="997815" y="3240934"/>
            <a:ext cx="7975460" cy="3070878"/>
          </a:xfrm>
          <a:prstGeom prst="rect">
            <a:avLst/>
          </a:prstGeom>
        </p:spPr>
        <p:txBody>
          <a:bodyPr vert="horz" lIns="92418" tIns="46209" rIns="92418" bIns="46209" rtlCol="0">
            <a:normAutofit/>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6" name="フッター プレースホルダ 5"/>
          <p:cNvSpPr>
            <a:spLocks noGrp="1"/>
          </p:cNvSpPr>
          <p:nvPr>
            <p:ph type="ftr" sz="quarter" idx="4"/>
          </p:nvPr>
        </p:nvSpPr>
        <p:spPr>
          <a:xfrm>
            <a:off x="1" y="6480770"/>
            <a:ext cx="4319943" cy="341208"/>
          </a:xfrm>
          <a:prstGeom prst="rect">
            <a:avLst/>
          </a:prstGeom>
        </p:spPr>
        <p:txBody>
          <a:bodyPr vert="horz" lIns="92418" tIns="46209" rIns="92418" bIns="46209" rtlCol="0" anchor="b"/>
          <a:lstStyle>
            <a:lvl1pPr algn="l">
              <a:defRPr sz="1200" smtClean="0"/>
            </a:lvl1pPr>
          </a:lstStyle>
          <a:p>
            <a:pPr>
              <a:defRPr/>
            </a:pPr>
            <a:endParaRPr lang="ja-JP" altLang="en-US"/>
          </a:p>
        </p:txBody>
      </p:sp>
      <p:sp>
        <p:nvSpPr>
          <p:cNvPr id="7" name="スライド番号プレースホルダ 6"/>
          <p:cNvSpPr>
            <a:spLocks noGrp="1"/>
          </p:cNvSpPr>
          <p:nvPr>
            <p:ph type="sldNum" sz="quarter" idx="5"/>
          </p:nvPr>
        </p:nvSpPr>
        <p:spPr>
          <a:xfrm>
            <a:off x="5648797" y="6480770"/>
            <a:ext cx="4319943" cy="341208"/>
          </a:xfrm>
          <a:prstGeom prst="rect">
            <a:avLst/>
          </a:prstGeom>
        </p:spPr>
        <p:txBody>
          <a:bodyPr vert="horz" lIns="92418" tIns="46209" rIns="92418" bIns="46209" rtlCol="0" anchor="b"/>
          <a:lstStyle>
            <a:lvl1pPr algn="r">
              <a:defRPr sz="1200" smtClean="0"/>
            </a:lvl1pPr>
          </a:lstStyle>
          <a:p>
            <a:pPr>
              <a:defRPr/>
            </a:pPr>
            <a:fld id="{24E7511A-E19B-4650-9FBF-BD8447E14FDF}" type="slidenum">
              <a:rPr lang="ja-JP" altLang="en-US"/>
              <a:pPr>
                <a:defRPr/>
              </a:pPr>
              <a:t>‹#›</a:t>
            </a:fld>
            <a:endParaRPr lang="ja-JP" altLang="en-US"/>
          </a:p>
        </p:txBody>
      </p:sp>
    </p:spTree>
    <p:extLst>
      <p:ext uri="{BB962C8B-B14F-4D97-AF65-F5344CB8AC3E}">
        <p14:creationId xmlns:p14="http://schemas.microsoft.com/office/powerpoint/2010/main" val="139994354"/>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mn-lt"/>
        <a:ea typeface="MS PGothic" pitchFamily="50" charset="-128"/>
        <a:cs typeface="+mn-cs"/>
      </a:defRPr>
    </a:lvl1pPr>
    <a:lvl2pPr marL="457200" algn="l" rtl="0" fontAlgn="base">
      <a:spcBef>
        <a:spcPct val="30000"/>
      </a:spcBef>
      <a:spcAft>
        <a:spcPct val="0"/>
      </a:spcAft>
      <a:defRPr kumimoji="1" sz="1200" kern="1200">
        <a:solidFill>
          <a:schemeClr val="tx1"/>
        </a:solidFill>
        <a:latin typeface="+mn-lt"/>
        <a:ea typeface="MS PGothic" pitchFamily="50" charset="-128"/>
        <a:cs typeface="+mn-cs"/>
      </a:defRPr>
    </a:lvl2pPr>
    <a:lvl3pPr marL="914400" algn="l" rtl="0" fontAlgn="base">
      <a:spcBef>
        <a:spcPct val="30000"/>
      </a:spcBef>
      <a:spcAft>
        <a:spcPct val="0"/>
      </a:spcAft>
      <a:defRPr kumimoji="1" sz="1200" kern="1200">
        <a:solidFill>
          <a:schemeClr val="tx1"/>
        </a:solidFill>
        <a:latin typeface="+mn-lt"/>
        <a:ea typeface="MS PGothic" pitchFamily="50" charset="-128"/>
        <a:cs typeface="+mn-cs"/>
      </a:defRPr>
    </a:lvl3pPr>
    <a:lvl4pPr marL="1371600" algn="l" rtl="0" fontAlgn="base">
      <a:spcBef>
        <a:spcPct val="30000"/>
      </a:spcBef>
      <a:spcAft>
        <a:spcPct val="0"/>
      </a:spcAft>
      <a:defRPr kumimoji="1" sz="1200" kern="1200">
        <a:solidFill>
          <a:schemeClr val="tx1"/>
        </a:solidFill>
        <a:latin typeface="+mn-lt"/>
        <a:ea typeface="MS PGothic" pitchFamily="50" charset="-128"/>
        <a:cs typeface="+mn-cs"/>
      </a:defRPr>
    </a:lvl4pPr>
    <a:lvl5pPr marL="1828800" algn="l" rtl="0" fontAlgn="base">
      <a:spcBef>
        <a:spcPct val="30000"/>
      </a:spcBef>
      <a:spcAft>
        <a:spcPct val="0"/>
      </a:spcAft>
      <a:defRPr kumimoji="1" sz="1200" kern="1200">
        <a:solidFill>
          <a:schemeClr val="tx1"/>
        </a:solidFill>
        <a:latin typeface="+mn-lt"/>
        <a:ea typeface="MS PGothic" pitchFamily="50"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1</a:t>
            </a:fld>
            <a:endParaRPr lang="ja-JP" altLang="en-US"/>
          </a:p>
        </p:txBody>
      </p:sp>
    </p:spTree>
    <p:extLst>
      <p:ext uri="{BB962C8B-B14F-4D97-AF65-F5344CB8AC3E}">
        <p14:creationId xmlns:p14="http://schemas.microsoft.com/office/powerpoint/2010/main" val="29697208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10</a:t>
            </a:fld>
            <a:endParaRPr lang="ja-JP" altLang="en-US"/>
          </a:p>
        </p:txBody>
      </p:sp>
    </p:spTree>
    <p:extLst>
      <p:ext uri="{BB962C8B-B14F-4D97-AF65-F5344CB8AC3E}">
        <p14:creationId xmlns:p14="http://schemas.microsoft.com/office/powerpoint/2010/main" val="13315395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24E7511A-E19B-4650-9FBF-BD8447E14FDF}" type="slidenum">
              <a:rPr lang="ja-JP" altLang="en-US" smtClean="0"/>
              <a:pPr>
                <a:defRPr/>
              </a:pPr>
              <a:t>11</a:t>
            </a:fld>
            <a:endParaRPr lang="ja-JP" altLang="en-US"/>
          </a:p>
        </p:txBody>
      </p:sp>
    </p:spTree>
    <p:extLst>
      <p:ext uri="{BB962C8B-B14F-4D97-AF65-F5344CB8AC3E}">
        <p14:creationId xmlns:p14="http://schemas.microsoft.com/office/powerpoint/2010/main" val="5480830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12</a:t>
            </a:fld>
            <a:endParaRPr lang="ja-JP" altLang="en-US"/>
          </a:p>
        </p:txBody>
      </p:sp>
    </p:spTree>
    <p:extLst>
      <p:ext uri="{BB962C8B-B14F-4D97-AF65-F5344CB8AC3E}">
        <p14:creationId xmlns:p14="http://schemas.microsoft.com/office/powerpoint/2010/main" val="31021852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13</a:t>
            </a:fld>
            <a:endParaRPr lang="ja-JP" altLang="en-US"/>
          </a:p>
        </p:txBody>
      </p:sp>
    </p:spTree>
    <p:extLst>
      <p:ext uri="{BB962C8B-B14F-4D97-AF65-F5344CB8AC3E}">
        <p14:creationId xmlns:p14="http://schemas.microsoft.com/office/powerpoint/2010/main" val="11656416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14</a:t>
            </a:fld>
            <a:endParaRPr lang="ja-JP" altLang="en-US"/>
          </a:p>
        </p:txBody>
      </p:sp>
    </p:spTree>
    <p:extLst>
      <p:ext uri="{BB962C8B-B14F-4D97-AF65-F5344CB8AC3E}">
        <p14:creationId xmlns:p14="http://schemas.microsoft.com/office/powerpoint/2010/main" val="23064642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15</a:t>
            </a:fld>
            <a:endParaRPr lang="ja-JP" altLang="en-US"/>
          </a:p>
        </p:txBody>
      </p:sp>
    </p:spTree>
    <p:extLst>
      <p:ext uri="{BB962C8B-B14F-4D97-AF65-F5344CB8AC3E}">
        <p14:creationId xmlns:p14="http://schemas.microsoft.com/office/powerpoint/2010/main" val="25025895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16</a:t>
            </a:fld>
            <a:endParaRPr lang="ja-JP" altLang="en-US"/>
          </a:p>
        </p:txBody>
      </p:sp>
    </p:spTree>
    <p:extLst>
      <p:ext uri="{BB962C8B-B14F-4D97-AF65-F5344CB8AC3E}">
        <p14:creationId xmlns:p14="http://schemas.microsoft.com/office/powerpoint/2010/main" val="19310620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17</a:t>
            </a:fld>
            <a:endParaRPr lang="ja-JP" altLang="en-US"/>
          </a:p>
        </p:txBody>
      </p:sp>
    </p:spTree>
    <p:extLst>
      <p:ext uri="{BB962C8B-B14F-4D97-AF65-F5344CB8AC3E}">
        <p14:creationId xmlns:p14="http://schemas.microsoft.com/office/powerpoint/2010/main" val="16116556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18</a:t>
            </a:fld>
            <a:endParaRPr lang="ja-JP" altLang="en-US"/>
          </a:p>
        </p:txBody>
      </p:sp>
    </p:spTree>
    <p:extLst>
      <p:ext uri="{BB962C8B-B14F-4D97-AF65-F5344CB8AC3E}">
        <p14:creationId xmlns:p14="http://schemas.microsoft.com/office/powerpoint/2010/main" val="19905256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19</a:t>
            </a:fld>
            <a:endParaRPr lang="ja-JP" altLang="en-US"/>
          </a:p>
        </p:txBody>
      </p:sp>
    </p:spTree>
    <p:extLst>
      <p:ext uri="{BB962C8B-B14F-4D97-AF65-F5344CB8AC3E}">
        <p14:creationId xmlns:p14="http://schemas.microsoft.com/office/powerpoint/2010/main" val="4815652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2</a:t>
            </a:fld>
            <a:endParaRPr lang="ja-JP" altLang="en-US"/>
          </a:p>
        </p:txBody>
      </p:sp>
    </p:spTree>
    <p:extLst>
      <p:ext uri="{BB962C8B-B14F-4D97-AF65-F5344CB8AC3E}">
        <p14:creationId xmlns:p14="http://schemas.microsoft.com/office/powerpoint/2010/main" val="1860184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20</a:t>
            </a:fld>
            <a:endParaRPr lang="ja-JP" altLang="en-US"/>
          </a:p>
        </p:txBody>
      </p:sp>
    </p:spTree>
    <p:extLst>
      <p:ext uri="{BB962C8B-B14F-4D97-AF65-F5344CB8AC3E}">
        <p14:creationId xmlns:p14="http://schemas.microsoft.com/office/powerpoint/2010/main" val="39967806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21</a:t>
            </a:fld>
            <a:endParaRPr lang="ja-JP" altLang="en-US"/>
          </a:p>
        </p:txBody>
      </p:sp>
    </p:spTree>
    <p:extLst>
      <p:ext uri="{BB962C8B-B14F-4D97-AF65-F5344CB8AC3E}">
        <p14:creationId xmlns:p14="http://schemas.microsoft.com/office/powerpoint/2010/main" val="20001464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22</a:t>
            </a:fld>
            <a:endParaRPr lang="ja-JP" altLang="en-US"/>
          </a:p>
        </p:txBody>
      </p:sp>
    </p:spTree>
    <p:extLst>
      <p:ext uri="{BB962C8B-B14F-4D97-AF65-F5344CB8AC3E}">
        <p14:creationId xmlns:p14="http://schemas.microsoft.com/office/powerpoint/2010/main" val="31313520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23</a:t>
            </a:fld>
            <a:endParaRPr lang="ja-JP" altLang="en-US"/>
          </a:p>
        </p:txBody>
      </p:sp>
    </p:spTree>
    <p:extLst>
      <p:ext uri="{BB962C8B-B14F-4D97-AF65-F5344CB8AC3E}">
        <p14:creationId xmlns:p14="http://schemas.microsoft.com/office/powerpoint/2010/main" val="4743284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24</a:t>
            </a:fld>
            <a:endParaRPr lang="ja-JP" altLang="en-US"/>
          </a:p>
        </p:txBody>
      </p:sp>
    </p:spTree>
    <p:extLst>
      <p:ext uri="{BB962C8B-B14F-4D97-AF65-F5344CB8AC3E}">
        <p14:creationId xmlns:p14="http://schemas.microsoft.com/office/powerpoint/2010/main" val="20933311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25</a:t>
            </a:fld>
            <a:endParaRPr lang="ja-JP" altLang="en-US"/>
          </a:p>
        </p:txBody>
      </p:sp>
    </p:spTree>
    <p:extLst>
      <p:ext uri="{BB962C8B-B14F-4D97-AF65-F5344CB8AC3E}">
        <p14:creationId xmlns:p14="http://schemas.microsoft.com/office/powerpoint/2010/main" val="33663991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26</a:t>
            </a:fld>
            <a:endParaRPr lang="ja-JP" altLang="en-US"/>
          </a:p>
        </p:txBody>
      </p:sp>
    </p:spTree>
    <p:extLst>
      <p:ext uri="{BB962C8B-B14F-4D97-AF65-F5344CB8AC3E}">
        <p14:creationId xmlns:p14="http://schemas.microsoft.com/office/powerpoint/2010/main" val="4311071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27</a:t>
            </a:fld>
            <a:endParaRPr lang="ja-JP" altLang="en-US"/>
          </a:p>
        </p:txBody>
      </p:sp>
    </p:spTree>
    <p:extLst>
      <p:ext uri="{BB962C8B-B14F-4D97-AF65-F5344CB8AC3E}">
        <p14:creationId xmlns:p14="http://schemas.microsoft.com/office/powerpoint/2010/main" val="8841448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28</a:t>
            </a:fld>
            <a:endParaRPr lang="ja-JP" altLang="en-US"/>
          </a:p>
        </p:txBody>
      </p:sp>
    </p:spTree>
    <p:extLst>
      <p:ext uri="{BB962C8B-B14F-4D97-AF65-F5344CB8AC3E}">
        <p14:creationId xmlns:p14="http://schemas.microsoft.com/office/powerpoint/2010/main" val="17217609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29</a:t>
            </a:fld>
            <a:endParaRPr lang="ja-JP" altLang="en-US"/>
          </a:p>
        </p:txBody>
      </p:sp>
    </p:spTree>
    <p:extLst>
      <p:ext uri="{BB962C8B-B14F-4D97-AF65-F5344CB8AC3E}">
        <p14:creationId xmlns:p14="http://schemas.microsoft.com/office/powerpoint/2010/main" val="39506405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3</a:t>
            </a:fld>
            <a:endParaRPr lang="ja-JP" altLang="en-US"/>
          </a:p>
        </p:txBody>
      </p:sp>
    </p:spTree>
    <p:extLst>
      <p:ext uri="{BB962C8B-B14F-4D97-AF65-F5344CB8AC3E}">
        <p14:creationId xmlns:p14="http://schemas.microsoft.com/office/powerpoint/2010/main" val="10216372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30</a:t>
            </a:fld>
            <a:endParaRPr lang="ja-JP" altLang="en-US"/>
          </a:p>
        </p:txBody>
      </p:sp>
    </p:spTree>
    <p:extLst>
      <p:ext uri="{BB962C8B-B14F-4D97-AF65-F5344CB8AC3E}">
        <p14:creationId xmlns:p14="http://schemas.microsoft.com/office/powerpoint/2010/main" val="34467637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31</a:t>
            </a:fld>
            <a:endParaRPr lang="ja-JP" altLang="en-US"/>
          </a:p>
        </p:txBody>
      </p:sp>
    </p:spTree>
    <p:extLst>
      <p:ext uri="{BB962C8B-B14F-4D97-AF65-F5344CB8AC3E}">
        <p14:creationId xmlns:p14="http://schemas.microsoft.com/office/powerpoint/2010/main" val="7233334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32</a:t>
            </a:fld>
            <a:endParaRPr lang="ja-JP" altLang="en-US"/>
          </a:p>
        </p:txBody>
      </p:sp>
    </p:spTree>
    <p:extLst>
      <p:ext uri="{BB962C8B-B14F-4D97-AF65-F5344CB8AC3E}">
        <p14:creationId xmlns:p14="http://schemas.microsoft.com/office/powerpoint/2010/main" val="634484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33</a:t>
            </a:fld>
            <a:endParaRPr lang="ja-JP" altLang="en-US"/>
          </a:p>
        </p:txBody>
      </p:sp>
    </p:spTree>
    <p:extLst>
      <p:ext uri="{BB962C8B-B14F-4D97-AF65-F5344CB8AC3E}">
        <p14:creationId xmlns:p14="http://schemas.microsoft.com/office/powerpoint/2010/main" val="33604240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34</a:t>
            </a:fld>
            <a:endParaRPr lang="ja-JP" altLang="en-US"/>
          </a:p>
        </p:txBody>
      </p:sp>
    </p:spTree>
    <p:extLst>
      <p:ext uri="{BB962C8B-B14F-4D97-AF65-F5344CB8AC3E}">
        <p14:creationId xmlns:p14="http://schemas.microsoft.com/office/powerpoint/2010/main" val="8393447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35</a:t>
            </a:fld>
            <a:endParaRPr lang="ja-JP" altLang="en-US"/>
          </a:p>
        </p:txBody>
      </p:sp>
    </p:spTree>
    <p:extLst>
      <p:ext uri="{BB962C8B-B14F-4D97-AF65-F5344CB8AC3E}">
        <p14:creationId xmlns:p14="http://schemas.microsoft.com/office/powerpoint/2010/main" val="106829817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36</a:t>
            </a:fld>
            <a:endParaRPr lang="ja-JP" altLang="en-US"/>
          </a:p>
        </p:txBody>
      </p:sp>
    </p:spTree>
    <p:extLst>
      <p:ext uri="{BB962C8B-B14F-4D97-AF65-F5344CB8AC3E}">
        <p14:creationId xmlns:p14="http://schemas.microsoft.com/office/powerpoint/2010/main" val="179464879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37</a:t>
            </a:fld>
            <a:endParaRPr lang="ja-JP" altLang="en-US"/>
          </a:p>
        </p:txBody>
      </p:sp>
    </p:spTree>
    <p:extLst>
      <p:ext uri="{BB962C8B-B14F-4D97-AF65-F5344CB8AC3E}">
        <p14:creationId xmlns:p14="http://schemas.microsoft.com/office/powerpoint/2010/main" val="345790003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38</a:t>
            </a:fld>
            <a:endParaRPr lang="ja-JP" altLang="en-US"/>
          </a:p>
        </p:txBody>
      </p:sp>
    </p:spTree>
    <p:extLst>
      <p:ext uri="{BB962C8B-B14F-4D97-AF65-F5344CB8AC3E}">
        <p14:creationId xmlns:p14="http://schemas.microsoft.com/office/powerpoint/2010/main" val="245727037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39</a:t>
            </a:fld>
            <a:endParaRPr lang="ja-JP" altLang="en-US"/>
          </a:p>
        </p:txBody>
      </p:sp>
    </p:spTree>
    <p:extLst>
      <p:ext uri="{BB962C8B-B14F-4D97-AF65-F5344CB8AC3E}">
        <p14:creationId xmlns:p14="http://schemas.microsoft.com/office/powerpoint/2010/main" val="13011908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4</a:t>
            </a:fld>
            <a:endParaRPr lang="ja-JP" altLang="en-US"/>
          </a:p>
        </p:txBody>
      </p:sp>
    </p:spTree>
    <p:extLst>
      <p:ext uri="{BB962C8B-B14F-4D97-AF65-F5344CB8AC3E}">
        <p14:creationId xmlns:p14="http://schemas.microsoft.com/office/powerpoint/2010/main" val="130956399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40</a:t>
            </a:fld>
            <a:endParaRPr lang="ja-JP" altLang="en-US"/>
          </a:p>
        </p:txBody>
      </p:sp>
    </p:spTree>
    <p:extLst>
      <p:ext uri="{BB962C8B-B14F-4D97-AF65-F5344CB8AC3E}">
        <p14:creationId xmlns:p14="http://schemas.microsoft.com/office/powerpoint/2010/main" val="348125667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41</a:t>
            </a:fld>
            <a:endParaRPr lang="ja-JP" altLang="en-US"/>
          </a:p>
        </p:txBody>
      </p:sp>
    </p:spTree>
    <p:extLst>
      <p:ext uri="{BB962C8B-B14F-4D97-AF65-F5344CB8AC3E}">
        <p14:creationId xmlns:p14="http://schemas.microsoft.com/office/powerpoint/2010/main" val="411636808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42</a:t>
            </a:fld>
            <a:endParaRPr lang="ja-JP" altLang="en-US"/>
          </a:p>
        </p:txBody>
      </p:sp>
    </p:spTree>
    <p:extLst>
      <p:ext uri="{BB962C8B-B14F-4D97-AF65-F5344CB8AC3E}">
        <p14:creationId xmlns:p14="http://schemas.microsoft.com/office/powerpoint/2010/main" val="331339503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43</a:t>
            </a:fld>
            <a:endParaRPr lang="ja-JP" altLang="en-US"/>
          </a:p>
        </p:txBody>
      </p:sp>
    </p:spTree>
    <p:extLst>
      <p:ext uri="{BB962C8B-B14F-4D97-AF65-F5344CB8AC3E}">
        <p14:creationId xmlns:p14="http://schemas.microsoft.com/office/powerpoint/2010/main" val="29019248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5</a:t>
            </a:fld>
            <a:endParaRPr lang="ja-JP" altLang="en-US"/>
          </a:p>
        </p:txBody>
      </p:sp>
    </p:spTree>
    <p:extLst>
      <p:ext uri="{BB962C8B-B14F-4D97-AF65-F5344CB8AC3E}">
        <p14:creationId xmlns:p14="http://schemas.microsoft.com/office/powerpoint/2010/main" val="14746295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6</a:t>
            </a:fld>
            <a:endParaRPr lang="ja-JP" altLang="en-US"/>
          </a:p>
        </p:txBody>
      </p:sp>
    </p:spTree>
    <p:extLst>
      <p:ext uri="{BB962C8B-B14F-4D97-AF65-F5344CB8AC3E}">
        <p14:creationId xmlns:p14="http://schemas.microsoft.com/office/powerpoint/2010/main" val="41823972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7</a:t>
            </a:fld>
            <a:endParaRPr lang="ja-JP" altLang="en-US"/>
          </a:p>
        </p:txBody>
      </p:sp>
    </p:spTree>
    <p:extLst>
      <p:ext uri="{BB962C8B-B14F-4D97-AF65-F5344CB8AC3E}">
        <p14:creationId xmlns:p14="http://schemas.microsoft.com/office/powerpoint/2010/main" val="16218517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8</a:t>
            </a:fld>
            <a:endParaRPr lang="ja-JP" altLang="en-US"/>
          </a:p>
        </p:txBody>
      </p:sp>
    </p:spTree>
    <p:extLst>
      <p:ext uri="{BB962C8B-B14F-4D97-AF65-F5344CB8AC3E}">
        <p14:creationId xmlns:p14="http://schemas.microsoft.com/office/powerpoint/2010/main" val="7905710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9</a:t>
            </a:fld>
            <a:endParaRPr lang="ja-JP" altLang="en-US"/>
          </a:p>
        </p:txBody>
      </p:sp>
    </p:spTree>
    <p:extLst>
      <p:ext uri="{BB962C8B-B14F-4D97-AF65-F5344CB8AC3E}">
        <p14:creationId xmlns:p14="http://schemas.microsoft.com/office/powerpoint/2010/main" val="11371087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1750425"/>
            <a:ext cx="7772400" cy="1470025"/>
          </a:xfrm>
        </p:spPr>
        <p:txBody>
          <a:bodyPr/>
          <a:lstStyle>
            <a:lvl1pPr>
              <a:defRPr lang="ja-JP" altLang="en-US" dirty="0"/>
            </a:lvl1pPr>
          </a:lstStyle>
          <a:p>
            <a:r>
              <a:rPr lang="ja-JP" altLang="en-US" dirty="0"/>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 サブタイトルの書式設定</a:t>
            </a:r>
          </a:p>
        </p:txBody>
      </p:sp>
      <p:sp>
        <p:nvSpPr>
          <p:cNvPr id="5" name="スライド番号プレースホルダー 4"/>
          <p:cNvSpPr>
            <a:spLocks noGrp="1"/>
          </p:cNvSpPr>
          <p:nvPr>
            <p:ph type="sldNum" sz="quarter" idx="4"/>
          </p:nvPr>
        </p:nvSpPr>
        <p:spPr>
          <a:xfrm>
            <a:off x="4037625" y="6626416"/>
            <a:ext cx="1054894" cy="196968"/>
          </a:xfrm>
          <a:prstGeom prst="rect">
            <a:avLst/>
          </a:prstGeom>
        </p:spPr>
        <p:txBody>
          <a:bodyPr vert="horz" lIns="91440" tIns="45720" rIns="91440" bIns="45720" rtlCol="0" anchor="ctr"/>
          <a:lstStyle>
            <a:lvl1pPr algn="ctr">
              <a:defRPr sz="1200">
                <a:solidFill>
                  <a:schemeClr val="bg1"/>
                </a:solidFill>
              </a:defRPr>
            </a:lvl1pPr>
          </a:lstStyle>
          <a:p>
            <a:r>
              <a:rPr lang="en-US" altLang="ja-JP" dirty="0"/>
              <a:t>P. </a:t>
            </a:r>
            <a:fld id="{F8FDF831-B0A3-4B44-A20D-7581D5587101}" type="slidenum">
              <a:rPr lang="ja-JP" altLang="en-US" smtClean="0"/>
              <a:pPr/>
              <a:t>‹#›</a:t>
            </a:fld>
            <a:endParaRPr lang="ja-JP" altLang="en-US" dirty="0"/>
          </a:p>
        </p:txBody>
      </p:sp>
    </p:spTree>
    <p:extLst>
      <p:ext uri="{BB962C8B-B14F-4D97-AF65-F5344CB8AC3E}">
        <p14:creationId xmlns:p14="http://schemas.microsoft.com/office/powerpoint/2010/main" val="9030338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0" y="36513"/>
            <a:ext cx="9144000" cy="620712"/>
          </a:xfrm>
        </p:spPr>
        <p:txBody>
          <a:bodyPr>
            <a:normAutofit/>
          </a:bodyPr>
          <a:lstStyle>
            <a:lvl1pPr algn="ctr">
              <a:defRPr sz="4000"/>
            </a:lvl1pPr>
          </a:lstStyle>
          <a:p>
            <a:r>
              <a:rPr lang="ja-JP" altLang="en-US" dirty="0"/>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スライド番号プレースホルダー 4"/>
          <p:cNvSpPr>
            <a:spLocks noGrp="1"/>
          </p:cNvSpPr>
          <p:nvPr>
            <p:ph type="sldNum" sz="quarter" idx="4"/>
          </p:nvPr>
        </p:nvSpPr>
        <p:spPr>
          <a:xfrm>
            <a:off x="4037625" y="6626416"/>
            <a:ext cx="1054894" cy="196968"/>
          </a:xfrm>
          <a:prstGeom prst="rect">
            <a:avLst/>
          </a:prstGeom>
          <a:noFill/>
        </p:spPr>
        <p:txBody>
          <a:bodyPr vert="horz" lIns="91440" tIns="45720" rIns="91440" bIns="45720" rtlCol="0" anchor="ctr"/>
          <a:lstStyle>
            <a:lvl1pPr algn="ctr">
              <a:defRPr sz="1200">
                <a:solidFill>
                  <a:schemeClr val="bg1"/>
                </a:solidFill>
              </a:defRPr>
            </a:lvl1pPr>
          </a:lstStyle>
          <a:p>
            <a:r>
              <a:rPr lang="en-US" altLang="ja-JP" dirty="0"/>
              <a:t>P. </a:t>
            </a:r>
            <a:fld id="{F8FDF831-B0A3-4B44-A20D-7581D5587101}" type="slidenum">
              <a:rPr lang="ja-JP" altLang="en-US" smtClean="0"/>
              <a:pPr/>
              <a:t>‹#›</a:t>
            </a:fld>
            <a:endParaRPr lang="ja-JP" altLang="en-US" dirty="0"/>
          </a:p>
        </p:txBody>
      </p:sp>
    </p:spTree>
    <p:extLst>
      <p:ext uri="{BB962C8B-B14F-4D97-AF65-F5344CB8AC3E}">
        <p14:creationId xmlns:p14="http://schemas.microsoft.com/office/powerpoint/2010/main" val="28895410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4" name="スライド番号プレースホルダー 4"/>
          <p:cNvSpPr>
            <a:spLocks noGrp="1"/>
          </p:cNvSpPr>
          <p:nvPr>
            <p:ph type="sldNum" sz="quarter" idx="4"/>
          </p:nvPr>
        </p:nvSpPr>
        <p:spPr>
          <a:xfrm>
            <a:off x="4037625" y="6626416"/>
            <a:ext cx="1054894" cy="196968"/>
          </a:xfrm>
          <a:prstGeom prst="rect">
            <a:avLst/>
          </a:prstGeom>
        </p:spPr>
        <p:txBody>
          <a:bodyPr vert="horz" lIns="91440" tIns="45720" rIns="91440" bIns="45720" rtlCol="0" anchor="ctr"/>
          <a:lstStyle>
            <a:lvl1pPr algn="ctr">
              <a:defRPr sz="1200">
                <a:solidFill>
                  <a:schemeClr val="bg1"/>
                </a:solidFill>
              </a:defRPr>
            </a:lvl1pPr>
          </a:lstStyle>
          <a:p>
            <a:r>
              <a:rPr lang="en-US" altLang="ja-JP" dirty="0"/>
              <a:t>P. </a:t>
            </a:r>
            <a:fld id="{F8FDF831-B0A3-4B44-A20D-7581D5587101}" type="slidenum">
              <a:rPr lang="ja-JP" altLang="en-US" smtClean="0"/>
              <a:pPr/>
              <a:t>‹#›</a:t>
            </a:fld>
            <a:endParaRPr lang="ja-JP" altLang="en-US" dirty="0"/>
          </a:p>
        </p:txBody>
      </p:sp>
    </p:spTree>
    <p:extLst>
      <p:ext uri="{BB962C8B-B14F-4D97-AF65-F5344CB8AC3E}">
        <p14:creationId xmlns:p14="http://schemas.microsoft.com/office/powerpoint/2010/main" val="2308667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0" y="36513"/>
            <a:ext cx="9144000" cy="620712"/>
          </a:xfrm>
          <a:prstGeom prst="rect">
            <a:avLst/>
          </a:prstGeom>
          <a:noFill/>
          <a:ln w="9525">
            <a:noFill/>
            <a:miter lim="800000"/>
            <a:headEnd/>
            <a:tailEnd/>
          </a:ln>
          <a:effectLst>
            <a:outerShdw dist="35921" dir="2700000" algn="ctr" rotWithShape="0">
              <a:schemeClr val="accent1"/>
            </a:outerShdw>
          </a:effectLst>
        </p:spPr>
        <p:txBody>
          <a:bodyPr vert="horz" wrap="square" lIns="0" tIns="0" rIns="0" bIns="0" numCol="1" anchor="t" anchorCtr="0" compatLnSpc="1">
            <a:prstTxWarp prst="textNoShape">
              <a:avLst/>
            </a:prstTxWarp>
            <a:normAutofit/>
          </a:bodyPr>
          <a:lstStyle/>
          <a:p>
            <a:pPr lvl="0"/>
            <a:r>
              <a:rPr lang="ja-JP" altLang="en-US" dirty="0"/>
              <a:t>マスタ タイトルの書式設定</a:t>
            </a:r>
          </a:p>
        </p:txBody>
      </p:sp>
      <p:sp>
        <p:nvSpPr>
          <p:cNvPr id="2051" name="Rectangle 3"/>
          <p:cNvSpPr>
            <a:spLocks noGrp="1" noChangeArrowheads="1"/>
          </p:cNvSpPr>
          <p:nvPr>
            <p:ph type="body" idx="1"/>
          </p:nvPr>
        </p:nvSpPr>
        <p:spPr bwMode="auto">
          <a:xfrm>
            <a:off x="250824" y="623887"/>
            <a:ext cx="8641655" cy="577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086" name="Rectangle 14"/>
          <p:cNvSpPr>
            <a:spLocks noChangeArrowheads="1"/>
          </p:cNvSpPr>
          <p:nvPr userDrawn="1"/>
        </p:nvSpPr>
        <p:spPr bwMode="auto">
          <a:xfrm flipV="1">
            <a:off x="0" y="574675"/>
            <a:ext cx="9144000" cy="71438"/>
          </a:xfrm>
          <a:prstGeom prst="rect">
            <a:avLst/>
          </a:prstGeom>
          <a:gradFill rotWithShape="0">
            <a:gsLst>
              <a:gs pos="0">
                <a:srgbClr val="FFFFFF"/>
              </a:gs>
              <a:gs pos="100000">
                <a:srgbClr val="404040"/>
              </a:gs>
            </a:gsLst>
            <a:lin ang="13500000" scaled="1"/>
          </a:gradFill>
          <a:ln w="9525">
            <a:noFill/>
            <a:round/>
            <a:headEnd/>
            <a:tailEnd/>
          </a:ln>
        </p:spPr>
        <p:txBody>
          <a:bodyPr rot="10800000" wrap="none" anchor="ctr"/>
          <a:lstStyle/>
          <a:p>
            <a:pPr>
              <a:defRPr/>
            </a:pPr>
            <a:endParaRPr lang="ja-JP" altLang="en-US"/>
          </a:p>
        </p:txBody>
      </p:sp>
      <p:grpSp>
        <p:nvGrpSpPr>
          <p:cNvPr id="6" name="グループ化 5"/>
          <p:cNvGrpSpPr/>
          <p:nvPr userDrawn="1"/>
        </p:nvGrpSpPr>
        <p:grpSpPr>
          <a:xfrm>
            <a:off x="0" y="6397625"/>
            <a:ext cx="9144000" cy="460375"/>
            <a:chOff x="0" y="6397625"/>
            <a:chExt cx="9144000" cy="460375"/>
          </a:xfrm>
        </p:grpSpPr>
        <p:sp>
          <p:nvSpPr>
            <p:cNvPr id="3080" name="Rectangle 8"/>
            <p:cNvSpPr>
              <a:spLocks noChangeArrowheads="1"/>
            </p:cNvSpPr>
            <p:nvPr userDrawn="1"/>
          </p:nvSpPr>
          <p:spPr bwMode="auto">
            <a:xfrm flipV="1">
              <a:off x="0" y="6397625"/>
              <a:ext cx="9144000" cy="460375"/>
            </a:xfrm>
            <a:prstGeom prst="rect">
              <a:avLst/>
            </a:prstGeom>
            <a:solidFill>
              <a:srgbClr val="404040"/>
            </a:solidFill>
            <a:ln w="9525">
              <a:noFill/>
              <a:round/>
              <a:headEnd/>
              <a:tailEnd/>
            </a:ln>
          </p:spPr>
          <p:txBody>
            <a:bodyPr rot="10800000" wrap="none" anchor="ctr"/>
            <a:lstStyle/>
            <a:p>
              <a:pPr>
                <a:defRPr/>
              </a:pPr>
              <a:endParaRPr lang="ja-JP" altLang="en-US"/>
            </a:p>
          </p:txBody>
        </p:sp>
        <p:sp>
          <p:nvSpPr>
            <p:cNvPr id="3081" name="Text Box 9"/>
            <p:cNvSpPr txBox="1">
              <a:spLocks noChangeArrowheads="1"/>
            </p:cNvSpPr>
            <p:nvPr userDrawn="1"/>
          </p:nvSpPr>
          <p:spPr bwMode="auto">
            <a:xfrm>
              <a:off x="3733399" y="6446838"/>
              <a:ext cx="1724831" cy="171714"/>
            </a:xfrm>
            <a:prstGeom prst="rect">
              <a:avLst/>
            </a:prstGeom>
            <a:noFill/>
            <a:ln w="9525">
              <a:noFill/>
              <a:round/>
              <a:headEnd/>
              <a:tailEnd/>
            </a:ln>
            <a:effectLst/>
          </p:spPr>
          <p:txBody>
            <a:bodyPr wrap="none" lIns="0" tIns="0" rIns="0" bIns="0">
              <a:spAutoFit/>
            </a:bodyPr>
            <a:lstStyle/>
            <a:p>
              <a:pPr algn="ctr" defTabSz="457200">
                <a:lnSpc>
                  <a:spcPct val="93000"/>
                </a:lnSpc>
                <a:buClr>
                  <a:srgbClr val="000000"/>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ja-JP" altLang="en-US" sz="1200" dirty="0">
                  <a:solidFill>
                    <a:schemeClr val="bg1"/>
                  </a:solidFill>
                </a:rPr>
                <a:t>理論応用力学講演会</a:t>
              </a:r>
              <a:r>
                <a:rPr kumimoji="0" lang="en-GB" altLang="ja-JP" sz="1200" dirty="0">
                  <a:solidFill>
                    <a:schemeClr val="bg1"/>
                  </a:solidFill>
                </a:rPr>
                <a:t>2013</a:t>
              </a:r>
            </a:p>
          </p:txBody>
        </p:sp>
        <p:pic>
          <p:nvPicPr>
            <p:cNvPr id="2057" name="Picture 15" descr="ロゴのみ"/>
            <p:cNvPicPr>
              <a:picLocks noChangeArrowheads="1"/>
            </p:cNvPicPr>
            <p:nvPr userDrawn="1"/>
          </p:nvPicPr>
          <p:blipFill>
            <a:blip r:embed="rId5" cstate="print">
              <a:extLst>
                <a:ext uri="{28A0092B-C50C-407E-A947-70E740481C1C}">
                  <a14:useLocalDpi xmlns:a14="http://schemas.microsoft.com/office/drawing/2010/main" val="0"/>
                </a:ext>
              </a:extLst>
            </a:blip>
            <a:srcRect t="20924" b="20924"/>
            <a:stretch>
              <a:fillRect/>
            </a:stretch>
          </p:blipFill>
          <p:spPr bwMode="auto">
            <a:xfrm>
              <a:off x="7200900" y="6453188"/>
              <a:ext cx="1681163"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 name="Picture 17" descr="logo"/>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250825" y="6453188"/>
              <a:ext cx="1681163"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 name="スライド番号プレースホルダー 4"/>
          <p:cNvSpPr>
            <a:spLocks noGrp="1"/>
          </p:cNvSpPr>
          <p:nvPr userDrawn="1">
            <p:ph type="sldNum" sz="quarter" idx="4"/>
          </p:nvPr>
        </p:nvSpPr>
        <p:spPr>
          <a:xfrm>
            <a:off x="4031940" y="6626416"/>
            <a:ext cx="1054894" cy="196968"/>
          </a:xfrm>
          <a:prstGeom prst="rect">
            <a:avLst/>
          </a:prstGeom>
        </p:spPr>
        <p:txBody>
          <a:bodyPr vert="horz" lIns="91440" tIns="45720" rIns="91440" bIns="45720" rtlCol="0" anchor="ctr"/>
          <a:lstStyle>
            <a:lvl1pPr algn="ctr">
              <a:defRPr sz="1200">
                <a:solidFill>
                  <a:schemeClr val="bg1"/>
                </a:solidFill>
              </a:defRPr>
            </a:lvl1pPr>
          </a:lstStyle>
          <a:p>
            <a:r>
              <a:rPr lang="en-US" altLang="ja-JP" dirty="0"/>
              <a:t>P. </a:t>
            </a:r>
            <a:fld id="{F8FDF831-B0A3-4B44-A20D-7581D5587101}" type="slidenum">
              <a:rPr lang="ja-JP" altLang="en-US" smtClean="0"/>
              <a:pPr/>
              <a:t>‹#›</a:t>
            </a:fld>
            <a:endParaRPr lang="ja-JP" alt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6" r:id="rId3"/>
  </p:sldLayoutIdLst>
  <p:hf hdr="0" ftr="0" dt="0"/>
  <p:txStyles>
    <p:titleStyle>
      <a:lvl1pPr algn="ctr" rtl="0" eaLnBrk="0" fontAlgn="base" hangingPunct="0">
        <a:spcBef>
          <a:spcPct val="0"/>
        </a:spcBef>
        <a:spcAft>
          <a:spcPct val="0"/>
        </a:spcAft>
        <a:defRPr kumimoji="1" sz="4000" b="1">
          <a:solidFill>
            <a:schemeClr val="accent2"/>
          </a:solidFill>
          <a:latin typeface="Arial" charset="0"/>
          <a:ea typeface="+mj-ea"/>
          <a:cs typeface="+mj-cs"/>
        </a:defRPr>
      </a:lvl1pPr>
      <a:lvl2pPr algn="l" rtl="0" eaLnBrk="0" fontAlgn="base" hangingPunct="0">
        <a:spcBef>
          <a:spcPct val="0"/>
        </a:spcBef>
        <a:spcAft>
          <a:spcPct val="0"/>
        </a:spcAft>
        <a:defRPr kumimoji="1" sz="3600" b="1">
          <a:solidFill>
            <a:schemeClr val="accent2"/>
          </a:solidFill>
          <a:latin typeface="Arial" charset="0"/>
          <a:ea typeface="MS PGothic" pitchFamily="50" charset="-128"/>
        </a:defRPr>
      </a:lvl2pPr>
      <a:lvl3pPr algn="l" rtl="0" eaLnBrk="0" fontAlgn="base" hangingPunct="0">
        <a:spcBef>
          <a:spcPct val="0"/>
        </a:spcBef>
        <a:spcAft>
          <a:spcPct val="0"/>
        </a:spcAft>
        <a:defRPr kumimoji="1" sz="3600" b="1">
          <a:solidFill>
            <a:schemeClr val="accent2"/>
          </a:solidFill>
          <a:latin typeface="Arial" charset="0"/>
          <a:ea typeface="MS PGothic" pitchFamily="50" charset="-128"/>
        </a:defRPr>
      </a:lvl3pPr>
      <a:lvl4pPr algn="l" rtl="0" eaLnBrk="0" fontAlgn="base" hangingPunct="0">
        <a:spcBef>
          <a:spcPct val="0"/>
        </a:spcBef>
        <a:spcAft>
          <a:spcPct val="0"/>
        </a:spcAft>
        <a:defRPr kumimoji="1" sz="3600" b="1">
          <a:solidFill>
            <a:schemeClr val="accent2"/>
          </a:solidFill>
          <a:latin typeface="Arial" charset="0"/>
          <a:ea typeface="MS PGothic" pitchFamily="50" charset="-128"/>
        </a:defRPr>
      </a:lvl4pPr>
      <a:lvl5pPr algn="l" rtl="0" eaLnBrk="0" fontAlgn="base" hangingPunct="0">
        <a:spcBef>
          <a:spcPct val="0"/>
        </a:spcBef>
        <a:spcAft>
          <a:spcPct val="0"/>
        </a:spcAft>
        <a:defRPr kumimoji="1" sz="3600" b="1">
          <a:solidFill>
            <a:schemeClr val="accent2"/>
          </a:solidFill>
          <a:latin typeface="Arial" charset="0"/>
          <a:ea typeface="MS PGothic" pitchFamily="50" charset="-128"/>
        </a:defRPr>
      </a:lvl5pPr>
      <a:lvl6pPr marL="457200" algn="l" rtl="0" fontAlgn="base">
        <a:spcBef>
          <a:spcPct val="0"/>
        </a:spcBef>
        <a:spcAft>
          <a:spcPct val="0"/>
        </a:spcAft>
        <a:defRPr kumimoji="1" sz="3600" b="1">
          <a:solidFill>
            <a:schemeClr val="accent2"/>
          </a:solidFill>
          <a:latin typeface="MS PGothic" pitchFamily="50" charset="-128"/>
          <a:ea typeface="MS PGothic" pitchFamily="50" charset="-128"/>
        </a:defRPr>
      </a:lvl6pPr>
      <a:lvl7pPr marL="914400" algn="l" rtl="0" fontAlgn="base">
        <a:spcBef>
          <a:spcPct val="0"/>
        </a:spcBef>
        <a:spcAft>
          <a:spcPct val="0"/>
        </a:spcAft>
        <a:defRPr kumimoji="1" sz="3600" b="1">
          <a:solidFill>
            <a:schemeClr val="accent2"/>
          </a:solidFill>
          <a:latin typeface="MS PGothic" pitchFamily="50" charset="-128"/>
          <a:ea typeface="MS PGothic" pitchFamily="50" charset="-128"/>
        </a:defRPr>
      </a:lvl7pPr>
      <a:lvl8pPr marL="1371600" algn="l" rtl="0" fontAlgn="base">
        <a:spcBef>
          <a:spcPct val="0"/>
        </a:spcBef>
        <a:spcAft>
          <a:spcPct val="0"/>
        </a:spcAft>
        <a:defRPr kumimoji="1" sz="3600" b="1">
          <a:solidFill>
            <a:schemeClr val="accent2"/>
          </a:solidFill>
          <a:latin typeface="MS PGothic" pitchFamily="50" charset="-128"/>
          <a:ea typeface="MS PGothic" pitchFamily="50" charset="-128"/>
        </a:defRPr>
      </a:lvl8pPr>
      <a:lvl9pPr marL="1828800" algn="l" rtl="0" fontAlgn="base">
        <a:spcBef>
          <a:spcPct val="0"/>
        </a:spcBef>
        <a:spcAft>
          <a:spcPct val="0"/>
        </a:spcAft>
        <a:defRPr kumimoji="1" sz="3600" b="1">
          <a:solidFill>
            <a:schemeClr val="accent2"/>
          </a:solidFill>
          <a:latin typeface="MS PGothic" pitchFamily="50" charset="-128"/>
          <a:ea typeface="MS PGothic" pitchFamily="50" charset="-128"/>
        </a:defRPr>
      </a:lvl9pPr>
    </p:titleStyle>
    <p:bodyStyle>
      <a:lvl1pPr marL="342900" indent="-342900" algn="l" rtl="0" eaLnBrk="0" fontAlgn="base" hangingPunct="0">
        <a:spcBef>
          <a:spcPct val="20000"/>
        </a:spcBef>
        <a:spcAft>
          <a:spcPct val="0"/>
        </a:spcAft>
        <a:buFont typeface="Wingdings" pitchFamily="2" charset="2"/>
        <a:buChar char="n"/>
        <a:defRPr kumimoji="1" sz="3200">
          <a:solidFill>
            <a:schemeClr val="tx1"/>
          </a:solidFill>
          <a:latin typeface="Arial" charset="0"/>
          <a:ea typeface="+mn-ea"/>
          <a:cs typeface="+mn-cs"/>
        </a:defRPr>
      </a:lvl1pPr>
      <a:lvl2pPr marL="742950" indent="-285750" algn="l" rtl="0" eaLnBrk="0" fontAlgn="base" hangingPunct="0">
        <a:spcBef>
          <a:spcPct val="20000"/>
        </a:spcBef>
        <a:spcAft>
          <a:spcPct val="0"/>
        </a:spcAft>
        <a:buFont typeface="Wingdings" pitchFamily="2" charset="2"/>
        <a:buChar char="l"/>
        <a:defRPr kumimoji="1" sz="2800">
          <a:solidFill>
            <a:schemeClr val="tx1"/>
          </a:solidFill>
          <a:latin typeface="Arial" charset="0"/>
          <a:ea typeface="+mn-ea"/>
        </a:defRPr>
      </a:lvl2pPr>
      <a:lvl3pPr marL="1143000" indent="-228600" algn="l" rtl="0" eaLnBrk="0" fontAlgn="base" hangingPunct="0">
        <a:spcBef>
          <a:spcPct val="20000"/>
        </a:spcBef>
        <a:spcAft>
          <a:spcPct val="0"/>
        </a:spcAft>
        <a:buSzPct val="80000"/>
        <a:buFont typeface="Wingdings" pitchFamily="2" charset="2"/>
        <a:buChar char="u"/>
        <a:defRPr kumimoji="1" sz="2400">
          <a:solidFill>
            <a:schemeClr val="tx1"/>
          </a:solidFill>
          <a:latin typeface="Arial" charset="0"/>
          <a:ea typeface="+mn-ea"/>
        </a:defRPr>
      </a:lvl3pPr>
      <a:lvl4pPr marL="1600200" indent="-228600" algn="l" rtl="0" eaLnBrk="0" fontAlgn="base" hangingPunct="0">
        <a:spcBef>
          <a:spcPct val="20000"/>
        </a:spcBef>
        <a:spcAft>
          <a:spcPct val="0"/>
        </a:spcAft>
        <a:buFont typeface="Wingdings" pitchFamily="2" charset="2"/>
        <a:buChar char="p"/>
        <a:defRPr kumimoji="1" sz="2000">
          <a:solidFill>
            <a:schemeClr val="tx1"/>
          </a:solidFill>
          <a:latin typeface="Arial" charset="0"/>
          <a:ea typeface="+mn-ea"/>
        </a:defRPr>
      </a:lvl4pPr>
      <a:lvl5pPr marL="2057400" indent="-228600" algn="l" rtl="0" eaLnBrk="0" fontAlgn="base" hangingPunct="0">
        <a:spcBef>
          <a:spcPct val="20000"/>
        </a:spcBef>
        <a:spcAft>
          <a:spcPct val="0"/>
        </a:spcAft>
        <a:buChar char="»"/>
        <a:defRPr kumimoji="1" sz="2000">
          <a:solidFill>
            <a:schemeClr val="tx1"/>
          </a:solidFill>
          <a:latin typeface="Arial" charset="0"/>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3.png"/><Relationship Id="rId7"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23.png"/><Relationship Id="rId4" Type="http://schemas.openxmlformats.org/officeDocument/2006/relationships/image" Target="../media/image12.png"/><Relationship Id="rId9"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300.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hyperlink" Target="FEM.avi"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38.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45.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46.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47.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7.mp4"/><Relationship Id="rId1" Type="http://schemas.microsoft.com/office/2007/relationships/media" Target="../media/media7.mp4"/><Relationship Id="rId5" Type="http://schemas.openxmlformats.org/officeDocument/2006/relationships/image" Target="../media/image48.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media" Target="../media/media2.mp4"/><Relationship Id="rId7" Type="http://schemas.openxmlformats.org/officeDocument/2006/relationships/image" Target="../media/image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4.xml"/><Relationship Id="rId5" Type="http://schemas.openxmlformats.org/officeDocument/2006/relationships/slideLayout" Target="../slideLayouts/slideLayout2.xml"/><Relationship Id="rId4" Type="http://schemas.openxmlformats.org/officeDocument/2006/relationships/video" Target="../media/media2.mp4"/><Relationship Id="rId9" Type="http://schemas.openxmlformats.org/officeDocument/2006/relationships/image" Target="../media/image7.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4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5.png"/><Relationship Id="rId4" Type="http://schemas.openxmlformats.org/officeDocument/2006/relationships/image" Target="../media/image54.png"/></Relationships>
</file>

<file path=ppt/slides/_rels/slide43.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130.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ctrTitle"/>
          </p:nvPr>
        </p:nvSpPr>
        <p:spPr>
          <a:xfrm>
            <a:off x="685800" y="1750425"/>
            <a:ext cx="7772400" cy="2542671"/>
          </a:xfrm>
          <a:effectLst/>
        </p:spPr>
        <p:txBody>
          <a:bodyPr/>
          <a:lstStyle/>
          <a:p>
            <a:r>
              <a:rPr lang="ja-JP" altLang="en-US" b="0" dirty="0">
                <a:solidFill>
                  <a:srgbClr val="008000"/>
                </a:solidFill>
              </a:rPr>
              <a:t>増分形釣合方程式</a:t>
            </a:r>
            <a:r>
              <a:rPr lang="ja-JP" altLang="en-US" b="0" dirty="0">
                <a:solidFill>
                  <a:schemeClr val="tx1"/>
                </a:solidFill>
              </a:rPr>
              <a:t>に基づく</a:t>
            </a:r>
            <a:br>
              <a:rPr lang="en-US" altLang="ja-JP" b="0" dirty="0">
                <a:solidFill>
                  <a:schemeClr val="tx1"/>
                </a:solidFill>
              </a:rPr>
            </a:br>
            <a:r>
              <a:rPr lang="ja-JP" altLang="en-US" b="0" dirty="0">
                <a:solidFill>
                  <a:srgbClr val="FF0000"/>
                </a:solidFill>
              </a:rPr>
              <a:t>陰的</a:t>
            </a:r>
            <a:r>
              <a:rPr lang="ja-JP" altLang="en-US" b="0" dirty="0">
                <a:solidFill>
                  <a:schemeClr val="tx1"/>
                </a:solidFill>
              </a:rPr>
              <a:t>有限要素解析による</a:t>
            </a:r>
            <a:br>
              <a:rPr lang="en-US" altLang="ja-JP" b="0" dirty="0"/>
            </a:br>
            <a:r>
              <a:rPr lang="ja-JP" altLang="en-US" b="0" dirty="0">
                <a:solidFill>
                  <a:srgbClr val="6600CC"/>
                </a:solidFill>
              </a:rPr>
              <a:t>大変形</a:t>
            </a:r>
            <a:r>
              <a:rPr lang="ja-JP" altLang="en-US" dirty="0">
                <a:solidFill>
                  <a:schemeClr val="tx1"/>
                </a:solidFill>
                <a:effectLst>
                  <a:outerShdw blurRad="38100" dist="38100" dir="2700000" algn="tl">
                    <a:srgbClr val="000000">
                      <a:alpha val="43137"/>
                    </a:srgbClr>
                  </a:outerShdw>
                </a:effectLst>
              </a:rPr>
              <a:t>弾塑性</a:t>
            </a:r>
            <a:r>
              <a:rPr lang="ja-JP" altLang="en-US" b="0" dirty="0">
                <a:solidFill>
                  <a:srgbClr val="FF00FF"/>
                </a:solidFill>
              </a:rPr>
              <a:t>リゾーニング</a:t>
            </a:r>
            <a:r>
              <a:rPr lang="ja-JP" altLang="en-US" b="0" dirty="0">
                <a:solidFill>
                  <a:schemeClr val="tx1"/>
                </a:solidFill>
              </a:rPr>
              <a:t>解析</a:t>
            </a:r>
            <a:endParaRPr kumimoji="1" lang="ja-JP" altLang="en-US" b="0" dirty="0">
              <a:solidFill>
                <a:schemeClr val="tx1"/>
              </a:solidFill>
            </a:endParaRPr>
          </a:p>
        </p:txBody>
      </p:sp>
      <p:sp>
        <p:nvSpPr>
          <p:cNvPr id="6" name="サブタイトル 5"/>
          <p:cNvSpPr>
            <a:spLocks noGrp="1"/>
          </p:cNvSpPr>
          <p:nvPr>
            <p:ph type="subTitle" idx="1"/>
          </p:nvPr>
        </p:nvSpPr>
        <p:spPr>
          <a:xfrm>
            <a:off x="1371600" y="4509120"/>
            <a:ext cx="6400800" cy="1129680"/>
          </a:xfrm>
        </p:spPr>
        <p:txBody>
          <a:bodyPr/>
          <a:lstStyle/>
          <a:p>
            <a:r>
              <a:rPr lang="zh-TW" altLang="en-US" b="1" u="sng" dirty="0"/>
              <a:t>大西　有希</a:t>
            </a:r>
            <a:r>
              <a:rPr lang="zh-TW" altLang="en-US" dirty="0"/>
              <a:t>， 天谷　賢治</a:t>
            </a:r>
          </a:p>
          <a:p>
            <a:r>
              <a:rPr lang="zh-TW" altLang="en-US" dirty="0"/>
              <a:t>東京工業大学</a:t>
            </a:r>
          </a:p>
          <a:p>
            <a:endParaRPr kumimoji="1" lang="ja-JP" altLang="en-US"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1</a:t>
            </a:fld>
            <a:endParaRPr lang="ja-JP" altLang="en-US" dirty="0"/>
          </a:p>
        </p:txBody>
      </p:sp>
    </p:spTree>
    <p:extLst>
      <p:ext uri="{BB962C8B-B14F-4D97-AF65-F5344CB8AC3E}">
        <p14:creationId xmlns:p14="http://schemas.microsoft.com/office/powerpoint/2010/main" val="12595887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kumimoji="1" lang="ja-JP" altLang="en-US" dirty="0"/>
              <a:t>提案する陰解法メッシュリゾーニング</a:t>
            </a:r>
          </a:p>
        </p:txBody>
      </p:sp>
      <p:sp>
        <p:nvSpPr>
          <p:cNvPr id="3" name="スライド番号プレースホルダー 2"/>
          <p:cNvSpPr>
            <a:spLocks noGrp="1"/>
          </p:cNvSpPr>
          <p:nvPr>
            <p:ph type="sldNum" sz="quarter" idx="4"/>
          </p:nvPr>
        </p:nvSpPr>
        <p:spPr/>
        <p:txBody>
          <a:bodyPr/>
          <a:lstStyle/>
          <a:p>
            <a:r>
              <a:rPr lang="en-US" altLang="ja-JP"/>
              <a:t>P. </a:t>
            </a:r>
            <a:fld id="{F8FDF831-B0A3-4B44-A20D-7581D5587101}" type="slidenum">
              <a:rPr lang="ja-JP" altLang="en-US" smtClean="0"/>
              <a:pPr/>
              <a:t>10</a:t>
            </a:fld>
            <a:endParaRPr lang="ja-JP" altLang="en-US" dirty="0"/>
          </a:p>
        </p:txBody>
      </p:sp>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32301" y="1541253"/>
            <a:ext cx="2124075" cy="1838325"/>
          </a:xfrm>
          <a:prstGeom prst="rect">
            <a:avLst/>
          </a:prstGeom>
        </p:spPr>
      </p:pic>
      <p:pic>
        <p:nvPicPr>
          <p:cNvPr id="6" name="図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5777" y="1543374"/>
            <a:ext cx="2124075" cy="1838325"/>
          </a:xfrm>
          <a:prstGeom prst="rect">
            <a:avLst/>
          </a:prstGeom>
        </p:spPr>
      </p:pic>
      <p:pic>
        <p:nvPicPr>
          <p:cNvPr id="7" name="図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9962" y="1543374"/>
            <a:ext cx="2124075" cy="1838325"/>
          </a:xfrm>
          <a:prstGeom prst="rect">
            <a:avLst/>
          </a:prstGeom>
        </p:spPr>
      </p:pic>
      <p:sp>
        <p:nvSpPr>
          <p:cNvPr id="8" name="テキスト ボックス 7"/>
          <p:cNvSpPr txBox="1"/>
          <p:nvPr/>
        </p:nvSpPr>
        <p:spPr>
          <a:xfrm>
            <a:off x="143328" y="620688"/>
            <a:ext cx="768160" cy="707886"/>
          </a:xfrm>
          <a:prstGeom prst="rect">
            <a:avLst/>
          </a:prstGeom>
          <a:noFill/>
        </p:spPr>
        <p:txBody>
          <a:bodyPr wrap="none" rtlCol="0">
            <a:spAutoFit/>
          </a:bodyPr>
          <a:lstStyle/>
          <a:p>
            <a:pPr algn="ctr"/>
            <a:r>
              <a:rPr lang="ja-JP" altLang="en-US" sz="2000" dirty="0"/>
              <a:t>時刻</a:t>
            </a:r>
            <a:r>
              <a:rPr kumimoji="1" lang="en-US" altLang="ja-JP" sz="2000" dirty="0"/>
              <a:t>:</a:t>
            </a:r>
            <a:br>
              <a:rPr kumimoji="1" lang="en-US" altLang="ja-JP" sz="2000" dirty="0"/>
            </a:br>
            <a:r>
              <a:rPr kumimoji="1" lang="en-US" altLang="ja-JP" sz="2000" i="1" dirty="0"/>
              <a:t>t</a:t>
            </a:r>
            <a:r>
              <a:rPr kumimoji="1" lang="en-US" altLang="ja-JP" sz="2000" baseline="-25000" dirty="0"/>
              <a:t>n-1</a:t>
            </a:r>
            <a:endParaRPr kumimoji="1" lang="ja-JP" altLang="en-US" sz="2000" dirty="0"/>
          </a:p>
        </p:txBody>
      </p:sp>
      <p:sp>
        <p:nvSpPr>
          <p:cNvPr id="9" name="テキスト ボックス 8"/>
          <p:cNvSpPr txBox="1"/>
          <p:nvPr/>
        </p:nvSpPr>
        <p:spPr>
          <a:xfrm>
            <a:off x="4169837" y="620688"/>
            <a:ext cx="768160" cy="707886"/>
          </a:xfrm>
          <a:prstGeom prst="rect">
            <a:avLst/>
          </a:prstGeom>
          <a:noFill/>
        </p:spPr>
        <p:txBody>
          <a:bodyPr wrap="none" rtlCol="0">
            <a:spAutoFit/>
          </a:bodyPr>
          <a:lstStyle/>
          <a:p>
            <a:pPr algn="ctr"/>
            <a:r>
              <a:rPr kumimoji="1" lang="ja-JP" altLang="en-US" sz="2000" dirty="0"/>
              <a:t>時刻</a:t>
            </a:r>
            <a:r>
              <a:rPr kumimoji="1" lang="en-US" altLang="ja-JP" sz="2000" dirty="0"/>
              <a:t>:</a:t>
            </a:r>
          </a:p>
          <a:p>
            <a:pPr algn="ctr"/>
            <a:r>
              <a:rPr kumimoji="1" lang="en-US" altLang="ja-JP" sz="2000" i="1" dirty="0" err="1"/>
              <a:t>t</a:t>
            </a:r>
            <a:r>
              <a:rPr kumimoji="1" lang="en-US" altLang="ja-JP" sz="2000" baseline="-25000" dirty="0" err="1"/>
              <a:t>n</a:t>
            </a:r>
            <a:endParaRPr kumimoji="1" lang="ja-JP" altLang="en-US" sz="2000" dirty="0"/>
          </a:p>
        </p:txBody>
      </p:sp>
      <p:sp>
        <p:nvSpPr>
          <p:cNvPr id="10" name="テキスト ボックス 9"/>
          <p:cNvSpPr txBox="1"/>
          <p:nvPr/>
        </p:nvSpPr>
        <p:spPr>
          <a:xfrm>
            <a:off x="8208224" y="620688"/>
            <a:ext cx="768159" cy="707886"/>
          </a:xfrm>
          <a:prstGeom prst="rect">
            <a:avLst/>
          </a:prstGeom>
          <a:noFill/>
        </p:spPr>
        <p:txBody>
          <a:bodyPr wrap="none" rtlCol="0">
            <a:spAutoFit/>
          </a:bodyPr>
          <a:lstStyle/>
          <a:p>
            <a:pPr algn="ctr"/>
            <a:r>
              <a:rPr kumimoji="1" lang="ja-JP" altLang="en-US" sz="2000" dirty="0"/>
              <a:t>時刻</a:t>
            </a:r>
            <a:r>
              <a:rPr kumimoji="1" lang="en-US" altLang="ja-JP" sz="2000" dirty="0"/>
              <a:t>:</a:t>
            </a:r>
          </a:p>
          <a:p>
            <a:pPr algn="ctr"/>
            <a:r>
              <a:rPr kumimoji="1" lang="en-US" altLang="ja-JP" sz="2000" i="1" dirty="0"/>
              <a:t>t</a:t>
            </a:r>
            <a:r>
              <a:rPr kumimoji="1" lang="en-US" altLang="ja-JP" sz="2000" baseline="-25000" dirty="0"/>
              <a:t>n+1</a:t>
            </a:r>
            <a:endParaRPr kumimoji="1" lang="ja-JP" altLang="en-US" sz="2000" dirty="0"/>
          </a:p>
        </p:txBody>
      </p:sp>
      <p:sp>
        <p:nvSpPr>
          <p:cNvPr id="11" name="上カーブ矢印 10"/>
          <p:cNvSpPr/>
          <p:nvPr/>
        </p:nvSpPr>
        <p:spPr>
          <a:xfrm>
            <a:off x="2591780" y="3694322"/>
            <a:ext cx="1332148" cy="468052"/>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cxnSp>
        <p:nvCxnSpPr>
          <p:cNvPr id="12" name="直線コネクタ 11"/>
          <p:cNvCxnSpPr/>
          <p:nvPr/>
        </p:nvCxnSpPr>
        <p:spPr>
          <a:xfrm>
            <a:off x="953598" y="673634"/>
            <a:ext cx="9001" cy="2935386"/>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3" name="直線コネクタ 12"/>
          <p:cNvCxnSpPr/>
          <p:nvPr/>
        </p:nvCxnSpPr>
        <p:spPr>
          <a:xfrm>
            <a:off x="0" y="1335734"/>
            <a:ext cx="863588" cy="0"/>
          </a:xfrm>
          <a:prstGeom prst="line">
            <a:avLst/>
          </a:prstGeom>
          <a:ln w="25400">
            <a:solidFill>
              <a:schemeClr val="tx1"/>
            </a:solidFill>
            <a:prstDash val="dash"/>
            <a:tailEnd type="triangle" w="lg" len="lg"/>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p:nvCxnSpPr>
        <p:spPr>
          <a:xfrm flipH="1">
            <a:off x="8244408" y="1333721"/>
            <a:ext cx="900100" cy="1006"/>
          </a:xfrm>
          <a:prstGeom prst="line">
            <a:avLst/>
          </a:prstGeom>
          <a:ln w="25400">
            <a:solidFill>
              <a:schemeClr val="tx1"/>
            </a:solidFill>
            <a:prstDash val="dash"/>
            <a:tailEnd type="triangle" w="lg" len="lg"/>
          </a:ln>
        </p:spPr>
        <p:style>
          <a:lnRef idx="1">
            <a:schemeClr val="accent1"/>
          </a:lnRef>
          <a:fillRef idx="0">
            <a:schemeClr val="accent1"/>
          </a:fillRef>
          <a:effectRef idx="0">
            <a:schemeClr val="accent1"/>
          </a:effectRef>
          <a:fontRef idx="minor">
            <a:schemeClr val="tx1"/>
          </a:fontRef>
        </p:style>
      </p:cxnSp>
      <p:cxnSp>
        <p:nvCxnSpPr>
          <p:cNvPr id="15" name="直線コネクタ 14"/>
          <p:cNvCxnSpPr/>
          <p:nvPr/>
        </p:nvCxnSpPr>
        <p:spPr>
          <a:xfrm flipV="1">
            <a:off x="1043608" y="1333721"/>
            <a:ext cx="7056784" cy="2013"/>
          </a:xfrm>
          <a:prstGeom prst="line">
            <a:avLst/>
          </a:prstGeom>
          <a:ln w="25400">
            <a:solidFill>
              <a:schemeClr val="tx1"/>
            </a:solidFill>
            <a:prstDash val="dash"/>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6" name="直線コネクタ 15"/>
          <p:cNvCxnSpPr/>
          <p:nvPr/>
        </p:nvCxnSpPr>
        <p:spPr>
          <a:xfrm>
            <a:off x="8172400" y="660550"/>
            <a:ext cx="0" cy="2948470"/>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7" name="上カーブ矢印 16"/>
          <p:cNvSpPr/>
          <p:nvPr/>
        </p:nvSpPr>
        <p:spPr>
          <a:xfrm>
            <a:off x="179512" y="3694322"/>
            <a:ext cx="1332148" cy="468052"/>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8" name="上カーブ矢印 17"/>
          <p:cNvSpPr/>
          <p:nvPr/>
        </p:nvSpPr>
        <p:spPr>
          <a:xfrm>
            <a:off x="4932040" y="3694322"/>
            <a:ext cx="1332148" cy="468052"/>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9" name="上カーブ矢印 18"/>
          <p:cNvSpPr/>
          <p:nvPr/>
        </p:nvSpPr>
        <p:spPr>
          <a:xfrm>
            <a:off x="7344308" y="3694322"/>
            <a:ext cx="1332148" cy="468052"/>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0" name="テキスト ボックス 19"/>
          <p:cNvSpPr txBox="1"/>
          <p:nvPr/>
        </p:nvSpPr>
        <p:spPr>
          <a:xfrm>
            <a:off x="108979" y="4162374"/>
            <a:ext cx="1467068" cy="1015663"/>
          </a:xfrm>
          <a:prstGeom prst="rect">
            <a:avLst/>
          </a:prstGeom>
          <a:noFill/>
        </p:spPr>
        <p:txBody>
          <a:bodyPr wrap="none" rtlCol="0">
            <a:spAutoFit/>
          </a:bodyPr>
          <a:lstStyle/>
          <a:p>
            <a:pPr algn="ctr"/>
            <a:r>
              <a:rPr kumimoji="1" lang="ja-JP" altLang="en-US" sz="2000" dirty="0">
                <a:solidFill>
                  <a:srgbClr val="008000"/>
                </a:solidFill>
              </a:rPr>
              <a:t>増分形</a:t>
            </a:r>
            <a:endParaRPr kumimoji="1" lang="en-US" altLang="ja-JP" sz="2000" dirty="0">
              <a:solidFill>
                <a:srgbClr val="008000"/>
              </a:solidFill>
            </a:endParaRPr>
          </a:p>
          <a:p>
            <a:pPr algn="ctr"/>
            <a:r>
              <a:rPr kumimoji="1" lang="ja-JP" altLang="en-US" sz="2000" dirty="0">
                <a:solidFill>
                  <a:srgbClr val="008000"/>
                </a:solidFill>
              </a:rPr>
              <a:t>釣合方程式</a:t>
            </a:r>
            <a:endParaRPr kumimoji="1" lang="en-US" altLang="ja-JP" sz="2000" dirty="0">
              <a:solidFill>
                <a:srgbClr val="008000"/>
              </a:solidFill>
            </a:endParaRPr>
          </a:p>
          <a:p>
            <a:pPr algn="ctr"/>
            <a:r>
              <a:rPr lang="ja-JP" altLang="en-US" sz="2000" dirty="0"/>
              <a:t>を解く</a:t>
            </a:r>
            <a:endParaRPr kumimoji="1" lang="ja-JP" altLang="en-US" sz="2000" dirty="0"/>
          </a:p>
        </p:txBody>
      </p:sp>
      <mc:AlternateContent xmlns:mc="http://schemas.openxmlformats.org/markup-compatibility/2006" xmlns:a14="http://schemas.microsoft.com/office/drawing/2010/main">
        <mc:Choice Requires="a14">
          <p:sp>
            <p:nvSpPr>
              <p:cNvPr id="21" name="テキスト ボックス 20"/>
              <p:cNvSpPr txBox="1"/>
              <p:nvPr/>
            </p:nvSpPr>
            <p:spPr>
              <a:xfrm>
                <a:off x="1929467" y="4162374"/>
                <a:ext cx="2662908" cy="1355243"/>
              </a:xfrm>
              <a:prstGeom prst="rect">
                <a:avLst/>
              </a:prstGeom>
              <a:noFill/>
            </p:spPr>
            <p:txBody>
              <a:bodyPr wrap="none" rtlCol="0">
                <a:spAutoFit/>
              </a:bodyPr>
              <a:lstStyle/>
              <a:p>
                <a:pPr algn="ctr"/>
                <a:r>
                  <a:rPr lang="ja-JP" altLang="en-US" sz="2000" dirty="0"/>
                  <a:t>メッシュ再分割</a:t>
                </a:r>
                <a:endParaRPr lang="en-US" altLang="ja-JP" sz="2000" dirty="0"/>
              </a:p>
              <a:p>
                <a:pPr algn="ctr"/>
                <a:r>
                  <a:rPr lang="ja-JP" altLang="en-US" sz="2000" dirty="0"/>
                  <a:t>＆</a:t>
                </a:r>
                <a:endParaRPr lang="en-US" altLang="ja-JP" sz="2000" dirty="0"/>
              </a:p>
              <a:p>
                <a:pPr algn="ctr"/>
                <a:r>
                  <a:rPr kumimoji="1" lang="ja-JP" altLang="en-US" sz="2000" dirty="0"/>
                  <a:t>状態量（応力，歪み等）</a:t>
                </a:r>
                <a:br>
                  <a:rPr kumimoji="1" lang="en-US" altLang="ja-JP" sz="2000" dirty="0"/>
                </a:br>
                <a:r>
                  <a:rPr kumimoji="1" lang="ja-JP" altLang="en-US" sz="2000" dirty="0"/>
                  <a:t>と </a:t>
                </a:r>
                <a14:m>
                  <m:oMath xmlns:m="http://schemas.openxmlformats.org/officeDocument/2006/math">
                    <m:sSup>
                      <m:sSupPr>
                        <m:ctrlPr>
                          <a:rPr lang="en-US" altLang="ja-JP" sz="2000" i="1" smtClean="0">
                            <a:solidFill>
                              <a:srgbClr val="C00000"/>
                            </a:solidFill>
                            <a:latin typeface="Cambria Math" panose="02040503050406030204" pitchFamily="18" charset="0"/>
                          </a:rPr>
                        </m:ctrlPr>
                      </m:sSupPr>
                      <m:e>
                        <m:r>
                          <a:rPr lang="en-US" altLang="ja-JP" sz="2000" b="0" i="1" smtClean="0">
                            <a:solidFill>
                              <a:srgbClr val="C00000"/>
                            </a:solidFill>
                            <a:latin typeface="Cambria Math"/>
                          </a:rPr>
                          <m:t>{</m:t>
                        </m:r>
                        <m:r>
                          <a:rPr lang="en-US" altLang="ja-JP" sz="2000" i="1">
                            <a:solidFill>
                              <a:srgbClr val="C00000"/>
                            </a:solidFill>
                            <a:latin typeface="Cambria Math"/>
                          </a:rPr>
                          <m:t>𝑓</m:t>
                        </m:r>
                      </m:e>
                      <m:sup>
                        <m:r>
                          <m:rPr>
                            <m:nor/>
                          </m:rPr>
                          <a:rPr lang="en-US" altLang="ja-JP" sz="2000">
                            <a:solidFill>
                              <a:srgbClr val="C00000"/>
                            </a:solidFill>
                            <a:latin typeface="Cambria Math"/>
                          </a:rPr>
                          <m:t>ext</m:t>
                        </m:r>
                      </m:sup>
                    </m:sSup>
                    <m:r>
                      <a:rPr lang="en-US" altLang="ja-JP" sz="2000" b="0" i="1" smtClean="0">
                        <a:solidFill>
                          <a:srgbClr val="C00000"/>
                        </a:solidFill>
                        <a:latin typeface="Cambria Math"/>
                      </a:rPr>
                      <m:t>}</m:t>
                    </m:r>
                  </m:oMath>
                </a14:m>
                <a:r>
                  <a:rPr kumimoji="1" lang="ja-JP" altLang="en-US" sz="2000" dirty="0">
                    <a:solidFill>
                      <a:srgbClr val="C00000"/>
                    </a:solidFill>
                  </a:rPr>
                  <a:t>のマッピング</a:t>
                </a:r>
                <a:endParaRPr lang="en-US" altLang="ja-JP" sz="2000" dirty="0"/>
              </a:p>
            </p:txBody>
          </p:sp>
        </mc:Choice>
        <mc:Fallback xmlns="">
          <p:sp>
            <p:nvSpPr>
              <p:cNvPr id="21" name="テキスト ボックス 20"/>
              <p:cNvSpPr txBox="1">
                <a:spLocks noRot="1" noChangeAspect="1" noMove="1" noResize="1" noEditPoints="1" noAdjustHandles="1" noChangeArrowheads="1" noChangeShapeType="1" noTextEdit="1"/>
              </p:cNvSpPr>
              <p:nvPr/>
            </p:nvSpPr>
            <p:spPr>
              <a:xfrm>
                <a:off x="1929467" y="4162374"/>
                <a:ext cx="2662908" cy="1355243"/>
              </a:xfrm>
              <a:prstGeom prst="rect">
                <a:avLst/>
              </a:prstGeom>
              <a:blipFill rotWithShape="1">
                <a:blip r:embed="rId5"/>
                <a:stretch>
                  <a:fillRect l="-2523" t="-3153" r="-2294" b="-6306"/>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2" name="テキスト ボックス 21"/>
              <p:cNvSpPr txBox="1"/>
              <p:nvPr/>
            </p:nvSpPr>
            <p:spPr>
              <a:xfrm>
                <a:off x="4668176" y="4162374"/>
                <a:ext cx="1912383" cy="757836"/>
              </a:xfrm>
              <a:prstGeom prst="rect">
                <a:avLst/>
              </a:prstGeom>
              <a:noFill/>
            </p:spPr>
            <p:txBody>
              <a:bodyPr wrap="none" rtlCol="0">
                <a:spAutoFit/>
              </a:bodyPr>
              <a:lstStyle/>
              <a:p>
                <a:pPr algn="ctr"/>
                <a14:m>
                  <m:oMath xmlns:m="http://schemas.openxmlformats.org/officeDocument/2006/math">
                    <m:sSup>
                      <m:sSupPr>
                        <m:ctrlPr>
                          <a:rPr kumimoji="1" lang="en-US" altLang="ja-JP" sz="2000" b="0" i="1" smtClean="0">
                            <a:solidFill>
                              <a:srgbClr val="C00000"/>
                            </a:solidFill>
                            <a:latin typeface="Cambria Math" panose="02040503050406030204" pitchFamily="18" charset="0"/>
                          </a:rPr>
                        </m:ctrlPr>
                      </m:sSupPr>
                      <m:e>
                        <m:r>
                          <a:rPr kumimoji="1" lang="en-US" altLang="ja-JP" sz="2000" b="0" i="1" smtClean="0">
                            <a:solidFill>
                              <a:srgbClr val="C00000"/>
                            </a:solidFill>
                            <a:latin typeface="Cambria Math"/>
                          </a:rPr>
                          <m:t>{</m:t>
                        </m:r>
                        <m:r>
                          <a:rPr kumimoji="1" lang="en-US" altLang="ja-JP" sz="2000" b="0" i="1" smtClean="0">
                            <a:solidFill>
                              <a:srgbClr val="C00000"/>
                            </a:solidFill>
                            <a:latin typeface="Cambria Math"/>
                          </a:rPr>
                          <m:t>𝑓</m:t>
                        </m:r>
                      </m:e>
                      <m:sup>
                        <m:r>
                          <m:rPr>
                            <m:nor/>
                          </m:rPr>
                          <a:rPr kumimoji="1" lang="en-US" altLang="ja-JP" sz="2000" b="0" i="0" smtClean="0">
                            <a:solidFill>
                              <a:srgbClr val="C00000"/>
                            </a:solidFill>
                            <a:latin typeface="Cambria Math"/>
                          </a:rPr>
                          <m:t>ext</m:t>
                        </m:r>
                      </m:sup>
                    </m:sSup>
                    <m:r>
                      <a:rPr kumimoji="1" lang="en-US" altLang="ja-JP" sz="2000" b="0" i="1" smtClean="0">
                        <a:solidFill>
                          <a:srgbClr val="C00000"/>
                        </a:solidFill>
                        <a:latin typeface="Cambria Math"/>
                      </a:rPr>
                      <m:t>}</m:t>
                    </m:r>
                  </m:oMath>
                </a14:m>
                <a:r>
                  <a:rPr kumimoji="1" lang="en-US" altLang="ja-JP" sz="2000" dirty="0">
                    <a:solidFill>
                      <a:srgbClr val="C00000"/>
                    </a:solidFill>
                  </a:rPr>
                  <a:t> </a:t>
                </a:r>
                <a:r>
                  <a:rPr kumimoji="1" lang="ja-JP" altLang="en-US" sz="2000" dirty="0">
                    <a:solidFill>
                      <a:srgbClr val="C00000"/>
                    </a:solidFill>
                  </a:rPr>
                  <a:t>を </a:t>
                </a:r>
                <a14:m>
                  <m:oMath xmlns:m="http://schemas.openxmlformats.org/officeDocument/2006/math">
                    <m:sSup>
                      <m:sSupPr>
                        <m:ctrlPr>
                          <a:rPr kumimoji="1" lang="en-US" altLang="ja-JP" sz="2000" b="0" i="1" smtClean="0">
                            <a:solidFill>
                              <a:srgbClr val="C00000"/>
                            </a:solidFill>
                            <a:latin typeface="Cambria Math" panose="02040503050406030204" pitchFamily="18" charset="0"/>
                          </a:rPr>
                        </m:ctrlPr>
                      </m:sSupPr>
                      <m:e>
                        <m:r>
                          <a:rPr kumimoji="1" lang="en-US" altLang="ja-JP" sz="2000" b="0" i="1" smtClean="0">
                            <a:solidFill>
                              <a:srgbClr val="C00000"/>
                            </a:solidFill>
                            <a:latin typeface="Cambria Math"/>
                          </a:rPr>
                          <m:t>{</m:t>
                        </m:r>
                        <m:r>
                          <a:rPr kumimoji="1" lang="en-US" altLang="ja-JP" sz="2000" b="0" i="1" smtClean="0">
                            <a:solidFill>
                              <a:srgbClr val="C00000"/>
                            </a:solidFill>
                            <a:latin typeface="Cambria Math"/>
                          </a:rPr>
                          <m:t>𝑓</m:t>
                        </m:r>
                      </m:e>
                      <m:sup>
                        <m:r>
                          <m:rPr>
                            <m:nor/>
                          </m:rPr>
                          <a:rPr kumimoji="1" lang="en-US" altLang="ja-JP" sz="2000" b="0" i="0" smtClean="0">
                            <a:solidFill>
                              <a:srgbClr val="C00000"/>
                            </a:solidFill>
                            <a:latin typeface="Cambria Math"/>
                          </a:rPr>
                          <m:t>int</m:t>
                        </m:r>
                      </m:sup>
                    </m:sSup>
                    <m:r>
                      <a:rPr kumimoji="1" lang="en-US" altLang="ja-JP" sz="2000" b="0" i="1" smtClean="0">
                        <a:solidFill>
                          <a:srgbClr val="C00000"/>
                        </a:solidFill>
                        <a:latin typeface="Cambria Math"/>
                      </a:rPr>
                      <m:t>}</m:t>
                    </m:r>
                  </m:oMath>
                </a14:m>
                <a:endParaRPr kumimoji="1" lang="en-US" altLang="ja-JP" sz="2000" dirty="0">
                  <a:solidFill>
                    <a:srgbClr val="C00000"/>
                  </a:solidFill>
                </a:endParaRPr>
              </a:p>
              <a:p>
                <a:pPr algn="ctr"/>
                <a:r>
                  <a:rPr lang="ja-JP" altLang="en-US" sz="2000" dirty="0">
                    <a:solidFill>
                      <a:srgbClr val="C00000"/>
                    </a:solidFill>
                  </a:rPr>
                  <a:t>に代入</a:t>
                </a:r>
                <a:endParaRPr kumimoji="1" lang="en-US" altLang="ja-JP" sz="2000" dirty="0">
                  <a:solidFill>
                    <a:srgbClr val="C00000"/>
                  </a:solidFill>
                </a:endParaRPr>
              </a:p>
            </p:txBody>
          </p:sp>
        </mc:Choice>
        <mc:Fallback xmlns="">
          <p:sp>
            <p:nvSpPr>
              <p:cNvPr id="22" name="テキスト ボックス 21"/>
              <p:cNvSpPr txBox="1">
                <a:spLocks noRot="1" noChangeAspect="1" noMove="1" noResize="1" noEditPoints="1" noAdjustHandles="1" noChangeArrowheads="1" noChangeShapeType="1" noTextEdit="1"/>
              </p:cNvSpPr>
              <p:nvPr/>
            </p:nvSpPr>
            <p:spPr>
              <a:xfrm>
                <a:off x="4668176" y="4162374"/>
                <a:ext cx="1912383" cy="757836"/>
              </a:xfrm>
              <a:prstGeom prst="rect">
                <a:avLst/>
              </a:prstGeom>
              <a:blipFill rotWithShape="1">
                <a:blip r:embed="rId6"/>
                <a:stretch>
                  <a:fillRect l="-1278" r="-1278" b="-12097"/>
                </a:stretch>
              </a:blipFill>
            </p:spPr>
            <p:txBody>
              <a:bodyPr/>
              <a:lstStyle/>
              <a:p>
                <a:r>
                  <a:rPr lang="ja-JP" altLang="en-US">
                    <a:noFill/>
                  </a:rPr>
                  <a:t> </a:t>
                </a:r>
              </a:p>
            </p:txBody>
          </p:sp>
        </mc:Fallback>
      </mc:AlternateContent>
      <p:sp>
        <p:nvSpPr>
          <p:cNvPr id="23" name="テキスト ボックス 22"/>
          <p:cNvSpPr txBox="1"/>
          <p:nvPr/>
        </p:nvSpPr>
        <p:spPr>
          <a:xfrm>
            <a:off x="7273775" y="4162374"/>
            <a:ext cx="1467068" cy="1015663"/>
          </a:xfrm>
          <a:prstGeom prst="rect">
            <a:avLst/>
          </a:prstGeom>
          <a:noFill/>
        </p:spPr>
        <p:txBody>
          <a:bodyPr wrap="none" rtlCol="0">
            <a:spAutoFit/>
          </a:bodyPr>
          <a:lstStyle/>
          <a:p>
            <a:pPr algn="ctr"/>
            <a:r>
              <a:rPr lang="ja-JP" altLang="en-US" sz="2000" dirty="0">
                <a:solidFill>
                  <a:srgbClr val="008000"/>
                </a:solidFill>
              </a:rPr>
              <a:t>増分形</a:t>
            </a:r>
            <a:endParaRPr lang="en-US" altLang="ja-JP" sz="2000" dirty="0">
              <a:solidFill>
                <a:srgbClr val="008000"/>
              </a:solidFill>
            </a:endParaRPr>
          </a:p>
          <a:p>
            <a:pPr algn="ctr"/>
            <a:r>
              <a:rPr lang="ja-JP" altLang="en-US" sz="2000" dirty="0">
                <a:solidFill>
                  <a:srgbClr val="008000"/>
                </a:solidFill>
              </a:rPr>
              <a:t>釣合方程式</a:t>
            </a:r>
            <a:endParaRPr lang="en-US" altLang="ja-JP" sz="2000" dirty="0">
              <a:solidFill>
                <a:srgbClr val="008000"/>
              </a:solidFill>
            </a:endParaRPr>
          </a:p>
          <a:p>
            <a:pPr algn="ctr"/>
            <a:r>
              <a:rPr lang="ja-JP" altLang="en-US" sz="2000" dirty="0"/>
              <a:t>を解く</a:t>
            </a:r>
          </a:p>
        </p:txBody>
      </p:sp>
      <p:sp>
        <p:nvSpPr>
          <p:cNvPr id="24" name="テキスト ボックス 23"/>
          <p:cNvSpPr txBox="1"/>
          <p:nvPr/>
        </p:nvSpPr>
        <p:spPr>
          <a:xfrm>
            <a:off x="2591780" y="1615382"/>
            <a:ext cx="697627" cy="400110"/>
          </a:xfrm>
          <a:prstGeom prst="rect">
            <a:avLst/>
          </a:prstGeom>
          <a:noFill/>
        </p:spPr>
        <p:txBody>
          <a:bodyPr wrap="none" rtlCol="0">
            <a:spAutoFit/>
          </a:bodyPr>
          <a:lstStyle/>
          <a:p>
            <a:r>
              <a:rPr kumimoji="1" lang="ja-JP" altLang="en-US" sz="2000" dirty="0">
                <a:solidFill>
                  <a:srgbClr val="FF9900"/>
                </a:solidFill>
              </a:rPr>
              <a:t>荷重</a:t>
            </a:r>
          </a:p>
        </p:txBody>
      </p:sp>
      <p:sp>
        <p:nvSpPr>
          <p:cNvPr id="25" name="テキスト ボックス 24"/>
          <p:cNvSpPr txBox="1"/>
          <p:nvPr/>
        </p:nvSpPr>
        <p:spPr>
          <a:xfrm>
            <a:off x="4292913" y="5313402"/>
            <a:ext cx="2662908" cy="1015663"/>
          </a:xfrm>
          <a:prstGeom prst="rect">
            <a:avLst/>
          </a:prstGeom>
          <a:noFill/>
        </p:spPr>
        <p:txBody>
          <a:bodyPr wrap="none" rtlCol="0">
            <a:spAutoFit/>
          </a:bodyPr>
          <a:lstStyle/>
          <a:p>
            <a:pPr algn="ctr"/>
            <a:r>
              <a:rPr lang="ja-JP" altLang="en-US" sz="2000" dirty="0">
                <a:solidFill>
                  <a:srgbClr val="0000CC"/>
                </a:solidFill>
              </a:rPr>
              <a:t>釣合を解き直す必要が</a:t>
            </a:r>
            <a:br>
              <a:rPr lang="en-US" altLang="ja-JP" sz="2000" dirty="0">
                <a:solidFill>
                  <a:srgbClr val="0000CC"/>
                </a:solidFill>
              </a:rPr>
            </a:br>
            <a:r>
              <a:rPr lang="ja-JP" altLang="en-US" sz="2000" dirty="0">
                <a:solidFill>
                  <a:srgbClr val="0000CC"/>
                </a:solidFill>
              </a:rPr>
              <a:t>ない</a:t>
            </a:r>
            <a:r>
              <a:rPr kumimoji="1" lang="ja-JP" altLang="en-US" sz="2000" dirty="0">
                <a:solidFill>
                  <a:srgbClr val="0000CC"/>
                </a:solidFill>
              </a:rPr>
              <a:t>ため，収束計算が</a:t>
            </a:r>
            <a:br>
              <a:rPr kumimoji="1" lang="en-US" altLang="ja-JP" sz="2000" dirty="0">
                <a:solidFill>
                  <a:srgbClr val="0000CC"/>
                </a:solidFill>
              </a:rPr>
            </a:br>
            <a:r>
              <a:rPr kumimoji="1" lang="ja-JP" altLang="en-US" sz="2000" dirty="0">
                <a:solidFill>
                  <a:srgbClr val="0000CC"/>
                </a:solidFill>
              </a:rPr>
              <a:t>不要</a:t>
            </a:r>
            <a:r>
              <a:rPr lang="ja-JP" altLang="en-US" sz="2000" dirty="0">
                <a:solidFill>
                  <a:srgbClr val="0000CC"/>
                </a:solidFill>
              </a:rPr>
              <a:t>となり，</a:t>
            </a:r>
            <a:r>
              <a:rPr lang="ja-JP" altLang="en-US" sz="2000" u="sng" dirty="0">
                <a:solidFill>
                  <a:srgbClr val="0000CC"/>
                </a:solidFill>
              </a:rPr>
              <a:t>安定</a:t>
            </a:r>
            <a:r>
              <a:rPr lang="ja-JP" altLang="en-US" sz="2000" dirty="0">
                <a:solidFill>
                  <a:srgbClr val="0000CC"/>
                </a:solidFill>
              </a:rPr>
              <a:t>．</a:t>
            </a:r>
            <a:endParaRPr kumimoji="1" lang="ja-JP" altLang="en-US" sz="2000" dirty="0">
              <a:solidFill>
                <a:srgbClr val="0000CC"/>
              </a:solidFill>
            </a:endParaRPr>
          </a:p>
        </p:txBody>
      </p:sp>
      <mc:AlternateContent xmlns:mc="http://schemas.openxmlformats.org/markup-compatibility/2006" xmlns:a14="http://schemas.microsoft.com/office/drawing/2010/main">
        <mc:Choice Requires="a14">
          <p:sp>
            <p:nvSpPr>
              <p:cNvPr id="26" name="テキスト ボックス 25"/>
              <p:cNvSpPr txBox="1"/>
              <p:nvPr/>
            </p:nvSpPr>
            <p:spPr>
              <a:xfrm>
                <a:off x="1331640" y="3212976"/>
                <a:ext cx="1845111" cy="430430"/>
              </a:xfrm>
              <a:prstGeom prst="rect">
                <a:avLst/>
              </a:prstGeom>
              <a:noFill/>
              <a:ln>
                <a:solidFill>
                  <a:schemeClr val="tx1"/>
                </a:solidFill>
              </a:ln>
            </p:spPr>
            <p:txBody>
              <a:bodyPr wrap="none" lIns="36000" tIns="36000" rIns="36000" bIns="36000"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ja-JP" sz="2000" i="1" smtClean="0">
                              <a:solidFill>
                                <a:srgbClr val="0000CC"/>
                              </a:solidFill>
                              <a:latin typeface="Cambria Math" panose="02040503050406030204" pitchFamily="18" charset="0"/>
                            </a:rPr>
                          </m:ctrlPr>
                        </m:sSupPr>
                        <m:e>
                          <m:r>
                            <a:rPr kumimoji="1" lang="en-US" altLang="ja-JP" sz="2000" b="0" i="1" smtClean="0">
                              <a:solidFill>
                                <a:srgbClr val="0000CC"/>
                              </a:solidFill>
                              <a:latin typeface="Cambria Math"/>
                            </a:rPr>
                            <m:t>{</m:t>
                          </m:r>
                          <m:r>
                            <a:rPr kumimoji="1" lang="en-US" altLang="ja-JP" sz="2000" b="0" i="1" smtClean="0">
                              <a:solidFill>
                                <a:srgbClr val="0000CC"/>
                              </a:solidFill>
                              <a:latin typeface="Cambria Math"/>
                            </a:rPr>
                            <m:t>𝑓</m:t>
                          </m:r>
                        </m:e>
                        <m:sup>
                          <m:r>
                            <m:rPr>
                              <m:nor/>
                            </m:rPr>
                            <a:rPr kumimoji="1" lang="en-US" altLang="ja-JP" sz="2000" i="0" smtClean="0">
                              <a:solidFill>
                                <a:srgbClr val="0000CC"/>
                              </a:solidFill>
                              <a:latin typeface="Cambria Math"/>
                            </a:rPr>
                            <m:t>ext</m:t>
                          </m:r>
                        </m:sup>
                      </m:sSup>
                      <m:r>
                        <a:rPr kumimoji="1" lang="en-US" altLang="ja-JP" sz="2000" b="0" i="1" smtClean="0">
                          <a:solidFill>
                            <a:srgbClr val="0000CC"/>
                          </a:solidFill>
                          <a:latin typeface="Cambria Math"/>
                        </a:rPr>
                        <m:t>}=</m:t>
                      </m:r>
                      <m:sSup>
                        <m:sSupPr>
                          <m:ctrlPr>
                            <a:rPr kumimoji="1" lang="en-US" altLang="ja-JP" sz="2000" i="1" smtClean="0">
                              <a:solidFill>
                                <a:srgbClr val="0000CC"/>
                              </a:solidFill>
                              <a:latin typeface="Cambria Math" panose="02040503050406030204" pitchFamily="18" charset="0"/>
                            </a:rPr>
                          </m:ctrlPr>
                        </m:sSupPr>
                        <m:e>
                          <m:r>
                            <a:rPr kumimoji="1" lang="en-US" altLang="ja-JP" sz="2000" b="0" i="1" smtClean="0">
                              <a:solidFill>
                                <a:srgbClr val="0000CC"/>
                              </a:solidFill>
                              <a:latin typeface="Cambria Math"/>
                            </a:rPr>
                            <m:t>{</m:t>
                          </m:r>
                          <m:r>
                            <a:rPr kumimoji="1" lang="en-US" altLang="ja-JP" sz="2000" b="0" i="1" smtClean="0">
                              <a:solidFill>
                                <a:srgbClr val="0000CC"/>
                              </a:solidFill>
                              <a:latin typeface="Cambria Math"/>
                            </a:rPr>
                            <m:t>𝑓</m:t>
                          </m:r>
                        </m:e>
                        <m:sup>
                          <m:r>
                            <m:rPr>
                              <m:nor/>
                            </m:rPr>
                            <a:rPr kumimoji="1" lang="en-US" altLang="ja-JP" sz="2000" i="0" smtClean="0">
                              <a:solidFill>
                                <a:srgbClr val="0000CC"/>
                              </a:solidFill>
                              <a:latin typeface="Cambria Math"/>
                            </a:rPr>
                            <m:t>int</m:t>
                          </m:r>
                        </m:sup>
                      </m:sSup>
                      <m:r>
                        <a:rPr kumimoji="1" lang="en-US" altLang="ja-JP" sz="2000" b="0" i="1" smtClean="0">
                          <a:solidFill>
                            <a:srgbClr val="0000CC"/>
                          </a:solidFill>
                          <a:latin typeface="Cambria Math"/>
                        </a:rPr>
                        <m:t>}</m:t>
                      </m:r>
                    </m:oMath>
                  </m:oMathPara>
                </a14:m>
                <a:endParaRPr kumimoji="1" lang="ja-JP" altLang="en-US" sz="2000" dirty="0">
                  <a:solidFill>
                    <a:srgbClr val="0000CC"/>
                  </a:solidFill>
                </a:endParaRPr>
              </a:p>
            </p:txBody>
          </p:sp>
        </mc:Choice>
        <mc:Fallback xmlns="">
          <p:sp>
            <p:nvSpPr>
              <p:cNvPr id="26" name="テキスト ボックス 25"/>
              <p:cNvSpPr txBox="1">
                <a:spLocks noRot="1" noChangeAspect="1" noMove="1" noResize="1" noEditPoints="1" noAdjustHandles="1" noChangeArrowheads="1" noChangeShapeType="1" noTextEdit="1"/>
              </p:cNvSpPr>
              <p:nvPr/>
            </p:nvSpPr>
            <p:spPr>
              <a:xfrm>
                <a:off x="1331640" y="3212976"/>
                <a:ext cx="1845111" cy="430430"/>
              </a:xfrm>
              <a:prstGeom prst="rect">
                <a:avLst/>
              </a:prstGeom>
              <a:blipFill rotWithShape="1">
                <a:blip r:embed="rId7"/>
                <a:stretch>
                  <a:fillRect l="-1639" r="-2295" b="-15068"/>
                </a:stretch>
              </a:blipFill>
              <a:ln>
                <a:solidFill>
                  <a:schemeClr val="tx1"/>
                </a:solidFill>
              </a:ln>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7" name="テキスト ボックス 26"/>
              <p:cNvSpPr txBox="1"/>
              <p:nvPr/>
            </p:nvSpPr>
            <p:spPr>
              <a:xfrm>
                <a:off x="3743908" y="3212976"/>
                <a:ext cx="1845111" cy="430430"/>
              </a:xfrm>
              <a:prstGeom prst="rect">
                <a:avLst/>
              </a:prstGeom>
              <a:noFill/>
              <a:ln>
                <a:solidFill>
                  <a:schemeClr val="tx1"/>
                </a:solidFill>
              </a:ln>
            </p:spPr>
            <p:txBody>
              <a:bodyPr wrap="none" lIns="36000" tIns="36000" rIns="36000" bIns="36000"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ja-JP" sz="2000" b="0" i="1" smtClean="0">
                              <a:solidFill>
                                <a:srgbClr val="FF0000"/>
                              </a:solidFill>
                              <a:latin typeface="Cambria Math" panose="02040503050406030204" pitchFamily="18" charset="0"/>
                            </a:rPr>
                          </m:ctrlPr>
                        </m:sSupPr>
                        <m:e>
                          <m:r>
                            <a:rPr kumimoji="1" lang="en-US" altLang="ja-JP" sz="2000" b="0" i="1" smtClean="0">
                              <a:solidFill>
                                <a:srgbClr val="FF0000"/>
                              </a:solidFill>
                              <a:latin typeface="Cambria Math"/>
                            </a:rPr>
                            <m:t>{</m:t>
                          </m:r>
                          <m:r>
                            <a:rPr kumimoji="1" lang="en-US" altLang="ja-JP" sz="2000" b="0" i="1" smtClean="0">
                              <a:solidFill>
                                <a:srgbClr val="FF0000"/>
                              </a:solidFill>
                              <a:latin typeface="Cambria Math"/>
                            </a:rPr>
                            <m:t>𝑓</m:t>
                          </m:r>
                        </m:e>
                        <m:sup>
                          <m:r>
                            <m:rPr>
                              <m:nor/>
                            </m:rPr>
                            <a:rPr kumimoji="1" lang="en-US" altLang="ja-JP" sz="2000" b="0" i="0" smtClean="0">
                              <a:solidFill>
                                <a:srgbClr val="FF0000"/>
                              </a:solidFill>
                              <a:latin typeface="Cambria Math"/>
                            </a:rPr>
                            <m:t>ext</m:t>
                          </m:r>
                        </m:sup>
                      </m:sSup>
                      <m:r>
                        <a:rPr kumimoji="1" lang="en-US" altLang="ja-JP" sz="2000" b="0" i="1" smtClean="0">
                          <a:solidFill>
                            <a:srgbClr val="FF0000"/>
                          </a:solidFill>
                          <a:latin typeface="Cambria Math"/>
                        </a:rPr>
                        <m:t>}≠</m:t>
                      </m:r>
                      <m:sSup>
                        <m:sSupPr>
                          <m:ctrlPr>
                            <a:rPr kumimoji="1" lang="en-US" altLang="ja-JP" sz="2000" b="0" i="1" smtClean="0">
                              <a:solidFill>
                                <a:srgbClr val="FF0000"/>
                              </a:solidFill>
                              <a:latin typeface="Cambria Math" panose="02040503050406030204" pitchFamily="18" charset="0"/>
                            </a:rPr>
                          </m:ctrlPr>
                        </m:sSupPr>
                        <m:e>
                          <m:r>
                            <a:rPr kumimoji="1" lang="en-US" altLang="ja-JP" sz="2000" b="0" i="1" smtClean="0">
                              <a:solidFill>
                                <a:srgbClr val="FF0000"/>
                              </a:solidFill>
                              <a:latin typeface="Cambria Math"/>
                            </a:rPr>
                            <m:t>{</m:t>
                          </m:r>
                          <m:r>
                            <a:rPr kumimoji="1" lang="en-US" altLang="ja-JP" sz="2000" b="0" i="1" smtClean="0">
                              <a:solidFill>
                                <a:srgbClr val="FF0000"/>
                              </a:solidFill>
                              <a:latin typeface="Cambria Math"/>
                            </a:rPr>
                            <m:t>𝑓</m:t>
                          </m:r>
                        </m:e>
                        <m:sup>
                          <m:r>
                            <m:rPr>
                              <m:nor/>
                            </m:rPr>
                            <a:rPr kumimoji="1" lang="en-US" altLang="ja-JP" sz="2000" b="0" i="0" smtClean="0">
                              <a:solidFill>
                                <a:srgbClr val="FF0000"/>
                              </a:solidFill>
                              <a:latin typeface="Cambria Math"/>
                            </a:rPr>
                            <m:t>int</m:t>
                          </m:r>
                        </m:sup>
                      </m:sSup>
                      <m:r>
                        <a:rPr kumimoji="1" lang="en-US" altLang="ja-JP" sz="2000" b="0" i="1" smtClean="0">
                          <a:solidFill>
                            <a:srgbClr val="FF0000"/>
                          </a:solidFill>
                          <a:latin typeface="Cambria Math"/>
                        </a:rPr>
                        <m:t>}</m:t>
                      </m:r>
                    </m:oMath>
                  </m:oMathPara>
                </a14:m>
                <a:endParaRPr kumimoji="1" lang="ja-JP" altLang="en-US" sz="2000" dirty="0">
                  <a:solidFill>
                    <a:srgbClr val="FF0000"/>
                  </a:solidFill>
                </a:endParaRPr>
              </a:p>
            </p:txBody>
          </p:sp>
        </mc:Choice>
        <mc:Fallback xmlns="">
          <p:sp>
            <p:nvSpPr>
              <p:cNvPr id="27" name="テキスト ボックス 26"/>
              <p:cNvSpPr txBox="1">
                <a:spLocks noRot="1" noChangeAspect="1" noMove="1" noResize="1" noEditPoints="1" noAdjustHandles="1" noChangeArrowheads="1" noChangeShapeType="1" noTextEdit="1"/>
              </p:cNvSpPr>
              <p:nvPr/>
            </p:nvSpPr>
            <p:spPr>
              <a:xfrm>
                <a:off x="3743908" y="3212976"/>
                <a:ext cx="1845111" cy="430430"/>
              </a:xfrm>
              <a:prstGeom prst="rect">
                <a:avLst/>
              </a:prstGeom>
              <a:blipFill rotWithShape="1">
                <a:blip r:embed="rId8"/>
                <a:stretch>
                  <a:fillRect l="-1639" r="-2295" b="-15068"/>
                </a:stretch>
              </a:blipFill>
              <a:ln>
                <a:solidFill>
                  <a:schemeClr val="tx1"/>
                </a:solidFill>
              </a:ln>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8" name="テキスト ボックス 27"/>
              <p:cNvSpPr txBox="1"/>
              <p:nvPr/>
            </p:nvSpPr>
            <p:spPr>
              <a:xfrm>
                <a:off x="6075261" y="3212976"/>
                <a:ext cx="1845111" cy="430430"/>
              </a:xfrm>
              <a:prstGeom prst="rect">
                <a:avLst/>
              </a:prstGeom>
              <a:noFill/>
              <a:ln>
                <a:solidFill>
                  <a:schemeClr val="tx1"/>
                </a:solidFill>
              </a:ln>
            </p:spPr>
            <p:txBody>
              <a:bodyPr wrap="none" lIns="36000" tIns="36000" rIns="36000" bIns="36000"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ja-JP" sz="2000" b="0" i="1" smtClean="0">
                              <a:solidFill>
                                <a:srgbClr val="0000CC"/>
                              </a:solidFill>
                              <a:latin typeface="Cambria Math" panose="02040503050406030204" pitchFamily="18" charset="0"/>
                            </a:rPr>
                          </m:ctrlPr>
                        </m:sSupPr>
                        <m:e>
                          <m:r>
                            <a:rPr kumimoji="1" lang="en-US" altLang="ja-JP" sz="2000" b="0" i="1" smtClean="0">
                              <a:solidFill>
                                <a:srgbClr val="0000CC"/>
                              </a:solidFill>
                              <a:latin typeface="Cambria Math"/>
                            </a:rPr>
                            <m:t>{</m:t>
                          </m:r>
                          <m:r>
                            <a:rPr kumimoji="1" lang="en-US" altLang="ja-JP" sz="2000" b="0" i="1" smtClean="0">
                              <a:solidFill>
                                <a:srgbClr val="0000CC"/>
                              </a:solidFill>
                              <a:latin typeface="Cambria Math"/>
                            </a:rPr>
                            <m:t>𝑓</m:t>
                          </m:r>
                        </m:e>
                        <m:sup>
                          <m:r>
                            <m:rPr>
                              <m:nor/>
                            </m:rPr>
                            <a:rPr kumimoji="1" lang="en-US" altLang="ja-JP" sz="2000" b="0" i="0" smtClean="0">
                              <a:solidFill>
                                <a:srgbClr val="0000CC"/>
                              </a:solidFill>
                              <a:latin typeface="Cambria Math"/>
                            </a:rPr>
                            <m:t>ext</m:t>
                          </m:r>
                        </m:sup>
                      </m:sSup>
                      <m:r>
                        <a:rPr kumimoji="1" lang="en-US" altLang="ja-JP" sz="2000" b="0" i="1" smtClean="0">
                          <a:solidFill>
                            <a:srgbClr val="0000CC"/>
                          </a:solidFill>
                          <a:latin typeface="Cambria Math"/>
                        </a:rPr>
                        <m:t>}=</m:t>
                      </m:r>
                      <m:sSup>
                        <m:sSupPr>
                          <m:ctrlPr>
                            <a:rPr kumimoji="1" lang="en-US" altLang="ja-JP" sz="2000" b="0" i="1" smtClean="0">
                              <a:solidFill>
                                <a:srgbClr val="0000CC"/>
                              </a:solidFill>
                              <a:latin typeface="Cambria Math" panose="02040503050406030204" pitchFamily="18" charset="0"/>
                            </a:rPr>
                          </m:ctrlPr>
                        </m:sSupPr>
                        <m:e>
                          <m:r>
                            <a:rPr kumimoji="1" lang="en-US" altLang="ja-JP" sz="2000" b="0" i="1" smtClean="0">
                              <a:solidFill>
                                <a:srgbClr val="0000CC"/>
                              </a:solidFill>
                              <a:latin typeface="Cambria Math"/>
                            </a:rPr>
                            <m:t>{</m:t>
                          </m:r>
                          <m:r>
                            <a:rPr kumimoji="1" lang="en-US" altLang="ja-JP" sz="2000" b="0" i="1" smtClean="0">
                              <a:solidFill>
                                <a:srgbClr val="0000CC"/>
                              </a:solidFill>
                              <a:latin typeface="Cambria Math"/>
                            </a:rPr>
                            <m:t>𝑓</m:t>
                          </m:r>
                        </m:e>
                        <m:sup>
                          <m:r>
                            <m:rPr>
                              <m:nor/>
                            </m:rPr>
                            <a:rPr kumimoji="1" lang="en-US" altLang="ja-JP" sz="2000" b="0" i="0" smtClean="0">
                              <a:solidFill>
                                <a:srgbClr val="0000CC"/>
                              </a:solidFill>
                              <a:latin typeface="Cambria Math"/>
                            </a:rPr>
                            <m:t>int</m:t>
                          </m:r>
                        </m:sup>
                      </m:sSup>
                      <m:r>
                        <a:rPr kumimoji="1" lang="en-US" altLang="ja-JP" sz="2000" b="0" i="1" smtClean="0">
                          <a:solidFill>
                            <a:srgbClr val="0000CC"/>
                          </a:solidFill>
                          <a:latin typeface="Cambria Math"/>
                        </a:rPr>
                        <m:t>}</m:t>
                      </m:r>
                    </m:oMath>
                  </m:oMathPara>
                </a14:m>
                <a:endParaRPr kumimoji="1" lang="ja-JP" altLang="en-US" sz="2000" dirty="0">
                  <a:solidFill>
                    <a:srgbClr val="0000CC"/>
                  </a:solidFill>
                </a:endParaRPr>
              </a:p>
            </p:txBody>
          </p:sp>
        </mc:Choice>
        <mc:Fallback xmlns="">
          <p:sp>
            <p:nvSpPr>
              <p:cNvPr id="28" name="テキスト ボックス 27"/>
              <p:cNvSpPr txBox="1">
                <a:spLocks noRot="1" noChangeAspect="1" noMove="1" noResize="1" noEditPoints="1" noAdjustHandles="1" noChangeArrowheads="1" noChangeShapeType="1" noTextEdit="1"/>
              </p:cNvSpPr>
              <p:nvPr/>
            </p:nvSpPr>
            <p:spPr>
              <a:xfrm>
                <a:off x="6075261" y="3212976"/>
                <a:ext cx="1845111" cy="430430"/>
              </a:xfrm>
              <a:prstGeom prst="rect">
                <a:avLst/>
              </a:prstGeom>
              <a:blipFill rotWithShape="1">
                <a:blip r:embed="rId9"/>
                <a:stretch>
                  <a:fillRect l="-1974" r="-2303" b="-15068"/>
                </a:stretch>
              </a:blipFill>
              <a:ln>
                <a:solidFill>
                  <a:schemeClr val="tx1"/>
                </a:solidFill>
              </a:ln>
            </p:spPr>
            <p:txBody>
              <a:bodyPr/>
              <a:lstStyle/>
              <a:p>
                <a:r>
                  <a:rPr lang="ja-JP" altLang="en-US">
                    <a:noFill/>
                  </a:rPr>
                  <a:t> </a:t>
                </a:r>
              </a:p>
            </p:txBody>
          </p:sp>
        </mc:Fallback>
      </mc:AlternateContent>
      <p:pic>
        <p:nvPicPr>
          <p:cNvPr id="29" name="Picture 2" descr="V:\emoticon\popo_emotions_full_version\popo_emotions_full_png\popo_emotions\haha.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45188" y="5157192"/>
            <a:ext cx="1219200" cy="1219200"/>
          </a:xfrm>
          <a:prstGeom prst="rect">
            <a:avLst/>
          </a:prstGeom>
          <a:noFill/>
          <a:extLst>
            <a:ext uri="{909E8E84-426E-40DD-AFC4-6F175D3DCCD1}">
              <a14:hiddenFill xmlns:a14="http://schemas.microsoft.com/office/drawing/2010/main">
                <a:solidFill>
                  <a:srgbClr val="FFFFFF"/>
                </a:solidFill>
              </a14:hiddenFill>
            </a:ext>
          </a:extLst>
        </p:spPr>
      </p:pic>
      <p:cxnSp>
        <p:nvCxnSpPr>
          <p:cNvPr id="30" name="直線矢印コネクタ 29"/>
          <p:cNvCxnSpPr>
            <a:stCxn id="31" idx="0"/>
            <a:endCxn id="21" idx="2"/>
          </p:cNvCxnSpPr>
          <p:nvPr/>
        </p:nvCxnSpPr>
        <p:spPr>
          <a:xfrm flipV="1">
            <a:off x="2969116" y="5517617"/>
            <a:ext cx="291805" cy="463601"/>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1" name="テキスト ボックス 30"/>
          <p:cNvSpPr txBox="1"/>
          <p:nvPr/>
        </p:nvSpPr>
        <p:spPr>
          <a:xfrm>
            <a:off x="1486177" y="5981218"/>
            <a:ext cx="2965877" cy="400110"/>
          </a:xfrm>
          <a:prstGeom prst="rect">
            <a:avLst/>
          </a:prstGeom>
          <a:noFill/>
          <a:ln w="25400">
            <a:solidFill>
              <a:schemeClr val="tx1"/>
            </a:solidFill>
          </a:ln>
        </p:spPr>
        <p:txBody>
          <a:bodyPr wrap="none" rtlCol="0">
            <a:spAutoFit/>
          </a:bodyPr>
          <a:lstStyle/>
          <a:p>
            <a:pPr algn="ctr"/>
            <a:r>
              <a:rPr kumimoji="1" lang="ja-JP" altLang="en-US" sz="2000" dirty="0"/>
              <a:t>提案手法に特徴的な処理</a:t>
            </a:r>
            <a:endParaRPr lang="en-US" altLang="ja-JP" sz="2000" dirty="0"/>
          </a:p>
        </p:txBody>
      </p:sp>
      <p:cxnSp>
        <p:nvCxnSpPr>
          <p:cNvPr id="32" name="直線矢印コネクタ 31"/>
          <p:cNvCxnSpPr>
            <a:stCxn id="31" idx="0"/>
            <a:endCxn id="22" idx="2"/>
          </p:cNvCxnSpPr>
          <p:nvPr/>
        </p:nvCxnSpPr>
        <p:spPr>
          <a:xfrm flipV="1">
            <a:off x="2969116" y="4920210"/>
            <a:ext cx="2655252" cy="106100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5" name="直線矢印コネクタ 34"/>
          <p:cNvCxnSpPr/>
          <p:nvPr/>
        </p:nvCxnSpPr>
        <p:spPr>
          <a:xfrm flipH="1">
            <a:off x="5184068" y="2996952"/>
            <a:ext cx="144016" cy="288032"/>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7" name="テキスト ボックス 36"/>
          <p:cNvSpPr txBox="1"/>
          <p:nvPr/>
        </p:nvSpPr>
        <p:spPr>
          <a:xfrm>
            <a:off x="5009479" y="2708920"/>
            <a:ext cx="822661" cy="369332"/>
          </a:xfrm>
          <a:prstGeom prst="rect">
            <a:avLst/>
          </a:prstGeom>
          <a:noFill/>
        </p:spPr>
        <p:txBody>
          <a:bodyPr wrap="none" rtlCol="0">
            <a:spAutoFit/>
          </a:bodyPr>
          <a:lstStyle/>
          <a:p>
            <a:r>
              <a:rPr kumimoji="1" lang="ja-JP" altLang="en-US" dirty="0"/>
              <a:t>捨てる</a:t>
            </a:r>
          </a:p>
        </p:txBody>
      </p:sp>
    </p:spTree>
    <p:extLst>
      <p:ext uri="{BB962C8B-B14F-4D97-AF65-F5344CB8AC3E}">
        <p14:creationId xmlns:p14="http://schemas.microsoft.com/office/powerpoint/2010/main" val="7576745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noFill/>
          <a:ln/>
        </p:spPr>
        <p:txBody>
          <a:bodyPr/>
          <a:lstStyle/>
          <a:p>
            <a:r>
              <a:rPr lang="ja-JP" altLang="en-US" dirty="0"/>
              <a:t>提案手法のフローチャート</a:t>
            </a:r>
          </a:p>
        </p:txBody>
      </p:sp>
      <mc:AlternateContent xmlns:mc="http://schemas.openxmlformats.org/markup-compatibility/2006" xmlns:a14="http://schemas.microsoft.com/office/drawing/2010/main">
        <mc:Choice Requires="a14">
          <p:sp>
            <p:nvSpPr>
              <p:cNvPr id="84995" name="Rectangle 3"/>
              <p:cNvSpPr>
                <a:spLocks noGrp="1" noChangeArrowheads="1"/>
              </p:cNvSpPr>
              <p:nvPr>
                <p:ph idx="1"/>
              </p:nvPr>
            </p:nvSpPr>
            <p:spPr/>
            <p:txBody>
              <a:bodyPr/>
              <a:lstStyle/>
              <a:p>
                <a:r>
                  <a:rPr lang="ja-JP" altLang="en-US" sz="2400" dirty="0">
                    <a:effectLst>
                      <a:outerShdw blurRad="38100" dist="38100" dir="2700000" algn="tl">
                        <a:srgbClr val="C0C0C0"/>
                      </a:outerShdw>
                    </a:effectLst>
                  </a:rPr>
                  <a:t>時間増分計算ループ開始</a:t>
                </a:r>
                <a:endParaRPr lang="en-US" altLang="ja-JP" sz="2400" dirty="0">
                  <a:effectLst>
                    <a:outerShdw blurRad="38100" dist="38100" dir="2700000" algn="tl">
                      <a:srgbClr val="C0C0C0"/>
                    </a:outerShdw>
                  </a:effectLst>
                </a:endParaRPr>
              </a:p>
              <a:p>
                <a:pPr lvl="1">
                  <a:buClr>
                    <a:schemeClr val="tx1"/>
                  </a:buClr>
                </a:pPr>
                <a:r>
                  <a:rPr lang="ja-JP" altLang="en-US" sz="2400" dirty="0">
                    <a:solidFill>
                      <a:schemeClr val="tx1"/>
                    </a:solidFill>
                  </a:rPr>
                  <a:t>初期</a:t>
                </a:r>
                <a14:m>
                  <m:oMath xmlns:m="http://schemas.openxmlformats.org/officeDocument/2006/math">
                    <m:r>
                      <a:rPr lang="en-US" altLang="ja-JP" sz="2400" b="0" i="1" smtClean="0">
                        <a:solidFill>
                          <a:schemeClr val="tx1"/>
                        </a:solidFill>
                        <a:latin typeface="Cambria Math"/>
                      </a:rPr>
                      <m:t>{</m:t>
                    </m:r>
                    <m:r>
                      <m:rPr>
                        <m:sty m:val="p"/>
                      </m:rPr>
                      <a:rPr lang="en-US" altLang="ja-JP" sz="2400" b="0" i="0" smtClean="0">
                        <a:solidFill>
                          <a:schemeClr val="tx1"/>
                        </a:solidFill>
                        <a:latin typeface="Cambria Math"/>
                      </a:rPr>
                      <m:t>Δ</m:t>
                    </m:r>
                    <m:r>
                      <a:rPr lang="en-US" altLang="ja-JP" sz="2400" b="0" i="1" smtClean="0">
                        <a:solidFill>
                          <a:schemeClr val="tx1"/>
                        </a:solidFill>
                        <a:latin typeface="Cambria Math"/>
                      </a:rPr>
                      <m:t>𝑢</m:t>
                    </m:r>
                    <m:r>
                      <a:rPr lang="en-US" altLang="ja-JP" sz="2400" b="0" i="1" smtClean="0">
                        <a:solidFill>
                          <a:schemeClr val="tx1"/>
                        </a:solidFill>
                        <a:latin typeface="Cambria Math"/>
                      </a:rPr>
                      <m:t>}</m:t>
                    </m:r>
                  </m:oMath>
                </a14:m>
                <a:r>
                  <a:rPr lang="ja-JP" altLang="en-US" sz="2400" dirty="0"/>
                  <a:t>を仮定</a:t>
                </a:r>
                <a:endParaRPr lang="en-US" altLang="ja-JP" sz="2400" dirty="0"/>
              </a:p>
              <a:p>
                <a:pPr lvl="1">
                  <a:buClr>
                    <a:srgbClr val="0000CC"/>
                  </a:buClr>
                </a:pPr>
                <a:r>
                  <a:rPr lang="ja-JP" altLang="en-US" sz="2400" dirty="0">
                    <a:solidFill>
                      <a:srgbClr val="0000CC"/>
                    </a:solidFill>
                  </a:rPr>
                  <a:t>陰解法の</a:t>
                </a:r>
                <a:r>
                  <a:rPr lang="en-US" altLang="ja-JP" sz="2400" dirty="0">
                    <a:solidFill>
                      <a:srgbClr val="0000CC"/>
                    </a:solidFill>
                  </a:rPr>
                  <a:t>Newton-</a:t>
                </a:r>
                <a:r>
                  <a:rPr lang="en-US" altLang="ja-JP" sz="2400" dirty="0" err="1">
                    <a:solidFill>
                      <a:srgbClr val="0000CC"/>
                    </a:solidFill>
                  </a:rPr>
                  <a:t>Raphson</a:t>
                </a:r>
                <a:r>
                  <a:rPr lang="ja-JP" altLang="en-US" sz="2400" dirty="0">
                    <a:solidFill>
                      <a:srgbClr val="0000CC"/>
                    </a:solidFill>
                  </a:rPr>
                  <a:t>ループ開始</a:t>
                </a:r>
              </a:p>
              <a:p>
                <a:pPr lvl="2"/>
                <a:r>
                  <a:rPr lang="ja-JP" altLang="en-US" dirty="0">
                    <a:solidFill>
                      <a:srgbClr val="C00000"/>
                    </a:solidFill>
                  </a:rPr>
                  <a:t>速度形構成式を用いた</a:t>
                </a:r>
                <a:r>
                  <a:rPr lang="ja-JP" altLang="en-US" dirty="0"/>
                  <a:t>試行状態量の計算</a:t>
                </a:r>
                <a:endParaRPr lang="en-US" altLang="ja-JP" dirty="0"/>
              </a:p>
              <a:p>
                <a:pPr lvl="2"/>
                <a14:m>
                  <m:oMath xmlns:m="http://schemas.openxmlformats.org/officeDocument/2006/math">
                    <m:d>
                      <m:dPr>
                        <m:begChr m:val="{"/>
                        <m:endChr m:val="}"/>
                        <m:ctrlPr>
                          <a:rPr lang="en-US" altLang="ja-JP" b="0" i="1" smtClean="0">
                            <a:solidFill>
                              <a:srgbClr val="008000"/>
                            </a:solidFill>
                            <a:latin typeface="Cambria Math" panose="02040503050406030204" pitchFamily="18" charset="0"/>
                            <a:cs typeface="+mn-cs"/>
                          </a:rPr>
                        </m:ctrlPr>
                      </m:dPr>
                      <m:e>
                        <m:r>
                          <m:rPr>
                            <m:sty m:val="p"/>
                          </m:rPr>
                          <a:rPr lang="en-US" altLang="ja-JP" b="0" i="0" smtClean="0">
                            <a:solidFill>
                              <a:srgbClr val="008000"/>
                            </a:solidFill>
                            <a:latin typeface="Cambria Math"/>
                            <a:cs typeface="+mn-cs"/>
                          </a:rPr>
                          <m:t>Δ</m:t>
                        </m:r>
                        <m:sSup>
                          <m:sSupPr>
                            <m:ctrlPr>
                              <a:rPr lang="en-US" altLang="ja-JP" b="0" i="1" smtClean="0">
                                <a:solidFill>
                                  <a:srgbClr val="008000"/>
                                </a:solidFill>
                                <a:latin typeface="Cambria Math" panose="02040503050406030204" pitchFamily="18" charset="0"/>
                                <a:cs typeface="+mn-cs"/>
                              </a:rPr>
                            </m:ctrlPr>
                          </m:sSupPr>
                          <m:e>
                            <m:r>
                              <a:rPr lang="en-US" altLang="ja-JP" b="0" i="1" smtClean="0">
                                <a:solidFill>
                                  <a:srgbClr val="008000"/>
                                </a:solidFill>
                                <a:latin typeface="Cambria Math"/>
                                <a:cs typeface="+mn-cs"/>
                              </a:rPr>
                              <m:t>𝑓</m:t>
                            </m:r>
                          </m:e>
                          <m:sup>
                            <m:r>
                              <m:rPr>
                                <m:sty m:val="p"/>
                              </m:rPr>
                              <a:rPr lang="en-US" altLang="ja-JP" b="0" i="0" smtClean="0">
                                <a:solidFill>
                                  <a:srgbClr val="008000"/>
                                </a:solidFill>
                                <a:latin typeface="Cambria Math"/>
                                <a:cs typeface="+mn-cs"/>
                              </a:rPr>
                              <m:t>ext</m:t>
                            </m:r>
                          </m:sup>
                        </m:sSup>
                      </m:e>
                    </m:d>
                    <m:r>
                      <a:rPr lang="en-US" altLang="ja-JP" b="0" i="1" smtClean="0">
                        <a:solidFill>
                          <a:srgbClr val="008000"/>
                        </a:solidFill>
                        <a:latin typeface="Cambria Math"/>
                        <a:cs typeface="+mn-cs"/>
                      </a:rPr>
                      <m:t>,  </m:t>
                    </m:r>
                    <m:d>
                      <m:dPr>
                        <m:begChr m:val="{"/>
                        <m:endChr m:val="}"/>
                        <m:ctrlPr>
                          <a:rPr lang="en-US" altLang="ja-JP" i="1">
                            <a:solidFill>
                              <a:srgbClr val="008000"/>
                            </a:solidFill>
                            <a:latin typeface="Cambria Math" panose="02040503050406030204" pitchFamily="18" charset="0"/>
                          </a:rPr>
                        </m:ctrlPr>
                      </m:dPr>
                      <m:e>
                        <m:r>
                          <m:rPr>
                            <m:sty m:val="p"/>
                          </m:rPr>
                          <a:rPr lang="en-US" altLang="ja-JP">
                            <a:solidFill>
                              <a:srgbClr val="008000"/>
                            </a:solidFill>
                            <a:latin typeface="Cambria Math"/>
                          </a:rPr>
                          <m:t>Δ</m:t>
                        </m:r>
                        <m:sSup>
                          <m:sSupPr>
                            <m:ctrlPr>
                              <a:rPr lang="en-US" altLang="ja-JP" i="1">
                                <a:solidFill>
                                  <a:srgbClr val="008000"/>
                                </a:solidFill>
                                <a:latin typeface="Cambria Math" panose="02040503050406030204" pitchFamily="18" charset="0"/>
                              </a:rPr>
                            </m:ctrlPr>
                          </m:sSupPr>
                          <m:e>
                            <m:r>
                              <a:rPr lang="en-US" altLang="ja-JP" i="1">
                                <a:solidFill>
                                  <a:srgbClr val="008000"/>
                                </a:solidFill>
                                <a:latin typeface="Cambria Math"/>
                              </a:rPr>
                              <m:t>𝑓</m:t>
                            </m:r>
                          </m:e>
                          <m:sup>
                            <m:r>
                              <m:rPr>
                                <m:sty m:val="p"/>
                              </m:rPr>
                              <a:rPr lang="en-US" altLang="ja-JP" b="0" i="0" smtClean="0">
                                <a:solidFill>
                                  <a:srgbClr val="008000"/>
                                </a:solidFill>
                                <a:latin typeface="Cambria Math"/>
                              </a:rPr>
                              <m:t>int</m:t>
                            </m:r>
                          </m:sup>
                        </m:sSup>
                      </m:e>
                    </m:d>
                    <m:r>
                      <a:rPr lang="en-US" altLang="ja-JP" b="0" i="1" smtClean="0">
                        <a:solidFill>
                          <a:srgbClr val="008000"/>
                        </a:solidFill>
                        <a:latin typeface="Cambria Math"/>
                      </a:rPr>
                      <m:t> </m:t>
                    </m:r>
                    <m:r>
                      <a:rPr lang="en-US" altLang="ja-JP" b="0" i="1" smtClean="0">
                        <a:solidFill>
                          <a:schemeClr val="tx1"/>
                        </a:solidFill>
                        <a:latin typeface="Cambria Math"/>
                        <a:cs typeface="+mn-cs"/>
                      </a:rPr>
                      <m:t>,  [</m:t>
                    </m:r>
                    <m:r>
                      <a:rPr lang="en-US" altLang="ja-JP" b="0" i="1" smtClean="0">
                        <a:solidFill>
                          <a:schemeClr val="tx1"/>
                        </a:solidFill>
                        <a:latin typeface="Cambria Math"/>
                        <a:cs typeface="+mn-cs"/>
                      </a:rPr>
                      <m:t>𝐾</m:t>
                    </m:r>
                    <m:r>
                      <a:rPr lang="en-US" altLang="ja-JP" b="0" i="1" smtClean="0">
                        <a:solidFill>
                          <a:schemeClr val="tx1"/>
                        </a:solidFill>
                        <a:latin typeface="Cambria Math"/>
                        <a:cs typeface="+mn-cs"/>
                      </a:rPr>
                      <m:t>]</m:t>
                    </m:r>
                  </m:oMath>
                </a14:m>
                <a:r>
                  <a:rPr lang="ja-JP" altLang="en-US" dirty="0">
                    <a:solidFill>
                      <a:schemeClr val="tx1"/>
                    </a:solidFill>
                  </a:rPr>
                  <a:t> の計算</a:t>
                </a:r>
              </a:p>
              <a:p>
                <a:pPr lvl="2"/>
                <a:r>
                  <a:rPr lang="ja-JP" altLang="en-US" dirty="0"/>
                  <a:t>収束判定</a:t>
                </a:r>
                <a:endParaRPr lang="en-US" altLang="ja-JP" dirty="0"/>
              </a:p>
              <a:p>
                <a:pPr lvl="2"/>
                <a14:m>
                  <m:oMath xmlns:m="http://schemas.openxmlformats.org/officeDocument/2006/math">
                    <m:d>
                      <m:dPr>
                        <m:begChr m:val="["/>
                        <m:endChr m:val="]"/>
                        <m:ctrlPr>
                          <a:rPr lang="en-US" altLang="ja-JP" b="0" i="1" smtClean="0">
                            <a:solidFill>
                              <a:srgbClr val="008000"/>
                            </a:solidFill>
                            <a:latin typeface="Cambria Math" panose="02040503050406030204" pitchFamily="18" charset="0"/>
                          </a:rPr>
                        </m:ctrlPr>
                      </m:dPr>
                      <m:e>
                        <m:r>
                          <a:rPr lang="en-US" altLang="ja-JP" b="0" i="1" smtClean="0">
                            <a:solidFill>
                              <a:srgbClr val="008000"/>
                            </a:solidFill>
                            <a:latin typeface="Cambria Math"/>
                          </a:rPr>
                          <m:t>𝐾</m:t>
                        </m:r>
                      </m:e>
                    </m:d>
                    <m:d>
                      <m:dPr>
                        <m:begChr m:val="{"/>
                        <m:endChr m:val="}"/>
                        <m:ctrlPr>
                          <a:rPr lang="en-US" altLang="ja-JP" b="0" i="1" smtClean="0">
                            <a:solidFill>
                              <a:srgbClr val="008000"/>
                            </a:solidFill>
                            <a:latin typeface="Cambria Math" panose="02040503050406030204" pitchFamily="18" charset="0"/>
                          </a:rPr>
                        </m:ctrlPr>
                      </m:dPr>
                      <m:e>
                        <m:r>
                          <a:rPr lang="en-US" altLang="ja-JP" b="0" i="1" smtClean="0">
                            <a:solidFill>
                              <a:srgbClr val="008000"/>
                            </a:solidFill>
                            <a:latin typeface="Cambria Math"/>
                          </a:rPr>
                          <m:t>𝛿</m:t>
                        </m:r>
                        <m:r>
                          <a:rPr lang="en-US" altLang="ja-JP" b="0" i="1" smtClean="0">
                            <a:solidFill>
                              <a:srgbClr val="008000"/>
                            </a:solidFill>
                            <a:latin typeface="Cambria Math"/>
                          </a:rPr>
                          <m:t>𝑢</m:t>
                        </m:r>
                      </m:e>
                    </m:d>
                    <m:r>
                      <a:rPr lang="en-US" altLang="ja-JP" b="0" i="1" smtClean="0">
                        <a:solidFill>
                          <a:srgbClr val="008000"/>
                        </a:solidFill>
                        <a:latin typeface="Cambria Math"/>
                      </a:rPr>
                      <m:t>=</m:t>
                    </m:r>
                    <m:d>
                      <m:dPr>
                        <m:ctrlPr>
                          <a:rPr lang="en-US" altLang="ja-JP" b="0" i="1" smtClean="0">
                            <a:solidFill>
                              <a:srgbClr val="008000"/>
                            </a:solidFill>
                            <a:latin typeface="Cambria Math" panose="02040503050406030204" pitchFamily="18" charset="0"/>
                          </a:rPr>
                        </m:ctrlPr>
                      </m:dPr>
                      <m:e>
                        <m:d>
                          <m:dPr>
                            <m:begChr m:val="{"/>
                            <m:endChr m:val="}"/>
                            <m:ctrlPr>
                              <a:rPr lang="en-US" altLang="ja-JP" b="0" i="1" smtClean="0">
                                <a:solidFill>
                                  <a:srgbClr val="008000"/>
                                </a:solidFill>
                                <a:latin typeface="Cambria Math" panose="02040503050406030204" pitchFamily="18" charset="0"/>
                              </a:rPr>
                            </m:ctrlPr>
                          </m:dPr>
                          <m:e>
                            <m:sSup>
                              <m:sSupPr>
                                <m:ctrlPr>
                                  <a:rPr lang="en-US" altLang="ja-JP" b="0" i="1" smtClean="0">
                                    <a:solidFill>
                                      <a:srgbClr val="008000"/>
                                    </a:solidFill>
                                    <a:latin typeface="Cambria Math" panose="02040503050406030204" pitchFamily="18" charset="0"/>
                                  </a:rPr>
                                </m:ctrlPr>
                              </m:sSupPr>
                              <m:e>
                                <m:r>
                                  <a:rPr lang="en-US" altLang="ja-JP" b="0" i="1" smtClean="0">
                                    <a:solidFill>
                                      <a:srgbClr val="008000"/>
                                    </a:solidFill>
                                    <a:latin typeface="Cambria Math"/>
                                  </a:rPr>
                                  <m:t>𝑓</m:t>
                                </m:r>
                              </m:e>
                              <m:sup>
                                <m:r>
                                  <m:rPr>
                                    <m:sty m:val="p"/>
                                  </m:rPr>
                                  <a:rPr lang="en-US" altLang="ja-JP" b="0" i="0" smtClean="0">
                                    <a:solidFill>
                                      <a:srgbClr val="008000"/>
                                    </a:solidFill>
                                    <a:latin typeface="Cambria Math"/>
                                  </a:rPr>
                                  <m:t>ext</m:t>
                                </m:r>
                              </m:sup>
                            </m:sSup>
                          </m:e>
                        </m:d>
                        <m:r>
                          <a:rPr lang="en-US" altLang="ja-JP" b="0" i="1" smtClean="0">
                            <a:solidFill>
                              <a:srgbClr val="008000"/>
                            </a:solidFill>
                            <a:latin typeface="Cambria Math"/>
                          </a:rPr>
                          <m:t>+</m:t>
                        </m:r>
                        <m:d>
                          <m:dPr>
                            <m:begChr m:val="{"/>
                            <m:endChr m:val="}"/>
                            <m:ctrlPr>
                              <a:rPr lang="en-US" altLang="ja-JP" b="0" i="1" smtClean="0">
                                <a:solidFill>
                                  <a:srgbClr val="008000"/>
                                </a:solidFill>
                                <a:latin typeface="Cambria Math" panose="02040503050406030204" pitchFamily="18" charset="0"/>
                              </a:rPr>
                            </m:ctrlPr>
                          </m:dPr>
                          <m:e>
                            <m:r>
                              <m:rPr>
                                <m:sty m:val="p"/>
                              </m:rPr>
                              <a:rPr lang="en-US" altLang="ja-JP" b="0" i="0" smtClean="0">
                                <a:solidFill>
                                  <a:srgbClr val="008000"/>
                                </a:solidFill>
                                <a:latin typeface="Cambria Math"/>
                              </a:rPr>
                              <m:t>Δ</m:t>
                            </m:r>
                            <m:sSup>
                              <m:sSupPr>
                                <m:ctrlPr>
                                  <a:rPr lang="en-US" altLang="ja-JP" b="0" i="1" smtClean="0">
                                    <a:solidFill>
                                      <a:srgbClr val="008000"/>
                                    </a:solidFill>
                                    <a:latin typeface="Cambria Math" panose="02040503050406030204" pitchFamily="18" charset="0"/>
                                  </a:rPr>
                                </m:ctrlPr>
                              </m:sSupPr>
                              <m:e>
                                <m:r>
                                  <a:rPr lang="en-US" altLang="ja-JP" b="0" i="1" smtClean="0">
                                    <a:solidFill>
                                      <a:srgbClr val="008000"/>
                                    </a:solidFill>
                                    <a:latin typeface="Cambria Math"/>
                                  </a:rPr>
                                  <m:t>𝑓</m:t>
                                </m:r>
                              </m:e>
                              <m:sup>
                                <m:r>
                                  <m:rPr>
                                    <m:sty m:val="p"/>
                                  </m:rPr>
                                  <a:rPr lang="en-US" altLang="ja-JP" b="0" i="0" smtClean="0">
                                    <a:solidFill>
                                      <a:srgbClr val="008000"/>
                                    </a:solidFill>
                                    <a:latin typeface="Cambria Math"/>
                                  </a:rPr>
                                  <m:t>ext</m:t>
                                </m:r>
                              </m:sup>
                            </m:sSup>
                          </m:e>
                        </m:d>
                      </m:e>
                    </m:d>
                    <m:r>
                      <a:rPr lang="en-US" altLang="ja-JP" b="0" i="1" smtClean="0">
                        <a:solidFill>
                          <a:srgbClr val="008000"/>
                        </a:solidFill>
                        <a:latin typeface="Cambria Math"/>
                      </a:rPr>
                      <m:t> −(</m:t>
                    </m:r>
                    <m:d>
                      <m:dPr>
                        <m:begChr m:val="{"/>
                        <m:endChr m:val="}"/>
                        <m:ctrlPr>
                          <a:rPr lang="en-US" altLang="ja-JP" b="0" i="1" smtClean="0">
                            <a:solidFill>
                              <a:srgbClr val="008000"/>
                            </a:solidFill>
                            <a:latin typeface="Cambria Math" panose="02040503050406030204" pitchFamily="18" charset="0"/>
                          </a:rPr>
                        </m:ctrlPr>
                      </m:dPr>
                      <m:e>
                        <m:sSup>
                          <m:sSupPr>
                            <m:ctrlPr>
                              <a:rPr lang="en-US" altLang="ja-JP" b="0" i="1" smtClean="0">
                                <a:solidFill>
                                  <a:srgbClr val="008000"/>
                                </a:solidFill>
                                <a:latin typeface="Cambria Math" panose="02040503050406030204" pitchFamily="18" charset="0"/>
                              </a:rPr>
                            </m:ctrlPr>
                          </m:sSupPr>
                          <m:e>
                            <m:r>
                              <a:rPr lang="en-US" altLang="ja-JP" b="0" i="1" smtClean="0">
                                <a:solidFill>
                                  <a:srgbClr val="008000"/>
                                </a:solidFill>
                                <a:latin typeface="Cambria Math"/>
                              </a:rPr>
                              <m:t>𝑓</m:t>
                            </m:r>
                          </m:e>
                          <m:sup>
                            <m:r>
                              <m:rPr>
                                <m:sty m:val="p"/>
                              </m:rPr>
                              <a:rPr lang="en-US" altLang="ja-JP" b="0" i="0" smtClean="0">
                                <a:solidFill>
                                  <a:srgbClr val="008000"/>
                                </a:solidFill>
                                <a:latin typeface="Cambria Math"/>
                              </a:rPr>
                              <m:t>int</m:t>
                            </m:r>
                          </m:sup>
                        </m:sSup>
                      </m:e>
                    </m:d>
                    <m:r>
                      <a:rPr lang="en-US" altLang="ja-JP" b="0" i="1" smtClean="0">
                        <a:solidFill>
                          <a:srgbClr val="008000"/>
                        </a:solidFill>
                        <a:latin typeface="Cambria Math"/>
                      </a:rPr>
                      <m:t>+</m:t>
                    </m:r>
                    <m:d>
                      <m:dPr>
                        <m:begChr m:val="{"/>
                        <m:endChr m:val="}"/>
                        <m:ctrlPr>
                          <a:rPr lang="en-US" altLang="ja-JP" b="0" i="1" smtClean="0">
                            <a:solidFill>
                              <a:srgbClr val="008000"/>
                            </a:solidFill>
                            <a:latin typeface="Cambria Math" panose="02040503050406030204" pitchFamily="18" charset="0"/>
                          </a:rPr>
                        </m:ctrlPr>
                      </m:dPr>
                      <m:e>
                        <m:r>
                          <m:rPr>
                            <m:sty m:val="p"/>
                          </m:rPr>
                          <a:rPr lang="en-US" altLang="ja-JP" b="0" i="0" smtClean="0">
                            <a:solidFill>
                              <a:srgbClr val="008000"/>
                            </a:solidFill>
                            <a:latin typeface="Cambria Math"/>
                          </a:rPr>
                          <m:t>Δ</m:t>
                        </m:r>
                        <m:sSup>
                          <m:sSupPr>
                            <m:ctrlPr>
                              <a:rPr lang="en-US" altLang="ja-JP" b="0" i="1" smtClean="0">
                                <a:solidFill>
                                  <a:srgbClr val="008000"/>
                                </a:solidFill>
                                <a:latin typeface="Cambria Math" panose="02040503050406030204" pitchFamily="18" charset="0"/>
                              </a:rPr>
                            </m:ctrlPr>
                          </m:sSupPr>
                          <m:e>
                            <m:r>
                              <a:rPr lang="en-US" altLang="ja-JP" b="0" i="1" smtClean="0">
                                <a:solidFill>
                                  <a:srgbClr val="008000"/>
                                </a:solidFill>
                                <a:latin typeface="Cambria Math"/>
                              </a:rPr>
                              <m:t>𝑓</m:t>
                            </m:r>
                          </m:e>
                          <m:sup>
                            <m:r>
                              <m:rPr>
                                <m:sty m:val="p"/>
                              </m:rPr>
                              <a:rPr lang="en-US" altLang="ja-JP" b="0" i="0" smtClean="0">
                                <a:solidFill>
                                  <a:srgbClr val="008000"/>
                                </a:solidFill>
                                <a:latin typeface="Cambria Math"/>
                              </a:rPr>
                              <m:t>int</m:t>
                            </m:r>
                          </m:sup>
                        </m:sSup>
                      </m:e>
                    </m:d>
                    <m:r>
                      <a:rPr lang="en-US" altLang="ja-JP" b="0" i="1" smtClean="0">
                        <a:solidFill>
                          <a:srgbClr val="008000"/>
                        </a:solidFill>
                        <a:latin typeface="Cambria Math"/>
                      </a:rPr>
                      <m:t>)</m:t>
                    </m:r>
                  </m:oMath>
                </a14:m>
                <a:r>
                  <a:rPr lang="ja-JP" altLang="en-US" dirty="0"/>
                  <a:t> を解く</a:t>
                </a:r>
                <a:endParaRPr lang="en-US" altLang="ja-JP" dirty="0"/>
              </a:p>
              <a:p>
                <a:pPr lvl="2"/>
                <a14:m>
                  <m:oMath xmlns:m="http://schemas.openxmlformats.org/officeDocument/2006/math">
                    <m:d>
                      <m:dPr>
                        <m:begChr m:val="{"/>
                        <m:endChr m:val="}"/>
                        <m:ctrlPr>
                          <a:rPr lang="en-US" altLang="ja-JP" b="0" i="1" smtClean="0">
                            <a:latin typeface="Cambria Math" panose="02040503050406030204" pitchFamily="18" charset="0"/>
                          </a:rPr>
                        </m:ctrlPr>
                      </m:dPr>
                      <m:e>
                        <m:r>
                          <m:rPr>
                            <m:sty m:val="p"/>
                          </m:rPr>
                          <a:rPr lang="en-US" altLang="ja-JP" b="0" i="0" smtClean="0">
                            <a:latin typeface="Cambria Math"/>
                          </a:rPr>
                          <m:t>Δ</m:t>
                        </m:r>
                        <m:r>
                          <a:rPr lang="en-US" altLang="ja-JP" b="0" i="1" smtClean="0">
                            <a:latin typeface="Cambria Math"/>
                          </a:rPr>
                          <m:t>𝑢</m:t>
                        </m:r>
                      </m:e>
                    </m:d>
                    <m:r>
                      <a:rPr lang="en-US" altLang="ja-JP" b="0" i="1" smtClean="0">
                        <a:latin typeface="Cambria Math"/>
                      </a:rPr>
                      <m:t>+{</m:t>
                    </m:r>
                    <m:r>
                      <a:rPr lang="en-US" altLang="ja-JP" b="0" i="1" smtClean="0">
                        <a:latin typeface="Cambria Math"/>
                      </a:rPr>
                      <m:t>𝛿</m:t>
                    </m:r>
                    <m:r>
                      <a:rPr lang="en-US" altLang="ja-JP" b="0" i="1" smtClean="0">
                        <a:latin typeface="Cambria Math"/>
                      </a:rPr>
                      <m:t>𝑢</m:t>
                    </m:r>
                    <m:r>
                      <a:rPr lang="en-US" altLang="ja-JP" b="0" i="1" smtClean="0">
                        <a:latin typeface="Cambria Math"/>
                      </a:rPr>
                      <m:t>}</m:t>
                    </m:r>
                  </m:oMath>
                </a14:m>
                <a:r>
                  <a:rPr lang="en-US" altLang="ja-JP" dirty="0"/>
                  <a:t> </a:t>
                </a:r>
                <a:r>
                  <a:rPr lang="ja-JP" altLang="en-US" dirty="0"/>
                  <a:t>を</a:t>
                </a:r>
                <a:r>
                  <a:rPr lang="en-US" altLang="ja-JP" dirty="0"/>
                  <a:t> </a:t>
                </a:r>
                <a14:m>
                  <m:oMath xmlns:m="http://schemas.openxmlformats.org/officeDocument/2006/math">
                    <m:r>
                      <a:rPr lang="en-US" altLang="ja-JP" b="0" i="1" smtClean="0">
                        <a:latin typeface="Cambria Math"/>
                      </a:rPr>
                      <m:t>{</m:t>
                    </m:r>
                    <m:r>
                      <m:rPr>
                        <m:sty m:val="p"/>
                      </m:rPr>
                      <a:rPr lang="en-US" altLang="ja-JP" b="0" i="0" smtClean="0">
                        <a:latin typeface="Cambria Math"/>
                      </a:rPr>
                      <m:t>Δ</m:t>
                    </m:r>
                    <m:r>
                      <a:rPr lang="en-US" altLang="ja-JP" b="0" i="1" smtClean="0">
                        <a:latin typeface="Cambria Math"/>
                      </a:rPr>
                      <m:t>𝑢</m:t>
                    </m:r>
                    <m:r>
                      <a:rPr lang="en-US" altLang="ja-JP" b="0" i="1" smtClean="0">
                        <a:latin typeface="Cambria Math"/>
                      </a:rPr>
                      <m:t>}</m:t>
                    </m:r>
                  </m:oMath>
                </a14:m>
                <a:r>
                  <a:rPr lang="en-US" altLang="ja-JP" sz="2400" dirty="0"/>
                  <a:t> </a:t>
                </a:r>
                <a:r>
                  <a:rPr lang="ja-JP" altLang="en-US" sz="2400" dirty="0"/>
                  <a:t>に代入</a:t>
                </a:r>
                <a:endParaRPr lang="en-US" altLang="ja-JP" sz="2400" dirty="0"/>
              </a:p>
              <a:p>
                <a:pPr lvl="1"/>
                <a14:m>
                  <m:oMath xmlns:m="http://schemas.openxmlformats.org/officeDocument/2006/math">
                    <m:d>
                      <m:dPr>
                        <m:begChr m:val="{"/>
                        <m:endChr m:val="}"/>
                        <m:ctrlPr>
                          <a:rPr lang="en-US" altLang="ja-JP" sz="2400" i="1" smtClean="0">
                            <a:solidFill>
                              <a:srgbClr val="008000"/>
                            </a:solidFill>
                            <a:latin typeface="Cambria Math" panose="02040503050406030204" pitchFamily="18" charset="0"/>
                          </a:rPr>
                        </m:ctrlPr>
                      </m:dPr>
                      <m:e>
                        <m:sSup>
                          <m:sSupPr>
                            <m:ctrlPr>
                              <a:rPr lang="en-US" altLang="ja-JP" sz="2400" i="1" smtClean="0">
                                <a:solidFill>
                                  <a:srgbClr val="008000"/>
                                </a:solidFill>
                                <a:latin typeface="Cambria Math" panose="02040503050406030204" pitchFamily="18" charset="0"/>
                              </a:rPr>
                            </m:ctrlPr>
                          </m:sSupPr>
                          <m:e>
                            <m:r>
                              <a:rPr lang="en-US" altLang="ja-JP" sz="2400" b="0" i="1" smtClean="0">
                                <a:solidFill>
                                  <a:srgbClr val="008000"/>
                                </a:solidFill>
                                <a:latin typeface="Cambria Math"/>
                              </a:rPr>
                              <m:t>𝑓</m:t>
                            </m:r>
                          </m:e>
                          <m:sup>
                            <m:r>
                              <m:rPr>
                                <m:sty m:val="p"/>
                              </m:rPr>
                              <a:rPr lang="en-US" altLang="ja-JP" sz="2400" b="0" i="0" smtClean="0">
                                <a:solidFill>
                                  <a:srgbClr val="008000"/>
                                </a:solidFill>
                                <a:latin typeface="Cambria Math"/>
                              </a:rPr>
                              <m:t>ext</m:t>
                            </m:r>
                          </m:sup>
                        </m:sSup>
                      </m:e>
                    </m:d>
                    <m:r>
                      <a:rPr lang="en-US" altLang="ja-JP" sz="2400" b="0" i="1" smtClean="0">
                        <a:solidFill>
                          <a:srgbClr val="008000"/>
                        </a:solidFill>
                        <a:latin typeface="Cambria Math"/>
                      </a:rPr>
                      <m:t>+</m:t>
                    </m:r>
                    <m:d>
                      <m:dPr>
                        <m:begChr m:val="{"/>
                        <m:endChr m:val="}"/>
                        <m:ctrlPr>
                          <a:rPr lang="en-US" altLang="ja-JP" sz="2400" i="1">
                            <a:solidFill>
                              <a:srgbClr val="008000"/>
                            </a:solidFill>
                            <a:latin typeface="Cambria Math" panose="02040503050406030204" pitchFamily="18" charset="0"/>
                          </a:rPr>
                        </m:ctrlPr>
                      </m:dPr>
                      <m:e>
                        <m:sSup>
                          <m:sSupPr>
                            <m:ctrlPr>
                              <a:rPr lang="en-US" altLang="ja-JP" sz="2400" i="1">
                                <a:solidFill>
                                  <a:srgbClr val="008000"/>
                                </a:solidFill>
                                <a:latin typeface="Cambria Math" panose="02040503050406030204" pitchFamily="18" charset="0"/>
                              </a:rPr>
                            </m:ctrlPr>
                          </m:sSupPr>
                          <m:e>
                            <m:r>
                              <m:rPr>
                                <m:sty m:val="p"/>
                              </m:rPr>
                              <a:rPr lang="en-US" altLang="ja-JP" sz="2400" b="0" i="0" smtClean="0">
                                <a:solidFill>
                                  <a:srgbClr val="008000"/>
                                </a:solidFill>
                                <a:latin typeface="Cambria Math"/>
                              </a:rPr>
                              <m:t>Δ</m:t>
                            </m:r>
                            <m:r>
                              <a:rPr lang="en-US" altLang="ja-JP" sz="2400" i="1">
                                <a:solidFill>
                                  <a:srgbClr val="008000"/>
                                </a:solidFill>
                                <a:latin typeface="Cambria Math"/>
                              </a:rPr>
                              <m:t>𝑓</m:t>
                            </m:r>
                          </m:e>
                          <m:sup>
                            <m:r>
                              <m:rPr>
                                <m:sty m:val="p"/>
                              </m:rPr>
                              <a:rPr lang="en-US" altLang="ja-JP" sz="2400">
                                <a:solidFill>
                                  <a:srgbClr val="008000"/>
                                </a:solidFill>
                                <a:latin typeface="Cambria Math"/>
                              </a:rPr>
                              <m:t>ext</m:t>
                            </m:r>
                          </m:sup>
                        </m:sSup>
                      </m:e>
                    </m:d>
                  </m:oMath>
                </a14:m>
                <a:r>
                  <a:rPr lang="en-US" altLang="ja-JP" sz="2400" dirty="0">
                    <a:solidFill>
                      <a:srgbClr val="008000"/>
                    </a:solidFill>
                  </a:rPr>
                  <a:t> </a:t>
                </a:r>
                <a:r>
                  <a:rPr lang="ja-JP" altLang="en-US" sz="2400" dirty="0">
                    <a:solidFill>
                      <a:srgbClr val="008000"/>
                    </a:solidFill>
                  </a:rPr>
                  <a:t>を</a:t>
                </a:r>
                <a:r>
                  <a:rPr lang="en-US" altLang="ja-JP" sz="2400" dirty="0">
                    <a:solidFill>
                      <a:srgbClr val="008000"/>
                    </a:solidFill>
                  </a:rPr>
                  <a:t> </a:t>
                </a:r>
                <a14:m>
                  <m:oMath xmlns:m="http://schemas.openxmlformats.org/officeDocument/2006/math">
                    <m:d>
                      <m:dPr>
                        <m:begChr m:val="{"/>
                        <m:endChr m:val="}"/>
                        <m:ctrlPr>
                          <a:rPr lang="en-US" altLang="ja-JP" sz="2400" b="0" i="1" smtClean="0">
                            <a:solidFill>
                              <a:srgbClr val="008000"/>
                            </a:solidFill>
                            <a:latin typeface="Cambria Math" panose="02040503050406030204" pitchFamily="18" charset="0"/>
                          </a:rPr>
                        </m:ctrlPr>
                      </m:dPr>
                      <m:e>
                        <m:sSup>
                          <m:sSupPr>
                            <m:ctrlPr>
                              <a:rPr lang="en-US" altLang="ja-JP" sz="2400" b="0" i="1" smtClean="0">
                                <a:solidFill>
                                  <a:srgbClr val="008000"/>
                                </a:solidFill>
                                <a:latin typeface="Cambria Math" panose="02040503050406030204" pitchFamily="18" charset="0"/>
                              </a:rPr>
                            </m:ctrlPr>
                          </m:sSupPr>
                          <m:e>
                            <m:r>
                              <a:rPr lang="en-US" altLang="ja-JP" sz="2400" b="0" i="1" smtClean="0">
                                <a:solidFill>
                                  <a:srgbClr val="008000"/>
                                </a:solidFill>
                                <a:latin typeface="Cambria Math"/>
                              </a:rPr>
                              <m:t>𝑓</m:t>
                            </m:r>
                          </m:e>
                          <m:sup>
                            <m:r>
                              <m:rPr>
                                <m:sty m:val="p"/>
                              </m:rPr>
                              <a:rPr lang="en-US" altLang="ja-JP" sz="2400" b="0" i="0" smtClean="0">
                                <a:solidFill>
                                  <a:srgbClr val="008000"/>
                                </a:solidFill>
                                <a:latin typeface="Cambria Math"/>
                              </a:rPr>
                              <m:t>ext</m:t>
                            </m:r>
                          </m:sup>
                        </m:sSup>
                      </m:e>
                    </m:d>
                  </m:oMath>
                </a14:m>
                <a:r>
                  <a:rPr lang="en-US" altLang="ja-JP" sz="2400" dirty="0">
                    <a:solidFill>
                      <a:srgbClr val="008000"/>
                    </a:solidFill>
                  </a:rPr>
                  <a:t> </a:t>
                </a:r>
                <a:r>
                  <a:rPr lang="ja-JP" altLang="en-US" sz="2400" dirty="0">
                    <a:solidFill>
                      <a:srgbClr val="008000"/>
                    </a:solidFill>
                  </a:rPr>
                  <a:t>に代入</a:t>
                </a:r>
                <a:endParaRPr lang="en-US" altLang="ja-JP" sz="2400" dirty="0">
                  <a:solidFill>
                    <a:srgbClr val="008000"/>
                  </a:solidFill>
                </a:endParaRPr>
              </a:p>
              <a:p>
                <a:pPr lvl="1"/>
                <a14:m>
                  <m:oMath xmlns:m="http://schemas.openxmlformats.org/officeDocument/2006/math">
                    <m:d>
                      <m:dPr>
                        <m:begChr m:val="{"/>
                        <m:endChr m:val="}"/>
                        <m:ctrlPr>
                          <a:rPr lang="en-US" altLang="ja-JP" sz="2400" b="0" i="1" smtClean="0">
                            <a:solidFill>
                              <a:srgbClr val="008000"/>
                            </a:solidFill>
                            <a:latin typeface="Cambria Math" panose="02040503050406030204" pitchFamily="18" charset="0"/>
                          </a:rPr>
                        </m:ctrlPr>
                      </m:dPr>
                      <m:e>
                        <m:sSup>
                          <m:sSupPr>
                            <m:ctrlPr>
                              <a:rPr lang="en-US" altLang="ja-JP" sz="2400" b="0" i="1" smtClean="0">
                                <a:solidFill>
                                  <a:srgbClr val="008000"/>
                                </a:solidFill>
                                <a:latin typeface="Cambria Math" panose="02040503050406030204" pitchFamily="18" charset="0"/>
                              </a:rPr>
                            </m:ctrlPr>
                          </m:sSupPr>
                          <m:e>
                            <m:r>
                              <a:rPr lang="en-US" altLang="ja-JP" sz="2400" b="0" i="1" smtClean="0">
                                <a:solidFill>
                                  <a:srgbClr val="008000"/>
                                </a:solidFill>
                                <a:latin typeface="Cambria Math"/>
                              </a:rPr>
                              <m:t>𝑓</m:t>
                            </m:r>
                          </m:e>
                          <m:sup>
                            <m:r>
                              <m:rPr>
                                <m:sty m:val="p"/>
                              </m:rPr>
                              <a:rPr lang="en-US" altLang="ja-JP" sz="2400" b="0" i="0" smtClean="0">
                                <a:solidFill>
                                  <a:srgbClr val="008000"/>
                                </a:solidFill>
                                <a:latin typeface="Cambria Math"/>
                              </a:rPr>
                              <m:t>int</m:t>
                            </m:r>
                          </m:sup>
                        </m:sSup>
                      </m:e>
                    </m:d>
                    <m:r>
                      <a:rPr lang="en-US" altLang="ja-JP" sz="2400" b="0" i="1" smtClean="0">
                        <a:solidFill>
                          <a:srgbClr val="008000"/>
                        </a:solidFill>
                        <a:latin typeface="Cambria Math"/>
                      </a:rPr>
                      <m:t>+</m:t>
                    </m:r>
                    <m:d>
                      <m:dPr>
                        <m:begChr m:val="{"/>
                        <m:endChr m:val="}"/>
                        <m:ctrlPr>
                          <a:rPr lang="en-US" altLang="ja-JP" sz="2400" b="0" i="1" smtClean="0">
                            <a:solidFill>
                              <a:srgbClr val="008000"/>
                            </a:solidFill>
                            <a:latin typeface="Cambria Math" panose="02040503050406030204" pitchFamily="18" charset="0"/>
                          </a:rPr>
                        </m:ctrlPr>
                      </m:dPr>
                      <m:e>
                        <m:r>
                          <m:rPr>
                            <m:sty m:val="p"/>
                          </m:rPr>
                          <a:rPr lang="en-US" altLang="ja-JP" sz="2400" b="0" i="0" smtClean="0">
                            <a:solidFill>
                              <a:srgbClr val="008000"/>
                            </a:solidFill>
                            <a:latin typeface="Cambria Math"/>
                          </a:rPr>
                          <m:t>Δ</m:t>
                        </m:r>
                        <m:sSup>
                          <m:sSupPr>
                            <m:ctrlPr>
                              <a:rPr lang="en-US" altLang="ja-JP" sz="2400" b="0" i="1" smtClean="0">
                                <a:solidFill>
                                  <a:srgbClr val="008000"/>
                                </a:solidFill>
                                <a:latin typeface="Cambria Math" panose="02040503050406030204" pitchFamily="18" charset="0"/>
                              </a:rPr>
                            </m:ctrlPr>
                          </m:sSupPr>
                          <m:e>
                            <m:r>
                              <a:rPr lang="en-US" altLang="ja-JP" sz="2400" b="0" i="1" smtClean="0">
                                <a:solidFill>
                                  <a:srgbClr val="008000"/>
                                </a:solidFill>
                                <a:latin typeface="Cambria Math"/>
                              </a:rPr>
                              <m:t>𝑓</m:t>
                            </m:r>
                          </m:e>
                          <m:sup>
                            <m:r>
                              <m:rPr>
                                <m:sty m:val="p"/>
                              </m:rPr>
                              <a:rPr lang="en-US" altLang="ja-JP" sz="2400" b="0" i="0" smtClean="0">
                                <a:solidFill>
                                  <a:srgbClr val="008000"/>
                                </a:solidFill>
                                <a:latin typeface="Cambria Math"/>
                              </a:rPr>
                              <m:t>int</m:t>
                            </m:r>
                          </m:sup>
                        </m:sSup>
                      </m:e>
                    </m:d>
                  </m:oMath>
                </a14:m>
                <a:r>
                  <a:rPr lang="en-US" altLang="ja-JP" sz="2400" dirty="0">
                    <a:solidFill>
                      <a:srgbClr val="008000"/>
                    </a:solidFill>
                  </a:rPr>
                  <a:t> </a:t>
                </a:r>
                <a:r>
                  <a:rPr lang="ja-JP" altLang="en-US" sz="2400" dirty="0">
                    <a:solidFill>
                      <a:srgbClr val="008000"/>
                    </a:solidFill>
                  </a:rPr>
                  <a:t>を</a:t>
                </a:r>
                <a:r>
                  <a:rPr lang="en-US" altLang="ja-JP" sz="2400" dirty="0">
                    <a:solidFill>
                      <a:srgbClr val="008000"/>
                    </a:solidFill>
                  </a:rPr>
                  <a:t> </a:t>
                </a:r>
                <a14:m>
                  <m:oMath xmlns:m="http://schemas.openxmlformats.org/officeDocument/2006/math">
                    <m:d>
                      <m:dPr>
                        <m:begChr m:val="{"/>
                        <m:endChr m:val="}"/>
                        <m:ctrlPr>
                          <a:rPr lang="en-US" altLang="ja-JP" sz="2400" i="1">
                            <a:solidFill>
                              <a:srgbClr val="008000"/>
                            </a:solidFill>
                            <a:latin typeface="Cambria Math" panose="02040503050406030204" pitchFamily="18" charset="0"/>
                          </a:rPr>
                        </m:ctrlPr>
                      </m:dPr>
                      <m:e>
                        <m:sSup>
                          <m:sSupPr>
                            <m:ctrlPr>
                              <a:rPr lang="en-US" altLang="ja-JP" sz="2400" i="1">
                                <a:solidFill>
                                  <a:srgbClr val="008000"/>
                                </a:solidFill>
                                <a:latin typeface="Cambria Math" panose="02040503050406030204" pitchFamily="18" charset="0"/>
                              </a:rPr>
                            </m:ctrlPr>
                          </m:sSupPr>
                          <m:e>
                            <m:r>
                              <a:rPr lang="en-US" altLang="ja-JP" sz="2400" i="1">
                                <a:solidFill>
                                  <a:srgbClr val="008000"/>
                                </a:solidFill>
                                <a:latin typeface="Cambria Math"/>
                              </a:rPr>
                              <m:t>𝑓</m:t>
                            </m:r>
                          </m:e>
                          <m:sup>
                            <m:r>
                              <m:rPr>
                                <m:sty m:val="p"/>
                              </m:rPr>
                              <a:rPr lang="en-US" altLang="ja-JP" sz="2400" b="0" i="0" smtClean="0">
                                <a:solidFill>
                                  <a:srgbClr val="008000"/>
                                </a:solidFill>
                                <a:latin typeface="Cambria Math"/>
                              </a:rPr>
                              <m:t>int</m:t>
                            </m:r>
                          </m:sup>
                        </m:sSup>
                      </m:e>
                    </m:d>
                  </m:oMath>
                </a14:m>
                <a:r>
                  <a:rPr lang="en-US" altLang="ja-JP" sz="2400" dirty="0">
                    <a:solidFill>
                      <a:srgbClr val="008000"/>
                    </a:solidFill>
                  </a:rPr>
                  <a:t> </a:t>
                </a:r>
                <a:r>
                  <a:rPr lang="ja-JP" altLang="en-US" sz="2400" dirty="0">
                    <a:solidFill>
                      <a:srgbClr val="008000"/>
                    </a:solidFill>
                  </a:rPr>
                  <a:t>に代入</a:t>
                </a:r>
                <a:r>
                  <a:rPr lang="en-US" altLang="ja-JP" sz="2400" dirty="0">
                    <a:solidFill>
                      <a:srgbClr val="008000"/>
                    </a:solidFill>
                  </a:rPr>
                  <a:t> </a:t>
                </a:r>
              </a:p>
              <a:p>
                <a:pPr lvl="1"/>
                <a:r>
                  <a:rPr lang="ja-JP" altLang="en-US" sz="2400" dirty="0"/>
                  <a:t>状態量の更新</a:t>
                </a:r>
                <a:endParaRPr lang="en-US" altLang="ja-JP" sz="2400" dirty="0"/>
              </a:p>
              <a:p>
                <a:pPr lvl="1"/>
                <a:r>
                  <a:rPr lang="ja-JP" altLang="en-US" sz="2400" dirty="0">
                    <a:solidFill>
                      <a:srgbClr val="FF0000"/>
                    </a:solidFill>
                  </a:rPr>
                  <a:t>（必要ならば）リゾーニング</a:t>
                </a:r>
                <a:endParaRPr lang="en-US" altLang="ja-JP" sz="2400" dirty="0">
                  <a:solidFill>
                    <a:srgbClr val="FF0000"/>
                  </a:solidFill>
                </a:endParaRPr>
              </a:p>
            </p:txBody>
          </p:sp>
        </mc:Choice>
        <mc:Fallback xmlns="">
          <p:sp>
            <p:nvSpPr>
              <p:cNvPr id="84995" name="Rectangle 3"/>
              <p:cNvSpPr>
                <a:spLocks noGrp="1" noRot="1" noChangeAspect="1" noMove="1" noResize="1" noEditPoints="1" noAdjustHandles="1" noChangeArrowheads="1" noChangeShapeType="1" noTextEdit="1"/>
              </p:cNvSpPr>
              <p:nvPr>
                <p:ph idx="1"/>
              </p:nvPr>
            </p:nvSpPr>
            <p:spPr>
              <a:blipFill rotWithShape="1">
                <a:blip r:embed="rId3"/>
                <a:stretch>
                  <a:fillRect l="-2045" t="-2006"/>
                </a:stretch>
              </a:blipFill>
            </p:spPr>
            <p:txBody>
              <a:bodyPr/>
              <a:lstStyle/>
              <a:p>
                <a:r>
                  <a:rPr lang="ja-JP" altLang="en-US">
                    <a:noFill/>
                  </a:rPr>
                  <a:t> </a:t>
                </a:r>
              </a:p>
            </p:txBody>
          </p:sp>
        </mc:Fallback>
      </mc:AlternateContent>
      <p:sp>
        <p:nvSpPr>
          <p:cNvPr id="2" name="スライド番号プレースホルダー 1"/>
          <p:cNvSpPr>
            <a:spLocks noGrp="1"/>
          </p:cNvSpPr>
          <p:nvPr>
            <p:ph type="sldNum" sz="quarter" idx="4"/>
          </p:nvPr>
        </p:nvSpPr>
        <p:spPr/>
        <p:txBody>
          <a:bodyPr/>
          <a:lstStyle/>
          <a:p>
            <a:r>
              <a:rPr lang="en-US" altLang="ja-JP"/>
              <a:t>P. </a:t>
            </a:r>
            <a:fld id="{F8FDF831-B0A3-4B44-A20D-7581D5587101}" type="slidenum">
              <a:rPr lang="ja-JP" altLang="en-US" smtClean="0"/>
              <a:pPr/>
              <a:t>11</a:t>
            </a:fld>
            <a:endParaRPr lang="ja-JP" altLang="en-US" dirty="0"/>
          </a:p>
        </p:txBody>
      </p:sp>
      <p:sp>
        <p:nvSpPr>
          <p:cNvPr id="3" name="左大かっこ 2"/>
          <p:cNvSpPr/>
          <p:nvPr/>
        </p:nvSpPr>
        <p:spPr>
          <a:xfrm>
            <a:off x="215516" y="800708"/>
            <a:ext cx="347600" cy="5004556"/>
          </a:xfrm>
          <a:prstGeom prst="leftBracket">
            <a:avLst>
              <a:gd name="adj" fmla="val 10616"/>
            </a:avLst>
          </a:prstGeom>
          <a:ln w="508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0" name="左大かっこ 9"/>
          <p:cNvSpPr/>
          <p:nvPr/>
        </p:nvSpPr>
        <p:spPr>
          <a:xfrm>
            <a:off x="611560" y="1682848"/>
            <a:ext cx="360041" cy="2466232"/>
          </a:xfrm>
          <a:prstGeom prst="leftBracket">
            <a:avLst>
              <a:gd name="adj" fmla="val 10616"/>
            </a:avLst>
          </a:prstGeom>
          <a:ln w="50800">
            <a:solidFill>
              <a:srgbClr val="0000C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solidFill>
                <a:srgbClr val="0000CC"/>
              </a:solidFill>
            </a:endParaRPr>
          </a:p>
        </p:txBody>
      </p:sp>
      <p:sp>
        <p:nvSpPr>
          <p:cNvPr id="4" name="テキスト ボックス 3"/>
          <p:cNvSpPr txBox="1"/>
          <p:nvPr/>
        </p:nvSpPr>
        <p:spPr>
          <a:xfrm>
            <a:off x="4824028" y="5121188"/>
            <a:ext cx="4068658" cy="1200329"/>
          </a:xfrm>
          <a:prstGeom prst="rect">
            <a:avLst/>
          </a:prstGeom>
          <a:solidFill>
            <a:schemeClr val="accent1"/>
          </a:solidFill>
          <a:ln>
            <a:noFill/>
          </a:ln>
          <a:scene3d>
            <a:camera prst="orthographicFront"/>
            <a:lightRig rig="threePt" dir="t"/>
          </a:scene3d>
          <a:sp3d>
            <a:bevelT w="165100" prst="coolSlant"/>
          </a:sp3d>
        </p:spPr>
        <p:txBody>
          <a:bodyPr wrap="square" rtlCol="0">
            <a:spAutoFit/>
          </a:bodyPr>
          <a:lstStyle/>
          <a:p>
            <a:pPr algn="ctr"/>
            <a:r>
              <a:rPr lang="ja-JP" altLang="en-US" sz="2400" dirty="0"/>
              <a:t>標準的な陰解法リゾーニングとほとんど同じ．</a:t>
            </a:r>
            <a:endParaRPr lang="en-US" altLang="ja-JP" sz="2400" dirty="0"/>
          </a:p>
          <a:p>
            <a:pPr algn="ctr"/>
            <a:r>
              <a:rPr lang="ja-JP" altLang="en-US" sz="2400" dirty="0">
                <a:solidFill>
                  <a:srgbClr val="008000"/>
                </a:solidFill>
              </a:rPr>
              <a:t>緑色</a:t>
            </a:r>
            <a:r>
              <a:rPr lang="ja-JP" altLang="en-US" sz="2400" dirty="0"/>
              <a:t>の部分が少し違うだけ．</a:t>
            </a:r>
            <a:endParaRPr kumimoji="1" lang="ja-JP" altLang="en-US" sz="2400" dirty="0"/>
          </a:p>
        </p:txBody>
      </p:sp>
    </p:spTree>
    <p:extLst>
      <p:ext uri="{BB962C8B-B14F-4D97-AF65-F5344CB8AC3E}">
        <p14:creationId xmlns:p14="http://schemas.microsoft.com/office/powerpoint/2010/main" val="14612417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en-US" altLang="ja-JP" sz="3600" dirty="0"/>
              <a:t>SFEM</a:t>
            </a:r>
            <a:r>
              <a:rPr lang="ja-JP" altLang="en-US" sz="3600" dirty="0"/>
              <a:t>の採用</a:t>
            </a:r>
            <a:br>
              <a:rPr lang="en-US" altLang="ja-JP" sz="3600" dirty="0"/>
            </a:br>
            <a:endParaRPr kumimoji="1" lang="ja-JP" altLang="en-US" sz="3600" dirty="0"/>
          </a:p>
        </p:txBody>
      </p:sp>
      <p:sp>
        <p:nvSpPr>
          <p:cNvPr id="3" name="コンテンツ プレースホルダー 2"/>
          <p:cNvSpPr>
            <a:spLocks noGrp="1"/>
          </p:cNvSpPr>
          <p:nvPr>
            <p:ph idx="1"/>
          </p:nvPr>
        </p:nvSpPr>
        <p:spPr/>
        <p:txBody>
          <a:bodyPr/>
          <a:lstStyle/>
          <a:p>
            <a:pPr marL="0" indent="0">
              <a:buNone/>
            </a:pPr>
            <a:r>
              <a:rPr lang="ja-JP" altLang="en-US" sz="2800" b="1" i="1" u="sng" dirty="0">
                <a:effectLst>
                  <a:outerShdw blurRad="38100" dist="38100" dir="2700000" algn="tl">
                    <a:srgbClr val="000000">
                      <a:alpha val="43137"/>
                    </a:srgbClr>
                  </a:outerShdw>
                </a:effectLst>
              </a:rPr>
              <a:t>要素タイプに起因する問題</a:t>
            </a:r>
            <a:endParaRPr lang="en-US" altLang="ja-JP" sz="2800" b="1" i="1" u="sng" dirty="0">
              <a:effectLst>
                <a:outerShdw blurRad="38100" dist="38100" dir="2700000" algn="tl">
                  <a:srgbClr val="000000">
                    <a:alpha val="43137"/>
                  </a:srgbClr>
                </a:outerShdw>
              </a:effectLst>
            </a:endParaRPr>
          </a:p>
          <a:p>
            <a:pPr marL="0" indent="0" algn="just">
              <a:buNone/>
            </a:pPr>
            <a:r>
              <a:rPr lang="ja-JP" altLang="en-US" sz="2800" dirty="0"/>
              <a:t>リメッシングの際，任意の変形形状を持つ領域に対して</a:t>
            </a:r>
            <a:br>
              <a:rPr lang="en-US" altLang="ja-JP" sz="2800" dirty="0"/>
            </a:br>
            <a:r>
              <a:rPr lang="ja-JP" altLang="en-US" sz="2800" dirty="0"/>
              <a:t>高品質な四角形要素／六面体要素を生成することは</a:t>
            </a:r>
            <a:br>
              <a:rPr lang="en-US" altLang="ja-JP" sz="2800" dirty="0"/>
            </a:br>
            <a:r>
              <a:rPr lang="ja-JP" altLang="en-US" sz="2800" dirty="0"/>
              <a:t>現在不可能である．</a:t>
            </a:r>
            <a:endParaRPr lang="en-US" altLang="ja-JP" sz="2800" dirty="0"/>
          </a:p>
          <a:p>
            <a:pPr marL="0" indent="0" algn="ctr">
              <a:buNone/>
            </a:pPr>
            <a:r>
              <a:rPr lang="ja-JP" altLang="en-US" sz="2800" dirty="0"/>
              <a:t>⇒</a:t>
            </a:r>
            <a:r>
              <a:rPr lang="ja-JP" altLang="en-US" sz="2800" dirty="0">
                <a:solidFill>
                  <a:srgbClr val="FF0000"/>
                </a:solidFill>
              </a:rPr>
              <a:t> </a:t>
            </a:r>
            <a:r>
              <a:rPr lang="ja-JP" altLang="en-US" sz="2800" dirty="0">
                <a:solidFill>
                  <a:srgbClr val="0000CC"/>
                </a:solidFill>
              </a:rPr>
              <a:t>三角形要素／四面体要素を用いざるを得ない</a:t>
            </a:r>
            <a:endParaRPr lang="en-US" altLang="ja-JP" sz="2800" dirty="0">
              <a:solidFill>
                <a:srgbClr val="0000CC"/>
              </a:solidFill>
            </a:endParaRPr>
          </a:p>
          <a:p>
            <a:pPr marL="0" indent="0" algn="just">
              <a:buNone/>
            </a:pPr>
            <a:r>
              <a:rPr lang="ja-JP" altLang="en-US" sz="2800" dirty="0"/>
              <a:t>しかし，三角形要素／四面体要素は容易に</a:t>
            </a:r>
            <a:r>
              <a:rPr lang="ja-JP" altLang="en-US" sz="2800" u="sng" dirty="0"/>
              <a:t>ロッキング</a:t>
            </a:r>
            <a:br>
              <a:rPr lang="en-US" altLang="ja-JP" sz="2800" u="sng" dirty="0"/>
            </a:br>
            <a:r>
              <a:rPr lang="ja-JP" altLang="en-US" sz="2800" dirty="0"/>
              <a:t>を引き起こす．</a:t>
            </a:r>
            <a:endParaRPr lang="en-US" altLang="ja-JP" sz="2800" dirty="0"/>
          </a:p>
          <a:p>
            <a:pPr marL="0" indent="0" algn="ctr">
              <a:buNone/>
            </a:pPr>
            <a:r>
              <a:rPr kumimoji="1" lang="ja-JP" altLang="en-US" sz="2800" b="1" u="sng" dirty="0">
                <a:solidFill>
                  <a:srgbClr val="FF0000"/>
                </a:solidFill>
              </a:rPr>
              <a:t>∴ ロッキングフリーな三角形</a:t>
            </a:r>
            <a:r>
              <a:rPr lang="ja-JP" altLang="en-US" sz="2800" b="1" u="sng" dirty="0">
                <a:solidFill>
                  <a:srgbClr val="FF0000"/>
                </a:solidFill>
              </a:rPr>
              <a:t>要素／</a:t>
            </a:r>
            <a:r>
              <a:rPr kumimoji="1" lang="ja-JP" altLang="en-US" sz="2800" b="1" u="sng" dirty="0">
                <a:solidFill>
                  <a:srgbClr val="FF0000"/>
                </a:solidFill>
              </a:rPr>
              <a:t>四面体要素が必要</a:t>
            </a:r>
            <a:endParaRPr kumimoji="1" lang="en-US" altLang="ja-JP" sz="2800" b="1" u="sng" dirty="0">
              <a:solidFill>
                <a:srgbClr val="FF0000"/>
              </a:solidFill>
            </a:endParaRPr>
          </a:p>
          <a:p>
            <a:pPr marL="0" indent="0" algn="ctr">
              <a:buNone/>
            </a:pPr>
            <a:endParaRPr lang="en-US" altLang="ja-JP" sz="2800" dirty="0">
              <a:solidFill>
                <a:srgbClr val="0000CC"/>
              </a:solidFill>
            </a:endParaRPr>
          </a:p>
          <a:p>
            <a:pPr marL="0" indent="0" algn="ctr">
              <a:buNone/>
            </a:pPr>
            <a:endParaRPr kumimoji="1" lang="en-US" altLang="ja-JP" sz="2800" dirty="0"/>
          </a:p>
          <a:p>
            <a:pPr marL="0" indent="0" algn="ctr">
              <a:buNone/>
            </a:pPr>
            <a:br>
              <a:rPr kumimoji="1" lang="en-US" altLang="ja-JP" sz="2800" dirty="0"/>
            </a:br>
            <a:endParaRPr kumimoji="1" lang="ja-JP" altLang="en-US" sz="2000"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12</a:t>
            </a:fld>
            <a:endParaRPr lang="ja-JP" altLang="en-US" dirty="0"/>
          </a:p>
        </p:txBody>
      </p:sp>
      <p:sp>
        <p:nvSpPr>
          <p:cNvPr id="6" name="正方形/長方形 5"/>
          <p:cNvSpPr/>
          <p:nvPr/>
        </p:nvSpPr>
        <p:spPr>
          <a:xfrm>
            <a:off x="1187624" y="4473116"/>
            <a:ext cx="6804756" cy="1872208"/>
          </a:xfrm>
          <a:prstGeom prst="rect">
            <a:avLst/>
          </a:prstGeom>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a:solidFill>
                  <a:schemeClr val="tx1"/>
                </a:solidFill>
              </a:rPr>
              <a:t>提案手法では</a:t>
            </a:r>
            <a:br>
              <a:rPr lang="en-US" altLang="ja-JP" sz="2800" dirty="0">
                <a:solidFill>
                  <a:schemeClr val="tx1"/>
                </a:solidFill>
              </a:rPr>
            </a:br>
            <a:r>
              <a:rPr lang="en-US" altLang="ja-JP" sz="2800" b="1" u="sng" dirty="0">
                <a:solidFill>
                  <a:srgbClr val="FF0000"/>
                </a:solidFill>
                <a:effectLst>
                  <a:outerShdw blurRad="38100" dist="38100" dir="2700000" algn="tl">
                    <a:srgbClr val="000000">
                      <a:alpha val="43137"/>
                    </a:srgbClr>
                  </a:outerShdw>
                </a:effectLst>
              </a:rPr>
              <a:t>Smoothed Finite Element Method (SFEM)</a:t>
            </a:r>
            <a:br>
              <a:rPr lang="en-US" altLang="ja-JP" sz="2800" b="1" u="sng" dirty="0">
                <a:solidFill>
                  <a:srgbClr val="FF0000"/>
                </a:solidFill>
                <a:effectLst>
                  <a:outerShdw blurRad="38100" dist="38100" dir="2700000" algn="tl">
                    <a:srgbClr val="000000">
                      <a:alpha val="43137"/>
                    </a:srgbClr>
                  </a:outerShdw>
                </a:effectLst>
              </a:rPr>
            </a:br>
            <a:r>
              <a:rPr lang="ja-JP" altLang="en-US" sz="2800" dirty="0">
                <a:solidFill>
                  <a:schemeClr val="tx1"/>
                </a:solidFill>
              </a:rPr>
              <a:t>（正確には</a:t>
            </a:r>
            <a:r>
              <a:rPr lang="en-US" altLang="ja-JP" sz="2800" dirty="0">
                <a:solidFill>
                  <a:schemeClr val="tx1"/>
                </a:solidFill>
              </a:rPr>
              <a:t>ES/NS-FEM</a:t>
            </a:r>
            <a:r>
              <a:rPr lang="ja-JP" altLang="en-US" sz="2800" dirty="0">
                <a:solidFill>
                  <a:schemeClr val="tx1"/>
                </a:solidFill>
              </a:rPr>
              <a:t> </a:t>
            </a:r>
            <a:r>
              <a:rPr lang="en-US" altLang="ja-JP" sz="2800" dirty="0">
                <a:solidFill>
                  <a:schemeClr val="tx1"/>
                </a:solidFill>
              </a:rPr>
              <a:t>or FS/NS-FEM</a:t>
            </a:r>
            <a:r>
              <a:rPr lang="ja-JP" altLang="en-US" sz="2800" dirty="0">
                <a:solidFill>
                  <a:schemeClr val="tx1"/>
                </a:solidFill>
              </a:rPr>
              <a:t>）</a:t>
            </a:r>
            <a:br>
              <a:rPr lang="en-US" altLang="ja-JP" sz="2800" dirty="0">
                <a:solidFill>
                  <a:schemeClr val="tx1"/>
                </a:solidFill>
              </a:rPr>
            </a:br>
            <a:r>
              <a:rPr lang="ja-JP" altLang="en-US" sz="2800" dirty="0">
                <a:solidFill>
                  <a:schemeClr val="tx1"/>
                </a:solidFill>
              </a:rPr>
              <a:t>を用いてこの問題を解決</a:t>
            </a:r>
            <a:r>
              <a:rPr lang="en-US" altLang="ja-JP" sz="2800" dirty="0">
                <a:solidFill>
                  <a:schemeClr val="tx1"/>
                </a:solidFill>
              </a:rPr>
              <a:t>!!</a:t>
            </a:r>
            <a:endParaRPr kumimoji="1" lang="ja-JP" altLang="en-US" sz="2800" dirty="0">
              <a:solidFill>
                <a:schemeClr val="tx1"/>
              </a:solidFill>
            </a:endParaRPr>
          </a:p>
        </p:txBody>
      </p:sp>
    </p:spTree>
    <p:extLst>
      <p:ext uri="{BB962C8B-B14F-4D97-AF65-F5344CB8AC3E}">
        <p14:creationId xmlns:p14="http://schemas.microsoft.com/office/powerpoint/2010/main" val="16187543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ES/NS-FEM</a:t>
            </a:r>
            <a:r>
              <a:rPr kumimoji="1" lang="ja-JP" altLang="en-US" dirty="0"/>
              <a:t>とは？</a:t>
            </a:r>
          </a:p>
        </p:txBody>
      </p:sp>
      <p:sp>
        <p:nvSpPr>
          <p:cNvPr id="3" name="コンテンツ プレースホルダー 2"/>
          <p:cNvSpPr>
            <a:spLocks noGrp="1"/>
          </p:cNvSpPr>
          <p:nvPr>
            <p:ph idx="1"/>
          </p:nvPr>
        </p:nvSpPr>
        <p:spPr/>
        <p:txBody>
          <a:bodyPr/>
          <a:lstStyle/>
          <a:p>
            <a:r>
              <a:rPr lang="ja-JP" altLang="en-US" sz="2400" dirty="0"/>
              <a:t>複数の要素にまたがって</a:t>
            </a:r>
            <a:r>
              <a:rPr lang="en-US" altLang="ja-JP" sz="2400" dirty="0"/>
              <a:t>B-bar</a:t>
            </a:r>
            <a:r>
              <a:rPr lang="ja-JP" altLang="en-US" sz="2400" dirty="0"/>
              <a:t>要素を作る様な方法．</a:t>
            </a:r>
            <a:endParaRPr lang="en-US" altLang="ja-JP" sz="2400" dirty="0"/>
          </a:p>
          <a:p>
            <a:r>
              <a:rPr lang="ja-JP" altLang="en-US" sz="2400" dirty="0"/>
              <a:t>要素は</a:t>
            </a:r>
            <a:r>
              <a:rPr lang="en-US" altLang="ja-JP" sz="2400" dirty="0"/>
              <a:t>[</a:t>
            </a:r>
            <a:r>
              <a:rPr lang="en-US" altLang="ja-JP" sz="2400" i="1" dirty="0"/>
              <a:t>B</a:t>
            </a:r>
            <a:r>
              <a:rPr lang="en-US" altLang="ja-JP" sz="2400" dirty="0"/>
              <a:t>]</a:t>
            </a:r>
            <a:r>
              <a:rPr lang="ja-JP" altLang="en-US" sz="2400" dirty="0"/>
              <a:t>のみ計算し，それを</a:t>
            </a:r>
            <a:r>
              <a:rPr lang="ja-JP" altLang="en-US" sz="2400" dirty="0">
                <a:solidFill>
                  <a:srgbClr val="FF0000"/>
                </a:solidFill>
              </a:rPr>
              <a:t>辺</a:t>
            </a:r>
            <a:r>
              <a:rPr lang="ja-JP" altLang="en-US" sz="2400" dirty="0"/>
              <a:t>（面）および</a:t>
            </a:r>
            <a:r>
              <a:rPr lang="ja-JP" altLang="en-US" sz="2400" dirty="0">
                <a:solidFill>
                  <a:srgbClr val="0000CC"/>
                </a:solidFill>
              </a:rPr>
              <a:t>節点</a:t>
            </a:r>
            <a:r>
              <a:rPr lang="ja-JP" altLang="en-US" sz="2400" dirty="0"/>
              <a:t>に分配する．</a:t>
            </a:r>
            <a:endParaRPr lang="en-US" altLang="ja-JP" sz="2400" dirty="0"/>
          </a:p>
          <a:p>
            <a:r>
              <a:rPr lang="ja-JP" altLang="en-US" sz="2400" dirty="0"/>
              <a:t>応力歪みや節点内力寄与は</a:t>
            </a:r>
            <a:r>
              <a:rPr lang="ja-JP" altLang="en-US" sz="2400" dirty="0">
                <a:solidFill>
                  <a:srgbClr val="FF0000"/>
                </a:solidFill>
              </a:rPr>
              <a:t>辺</a:t>
            </a:r>
            <a:r>
              <a:rPr lang="ja-JP" altLang="en-US" sz="2400" dirty="0"/>
              <a:t>（面）および</a:t>
            </a:r>
            <a:r>
              <a:rPr lang="ja-JP" altLang="en-US" sz="2400" dirty="0">
                <a:solidFill>
                  <a:srgbClr val="0000CC"/>
                </a:solidFill>
              </a:rPr>
              <a:t>節点</a:t>
            </a:r>
            <a:r>
              <a:rPr lang="ja-JP" altLang="en-US" sz="2400" dirty="0"/>
              <a:t>で計算する．</a:t>
            </a:r>
            <a:endParaRPr lang="en-US" altLang="ja-JP" sz="2400" dirty="0"/>
          </a:p>
          <a:p>
            <a:r>
              <a:rPr kumimoji="1" lang="ja-JP" altLang="en-US" sz="2400" dirty="0"/>
              <a:t>三角形要素や四面体要素でも</a:t>
            </a:r>
            <a:r>
              <a:rPr lang="en-US" altLang="ja-JP" sz="2400" dirty="0"/>
              <a:t>OK</a:t>
            </a:r>
            <a:r>
              <a:rPr lang="ja-JP" altLang="en-US" sz="2400" dirty="0" err="1"/>
              <a:t>．</a:t>
            </a:r>
            <a:r>
              <a:rPr lang="ja-JP" altLang="en-US" sz="2400" dirty="0"/>
              <a:t>　</a:t>
            </a:r>
            <a:r>
              <a:rPr lang="ja-JP" altLang="en-US" sz="1800" dirty="0"/>
              <a:t>■</a:t>
            </a:r>
            <a:r>
              <a:rPr lang="ja-JP" altLang="en-US" sz="2400" dirty="0"/>
              <a:t>混合法より実装が楽．</a:t>
            </a:r>
            <a:endParaRPr kumimoji="1" lang="en-US" altLang="ja-JP" sz="2400" dirty="0"/>
          </a:p>
          <a:p>
            <a:pPr marL="0" indent="0">
              <a:buNone/>
            </a:pPr>
            <a:endParaRPr lang="en-US" altLang="ja-JP" sz="2400" dirty="0"/>
          </a:p>
          <a:p>
            <a:endParaRPr kumimoji="1" lang="en-US" altLang="ja-JP" sz="2400" dirty="0"/>
          </a:p>
          <a:p>
            <a:pPr marL="0" indent="0">
              <a:buNone/>
            </a:pPr>
            <a:endParaRPr kumimoji="1" lang="en-US" altLang="ja-JP" sz="2400" dirty="0"/>
          </a:p>
          <a:p>
            <a:endParaRPr kumimoji="1" lang="ja-JP" altLang="en-US" sz="2400"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13</a:t>
            </a:fld>
            <a:endParaRPr lang="ja-JP" altLang="en-US" dirty="0"/>
          </a:p>
        </p:txBody>
      </p:sp>
      <p:pic>
        <p:nvPicPr>
          <p:cNvPr id="9" name="図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7748" y="2288088"/>
            <a:ext cx="7336660" cy="4129244"/>
          </a:xfrm>
          <a:prstGeom prst="rect">
            <a:avLst/>
          </a:prstGeom>
        </p:spPr>
      </p:pic>
    </p:spTree>
    <p:extLst>
      <p:ext uri="{BB962C8B-B14F-4D97-AF65-F5344CB8AC3E}">
        <p14:creationId xmlns:p14="http://schemas.microsoft.com/office/powerpoint/2010/main" val="4472327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nchor="ctr"/>
          <a:lstStyle/>
          <a:p>
            <a:pPr marL="0" indent="0" algn="ctr">
              <a:buFont typeface="+mj-ea"/>
              <a:buAutoNum type="circleNumDbPlain" startAt="2"/>
            </a:pPr>
            <a:r>
              <a:rPr lang="en-US" altLang="ja-JP" sz="4000" dirty="0"/>
              <a:t> </a:t>
            </a:r>
          </a:p>
          <a:p>
            <a:pPr marL="0" indent="0" algn="ctr">
              <a:buNone/>
            </a:pPr>
            <a:r>
              <a:rPr lang="ja-JP" altLang="en-US" sz="4000" dirty="0"/>
              <a:t>提案手法における</a:t>
            </a:r>
            <a:r>
              <a:rPr lang="ja-JP" altLang="en-US" sz="4000" b="1" dirty="0">
                <a:effectLst>
                  <a:outerShdw blurRad="38100" dist="38100" dir="2700000" algn="tl">
                    <a:srgbClr val="000000">
                      <a:alpha val="43137"/>
                    </a:srgbClr>
                  </a:outerShdw>
                </a:effectLst>
              </a:rPr>
              <a:t>弾塑性体</a:t>
            </a:r>
            <a:r>
              <a:rPr lang="ja-JP" altLang="en-US" sz="4000" dirty="0"/>
              <a:t>の取扱い</a:t>
            </a:r>
            <a:endParaRPr lang="en-US" altLang="ja-JP" sz="4000" dirty="0"/>
          </a:p>
          <a:p>
            <a:pPr marL="0" indent="0" algn="ctr">
              <a:buNone/>
            </a:pPr>
            <a:r>
              <a:rPr lang="ja-JP" altLang="en-US" sz="2800" dirty="0">
                <a:solidFill>
                  <a:srgbClr val="C00000"/>
                </a:solidFill>
              </a:rPr>
              <a:t>速度形構成式を採用する</a:t>
            </a:r>
            <a:endParaRPr lang="en-US" altLang="ja-JP" sz="2800" dirty="0">
              <a:solidFill>
                <a:srgbClr val="C00000"/>
              </a:solidFill>
            </a:endParaRPr>
          </a:p>
          <a:p>
            <a:pPr marL="0" indent="0" algn="ctr">
              <a:buNone/>
            </a:pPr>
            <a:r>
              <a:rPr lang="ja-JP" altLang="en-US" sz="2800" dirty="0">
                <a:solidFill>
                  <a:srgbClr val="C00000"/>
                </a:solidFill>
              </a:rPr>
              <a:t>標準的な陰解法リゾーニングと</a:t>
            </a:r>
            <a:endParaRPr lang="en-US" altLang="ja-JP" sz="2800" dirty="0">
              <a:solidFill>
                <a:srgbClr val="C00000"/>
              </a:solidFill>
            </a:endParaRPr>
          </a:p>
          <a:p>
            <a:pPr marL="0" indent="0" algn="ctr">
              <a:buNone/>
            </a:pPr>
            <a:r>
              <a:rPr lang="ja-JP" altLang="en-US" sz="2800" dirty="0">
                <a:solidFill>
                  <a:srgbClr val="C00000"/>
                </a:solidFill>
              </a:rPr>
              <a:t>恐らく同じです．</a:t>
            </a:r>
            <a:endParaRPr kumimoji="1" lang="en-US" altLang="ja-JP" sz="3600"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14</a:t>
            </a:fld>
            <a:endParaRPr lang="ja-JP" altLang="en-US" dirty="0"/>
          </a:p>
        </p:txBody>
      </p:sp>
    </p:spTree>
    <p:extLst>
      <p:ext uri="{BB962C8B-B14F-4D97-AF65-F5344CB8AC3E}">
        <p14:creationId xmlns:p14="http://schemas.microsoft.com/office/powerpoint/2010/main" val="22739065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弾塑性構成方程式</a:t>
            </a:r>
            <a:endParaRPr kumimoji="1" lang="ja-JP" altLang="en-US" dirty="0"/>
          </a:p>
        </p:txBody>
      </p:sp>
      <p:sp>
        <p:nvSpPr>
          <p:cNvPr id="3" name="コンテンツ プレースホルダー 2"/>
          <p:cNvSpPr>
            <a:spLocks noGrp="1"/>
          </p:cNvSpPr>
          <p:nvPr>
            <p:ph idx="1"/>
          </p:nvPr>
        </p:nvSpPr>
        <p:spPr/>
        <p:txBody>
          <a:bodyPr/>
          <a:lstStyle/>
          <a:p>
            <a:pPr marL="0" indent="0">
              <a:buNone/>
            </a:pPr>
            <a:r>
              <a:rPr kumimoji="1" lang="ja-JP" altLang="en-US" sz="2800" dirty="0"/>
              <a:t>最も基本的な等方</a:t>
            </a:r>
            <a:r>
              <a:rPr lang="ja-JP" altLang="en-US" sz="2800" dirty="0"/>
              <a:t>硬化</a:t>
            </a:r>
            <a:r>
              <a:rPr kumimoji="1" lang="en-US" altLang="ja-JP" sz="2800" dirty="0"/>
              <a:t>von </a:t>
            </a:r>
            <a:r>
              <a:rPr kumimoji="1" lang="en-US" altLang="ja-JP" sz="2800" dirty="0" err="1"/>
              <a:t>Mises</a:t>
            </a:r>
            <a:r>
              <a:rPr kumimoji="1" lang="ja-JP" altLang="en-US" sz="2800" dirty="0"/>
              <a:t>弾塑性モデルを対象</a:t>
            </a:r>
            <a:br>
              <a:rPr lang="en-US" altLang="ja-JP" sz="2800" dirty="0"/>
            </a:br>
            <a:r>
              <a:rPr lang="ja-JP" altLang="en-US" sz="2400" dirty="0"/>
              <a:t>（</a:t>
            </a:r>
            <a:r>
              <a:rPr kumimoji="1" lang="en-US" altLang="ja-JP" sz="2400" dirty="0"/>
              <a:t>ABAQUS</a:t>
            </a:r>
            <a:r>
              <a:rPr kumimoji="1" lang="ja-JP" altLang="en-US" sz="2400" dirty="0"/>
              <a:t>や</a:t>
            </a:r>
            <a:r>
              <a:rPr kumimoji="1" lang="en-US" altLang="ja-JP" sz="2400" dirty="0"/>
              <a:t>MARC</a:t>
            </a:r>
            <a:r>
              <a:rPr kumimoji="1" lang="ja-JP" altLang="en-US" sz="2400" dirty="0"/>
              <a:t>のデフォルトの弾塑性モデル）</a:t>
            </a:r>
            <a:endParaRPr kumimoji="1" lang="en-US" altLang="ja-JP" sz="2400" dirty="0"/>
          </a:p>
          <a:p>
            <a:endParaRPr kumimoji="1" lang="en-US" altLang="ja-JP" sz="3600" dirty="0"/>
          </a:p>
          <a:p>
            <a:endParaRPr lang="en-US" altLang="ja-JP" sz="3600" dirty="0"/>
          </a:p>
          <a:p>
            <a:endParaRPr kumimoji="1" lang="en-US" altLang="ja-JP" sz="3600" dirty="0"/>
          </a:p>
          <a:p>
            <a:endParaRPr lang="en-US" altLang="ja-JP" sz="3600" dirty="0"/>
          </a:p>
          <a:p>
            <a:endParaRPr lang="en-US" altLang="ja-JP" sz="2400" dirty="0"/>
          </a:p>
          <a:p>
            <a:endParaRPr kumimoji="1" lang="en-US" altLang="ja-JP" sz="2400"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15</a:t>
            </a:fld>
            <a:endParaRPr lang="ja-JP" altLang="en-US" dirty="0"/>
          </a:p>
        </p:txBody>
      </p:sp>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1266" y="1559642"/>
            <a:ext cx="6435090" cy="537210"/>
          </a:xfrm>
          <a:prstGeom prst="rect">
            <a:avLst/>
          </a:prstGeom>
        </p:spPr>
      </p:pic>
      <p:pic>
        <p:nvPicPr>
          <p:cNvPr id="7" name="図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4036" y="2312876"/>
            <a:ext cx="5832140" cy="2520331"/>
          </a:xfrm>
          <a:prstGeom prst="rect">
            <a:avLst/>
          </a:prstGeom>
          <a:ln>
            <a:solidFill>
              <a:schemeClr val="tx1"/>
            </a:solidFill>
          </a:ln>
        </p:spPr>
      </p:pic>
      <p:sp>
        <p:nvSpPr>
          <p:cNvPr id="8" name="正方形/長方形 7"/>
          <p:cNvSpPr/>
          <p:nvPr/>
        </p:nvSpPr>
        <p:spPr>
          <a:xfrm>
            <a:off x="5112060" y="1520788"/>
            <a:ext cx="2772308" cy="682651"/>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p:cNvSpPr txBox="1"/>
          <p:nvPr/>
        </p:nvSpPr>
        <p:spPr>
          <a:xfrm>
            <a:off x="4290191" y="5103185"/>
            <a:ext cx="4458273" cy="954107"/>
          </a:xfrm>
          <a:prstGeom prst="rect">
            <a:avLst/>
          </a:prstGeom>
          <a:solidFill>
            <a:schemeClr val="accent1"/>
          </a:solidFill>
          <a:scene3d>
            <a:camera prst="orthographicFront"/>
            <a:lightRig rig="threePt" dir="t"/>
          </a:scene3d>
          <a:sp3d>
            <a:bevelT w="165100" prst="coolSlant"/>
          </a:sp3d>
        </p:spPr>
        <p:txBody>
          <a:bodyPr wrap="none" rtlCol="0">
            <a:spAutoFit/>
          </a:bodyPr>
          <a:lstStyle/>
          <a:p>
            <a:pPr algn="ctr"/>
            <a:r>
              <a:rPr kumimoji="1" lang="ja-JP" altLang="en-US" sz="2800" dirty="0"/>
              <a:t>提案手法では</a:t>
            </a:r>
            <a:r>
              <a:rPr kumimoji="1" lang="ja-JP" altLang="en-US" sz="2800" dirty="0">
                <a:solidFill>
                  <a:srgbClr val="C00000"/>
                </a:solidFill>
              </a:rPr>
              <a:t>速度形構成式</a:t>
            </a:r>
            <a:endParaRPr kumimoji="1" lang="en-US" altLang="ja-JP" sz="2800" dirty="0">
              <a:solidFill>
                <a:srgbClr val="C00000"/>
              </a:solidFill>
            </a:endParaRPr>
          </a:p>
          <a:p>
            <a:pPr algn="ctr"/>
            <a:r>
              <a:rPr lang="ja-JP" altLang="en-US" sz="2800" dirty="0"/>
              <a:t>を採用する必要がある</a:t>
            </a:r>
            <a:endParaRPr kumimoji="1" lang="ja-JP" altLang="en-US" sz="2800" dirty="0"/>
          </a:p>
        </p:txBody>
      </p:sp>
      <p:cxnSp>
        <p:nvCxnSpPr>
          <p:cNvPr id="25" name="直線矢印コネクタ 24"/>
          <p:cNvCxnSpPr>
            <a:stCxn id="23" idx="0"/>
            <a:endCxn id="8" idx="2"/>
          </p:cNvCxnSpPr>
          <p:nvPr/>
        </p:nvCxnSpPr>
        <p:spPr>
          <a:xfrm flipH="1" flipV="1">
            <a:off x="6498214" y="2203439"/>
            <a:ext cx="21114" cy="2899746"/>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90552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相当塑性歪み増分の計算法</a:t>
            </a:r>
            <a:endParaRPr kumimoji="1" lang="ja-JP" altLang="en-US" dirty="0"/>
          </a:p>
        </p:txBody>
      </p:sp>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p:txBody>
              <a:bodyPr/>
              <a:lstStyle/>
              <a:p>
                <a:pPr marL="0" indent="0">
                  <a:buNone/>
                </a:pPr>
                <a:r>
                  <a:rPr kumimoji="1" lang="ja-JP" altLang="en-US" sz="2800" dirty="0"/>
                  <a:t>標準的な陰解法と同様，</a:t>
                </a:r>
                <a:r>
                  <a:rPr lang="ja-JP" altLang="en-US" sz="2800" dirty="0"/>
                  <a:t>相当塑性歪み増分（</a:t>
                </a:r>
                <a14:m>
                  <m:oMath xmlns:m="http://schemas.openxmlformats.org/officeDocument/2006/math">
                    <m:r>
                      <m:rPr>
                        <m:sty m:val="p"/>
                      </m:rPr>
                      <a:rPr lang="en-US" altLang="ja-JP" sz="2800" b="0" i="0" smtClean="0">
                        <a:latin typeface="Cambria Math"/>
                      </a:rPr>
                      <m:t>Δ</m:t>
                    </m:r>
                    <m:sSub>
                      <m:sSubPr>
                        <m:ctrlPr>
                          <a:rPr lang="en-US" altLang="ja-JP" sz="2800" b="0" i="1" smtClean="0">
                            <a:latin typeface="Cambria Math" panose="02040503050406030204" pitchFamily="18" charset="0"/>
                          </a:rPr>
                        </m:ctrlPr>
                      </m:sSubPr>
                      <m:e>
                        <m:r>
                          <a:rPr lang="en-US" altLang="ja-JP" sz="2800" b="0" i="1" smtClean="0">
                            <a:latin typeface="Cambria Math"/>
                          </a:rPr>
                          <m:t>𝑒</m:t>
                        </m:r>
                      </m:e>
                      <m:sub>
                        <m:r>
                          <m:rPr>
                            <m:sty m:val="p"/>
                          </m:rPr>
                          <a:rPr lang="en-US" altLang="ja-JP" sz="2800" b="0" i="1" smtClean="0">
                            <a:latin typeface="Cambria Math"/>
                          </a:rPr>
                          <m:t>pl</m:t>
                        </m:r>
                      </m:sub>
                    </m:sSub>
                  </m:oMath>
                </a14:m>
                <a:r>
                  <a:rPr lang="ja-JP" altLang="en-US" sz="2800" dirty="0"/>
                  <a:t>）を</a:t>
                </a:r>
                <a:br>
                  <a:rPr lang="en-US" altLang="ja-JP" sz="2800" dirty="0"/>
                </a:br>
                <a:r>
                  <a:rPr kumimoji="1" lang="en-US" altLang="ja-JP" sz="2800" dirty="0">
                    <a:solidFill>
                      <a:srgbClr val="0000CC"/>
                    </a:solidFill>
                  </a:rPr>
                  <a:t>Elastic Predictor - Plastic Corrector</a:t>
                </a:r>
                <a:r>
                  <a:rPr kumimoji="1" lang="ja-JP" altLang="en-US" sz="2800" dirty="0">
                    <a:solidFill>
                      <a:srgbClr val="0000CC"/>
                    </a:solidFill>
                  </a:rPr>
                  <a:t>法</a:t>
                </a:r>
                <a:r>
                  <a:rPr kumimoji="1" lang="ja-JP" altLang="en-US" sz="2800" dirty="0"/>
                  <a:t>により計算する．</a:t>
                </a:r>
                <a:br>
                  <a:rPr kumimoji="1" lang="en-US" altLang="ja-JP" sz="2800" dirty="0"/>
                </a:br>
                <a:r>
                  <a:rPr kumimoji="1" lang="ja-JP" altLang="en-US" sz="2400" dirty="0"/>
                  <a:t>（陽解法の最大の欠点である「</a:t>
                </a:r>
                <a:r>
                  <a:rPr kumimoji="1" lang="en-US" altLang="ja-JP" sz="2400" dirty="0"/>
                  <a:t>r-min</a:t>
                </a:r>
                <a:r>
                  <a:rPr kumimoji="1" lang="ja-JP" altLang="en-US" sz="2400" dirty="0"/>
                  <a:t>法」を用いる必要がない．）</a:t>
                </a:r>
                <a:endParaRPr kumimoji="1" lang="en-US" altLang="ja-JP" sz="2400" dirty="0"/>
              </a:p>
              <a:p>
                <a:pPr marL="0" indent="0">
                  <a:buNone/>
                </a:pPr>
                <a:endParaRPr lang="en-US" altLang="ja-JP" sz="1000" dirty="0"/>
              </a:p>
              <a:p>
                <a:pPr marL="0" indent="0">
                  <a:buNone/>
                </a:pPr>
                <a:r>
                  <a:rPr kumimoji="1" lang="ja-JP" altLang="en-US" sz="2800" i="1" u="sng" dirty="0">
                    <a:effectLst>
                      <a:outerShdw blurRad="38100" dist="38100" dir="2700000" algn="tl">
                        <a:srgbClr val="000000">
                          <a:alpha val="43137"/>
                        </a:srgbClr>
                      </a:outerShdw>
                    </a:effectLst>
                  </a:rPr>
                  <a:t>解くべき方程式</a:t>
                </a:r>
                <a:endParaRPr kumimoji="1" lang="en-US" altLang="ja-JP" sz="2800" i="1" u="sng" dirty="0">
                  <a:effectLst>
                    <a:outerShdw blurRad="38100" dist="38100" dir="2700000" algn="tl">
                      <a:srgbClr val="000000">
                        <a:alpha val="43137"/>
                      </a:srgbClr>
                    </a:outerShdw>
                  </a:effectLst>
                </a:endParaRPr>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blipFill rotWithShape="1">
                <a:blip r:embed="rId3"/>
                <a:stretch>
                  <a:fillRect l="-2539" t="-2112"/>
                </a:stretch>
              </a:blipFill>
            </p:spPr>
            <p:txBody>
              <a:bodyPr/>
              <a:lstStyle/>
              <a:p>
                <a:r>
                  <a:rPr lang="ja-JP" altLang="en-US">
                    <a:noFill/>
                  </a:rPr>
                  <a:t> </a:t>
                </a:r>
              </a:p>
            </p:txBody>
          </p:sp>
        </mc:Fallback>
      </mc:AlternateContent>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16</a:t>
            </a:fld>
            <a:endParaRPr lang="ja-JP" altLang="en-US" dirty="0"/>
          </a:p>
        </p:txBody>
      </p:sp>
      <p:pic>
        <p:nvPicPr>
          <p:cNvPr id="6" name="図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1600" y="2575710"/>
            <a:ext cx="7164288" cy="1149770"/>
          </a:xfrm>
          <a:prstGeom prst="rect">
            <a:avLst/>
          </a:prstGeom>
        </p:spPr>
      </p:pic>
      <p:pic>
        <p:nvPicPr>
          <p:cNvPr id="7" name="図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5516" y="3825044"/>
            <a:ext cx="5040052" cy="2217752"/>
          </a:xfrm>
          <a:prstGeom prst="rect">
            <a:avLst/>
          </a:prstGeom>
          <a:ln>
            <a:solidFill>
              <a:schemeClr val="tx1"/>
            </a:solidFill>
          </a:ln>
        </p:spPr>
      </p:pic>
      <p:sp>
        <p:nvSpPr>
          <p:cNvPr id="8" name="テキスト ボックス 7"/>
          <p:cNvSpPr txBox="1"/>
          <p:nvPr/>
        </p:nvSpPr>
        <p:spPr>
          <a:xfrm>
            <a:off x="5796136" y="4977172"/>
            <a:ext cx="2792752" cy="830997"/>
          </a:xfrm>
          <a:prstGeom prst="rect">
            <a:avLst/>
          </a:prstGeom>
          <a:solidFill>
            <a:schemeClr val="accent1"/>
          </a:solidFill>
          <a:scene3d>
            <a:camera prst="orthographicFront"/>
            <a:lightRig rig="threePt" dir="t"/>
          </a:scene3d>
          <a:sp3d>
            <a:bevelT/>
          </a:sp3d>
        </p:spPr>
        <p:txBody>
          <a:bodyPr wrap="none" rtlCol="0">
            <a:spAutoFit/>
          </a:bodyPr>
          <a:lstStyle/>
          <a:p>
            <a:pPr algn="ctr"/>
            <a:r>
              <a:rPr lang="ja-JP" altLang="en-US" sz="2400" dirty="0">
                <a:solidFill>
                  <a:srgbClr val="0000CC"/>
                </a:solidFill>
              </a:rPr>
              <a:t>これは標準的な</a:t>
            </a:r>
            <a:endParaRPr lang="en-US" altLang="ja-JP" sz="2400" dirty="0">
              <a:solidFill>
                <a:srgbClr val="0000CC"/>
              </a:solidFill>
            </a:endParaRPr>
          </a:p>
          <a:p>
            <a:pPr algn="ctr"/>
            <a:r>
              <a:rPr lang="ja-JP" altLang="en-US" sz="2400" dirty="0">
                <a:solidFill>
                  <a:srgbClr val="0000CC"/>
                </a:solidFill>
              </a:rPr>
              <a:t>陰解法と完全に同じ</a:t>
            </a:r>
          </a:p>
        </p:txBody>
      </p:sp>
      <p:sp>
        <p:nvSpPr>
          <p:cNvPr id="9" name="テキスト ボックス 8"/>
          <p:cNvSpPr txBox="1"/>
          <p:nvPr/>
        </p:nvSpPr>
        <p:spPr>
          <a:xfrm>
            <a:off x="5949934" y="4017258"/>
            <a:ext cx="2452916" cy="707886"/>
          </a:xfrm>
          <a:prstGeom prst="rect">
            <a:avLst/>
          </a:prstGeom>
          <a:noFill/>
        </p:spPr>
        <p:txBody>
          <a:bodyPr wrap="none" rtlCol="0">
            <a:spAutoFit/>
          </a:bodyPr>
          <a:lstStyle/>
          <a:p>
            <a:pPr algn="ctr"/>
            <a:r>
              <a:rPr lang="ja-JP" altLang="en-US" sz="2000" dirty="0"/>
              <a:t>方程式の解法</a:t>
            </a:r>
            <a:r>
              <a:rPr kumimoji="1" lang="ja-JP" altLang="en-US" sz="2000" dirty="0"/>
              <a:t>は</a:t>
            </a:r>
            <a:endParaRPr kumimoji="1" lang="en-US" altLang="ja-JP" sz="2000" dirty="0"/>
          </a:p>
          <a:p>
            <a:pPr algn="ctr"/>
            <a:r>
              <a:rPr lang="en-US" altLang="ja-JP" sz="2000" dirty="0"/>
              <a:t>Newton-</a:t>
            </a:r>
            <a:r>
              <a:rPr lang="en-US" altLang="ja-JP" sz="2000" dirty="0" err="1"/>
              <a:t>Raphson</a:t>
            </a:r>
            <a:r>
              <a:rPr lang="ja-JP" altLang="en-US" sz="2000" dirty="0"/>
              <a:t>法</a:t>
            </a:r>
            <a:endParaRPr kumimoji="1" lang="ja-JP" altLang="en-US" sz="2000" dirty="0"/>
          </a:p>
        </p:txBody>
      </p:sp>
    </p:spTree>
    <p:extLst>
      <p:ext uri="{BB962C8B-B14F-4D97-AF65-F5344CB8AC3E}">
        <p14:creationId xmlns:p14="http://schemas.microsoft.com/office/powerpoint/2010/main" val="4487790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応力歪み状態の更新</a:t>
            </a:r>
          </a:p>
        </p:txBody>
      </p:sp>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p:txBody>
              <a:bodyPr/>
              <a:lstStyle/>
              <a:p>
                <a:r>
                  <a:rPr kumimoji="1" lang="ja-JP" altLang="en-US" dirty="0"/>
                  <a:t>塑性進行時（</a:t>
                </a:r>
                <a14:m>
                  <m:oMath xmlns:m="http://schemas.openxmlformats.org/officeDocument/2006/math">
                    <m:r>
                      <m:rPr>
                        <m:sty m:val="p"/>
                      </m:rPr>
                      <a:rPr kumimoji="1" lang="en-US" altLang="ja-JP" b="0" i="0" smtClean="0">
                        <a:latin typeface="Cambria Math"/>
                      </a:rPr>
                      <m:t>Δ</m:t>
                    </m:r>
                    <m:sSub>
                      <m:sSubPr>
                        <m:ctrlPr>
                          <a:rPr kumimoji="1" lang="en-US" altLang="ja-JP" b="0" i="1" smtClean="0">
                            <a:latin typeface="Cambria Math" panose="02040503050406030204" pitchFamily="18" charset="0"/>
                          </a:rPr>
                        </m:ctrlPr>
                      </m:sSubPr>
                      <m:e>
                        <m:r>
                          <a:rPr kumimoji="1" lang="en-US" altLang="ja-JP" b="0" i="1" smtClean="0">
                            <a:latin typeface="Cambria Math"/>
                          </a:rPr>
                          <m:t>𝑒</m:t>
                        </m:r>
                      </m:e>
                      <m:sub>
                        <m:r>
                          <m:rPr>
                            <m:sty m:val="p"/>
                          </m:rPr>
                          <a:rPr kumimoji="1" lang="en-US" altLang="ja-JP" b="0" i="1" smtClean="0">
                            <a:latin typeface="Cambria Math"/>
                          </a:rPr>
                          <m:t>pl</m:t>
                        </m:r>
                      </m:sub>
                    </m:sSub>
                    <m:r>
                      <a:rPr kumimoji="1" lang="en-US" altLang="ja-JP" b="0" i="1" smtClean="0">
                        <a:latin typeface="Cambria Math"/>
                      </a:rPr>
                      <m:t>&gt;0</m:t>
                    </m:r>
                  </m:oMath>
                </a14:m>
                <a:r>
                  <a:rPr kumimoji="1" lang="ja-JP" altLang="en-US" dirty="0"/>
                  <a:t>）の場合</a:t>
                </a:r>
                <a:endParaRPr kumimoji="1" lang="en-US" altLang="ja-JP" dirty="0"/>
              </a:p>
              <a:p>
                <a:endParaRPr lang="en-US" altLang="ja-JP" dirty="0"/>
              </a:p>
              <a:p>
                <a:endParaRPr kumimoji="1" lang="en-US" altLang="ja-JP" dirty="0"/>
              </a:p>
              <a:p>
                <a:endParaRPr lang="en-US" altLang="ja-JP" dirty="0"/>
              </a:p>
              <a:p>
                <a:endParaRPr kumimoji="1" lang="en-US" altLang="ja-JP" dirty="0"/>
              </a:p>
              <a:p>
                <a:endParaRPr lang="en-US" altLang="ja-JP" dirty="0"/>
              </a:p>
              <a:p>
                <a:endParaRPr kumimoji="1" lang="en-US" altLang="ja-JP" dirty="0"/>
              </a:p>
              <a:p>
                <a:endParaRPr lang="en-US" altLang="ja-JP" dirty="0"/>
              </a:p>
              <a:p>
                <a:endParaRPr kumimoji="1" lang="en-US" altLang="ja-JP" dirty="0"/>
              </a:p>
              <a:p>
                <a:pPr marL="0" lvl="1" indent="0" algn="ctr">
                  <a:buNone/>
                </a:pPr>
                <a:r>
                  <a:rPr lang="ja-JP" altLang="en-US" sz="2400" dirty="0"/>
                  <a:t>（剛性マトリクスについても恐らく同じなので省略）</a:t>
                </a:r>
                <a:endParaRPr lang="en-US" altLang="ja-JP" sz="2400" dirty="0"/>
              </a:p>
              <a:p>
                <a:endParaRPr kumimoji="1" lang="ja-JP" altLang="en-US" dirty="0"/>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blipFill rotWithShape="1">
                <a:blip r:embed="rId3"/>
                <a:stretch>
                  <a:fillRect l="-2609" t="-2534" b="-845"/>
                </a:stretch>
              </a:blipFill>
            </p:spPr>
            <p:txBody>
              <a:bodyPr/>
              <a:lstStyle/>
              <a:p>
                <a:r>
                  <a:rPr lang="ja-JP" altLang="en-US">
                    <a:noFill/>
                  </a:rPr>
                  <a:t> </a:t>
                </a:r>
              </a:p>
            </p:txBody>
          </p:sp>
        </mc:Fallback>
      </mc:AlternateContent>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17</a:t>
            </a:fld>
            <a:endParaRPr lang="ja-JP" altLang="en-US" dirty="0"/>
          </a:p>
        </p:txBody>
      </p:sp>
      <p:pic>
        <p:nvPicPr>
          <p:cNvPr id="5" name="図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4096" y="1079811"/>
            <a:ext cx="7169785" cy="3141277"/>
          </a:xfrm>
          <a:prstGeom prst="rect">
            <a:avLst/>
          </a:prstGeom>
        </p:spPr>
      </p:pic>
      <p:pic>
        <p:nvPicPr>
          <p:cNvPr id="6" name="図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3509" y="4221088"/>
            <a:ext cx="5328591" cy="1595013"/>
          </a:xfrm>
          <a:prstGeom prst="rect">
            <a:avLst/>
          </a:prstGeom>
          <a:ln>
            <a:solidFill>
              <a:schemeClr val="tx1"/>
            </a:solidFill>
          </a:ln>
        </p:spPr>
      </p:pic>
      <p:sp>
        <p:nvSpPr>
          <p:cNvPr id="7" name="テキスト ボックス 6"/>
          <p:cNvSpPr txBox="1"/>
          <p:nvPr/>
        </p:nvSpPr>
        <p:spPr>
          <a:xfrm>
            <a:off x="5796137" y="4244895"/>
            <a:ext cx="2892138" cy="1200329"/>
          </a:xfrm>
          <a:prstGeom prst="rect">
            <a:avLst/>
          </a:prstGeom>
          <a:solidFill>
            <a:schemeClr val="accent1"/>
          </a:solidFill>
          <a:scene3d>
            <a:camera prst="orthographicFront"/>
            <a:lightRig rig="threePt" dir="t"/>
          </a:scene3d>
          <a:sp3d>
            <a:bevelT w="165100" prst="coolSlant"/>
          </a:sp3d>
        </p:spPr>
        <p:txBody>
          <a:bodyPr wrap="none" rtlCol="0">
            <a:spAutoFit/>
          </a:bodyPr>
          <a:lstStyle/>
          <a:p>
            <a:pPr algn="ctr"/>
            <a:r>
              <a:rPr lang="ja-JP" altLang="en-US" sz="2400" dirty="0"/>
              <a:t>これは</a:t>
            </a:r>
            <a:r>
              <a:rPr kumimoji="1" lang="ja-JP" altLang="en-US" sz="2400" dirty="0">
                <a:solidFill>
                  <a:srgbClr val="C00000"/>
                </a:solidFill>
              </a:rPr>
              <a:t>速度形構成式</a:t>
            </a:r>
            <a:endParaRPr kumimoji="1" lang="en-US" altLang="ja-JP" sz="2400" dirty="0">
              <a:solidFill>
                <a:srgbClr val="C00000"/>
              </a:solidFill>
            </a:endParaRPr>
          </a:p>
          <a:p>
            <a:pPr algn="ctr"/>
            <a:r>
              <a:rPr kumimoji="1" lang="ja-JP" altLang="en-US" sz="2400" dirty="0"/>
              <a:t>を採用する標準的な</a:t>
            </a:r>
            <a:endParaRPr kumimoji="1" lang="en-US" altLang="ja-JP" sz="2400" dirty="0"/>
          </a:p>
          <a:p>
            <a:pPr algn="ctr"/>
            <a:r>
              <a:rPr kumimoji="1" lang="ja-JP" altLang="en-US" sz="2400" dirty="0"/>
              <a:t>陰解法と恐らく同じ</a:t>
            </a:r>
            <a:endParaRPr kumimoji="1" lang="ja-JP" altLang="en-US" sz="2400" dirty="0">
              <a:solidFill>
                <a:srgbClr val="0000CC"/>
              </a:solidFill>
            </a:endParaRPr>
          </a:p>
        </p:txBody>
      </p:sp>
      <mc:AlternateContent xmlns:mc="http://schemas.openxmlformats.org/markup-compatibility/2006" xmlns:a14="http://schemas.microsoft.com/office/drawing/2010/main">
        <mc:Choice Requires="a14">
          <p:sp>
            <p:nvSpPr>
              <p:cNvPr id="8" name="テキスト ボックス 7"/>
              <p:cNvSpPr txBox="1"/>
              <p:nvPr/>
            </p:nvSpPr>
            <p:spPr>
              <a:xfrm>
                <a:off x="5400092" y="5409220"/>
                <a:ext cx="3876126" cy="427425"/>
              </a:xfrm>
              <a:prstGeom prst="rect">
                <a:avLst/>
              </a:prstGeom>
              <a:noFill/>
            </p:spPr>
            <p:txBody>
              <a:bodyPr wrap="none" rtlCol="0">
                <a:spAutoFit/>
              </a:bodyPr>
              <a:lstStyle/>
              <a:p>
                <a:r>
                  <a:rPr lang="ja-JP" altLang="en-US" sz="2000" dirty="0"/>
                  <a:t>（</a:t>
                </a:r>
                <a14:m>
                  <m:oMath xmlns:m="http://schemas.openxmlformats.org/officeDocument/2006/math">
                    <m:r>
                      <m:rPr>
                        <m:sty m:val="p"/>
                      </m:rPr>
                      <a:rPr lang="en-US" altLang="ja-JP" sz="2000">
                        <a:latin typeface="Cambria Math"/>
                      </a:rPr>
                      <m:t>Δ</m:t>
                    </m:r>
                    <m:sSub>
                      <m:sSubPr>
                        <m:ctrlPr>
                          <a:rPr lang="en-US" altLang="ja-JP" sz="2000" i="1">
                            <a:latin typeface="Cambria Math" panose="02040503050406030204" pitchFamily="18" charset="0"/>
                          </a:rPr>
                        </m:ctrlPr>
                      </m:sSubPr>
                      <m:e>
                        <m:r>
                          <a:rPr lang="en-US" altLang="ja-JP" sz="2000" i="1">
                            <a:latin typeface="Cambria Math"/>
                          </a:rPr>
                          <m:t>𝑒</m:t>
                        </m:r>
                      </m:e>
                      <m:sub>
                        <m:r>
                          <m:rPr>
                            <m:sty m:val="p"/>
                          </m:rPr>
                          <a:rPr lang="en-US" altLang="ja-JP" sz="2000" i="1">
                            <a:latin typeface="Cambria Math"/>
                          </a:rPr>
                          <m:t>pl</m:t>
                        </m:r>
                      </m:sub>
                    </m:sSub>
                    <m:r>
                      <a:rPr lang="en-US" altLang="ja-JP" sz="2000" b="0" i="1" smtClean="0">
                        <a:latin typeface="Cambria Math"/>
                      </a:rPr>
                      <m:t>&lt;</m:t>
                    </m:r>
                    <m:r>
                      <a:rPr lang="en-US" altLang="ja-JP" sz="2000" i="1">
                        <a:latin typeface="Cambria Math"/>
                      </a:rPr>
                      <m:t>0</m:t>
                    </m:r>
                  </m:oMath>
                </a14:m>
                <a:r>
                  <a:rPr lang="ja-JP" altLang="en-US" sz="2000" dirty="0"/>
                  <a:t>の場合については省略）</a:t>
                </a:r>
                <a:endParaRPr lang="en-US" altLang="ja-JP" sz="2000" dirty="0"/>
              </a:p>
            </p:txBody>
          </p:sp>
        </mc:Choice>
        <mc:Fallback xmlns="">
          <p:sp>
            <p:nvSpPr>
              <p:cNvPr id="8" name="テキスト ボックス 7"/>
              <p:cNvSpPr txBox="1">
                <a:spLocks noRot="1" noChangeAspect="1" noMove="1" noResize="1" noEditPoints="1" noAdjustHandles="1" noChangeArrowheads="1" noChangeShapeType="1" noTextEdit="1"/>
              </p:cNvSpPr>
              <p:nvPr/>
            </p:nvSpPr>
            <p:spPr>
              <a:xfrm>
                <a:off x="5400092" y="5409220"/>
                <a:ext cx="3876126" cy="427425"/>
              </a:xfrm>
              <a:prstGeom prst="rect">
                <a:avLst/>
              </a:prstGeom>
              <a:blipFill rotWithShape="1">
                <a:blip r:embed="rId6"/>
                <a:stretch>
                  <a:fillRect l="-1730" t="-11429" r="-1101" b="-14286"/>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20511318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リゾーニング時の追加的処理</a:t>
            </a:r>
            <a:endParaRPr kumimoji="1" lang="ja-JP" altLang="en-US" dirty="0"/>
          </a:p>
        </p:txBody>
      </p:sp>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p:txBody>
              <a:bodyPr/>
              <a:lstStyle/>
              <a:p>
                <a:pPr marL="0" indent="0">
                  <a:buNone/>
                </a:pPr>
                <a:r>
                  <a:rPr kumimoji="1" lang="ja-JP" altLang="en-US" sz="2800" dirty="0"/>
                  <a:t>弾性体の場合の処理に加えて下記の処理を行う．</a:t>
                </a:r>
                <a:endParaRPr kumimoji="1" lang="en-US" altLang="ja-JP" sz="2800" dirty="0"/>
              </a:p>
              <a:p>
                <a:pPr marL="0" indent="0">
                  <a:buNone/>
                </a:pPr>
                <a:endParaRPr kumimoji="1" lang="en-US" altLang="ja-JP" sz="1000" dirty="0"/>
              </a:p>
              <a:p>
                <a:pPr marL="914400" lvl="1" indent="-514350">
                  <a:buFont typeface="+mj-lt"/>
                  <a:buAutoNum type="arabicPeriod"/>
                </a:pPr>
                <a:r>
                  <a:rPr lang="ja-JP" altLang="en-US" sz="2400" dirty="0"/>
                  <a:t>相当塑性歪み（</a:t>
                </a:r>
                <a14:m>
                  <m:oMath xmlns:m="http://schemas.openxmlformats.org/officeDocument/2006/math">
                    <m:sSub>
                      <m:sSubPr>
                        <m:ctrlPr>
                          <a:rPr lang="en-US" altLang="ja-JP" sz="2400" b="0" i="1" smtClean="0">
                            <a:latin typeface="Cambria Math" panose="02040503050406030204" pitchFamily="18" charset="0"/>
                          </a:rPr>
                        </m:ctrlPr>
                      </m:sSubPr>
                      <m:e>
                        <m:r>
                          <a:rPr lang="en-US" altLang="ja-JP" sz="2400" b="0" i="1" smtClean="0">
                            <a:latin typeface="Cambria Math"/>
                          </a:rPr>
                          <m:t>𝑒</m:t>
                        </m:r>
                      </m:e>
                      <m:sub>
                        <m:r>
                          <m:rPr>
                            <m:sty m:val="p"/>
                          </m:rPr>
                          <a:rPr lang="en-US" altLang="ja-JP" sz="2400" b="0" i="1" smtClean="0">
                            <a:latin typeface="Cambria Math"/>
                          </a:rPr>
                          <m:t>pl</m:t>
                        </m:r>
                      </m:sub>
                    </m:sSub>
                  </m:oMath>
                </a14:m>
                <a:r>
                  <a:rPr lang="ja-JP" altLang="en-US" sz="2400" dirty="0"/>
                  <a:t>）と塑性歪み（</a:t>
                </a:r>
                <a14:m>
                  <m:oMath xmlns:m="http://schemas.openxmlformats.org/officeDocument/2006/math">
                    <m:sSub>
                      <m:sSubPr>
                        <m:ctrlPr>
                          <a:rPr lang="en-US" altLang="ja-JP" sz="2400" b="0" i="1" smtClean="0">
                            <a:latin typeface="Cambria Math" panose="02040503050406030204" pitchFamily="18" charset="0"/>
                          </a:rPr>
                        </m:ctrlPr>
                      </m:sSubPr>
                      <m:e>
                        <m:r>
                          <a:rPr lang="en-US" altLang="ja-JP" sz="2400" b="1" i="1" smtClean="0">
                            <a:latin typeface="Cambria Math"/>
                          </a:rPr>
                          <m:t>𝑬</m:t>
                        </m:r>
                      </m:e>
                      <m:sub>
                        <m:r>
                          <m:rPr>
                            <m:sty m:val="p"/>
                          </m:rPr>
                          <a:rPr lang="en-US" altLang="ja-JP" sz="2400" b="0" i="1" smtClean="0">
                            <a:latin typeface="Cambria Math"/>
                          </a:rPr>
                          <m:t>pl</m:t>
                        </m:r>
                      </m:sub>
                    </m:sSub>
                  </m:oMath>
                </a14:m>
                <a:r>
                  <a:rPr lang="ja-JP" altLang="en-US" sz="2400" dirty="0"/>
                  <a:t>）も他の状態量と同様にマッピングを行う．</a:t>
                </a:r>
                <a:endParaRPr lang="en-US" altLang="ja-JP" sz="2400" dirty="0"/>
              </a:p>
              <a:p>
                <a:pPr marL="914400" lvl="1" indent="-514350">
                  <a:buFont typeface="+mj-lt"/>
                  <a:buAutoNum type="arabicPeriod"/>
                </a:pPr>
                <a:endParaRPr lang="en-US" altLang="ja-JP" sz="1000" dirty="0"/>
              </a:p>
              <a:p>
                <a:pPr marL="914400" lvl="1" indent="-514350">
                  <a:buFont typeface="+mj-lt"/>
                  <a:buAutoNum type="arabicPeriod"/>
                </a:pPr>
                <a:r>
                  <a:rPr lang="ja-JP" altLang="en-US" sz="2400" dirty="0"/>
                  <a:t>マッピング後の弾性歪みから計算される相当応力がマッピング後の相当塑性歪みにおける</a:t>
                </a:r>
                <a:r>
                  <a:rPr lang="ja-JP" altLang="en-US" sz="2400" dirty="0">
                    <a:solidFill>
                      <a:srgbClr val="FF00FF"/>
                    </a:solidFill>
                  </a:rPr>
                  <a:t>降伏応力を超えている場合</a:t>
                </a:r>
                <a:r>
                  <a:rPr lang="ja-JP" altLang="en-US" sz="2400" dirty="0"/>
                  <a:t>，弾性歪みから得られる応力が降伏曲線上に位置するように</a:t>
                </a:r>
                <a:r>
                  <a:rPr lang="ja-JP" altLang="en-US" sz="2400" dirty="0">
                    <a:solidFill>
                      <a:srgbClr val="0000CC"/>
                    </a:solidFill>
                  </a:rPr>
                  <a:t>相当塑性歪みを補正</a:t>
                </a:r>
                <a:r>
                  <a:rPr lang="ja-JP" altLang="en-US" sz="2400" dirty="0"/>
                  <a:t>する．</a:t>
                </a:r>
                <a:endParaRPr lang="en-US" altLang="ja-JP" sz="2400" dirty="0"/>
              </a:p>
              <a:p>
                <a:pPr marL="914400" lvl="1" indent="-514350">
                  <a:buFont typeface="+mj-lt"/>
                  <a:buAutoNum type="arabicPeriod"/>
                </a:pPr>
                <a:endParaRPr lang="en-US" altLang="ja-JP" sz="2400" dirty="0"/>
              </a:p>
              <a:p>
                <a:pPr marL="914400" lvl="1" indent="-514350">
                  <a:buFont typeface="+mj-lt"/>
                  <a:buAutoNum type="arabicPeriod"/>
                </a:pPr>
                <a:endParaRPr lang="en-US" altLang="ja-JP" sz="2400" dirty="0"/>
              </a:p>
              <a:p>
                <a:pPr marL="914400" lvl="1" indent="-514350">
                  <a:buFont typeface="+mj-lt"/>
                  <a:buAutoNum type="arabicPeriod"/>
                </a:pPr>
                <a:endParaRPr lang="en-US" altLang="ja-JP" sz="2400" dirty="0"/>
              </a:p>
              <a:p>
                <a:pPr marL="914400" lvl="1" indent="-514350">
                  <a:buFont typeface="+mj-lt"/>
                  <a:buAutoNum type="arabicPeriod"/>
                </a:pPr>
                <a:endParaRPr lang="en-US" altLang="ja-JP" sz="2400" dirty="0"/>
              </a:p>
              <a:p>
                <a:pPr marL="914400" lvl="1" indent="-514350">
                  <a:buFont typeface="+mj-lt"/>
                  <a:buAutoNum type="arabicPeriod"/>
                </a:pPr>
                <a:endParaRPr lang="en-US" altLang="ja-JP" sz="2400" dirty="0"/>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blipFill rotWithShape="1">
                <a:blip r:embed="rId3"/>
                <a:stretch>
                  <a:fillRect l="-2468" t="-2112" r="-1199"/>
                </a:stretch>
              </a:blipFill>
            </p:spPr>
            <p:txBody>
              <a:bodyPr/>
              <a:lstStyle/>
              <a:p>
                <a:r>
                  <a:rPr lang="ja-JP" altLang="en-US">
                    <a:noFill/>
                  </a:rPr>
                  <a:t> </a:t>
                </a:r>
              </a:p>
            </p:txBody>
          </p:sp>
        </mc:Fallback>
      </mc:AlternateContent>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18</a:t>
            </a:fld>
            <a:endParaRPr lang="ja-JP" altLang="en-US" dirty="0"/>
          </a:p>
        </p:txBody>
      </p:sp>
      <p:sp>
        <p:nvSpPr>
          <p:cNvPr id="6" name="テキスト ボックス 5"/>
          <p:cNvSpPr txBox="1"/>
          <p:nvPr/>
        </p:nvSpPr>
        <p:spPr>
          <a:xfrm>
            <a:off x="5256658" y="4977172"/>
            <a:ext cx="3336170" cy="830997"/>
          </a:xfrm>
          <a:prstGeom prst="rect">
            <a:avLst/>
          </a:prstGeom>
          <a:solidFill>
            <a:schemeClr val="accent1"/>
          </a:solidFill>
          <a:scene3d>
            <a:camera prst="orthographicFront"/>
            <a:lightRig rig="threePt" dir="t"/>
          </a:scene3d>
          <a:sp3d>
            <a:bevelT w="165100" prst="coolSlant"/>
          </a:sp3d>
        </p:spPr>
        <p:txBody>
          <a:bodyPr wrap="none" rtlCol="0">
            <a:spAutoFit/>
          </a:bodyPr>
          <a:lstStyle/>
          <a:p>
            <a:pPr algn="ctr"/>
            <a:r>
              <a:rPr lang="ja-JP" altLang="en-US" sz="2400" dirty="0">
                <a:solidFill>
                  <a:srgbClr val="0000CC"/>
                </a:solidFill>
              </a:rPr>
              <a:t>これも，標準的な陰解法</a:t>
            </a:r>
            <a:endParaRPr lang="en-US" altLang="ja-JP" sz="2400" dirty="0">
              <a:solidFill>
                <a:srgbClr val="0000CC"/>
              </a:solidFill>
            </a:endParaRPr>
          </a:p>
          <a:p>
            <a:pPr algn="ctr"/>
            <a:r>
              <a:rPr lang="ja-JP" altLang="en-US" sz="2400" dirty="0">
                <a:solidFill>
                  <a:srgbClr val="0000CC"/>
                </a:solidFill>
              </a:rPr>
              <a:t>リゾーニングと恐らく同じ</a:t>
            </a:r>
          </a:p>
        </p:txBody>
      </p:sp>
      <p:pic>
        <p:nvPicPr>
          <p:cNvPr id="7" name="図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3925" y="3861048"/>
            <a:ext cx="3648075" cy="2095500"/>
          </a:xfrm>
          <a:prstGeom prst="rect">
            <a:avLst/>
          </a:prstGeom>
        </p:spPr>
      </p:pic>
      <p:sp>
        <p:nvSpPr>
          <p:cNvPr id="9" name="テキスト ボックス 8"/>
          <p:cNvSpPr txBox="1"/>
          <p:nvPr/>
        </p:nvSpPr>
        <p:spPr>
          <a:xfrm>
            <a:off x="4860032" y="3866922"/>
            <a:ext cx="4129422" cy="1015663"/>
          </a:xfrm>
          <a:prstGeom prst="rect">
            <a:avLst/>
          </a:prstGeom>
          <a:noFill/>
        </p:spPr>
        <p:txBody>
          <a:bodyPr wrap="square" rtlCol="0">
            <a:spAutoFit/>
          </a:bodyPr>
          <a:lstStyle/>
          <a:p>
            <a:pPr marL="0" lvl="1"/>
            <a:r>
              <a:rPr lang="ja-JP" altLang="en-US" sz="2000" dirty="0"/>
              <a:t>相当塑性歪みの時間的連続性を犠牲にする代わりに，応力歪み状態の破綻を防いでいる．</a:t>
            </a:r>
            <a:endParaRPr kumimoji="1" lang="ja-JP" altLang="en-US" sz="2000" dirty="0"/>
          </a:p>
        </p:txBody>
      </p:sp>
    </p:spTree>
    <p:extLst>
      <p:ext uri="{BB962C8B-B14F-4D97-AF65-F5344CB8AC3E}">
        <p14:creationId xmlns:p14="http://schemas.microsoft.com/office/powerpoint/2010/main" val="26787533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nchor="ctr"/>
          <a:lstStyle/>
          <a:p>
            <a:pPr marL="0" indent="0" algn="ctr">
              <a:buFont typeface="+mj-ea"/>
              <a:buAutoNum type="circleNumDbPlain" startAt="3"/>
            </a:pPr>
            <a:r>
              <a:rPr lang="en-US" altLang="ja-JP" sz="4000" dirty="0"/>
              <a:t> </a:t>
            </a:r>
          </a:p>
          <a:p>
            <a:pPr marL="0" indent="0" algn="ctr">
              <a:buNone/>
            </a:pPr>
            <a:r>
              <a:rPr kumimoji="1" lang="ja-JP" altLang="en-US" sz="4000" dirty="0"/>
              <a:t>解析例</a:t>
            </a:r>
            <a:endParaRPr kumimoji="1" lang="en-US" altLang="ja-JP" sz="4000" dirty="0"/>
          </a:p>
          <a:p>
            <a:pPr marL="0" indent="0" algn="ctr">
              <a:buNone/>
            </a:pPr>
            <a:endParaRPr kumimoji="1" lang="ja-JP" altLang="en-US" sz="4000"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19</a:t>
            </a:fld>
            <a:endParaRPr lang="ja-JP" altLang="en-US" dirty="0"/>
          </a:p>
        </p:txBody>
      </p:sp>
    </p:spTree>
    <p:extLst>
      <p:ext uri="{BB962C8B-B14F-4D97-AF65-F5344CB8AC3E}">
        <p14:creationId xmlns:p14="http://schemas.microsoft.com/office/powerpoint/2010/main" val="1939321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研究背景</a:t>
            </a:r>
            <a:endParaRPr kumimoji="1" lang="ja-JP" altLang="en-US" dirty="0"/>
          </a:p>
        </p:txBody>
      </p:sp>
      <p:sp>
        <p:nvSpPr>
          <p:cNvPr id="3" name="コンテンツ プレースホルダー 2"/>
          <p:cNvSpPr>
            <a:spLocks noGrp="1"/>
          </p:cNvSpPr>
          <p:nvPr>
            <p:ph idx="1"/>
          </p:nvPr>
        </p:nvSpPr>
        <p:spPr/>
        <p:txBody>
          <a:bodyPr/>
          <a:lstStyle/>
          <a:p>
            <a:pPr lvl="0"/>
            <a:r>
              <a:rPr lang="ja-JP" altLang="en-US" dirty="0">
                <a:solidFill>
                  <a:srgbClr val="000000"/>
                </a:solidFill>
              </a:rPr>
              <a:t>柔らかい材料の</a:t>
            </a:r>
            <a:r>
              <a:rPr lang="ja-JP" altLang="en-US" dirty="0">
                <a:solidFill>
                  <a:srgbClr val="6600CC"/>
                </a:solidFill>
              </a:rPr>
              <a:t>静的超大変形問題</a:t>
            </a:r>
            <a:r>
              <a:rPr lang="ja-JP" altLang="en-US" dirty="0">
                <a:solidFill>
                  <a:srgbClr val="000000"/>
                </a:solidFill>
              </a:rPr>
              <a:t>を</a:t>
            </a:r>
            <a:br>
              <a:rPr lang="en-US" altLang="ja-JP" dirty="0">
                <a:solidFill>
                  <a:srgbClr val="000000"/>
                </a:solidFill>
              </a:rPr>
            </a:br>
            <a:r>
              <a:rPr lang="ja-JP" altLang="en-US" b="1" u="sng" dirty="0">
                <a:solidFill>
                  <a:srgbClr val="000000"/>
                </a:solidFill>
              </a:rPr>
              <a:t>高精度かつ安定</a:t>
            </a:r>
            <a:r>
              <a:rPr lang="ja-JP" altLang="en-US" dirty="0">
                <a:solidFill>
                  <a:srgbClr val="000000"/>
                </a:solidFill>
              </a:rPr>
              <a:t>に解きたい．</a:t>
            </a:r>
            <a:br>
              <a:rPr lang="en-US" altLang="ja-JP" dirty="0">
                <a:solidFill>
                  <a:srgbClr val="000000"/>
                </a:solidFill>
              </a:rPr>
            </a:br>
            <a:r>
              <a:rPr lang="ja-JP" altLang="en-US" dirty="0">
                <a:solidFill>
                  <a:srgbClr val="000000"/>
                </a:solidFill>
              </a:rPr>
              <a:t>（最終目標：成形解析</a:t>
            </a:r>
            <a:br>
              <a:rPr lang="en-US" altLang="ja-JP" dirty="0">
                <a:solidFill>
                  <a:srgbClr val="000000"/>
                </a:solidFill>
              </a:rPr>
            </a:br>
            <a:r>
              <a:rPr lang="ja-JP" altLang="en-US" dirty="0">
                <a:solidFill>
                  <a:srgbClr val="000000"/>
                </a:solidFill>
              </a:rPr>
              <a:t>　　　　　</a:t>
            </a:r>
            <a:r>
              <a:rPr lang="en-US" altLang="ja-JP" dirty="0">
                <a:solidFill>
                  <a:srgbClr val="000000"/>
                </a:solidFill>
              </a:rPr>
              <a:t>e.g. </a:t>
            </a:r>
            <a:r>
              <a:rPr lang="ja-JP" altLang="en-US" dirty="0">
                <a:solidFill>
                  <a:srgbClr val="000000"/>
                </a:solidFill>
              </a:rPr>
              <a:t>熱ナノインプリント等）</a:t>
            </a:r>
            <a:endParaRPr lang="en-US" altLang="ja-JP" dirty="0">
              <a:solidFill>
                <a:srgbClr val="000000"/>
              </a:solidFill>
            </a:endParaRPr>
          </a:p>
          <a:p>
            <a:pPr lvl="0"/>
            <a:r>
              <a:rPr lang="ja-JP" altLang="en-US" dirty="0"/>
              <a:t>メッシュ固定の</a:t>
            </a:r>
            <a:r>
              <a:rPr lang="en-US" altLang="ja-JP" dirty="0"/>
              <a:t>FEM</a:t>
            </a:r>
            <a:r>
              <a:rPr lang="ja-JP" altLang="en-US" dirty="0">
                <a:solidFill>
                  <a:srgbClr val="000000"/>
                </a:solidFill>
              </a:rPr>
              <a:t>を使用すると</a:t>
            </a:r>
            <a:br>
              <a:rPr lang="en-US" altLang="ja-JP" dirty="0">
                <a:solidFill>
                  <a:srgbClr val="000000"/>
                </a:solidFill>
              </a:rPr>
            </a:br>
            <a:r>
              <a:rPr lang="ja-JP" altLang="en-US" dirty="0">
                <a:solidFill>
                  <a:srgbClr val="000000"/>
                </a:solidFill>
              </a:rPr>
              <a:t>メッシュがすぐに潰れてしまい，解</a:t>
            </a:r>
            <a:br>
              <a:rPr lang="en-US" altLang="ja-JP" dirty="0">
                <a:solidFill>
                  <a:srgbClr val="000000"/>
                </a:solidFill>
              </a:rPr>
            </a:br>
            <a:r>
              <a:rPr lang="ja-JP" altLang="en-US" dirty="0">
                <a:solidFill>
                  <a:srgbClr val="000000"/>
                </a:solidFill>
              </a:rPr>
              <a:t>が得られない．</a:t>
            </a:r>
            <a:endParaRPr lang="en-US" altLang="ja-JP" dirty="0">
              <a:solidFill>
                <a:srgbClr val="000000"/>
              </a:solidFill>
            </a:endParaRPr>
          </a:p>
          <a:p>
            <a:pPr marL="0" lvl="0" indent="0">
              <a:buNone/>
            </a:pPr>
            <a:endParaRPr lang="en-US" altLang="ja-JP" dirty="0">
              <a:solidFill>
                <a:srgbClr val="000000"/>
              </a:solidFill>
            </a:endParaRPr>
          </a:p>
          <a:p>
            <a:pPr lvl="0"/>
            <a:r>
              <a:rPr lang="ja-JP" altLang="en-US" dirty="0">
                <a:solidFill>
                  <a:srgbClr val="FF00FF"/>
                </a:solidFill>
              </a:rPr>
              <a:t>メッシュリゾーニング</a:t>
            </a:r>
            <a:r>
              <a:rPr lang="ja-JP" altLang="en-US" dirty="0"/>
              <a:t>（メッシュを</a:t>
            </a:r>
            <a:br>
              <a:rPr lang="en-US" altLang="ja-JP" dirty="0"/>
            </a:br>
            <a:r>
              <a:rPr lang="ja-JP" altLang="en-US" dirty="0"/>
              <a:t>何度も切り直して計算を続行する</a:t>
            </a:r>
            <a:br>
              <a:rPr lang="en-US" altLang="ja-JP" dirty="0"/>
            </a:br>
            <a:r>
              <a:rPr lang="ja-JP" altLang="en-US" dirty="0"/>
              <a:t>こと）</a:t>
            </a:r>
            <a:r>
              <a:rPr lang="ja-JP" altLang="en-US" dirty="0">
                <a:solidFill>
                  <a:srgbClr val="000000"/>
                </a:solidFill>
              </a:rPr>
              <a:t>が不可欠．</a:t>
            </a:r>
            <a:endParaRPr kumimoji="1" lang="ja-JP" altLang="en-US"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2</a:t>
            </a:fld>
            <a:endParaRPr lang="ja-JP" altLang="en-US" dirty="0"/>
          </a:p>
        </p:txBody>
      </p:sp>
      <p:sp>
        <p:nvSpPr>
          <p:cNvPr id="5" name="AutoShape 9"/>
          <p:cNvSpPr>
            <a:spLocks noChangeArrowheads="1"/>
          </p:cNvSpPr>
          <p:nvPr/>
        </p:nvSpPr>
        <p:spPr bwMode="auto">
          <a:xfrm>
            <a:off x="2663788" y="4148882"/>
            <a:ext cx="1333500" cy="576262"/>
          </a:xfrm>
          <a:prstGeom prst="downArrow">
            <a:avLst>
              <a:gd name="adj1" fmla="val 52195"/>
              <a:gd name="adj2" fmla="val 48486"/>
            </a:avLst>
          </a:prstGeom>
          <a:solidFill>
            <a:schemeClr val="accent1"/>
          </a:solidFill>
          <a:ln w="9525">
            <a:solidFill>
              <a:schemeClr val="tx1"/>
            </a:solidFill>
            <a:miter lim="800000"/>
            <a:headEnd/>
            <a:tailEnd/>
          </a:ln>
        </p:spPr>
        <p:txBody>
          <a:bodyPr vert="eaVert" wrap="none" anchor="ctr"/>
          <a:lstStyle/>
          <a:p>
            <a:endParaRPr lang="ja-JP" altLang="en-US"/>
          </a:p>
        </p:txBody>
      </p:sp>
      <p:pic>
        <p:nvPicPr>
          <p:cNvPr id="6" name="Picture 7"/>
          <p:cNvPicPr>
            <a:picLocks noChangeAspect="1" noChangeArrowheads="1"/>
          </p:cNvPicPr>
          <p:nvPr/>
        </p:nvPicPr>
        <p:blipFill>
          <a:blip r:embed="rId3" cstate="print"/>
          <a:srcRect l="48975" t="43605" b="14536"/>
          <a:stretch>
            <a:fillRect/>
          </a:stretch>
        </p:blipFill>
        <p:spPr bwMode="auto">
          <a:xfrm>
            <a:off x="6666421" y="1101725"/>
            <a:ext cx="2478087" cy="1554163"/>
          </a:xfrm>
          <a:prstGeom prst="rect">
            <a:avLst/>
          </a:prstGeom>
          <a:noFill/>
          <a:ln w="9525">
            <a:noFill/>
            <a:miter lim="800000"/>
            <a:headEnd/>
            <a:tailEnd/>
          </a:ln>
          <a:effectLst/>
        </p:spPr>
      </p:pic>
      <p:pic>
        <p:nvPicPr>
          <p:cNvPr id="7" name="Picture 5">
            <a:hlinkClick r:id="rId4" action="ppaction://hlinkfile"/>
          </p:cNvPr>
          <p:cNvPicPr>
            <a:picLocks noChangeAspect="1" noChangeArrowheads="1"/>
          </p:cNvPicPr>
          <p:nvPr/>
        </p:nvPicPr>
        <p:blipFill>
          <a:blip r:embed="rId5" cstate="print"/>
          <a:srcRect l="29990" t="3392" r="29990" b="39569"/>
          <a:stretch>
            <a:fillRect/>
          </a:stretch>
        </p:blipFill>
        <p:spPr bwMode="auto">
          <a:xfrm>
            <a:off x="6379083" y="2759253"/>
            <a:ext cx="2765425" cy="3632353"/>
          </a:xfrm>
          <a:prstGeom prst="rect">
            <a:avLst/>
          </a:prstGeom>
          <a:noFill/>
          <a:ln w="9525">
            <a:noFill/>
            <a:round/>
            <a:headEnd/>
            <a:tailEnd/>
          </a:ln>
        </p:spPr>
      </p:pic>
    </p:spTree>
    <p:extLst>
      <p:ext uri="{BB962C8B-B14F-4D97-AF65-F5344CB8AC3E}">
        <p14:creationId xmlns:p14="http://schemas.microsoft.com/office/powerpoint/2010/main" val="4369887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繰返し変形解析（概要）</a:t>
            </a:r>
            <a:endParaRPr kumimoji="1" lang="ja-JP" altLang="en-US" dirty="0"/>
          </a:p>
        </p:txBody>
      </p:sp>
      <p:sp>
        <p:nvSpPr>
          <p:cNvPr id="3" name="コンテンツ プレースホルダー 2"/>
          <p:cNvSpPr>
            <a:spLocks noGrp="1"/>
          </p:cNvSpPr>
          <p:nvPr>
            <p:ph idx="1"/>
          </p:nvPr>
        </p:nvSpPr>
        <p:spPr>
          <a:xfrm>
            <a:off x="250824" y="3964928"/>
            <a:ext cx="8641655" cy="2432695"/>
          </a:xfrm>
        </p:spPr>
        <p:txBody>
          <a:bodyPr/>
          <a:lstStyle/>
          <a:p>
            <a:r>
              <a:rPr lang="ja-JP" altLang="en-US" sz="2800" dirty="0"/>
              <a:t>静的，平面ひずみ，</a:t>
            </a:r>
            <a:r>
              <a:rPr lang="en-US" altLang="ja-JP" sz="2800" dirty="0"/>
              <a:t>1 m x 1 m</a:t>
            </a:r>
            <a:r>
              <a:rPr lang="ja-JP" altLang="en-US" sz="2800" dirty="0"/>
              <a:t>の正方領域</a:t>
            </a:r>
            <a:endParaRPr lang="en-US" altLang="ja-JP" sz="2800" dirty="0"/>
          </a:p>
          <a:p>
            <a:r>
              <a:rPr kumimoji="1" lang="ja-JP" altLang="en-US" sz="2800" dirty="0"/>
              <a:t>左辺を左右拘束，下辺を上下拘束</a:t>
            </a:r>
            <a:endParaRPr kumimoji="1" lang="en-US" altLang="ja-JP" sz="2800" dirty="0"/>
          </a:p>
          <a:p>
            <a:r>
              <a:rPr kumimoji="1" lang="ja-JP" altLang="en-US" sz="2800" dirty="0"/>
              <a:t>上辺を左右拘束＆上下に繰返し強制変位</a:t>
            </a:r>
            <a:endParaRPr kumimoji="1" lang="en-US" altLang="ja-JP" sz="2800" dirty="0"/>
          </a:p>
          <a:p>
            <a:r>
              <a:rPr kumimoji="1" lang="en-US" altLang="ja-JP" sz="2800" dirty="0"/>
              <a:t>10</a:t>
            </a:r>
            <a:r>
              <a:rPr kumimoji="1" lang="ja-JP" altLang="en-US" sz="2800" dirty="0"/>
              <a:t>時間ステップ毎にリゾーニング</a:t>
            </a:r>
            <a:r>
              <a:rPr lang="ja-JP" altLang="en-US" sz="2800" dirty="0"/>
              <a:t>（</a:t>
            </a:r>
            <a:r>
              <a:rPr lang="en-US" altLang="ja-JP" sz="2800" dirty="0"/>
              <a:t>GAMBIT</a:t>
            </a:r>
            <a:r>
              <a:rPr lang="ja-JP" altLang="en-US" sz="2800" dirty="0"/>
              <a:t>を使用）</a:t>
            </a:r>
            <a:endParaRPr kumimoji="1" lang="en-US" altLang="ja-JP" sz="2800" dirty="0"/>
          </a:p>
          <a:p>
            <a:r>
              <a:rPr kumimoji="1" lang="ja-JP" altLang="en-US" sz="2800" dirty="0"/>
              <a:t>三角形要素を</a:t>
            </a:r>
            <a:r>
              <a:rPr kumimoji="1" lang="en-US" altLang="ja-JP" sz="2800" dirty="0"/>
              <a:t>ES/NS-FEM</a:t>
            </a:r>
            <a:r>
              <a:rPr kumimoji="1" lang="ja-JP" altLang="en-US" sz="2800" dirty="0"/>
              <a:t>で使用</a:t>
            </a:r>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20</a:t>
            </a:fld>
            <a:endParaRPr lang="ja-JP" altLang="en-US" dirty="0"/>
          </a:p>
        </p:txBody>
      </p:sp>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4900" y="656693"/>
            <a:ext cx="6671456" cy="3308236"/>
          </a:xfrm>
          <a:prstGeom prst="rect">
            <a:avLst/>
          </a:prstGeom>
        </p:spPr>
      </p:pic>
    </p:spTree>
    <p:extLst>
      <p:ext uri="{BB962C8B-B14F-4D97-AF65-F5344CB8AC3E}">
        <p14:creationId xmlns:p14="http://schemas.microsoft.com/office/powerpoint/2010/main" val="40506292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繰返し変形解析（弾塑性材料モデル）</a:t>
            </a:r>
          </a:p>
        </p:txBody>
      </p:sp>
      <p:sp>
        <p:nvSpPr>
          <p:cNvPr id="3" name="コンテンツ プレースホルダー 2"/>
          <p:cNvSpPr>
            <a:spLocks noGrp="1"/>
          </p:cNvSpPr>
          <p:nvPr>
            <p:ph idx="1"/>
          </p:nvPr>
        </p:nvSpPr>
        <p:spPr/>
        <p:txBody>
          <a:bodyPr/>
          <a:lstStyle/>
          <a:p>
            <a:r>
              <a:rPr kumimoji="1" lang="ja-JP" altLang="en-US" dirty="0"/>
              <a:t>等方硬化</a:t>
            </a:r>
            <a:r>
              <a:rPr kumimoji="1" lang="en-US" altLang="ja-JP" dirty="0"/>
              <a:t>von </a:t>
            </a:r>
            <a:r>
              <a:rPr kumimoji="1" lang="en-US" altLang="ja-JP" dirty="0" err="1"/>
              <a:t>Mises</a:t>
            </a:r>
            <a:r>
              <a:rPr kumimoji="1" lang="ja-JP" altLang="en-US" dirty="0"/>
              <a:t>モデル</a:t>
            </a:r>
            <a:endParaRPr kumimoji="1" lang="en-US" altLang="ja-JP" dirty="0"/>
          </a:p>
          <a:p>
            <a:pPr lvl="1"/>
            <a:r>
              <a:rPr kumimoji="1" lang="ja-JP" altLang="en-US" dirty="0"/>
              <a:t>ヤング率：</a:t>
            </a:r>
            <a:r>
              <a:rPr kumimoji="1" lang="en-US" altLang="ja-JP" dirty="0"/>
              <a:t>1 </a:t>
            </a:r>
            <a:r>
              <a:rPr kumimoji="1" lang="en-US" altLang="ja-JP" dirty="0" err="1"/>
              <a:t>GPa</a:t>
            </a:r>
            <a:endParaRPr kumimoji="1" lang="en-US" altLang="ja-JP" dirty="0"/>
          </a:p>
          <a:p>
            <a:pPr lvl="1"/>
            <a:r>
              <a:rPr lang="ja-JP" altLang="en-US" dirty="0"/>
              <a:t>ポアソン比：</a:t>
            </a:r>
            <a:r>
              <a:rPr lang="en-US" altLang="ja-JP" dirty="0"/>
              <a:t>0.3</a:t>
            </a:r>
          </a:p>
          <a:p>
            <a:pPr lvl="1"/>
            <a:r>
              <a:rPr kumimoji="1" lang="ja-JP" altLang="en-US" dirty="0"/>
              <a:t>降伏曲線</a:t>
            </a:r>
            <a:r>
              <a:rPr lang="ja-JP" altLang="en-US" dirty="0"/>
              <a:t>：降伏応力：</a:t>
            </a:r>
            <a:r>
              <a:rPr kumimoji="1" lang="en-US" altLang="ja-JP" dirty="0"/>
              <a:t>1 </a:t>
            </a:r>
            <a:r>
              <a:rPr kumimoji="1" lang="en-US" altLang="ja-JP" dirty="0" err="1"/>
              <a:t>MPa</a:t>
            </a:r>
            <a:r>
              <a:rPr kumimoji="1" lang="ja-JP" altLang="en-US" dirty="0" err="1"/>
              <a:t>，</a:t>
            </a:r>
            <a:r>
              <a:rPr lang="ja-JP" altLang="en-US" dirty="0"/>
              <a:t>塑性</a:t>
            </a:r>
            <a:r>
              <a:rPr kumimoji="1" lang="ja-JP" altLang="en-US" dirty="0"/>
              <a:t>係数：</a:t>
            </a:r>
            <a:r>
              <a:rPr kumimoji="1" lang="en-US" altLang="ja-JP" dirty="0"/>
              <a:t>0.5 </a:t>
            </a:r>
            <a:r>
              <a:rPr kumimoji="1" lang="en-US" altLang="ja-JP" dirty="0" err="1"/>
              <a:t>GPa</a:t>
            </a:r>
            <a:endParaRPr kumimoji="1" lang="ja-JP" altLang="en-US"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21</a:t>
            </a:fld>
            <a:endParaRPr lang="ja-JP" altLang="en-US" dirty="0"/>
          </a:p>
        </p:txBody>
      </p:sp>
      <p:pic>
        <p:nvPicPr>
          <p:cNvPr id="5" name="図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7624" y="2708920"/>
            <a:ext cx="6408710" cy="3204355"/>
          </a:xfrm>
          <a:prstGeom prst="rect">
            <a:avLst/>
          </a:prstGeom>
        </p:spPr>
      </p:pic>
    </p:spTree>
    <p:extLst>
      <p:ext uri="{BB962C8B-B14F-4D97-AF65-F5344CB8AC3E}">
        <p14:creationId xmlns:p14="http://schemas.microsoft.com/office/powerpoint/2010/main" val="16920767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繰返し変形解析（解析結果）</a:t>
            </a:r>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22</a:t>
            </a:fld>
            <a:endParaRPr lang="ja-JP" altLang="en-US" dirty="0"/>
          </a:p>
        </p:txBody>
      </p:sp>
      <p:pic>
        <p:nvPicPr>
          <p:cNvPr id="5" name="aho.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691680" y="656691"/>
            <a:ext cx="5508612" cy="5752665"/>
          </a:xfrm>
          <a:prstGeom prst="rect">
            <a:avLst/>
          </a:prstGeom>
        </p:spPr>
      </p:pic>
      <p:sp>
        <p:nvSpPr>
          <p:cNvPr id="6" name="テキスト ボックス 5"/>
          <p:cNvSpPr txBox="1"/>
          <p:nvPr/>
        </p:nvSpPr>
        <p:spPr>
          <a:xfrm>
            <a:off x="215516" y="692696"/>
            <a:ext cx="1452642" cy="707886"/>
          </a:xfrm>
          <a:prstGeom prst="rect">
            <a:avLst/>
          </a:prstGeom>
          <a:noFill/>
          <a:ln>
            <a:solidFill>
              <a:schemeClr val="tx1"/>
            </a:solidFill>
          </a:ln>
        </p:spPr>
        <p:txBody>
          <a:bodyPr wrap="none" rtlCol="0">
            <a:spAutoFit/>
          </a:bodyPr>
          <a:lstStyle/>
          <a:p>
            <a:pPr algn="ctr"/>
            <a:r>
              <a:rPr kumimoji="1" lang="ja-JP" altLang="en-US" sz="2000" dirty="0"/>
              <a:t>相当塑性</a:t>
            </a:r>
            <a:endParaRPr kumimoji="1" lang="en-US" altLang="ja-JP" sz="2000" dirty="0"/>
          </a:p>
          <a:p>
            <a:pPr algn="ctr"/>
            <a:r>
              <a:rPr kumimoji="1" lang="ja-JP" altLang="en-US" sz="2000" dirty="0"/>
              <a:t>ひずみ分布</a:t>
            </a:r>
          </a:p>
        </p:txBody>
      </p:sp>
      <p:sp>
        <p:nvSpPr>
          <p:cNvPr id="7" name="テキスト ボックス 6"/>
          <p:cNvSpPr txBox="1"/>
          <p:nvPr/>
        </p:nvSpPr>
        <p:spPr>
          <a:xfrm>
            <a:off x="7380314" y="3825044"/>
            <a:ext cx="1659430" cy="2554545"/>
          </a:xfrm>
          <a:prstGeom prst="rect">
            <a:avLst/>
          </a:prstGeom>
          <a:noFill/>
        </p:spPr>
        <p:txBody>
          <a:bodyPr wrap="none" rtlCol="0">
            <a:spAutoFit/>
          </a:bodyPr>
          <a:lstStyle/>
          <a:p>
            <a:pPr algn="ctr"/>
            <a:r>
              <a:rPr lang="ja-JP" altLang="en-US" sz="2000" dirty="0"/>
              <a:t>多数回の</a:t>
            </a:r>
            <a:endParaRPr kumimoji="1" lang="en-US" altLang="ja-JP" sz="2000" dirty="0"/>
          </a:p>
          <a:p>
            <a:pPr algn="ctr"/>
            <a:r>
              <a:rPr kumimoji="1" lang="ja-JP" altLang="en-US" sz="2000" dirty="0"/>
              <a:t>リゾーニング</a:t>
            </a:r>
            <a:endParaRPr kumimoji="1" lang="en-US" altLang="ja-JP" sz="2000" dirty="0"/>
          </a:p>
          <a:p>
            <a:pPr algn="ctr"/>
            <a:r>
              <a:rPr kumimoji="1" lang="ja-JP" altLang="en-US" sz="2000" dirty="0"/>
              <a:t>を行った後も</a:t>
            </a:r>
            <a:endParaRPr kumimoji="1" lang="en-US" altLang="ja-JP" sz="2000" dirty="0"/>
          </a:p>
          <a:p>
            <a:pPr algn="ctr"/>
            <a:r>
              <a:rPr lang="ja-JP" altLang="en-US" sz="2000" dirty="0"/>
              <a:t>滑らかに変形</a:t>
            </a:r>
            <a:endParaRPr lang="en-US" altLang="ja-JP" sz="2000" dirty="0"/>
          </a:p>
          <a:p>
            <a:pPr algn="ctr"/>
            <a:r>
              <a:rPr kumimoji="1" lang="ja-JP" altLang="en-US" sz="2000" b="1" dirty="0">
                <a:effectLst>
                  <a:outerShdw blurRad="38100" dist="38100" dir="2700000" algn="tl">
                    <a:srgbClr val="000000">
                      <a:alpha val="43137"/>
                    </a:srgbClr>
                  </a:outerShdw>
                </a:effectLst>
              </a:rPr>
              <a:t>↓</a:t>
            </a:r>
            <a:endParaRPr kumimoji="1" lang="en-US" altLang="ja-JP" sz="2000" b="1" dirty="0">
              <a:effectLst>
                <a:outerShdw blurRad="38100" dist="38100" dir="2700000" algn="tl">
                  <a:srgbClr val="000000">
                    <a:alpha val="43137"/>
                  </a:srgbClr>
                </a:outerShdw>
              </a:effectLst>
            </a:endParaRPr>
          </a:p>
          <a:p>
            <a:pPr algn="ctr"/>
            <a:r>
              <a:rPr lang="ja-JP" altLang="en-US" sz="2000" dirty="0">
                <a:solidFill>
                  <a:srgbClr val="FF00FF"/>
                </a:solidFill>
              </a:rPr>
              <a:t>安定した</a:t>
            </a:r>
            <a:endParaRPr lang="en-US" altLang="ja-JP" sz="2000" dirty="0">
              <a:solidFill>
                <a:srgbClr val="FF00FF"/>
              </a:solidFill>
            </a:endParaRPr>
          </a:p>
          <a:p>
            <a:pPr algn="ctr"/>
            <a:r>
              <a:rPr kumimoji="1" lang="ja-JP" altLang="en-US" sz="2000" dirty="0">
                <a:solidFill>
                  <a:srgbClr val="FF00FF"/>
                </a:solidFill>
              </a:rPr>
              <a:t>リゾーニング</a:t>
            </a:r>
            <a:endParaRPr kumimoji="1" lang="en-US" altLang="ja-JP" sz="2000" dirty="0">
              <a:solidFill>
                <a:srgbClr val="FF00FF"/>
              </a:solidFill>
            </a:endParaRPr>
          </a:p>
          <a:p>
            <a:pPr algn="ctr"/>
            <a:r>
              <a:rPr lang="ja-JP" altLang="en-US" sz="2000" dirty="0">
                <a:solidFill>
                  <a:srgbClr val="FF00FF"/>
                </a:solidFill>
              </a:rPr>
              <a:t>を実現</a:t>
            </a:r>
            <a:r>
              <a:rPr lang="en-US" altLang="ja-JP" sz="2000" dirty="0">
                <a:solidFill>
                  <a:srgbClr val="FF00FF"/>
                </a:solidFill>
              </a:rPr>
              <a:t>!!</a:t>
            </a:r>
            <a:endParaRPr kumimoji="1" lang="ja-JP" altLang="en-US" sz="2000" dirty="0">
              <a:solidFill>
                <a:srgbClr val="FF00FF"/>
              </a:solidFill>
            </a:endParaRPr>
          </a:p>
        </p:txBody>
      </p:sp>
    </p:spTree>
    <p:extLst>
      <p:ext uri="{BB962C8B-B14F-4D97-AF65-F5344CB8AC3E}">
        <p14:creationId xmlns:p14="http://schemas.microsoft.com/office/powerpoint/2010/main" val="1654473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000"/>
                                  </p:stCondLst>
                                  <p:childTnLst>
                                    <p:cmd type="call" cmd="playFrom(0.0)">
                                      <p:cBhvr>
                                        <p:cTn id="6" dur="101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100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繰返し変形解析（比較）</a:t>
            </a:r>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23</a:t>
            </a:fld>
            <a:endParaRPr lang="ja-JP" altLang="en-US" dirty="0"/>
          </a:p>
        </p:txBody>
      </p:sp>
      <p:pic>
        <p:nvPicPr>
          <p:cNvPr id="6" name="図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971" y="657004"/>
            <a:ext cx="8640509" cy="4844034"/>
          </a:xfrm>
          <a:prstGeom prst="rect">
            <a:avLst/>
          </a:prstGeom>
        </p:spPr>
      </p:pic>
      <p:sp>
        <p:nvSpPr>
          <p:cNvPr id="7" name="テキスト ボックス 6"/>
          <p:cNvSpPr txBox="1"/>
          <p:nvPr/>
        </p:nvSpPr>
        <p:spPr>
          <a:xfrm>
            <a:off x="359532" y="5589240"/>
            <a:ext cx="8496493" cy="637866"/>
          </a:xfrm>
          <a:prstGeom prst="rect">
            <a:avLst/>
          </a:prstGeom>
          <a:noFill/>
        </p:spPr>
        <p:txBody>
          <a:bodyPr wrap="square" rtlCol="0">
            <a:noAutofit/>
          </a:bodyPr>
          <a:lstStyle/>
          <a:p>
            <a:r>
              <a:rPr lang="ja-JP" altLang="en-US" sz="2400" dirty="0"/>
              <a:t>提案手法（リゾーニング有り）</a:t>
            </a:r>
            <a:r>
              <a:rPr lang="en-US" altLang="ja-JP" sz="2400" dirty="0"/>
              <a:t>	</a:t>
            </a:r>
            <a:r>
              <a:rPr lang="ja-JP" altLang="en-US" sz="2400" dirty="0"/>
              <a:t>標準手法（リゾーニング無し）</a:t>
            </a:r>
            <a:endParaRPr kumimoji="1" lang="ja-JP" altLang="en-US" sz="2400" dirty="0"/>
          </a:p>
        </p:txBody>
      </p:sp>
      <p:sp>
        <p:nvSpPr>
          <p:cNvPr id="8" name="テキスト ボックス 7"/>
          <p:cNvSpPr txBox="1"/>
          <p:nvPr/>
        </p:nvSpPr>
        <p:spPr>
          <a:xfrm>
            <a:off x="3591522" y="5913276"/>
            <a:ext cx="1952586" cy="461665"/>
          </a:xfrm>
          <a:prstGeom prst="rect">
            <a:avLst/>
          </a:prstGeom>
          <a:noFill/>
        </p:spPr>
        <p:txBody>
          <a:bodyPr wrap="none" rtlCol="0">
            <a:spAutoFit/>
          </a:bodyPr>
          <a:lstStyle/>
          <a:p>
            <a:r>
              <a:rPr lang="en-US" altLang="ja-JP" sz="2400" dirty="0" err="1"/>
              <a:t>T</a:t>
            </a:r>
            <a:r>
              <a:rPr kumimoji="1" lang="en-US" altLang="ja-JP" sz="2400" dirty="0" err="1"/>
              <a:t>imestep</a:t>
            </a:r>
            <a:r>
              <a:rPr kumimoji="1" lang="en-US" altLang="ja-JP" sz="2400" dirty="0"/>
              <a:t>: 50</a:t>
            </a:r>
            <a:endParaRPr kumimoji="1" lang="ja-JP" altLang="en-US" sz="2400" dirty="0"/>
          </a:p>
        </p:txBody>
      </p:sp>
      <p:sp>
        <p:nvSpPr>
          <p:cNvPr id="3" name="テキスト ボックス 2"/>
          <p:cNvSpPr txBox="1"/>
          <p:nvPr/>
        </p:nvSpPr>
        <p:spPr>
          <a:xfrm>
            <a:off x="5544108" y="1700808"/>
            <a:ext cx="2753976" cy="1015663"/>
          </a:xfrm>
          <a:prstGeom prst="rect">
            <a:avLst/>
          </a:prstGeom>
          <a:noFill/>
        </p:spPr>
        <p:txBody>
          <a:bodyPr wrap="square" rtlCol="0">
            <a:spAutoFit/>
          </a:bodyPr>
          <a:lstStyle/>
          <a:p>
            <a:r>
              <a:rPr lang="ja-JP" altLang="en-US" sz="2000" dirty="0"/>
              <a:t>凹部を良く見ると，</a:t>
            </a:r>
            <a:endParaRPr lang="en-US" altLang="ja-JP" sz="2000" dirty="0"/>
          </a:p>
          <a:p>
            <a:r>
              <a:rPr lang="ja-JP" altLang="en-US" sz="2000" dirty="0"/>
              <a:t>チェッカーボード</a:t>
            </a:r>
            <a:r>
              <a:rPr kumimoji="1" lang="ja-JP" altLang="en-US" sz="2000" dirty="0"/>
              <a:t>＆固い</a:t>
            </a:r>
            <a:endParaRPr kumimoji="1" lang="en-US" altLang="ja-JP" sz="2000" dirty="0"/>
          </a:p>
          <a:p>
            <a:r>
              <a:rPr kumimoji="1" lang="ja-JP" altLang="en-US" sz="2000" dirty="0"/>
              <a:t>⇒ロッキングしている</a:t>
            </a:r>
          </a:p>
        </p:txBody>
      </p:sp>
      <p:cxnSp>
        <p:nvCxnSpPr>
          <p:cNvPr id="9" name="直線矢印コネクタ 8"/>
          <p:cNvCxnSpPr/>
          <p:nvPr/>
        </p:nvCxnSpPr>
        <p:spPr>
          <a:xfrm>
            <a:off x="6921096" y="2716471"/>
            <a:ext cx="914400" cy="36255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02944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繰返し変形解析（比較）</a:t>
            </a:r>
            <a:endParaRPr kumimoji="1" lang="ja-JP" altLang="en-US"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24</a:t>
            </a:fld>
            <a:endParaRPr lang="ja-JP" altLang="en-US" dirty="0"/>
          </a:p>
        </p:txBody>
      </p:sp>
      <p:pic>
        <p:nvPicPr>
          <p:cNvPr id="7" name="コンテンツ プレースホルダー 6"/>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250130" y="657225"/>
            <a:ext cx="8642350" cy="4845050"/>
          </a:xfrm>
        </p:spPr>
      </p:pic>
      <p:sp>
        <p:nvSpPr>
          <p:cNvPr id="8" name="テキスト ボックス 7"/>
          <p:cNvSpPr txBox="1"/>
          <p:nvPr/>
        </p:nvSpPr>
        <p:spPr>
          <a:xfrm>
            <a:off x="359532" y="5589240"/>
            <a:ext cx="8496493" cy="637866"/>
          </a:xfrm>
          <a:prstGeom prst="rect">
            <a:avLst/>
          </a:prstGeom>
          <a:noFill/>
        </p:spPr>
        <p:txBody>
          <a:bodyPr wrap="square" rtlCol="0">
            <a:noAutofit/>
          </a:bodyPr>
          <a:lstStyle/>
          <a:p>
            <a:r>
              <a:rPr lang="ja-JP" altLang="en-US" sz="2400" dirty="0"/>
              <a:t>提案手法（リゾーニング有り）</a:t>
            </a:r>
            <a:r>
              <a:rPr lang="en-US" altLang="ja-JP" sz="2400" dirty="0"/>
              <a:t>	</a:t>
            </a:r>
            <a:r>
              <a:rPr lang="ja-JP" altLang="en-US" sz="2400" dirty="0"/>
              <a:t>標準手法（リゾーニング無し）</a:t>
            </a:r>
            <a:endParaRPr kumimoji="1" lang="ja-JP" altLang="en-US" sz="2400" dirty="0"/>
          </a:p>
        </p:txBody>
      </p:sp>
      <p:sp>
        <p:nvSpPr>
          <p:cNvPr id="9" name="テキスト ボックス 8"/>
          <p:cNvSpPr txBox="1"/>
          <p:nvPr/>
        </p:nvSpPr>
        <p:spPr>
          <a:xfrm>
            <a:off x="3491880" y="5913276"/>
            <a:ext cx="2124108" cy="461665"/>
          </a:xfrm>
          <a:prstGeom prst="rect">
            <a:avLst/>
          </a:prstGeom>
          <a:noFill/>
        </p:spPr>
        <p:txBody>
          <a:bodyPr wrap="none" rtlCol="0">
            <a:spAutoFit/>
          </a:bodyPr>
          <a:lstStyle/>
          <a:p>
            <a:r>
              <a:rPr lang="en-US" altLang="ja-JP" sz="2400" dirty="0" err="1"/>
              <a:t>T</a:t>
            </a:r>
            <a:r>
              <a:rPr kumimoji="1" lang="en-US" altLang="ja-JP" sz="2400" dirty="0" err="1"/>
              <a:t>imestep</a:t>
            </a:r>
            <a:r>
              <a:rPr kumimoji="1" lang="en-US" altLang="ja-JP" sz="2400" dirty="0"/>
              <a:t>: 100</a:t>
            </a:r>
            <a:endParaRPr kumimoji="1" lang="ja-JP" altLang="en-US" sz="2400" dirty="0"/>
          </a:p>
        </p:txBody>
      </p:sp>
    </p:spTree>
    <p:extLst>
      <p:ext uri="{BB962C8B-B14F-4D97-AF65-F5344CB8AC3E}">
        <p14:creationId xmlns:p14="http://schemas.microsoft.com/office/powerpoint/2010/main" val="41741860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繰返し変形解析（比較）</a:t>
            </a:r>
            <a:endParaRPr kumimoji="1" lang="ja-JP" altLang="en-US"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25</a:t>
            </a:fld>
            <a:endParaRPr lang="ja-JP" altLang="en-US" dirty="0"/>
          </a:p>
        </p:txBody>
      </p:sp>
      <p:pic>
        <p:nvPicPr>
          <p:cNvPr id="7" name="図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20" y="656692"/>
            <a:ext cx="8640509" cy="4844034"/>
          </a:xfrm>
          <a:prstGeom prst="rect">
            <a:avLst/>
          </a:prstGeom>
        </p:spPr>
      </p:pic>
      <p:sp>
        <p:nvSpPr>
          <p:cNvPr id="8" name="テキスト ボックス 7"/>
          <p:cNvSpPr txBox="1"/>
          <p:nvPr/>
        </p:nvSpPr>
        <p:spPr>
          <a:xfrm>
            <a:off x="359532" y="5589240"/>
            <a:ext cx="8496493" cy="637866"/>
          </a:xfrm>
          <a:prstGeom prst="rect">
            <a:avLst/>
          </a:prstGeom>
          <a:noFill/>
        </p:spPr>
        <p:txBody>
          <a:bodyPr wrap="square" rtlCol="0">
            <a:noAutofit/>
          </a:bodyPr>
          <a:lstStyle/>
          <a:p>
            <a:r>
              <a:rPr lang="ja-JP" altLang="en-US" sz="2400" dirty="0"/>
              <a:t>提案手法（リゾーニング有り）</a:t>
            </a:r>
            <a:r>
              <a:rPr lang="en-US" altLang="ja-JP" sz="2400" dirty="0"/>
              <a:t>	</a:t>
            </a:r>
            <a:r>
              <a:rPr lang="ja-JP" altLang="en-US" sz="2400" dirty="0"/>
              <a:t>標準手法（リゾーニング無し）</a:t>
            </a:r>
            <a:endParaRPr kumimoji="1" lang="ja-JP" altLang="en-US" sz="2400" dirty="0"/>
          </a:p>
        </p:txBody>
      </p:sp>
      <p:sp>
        <p:nvSpPr>
          <p:cNvPr id="9" name="テキスト ボックス 8"/>
          <p:cNvSpPr txBox="1"/>
          <p:nvPr/>
        </p:nvSpPr>
        <p:spPr>
          <a:xfrm>
            <a:off x="3492008" y="5913276"/>
            <a:ext cx="2124108" cy="461665"/>
          </a:xfrm>
          <a:prstGeom prst="rect">
            <a:avLst/>
          </a:prstGeom>
          <a:noFill/>
        </p:spPr>
        <p:txBody>
          <a:bodyPr wrap="none" rtlCol="0">
            <a:spAutoFit/>
          </a:bodyPr>
          <a:lstStyle/>
          <a:p>
            <a:r>
              <a:rPr lang="en-US" altLang="ja-JP" sz="2400" dirty="0" err="1"/>
              <a:t>T</a:t>
            </a:r>
            <a:r>
              <a:rPr kumimoji="1" lang="en-US" altLang="ja-JP" sz="2400" dirty="0" err="1"/>
              <a:t>imestep</a:t>
            </a:r>
            <a:r>
              <a:rPr kumimoji="1" lang="en-US" altLang="ja-JP" sz="2400" dirty="0"/>
              <a:t>: 150</a:t>
            </a:r>
            <a:endParaRPr kumimoji="1" lang="ja-JP" altLang="en-US" sz="2400" dirty="0"/>
          </a:p>
        </p:txBody>
      </p:sp>
    </p:spTree>
    <p:extLst>
      <p:ext uri="{BB962C8B-B14F-4D97-AF65-F5344CB8AC3E}">
        <p14:creationId xmlns:p14="http://schemas.microsoft.com/office/powerpoint/2010/main" val="20707134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繰返し変形解析（比較）</a:t>
            </a:r>
            <a:endParaRPr kumimoji="1" lang="ja-JP" altLang="en-US"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26</a:t>
            </a:fld>
            <a:endParaRPr lang="ja-JP" altLang="en-US" dirty="0"/>
          </a:p>
        </p:txBody>
      </p:sp>
      <p:pic>
        <p:nvPicPr>
          <p:cNvPr id="7" name="図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971" y="656692"/>
            <a:ext cx="8640509" cy="4844034"/>
          </a:xfrm>
          <a:prstGeom prst="rect">
            <a:avLst/>
          </a:prstGeom>
        </p:spPr>
      </p:pic>
      <p:sp>
        <p:nvSpPr>
          <p:cNvPr id="8" name="テキスト ボックス 7"/>
          <p:cNvSpPr txBox="1"/>
          <p:nvPr/>
        </p:nvSpPr>
        <p:spPr>
          <a:xfrm>
            <a:off x="359532" y="5589240"/>
            <a:ext cx="8496493" cy="637866"/>
          </a:xfrm>
          <a:prstGeom prst="rect">
            <a:avLst/>
          </a:prstGeom>
          <a:noFill/>
        </p:spPr>
        <p:txBody>
          <a:bodyPr wrap="square" rtlCol="0">
            <a:noAutofit/>
          </a:bodyPr>
          <a:lstStyle/>
          <a:p>
            <a:r>
              <a:rPr lang="ja-JP" altLang="en-US" sz="2400" dirty="0"/>
              <a:t>提案手法（リゾーニング有り）</a:t>
            </a:r>
            <a:r>
              <a:rPr lang="en-US" altLang="ja-JP" sz="2400" dirty="0"/>
              <a:t>	</a:t>
            </a:r>
            <a:r>
              <a:rPr lang="ja-JP" altLang="en-US" sz="2400" dirty="0"/>
              <a:t>標準手法（リゾーニング無し）</a:t>
            </a:r>
            <a:endParaRPr kumimoji="1" lang="ja-JP" altLang="en-US" sz="2400" dirty="0"/>
          </a:p>
        </p:txBody>
      </p:sp>
      <p:sp>
        <p:nvSpPr>
          <p:cNvPr id="9" name="テキスト ボックス 8"/>
          <p:cNvSpPr txBox="1"/>
          <p:nvPr/>
        </p:nvSpPr>
        <p:spPr>
          <a:xfrm>
            <a:off x="3673081" y="5970460"/>
            <a:ext cx="1799019" cy="400110"/>
          </a:xfrm>
          <a:prstGeom prst="rect">
            <a:avLst/>
          </a:prstGeom>
          <a:noFill/>
        </p:spPr>
        <p:txBody>
          <a:bodyPr wrap="none" rtlCol="0">
            <a:spAutoFit/>
          </a:bodyPr>
          <a:lstStyle/>
          <a:p>
            <a:r>
              <a:rPr lang="en-US" altLang="ja-JP" sz="2000" dirty="0" err="1"/>
              <a:t>T</a:t>
            </a:r>
            <a:r>
              <a:rPr kumimoji="1" lang="en-US" altLang="ja-JP" sz="2000" dirty="0" err="1"/>
              <a:t>imestep</a:t>
            </a:r>
            <a:r>
              <a:rPr kumimoji="1" lang="en-US" altLang="ja-JP" sz="2000" dirty="0"/>
              <a:t>: 200</a:t>
            </a:r>
            <a:endParaRPr kumimoji="1" lang="ja-JP" altLang="en-US" sz="2000" dirty="0"/>
          </a:p>
        </p:txBody>
      </p:sp>
    </p:spTree>
    <p:extLst>
      <p:ext uri="{BB962C8B-B14F-4D97-AF65-F5344CB8AC3E}">
        <p14:creationId xmlns:p14="http://schemas.microsoft.com/office/powerpoint/2010/main" val="42059320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ネッキング解析（概要）</a:t>
            </a:r>
          </a:p>
        </p:txBody>
      </p:sp>
      <p:sp>
        <p:nvSpPr>
          <p:cNvPr id="3" name="コンテンツ プレースホルダー 2"/>
          <p:cNvSpPr>
            <a:spLocks noGrp="1"/>
          </p:cNvSpPr>
          <p:nvPr>
            <p:ph idx="1"/>
          </p:nvPr>
        </p:nvSpPr>
        <p:spPr>
          <a:xfrm>
            <a:off x="250824" y="3933056"/>
            <a:ext cx="8641655" cy="2464568"/>
          </a:xfrm>
        </p:spPr>
        <p:txBody>
          <a:bodyPr/>
          <a:lstStyle/>
          <a:p>
            <a:r>
              <a:rPr lang="ja-JP" altLang="en-US" sz="2800" dirty="0"/>
              <a:t>静的，平面ひずみ，引張試験片の</a:t>
            </a:r>
            <a:r>
              <a:rPr lang="en-US" altLang="ja-JP" sz="2800" dirty="0"/>
              <a:t>1/4</a:t>
            </a:r>
            <a:r>
              <a:rPr lang="ja-JP" altLang="en-US" sz="2800" dirty="0"/>
              <a:t>領域</a:t>
            </a:r>
            <a:endParaRPr lang="en-US" altLang="ja-JP" sz="2800" dirty="0"/>
          </a:p>
          <a:p>
            <a:r>
              <a:rPr lang="ja-JP" altLang="en-US" sz="2800" dirty="0"/>
              <a:t>左辺を左右拘束，下辺を上下拘束</a:t>
            </a:r>
            <a:endParaRPr lang="en-US" altLang="ja-JP" sz="2800" dirty="0"/>
          </a:p>
          <a:p>
            <a:r>
              <a:rPr lang="ja-JP" altLang="en-US" sz="2800" dirty="0"/>
              <a:t>上辺を左右拘束＆上方向に強制変位</a:t>
            </a:r>
            <a:endParaRPr lang="en-US" altLang="ja-JP" sz="2800" dirty="0"/>
          </a:p>
          <a:p>
            <a:r>
              <a:rPr lang="en-US" altLang="ja-JP" sz="2800" dirty="0"/>
              <a:t>0.05 m</a:t>
            </a:r>
            <a:r>
              <a:rPr lang="ja-JP" altLang="en-US" sz="2800" dirty="0"/>
              <a:t>変位毎にリゾーニング（</a:t>
            </a:r>
            <a:r>
              <a:rPr lang="en-US" altLang="ja-JP" sz="2800" dirty="0"/>
              <a:t>GAMBIT</a:t>
            </a:r>
            <a:r>
              <a:rPr lang="ja-JP" altLang="en-US" sz="2800" dirty="0"/>
              <a:t>を使用）</a:t>
            </a:r>
            <a:endParaRPr lang="en-US" altLang="ja-JP" sz="2800" dirty="0"/>
          </a:p>
          <a:p>
            <a:r>
              <a:rPr lang="ja-JP" altLang="en-US" sz="2800" dirty="0"/>
              <a:t>三角形要素を</a:t>
            </a:r>
            <a:r>
              <a:rPr lang="en-US" altLang="ja-JP" sz="2800" dirty="0"/>
              <a:t>ES/NS-FEM</a:t>
            </a:r>
            <a:r>
              <a:rPr lang="ja-JP" altLang="en-US" sz="2800" dirty="0"/>
              <a:t>で使用</a:t>
            </a:r>
          </a:p>
          <a:p>
            <a:pPr marL="0" indent="0">
              <a:buNone/>
            </a:pPr>
            <a:endParaRPr kumimoji="1" lang="ja-JP" altLang="en-US" sz="2800"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27</a:t>
            </a:fld>
            <a:endParaRPr lang="ja-JP" altLang="en-US" dirty="0"/>
          </a:p>
        </p:txBody>
      </p:sp>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4178" y="656692"/>
            <a:ext cx="5010150" cy="3352800"/>
          </a:xfrm>
          <a:prstGeom prst="rect">
            <a:avLst/>
          </a:prstGeom>
        </p:spPr>
      </p:pic>
    </p:spTree>
    <p:extLst>
      <p:ext uri="{BB962C8B-B14F-4D97-AF65-F5344CB8AC3E}">
        <p14:creationId xmlns:p14="http://schemas.microsoft.com/office/powerpoint/2010/main" val="35955439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ネッキング解析</a:t>
            </a:r>
            <a:r>
              <a:rPr kumimoji="1" lang="ja-JP" altLang="en-US" dirty="0"/>
              <a:t>（弾塑性材料モデル）</a:t>
            </a:r>
          </a:p>
        </p:txBody>
      </p:sp>
      <p:sp>
        <p:nvSpPr>
          <p:cNvPr id="3" name="コンテンツ プレースホルダー 2"/>
          <p:cNvSpPr>
            <a:spLocks noGrp="1"/>
          </p:cNvSpPr>
          <p:nvPr>
            <p:ph idx="1"/>
          </p:nvPr>
        </p:nvSpPr>
        <p:spPr/>
        <p:txBody>
          <a:bodyPr/>
          <a:lstStyle/>
          <a:p>
            <a:r>
              <a:rPr kumimoji="1" lang="ja-JP" altLang="en-US" dirty="0"/>
              <a:t>等方硬化</a:t>
            </a:r>
            <a:r>
              <a:rPr kumimoji="1" lang="en-US" altLang="ja-JP" dirty="0"/>
              <a:t>von </a:t>
            </a:r>
            <a:r>
              <a:rPr kumimoji="1" lang="en-US" altLang="ja-JP" dirty="0" err="1"/>
              <a:t>Mises</a:t>
            </a:r>
            <a:r>
              <a:rPr kumimoji="1" lang="ja-JP" altLang="en-US" dirty="0"/>
              <a:t>モデル</a:t>
            </a:r>
            <a:endParaRPr kumimoji="1" lang="en-US" altLang="ja-JP" dirty="0"/>
          </a:p>
          <a:p>
            <a:pPr lvl="1"/>
            <a:r>
              <a:rPr kumimoji="1" lang="ja-JP" altLang="en-US" dirty="0"/>
              <a:t>ヤング率：</a:t>
            </a:r>
            <a:r>
              <a:rPr kumimoji="1" lang="en-US" altLang="ja-JP" dirty="0"/>
              <a:t>1 </a:t>
            </a:r>
            <a:r>
              <a:rPr kumimoji="1" lang="en-US" altLang="ja-JP" dirty="0" err="1"/>
              <a:t>GPa</a:t>
            </a:r>
            <a:endParaRPr kumimoji="1" lang="en-US" altLang="ja-JP" dirty="0"/>
          </a:p>
          <a:p>
            <a:pPr lvl="1"/>
            <a:r>
              <a:rPr lang="ja-JP" altLang="en-US" dirty="0"/>
              <a:t>ポアソン比：</a:t>
            </a:r>
            <a:r>
              <a:rPr lang="en-US" altLang="ja-JP" dirty="0"/>
              <a:t>0.3</a:t>
            </a:r>
          </a:p>
          <a:p>
            <a:pPr lvl="1"/>
            <a:r>
              <a:rPr kumimoji="1" lang="ja-JP" altLang="en-US" dirty="0"/>
              <a:t>降伏曲線</a:t>
            </a:r>
            <a:r>
              <a:rPr lang="ja-JP" altLang="en-US" dirty="0"/>
              <a:t>：降伏応力：</a:t>
            </a:r>
            <a:r>
              <a:rPr kumimoji="1" lang="en-US" altLang="ja-JP" dirty="0"/>
              <a:t>1 </a:t>
            </a:r>
            <a:r>
              <a:rPr kumimoji="1" lang="en-US" altLang="ja-JP" dirty="0" err="1"/>
              <a:t>MPa</a:t>
            </a:r>
            <a:r>
              <a:rPr kumimoji="1" lang="ja-JP" altLang="en-US" dirty="0" err="1"/>
              <a:t>，</a:t>
            </a:r>
            <a:r>
              <a:rPr lang="ja-JP" altLang="en-US" dirty="0"/>
              <a:t>塑性</a:t>
            </a:r>
            <a:r>
              <a:rPr kumimoji="1" lang="ja-JP" altLang="en-US" dirty="0"/>
              <a:t>係数：</a:t>
            </a:r>
            <a:r>
              <a:rPr kumimoji="1" lang="en-US" altLang="ja-JP" dirty="0"/>
              <a:t>0.5 </a:t>
            </a:r>
            <a:r>
              <a:rPr lang="en-US" altLang="ja-JP" dirty="0" err="1"/>
              <a:t>M</a:t>
            </a:r>
            <a:r>
              <a:rPr kumimoji="1" lang="en-US" altLang="ja-JP" dirty="0" err="1"/>
              <a:t>Pa</a:t>
            </a:r>
            <a:endParaRPr kumimoji="1" lang="en-US" altLang="ja-JP" dirty="0"/>
          </a:p>
          <a:p>
            <a:pPr marL="457200" lvl="1" indent="0">
              <a:buNone/>
            </a:pPr>
            <a:endParaRPr lang="en-US" altLang="ja-JP" dirty="0"/>
          </a:p>
          <a:p>
            <a:pPr marL="457200" lvl="1" indent="0">
              <a:buNone/>
            </a:pPr>
            <a:endParaRPr kumimoji="1" lang="ja-JP" altLang="en-US"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28</a:t>
            </a:fld>
            <a:endParaRPr lang="ja-JP" altLang="en-US" dirty="0"/>
          </a:p>
        </p:txBody>
      </p:sp>
      <p:pic>
        <p:nvPicPr>
          <p:cNvPr id="6" name="図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6400" y="2644312"/>
            <a:ext cx="6681944" cy="3340972"/>
          </a:xfrm>
          <a:prstGeom prst="rect">
            <a:avLst/>
          </a:prstGeom>
        </p:spPr>
      </p:pic>
      <p:sp>
        <p:nvSpPr>
          <p:cNvPr id="7" name="テキスト ボックス 6"/>
          <p:cNvSpPr txBox="1"/>
          <p:nvPr/>
        </p:nvSpPr>
        <p:spPr>
          <a:xfrm>
            <a:off x="7348951" y="2888940"/>
            <a:ext cx="1723549" cy="707886"/>
          </a:xfrm>
          <a:prstGeom prst="rect">
            <a:avLst/>
          </a:prstGeom>
          <a:noFill/>
        </p:spPr>
        <p:txBody>
          <a:bodyPr wrap="none" rtlCol="0">
            <a:spAutoFit/>
          </a:bodyPr>
          <a:lstStyle/>
          <a:p>
            <a:pPr algn="ctr"/>
            <a:r>
              <a:rPr lang="ja-JP" altLang="en-US" sz="2000" dirty="0"/>
              <a:t>弾完全塑性体</a:t>
            </a:r>
            <a:endParaRPr lang="en-US" altLang="ja-JP" sz="2000" dirty="0"/>
          </a:p>
          <a:p>
            <a:pPr algn="ctr"/>
            <a:r>
              <a:rPr kumimoji="1" lang="ja-JP" altLang="en-US" sz="2000" dirty="0"/>
              <a:t>に近い</a:t>
            </a:r>
          </a:p>
        </p:txBody>
      </p:sp>
    </p:spTree>
    <p:extLst>
      <p:ext uri="{BB962C8B-B14F-4D97-AF65-F5344CB8AC3E}">
        <p14:creationId xmlns:p14="http://schemas.microsoft.com/office/powerpoint/2010/main" val="30921271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p:txBody>
          <a:bodyPr/>
          <a:lstStyle/>
          <a:p>
            <a:r>
              <a:rPr kumimoji="1" lang="ja-JP" altLang="en-US" dirty="0"/>
              <a:t>ネッキング解析（解析結果）</a:t>
            </a:r>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29</a:t>
            </a:fld>
            <a:endParaRPr lang="ja-JP" altLang="en-US" dirty="0"/>
          </a:p>
        </p:txBody>
      </p:sp>
      <p:sp>
        <p:nvSpPr>
          <p:cNvPr id="6" name="テキスト ボックス 5"/>
          <p:cNvSpPr txBox="1"/>
          <p:nvPr/>
        </p:nvSpPr>
        <p:spPr>
          <a:xfrm>
            <a:off x="899592" y="692696"/>
            <a:ext cx="1452642" cy="707886"/>
          </a:xfrm>
          <a:prstGeom prst="rect">
            <a:avLst/>
          </a:prstGeom>
          <a:noFill/>
          <a:ln>
            <a:solidFill>
              <a:schemeClr val="tx1"/>
            </a:solidFill>
          </a:ln>
        </p:spPr>
        <p:txBody>
          <a:bodyPr wrap="none" rtlCol="0">
            <a:spAutoFit/>
          </a:bodyPr>
          <a:lstStyle/>
          <a:p>
            <a:pPr algn="ctr"/>
            <a:r>
              <a:rPr kumimoji="1" lang="ja-JP" altLang="en-US" sz="2000" dirty="0"/>
              <a:t>相当塑性</a:t>
            </a:r>
            <a:endParaRPr kumimoji="1" lang="en-US" altLang="ja-JP" sz="2000" dirty="0"/>
          </a:p>
          <a:p>
            <a:pPr algn="ctr"/>
            <a:r>
              <a:rPr kumimoji="1" lang="ja-JP" altLang="en-US" sz="2000" dirty="0"/>
              <a:t>ひずみ分布</a:t>
            </a:r>
          </a:p>
        </p:txBody>
      </p:sp>
      <p:sp>
        <p:nvSpPr>
          <p:cNvPr id="7" name="テキスト ボックス 6"/>
          <p:cNvSpPr txBox="1"/>
          <p:nvPr/>
        </p:nvSpPr>
        <p:spPr>
          <a:xfrm>
            <a:off x="7236296" y="3175225"/>
            <a:ext cx="1635384" cy="3170099"/>
          </a:xfrm>
          <a:prstGeom prst="rect">
            <a:avLst/>
          </a:prstGeom>
          <a:noFill/>
        </p:spPr>
        <p:txBody>
          <a:bodyPr wrap="none" rtlCol="0">
            <a:spAutoFit/>
          </a:bodyPr>
          <a:lstStyle/>
          <a:p>
            <a:pPr algn="ctr"/>
            <a:r>
              <a:rPr lang="ja-JP" altLang="en-US" sz="2000" dirty="0"/>
              <a:t>多数回の</a:t>
            </a:r>
            <a:endParaRPr lang="en-US" altLang="ja-JP" sz="2000" dirty="0"/>
          </a:p>
          <a:p>
            <a:pPr algn="ctr"/>
            <a:r>
              <a:rPr lang="ja-JP" altLang="en-US" sz="2000" dirty="0"/>
              <a:t>リゾーニング</a:t>
            </a:r>
            <a:endParaRPr lang="en-US" altLang="ja-JP" sz="2000" dirty="0"/>
          </a:p>
          <a:p>
            <a:pPr algn="ctr"/>
            <a:r>
              <a:rPr kumimoji="1" lang="ja-JP" altLang="en-US" sz="2000" dirty="0"/>
              <a:t>を経て</a:t>
            </a:r>
            <a:r>
              <a:rPr kumimoji="1" lang="ja-JP" altLang="en-US" sz="2000" dirty="0">
                <a:solidFill>
                  <a:srgbClr val="0000CC"/>
                </a:solidFill>
              </a:rPr>
              <a:t>妥当</a:t>
            </a:r>
            <a:r>
              <a:rPr lang="ja-JP" altLang="en-US" sz="2000" dirty="0">
                <a:solidFill>
                  <a:srgbClr val="0000CC"/>
                </a:solidFill>
              </a:rPr>
              <a:t>な</a:t>
            </a:r>
            <a:endParaRPr lang="en-US" altLang="ja-JP" sz="2000" dirty="0">
              <a:solidFill>
                <a:srgbClr val="0000CC"/>
              </a:solidFill>
            </a:endParaRPr>
          </a:p>
          <a:p>
            <a:pPr algn="ctr"/>
            <a:r>
              <a:rPr kumimoji="1" lang="ja-JP" altLang="en-US" sz="2000" dirty="0">
                <a:solidFill>
                  <a:srgbClr val="0000CC"/>
                </a:solidFill>
              </a:rPr>
              <a:t>ネッキング</a:t>
            </a:r>
            <a:r>
              <a:rPr kumimoji="1" lang="ja-JP" altLang="en-US" sz="2000" dirty="0"/>
              <a:t>を</a:t>
            </a:r>
            <a:endParaRPr kumimoji="1" lang="en-US" altLang="ja-JP" sz="2000" dirty="0"/>
          </a:p>
          <a:p>
            <a:pPr algn="ctr"/>
            <a:r>
              <a:rPr lang="ja-JP" altLang="en-US" sz="2000" dirty="0"/>
              <a:t>示している．</a:t>
            </a:r>
            <a:endParaRPr lang="en-US" altLang="ja-JP" sz="2000" dirty="0"/>
          </a:p>
          <a:p>
            <a:pPr algn="ctr"/>
            <a:endParaRPr kumimoji="1" lang="en-US" altLang="ja-JP" sz="2000" dirty="0"/>
          </a:p>
          <a:p>
            <a:pPr algn="ctr"/>
            <a:r>
              <a:rPr lang="ja-JP" altLang="en-US" sz="2000" dirty="0"/>
              <a:t>ただし，</a:t>
            </a:r>
            <a:endParaRPr lang="en-US" altLang="ja-JP" sz="2000" dirty="0"/>
          </a:p>
          <a:p>
            <a:pPr algn="ctr"/>
            <a:r>
              <a:rPr kumimoji="1" lang="ja-JP" altLang="en-US" sz="2000" dirty="0"/>
              <a:t>リメッシュの</a:t>
            </a:r>
            <a:endParaRPr kumimoji="1" lang="en-US" altLang="ja-JP" sz="2000" dirty="0"/>
          </a:p>
          <a:p>
            <a:pPr algn="ctr"/>
            <a:r>
              <a:rPr lang="ja-JP" altLang="en-US" sz="2000" dirty="0"/>
              <a:t>粗密制御が</a:t>
            </a:r>
            <a:endParaRPr lang="en-US" altLang="ja-JP" sz="2000" dirty="0"/>
          </a:p>
          <a:p>
            <a:pPr algn="ctr"/>
            <a:r>
              <a:rPr kumimoji="1" lang="ja-JP" altLang="en-US" sz="2000" dirty="0"/>
              <a:t>お粗末</a:t>
            </a:r>
            <a:r>
              <a:rPr kumimoji="1" lang="ja-JP" altLang="en-US" sz="2000" dirty="0" err="1"/>
              <a:t>．．．</a:t>
            </a:r>
            <a:endParaRPr kumimoji="1" lang="en-US" altLang="ja-JP" sz="2000" dirty="0"/>
          </a:p>
        </p:txBody>
      </p:sp>
      <p:pic>
        <p:nvPicPr>
          <p:cNvPr id="2" name="necking.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413248" y="656692"/>
            <a:ext cx="4715036" cy="5720448"/>
          </a:xfrm>
          <a:prstGeom prst="rect">
            <a:avLst/>
          </a:prstGeom>
        </p:spPr>
      </p:pic>
    </p:spTree>
    <p:extLst>
      <p:ext uri="{BB962C8B-B14F-4D97-AF65-F5344CB8AC3E}">
        <p14:creationId xmlns:p14="http://schemas.microsoft.com/office/powerpoint/2010/main" val="2049030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000"/>
                                  </p:stCondLst>
                                  <p:childTnLst>
                                    <p:cmd type="call" cmd="playFrom(0.0)">
                                      <p:cBhvr>
                                        <p:cTn id="6" dur="216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100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従来の</a:t>
            </a:r>
            <a:r>
              <a:rPr lang="ja-JP" altLang="en-US" dirty="0"/>
              <a:t>メッシュ</a:t>
            </a:r>
            <a:r>
              <a:rPr kumimoji="1" lang="ja-JP" altLang="en-US" dirty="0"/>
              <a:t>リゾーニング</a:t>
            </a:r>
            <a:r>
              <a:rPr lang="ja-JP" altLang="en-US" dirty="0"/>
              <a:t>成形解析手法</a:t>
            </a:r>
            <a:endParaRPr kumimoji="1" lang="ja-JP" altLang="en-US"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3</a:t>
            </a:fld>
            <a:endParaRPr lang="ja-JP" altLang="en-US" dirty="0"/>
          </a:p>
        </p:txBody>
      </p:sp>
      <p:graphicFrame>
        <p:nvGraphicFramePr>
          <p:cNvPr id="5" name="表 4"/>
          <p:cNvGraphicFramePr>
            <a:graphicFrameLocks noGrp="1"/>
          </p:cNvGraphicFramePr>
          <p:nvPr>
            <p:extLst>
              <p:ext uri="{D42A27DB-BD31-4B8C-83A1-F6EECF244321}">
                <p14:modId xmlns:p14="http://schemas.microsoft.com/office/powerpoint/2010/main" val="2096389500"/>
              </p:ext>
            </p:extLst>
          </p:nvPr>
        </p:nvGraphicFramePr>
        <p:xfrm>
          <a:off x="251520" y="657631"/>
          <a:ext cx="8640960" cy="4247535"/>
        </p:xfrm>
        <a:graphic>
          <a:graphicData uri="http://schemas.openxmlformats.org/drawingml/2006/table">
            <a:tbl>
              <a:tblPr firstRow="1" bandRow="1">
                <a:tableStyleId>{5C22544A-7EE6-4342-B048-85BDC9FD1C3A}</a:tableStyleId>
              </a:tblPr>
              <a:tblGrid>
                <a:gridCol w="1980220">
                  <a:extLst>
                    <a:ext uri="{9D8B030D-6E8A-4147-A177-3AD203B41FA5}">
                      <a16:colId xmlns:a16="http://schemas.microsoft.com/office/drawing/2014/main" val="20000"/>
                    </a:ext>
                  </a:extLst>
                </a:gridCol>
                <a:gridCol w="2124236">
                  <a:extLst>
                    <a:ext uri="{9D8B030D-6E8A-4147-A177-3AD203B41FA5}">
                      <a16:colId xmlns:a16="http://schemas.microsoft.com/office/drawing/2014/main" val="20001"/>
                    </a:ext>
                  </a:extLst>
                </a:gridCol>
                <a:gridCol w="2268252">
                  <a:extLst>
                    <a:ext uri="{9D8B030D-6E8A-4147-A177-3AD203B41FA5}">
                      <a16:colId xmlns:a16="http://schemas.microsoft.com/office/drawing/2014/main" val="20002"/>
                    </a:ext>
                  </a:extLst>
                </a:gridCol>
                <a:gridCol w="2268252">
                  <a:extLst>
                    <a:ext uri="{9D8B030D-6E8A-4147-A177-3AD203B41FA5}">
                      <a16:colId xmlns:a16="http://schemas.microsoft.com/office/drawing/2014/main" val="20003"/>
                    </a:ext>
                  </a:extLst>
                </a:gridCol>
              </a:tblGrid>
              <a:tr h="537383">
                <a:tc>
                  <a:txBody>
                    <a:bodyPr/>
                    <a:lstStyle/>
                    <a:p>
                      <a:pPr algn="ctr"/>
                      <a:endParaRPr kumimoji="1" lang="ja-JP" altLang="en-US" sz="2000" dirty="0">
                        <a:solidFill>
                          <a:schemeClr val="tx1"/>
                        </a:solidFill>
                      </a:endParaRPr>
                    </a:p>
                  </a:txBody>
                  <a:tcPr anchor="ctr"/>
                </a:tc>
                <a:tc>
                  <a:txBody>
                    <a:bodyPr/>
                    <a:lstStyle/>
                    <a:p>
                      <a:pPr algn="ctr"/>
                      <a:r>
                        <a:rPr kumimoji="1" lang="ja-JP" altLang="en-US" sz="2000" dirty="0">
                          <a:solidFill>
                            <a:schemeClr val="tx1"/>
                          </a:solidFill>
                        </a:rPr>
                        <a:t>代表的なソフト</a:t>
                      </a:r>
                    </a:p>
                  </a:txBody>
                  <a:tcPr anchor="ctr"/>
                </a:tc>
                <a:tc>
                  <a:txBody>
                    <a:bodyPr/>
                    <a:lstStyle/>
                    <a:p>
                      <a:pPr algn="ctr"/>
                      <a:r>
                        <a:rPr kumimoji="1" lang="ja-JP" altLang="en-US" sz="2000" u="sng" dirty="0">
                          <a:solidFill>
                            <a:schemeClr val="tx1"/>
                          </a:solidFill>
                        </a:rPr>
                        <a:t>精度</a:t>
                      </a:r>
                    </a:p>
                  </a:txBody>
                  <a:tcPr anchor="ctr"/>
                </a:tc>
                <a:tc>
                  <a:txBody>
                    <a:bodyPr/>
                    <a:lstStyle/>
                    <a:p>
                      <a:pPr algn="ctr"/>
                      <a:r>
                        <a:rPr kumimoji="1" lang="ja-JP" altLang="en-US" sz="2000" u="sng" dirty="0">
                          <a:solidFill>
                            <a:schemeClr val="tx1"/>
                          </a:solidFill>
                        </a:rPr>
                        <a:t>安定性</a:t>
                      </a:r>
                    </a:p>
                  </a:txBody>
                  <a:tcPr anchor="ctr"/>
                </a:tc>
                <a:extLst>
                  <a:ext uri="{0D108BD9-81ED-4DB2-BD59-A6C34878D82A}">
                    <a16:rowId xmlns:a16="http://schemas.microsoft.com/office/drawing/2014/main" val="10000"/>
                  </a:ext>
                </a:extLst>
              </a:tr>
              <a:tr h="927538">
                <a:tc>
                  <a:txBody>
                    <a:bodyPr/>
                    <a:lstStyle/>
                    <a:p>
                      <a:pPr algn="ctr"/>
                      <a:r>
                        <a:rPr kumimoji="1" lang="ja-JP" altLang="en-US" sz="2000" dirty="0"/>
                        <a:t>ワンステップ法</a:t>
                      </a:r>
                      <a:endParaRPr kumimoji="1" lang="en-US" altLang="ja-JP" sz="2000" dirty="0"/>
                    </a:p>
                    <a:p>
                      <a:pPr algn="ctr"/>
                      <a:r>
                        <a:rPr kumimoji="1" lang="ja-JP" altLang="en-US" sz="2000" dirty="0"/>
                        <a:t>（非</a:t>
                      </a:r>
                      <a:r>
                        <a:rPr kumimoji="1" lang="en-US" altLang="ja-JP" sz="2000" dirty="0"/>
                        <a:t>FEM</a:t>
                      </a:r>
                      <a:r>
                        <a:rPr kumimoji="1" lang="ja-JP" altLang="en-US" sz="2000" dirty="0"/>
                        <a:t>）</a:t>
                      </a:r>
                    </a:p>
                  </a:txBody>
                  <a:tcPr anchor="ctr"/>
                </a:tc>
                <a:tc>
                  <a:txBody>
                    <a:bodyPr/>
                    <a:lstStyle/>
                    <a:p>
                      <a:pPr algn="ctr"/>
                      <a:r>
                        <a:rPr kumimoji="1" lang="en-US" altLang="ja-JP" sz="2000" dirty="0" err="1"/>
                        <a:t>HyperForm</a:t>
                      </a:r>
                      <a:endParaRPr kumimoji="1" lang="en-US" altLang="ja-JP" sz="2000" dirty="0"/>
                    </a:p>
                    <a:p>
                      <a:pPr algn="ctr"/>
                      <a:r>
                        <a:rPr kumimoji="1" lang="en-US" altLang="ja-JP" sz="2000" dirty="0"/>
                        <a:t>FASTFORM</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5400" b="0" i="0" u="none" strike="noStrike" kern="1200" cap="none" spc="0" normalizeH="0" baseline="0" noProof="0" dirty="0">
                          <a:ln>
                            <a:noFill/>
                          </a:ln>
                          <a:solidFill>
                            <a:schemeClr val="tx1"/>
                          </a:solidFill>
                          <a:effectLst/>
                          <a:uLnTx/>
                          <a:uFillTx/>
                          <a:latin typeface="Wide Latin" pitchFamily="18" charset="0"/>
                          <a:ea typeface="+mn-ea"/>
                          <a:cs typeface="+mn-cs"/>
                        </a:rPr>
                        <a:t>*</a:t>
                      </a:r>
                      <a:endParaRPr kumimoji="1" lang="ja-JP" altLang="en-US" sz="5400" b="0" i="0" u="none" strike="noStrike" kern="1200" cap="none" spc="0" normalizeH="0" baseline="0" noProof="0" dirty="0">
                        <a:ln>
                          <a:noFill/>
                        </a:ln>
                        <a:solidFill>
                          <a:schemeClr val="tx1"/>
                        </a:solidFill>
                        <a:effectLst/>
                        <a:uLnTx/>
                        <a:uFillTx/>
                        <a:latin typeface="Wide Latin" pitchFamily="18" charset="0"/>
                        <a:ea typeface="+mn-ea"/>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5400" b="0" i="0" u="none" strike="noStrike" kern="1200" cap="none" spc="0" normalizeH="0" baseline="0" noProof="0" dirty="0">
                          <a:ln>
                            <a:noFill/>
                          </a:ln>
                          <a:solidFill>
                            <a:schemeClr val="tx1"/>
                          </a:solidFill>
                          <a:effectLst/>
                          <a:uLnTx/>
                          <a:uFillTx/>
                          <a:latin typeface="Wide Latin" pitchFamily="18" charset="0"/>
                          <a:ea typeface="+mn-ea"/>
                          <a:cs typeface="+mn-cs"/>
                        </a:rPr>
                        <a:t>*****</a:t>
                      </a:r>
                      <a:endParaRPr kumimoji="1" lang="ja-JP" altLang="en-US" sz="5400" b="0" i="0" u="none" strike="noStrike" kern="1200" cap="none" spc="0" normalizeH="0" baseline="0" noProof="0" dirty="0">
                        <a:ln>
                          <a:noFill/>
                        </a:ln>
                        <a:solidFill>
                          <a:schemeClr val="tx1"/>
                        </a:solidFill>
                        <a:effectLst/>
                        <a:uLnTx/>
                        <a:uFillTx/>
                        <a:latin typeface="+mn-lt"/>
                        <a:ea typeface="+mn-ea"/>
                        <a:cs typeface="+mn-cs"/>
                      </a:endParaRPr>
                    </a:p>
                  </a:txBody>
                  <a:tcPr anchor="ctr"/>
                </a:tc>
                <a:extLst>
                  <a:ext uri="{0D108BD9-81ED-4DB2-BD59-A6C34878D82A}">
                    <a16:rowId xmlns:a16="http://schemas.microsoft.com/office/drawing/2014/main" val="10001"/>
                  </a:ext>
                </a:extLst>
              </a:tr>
              <a:tr h="927538">
                <a:tc>
                  <a:txBody>
                    <a:bodyPr/>
                    <a:lstStyle/>
                    <a:p>
                      <a:pPr algn="ctr"/>
                      <a:r>
                        <a:rPr kumimoji="1" lang="ja-JP" altLang="en-US" sz="2000" dirty="0">
                          <a:solidFill>
                            <a:srgbClr val="0000CC"/>
                          </a:solidFill>
                        </a:rPr>
                        <a:t>動的陽解法</a:t>
                      </a:r>
                      <a:endParaRPr kumimoji="1" lang="en-US" altLang="ja-JP" sz="2000" dirty="0">
                        <a:solidFill>
                          <a:srgbClr val="0000CC"/>
                        </a:solidFill>
                      </a:endParaRPr>
                    </a:p>
                  </a:txBody>
                  <a:tcPr anchor="ctr"/>
                </a:tc>
                <a:tc>
                  <a:txBody>
                    <a:bodyPr/>
                    <a:lstStyle/>
                    <a:p>
                      <a:pPr algn="ctr"/>
                      <a:r>
                        <a:rPr kumimoji="1" lang="en-US" altLang="ja-JP" sz="2000" dirty="0"/>
                        <a:t>LS-DYNA</a:t>
                      </a:r>
                    </a:p>
                    <a:p>
                      <a:pPr algn="ctr"/>
                      <a:r>
                        <a:rPr kumimoji="1" lang="en-US" altLang="ja-JP" sz="2000" dirty="0"/>
                        <a:t>PAM-STAMP</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5400" b="0" i="0" u="none" strike="noStrike" kern="1200" cap="none" spc="0" normalizeH="0" baseline="0" noProof="0" dirty="0">
                          <a:ln>
                            <a:noFill/>
                          </a:ln>
                          <a:solidFill>
                            <a:srgbClr val="0000CC"/>
                          </a:solidFill>
                          <a:effectLst/>
                          <a:uLnTx/>
                          <a:uFillTx/>
                          <a:latin typeface="Wide Latin" pitchFamily="18" charset="0"/>
                          <a:ea typeface="+mn-ea"/>
                          <a:cs typeface="+mn-cs"/>
                        </a:rPr>
                        <a:t>**</a:t>
                      </a:r>
                      <a:endParaRPr kumimoji="1" lang="ja-JP" altLang="en-US" sz="5400" b="0" i="0" u="none" strike="noStrike" kern="1200" cap="none" spc="0" normalizeH="0" baseline="0" noProof="0" dirty="0">
                        <a:ln>
                          <a:noFill/>
                        </a:ln>
                        <a:solidFill>
                          <a:srgbClr val="0000CC"/>
                        </a:solidFill>
                        <a:effectLst/>
                        <a:uLnTx/>
                        <a:uFillTx/>
                        <a:latin typeface="Wide Latin" pitchFamily="18" charset="0"/>
                        <a:ea typeface="+mn-ea"/>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5400" b="0" i="0" u="none" strike="noStrike" kern="1200" cap="none" spc="0" normalizeH="0" baseline="0" noProof="0" dirty="0">
                          <a:ln>
                            <a:noFill/>
                          </a:ln>
                          <a:solidFill>
                            <a:schemeClr val="tx1"/>
                          </a:solidFill>
                          <a:effectLst/>
                          <a:uLnTx/>
                          <a:uFillTx/>
                          <a:latin typeface="Wide Latin" pitchFamily="18" charset="0"/>
                          <a:ea typeface="+mn-ea"/>
                          <a:cs typeface="+mn-cs"/>
                        </a:rPr>
                        <a:t>****</a:t>
                      </a:r>
                      <a:endParaRPr kumimoji="1" lang="ja-JP" altLang="en-US" sz="5400" b="0" i="0" u="none" strike="noStrike" kern="1200" cap="none" spc="0" normalizeH="0" baseline="0" noProof="0" dirty="0">
                        <a:ln>
                          <a:noFill/>
                        </a:ln>
                        <a:solidFill>
                          <a:schemeClr val="tx1"/>
                        </a:solidFill>
                        <a:effectLst/>
                        <a:uLnTx/>
                        <a:uFillTx/>
                        <a:latin typeface="+mn-lt"/>
                        <a:ea typeface="+mn-ea"/>
                        <a:cs typeface="+mn-cs"/>
                      </a:endParaRPr>
                    </a:p>
                  </a:txBody>
                  <a:tcPr anchor="ctr"/>
                </a:tc>
                <a:extLst>
                  <a:ext uri="{0D108BD9-81ED-4DB2-BD59-A6C34878D82A}">
                    <a16:rowId xmlns:a16="http://schemas.microsoft.com/office/drawing/2014/main" val="10002"/>
                  </a:ext>
                </a:extLst>
              </a:tr>
              <a:tr h="927538">
                <a:tc>
                  <a:txBody>
                    <a:bodyPr/>
                    <a:lstStyle/>
                    <a:p>
                      <a:pPr algn="ctr"/>
                      <a:r>
                        <a:rPr kumimoji="1" lang="ja-JP" altLang="en-US" sz="2000" dirty="0">
                          <a:solidFill>
                            <a:srgbClr val="FF0000"/>
                          </a:solidFill>
                        </a:rPr>
                        <a:t>静的</a:t>
                      </a:r>
                      <a:r>
                        <a:rPr kumimoji="1" lang="ja-JP" altLang="en-US" sz="2000" dirty="0">
                          <a:solidFill>
                            <a:srgbClr val="0000CC"/>
                          </a:solidFill>
                        </a:rPr>
                        <a:t>陽解法</a:t>
                      </a:r>
                      <a:endParaRPr kumimoji="1" lang="en-US" altLang="ja-JP" sz="2000" dirty="0">
                        <a:solidFill>
                          <a:srgbClr val="0000CC"/>
                        </a:solidFill>
                      </a:endParaRPr>
                    </a:p>
                  </a:txBody>
                  <a:tcPr anchor="ctr"/>
                </a:tc>
                <a:tc>
                  <a:txBody>
                    <a:bodyPr/>
                    <a:lstStyle/>
                    <a:p>
                      <a:pPr algn="ctr"/>
                      <a:r>
                        <a:rPr kumimoji="1" lang="en-US" altLang="ja-JP" sz="2000" dirty="0"/>
                        <a:t>ASU/P-form</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5400" b="0" i="0" u="none" strike="noStrike" kern="1200" cap="none" spc="0" normalizeH="0" baseline="0" noProof="0" dirty="0">
                          <a:ln>
                            <a:noFill/>
                          </a:ln>
                          <a:solidFill>
                            <a:schemeClr val="tx1"/>
                          </a:solidFill>
                          <a:effectLst/>
                          <a:uLnTx/>
                          <a:uFillTx/>
                          <a:latin typeface="Wide Latin" pitchFamily="18" charset="0"/>
                          <a:ea typeface="+mn-ea"/>
                          <a:cs typeface="+mn-cs"/>
                        </a:rPr>
                        <a:t>***</a:t>
                      </a:r>
                      <a:endParaRPr kumimoji="1" lang="ja-JP" altLang="en-US" sz="5400" b="0" i="0" u="none" strike="noStrike" kern="1200" cap="none" spc="0" normalizeH="0" baseline="0" noProof="0" dirty="0">
                        <a:ln>
                          <a:noFill/>
                        </a:ln>
                        <a:solidFill>
                          <a:schemeClr val="tx1"/>
                        </a:solidFill>
                        <a:effectLst/>
                        <a:uLnTx/>
                        <a:uFillTx/>
                        <a:latin typeface="+mn-lt"/>
                        <a:ea typeface="+mn-ea"/>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5400" b="0" i="0" u="none" strike="noStrike" kern="1200" cap="none" spc="0" normalizeH="0" baseline="0" noProof="0" dirty="0">
                          <a:ln>
                            <a:noFill/>
                          </a:ln>
                          <a:solidFill>
                            <a:schemeClr val="tx1"/>
                          </a:solidFill>
                          <a:effectLst/>
                          <a:uLnTx/>
                          <a:uFillTx/>
                          <a:latin typeface="Wide Latin" pitchFamily="18" charset="0"/>
                          <a:ea typeface="+mn-ea"/>
                          <a:cs typeface="+mn-cs"/>
                        </a:rPr>
                        <a:t>***</a:t>
                      </a:r>
                      <a:endParaRPr kumimoji="1" lang="ja-JP" altLang="en-US" sz="5400" b="0" i="0" u="none" strike="noStrike" kern="1200" cap="none" spc="0" normalizeH="0" baseline="0" noProof="0" dirty="0">
                        <a:ln>
                          <a:noFill/>
                        </a:ln>
                        <a:solidFill>
                          <a:schemeClr val="tx1"/>
                        </a:solidFill>
                        <a:effectLst/>
                        <a:uLnTx/>
                        <a:uFillTx/>
                        <a:latin typeface="+mn-lt"/>
                        <a:ea typeface="+mn-ea"/>
                        <a:cs typeface="+mn-cs"/>
                      </a:endParaRPr>
                    </a:p>
                  </a:txBody>
                  <a:tcPr anchor="ctr"/>
                </a:tc>
                <a:extLst>
                  <a:ext uri="{0D108BD9-81ED-4DB2-BD59-A6C34878D82A}">
                    <a16:rowId xmlns:a16="http://schemas.microsoft.com/office/drawing/2014/main" val="10003"/>
                  </a:ext>
                </a:extLst>
              </a:tr>
              <a:tr h="927538">
                <a:tc>
                  <a:txBody>
                    <a:bodyPr/>
                    <a:lstStyle/>
                    <a:p>
                      <a:pPr algn="ctr"/>
                      <a:r>
                        <a:rPr kumimoji="1" lang="ja-JP" altLang="en-US" sz="2000" dirty="0">
                          <a:solidFill>
                            <a:srgbClr val="FF0000"/>
                          </a:solidFill>
                        </a:rPr>
                        <a:t>静的陰解法</a:t>
                      </a:r>
                      <a:endParaRPr kumimoji="1" lang="en-US" altLang="ja-JP" sz="2000" dirty="0">
                        <a:solidFill>
                          <a:srgbClr val="FF0000"/>
                        </a:solidFill>
                      </a:endParaRPr>
                    </a:p>
                  </a:txBody>
                  <a:tcPr anchor="ctr"/>
                </a:tc>
                <a:tc>
                  <a:txBody>
                    <a:bodyPr/>
                    <a:lstStyle/>
                    <a:p>
                      <a:pPr algn="ctr"/>
                      <a:r>
                        <a:rPr kumimoji="1" lang="en-US" altLang="ja-JP" sz="2000" dirty="0"/>
                        <a:t>ABAQUS</a:t>
                      </a:r>
                    </a:p>
                    <a:p>
                      <a:pPr algn="ctr"/>
                      <a:r>
                        <a:rPr kumimoji="1" lang="en-US" altLang="ja-JP" sz="2000" dirty="0"/>
                        <a:t>MARC</a:t>
                      </a:r>
                      <a:endParaRPr kumimoji="1" lang="en-US" altLang="ja-JP" sz="2000" baseline="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5400" b="0" i="0" u="none" strike="noStrike" kern="1200" cap="none" spc="0" normalizeH="0" baseline="0" noProof="0" dirty="0">
                          <a:ln>
                            <a:noFill/>
                          </a:ln>
                          <a:solidFill>
                            <a:schemeClr val="tx1"/>
                          </a:solidFill>
                          <a:effectLst/>
                          <a:uLnTx/>
                          <a:uFillTx/>
                          <a:latin typeface="Wide Latin" pitchFamily="18" charset="0"/>
                          <a:ea typeface="+mn-ea"/>
                          <a:cs typeface="+mn-cs"/>
                        </a:rPr>
                        <a:t>*****</a:t>
                      </a:r>
                      <a:endParaRPr kumimoji="1" lang="ja-JP" altLang="en-US" sz="5400" b="0" i="0" u="none" strike="noStrike" kern="1200" cap="none" spc="0" normalizeH="0" baseline="0" noProof="0" dirty="0">
                        <a:ln>
                          <a:noFill/>
                        </a:ln>
                        <a:solidFill>
                          <a:schemeClr val="tx1"/>
                        </a:solidFill>
                        <a:effectLst/>
                        <a:uLnTx/>
                        <a:uFillTx/>
                        <a:latin typeface="+mn-lt"/>
                        <a:ea typeface="+mn-ea"/>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5400" b="0" i="0" u="none" strike="noStrike" kern="1200" cap="none" spc="0" normalizeH="0" baseline="0" noProof="0" dirty="0">
                          <a:ln>
                            <a:noFill/>
                          </a:ln>
                          <a:solidFill>
                            <a:srgbClr val="FF0000"/>
                          </a:solidFill>
                          <a:effectLst/>
                          <a:uLnTx/>
                          <a:uFillTx/>
                          <a:latin typeface="Wide Latin" pitchFamily="18" charset="0"/>
                          <a:ea typeface="+mn-ea"/>
                          <a:cs typeface="+mn-cs"/>
                        </a:rPr>
                        <a:t>*</a:t>
                      </a:r>
                      <a:endParaRPr kumimoji="1" lang="ja-JP" altLang="en-US" sz="5400" b="0" i="0" u="none" strike="noStrike" kern="1200" cap="none" spc="0" normalizeH="0" baseline="0" noProof="0" dirty="0">
                        <a:ln>
                          <a:noFill/>
                        </a:ln>
                        <a:solidFill>
                          <a:srgbClr val="FF0000"/>
                        </a:solidFill>
                        <a:effectLst/>
                        <a:uLnTx/>
                        <a:uFillTx/>
                        <a:latin typeface="+mn-lt"/>
                        <a:ea typeface="+mn-ea"/>
                        <a:cs typeface="+mn-cs"/>
                      </a:endParaRPr>
                    </a:p>
                  </a:txBody>
                  <a:tcPr anchor="ctr"/>
                </a:tc>
                <a:extLst>
                  <a:ext uri="{0D108BD9-81ED-4DB2-BD59-A6C34878D82A}">
                    <a16:rowId xmlns:a16="http://schemas.microsoft.com/office/drawing/2014/main" val="10004"/>
                  </a:ext>
                </a:extLst>
              </a:tr>
            </a:tbl>
          </a:graphicData>
        </a:graphic>
      </p:graphicFrame>
      <p:sp>
        <p:nvSpPr>
          <p:cNvPr id="6" name="テキスト ボックス 5"/>
          <p:cNvSpPr txBox="1"/>
          <p:nvPr/>
        </p:nvSpPr>
        <p:spPr>
          <a:xfrm>
            <a:off x="4201668" y="4904000"/>
            <a:ext cx="2369559" cy="1477328"/>
          </a:xfrm>
          <a:prstGeom prst="rect">
            <a:avLst/>
          </a:prstGeom>
          <a:noFill/>
          <a:ln w="38100">
            <a:solidFill>
              <a:srgbClr val="0000CC"/>
            </a:solidFill>
          </a:ln>
        </p:spPr>
        <p:txBody>
          <a:bodyPr wrap="none" rtlCol="0">
            <a:spAutoFit/>
          </a:bodyPr>
          <a:lstStyle/>
          <a:p>
            <a:pPr algn="ctr"/>
            <a:r>
              <a:rPr lang="ja-JP" altLang="en-US" dirty="0"/>
              <a:t>メッシュ</a:t>
            </a:r>
            <a:r>
              <a:rPr kumimoji="1" lang="ja-JP" altLang="en-US" dirty="0"/>
              <a:t>リゾーニング法</a:t>
            </a:r>
            <a:endParaRPr kumimoji="1" lang="en-US" altLang="ja-JP" dirty="0"/>
          </a:p>
          <a:p>
            <a:pPr algn="ctr"/>
            <a:r>
              <a:rPr lang="ja-JP" altLang="en-US" dirty="0"/>
              <a:t>に関する従来</a:t>
            </a:r>
            <a:r>
              <a:rPr kumimoji="1" lang="ja-JP" altLang="en-US" dirty="0"/>
              <a:t>研究の</a:t>
            </a:r>
            <a:endParaRPr kumimoji="1" lang="en-US" altLang="ja-JP" dirty="0"/>
          </a:p>
          <a:p>
            <a:pPr algn="ctr"/>
            <a:r>
              <a:rPr lang="ja-JP" altLang="en-US" dirty="0"/>
              <a:t>ほとんどは</a:t>
            </a:r>
            <a:br>
              <a:rPr lang="en-US" altLang="ja-JP" dirty="0"/>
            </a:br>
            <a:r>
              <a:rPr lang="ja-JP" altLang="en-US" dirty="0">
                <a:solidFill>
                  <a:srgbClr val="0000CC"/>
                </a:solidFill>
              </a:rPr>
              <a:t>動的陽解法</a:t>
            </a:r>
            <a:r>
              <a:rPr lang="ja-JP" altLang="en-US" dirty="0"/>
              <a:t>の</a:t>
            </a:r>
            <a:br>
              <a:rPr lang="en-US" altLang="ja-JP" dirty="0"/>
            </a:br>
            <a:r>
              <a:rPr lang="ja-JP" altLang="en-US" b="1" u="sng" dirty="0"/>
              <a:t>精度</a:t>
            </a:r>
            <a:r>
              <a:rPr lang="ja-JP" altLang="en-US" dirty="0"/>
              <a:t>向上</a:t>
            </a:r>
            <a:endParaRPr kumimoji="1" lang="ja-JP" altLang="en-US" dirty="0"/>
          </a:p>
        </p:txBody>
      </p:sp>
      <p:sp>
        <p:nvSpPr>
          <p:cNvPr id="7" name="テキスト ボックス 6"/>
          <p:cNvSpPr txBox="1"/>
          <p:nvPr/>
        </p:nvSpPr>
        <p:spPr>
          <a:xfrm>
            <a:off x="6717749" y="4905164"/>
            <a:ext cx="2138727" cy="1477328"/>
          </a:xfrm>
          <a:prstGeom prst="rect">
            <a:avLst/>
          </a:prstGeom>
          <a:noFill/>
          <a:ln w="38100">
            <a:solidFill>
              <a:srgbClr val="FF0000"/>
            </a:solidFill>
          </a:ln>
        </p:spPr>
        <p:txBody>
          <a:bodyPr wrap="none" rtlCol="0">
            <a:spAutoFit/>
          </a:bodyPr>
          <a:lstStyle/>
          <a:p>
            <a:pPr algn="ctr"/>
            <a:r>
              <a:rPr kumimoji="1" lang="ja-JP" altLang="en-US" dirty="0">
                <a:solidFill>
                  <a:srgbClr val="FF0000"/>
                </a:solidFill>
              </a:rPr>
              <a:t>静的陰解法</a:t>
            </a:r>
            <a:r>
              <a:rPr kumimoji="1" lang="ja-JP" altLang="en-US" dirty="0"/>
              <a:t>の</a:t>
            </a:r>
            <a:endParaRPr kumimoji="1" lang="en-US" altLang="ja-JP" dirty="0"/>
          </a:p>
          <a:p>
            <a:pPr algn="ctr"/>
            <a:r>
              <a:rPr kumimoji="1" lang="ja-JP" altLang="en-US" dirty="0"/>
              <a:t>メッシュリゾーニング</a:t>
            </a:r>
            <a:br>
              <a:rPr kumimoji="1" lang="en-US" altLang="ja-JP" dirty="0"/>
            </a:br>
            <a:r>
              <a:rPr kumimoji="1" lang="ja-JP" altLang="en-US" dirty="0"/>
              <a:t>の</a:t>
            </a:r>
            <a:r>
              <a:rPr kumimoji="1" lang="ja-JP" altLang="en-US" b="1" u="sng" dirty="0"/>
              <a:t>安定性</a:t>
            </a:r>
            <a:r>
              <a:rPr kumimoji="1" lang="ja-JP" altLang="en-US" dirty="0"/>
              <a:t>向上を</a:t>
            </a:r>
            <a:endParaRPr kumimoji="1" lang="en-US" altLang="ja-JP" dirty="0"/>
          </a:p>
          <a:p>
            <a:pPr algn="ctr"/>
            <a:r>
              <a:rPr kumimoji="1" lang="ja-JP" altLang="en-US" dirty="0"/>
              <a:t>目指した</a:t>
            </a:r>
            <a:r>
              <a:rPr lang="ja-JP" altLang="en-US" dirty="0"/>
              <a:t>研究は</a:t>
            </a:r>
            <a:endParaRPr lang="en-US" altLang="ja-JP" dirty="0"/>
          </a:p>
          <a:p>
            <a:pPr algn="ctr"/>
            <a:r>
              <a:rPr kumimoji="1" lang="ja-JP" altLang="en-US" dirty="0"/>
              <a:t>ほとんどない</a:t>
            </a:r>
          </a:p>
        </p:txBody>
      </p:sp>
      <p:sp>
        <p:nvSpPr>
          <p:cNvPr id="8" name="曲折矢印 7"/>
          <p:cNvSpPr/>
          <p:nvPr/>
        </p:nvSpPr>
        <p:spPr>
          <a:xfrm>
            <a:off x="4463988" y="2348880"/>
            <a:ext cx="612068" cy="2555120"/>
          </a:xfrm>
          <a:prstGeom prst="bentArrow">
            <a:avLst>
              <a:gd name="adj1" fmla="val 8354"/>
              <a:gd name="adj2" fmla="val 25000"/>
              <a:gd name="adj3" fmla="val 25000"/>
              <a:gd name="adj4" fmla="val 43750"/>
            </a:avLst>
          </a:prstGeom>
          <a:solidFill>
            <a:srgbClr val="0000CC"/>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9" name="曲折矢印 8"/>
          <p:cNvSpPr/>
          <p:nvPr/>
        </p:nvSpPr>
        <p:spPr>
          <a:xfrm flipH="1">
            <a:off x="7992380" y="4257092"/>
            <a:ext cx="459668" cy="646908"/>
          </a:xfrm>
          <a:prstGeom prst="bentArrow">
            <a:avLst>
              <a:gd name="adj1" fmla="val 8354"/>
              <a:gd name="adj2" fmla="val 25000"/>
              <a:gd name="adj3" fmla="val 25000"/>
              <a:gd name="adj4" fmla="val 4375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Tree>
    <p:extLst>
      <p:ext uri="{BB962C8B-B14F-4D97-AF65-F5344CB8AC3E}">
        <p14:creationId xmlns:p14="http://schemas.microsoft.com/office/powerpoint/2010/main" val="40106799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p:txBody>
          <a:bodyPr/>
          <a:lstStyle/>
          <a:p>
            <a:r>
              <a:rPr kumimoji="1" lang="ja-JP" altLang="en-US" dirty="0"/>
              <a:t>ネッキング解析（解析結果の</a:t>
            </a:r>
            <a:r>
              <a:rPr lang="ja-JP" altLang="en-US" dirty="0"/>
              <a:t>拡大表示</a:t>
            </a:r>
            <a:r>
              <a:rPr kumimoji="1" lang="ja-JP" altLang="en-US" dirty="0"/>
              <a:t>）</a:t>
            </a:r>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30</a:t>
            </a:fld>
            <a:endParaRPr lang="ja-JP" altLang="en-US" dirty="0"/>
          </a:p>
        </p:txBody>
      </p:sp>
      <p:sp>
        <p:nvSpPr>
          <p:cNvPr id="6" name="テキスト ボックス 5"/>
          <p:cNvSpPr txBox="1"/>
          <p:nvPr/>
        </p:nvSpPr>
        <p:spPr>
          <a:xfrm>
            <a:off x="899592" y="692696"/>
            <a:ext cx="1452642" cy="707886"/>
          </a:xfrm>
          <a:prstGeom prst="rect">
            <a:avLst/>
          </a:prstGeom>
          <a:noFill/>
          <a:ln>
            <a:solidFill>
              <a:schemeClr val="tx1"/>
            </a:solidFill>
          </a:ln>
        </p:spPr>
        <p:txBody>
          <a:bodyPr wrap="none" rtlCol="0">
            <a:spAutoFit/>
          </a:bodyPr>
          <a:lstStyle/>
          <a:p>
            <a:pPr algn="ctr"/>
            <a:r>
              <a:rPr kumimoji="1" lang="ja-JP" altLang="en-US" sz="2000" dirty="0"/>
              <a:t>相当塑性</a:t>
            </a:r>
            <a:endParaRPr kumimoji="1" lang="en-US" altLang="ja-JP" sz="2000" dirty="0"/>
          </a:p>
          <a:p>
            <a:pPr algn="ctr"/>
            <a:r>
              <a:rPr kumimoji="1" lang="ja-JP" altLang="en-US" sz="2000" dirty="0"/>
              <a:t>ひずみ分布</a:t>
            </a:r>
          </a:p>
        </p:txBody>
      </p:sp>
      <p:sp>
        <p:nvSpPr>
          <p:cNvPr id="7" name="テキスト ボックス 6"/>
          <p:cNvSpPr txBox="1"/>
          <p:nvPr/>
        </p:nvSpPr>
        <p:spPr>
          <a:xfrm>
            <a:off x="7236296" y="3175225"/>
            <a:ext cx="1635384" cy="3170099"/>
          </a:xfrm>
          <a:prstGeom prst="rect">
            <a:avLst/>
          </a:prstGeom>
          <a:noFill/>
        </p:spPr>
        <p:txBody>
          <a:bodyPr wrap="none" rtlCol="0">
            <a:spAutoFit/>
          </a:bodyPr>
          <a:lstStyle/>
          <a:p>
            <a:pPr algn="ctr"/>
            <a:r>
              <a:rPr lang="ja-JP" altLang="en-US" sz="2000" dirty="0"/>
              <a:t>多数回の</a:t>
            </a:r>
            <a:endParaRPr lang="en-US" altLang="ja-JP" sz="2000" dirty="0"/>
          </a:p>
          <a:p>
            <a:pPr algn="ctr"/>
            <a:r>
              <a:rPr lang="ja-JP" altLang="en-US" sz="2000" dirty="0"/>
              <a:t>リゾーニング</a:t>
            </a:r>
            <a:endParaRPr lang="en-US" altLang="ja-JP" sz="2000" dirty="0"/>
          </a:p>
          <a:p>
            <a:pPr algn="ctr"/>
            <a:r>
              <a:rPr kumimoji="1" lang="ja-JP" altLang="en-US" sz="2000" dirty="0"/>
              <a:t>を経て</a:t>
            </a:r>
            <a:r>
              <a:rPr kumimoji="1" lang="ja-JP" altLang="en-US" sz="2000" dirty="0">
                <a:solidFill>
                  <a:srgbClr val="0000CC"/>
                </a:solidFill>
              </a:rPr>
              <a:t>妥当</a:t>
            </a:r>
            <a:r>
              <a:rPr lang="ja-JP" altLang="en-US" sz="2000" dirty="0">
                <a:solidFill>
                  <a:srgbClr val="0000CC"/>
                </a:solidFill>
              </a:rPr>
              <a:t>な</a:t>
            </a:r>
            <a:endParaRPr lang="en-US" altLang="ja-JP" sz="2000" dirty="0">
              <a:solidFill>
                <a:srgbClr val="0000CC"/>
              </a:solidFill>
            </a:endParaRPr>
          </a:p>
          <a:p>
            <a:pPr algn="ctr"/>
            <a:r>
              <a:rPr kumimoji="1" lang="ja-JP" altLang="en-US" sz="2000" dirty="0">
                <a:solidFill>
                  <a:srgbClr val="0000CC"/>
                </a:solidFill>
              </a:rPr>
              <a:t>ネッキング</a:t>
            </a:r>
            <a:r>
              <a:rPr kumimoji="1" lang="ja-JP" altLang="en-US" sz="2000" dirty="0"/>
              <a:t>を</a:t>
            </a:r>
            <a:endParaRPr kumimoji="1" lang="en-US" altLang="ja-JP" sz="2000" dirty="0"/>
          </a:p>
          <a:p>
            <a:pPr algn="ctr"/>
            <a:r>
              <a:rPr lang="ja-JP" altLang="en-US" sz="2000" dirty="0"/>
              <a:t>示している．</a:t>
            </a:r>
            <a:endParaRPr lang="en-US" altLang="ja-JP" sz="2000" dirty="0"/>
          </a:p>
          <a:p>
            <a:pPr algn="ctr"/>
            <a:endParaRPr kumimoji="1" lang="en-US" altLang="ja-JP" sz="2000" dirty="0"/>
          </a:p>
          <a:p>
            <a:pPr algn="ctr"/>
            <a:r>
              <a:rPr lang="ja-JP" altLang="en-US" sz="2000" dirty="0"/>
              <a:t>ただし，</a:t>
            </a:r>
            <a:endParaRPr lang="en-US" altLang="ja-JP" sz="2000" dirty="0"/>
          </a:p>
          <a:p>
            <a:pPr algn="ctr"/>
            <a:r>
              <a:rPr kumimoji="1" lang="ja-JP" altLang="en-US" sz="2000" dirty="0"/>
              <a:t>リメッシュの</a:t>
            </a:r>
            <a:endParaRPr kumimoji="1" lang="en-US" altLang="ja-JP" sz="2000" dirty="0"/>
          </a:p>
          <a:p>
            <a:pPr algn="ctr"/>
            <a:r>
              <a:rPr lang="ja-JP" altLang="en-US" sz="2000" dirty="0"/>
              <a:t>粗密制御が</a:t>
            </a:r>
            <a:endParaRPr lang="en-US" altLang="ja-JP" sz="2000" dirty="0"/>
          </a:p>
          <a:p>
            <a:pPr algn="ctr"/>
            <a:r>
              <a:rPr kumimoji="1" lang="ja-JP" altLang="en-US" sz="2000" dirty="0"/>
              <a:t>お粗末</a:t>
            </a:r>
            <a:r>
              <a:rPr kumimoji="1" lang="ja-JP" altLang="en-US" sz="2000" dirty="0" err="1"/>
              <a:t>．．．</a:t>
            </a:r>
            <a:endParaRPr kumimoji="1" lang="en-US" altLang="ja-JP" sz="2000" dirty="0"/>
          </a:p>
        </p:txBody>
      </p:sp>
      <p:pic>
        <p:nvPicPr>
          <p:cNvPr id="3" name="necking2.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413028" y="656692"/>
            <a:ext cx="4715256" cy="5720715"/>
          </a:xfrm>
          <a:prstGeom prst="rect">
            <a:avLst/>
          </a:prstGeom>
        </p:spPr>
      </p:pic>
    </p:spTree>
    <p:extLst>
      <p:ext uri="{BB962C8B-B14F-4D97-AF65-F5344CB8AC3E}">
        <p14:creationId xmlns:p14="http://schemas.microsoft.com/office/powerpoint/2010/main" val="359623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000"/>
                                  </p:stCondLst>
                                  <p:childTnLst>
                                    <p:cmd type="call" cmd="playFrom(0.0)">
                                      <p:cBhvr>
                                        <p:cTn id="6" dur="216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100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ネッキング解析（</a:t>
            </a:r>
            <a:r>
              <a:rPr kumimoji="1" lang="en-US" altLang="ja-JP" dirty="0"/>
              <a:t>ABAQUS</a:t>
            </a:r>
            <a:r>
              <a:rPr lang="ja-JP" altLang="en-US" dirty="0"/>
              <a:t>の場合</a:t>
            </a:r>
            <a:r>
              <a:rPr kumimoji="1" lang="ja-JP" altLang="en-US" dirty="0"/>
              <a:t>）</a:t>
            </a:r>
          </a:p>
        </p:txBody>
      </p:sp>
      <p:sp>
        <p:nvSpPr>
          <p:cNvPr id="3" name="スライド番号プレースホルダー 2"/>
          <p:cNvSpPr>
            <a:spLocks noGrp="1"/>
          </p:cNvSpPr>
          <p:nvPr>
            <p:ph type="sldNum" sz="quarter" idx="4"/>
          </p:nvPr>
        </p:nvSpPr>
        <p:spPr/>
        <p:txBody>
          <a:bodyPr/>
          <a:lstStyle/>
          <a:p>
            <a:r>
              <a:rPr lang="en-US" altLang="ja-JP"/>
              <a:t>P. </a:t>
            </a:r>
            <a:fld id="{F8FDF831-B0A3-4B44-A20D-7581D5587101}" type="slidenum">
              <a:rPr lang="ja-JP" altLang="en-US" smtClean="0"/>
              <a:pPr/>
              <a:t>31</a:t>
            </a:fld>
            <a:endParaRPr lang="ja-JP" altLang="en-US" dirty="0"/>
          </a:p>
        </p:txBody>
      </p:sp>
      <p:sp>
        <p:nvSpPr>
          <p:cNvPr id="4" name="テキスト ボックス 3"/>
          <p:cNvSpPr txBox="1"/>
          <p:nvPr/>
        </p:nvSpPr>
        <p:spPr>
          <a:xfrm>
            <a:off x="359532" y="692696"/>
            <a:ext cx="939681" cy="1323439"/>
          </a:xfrm>
          <a:prstGeom prst="rect">
            <a:avLst/>
          </a:prstGeom>
          <a:noFill/>
          <a:ln>
            <a:solidFill>
              <a:schemeClr val="tx1"/>
            </a:solidFill>
          </a:ln>
        </p:spPr>
        <p:txBody>
          <a:bodyPr wrap="none" rtlCol="0">
            <a:spAutoFit/>
          </a:bodyPr>
          <a:lstStyle/>
          <a:p>
            <a:pPr algn="ctr"/>
            <a:r>
              <a:rPr kumimoji="1" lang="ja-JP" altLang="en-US" sz="2000" dirty="0"/>
              <a:t>相当</a:t>
            </a:r>
            <a:endParaRPr kumimoji="1" lang="en-US" altLang="ja-JP" sz="2000" dirty="0"/>
          </a:p>
          <a:p>
            <a:pPr algn="ctr"/>
            <a:r>
              <a:rPr kumimoji="1" lang="ja-JP" altLang="en-US" sz="2000" dirty="0"/>
              <a:t>塑性</a:t>
            </a:r>
            <a:endParaRPr kumimoji="1" lang="en-US" altLang="ja-JP" sz="2000" dirty="0"/>
          </a:p>
          <a:p>
            <a:pPr algn="ctr"/>
            <a:r>
              <a:rPr kumimoji="1" lang="ja-JP" altLang="en-US" sz="2000" dirty="0"/>
              <a:t>ひずみ</a:t>
            </a:r>
            <a:endParaRPr kumimoji="1" lang="en-US" altLang="ja-JP" sz="2000" dirty="0"/>
          </a:p>
          <a:p>
            <a:pPr algn="ctr"/>
            <a:r>
              <a:rPr kumimoji="1" lang="ja-JP" altLang="en-US" sz="2000" dirty="0"/>
              <a:t>分布</a:t>
            </a:r>
          </a:p>
        </p:txBody>
      </p:sp>
      <p:sp>
        <p:nvSpPr>
          <p:cNvPr id="5" name="テキスト ボックス 4"/>
          <p:cNvSpPr txBox="1"/>
          <p:nvPr/>
        </p:nvSpPr>
        <p:spPr>
          <a:xfrm>
            <a:off x="7200292" y="3139221"/>
            <a:ext cx="1891865" cy="3170099"/>
          </a:xfrm>
          <a:prstGeom prst="rect">
            <a:avLst/>
          </a:prstGeom>
          <a:noFill/>
        </p:spPr>
        <p:txBody>
          <a:bodyPr wrap="none" rtlCol="0">
            <a:spAutoFit/>
          </a:bodyPr>
          <a:lstStyle/>
          <a:p>
            <a:r>
              <a:rPr lang="ja-JP" altLang="en-US" sz="2000" dirty="0"/>
              <a:t>変形挙動が</a:t>
            </a:r>
            <a:endParaRPr lang="en-US" altLang="ja-JP" sz="2000" dirty="0"/>
          </a:p>
          <a:p>
            <a:r>
              <a:rPr lang="ja-JP" altLang="en-US" sz="2000" dirty="0"/>
              <a:t>おかしい．</a:t>
            </a:r>
            <a:endParaRPr lang="en-US" altLang="ja-JP" sz="2000" dirty="0"/>
          </a:p>
          <a:p>
            <a:pPr marL="342900" indent="-342900">
              <a:buFont typeface="Arial" pitchFamily="34" charset="0"/>
              <a:buChar char="•"/>
            </a:pPr>
            <a:r>
              <a:rPr lang="ja-JP" altLang="en-US" sz="2000" dirty="0"/>
              <a:t>リゾーニング</a:t>
            </a:r>
            <a:br>
              <a:rPr lang="en-US" altLang="ja-JP" sz="2000" dirty="0"/>
            </a:br>
            <a:r>
              <a:rPr lang="ja-JP" altLang="en-US" sz="2000" dirty="0"/>
              <a:t>していない</a:t>
            </a:r>
            <a:endParaRPr lang="en-US" altLang="ja-JP" sz="2000" dirty="0"/>
          </a:p>
          <a:p>
            <a:pPr marL="342900" indent="-342900">
              <a:buFont typeface="Arial" pitchFamily="34" charset="0"/>
              <a:buChar char="•"/>
            </a:pPr>
            <a:r>
              <a:rPr lang="ja-JP" altLang="en-US" sz="2000" dirty="0"/>
              <a:t>三角形一次</a:t>
            </a:r>
            <a:br>
              <a:rPr lang="en-US" altLang="ja-JP" sz="2000" dirty="0"/>
            </a:br>
            <a:r>
              <a:rPr lang="ja-JP" altLang="en-US" sz="2000" dirty="0"/>
              <a:t>要素なので</a:t>
            </a:r>
            <a:br>
              <a:rPr lang="en-US" altLang="ja-JP" sz="2000" dirty="0"/>
            </a:br>
            <a:r>
              <a:rPr lang="ja-JP" altLang="en-US" sz="2000" dirty="0"/>
              <a:t>ロッキング</a:t>
            </a:r>
            <a:br>
              <a:rPr lang="en-US" altLang="ja-JP" sz="2000" dirty="0"/>
            </a:br>
            <a:r>
              <a:rPr lang="ja-JP" altLang="en-US" sz="2000" dirty="0"/>
              <a:t>している</a:t>
            </a:r>
            <a:endParaRPr lang="en-US" altLang="ja-JP" sz="2000" dirty="0"/>
          </a:p>
          <a:p>
            <a:pPr marL="342900" indent="-342900">
              <a:buFont typeface="Arial" pitchFamily="34" charset="0"/>
              <a:buChar char="•"/>
            </a:pPr>
            <a:r>
              <a:rPr lang="ja-JP" altLang="en-US" sz="2000" dirty="0"/>
              <a:t>トレランスが</a:t>
            </a:r>
            <a:br>
              <a:rPr lang="en-US" altLang="ja-JP" sz="2000" dirty="0"/>
            </a:br>
            <a:r>
              <a:rPr lang="ja-JP" altLang="en-US" sz="2000" dirty="0"/>
              <a:t>大き過ぎる</a:t>
            </a:r>
            <a:endParaRPr kumimoji="1" lang="en-US" altLang="ja-JP" sz="2000" dirty="0"/>
          </a:p>
        </p:txBody>
      </p:sp>
      <p:pic>
        <p:nvPicPr>
          <p:cNvPr id="6" name="specimenA-PEEQ.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688" r="18825"/>
          <a:stretch/>
        </p:blipFill>
        <p:spPr>
          <a:xfrm>
            <a:off x="1331640" y="656692"/>
            <a:ext cx="5904656" cy="5691916"/>
          </a:xfrm>
          <a:prstGeom prst="rect">
            <a:avLst/>
          </a:prstGeom>
        </p:spPr>
      </p:pic>
    </p:spTree>
    <p:extLst>
      <p:ext uri="{BB962C8B-B14F-4D97-AF65-F5344CB8AC3E}">
        <p14:creationId xmlns:p14="http://schemas.microsoft.com/office/powerpoint/2010/main" val="698604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000"/>
                                  </p:stCondLst>
                                  <p:childTnLst>
                                    <p:cmd type="call" cmd="playFrom(0.0)">
                                      <p:cBhvr>
                                        <p:cTn id="6" dur="101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100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3D</a:t>
            </a:r>
            <a:r>
              <a:rPr kumimoji="1" lang="ja-JP" altLang="en-US" dirty="0"/>
              <a:t>ねじり解析</a:t>
            </a:r>
          </a:p>
        </p:txBody>
      </p:sp>
      <p:sp>
        <p:nvSpPr>
          <p:cNvPr id="3" name="スライド番号プレースホルダー 2"/>
          <p:cNvSpPr>
            <a:spLocks noGrp="1"/>
          </p:cNvSpPr>
          <p:nvPr>
            <p:ph type="sldNum" sz="quarter" idx="4"/>
          </p:nvPr>
        </p:nvSpPr>
        <p:spPr/>
        <p:txBody>
          <a:bodyPr/>
          <a:lstStyle/>
          <a:p>
            <a:r>
              <a:rPr lang="en-US" altLang="ja-JP"/>
              <a:t>P. </a:t>
            </a:r>
            <a:fld id="{F8FDF831-B0A3-4B44-A20D-7581D5587101}" type="slidenum">
              <a:rPr lang="ja-JP" altLang="en-US" smtClean="0"/>
              <a:pPr/>
              <a:t>32</a:t>
            </a:fld>
            <a:endParaRPr lang="ja-JP" altLang="en-US" dirty="0"/>
          </a:p>
        </p:txBody>
      </p:sp>
      <p:sp>
        <p:nvSpPr>
          <p:cNvPr id="4" name="テキスト ボックス 3"/>
          <p:cNvSpPr txBox="1"/>
          <p:nvPr/>
        </p:nvSpPr>
        <p:spPr>
          <a:xfrm>
            <a:off x="5535471" y="1268760"/>
            <a:ext cx="3357009" cy="4524315"/>
          </a:xfrm>
          <a:prstGeom prst="rect">
            <a:avLst/>
          </a:prstGeom>
          <a:noFill/>
        </p:spPr>
        <p:txBody>
          <a:bodyPr wrap="none" rtlCol="0">
            <a:spAutoFit/>
          </a:bodyPr>
          <a:lstStyle/>
          <a:p>
            <a:pPr marL="285750" indent="-285750">
              <a:buFont typeface="Wingdings" pitchFamily="2" charset="2"/>
              <a:buChar char="n"/>
            </a:pPr>
            <a:r>
              <a:rPr lang="ja-JP" altLang="en-US" sz="2400" dirty="0"/>
              <a:t>静的，３次元</a:t>
            </a:r>
            <a:endParaRPr lang="en-US" altLang="ja-JP" sz="2400" dirty="0"/>
          </a:p>
          <a:p>
            <a:pPr marL="285750" indent="-285750">
              <a:buFont typeface="Wingdings" pitchFamily="2" charset="2"/>
              <a:buChar char="n"/>
            </a:pPr>
            <a:r>
              <a:rPr lang="en-US" altLang="ja-JP" sz="2400" dirty="0"/>
              <a:t>1 m x 2 m x 4 m</a:t>
            </a:r>
            <a:r>
              <a:rPr lang="ja-JP" altLang="en-US" sz="2400" dirty="0"/>
              <a:t>の</a:t>
            </a:r>
            <a:br>
              <a:rPr lang="en-US" altLang="ja-JP" sz="2400" dirty="0"/>
            </a:br>
            <a:r>
              <a:rPr lang="ja-JP" altLang="en-US" sz="2400" dirty="0"/>
              <a:t>弾塑性体</a:t>
            </a:r>
            <a:br>
              <a:rPr lang="en-US" altLang="ja-JP" sz="2400" dirty="0"/>
            </a:br>
            <a:r>
              <a:rPr lang="ja-JP" altLang="en-US" sz="2400" dirty="0"/>
              <a:t>（塑性係数：</a:t>
            </a:r>
            <a:r>
              <a:rPr lang="en-US" altLang="ja-JP" sz="2400" dirty="0"/>
              <a:t>0.5 </a:t>
            </a:r>
            <a:r>
              <a:rPr lang="en-US" altLang="ja-JP" sz="2400" dirty="0" err="1"/>
              <a:t>GPa</a:t>
            </a:r>
            <a:r>
              <a:rPr lang="ja-JP" altLang="en-US" sz="2400" dirty="0"/>
              <a:t>）</a:t>
            </a:r>
            <a:endParaRPr lang="en-US" altLang="ja-JP" sz="2400" dirty="0"/>
          </a:p>
          <a:p>
            <a:pPr marL="285750" indent="-285750">
              <a:buFont typeface="Wingdings" pitchFamily="2" charset="2"/>
              <a:buChar char="n"/>
            </a:pPr>
            <a:endParaRPr lang="en-US" altLang="ja-JP" sz="2400" dirty="0"/>
          </a:p>
          <a:p>
            <a:pPr marL="285750" indent="-285750">
              <a:buFont typeface="Wingdings" pitchFamily="2" charset="2"/>
              <a:buChar char="n"/>
            </a:pPr>
            <a:r>
              <a:rPr kumimoji="1" lang="ja-JP" altLang="en-US" sz="2400" dirty="0"/>
              <a:t>下面を完全拘束</a:t>
            </a:r>
            <a:endParaRPr kumimoji="1" lang="en-US" altLang="ja-JP" sz="2400" dirty="0"/>
          </a:p>
          <a:p>
            <a:pPr marL="285750" indent="-285750">
              <a:buFont typeface="Wingdings" pitchFamily="2" charset="2"/>
              <a:buChar char="n"/>
            </a:pPr>
            <a:r>
              <a:rPr lang="ja-JP" altLang="en-US" sz="2400" dirty="0"/>
              <a:t>上面を</a:t>
            </a:r>
            <a:r>
              <a:rPr lang="en-US" altLang="ja-JP" sz="2400" dirty="0"/>
              <a:t>360</a:t>
            </a:r>
            <a:r>
              <a:rPr lang="ja-JP" altLang="en-US" sz="2400" dirty="0"/>
              <a:t>度ねじって</a:t>
            </a:r>
            <a:br>
              <a:rPr lang="en-US" altLang="ja-JP" sz="2400" dirty="0"/>
            </a:br>
            <a:r>
              <a:rPr lang="ja-JP" altLang="en-US" sz="2400" dirty="0"/>
              <a:t>また元の位置に戻す</a:t>
            </a:r>
            <a:endParaRPr lang="en-US" altLang="ja-JP" sz="2400" dirty="0"/>
          </a:p>
          <a:p>
            <a:pPr marL="285750" indent="-285750">
              <a:buFont typeface="Wingdings" pitchFamily="2" charset="2"/>
              <a:buChar char="n"/>
            </a:pPr>
            <a:endParaRPr lang="en-US" altLang="ja-JP" sz="2400" dirty="0"/>
          </a:p>
          <a:p>
            <a:pPr marL="285750" indent="-285750">
              <a:buFont typeface="Wingdings" pitchFamily="2" charset="2"/>
              <a:buChar char="n"/>
            </a:pPr>
            <a:r>
              <a:rPr kumimoji="1" lang="en-US" altLang="ja-JP" sz="2400" dirty="0"/>
              <a:t>45</a:t>
            </a:r>
            <a:r>
              <a:rPr kumimoji="1" lang="ja-JP" altLang="en-US" sz="2400" dirty="0"/>
              <a:t>度毎にリゾーニング</a:t>
            </a:r>
            <a:endParaRPr kumimoji="1" lang="en-US" altLang="ja-JP" sz="2400" dirty="0"/>
          </a:p>
          <a:p>
            <a:pPr marL="285750" indent="-285750">
              <a:buFont typeface="Wingdings" pitchFamily="2" charset="2"/>
              <a:buChar char="n"/>
            </a:pPr>
            <a:r>
              <a:rPr lang="ja-JP" altLang="en-US" sz="2400" dirty="0"/>
              <a:t>四面体要素を</a:t>
            </a:r>
            <a:br>
              <a:rPr lang="en-US" altLang="ja-JP" sz="2400" dirty="0"/>
            </a:br>
            <a:r>
              <a:rPr lang="en-US" altLang="ja-JP" sz="2400" dirty="0"/>
              <a:t>FS/NS-FEM</a:t>
            </a:r>
            <a:r>
              <a:rPr lang="ja-JP" altLang="en-US" sz="2400" dirty="0"/>
              <a:t>で使用</a:t>
            </a:r>
            <a:endParaRPr kumimoji="1" lang="ja-JP" altLang="en-US" sz="2400" dirty="0"/>
          </a:p>
        </p:txBody>
      </p:sp>
      <p:pic>
        <p:nvPicPr>
          <p:cNvPr id="5" name="hoge.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r="18011"/>
          <a:stretch/>
        </p:blipFill>
        <p:spPr>
          <a:xfrm>
            <a:off x="235374" y="654516"/>
            <a:ext cx="5179107" cy="5726812"/>
          </a:xfrm>
          <a:prstGeom prst="rect">
            <a:avLst/>
          </a:prstGeom>
        </p:spPr>
      </p:pic>
    </p:spTree>
    <p:extLst>
      <p:ext uri="{BB962C8B-B14F-4D97-AF65-F5344CB8AC3E}">
        <p14:creationId xmlns:p14="http://schemas.microsoft.com/office/powerpoint/2010/main" val="4253728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000"/>
                                  </p:stCondLst>
                                  <p:childTnLst>
                                    <p:cmd type="call" cmd="playFrom(0.0)">
                                      <p:cBhvr>
                                        <p:cTn id="6" dur="145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100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nchor="ctr"/>
          <a:lstStyle/>
          <a:p>
            <a:pPr marL="0" indent="0" algn="ctr">
              <a:buFont typeface="+mj-ea"/>
              <a:buAutoNum type="circleNumDbPlain" startAt="4"/>
            </a:pPr>
            <a:r>
              <a:rPr lang="en-US" altLang="ja-JP" sz="4000" dirty="0"/>
              <a:t> </a:t>
            </a:r>
          </a:p>
          <a:p>
            <a:pPr marL="0" indent="0" algn="ctr">
              <a:buNone/>
            </a:pPr>
            <a:r>
              <a:rPr lang="ja-JP" altLang="en-US" sz="4000" dirty="0"/>
              <a:t>まとめ</a:t>
            </a:r>
            <a:endParaRPr lang="en-US" altLang="ja-JP" sz="4000" dirty="0"/>
          </a:p>
          <a:p>
            <a:pPr marL="0" indent="0" algn="ctr">
              <a:buNone/>
            </a:pPr>
            <a:endParaRPr lang="ja-JP" altLang="en-US" sz="4000"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33</a:t>
            </a:fld>
            <a:endParaRPr lang="ja-JP" altLang="en-US" dirty="0"/>
          </a:p>
        </p:txBody>
      </p:sp>
    </p:spTree>
    <p:extLst>
      <p:ext uri="{BB962C8B-B14F-4D97-AF65-F5344CB8AC3E}">
        <p14:creationId xmlns:p14="http://schemas.microsoft.com/office/powerpoint/2010/main" val="22726363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まとめ／今後の予定</a:t>
            </a:r>
            <a:endParaRPr kumimoji="1" lang="ja-JP" altLang="en-US" dirty="0"/>
          </a:p>
        </p:txBody>
      </p:sp>
      <p:sp>
        <p:nvSpPr>
          <p:cNvPr id="3" name="コンテンツ プレースホルダー 2"/>
          <p:cNvSpPr>
            <a:spLocks noGrp="1"/>
          </p:cNvSpPr>
          <p:nvPr>
            <p:ph idx="1"/>
          </p:nvPr>
        </p:nvSpPr>
        <p:spPr/>
        <p:txBody>
          <a:bodyPr/>
          <a:lstStyle/>
          <a:p>
            <a:r>
              <a:rPr lang="ja-JP" altLang="en-US" dirty="0"/>
              <a:t>まとめ</a:t>
            </a:r>
            <a:br>
              <a:rPr lang="en-US" altLang="ja-JP" dirty="0"/>
            </a:br>
            <a:r>
              <a:rPr lang="ja-JP" altLang="en-US" sz="2800" dirty="0">
                <a:solidFill>
                  <a:srgbClr val="008000"/>
                </a:solidFill>
              </a:rPr>
              <a:t>増分形釣合方程式</a:t>
            </a:r>
            <a:r>
              <a:rPr lang="ja-JP" altLang="en-US" sz="2800" dirty="0"/>
              <a:t>に基づく</a:t>
            </a:r>
            <a:r>
              <a:rPr lang="ja-JP" altLang="en-US" sz="2800" dirty="0">
                <a:solidFill>
                  <a:srgbClr val="FF0000"/>
                </a:solidFill>
              </a:rPr>
              <a:t>陰解法</a:t>
            </a:r>
            <a:r>
              <a:rPr lang="ja-JP" altLang="en-US" sz="2800" dirty="0">
                <a:solidFill>
                  <a:srgbClr val="FF00FF"/>
                </a:solidFill>
              </a:rPr>
              <a:t>メッシュリゾーニング</a:t>
            </a:r>
            <a:r>
              <a:rPr lang="ja-JP" altLang="en-US" sz="2800" dirty="0"/>
              <a:t>を用いることにより，大変形弾性・超弾性解析と同様，</a:t>
            </a:r>
            <a:br>
              <a:rPr lang="en-US" altLang="ja-JP" sz="2800" dirty="0"/>
            </a:br>
            <a:r>
              <a:rPr lang="ja-JP" altLang="en-US" sz="2800" dirty="0">
                <a:solidFill>
                  <a:srgbClr val="6600CC"/>
                </a:solidFill>
              </a:rPr>
              <a:t>大変形</a:t>
            </a:r>
            <a:r>
              <a:rPr lang="ja-JP" altLang="en-US" sz="2800" b="1" dirty="0">
                <a:effectLst>
                  <a:outerShdw blurRad="38100" dist="38100" dir="2700000" algn="tl">
                    <a:srgbClr val="000000">
                      <a:alpha val="43137"/>
                    </a:srgbClr>
                  </a:outerShdw>
                </a:effectLst>
              </a:rPr>
              <a:t>弾塑性解析も</a:t>
            </a:r>
            <a:r>
              <a:rPr lang="ja-JP" altLang="en-US" sz="2800" b="1" u="sng" dirty="0"/>
              <a:t>高精度かつ安定</a:t>
            </a:r>
            <a:r>
              <a:rPr lang="ja-JP" altLang="en-US" sz="2800" dirty="0"/>
              <a:t>に解けることを</a:t>
            </a:r>
            <a:br>
              <a:rPr lang="en-US" altLang="ja-JP" sz="2800" dirty="0"/>
            </a:br>
            <a:r>
              <a:rPr lang="ja-JP" altLang="en-US" sz="2800" dirty="0"/>
              <a:t>示した．</a:t>
            </a:r>
            <a:endParaRPr lang="en-US" altLang="ja-JP" sz="2800" dirty="0"/>
          </a:p>
          <a:p>
            <a:pPr marL="0" indent="0">
              <a:buNone/>
            </a:pPr>
            <a:endParaRPr lang="en-US" altLang="ja-JP" sz="2800" dirty="0"/>
          </a:p>
          <a:p>
            <a:pPr eaLnBrk="1" hangingPunct="1">
              <a:lnSpc>
                <a:spcPct val="90000"/>
              </a:lnSpc>
            </a:pPr>
            <a:r>
              <a:rPr lang="ja-JP" altLang="en-US" dirty="0"/>
              <a:t>今後の予定</a:t>
            </a:r>
            <a:endParaRPr lang="en-US" altLang="ja-JP" dirty="0"/>
          </a:p>
          <a:p>
            <a:pPr lvl="1" eaLnBrk="1" hangingPunct="1">
              <a:lnSpc>
                <a:spcPct val="90000"/>
              </a:lnSpc>
            </a:pPr>
            <a:r>
              <a:rPr lang="ja-JP" altLang="en-US" dirty="0"/>
              <a:t>応力や歪みの勾配に基づくリメッシングの粗密制御．</a:t>
            </a:r>
            <a:endParaRPr lang="en-US" altLang="ja-JP" dirty="0"/>
          </a:p>
          <a:p>
            <a:pPr lvl="1" eaLnBrk="1" hangingPunct="1">
              <a:lnSpc>
                <a:spcPct val="90000"/>
              </a:lnSpc>
            </a:pPr>
            <a:r>
              <a:rPr lang="ja-JP" altLang="en-US" dirty="0"/>
              <a:t>接触機能の追加．</a:t>
            </a:r>
            <a:endParaRPr lang="en-US" altLang="ja-JP" dirty="0"/>
          </a:p>
          <a:p>
            <a:pPr lvl="1" eaLnBrk="1" hangingPunct="1">
              <a:lnSpc>
                <a:spcPct val="90000"/>
              </a:lnSpc>
            </a:pPr>
            <a:r>
              <a:rPr lang="ja-JP" altLang="en-US" dirty="0"/>
              <a:t>亀裂進展解析への適用．</a:t>
            </a:r>
            <a:endParaRPr lang="en-US" altLang="ja-JP"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34</a:t>
            </a:fld>
            <a:endParaRPr lang="ja-JP" altLang="en-US" dirty="0"/>
          </a:p>
        </p:txBody>
      </p:sp>
    </p:spTree>
    <p:extLst>
      <p:ext uri="{BB962C8B-B14F-4D97-AF65-F5344CB8AC3E}">
        <p14:creationId xmlns:p14="http://schemas.microsoft.com/office/powerpoint/2010/main" val="15125011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pPr marL="0" indent="0" algn="ctr">
              <a:buNone/>
            </a:pPr>
            <a:endParaRPr lang="en-US" altLang="ja-JP" sz="9600" dirty="0"/>
          </a:p>
          <a:p>
            <a:pPr marL="0" indent="0" algn="ctr">
              <a:buNone/>
            </a:pPr>
            <a:r>
              <a:rPr lang="ja-JP" altLang="en-US" sz="9600" dirty="0"/>
              <a:t>付録</a:t>
            </a:r>
            <a:endParaRPr kumimoji="1" lang="ja-JP" altLang="en-US" sz="9600" dirty="0"/>
          </a:p>
        </p:txBody>
      </p:sp>
      <p:sp>
        <p:nvSpPr>
          <p:cNvPr id="4" name="スライド番号プレースホルダー 3"/>
          <p:cNvSpPr>
            <a:spLocks noGrp="1"/>
          </p:cNvSpPr>
          <p:nvPr>
            <p:ph type="sldNum" sz="quarter" idx="4"/>
          </p:nvPr>
        </p:nvSpPr>
        <p:spPr/>
        <p:txBody>
          <a:bodyPr/>
          <a:lstStyle/>
          <a:p>
            <a:r>
              <a:rPr lang="en-US" altLang="ja-JP" dirty="0"/>
              <a:t>P. </a:t>
            </a:r>
            <a:fld id="{F8FDF831-B0A3-4B44-A20D-7581D5587101}" type="slidenum">
              <a:rPr lang="ja-JP" altLang="en-US" smtClean="0"/>
              <a:pPr/>
              <a:t>35</a:t>
            </a:fld>
            <a:endParaRPr lang="ja-JP" altLang="en-US" dirty="0"/>
          </a:p>
        </p:txBody>
      </p:sp>
    </p:spTree>
    <p:extLst>
      <p:ext uri="{BB962C8B-B14F-4D97-AF65-F5344CB8AC3E}">
        <p14:creationId xmlns:p14="http://schemas.microsoft.com/office/powerpoint/2010/main" val="1289829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提案手法のポイント</a:t>
            </a:r>
            <a:r>
              <a:rPr kumimoji="1" lang="en-US" altLang="ja-JP" dirty="0"/>
              <a:t>Q&amp;A</a:t>
            </a:r>
            <a:r>
              <a:rPr kumimoji="1" lang="ja-JP" altLang="en-US" dirty="0"/>
              <a:t>　その１</a:t>
            </a:r>
          </a:p>
        </p:txBody>
      </p:sp>
      <p:graphicFrame>
        <p:nvGraphicFramePr>
          <p:cNvPr id="6" name="コンテンツ プレースホルダー 5"/>
          <p:cNvGraphicFramePr>
            <a:graphicFrameLocks noGrp="1"/>
          </p:cNvGraphicFramePr>
          <p:nvPr>
            <p:ph idx="1"/>
            <p:extLst>
              <p:ext uri="{D42A27DB-BD31-4B8C-83A1-F6EECF244321}">
                <p14:modId xmlns:p14="http://schemas.microsoft.com/office/powerpoint/2010/main" val="212147009"/>
              </p:ext>
            </p:extLst>
          </p:nvPr>
        </p:nvGraphicFramePr>
        <p:xfrm>
          <a:off x="250825" y="656688"/>
          <a:ext cx="8642350" cy="5242560"/>
        </p:xfrm>
        <a:graphic>
          <a:graphicData uri="http://schemas.openxmlformats.org/drawingml/2006/table">
            <a:tbl>
              <a:tblPr firstRow="1" bandRow="1">
                <a:tableStyleId>{00A15C55-8517-42AA-B614-E9B94910E393}</a:tableStyleId>
              </a:tblPr>
              <a:tblGrid>
                <a:gridCol w="2773003">
                  <a:extLst>
                    <a:ext uri="{9D8B030D-6E8A-4147-A177-3AD203B41FA5}">
                      <a16:colId xmlns:a16="http://schemas.microsoft.com/office/drawing/2014/main" val="20000"/>
                    </a:ext>
                  </a:extLst>
                </a:gridCol>
                <a:gridCol w="5869347">
                  <a:extLst>
                    <a:ext uri="{9D8B030D-6E8A-4147-A177-3AD203B41FA5}">
                      <a16:colId xmlns:a16="http://schemas.microsoft.com/office/drawing/2014/main" val="20001"/>
                    </a:ext>
                  </a:extLst>
                </a:gridCol>
              </a:tblGrid>
              <a:tr h="396048">
                <a:tc>
                  <a:txBody>
                    <a:bodyPr/>
                    <a:lstStyle/>
                    <a:p>
                      <a:pPr algn="ctr"/>
                      <a:r>
                        <a:rPr kumimoji="1" lang="en-US" altLang="ja-JP" sz="2000" dirty="0"/>
                        <a:t>Question</a:t>
                      </a:r>
                      <a:endParaRPr kumimoji="1" lang="ja-JP" altLang="en-US" sz="2000" dirty="0"/>
                    </a:p>
                  </a:txBody>
                  <a:tcPr/>
                </a:tc>
                <a:tc>
                  <a:txBody>
                    <a:bodyPr/>
                    <a:lstStyle/>
                    <a:p>
                      <a:pPr algn="ctr"/>
                      <a:r>
                        <a:rPr kumimoji="1" lang="en-US" altLang="ja-JP" sz="2000" dirty="0"/>
                        <a:t>Answer</a:t>
                      </a:r>
                      <a:endParaRPr kumimoji="1" lang="ja-JP" altLang="en-US" sz="2000" dirty="0"/>
                    </a:p>
                  </a:txBody>
                  <a:tcPr/>
                </a:tc>
                <a:extLst>
                  <a:ext uri="{0D108BD9-81ED-4DB2-BD59-A6C34878D82A}">
                    <a16:rowId xmlns:a16="http://schemas.microsoft.com/office/drawing/2014/main" val="10000"/>
                  </a:ext>
                </a:extLst>
              </a:tr>
              <a:tr h="706579">
                <a:tc>
                  <a:txBody>
                    <a:bodyPr/>
                    <a:lstStyle/>
                    <a:p>
                      <a:r>
                        <a:rPr kumimoji="1" lang="ja-JP" altLang="en-US" sz="2000" dirty="0"/>
                        <a:t>なぜメッシュフリーでなく</a:t>
                      </a:r>
                      <a:r>
                        <a:rPr kumimoji="1" lang="en-US" altLang="ja-JP" sz="2000" dirty="0"/>
                        <a:t>FEM</a:t>
                      </a:r>
                      <a:r>
                        <a:rPr kumimoji="1" lang="ja-JP" altLang="en-US" sz="2000" dirty="0"/>
                        <a:t>？</a:t>
                      </a:r>
                    </a:p>
                  </a:txBody>
                  <a:tcPr/>
                </a:tc>
                <a:tc>
                  <a:txBody>
                    <a:bodyPr/>
                    <a:lstStyle/>
                    <a:p>
                      <a:pPr marL="144000" indent="-144000">
                        <a:buFont typeface="Arial" pitchFamily="34" charset="0"/>
                        <a:buChar char="•"/>
                      </a:pPr>
                      <a:r>
                        <a:rPr kumimoji="1" lang="ja-JP" altLang="en-US" sz="2000" dirty="0"/>
                        <a:t>（僕の知る限り）メッシュフリー大変形解析手法で</a:t>
                      </a:r>
                      <a:r>
                        <a:rPr kumimoji="1" lang="en-US" altLang="ja-JP" sz="2000" dirty="0"/>
                        <a:t>Divergence Free</a:t>
                      </a:r>
                      <a:r>
                        <a:rPr kumimoji="1" lang="ja-JP" altLang="en-US" sz="2000" dirty="0"/>
                        <a:t>条件と</a:t>
                      </a:r>
                      <a:r>
                        <a:rPr kumimoji="1" lang="en-US" altLang="ja-JP" sz="2000" dirty="0"/>
                        <a:t>Partition of</a:t>
                      </a:r>
                      <a:r>
                        <a:rPr kumimoji="1" lang="en-US" altLang="ja-JP" sz="2000" baseline="0" dirty="0"/>
                        <a:t> Unity</a:t>
                      </a:r>
                      <a:r>
                        <a:rPr kumimoji="1" lang="ja-JP" altLang="en-US" sz="2000" baseline="0" dirty="0"/>
                        <a:t>条件を両方を低計算コストで実現する解析手法がないため．</a:t>
                      </a:r>
                      <a:endParaRPr kumimoji="1" lang="en-US" altLang="ja-JP" sz="2000" baseline="0" dirty="0"/>
                    </a:p>
                    <a:p>
                      <a:pPr marL="144000" indent="-144000">
                        <a:buFont typeface="Arial" pitchFamily="34" charset="0"/>
                        <a:buChar char="•"/>
                      </a:pPr>
                      <a:r>
                        <a:rPr kumimoji="1" lang="ja-JP" altLang="en-US" sz="2000" baseline="0" dirty="0"/>
                        <a:t>加えて，凹角部での影響半径の修正も必要となり，</a:t>
                      </a:r>
                      <a:r>
                        <a:rPr kumimoji="1" lang="ja-JP" altLang="en-US" sz="2000" baseline="0" dirty="0">
                          <a:solidFill>
                            <a:srgbClr val="0000CC"/>
                          </a:solidFill>
                        </a:rPr>
                        <a:t>実装が高コストかつ面倒極まりない</a:t>
                      </a:r>
                      <a:r>
                        <a:rPr kumimoji="1" lang="ja-JP" altLang="en-US" sz="2000" baseline="0" dirty="0"/>
                        <a:t>．</a:t>
                      </a:r>
                      <a:endParaRPr kumimoji="1" lang="en-US" altLang="ja-JP" sz="2000" baseline="0" dirty="0"/>
                    </a:p>
                    <a:p>
                      <a:pPr marL="144000" indent="-144000">
                        <a:buFont typeface="Arial" pitchFamily="34" charset="0"/>
                        <a:buChar char="•"/>
                      </a:pPr>
                      <a:r>
                        <a:rPr kumimoji="1" lang="ja-JP" altLang="en-US" sz="2000" baseline="0" dirty="0"/>
                        <a:t>しかし，節点や応力点の追加</a:t>
                      </a:r>
                      <a:r>
                        <a:rPr kumimoji="1" lang="en-US" altLang="ja-JP" sz="2000" baseline="0" dirty="0"/>
                        <a:t>/</a:t>
                      </a:r>
                      <a:r>
                        <a:rPr kumimoji="1" lang="ja-JP" altLang="en-US" sz="2000" baseline="0" dirty="0"/>
                        <a:t>削除が手軽である点は魅力的であり，</a:t>
                      </a:r>
                      <a:r>
                        <a:rPr kumimoji="1" lang="ja-JP" altLang="en-US" sz="2000" baseline="0" dirty="0">
                          <a:solidFill>
                            <a:srgbClr val="0000CC"/>
                          </a:solidFill>
                        </a:rPr>
                        <a:t>未だ捨てがたい選択肢</a:t>
                      </a:r>
                      <a:r>
                        <a:rPr kumimoji="1" lang="ja-JP" altLang="en-US" sz="2000" baseline="0" dirty="0"/>
                        <a:t>である．</a:t>
                      </a:r>
                      <a:endParaRPr kumimoji="1" lang="ja-JP" altLang="en-US" sz="2000" dirty="0"/>
                    </a:p>
                  </a:txBody>
                  <a:tcPr/>
                </a:tc>
                <a:extLst>
                  <a:ext uri="{0D108BD9-81ED-4DB2-BD59-A6C34878D82A}">
                    <a16:rowId xmlns:a16="http://schemas.microsoft.com/office/drawing/2014/main" val="10001"/>
                  </a:ext>
                </a:extLst>
              </a:tr>
              <a:tr h="706579">
                <a:tc>
                  <a:txBody>
                    <a:bodyPr/>
                    <a:lstStyle/>
                    <a:p>
                      <a:r>
                        <a:rPr kumimoji="1" lang="ja-JP" altLang="en-US" sz="2000" dirty="0"/>
                        <a:t>なぜ</a:t>
                      </a:r>
                      <a:r>
                        <a:rPr kumimoji="1" lang="en-US" altLang="ja-JP" sz="2000" dirty="0"/>
                        <a:t>Euler</a:t>
                      </a:r>
                      <a:r>
                        <a:rPr kumimoji="1" lang="ja-JP" altLang="en-US" sz="2000" dirty="0"/>
                        <a:t>メッシュでなく</a:t>
                      </a:r>
                      <a:r>
                        <a:rPr kumimoji="1" lang="en-US" altLang="ja-JP" sz="2000" dirty="0"/>
                        <a:t>Lagrange</a:t>
                      </a:r>
                      <a:r>
                        <a:rPr kumimoji="1" lang="ja-JP" altLang="en-US" sz="2000" dirty="0"/>
                        <a:t>メッシュ？</a:t>
                      </a:r>
                    </a:p>
                  </a:txBody>
                  <a:tcPr/>
                </a:tc>
                <a:tc>
                  <a:txBody>
                    <a:bodyPr/>
                    <a:lstStyle/>
                    <a:p>
                      <a:pPr marL="144000" indent="-144000">
                        <a:buFont typeface="Arial" pitchFamily="34" charset="0"/>
                        <a:buChar char="•"/>
                      </a:pPr>
                      <a:r>
                        <a:rPr kumimoji="1" lang="en-US" altLang="ja-JP" sz="2000" dirty="0"/>
                        <a:t>Euler</a:t>
                      </a:r>
                      <a:r>
                        <a:rPr kumimoji="1" lang="ja-JP" altLang="en-US" sz="2000" dirty="0"/>
                        <a:t>メッシュを用いると毎ステップ数値拡散が起こる．一方，</a:t>
                      </a:r>
                      <a:r>
                        <a:rPr kumimoji="1" lang="en-US" altLang="ja-JP" sz="2000" dirty="0">
                          <a:solidFill>
                            <a:srgbClr val="C00000"/>
                          </a:solidFill>
                        </a:rPr>
                        <a:t>Lagrange</a:t>
                      </a:r>
                      <a:r>
                        <a:rPr kumimoji="1" lang="ja-JP" altLang="en-US" sz="2000" dirty="0">
                          <a:solidFill>
                            <a:srgbClr val="C00000"/>
                          </a:solidFill>
                        </a:rPr>
                        <a:t>メッシュ＋リゾーニングならばリゾーニング時のみの数値拡散で済む</a:t>
                      </a:r>
                      <a:r>
                        <a:rPr kumimoji="1" lang="ja-JP" altLang="en-US" sz="2000" dirty="0"/>
                        <a:t>．</a:t>
                      </a:r>
                    </a:p>
                  </a:txBody>
                  <a:tcPr/>
                </a:tc>
                <a:extLst>
                  <a:ext uri="{0D108BD9-81ED-4DB2-BD59-A6C34878D82A}">
                    <a16:rowId xmlns:a16="http://schemas.microsoft.com/office/drawing/2014/main" val="10002"/>
                  </a:ext>
                </a:extLst>
              </a:tr>
              <a:tr h="706579">
                <a:tc>
                  <a:txBody>
                    <a:bodyPr/>
                    <a:lstStyle/>
                    <a:p>
                      <a:r>
                        <a:rPr kumimoji="1" lang="ja-JP" altLang="en-US" sz="2000" dirty="0"/>
                        <a:t>なぜ四角形</a:t>
                      </a:r>
                      <a:r>
                        <a:rPr kumimoji="1" lang="en-US" altLang="ja-JP" sz="2000" dirty="0"/>
                        <a:t>/</a:t>
                      </a:r>
                      <a:r>
                        <a:rPr kumimoji="1" lang="ja-JP" altLang="en-US" sz="2000" dirty="0"/>
                        <a:t>六面体メッシュでなく三角形</a:t>
                      </a:r>
                      <a:r>
                        <a:rPr kumimoji="1" lang="en-US" altLang="ja-JP" sz="2000" dirty="0"/>
                        <a:t>/</a:t>
                      </a:r>
                      <a:r>
                        <a:rPr kumimoji="1" lang="ja-JP" altLang="en-US" sz="2000" dirty="0"/>
                        <a:t>四面体メッシュ？</a:t>
                      </a:r>
                    </a:p>
                  </a:txBody>
                  <a:tcPr/>
                </a:tc>
                <a:tc>
                  <a:txBody>
                    <a:bodyPr/>
                    <a:lstStyle/>
                    <a:p>
                      <a:pPr marL="144000" indent="-144000">
                        <a:buFont typeface="Arial" pitchFamily="34" charset="0"/>
                        <a:buChar char="•"/>
                      </a:pPr>
                      <a:r>
                        <a:rPr kumimoji="1" lang="ja-JP" altLang="en-US" sz="2000" dirty="0"/>
                        <a:t>リゾーニングを行う以上，四角形</a:t>
                      </a:r>
                      <a:r>
                        <a:rPr kumimoji="1" lang="en-US" altLang="ja-JP" sz="2000" dirty="0"/>
                        <a:t>/</a:t>
                      </a:r>
                      <a:r>
                        <a:rPr kumimoji="1" lang="ja-JP" altLang="en-US" sz="2000" dirty="0"/>
                        <a:t>六面体は諦める他無い．</a:t>
                      </a:r>
                      <a:endParaRPr kumimoji="1" lang="en-US" altLang="ja-JP" sz="2000" dirty="0"/>
                    </a:p>
                    <a:p>
                      <a:pPr marL="144000" indent="-144000">
                        <a:buFont typeface="Arial" pitchFamily="34" charset="0"/>
                        <a:buChar char="•"/>
                      </a:pPr>
                      <a:r>
                        <a:rPr kumimoji="1" lang="ja-JP" altLang="en-US" sz="2000" dirty="0"/>
                        <a:t>三角形要素および四面体要素による精度低下（ロッキング）は</a:t>
                      </a:r>
                      <a:r>
                        <a:rPr kumimoji="1" lang="en-US" altLang="ja-JP" sz="2000" dirty="0">
                          <a:solidFill>
                            <a:srgbClr val="0000CC"/>
                          </a:solidFill>
                        </a:rPr>
                        <a:t>Selective ES/NS-FEM</a:t>
                      </a:r>
                      <a:r>
                        <a:rPr kumimoji="1" lang="ja-JP" altLang="en-US" sz="2000" dirty="0">
                          <a:solidFill>
                            <a:srgbClr val="0000CC"/>
                          </a:solidFill>
                        </a:rPr>
                        <a:t>および</a:t>
                      </a:r>
                      <a:r>
                        <a:rPr kumimoji="1" lang="en-US" altLang="ja-JP" sz="2000" dirty="0">
                          <a:solidFill>
                            <a:srgbClr val="0000CC"/>
                          </a:solidFill>
                        </a:rPr>
                        <a:t>Selective FS/NS-FEM</a:t>
                      </a:r>
                      <a:r>
                        <a:rPr kumimoji="1" lang="ja-JP" altLang="en-US" sz="2000" dirty="0">
                          <a:solidFill>
                            <a:srgbClr val="0000CC"/>
                          </a:solidFill>
                        </a:rPr>
                        <a:t>を用いることで解決</a:t>
                      </a:r>
                      <a:r>
                        <a:rPr kumimoji="1" lang="ja-JP" altLang="en-US" sz="2000" dirty="0">
                          <a:solidFill>
                            <a:schemeClr val="tx1"/>
                          </a:solidFill>
                        </a:rPr>
                        <a:t>した．</a:t>
                      </a:r>
                    </a:p>
                  </a:txBody>
                  <a:tcPr/>
                </a:tc>
                <a:extLst>
                  <a:ext uri="{0D108BD9-81ED-4DB2-BD59-A6C34878D82A}">
                    <a16:rowId xmlns:a16="http://schemas.microsoft.com/office/drawing/2014/main" val="10003"/>
                  </a:ext>
                </a:extLst>
              </a:tr>
            </a:tbl>
          </a:graphicData>
        </a:graphic>
      </p:graphicFrame>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36</a:t>
            </a:fld>
            <a:endParaRPr lang="ja-JP" altLang="en-US" dirty="0"/>
          </a:p>
        </p:txBody>
      </p:sp>
    </p:spTree>
    <p:extLst>
      <p:ext uri="{BB962C8B-B14F-4D97-AF65-F5344CB8AC3E}">
        <p14:creationId xmlns:p14="http://schemas.microsoft.com/office/powerpoint/2010/main" val="9959192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提案手法のポイント</a:t>
            </a:r>
            <a:r>
              <a:rPr lang="en-US" altLang="ja-JP" dirty="0"/>
              <a:t>Q&amp;A</a:t>
            </a:r>
            <a:r>
              <a:rPr lang="ja-JP" altLang="en-US" dirty="0"/>
              <a:t>　その２</a:t>
            </a:r>
            <a:endParaRPr kumimoji="1" lang="ja-JP" altLang="en-US" dirty="0"/>
          </a:p>
        </p:txBody>
      </p:sp>
      <mc:AlternateContent xmlns:mc="http://schemas.openxmlformats.org/markup-compatibility/2006" xmlns:a14="http://schemas.microsoft.com/office/drawing/2010/main">
        <mc:Choice Requires="a14">
          <p:graphicFrame>
            <p:nvGraphicFramePr>
              <p:cNvPr id="6" name="コンテンツ プレースホルダー 5"/>
              <p:cNvGraphicFramePr>
                <a:graphicFrameLocks noGrp="1"/>
              </p:cNvGraphicFramePr>
              <p:nvPr>
                <p:ph idx="1"/>
                <p:extLst>
                  <p:ext uri="{D42A27DB-BD31-4B8C-83A1-F6EECF244321}">
                    <p14:modId xmlns:p14="http://schemas.microsoft.com/office/powerpoint/2010/main" val="43792443"/>
                  </p:ext>
                </p:extLst>
              </p:nvPr>
            </p:nvGraphicFramePr>
            <p:xfrm>
              <a:off x="250825" y="656688"/>
              <a:ext cx="8642350" cy="5547360"/>
            </p:xfrm>
            <a:graphic>
              <a:graphicData uri="http://schemas.openxmlformats.org/drawingml/2006/table">
                <a:tbl>
                  <a:tblPr firstRow="1" bandRow="1">
                    <a:tableStyleId>{00A15C55-8517-42AA-B614-E9B94910E393}</a:tableStyleId>
                  </a:tblPr>
                  <a:tblGrid>
                    <a:gridCol w="2773003">
                      <a:extLst>
                        <a:ext uri="{9D8B030D-6E8A-4147-A177-3AD203B41FA5}">
                          <a16:colId xmlns:a16="http://schemas.microsoft.com/office/drawing/2014/main" val="20000"/>
                        </a:ext>
                      </a:extLst>
                    </a:gridCol>
                    <a:gridCol w="5869347">
                      <a:extLst>
                        <a:ext uri="{9D8B030D-6E8A-4147-A177-3AD203B41FA5}">
                          <a16:colId xmlns:a16="http://schemas.microsoft.com/office/drawing/2014/main" val="20001"/>
                        </a:ext>
                      </a:extLst>
                    </a:gridCol>
                  </a:tblGrid>
                  <a:tr h="180024">
                    <a:tc>
                      <a:txBody>
                        <a:bodyPr/>
                        <a:lstStyle/>
                        <a:p>
                          <a:pPr algn="ctr"/>
                          <a:r>
                            <a:rPr kumimoji="1" lang="en-US" altLang="ja-JP" sz="2000" dirty="0"/>
                            <a:t>Question</a:t>
                          </a:r>
                          <a:endParaRPr kumimoji="1" lang="ja-JP" altLang="en-US" sz="2000" dirty="0"/>
                        </a:p>
                      </a:txBody>
                      <a:tcPr/>
                    </a:tc>
                    <a:tc>
                      <a:txBody>
                        <a:bodyPr/>
                        <a:lstStyle/>
                        <a:p>
                          <a:pPr algn="ctr"/>
                          <a:r>
                            <a:rPr kumimoji="1" lang="en-US" altLang="ja-JP" sz="2000" dirty="0"/>
                            <a:t>Answer</a:t>
                          </a:r>
                          <a:endParaRPr kumimoji="1" lang="ja-JP" altLang="en-US" sz="2000" dirty="0"/>
                        </a:p>
                      </a:txBody>
                      <a:tcPr/>
                    </a:tc>
                    <a:extLst>
                      <a:ext uri="{0D108BD9-81ED-4DB2-BD59-A6C34878D82A}">
                        <a16:rowId xmlns:a16="http://schemas.microsoft.com/office/drawing/2014/main" val="10000"/>
                      </a:ext>
                    </a:extLst>
                  </a:tr>
                  <a:tr h="706579">
                    <a:tc>
                      <a:txBody>
                        <a:bodyPr/>
                        <a:lstStyle/>
                        <a:p>
                          <a:r>
                            <a:rPr kumimoji="1" lang="ja-JP" altLang="en-US" sz="2000" dirty="0"/>
                            <a:t>なぜ陽解法でなく</a:t>
                          </a:r>
                          <a:br>
                            <a:rPr kumimoji="1" lang="en-US" altLang="ja-JP" sz="2000" dirty="0"/>
                          </a:br>
                          <a:r>
                            <a:rPr kumimoji="1" lang="ja-JP" altLang="en-US" sz="2000" dirty="0"/>
                            <a:t>陰解法？</a:t>
                          </a:r>
                        </a:p>
                      </a:txBody>
                      <a:tcPr/>
                    </a:tc>
                    <a:tc>
                      <a:txBody>
                        <a:bodyPr/>
                        <a:lstStyle/>
                        <a:p>
                          <a:pPr marL="144000" indent="-144000">
                            <a:buFont typeface="Arial" pitchFamily="34" charset="0"/>
                            <a:buChar char="•"/>
                          </a:pPr>
                          <a:r>
                            <a:rPr kumimoji="1" lang="ja-JP" altLang="en-US" sz="2000" dirty="0">
                              <a:solidFill>
                                <a:srgbClr val="C00000"/>
                              </a:solidFill>
                            </a:rPr>
                            <a:t>陽解法は精度が悪い</a:t>
                          </a:r>
                          <a:r>
                            <a:rPr kumimoji="1" lang="ja-JP" altLang="en-US" sz="2000" dirty="0"/>
                            <a:t>から．</a:t>
                          </a:r>
                          <a:endParaRPr kumimoji="1" lang="en-US" altLang="ja-JP" sz="2000" dirty="0"/>
                        </a:p>
                        <a:p>
                          <a:pPr marL="144000" indent="-144000">
                            <a:buFont typeface="Arial" pitchFamily="34" charset="0"/>
                            <a:buChar char="•"/>
                          </a:pPr>
                          <a:r>
                            <a:rPr kumimoji="1" lang="ja-JP" altLang="en-US" sz="2000" dirty="0">
                              <a:solidFill>
                                <a:schemeClr val="tx1"/>
                              </a:solidFill>
                            </a:rPr>
                            <a:t>弾塑性では</a:t>
                          </a:r>
                          <a:r>
                            <a:rPr kumimoji="1" lang="en-US" altLang="ja-JP" sz="2000" dirty="0">
                              <a:solidFill>
                                <a:schemeClr val="tx1"/>
                              </a:solidFill>
                            </a:rPr>
                            <a:t>r-min</a:t>
                          </a:r>
                          <a:r>
                            <a:rPr kumimoji="1" lang="ja-JP" altLang="en-US" sz="2000" dirty="0">
                              <a:solidFill>
                                <a:schemeClr val="tx1"/>
                              </a:solidFill>
                            </a:rPr>
                            <a:t>法を使わねばならず，</a:t>
                          </a:r>
                          <a14:m>
                            <m:oMath xmlns:m="http://schemas.openxmlformats.org/officeDocument/2006/math">
                              <m:r>
                                <m:rPr>
                                  <m:sty m:val="p"/>
                                </m:rPr>
                                <a:rPr kumimoji="1" lang="en-US" altLang="ja-JP" sz="2000" b="0" i="0" smtClean="0">
                                  <a:solidFill>
                                    <a:schemeClr val="tx1"/>
                                  </a:solidFill>
                                  <a:latin typeface="Cambria Math"/>
                                </a:rPr>
                                <m:t>Δ</m:t>
                              </m:r>
                              <m:r>
                                <a:rPr kumimoji="1" lang="en-US" altLang="ja-JP" sz="2000" b="0" i="1" smtClean="0">
                                  <a:solidFill>
                                    <a:schemeClr val="tx1"/>
                                  </a:solidFill>
                                  <a:latin typeface="Cambria Math"/>
                                </a:rPr>
                                <m:t>𝑡</m:t>
                              </m:r>
                            </m:oMath>
                          </a14:m>
                          <a:r>
                            <a:rPr kumimoji="1" lang="ja-JP" altLang="en-US" sz="2000" dirty="0">
                              <a:solidFill>
                                <a:schemeClr val="tx1"/>
                              </a:solidFill>
                            </a:rPr>
                            <a:t>が大きく取れない</a:t>
                          </a:r>
                          <a:r>
                            <a:rPr kumimoji="1" lang="ja-JP" altLang="en-US" sz="2000" dirty="0"/>
                            <a:t>から．</a:t>
                          </a:r>
                        </a:p>
                      </a:txBody>
                      <a:tcPr/>
                    </a:tc>
                    <a:extLst>
                      <a:ext uri="{0D108BD9-81ED-4DB2-BD59-A6C34878D82A}">
                        <a16:rowId xmlns:a16="http://schemas.microsoft.com/office/drawing/2014/main" val="10001"/>
                      </a:ext>
                    </a:extLst>
                  </a:tr>
                  <a:tr h="706579">
                    <a:tc>
                      <a:txBody>
                        <a:bodyPr/>
                        <a:lstStyle/>
                        <a:p>
                          <a:r>
                            <a:rPr kumimoji="1" lang="ja-JP" altLang="en-US" sz="2000" dirty="0"/>
                            <a:t>なぜ通常の釣合方程式でなく増分形の釣合方程式？</a:t>
                          </a:r>
                        </a:p>
                      </a:txBody>
                      <a:tcPr/>
                    </a:tc>
                    <a:tc>
                      <a:txBody>
                        <a:bodyPr/>
                        <a:lstStyle/>
                        <a:p>
                          <a:pPr marL="144000" indent="-144000">
                            <a:buFont typeface="Arial" pitchFamily="34" charset="0"/>
                            <a:buChar char="•"/>
                          </a:pPr>
                          <a:r>
                            <a:rPr kumimoji="1" lang="ja-JP" altLang="en-US" sz="2000" dirty="0"/>
                            <a:t>通常の釣合方程式を用いるとリゾーニング後の状態で釣合が破綻するため，解析が不安定になる．</a:t>
                          </a:r>
                          <a:r>
                            <a:rPr kumimoji="1" lang="ja-JP" altLang="en-US" sz="2000" dirty="0">
                              <a:solidFill>
                                <a:srgbClr val="0000CC"/>
                              </a:solidFill>
                            </a:rPr>
                            <a:t>増分形の釣合方程式を用いると破綻を避けられる</a:t>
                          </a:r>
                          <a:r>
                            <a:rPr kumimoji="1" lang="ja-JP" altLang="en-US" sz="2000" dirty="0"/>
                            <a:t>．</a:t>
                          </a:r>
                        </a:p>
                      </a:txBody>
                      <a:tcPr/>
                    </a:tc>
                    <a:extLst>
                      <a:ext uri="{0D108BD9-81ED-4DB2-BD59-A6C34878D82A}">
                        <a16:rowId xmlns:a16="http://schemas.microsoft.com/office/drawing/2014/main" val="10002"/>
                      </a:ext>
                    </a:extLst>
                  </a:tr>
                  <a:tr h="706579">
                    <a:tc>
                      <a:txBody>
                        <a:bodyPr/>
                        <a:lstStyle/>
                        <a:p>
                          <a:r>
                            <a:rPr kumimoji="1" lang="ja-JP" altLang="en-US" sz="2000" dirty="0"/>
                            <a:t>増分形の釣合方程式を使うことによるデメリットは全く無いのか？</a:t>
                          </a:r>
                        </a:p>
                      </a:txBody>
                      <a:tcPr/>
                    </a:tc>
                    <a:tc>
                      <a:txBody>
                        <a:bodyPr/>
                        <a:lstStyle/>
                        <a:p>
                          <a:pPr marL="144000" indent="-144000">
                            <a:buFont typeface="Arial" pitchFamily="34" charset="0"/>
                            <a:buChar char="•"/>
                          </a:pPr>
                          <a:r>
                            <a:rPr kumimoji="1" lang="ja-JP" altLang="en-US" sz="2000" dirty="0"/>
                            <a:t>多少ある．大きく分けて次の２点．</a:t>
                          </a:r>
                          <a:endParaRPr kumimoji="1" lang="en-US" altLang="ja-JP" sz="2000" dirty="0"/>
                        </a:p>
                        <a:p>
                          <a:pPr marL="144000" indent="-144000">
                            <a:buFont typeface="Arial" pitchFamily="34" charset="0"/>
                            <a:buChar char="•"/>
                          </a:pPr>
                          <a:r>
                            <a:rPr kumimoji="1" lang="ja-JP" altLang="en-US" sz="2000" dirty="0"/>
                            <a:t>リゾーニング後の節点外力</a:t>
                          </a:r>
                          <a14:m>
                            <m:oMath xmlns:m="http://schemas.openxmlformats.org/officeDocument/2006/math">
                              <m:r>
                                <a:rPr kumimoji="1" lang="en-US" altLang="ja-JP" sz="2000" b="0" i="1" smtClean="0">
                                  <a:latin typeface="Cambria Math"/>
                                </a:rPr>
                                <m:t>{</m:t>
                              </m:r>
                              <m:sSup>
                                <m:sSupPr>
                                  <m:ctrlPr>
                                    <a:rPr kumimoji="1" lang="en-US" altLang="ja-JP" sz="2000" b="0" i="1" smtClean="0">
                                      <a:latin typeface="Cambria Math" panose="02040503050406030204" pitchFamily="18" charset="0"/>
                                    </a:rPr>
                                  </m:ctrlPr>
                                </m:sSupPr>
                                <m:e>
                                  <m:r>
                                    <a:rPr kumimoji="1" lang="en-US" altLang="ja-JP" sz="2000" b="0" i="1" smtClean="0">
                                      <a:latin typeface="Cambria Math"/>
                                    </a:rPr>
                                    <m:t>𝑓</m:t>
                                  </m:r>
                                </m:e>
                                <m:sup>
                                  <m:r>
                                    <m:rPr>
                                      <m:sty m:val="p"/>
                                    </m:rPr>
                                    <a:rPr kumimoji="1" lang="en-US" altLang="ja-JP" sz="2000" b="0" i="1" smtClean="0">
                                      <a:latin typeface="Cambria Math"/>
                                    </a:rPr>
                                    <m:t>ext</m:t>
                                  </m:r>
                                </m:sup>
                              </m:sSup>
                              <m:r>
                                <a:rPr kumimoji="1" lang="en-US" altLang="ja-JP" sz="2000" b="0" i="1" smtClean="0">
                                  <a:latin typeface="Cambria Math"/>
                                </a:rPr>
                                <m:t>}</m:t>
                              </m:r>
                            </m:oMath>
                          </a14:m>
                          <a:r>
                            <a:rPr kumimoji="1" lang="ja-JP" altLang="en-US" sz="2000" dirty="0"/>
                            <a:t>をマッピングにより作成する，という新たな処理が必要となり，この処理の精度が解析精度を左右する．特に除荷が入る問題でその影響は顕著となる．</a:t>
                          </a:r>
                          <a:r>
                            <a:rPr kumimoji="1" lang="ja-JP" altLang="en-US" sz="2000" dirty="0">
                              <a:solidFill>
                                <a:srgbClr val="C00000"/>
                              </a:solidFill>
                            </a:rPr>
                            <a:t>高精度な</a:t>
                          </a:r>
                          <a14:m>
                            <m:oMath xmlns:m="http://schemas.openxmlformats.org/officeDocument/2006/math">
                              <m:r>
                                <a:rPr kumimoji="1" lang="en-US" altLang="ja-JP" sz="2000" b="0" i="1" smtClean="0">
                                  <a:solidFill>
                                    <a:srgbClr val="C00000"/>
                                  </a:solidFill>
                                  <a:latin typeface="Cambria Math"/>
                                </a:rPr>
                                <m:t>{</m:t>
                              </m:r>
                              <m:sSup>
                                <m:sSupPr>
                                  <m:ctrlPr>
                                    <a:rPr kumimoji="1" lang="en-US" altLang="ja-JP" sz="2000" b="0" i="1" smtClean="0">
                                      <a:solidFill>
                                        <a:srgbClr val="C00000"/>
                                      </a:solidFill>
                                      <a:latin typeface="Cambria Math" panose="02040503050406030204" pitchFamily="18" charset="0"/>
                                    </a:rPr>
                                  </m:ctrlPr>
                                </m:sSupPr>
                                <m:e>
                                  <m:r>
                                    <a:rPr kumimoji="1" lang="en-US" altLang="ja-JP" sz="2000" b="0" i="1" smtClean="0">
                                      <a:solidFill>
                                        <a:srgbClr val="C00000"/>
                                      </a:solidFill>
                                      <a:latin typeface="Cambria Math"/>
                                    </a:rPr>
                                    <m:t>𝑓</m:t>
                                  </m:r>
                                </m:e>
                                <m:sup>
                                  <m:r>
                                    <m:rPr>
                                      <m:sty m:val="p"/>
                                    </m:rPr>
                                    <a:rPr kumimoji="1" lang="en-US" altLang="ja-JP" sz="2000" b="0" i="1" smtClean="0">
                                      <a:solidFill>
                                        <a:srgbClr val="C00000"/>
                                      </a:solidFill>
                                      <a:latin typeface="Cambria Math"/>
                                    </a:rPr>
                                    <m:t>ext</m:t>
                                  </m:r>
                                </m:sup>
                              </m:sSup>
                              <m:r>
                                <a:rPr kumimoji="1" lang="en-US" altLang="ja-JP" sz="2000" b="0" i="1" smtClean="0">
                                  <a:solidFill>
                                    <a:srgbClr val="C00000"/>
                                  </a:solidFill>
                                  <a:latin typeface="Cambria Math"/>
                                </a:rPr>
                                <m:t>}</m:t>
                              </m:r>
                            </m:oMath>
                          </a14:m>
                          <a:r>
                            <a:rPr kumimoji="1" lang="ja-JP" altLang="en-US" sz="2000" dirty="0">
                              <a:solidFill>
                                <a:srgbClr val="C00000"/>
                              </a:solidFill>
                            </a:rPr>
                            <a:t>マッピング法の開発が必須</a:t>
                          </a:r>
                          <a:r>
                            <a:rPr kumimoji="1" lang="ja-JP" altLang="en-US" sz="2000" dirty="0"/>
                            <a:t>である．</a:t>
                          </a:r>
                          <a:endParaRPr kumimoji="1" lang="en-US" altLang="ja-JP" sz="2000" dirty="0"/>
                        </a:p>
                        <a:p>
                          <a:pPr marL="144000" indent="-144000">
                            <a:buFont typeface="Arial" pitchFamily="34" charset="0"/>
                            <a:buChar char="•"/>
                          </a:pPr>
                          <a:r>
                            <a:rPr kumimoji="1" lang="ja-JP" altLang="en-US" sz="2000" dirty="0"/>
                            <a:t>使用出来る材料の構成方程式が増分形に限られる．超弾性体などの歪みエネルギー由来の構成方程式の場合，それを増分形に変換する作業は結構骨が折れる．でもやれば（慣れれば）出来る</a:t>
                          </a:r>
                          <a:r>
                            <a:rPr kumimoji="1" lang="en-US" altLang="ja-JP" sz="2000" dirty="0"/>
                            <a:t>!!</a:t>
                          </a:r>
                          <a:endParaRPr kumimoji="1" lang="ja-JP" altLang="en-US" sz="2000" dirty="0"/>
                        </a:p>
                      </a:txBody>
                      <a:tcPr/>
                    </a:tc>
                    <a:extLst>
                      <a:ext uri="{0D108BD9-81ED-4DB2-BD59-A6C34878D82A}">
                        <a16:rowId xmlns:a16="http://schemas.microsoft.com/office/drawing/2014/main" val="10003"/>
                      </a:ext>
                    </a:extLst>
                  </a:tr>
                </a:tbl>
              </a:graphicData>
            </a:graphic>
          </p:graphicFrame>
        </mc:Choice>
        <mc:Fallback xmlns="">
          <p:graphicFrame>
            <p:nvGraphicFramePr>
              <p:cNvPr id="6" name="コンテンツ プレースホルダー 5"/>
              <p:cNvGraphicFramePr>
                <a:graphicFrameLocks noGrp="1"/>
              </p:cNvGraphicFramePr>
              <p:nvPr>
                <p:ph idx="1"/>
                <p:extLst>
                  <p:ext uri="{D42A27DB-BD31-4B8C-83A1-F6EECF244321}">
                    <p14:modId xmlns:p14="http://schemas.microsoft.com/office/powerpoint/2010/main" val="43792443"/>
                  </p:ext>
                </p:extLst>
              </p:nvPr>
            </p:nvGraphicFramePr>
            <p:xfrm>
              <a:off x="250825" y="656688"/>
              <a:ext cx="8642350" cy="5547360"/>
            </p:xfrm>
            <a:graphic>
              <a:graphicData uri="http://schemas.openxmlformats.org/drawingml/2006/table">
                <a:tbl>
                  <a:tblPr firstRow="1" bandRow="1">
                    <a:tableStyleId>{00A15C55-8517-42AA-B614-E9B94910E393}</a:tableStyleId>
                  </a:tblPr>
                  <a:tblGrid>
                    <a:gridCol w="2773003"/>
                    <a:gridCol w="5869347"/>
                  </a:tblGrid>
                  <a:tr h="396240">
                    <a:tc>
                      <a:txBody>
                        <a:bodyPr/>
                        <a:lstStyle/>
                        <a:p>
                          <a:pPr algn="ctr"/>
                          <a:r>
                            <a:rPr kumimoji="1" lang="en-US" altLang="ja-JP" sz="2000" dirty="0" smtClean="0"/>
                            <a:t>Question</a:t>
                          </a:r>
                          <a:endParaRPr kumimoji="1" lang="ja-JP" altLang="en-US" sz="2000" dirty="0"/>
                        </a:p>
                      </a:txBody>
                      <a:tcPr/>
                    </a:tc>
                    <a:tc>
                      <a:txBody>
                        <a:bodyPr/>
                        <a:lstStyle/>
                        <a:p>
                          <a:pPr algn="ctr"/>
                          <a:r>
                            <a:rPr kumimoji="1" lang="en-US" altLang="ja-JP" sz="2000" dirty="0" smtClean="0"/>
                            <a:t>Answer</a:t>
                          </a:r>
                          <a:endParaRPr kumimoji="1" lang="ja-JP" altLang="en-US" sz="2000" dirty="0"/>
                        </a:p>
                      </a:txBody>
                      <a:tcPr/>
                    </a:tc>
                  </a:tr>
                  <a:tr h="1005840">
                    <a:tc>
                      <a:txBody>
                        <a:bodyPr/>
                        <a:lstStyle/>
                        <a:p>
                          <a:r>
                            <a:rPr kumimoji="1" lang="ja-JP" altLang="en-US" sz="2000" dirty="0" smtClean="0"/>
                            <a:t>なぜ陽解法でなく</a:t>
                          </a:r>
                          <a:r>
                            <a:rPr kumimoji="1" lang="en-US" altLang="ja-JP" sz="2000" dirty="0" smtClean="0"/>
                            <a:t/>
                          </a:r>
                          <a:br>
                            <a:rPr kumimoji="1" lang="en-US" altLang="ja-JP" sz="2000" dirty="0" smtClean="0"/>
                          </a:br>
                          <a:r>
                            <a:rPr kumimoji="1" lang="ja-JP" altLang="en-US" sz="2000" dirty="0" smtClean="0"/>
                            <a:t>陰解法？</a:t>
                          </a:r>
                          <a:endParaRPr kumimoji="1" lang="ja-JP" altLang="en-US" sz="2000" dirty="0"/>
                        </a:p>
                      </a:txBody>
                      <a:tcPr/>
                    </a:tc>
                    <a:tc>
                      <a:txBody>
                        <a:bodyPr/>
                        <a:lstStyle/>
                        <a:p>
                          <a:endParaRPr lang="ja-JP"/>
                        </a:p>
                      </a:txBody>
                      <a:tcPr>
                        <a:blipFill rotWithShape="1">
                          <a:blip r:embed="rId3"/>
                          <a:stretch>
                            <a:fillRect l="-47248" t="-42424" b="-423030"/>
                          </a:stretch>
                        </a:blipFill>
                      </a:tcPr>
                    </a:tc>
                  </a:tr>
                  <a:tr h="1005840">
                    <a:tc>
                      <a:txBody>
                        <a:bodyPr/>
                        <a:lstStyle/>
                        <a:p>
                          <a:r>
                            <a:rPr kumimoji="1" lang="ja-JP" altLang="en-US" sz="2000" dirty="0" smtClean="0"/>
                            <a:t>なぜ通常の釣合方程式でなく増分形の釣合方程式？</a:t>
                          </a:r>
                          <a:endParaRPr kumimoji="1" lang="ja-JP" altLang="en-US" sz="2000" dirty="0"/>
                        </a:p>
                      </a:txBody>
                      <a:tcPr/>
                    </a:tc>
                    <a:tc>
                      <a:txBody>
                        <a:bodyPr/>
                        <a:lstStyle/>
                        <a:p>
                          <a:pPr marL="144000" indent="-144000">
                            <a:buFont typeface="Arial" pitchFamily="34" charset="0"/>
                            <a:buChar char="•"/>
                          </a:pPr>
                          <a:r>
                            <a:rPr kumimoji="1" lang="ja-JP" altLang="en-US" sz="2000" dirty="0" smtClean="0"/>
                            <a:t>通常の釣合方程式を用いるとリゾーニング後の状態で釣合が破綻するため，解析が不安定になる．</a:t>
                          </a:r>
                          <a:r>
                            <a:rPr kumimoji="1" lang="ja-JP" altLang="en-US" sz="2000" dirty="0" smtClean="0">
                              <a:solidFill>
                                <a:srgbClr val="0000CC"/>
                              </a:solidFill>
                            </a:rPr>
                            <a:t>増分形の釣合方程式を用いると破綻を避けられる</a:t>
                          </a:r>
                          <a:r>
                            <a:rPr kumimoji="1" lang="ja-JP" altLang="en-US" sz="2000" dirty="0" smtClean="0"/>
                            <a:t>．</a:t>
                          </a:r>
                          <a:endParaRPr kumimoji="1" lang="ja-JP" altLang="en-US" sz="2000" dirty="0"/>
                        </a:p>
                      </a:txBody>
                      <a:tcPr/>
                    </a:tc>
                  </a:tr>
                  <a:tr h="3139440">
                    <a:tc>
                      <a:txBody>
                        <a:bodyPr/>
                        <a:lstStyle/>
                        <a:p>
                          <a:r>
                            <a:rPr kumimoji="1" lang="ja-JP" altLang="en-US" sz="2000" dirty="0" smtClean="0"/>
                            <a:t>増分形の釣合方程式を使うことによるデメリットは全く無いのか？</a:t>
                          </a:r>
                          <a:endParaRPr kumimoji="1" lang="ja-JP" altLang="en-US" sz="2000" dirty="0"/>
                        </a:p>
                      </a:txBody>
                      <a:tcPr/>
                    </a:tc>
                    <a:tc>
                      <a:txBody>
                        <a:bodyPr/>
                        <a:lstStyle/>
                        <a:p>
                          <a:endParaRPr lang="ja-JP"/>
                        </a:p>
                      </a:txBody>
                      <a:tcPr>
                        <a:blipFill rotWithShape="1">
                          <a:blip r:embed="rId3"/>
                          <a:stretch>
                            <a:fillRect l="-47248" t="-77670" b="-3495"/>
                          </a:stretch>
                        </a:blipFill>
                      </a:tcPr>
                    </a:tc>
                  </a:tr>
                </a:tbl>
              </a:graphicData>
            </a:graphic>
          </p:graphicFrame>
        </mc:Fallback>
      </mc:AlternateContent>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37</a:t>
            </a:fld>
            <a:endParaRPr lang="ja-JP" altLang="en-US" dirty="0"/>
          </a:p>
        </p:txBody>
      </p:sp>
    </p:spTree>
    <p:extLst>
      <p:ext uri="{BB962C8B-B14F-4D97-AF65-F5344CB8AC3E}">
        <p14:creationId xmlns:p14="http://schemas.microsoft.com/office/powerpoint/2010/main" val="12014639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提案手法のポイント</a:t>
            </a:r>
            <a:r>
              <a:rPr lang="en-US" altLang="ja-JP" dirty="0"/>
              <a:t>Q&amp;A</a:t>
            </a:r>
            <a:r>
              <a:rPr lang="ja-JP" altLang="en-US" dirty="0"/>
              <a:t>　その３</a:t>
            </a:r>
            <a:endParaRPr kumimoji="1" lang="ja-JP" altLang="en-US" dirty="0"/>
          </a:p>
        </p:txBody>
      </p:sp>
      <mc:AlternateContent xmlns:mc="http://schemas.openxmlformats.org/markup-compatibility/2006" xmlns:a14="http://schemas.microsoft.com/office/drawing/2010/main">
        <mc:Choice Requires="a14">
          <p:graphicFrame>
            <p:nvGraphicFramePr>
              <p:cNvPr id="6" name="コンテンツ プレースホルダー 5"/>
              <p:cNvGraphicFramePr>
                <a:graphicFrameLocks noGrp="1"/>
              </p:cNvGraphicFramePr>
              <p:nvPr>
                <p:ph idx="1"/>
                <p:extLst>
                  <p:ext uri="{D42A27DB-BD31-4B8C-83A1-F6EECF244321}">
                    <p14:modId xmlns:p14="http://schemas.microsoft.com/office/powerpoint/2010/main" val="100563877"/>
                  </p:ext>
                </p:extLst>
              </p:nvPr>
            </p:nvGraphicFramePr>
            <p:xfrm>
              <a:off x="250825" y="656688"/>
              <a:ext cx="8642350" cy="2815238"/>
            </p:xfrm>
            <a:graphic>
              <a:graphicData uri="http://schemas.openxmlformats.org/drawingml/2006/table">
                <a:tbl>
                  <a:tblPr firstRow="1" bandRow="1">
                    <a:tableStyleId>{00A15C55-8517-42AA-B614-E9B94910E393}</a:tableStyleId>
                  </a:tblPr>
                  <a:tblGrid>
                    <a:gridCol w="2773003">
                      <a:extLst>
                        <a:ext uri="{9D8B030D-6E8A-4147-A177-3AD203B41FA5}">
                          <a16:colId xmlns:a16="http://schemas.microsoft.com/office/drawing/2014/main" val="20000"/>
                        </a:ext>
                      </a:extLst>
                    </a:gridCol>
                    <a:gridCol w="5869347">
                      <a:extLst>
                        <a:ext uri="{9D8B030D-6E8A-4147-A177-3AD203B41FA5}">
                          <a16:colId xmlns:a16="http://schemas.microsoft.com/office/drawing/2014/main" val="20001"/>
                        </a:ext>
                      </a:extLst>
                    </a:gridCol>
                  </a:tblGrid>
                  <a:tr h="180024">
                    <a:tc>
                      <a:txBody>
                        <a:bodyPr/>
                        <a:lstStyle/>
                        <a:p>
                          <a:pPr algn="ctr"/>
                          <a:r>
                            <a:rPr kumimoji="1" lang="en-US" altLang="ja-JP" sz="2000" dirty="0"/>
                            <a:t>Question</a:t>
                          </a:r>
                          <a:endParaRPr kumimoji="1" lang="ja-JP" altLang="en-US" sz="2000" dirty="0"/>
                        </a:p>
                      </a:txBody>
                      <a:tcPr/>
                    </a:tc>
                    <a:tc>
                      <a:txBody>
                        <a:bodyPr/>
                        <a:lstStyle/>
                        <a:p>
                          <a:pPr algn="ctr"/>
                          <a:r>
                            <a:rPr kumimoji="1" lang="en-US" altLang="ja-JP" sz="2000" dirty="0"/>
                            <a:t>Answer</a:t>
                          </a:r>
                          <a:endParaRPr kumimoji="1" lang="ja-JP" altLang="en-US" sz="2000" dirty="0"/>
                        </a:p>
                      </a:txBody>
                      <a:tcPr/>
                    </a:tc>
                    <a:extLst>
                      <a:ext uri="{0D108BD9-81ED-4DB2-BD59-A6C34878D82A}">
                        <a16:rowId xmlns:a16="http://schemas.microsoft.com/office/drawing/2014/main" val="10000"/>
                      </a:ext>
                    </a:extLst>
                  </a:tr>
                  <a:tr h="706579">
                    <a:tc>
                      <a:txBody>
                        <a:bodyPr/>
                        <a:lstStyle/>
                        <a:p>
                          <a:r>
                            <a:rPr kumimoji="1" lang="ja-JP" altLang="en-US" sz="2000" dirty="0"/>
                            <a:t>どんな解析条件の問題でも安定して解が得られるのか？</a:t>
                          </a:r>
                        </a:p>
                      </a:txBody>
                      <a:tcPr/>
                    </a:tc>
                    <a:tc>
                      <a:txBody>
                        <a:bodyPr/>
                        <a:lstStyle/>
                        <a:p>
                          <a:pPr marL="144000" indent="-144000">
                            <a:buFont typeface="Arial" pitchFamily="34" charset="0"/>
                            <a:buChar char="•"/>
                          </a:pPr>
                          <a:r>
                            <a:rPr kumimoji="1" lang="ja-JP" altLang="en-US" sz="2000" dirty="0"/>
                            <a:t>いいえ．静的陰解法では</a:t>
                          </a:r>
                          <a:r>
                            <a:rPr kumimoji="1" lang="ja-JP" altLang="en-US" sz="2000" dirty="0">
                              <a:solidFill>
                                <a:srgbClr val="0000CC"/>
                              </a:solidFill>
                            </a:rPr>
                            <a:t>座屈を起こすような問題</a:t>
                          </a:r>
                          <a:r>
                            <a:rPr kumimoji="1" lang="ja-JP" altLang="en-US" sz="2000" dirty="0"/>
                            <a:t>を解くことが出来ない．（</a:t>
                          </a:r>
                          <a14:m>
                            <m:oMath xmlns:m="http://schemas.openxmlformats.org/officeDocument/2006/math">
                              <m:r>
                                <a:rPr kumimoji="1" lang="en-US" altLang="ja-JP" sz="2000" b="0" i="1" smtClean="0">
                                  <a:latin typeface="Cambria Math"/>
                                </a:rPr>
                                <m:t>[</m:t>
                              </m:r>
                              <m:r>
                                <a:rPr kumimoji="1" lang="en-US" altLang="ja-JP" sz="2000" b="0" i="1" smtClean="0">
                                  <a:latin typeface="Cambria Math"/>
                                </a:rPr>
                                <m:t>𝐾</m:t>
                              </m:r>
                              <m:r>
                                <a:rPr kumimoji="1" lang="en-US" altLang="ja-JP" sz="2000" b="0" i="1" smtClean="0">
                                  <a:latin typeface="Cambria Math"/>
                                </a:rPr>
                                <m:t>]</m:t>
                              </m:r>
                            </m:oMath>
                          </a14:m>
                          <a:r>
                            <a:rPr kumimoji="1" lang="ja-JP" altLang="en-US" sz="2000" dirty="0"/>
                            <a:t>が非正則になる．）</a:t>
                          </a:r>
                          <a:endParaRPr kumimoji="1" lang="en-US" altLang="ja-JP" sz="2000" dirty="0"/>
                        </a:p>
                        <a:p>
                          <a:pPr marL="144000" indent="-144000">
                            <a:buFont typeface="Arial" pitchFamily="34" charset="0"/>
                            <a:buChar char="•"/>
                          </a:pPr>
                          <a:r>
                            <a:rPr kumimoji="1" lang="ja-JP" altLang="en-US" sz="2000" dirty="0">
                              <a:solidFill>
                                <a:srgbClr val="0000CC"/>
                              </a:solidFill>
                            </a:rPr>
                            <a:t>動的陰解法</a:t>
                          </a:r>
                          <a:r>
                            <a:rPr kumimoji="1" lang="ja-JP" altLang="en-US" sz="2000" dirty="0"/>
                            <a:t>にすれば上記問題は解決される．</a:t>
                          </a:r>
                        </a:p>
                      </a:txBody>
                      <a:tcPr/>
                    </a:tc>
                    <a:extLst>
                      <a:ext uri="{0D108BD9-81ED-4DB2-BD59-A6C34878D82A}">
                        <a16:rowId xmlns:a16="http://schemas.microsoft.com/office/drawing/2014/main" val="10001"/>
                      </a:ext>
                    </a:extLst>
                  </a:tr>
                  <a:tr h="706579">
                    <a:tc>
                      <a:txBody>
                        <a:bodyPr/>
                        <a:lstStyle/>
                        <a:p>
                          <a:endParaRPr kumimoji="1" lang="ja-JP" altLang="en-US" sz="2000" dirty="0"/>
                        </a:p>
                      </a:txBody>
                      <a:tcPr/>
                    </a:tc>
                    <a:tc>
                      <a:txBody>
                        <a:bodyPr/>
                        <a:lstStyle/>
                        <a:p>
                          <a:pPr marL="144000" indent="-144000">
                            <a:buFont typeface="Arial" pitchFamily="34" charset="0"/>
                            <a:buChar char="•"/>
                          </a:pPr>
                          <a:endParaRPr kumimoji="1" lang="ja-JP" altLang="en-US" sz="2000" dirty="0"/>
                        </a:p>
                      </a:txBody>
                      <a:tcPr/>
                    </a:tc>
                    <a:extLst>
                      <a:ext uri="{0D108BD9-81ED-4DB2-BD59-A6C34878D82A}">
                        <a16:rowId xmlns:a16="http://schemas.microsoft.com/office/drawing/2014/main" val="10002"/>
                      </a:ext>
                    </a:extLst>
                  </a:tr>
                  <a:tr h="706579">
                    <a:tc>
                      <a:txBody>
                        <a:bodyPr/>
                        <a:lstStyle/>
                        <a:p>
                          <a:endParaRPr kumimoji="1" lang="ja-JP" altLang="en-US" sz="2000" dirty="0"/>
                        </a:p>
                      </a:txBody>
                      <a:tcPr/>
                    </a:tc>
                    <a:tc>
                      <a:txBody>
                        <a:bodyPr/>
                        <a:lstStyle/>
                        <a:p>
                          <a:pPr marL="144000" indent="-144000">
                            <a:buFont typeface="Arial" pitchFamily="34" charset="0"/>
                            <a:buChar char="•"/>
                          </a:pPr>
                          <a:endParaRPr kumimoji="1" lang="ja-JP" altLang="en-US" sz="2000" dirty="0"/>
                        </a:p>
                      </a:txBody>
                      <a:tcPr/>
                    </a:tc>
                    <a:extLst>
                      <a:ext uri="{0D108BD9-81ED-4DB2-BD59-A6C34878D82A}">
                        <a16:rowId xmlns:a16="http://schemas.microsoft.com/office/drawing/2014/main" val="10003"/>
                      </a:ext>
                    </a:extLst>
                  </a:tr>
                </a:tbl>
              </a:graphicData>
            </a:graphic>
          </p:graphicFrame>
        </mc:Choice>
        <mc:Fallback xmlns="">
          <p:graphicFrame>
            <p:nvGraphicFramePr>
              <p:cNvPr id="6" name="コンテンツ プレースホルダー 5"/>
              <p:cNvGraphicFramePr>
                <a:graphicFrameLocks noGrp="1"/>
              </p:cNvGraphicFramePr>
              <p:nvPr>
                <p:ph idx="1"/>
                <p:extLst>
                  <p:ext uri="{D42A27DB-BD31-4B8C-83A1-F6EECF244321}">
                    <p14:modId xmlns:p14="http://schemas.microsoft.com/office/powerpoint/2010/main" val="100563877"/>
                  </p:ext>
                </p:extLst>
              </p:nvPr>
            </p:nvGraphicFramePr>
            <p:xfrm>
              <a:off x="250825" y="656688"/>
              <a:ext cx="8642350" cy="2815238"/>
            </p:xfrm>
            <a:graphic>
              <a:graphicData uri="http://schemas.openxmlformats.org/drawingml/2006/table">
                <a:tbl>
                  <a:tblPr firstRow="1" bandRow="1">
                    <a:tableStyleId>{00A15C55-8517-42AA-B614-E9B94910E393}</a:tableStyleId>
                  </a:tblPr>
                  <a:tblGrid>
                    <a:gridCol w="2773003"/>
                    <a:gridCol w="5869347"/>
                  </a:tblGrid>
                  <a:tr h="396240">
                    <a:tc>
                      <a:txBody>
                        <a:bodyPr/>
                        <a:lstStyle/>
                        <a:p>
                          <a:pPr algn="ctr"/>
                          <a:r>
                            <a:rPr kumimoji="1" lang="en-US" altLang="ja-JP" sz="2000" dirty="0" smtClean="0"/>
                            <a:t>Question</a:t>
                          </a:r>
                          <a:endParaRPr kumimoji="1" lang="ja-JP" altLang="en-US" sz="2000" dirty="0"/>
                        </a:p>
                      </a:txBody>
                      <a:tcPr/>
                    </a:tc>
                    <a:tc>
                      <a:txBody>
                        <a:bodyPr/>
                        <a:lstStyle/>
                        <a:p>
                          <a:pPr algn="ctr"/>
                          <a:r>
                            <a:rPr kumimoji="1" lang="en-US" altLang="ja-JP" sz="2000" dirty="0" smtClean="0"/>
                            <a:t>Answer</a:t>
                          </a:r>
                          <a:endParaRPr kumimoji="1" lang="ja-JP" altLang="en-US" sz="2000" dirty="0"/>
                        </a:p>
                      </a:txBody>
                      <a:tcPr/>
                    </a:tc>
                  </a:tr>
                  <a:tr h="1005840">
                    <a:tc>
                      <a:txBody>
                        <a:bodyPr/>
                        <a:lstStyle/>
                        <a:p>
                          <a:r>
                            <a:rPr kumimoji="1" lang="ja-JP" altLang="en-US" sz="2000" dirty="0" smtClean="0"/>
                            <a:t>どんな解析条件の問題でも安定して解が得られるのか？</a:t>
                          </a:r>
                          <a:endParaRPr kumimoji="1" lang="ja-JP" altLang="en-US" sz="2000" dirty="0"/>
                        </a:p>
                      </a:txBody>
                      <a:tcPr/>
                    </a:tc>
                    <a:tc>
                      <a:txBody>
                        <a:bodyPr/>
                        <a:lstStyle/>
                        <a:p>
                          <a:endParaRPr lang="ja-JP"/>
                        </a:p>
                      </a:txBody>
                      <a:tcPr>
                        <a:blipFill rotWithShape="1">
                          <a:blip r:embed="rId3"/>
                          <a:stretch>
                            <a:fillRect l="-47248" t="-42424" b="-140606"/>
                          </a:stretch>
                        </a:blipFill>
                      </a:tcPr>
                    </a:tc>
                  </a:tr>
                  <a:tr h="706579">
                    <a:tc>
                      <a:txBody>
                        <a:bodyPr/>
                        <a:lstStyle/>
                        <a:p>
                          <a:endParaRPr kumimoji="1" lang="ja-JP" altLang="en-US" sz="2000" dirty="0"/>
                        </a:p>
                      </a:txBody>
                      <a:tcPr/>
                    </a:tc>
                    <a:tc>
                      <a:txBody>
                        <a:bodyPr/>
                        <a:lstStyle/>
                        <a:p>
                          <a:pPr marL="144000" indent="-144000">
                            <a:buFont typeface="Arial" pitchFamily="34" charset="0"/>
                            <a:buChar char="•"/>
                          </a:pPr>
                          <a:endParaRPr kumimoji="1" lang="ja-JP" altLang="en-US" sz="2000" dirty="0"/>
                        </a:p>
                      </a:txBody>
                      <a:tcPr/>
                    </a:tc>
                  </a:tr>
                  <a:tr h="706579">
                    <a:tc>
                      <a:txBody>
                        <a:bodyPr/>
                        <a:lstStyle/>
                        <a:p>
                          <a:endParaRPr kumimoji="1" lang="ja-JP" altLang="en-US" sz="2000" dirty="0"/>
                        </a:p>
                      </a:txBody>
                      <a:tcPr/>
                    </a:tc>
                    <a:tc>
                      <a:txBody>
                        <a:bodyPr/>
                        <a:lstStyle/>
                        <a:p>
                          <a:pPr marL="144000" indent="-144000">
                            <a:buFont typeface="Arial" pitchFamily="34" charset="0"/>
                            <a:buChar char="•"/>
                          </a:pPr>
                          <a:endParaRPr kumimoji="1" lang="ja-JP" altLang="en-US" sz="2000" dirty="0"/>
                        </a:p>
                      </a:txBody>
                      <a:tcPr/>
                    </a:tc>
                  </a:tr>
                </a:tbl>
              </a:graphicData>
            </a:graphic>
          </p:graphicFrame>
        </mc:Fallback>
      </mc:AlternateContent>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38</a:t>
            </a:fld>
            <a:endParaRPr lang="ja-JP" altLang="en-US" dirty="0"/>
          </a:p>
        </p:txBody>
      </p:sp>
    </p:spTree>
    <p:extLst>
      <p:ext uri="{BB962C8B-B14F-4D97-AF65-F5344CB8AC3E}">
        <p14:creationId xmlns:p14="http://schemas.microsoft.com/office/powerpoint/2010/main" val="36408271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節点荷重ベクトルのマッピング</a:t>
            </a:r>
            <a:endParaRPr kumimoji="1" lang="ja-JP" altLang="en-US" dirty="0"/>
          </a:p>
        </p:txBody>
      </p:sp>
      <p:sp>
        <p:nvSpPr>
          <p:cNvPr id="3" name="コンテンツ プレースホルダー 2"/>
          <p:cNvSpPr>
            <a:spLocks noGrp="1"/>
          </p:cNvSpPr>
          <p:nvPr>
            <p:ph idx="1"/>
          </p:nvPr>
        </p:nvSpPr>
        <p:spPr/>
        <p:txBody>
          <a:bodyPr/>
          <a:lstStyle/>
          <a:p>
            <a:r>
              <a:rPr kumimoji="1" lang="ja-JP" altLang="en-US" sz="2800" dirty="0"/>
              <a:t>未知数</a:t>
            </a:r>
            <a:endParaRPr kumimoji="1" lang="en-US" altLang="ja-JP" sz="2800" dirty="0"/>
          </a:p>
          <a:p>
            <a:pPr marL="0" indent="0" algn="ctr">
              <a:buNone/>
            </a:pPr>
            <a:r>
              <a:rPr lang="ja-JP" altLang="en-US" sz="2800" dirty="0"/>
              <a:t>新メッシュの変位</a:t>
            </a:r>
            <a:r>
              <a:rPr lang="en-US" altLang="ja-JP" sz="2800" dirty="0"/>
              <a:t>BC</a:t>
            </a:r>
            <a:r>
              <a:rPr lang="ja-JP" altLang="en-US" sz="2800" dirty="0"/>
              <a:t>を与えられた節点の荷重ベクトル</a:t>
            </a:r>
            <a:endParaRPr kumimoji="1" lang="en-US" altLang="ja-JP" sz="2800" dirty="0"/>
          </a:p>
          <a:p>
            <a:r>
              <a:rPr lang="ja-JP" altLang="en-US" sz="2800" dirty="0"/>
              <a:t>最小化する目的関数</a:t>
            </a:r>
            <a:endParaRPr lang="en-US" altLang="ja-JP" sz="2800" dirty="0"/>
          </a:p>
          <a:p>
            <a:pPr marL="0" indent="0">
              <a:buNone/>
            </a:pPr>
            <a:r>
              <a:rPr kumimoji="1" lang="ja-JP" altLang="en-US" sz="2800" dirty="0"/>
              <a:t>　　　　　　　</a:t>
            </a:r>
            <a:r>
              <a:rPr kumimoji="1" lang="en-US" altLang="ja-JP" sz="2800" dirty="0"/>
              <a:t>Σ </a:t>
            </a:r>
            <a:r>
              <a:rPr lang="en-US" altLang="ja-JP" sz="2800" dirty="0"/>
              <a:t>||</a:t>
            </a:r>
            <a:r>
              <a:rPr kumimoji="1" lang="ja-JP" altLang="en-US" sz="2800" dirty="0"/>
              <a:t>新メッシュの表面力ベクトル</a:t>
            </a:r>
            <a:endParaRPr lang="en-US" altLang="ja-JP" sz="2800" dirty="0"/>
          </a:p>
          <a:p>
            <a:pPr marL="0" indent="0" algn="ctr">
              <a:buNone/>
            </a:pPr>
            <a:r>
              <a:rPr lang="ja-JP" altLang="en-US" sz="2800" dirty="0"/>
              <a:t>　　　　　　－旧メッシュの表面力ベクトル</a:t>
            </a:r>
            <a:r>
              <a:rPr lang="en-US" altLang="ja-JP" sz="2800" dirty="0"/>
              <a:t>||</a:t>
            </a:r>
            <a:r>
              <a:rPr lang="en-US" altLang="ja-JP" sz="2800" baseline="30000" dirty="0"/>
              <a:t>2</a:t>
            </a:r>
          </a:p>
          <a:p>
            <a:r>
              <a:rPr lang="ja-JP" altLang="en-US" sz="2800" dirty="0"/>
              <a:t>制約条件</a:t>
            </a:r>
            <a:endParaRPr lang="en-US" altLang="ja-JP" sz="2800" dirty="0"/>
          </a:p>
          <a:p>
            <a:pPr lvl="1"/>
            <a:r>
              <a:rPr kumimoji="1" lang="ja-JP" altLang="en-US" sz="2400" dirty="0"/>
              <a:t>力の釣合式</a:t>
            </a:r>
            <a:r>
              <a:rPr lang="en-US" altLang="ja-JP" sz="2400" dirty="0"/>
              <a:t>	</a:t>
            </a:r>
            <a:r>
              <a:rPr kumimoji="1" lang="en-US" altLang="ja-JP" sz="2400" dirty="0"/>
              <a:t>Σ</a:t>
            </a:r>
            <a:r>
              <a:rPr kumimoji="1" lang="ja-JP" altLang="en-US" sz="2400" dirty="0"/>
              <a:t>（新メッシュの節点荷重ベクトル）</a:t>
            </a:r>
            <a:br>
              <a:rPr lang="en-US" altLang="ja-JP" sz="2400" dirty="0"/>
            </a:br>
            <a:r>
              <a:rPr lang="en-US" altLang="ja-JP" sz="2400" dirty="0"/>
              <a:t>			</a:t>
            </a:r>
            <a:r>
              <a:rPr lang="ja-JP" altLang="en-US" sz="2400" dirty="0"/>
              <a:t>＝</a:t>
            </a:r>
            <a:r>
              <a:rPr lang="en-US" altLang="ja-JP" sz="2400" dirty="0"/>
              <a:t>Σ</a:t>
            </a:r>
            <a:r>
              <a:rPr lang="ja-JP" altLang="en-US" sz="2400" dirty="0"/>
              <a:t>（旧メッシュの節点荷重ベクトル）</a:t>
            </a:r>
            <a:endParaRPr lang="en-US" altLang="ja-JP" sz="2400" dirty="0"/>
          </a:p>
          <a:p>
            <a:pPr lvl="1"/>
            <a:r>
              <a:rPr lang="ja-JP" altLang="en-US" sz="2400" dirty="0"/>
              <a:t>モーメントの釣合式</a:t>
            </a:r>
            <a:r>
              <a:rPr lang="en-US" altLang="ja-JP" sz="2400" dirty="0"/>
              <a:t>	</a:t>
            </a:r>
            <a:r>
              <a:rPr kumimoji="1" lang="en-US" altLang="ja-JP" sz="2400" dirty="0"/>
              <a:t>Σ</a:t>
            </a:r>
            <a:r>
              <a:rPr kumimoji="1" lang="ja-JP" altLang="en-US" sz="2400" dirty="0"/>
              <a:t>（新メッシュの節点荷重モーメント）</a:t>
            </a:r>
            <a:br>
              <a:rPr kumimoji="1" lang="en-US" altLang="ja-JP" sz="2400" dirty="0"/>
            </a:br>
            <a:r>
              <a:rPr kumimoji="1" lang="en-US" altLang="ja-JP" sz="2400" dirty="0"/>
              <a:t>				</a:t>
            </a:r>
            <a:r>
              <a:rPr lang="ja-JP" altLang="en-US" sz="2400" dirty="0"/>
              <a:t>＝</a:t>
            </a:r>
            <a:r>
              <a:rPr lang="en-US" altLang="ja-JP" sz="2400" dirty="0"/>
              <a:t>Σ</a:t>
            </a:r>
            <a:r>
              <a:rPr lang="ja-JP" altLang="en-US" sz="2400" dirty="0"/>
              <a:t>（旧メッシュの節点荷重モーメント）</a:t>
            </a:r>
            <a:br>
              <a:rPr lang="en-US" altLang="ja-JP" sz="2400" dirty="0"/>
            </a:br>
            <a:endParaRPr lang="en-US" altLang="ja-JP" sz="1000" dirty="0"/>
          </a:p>
          <a:p>
            <a:pPr marL="0" indent="0" algn="ctr">
              <a:buNone/>
            </a:pPr>
            <a:r>
              <a:rPr kumimoji="1" lang="en-US" altLang="ja-JP" sz="2800" dirty="0">
                <a:solidFill>
                  <a:srgbClr val="FF0000"/>
                </a:solidFill>
              </a:rPr>
              <a:t>Lagrange</a:t>
            </a:r>
            <a:r>
              <a:rPr kumimoji="1" lang="ja-JP" altLang="en-US" sz="2800" dirty="0">
                <a:solidFill>
                  <a:srgbClr val="FF0000"/>
                </a:solidFill>
              </a:rPr>
              <a:t>未定乗数法で解く</a:t>
            </a:r>
            <a:endParaRPr kumimoji="1" lang="en-US" altLang="ja-JP" sz="2800" dirty="0">
              <a:solidFill>
                <a:srgbClr val="FF0000"/>
              </a:solidFill>
            </a:endParaRPr>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39</a:t>
            </a:fld>
            <a:endParaRPr lang="ja-JP" altLang="en-US" dirty="0"/>
          </a:p>
        </p:txBody>
      </p:sp>
    </p:spTree>
    <p:extLst>
      <p:ext uri="{BB962C8B-B14F-4D97-AF65-F5344CB8AC3E}">
        <p14:creationId xmlns:p14="http://schemas.microsoft.com/office/powerpoint/2010/main" val="40125778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我々のアプローチ</a:t>
            </a:r>
            <a:endParaRPr kumimoji="1" lang="ja-JP" altLang="en-US" dirty="0"/>
          </a:p>
        </p:txBody>
      </p:sp>
      <p:sp>
        <p:nvSpPr>
          <p:cNvPr id="5" name="コンテンツ プレースホルダー 4"/>
          <p:cNvSpPr>
            <a:spLocks noGrp="1"/>
          </p:cNvSpPr>
          <p:nvPr>
            <p:ph idx="1"/>
          </p:nvPr>
        </p:nvSpPr>
        <p:spPr/>
        <p:txBody>
          <a:bodyPr/>
          <a:lstStyle/>
          <a:p>
            <a:pPr marL="0" indent="0">
              <a:buNone/>
            </a:pPr>
            <a:r>
              <a:rPr lang="ja-JP" altLang="en-US" sz="2800" dirty="0"/>
              <a:t>解くべき方程式として</a:t>
            </a:r>
            <a:r>
              <a:rPr kumimoji="1" lang="ja-JP" altLang="en-US" sz="2800" dirty="0">
                <a:solidFill>
                  <a:srgbClr val="008000"/>
                </a:solidFill>
              </a:rPr>
              <a:t>増分形の陰的釣合方程式</a:t>
            </a:r>
            <a:r>
              <a:rPr kumimoji="1" lang="ja-JP" altLang="en-US" sz="2800" dirty="0"/>
              <a:t>を採用．</a:t>
            </a:r>
            <a:endParaRPr kumimoji="1" lang="en-US" altLang="ja-JP" sz="2800" dirty="0"/>
          </a:p>
          <a:p>
            <a:pPr marL="0" indent="0">
              <a:buNone/>
            </a:pPr>
            <a:endParaRPr lang="en-US" altLang="ja-JP" sz="2400" dirty="0"/>
          </a:p>
          <a:p>
            <a:pPr marL="0" indent="0" algn="ctr">
              <a:buNone/>
            </a:pPr>
            <a:r>
              <a:rPr lang="ja-JP" altLang="en-US" sz="2800" u="sng" dirty="0"/>
              <a:t>⇒ </a:t>
            </a:r>
            <a:r>
              <a:rPr lang="ja-JP" altLang="en-US" sz="2800" u="sng" dirty="0">
                <a:solidFill>
                  <a:srgbClr val="FF0000"/>
                </a:solidFill>
              </a:rPr>
              <a:t>陰解法</a:t>
            </a:r>
            <a:r>
              <a:rPr lang="ja-JP" altLang="en-US" sz="2800" u="sng" dirty="0"/>
              <a:t>でも</a:t>
            </a:r>
            <a:r>
              <a:rPr lang="ja-JP" altLang="en-US" sz="2800" u="sng" dirty="0">
                <a:solidFill>
                  <a:srgbClr val="FF00FF"/>
                </a:solidFill>
              </a:rPr>
              <a:t>メッシュリゾーニング</a:t>
            </a:r>
            <a:r>
              <a:rPr lang="ja-JP" altLang="en-US" sz="2800" u="sng" dirty="0"/>
              <a:t>が安定する</a:t>
            </a:r>
            <a:r>
              <a:rPr lang="en-US" altLang="ja-JP" sz="2800" u="sng" dirty="0"/>
              <a:t>!!</a:t>
            </a:r>
          </a:p>
        </p:txBody>
      </p:sp>
      <p:sp>
        <p:nvSpPr>
          <p:cNvPr id="3" name="スライド番号プレースホルダー 2"/>
          <p:cNvSpPr>
            <a:spLocks noGrp="1"/>
          </p:cNvSpPr>
          <p:nvPr>
            <p:ph type="sldNum" sz="quarter" idx="4"/>
          </p:nvPr>
        </p:nvSpPr>
        <p:spPr/>
        <p:txBody>
          <a:bodyPr/>
          <a:lstStyle/>
          <a:p>
            <a:r>
              <a:rPr lang="en-US" altLang="ja-JP"/>
              <a:t>P. </a:t>
            </a:r>
            <a:fld id="{F8FDF831-B0A3-4B44-A20D-7581D5587101}" type="slidenum">
              <a:rPr lang="ja-JP" altLang="en-US" smtClean="0"/>
              <a:pPr/>
              <a:t>4</a:t>
            </a:fld>
            <a:endParaRPr lang="ja-JP" altLang="en-US" dirty="0"/>
          </a:p>
        </p:txBody>
      </p:sp>
      <p:sp>
        <p:nvSpPr>
          <p:cNvPr id="4" name="テキスト ボックス 3"/>
          <p:cNvSpPr txBox="1"/>
          <p:nvPr/>
        </p:nvSpPr>
        <p:spPr>
          <a:xfrm>
            <a:off x="618735" y="5941959"/>
            <a:ext cx="7867859" cy="461665"/>
          </a:xfrm>
          <a:prstGeom prst="rect">
            <a:avLst/>
          </a:prstGeom>
          <a:noFill/>
        </p:spPr>
        <p:txBody>
          <a:bodyPr wrap="none" rtlCol="0">
            <a:spAutoFit/>
          </a:bodyPr>
          <a:lstStyle/>
          <a:p>
            <a:pPr algn="ctr"/>
            <a:r>
              <a:rPr kumimoji="1" lang="ja-JP" altLang="en-US" sz="2400" b="1" dirty="0">
                <a:effectLst>
                  <a:outerShdw blurRad="38100" dist="38100" dir="2700000" algn="tl">
                    <a:srgbClr val="000000">
                      <a:alpha val="43137"/>
                    </a:srgbClr>
                  </a:outerShdw>
                </a:effectLst>
              </a:rPr>
              <a:t>弾性体</a:t>
            </a:r>
            <a:r>
              <a:rPr lang="ja-JP" altLang="en-US" sz="2400" dirty="0"/>
              <a:t>および</a:t>
            </a:r>
            <a:r>
              <a:rPr kumimoji="1" lang="ja-JP" altLang="en-US" sz="2400" b="1" dirty="0">
                <a:effectLst>
                  <a:outerShdw blurRad="38100" dist="38100" dir="2700000" algn="tl">
                    <a:srgbClr val="000000">
                      <a:alpha val="43137"/>
                    </a:srgbClr>
                  </a:outerShdw>
                </a:effectLst>
              </a:rPr>
              <a:t>超弾性体</a:t>
            </a:r>
            <a:r>
              <a:rPr kumimoji="1" lang="ja-JP" altLang="en-US" sz="2400" dirty="0"/>
              <a:t>に対して提案手法の有効性を示した</a:t>
            </a:r>
          </a:p>
        </p:txBody>
      </p:sp>
      <p:pic>
        <p:nvPicPr>
          <p:cNvPr id="6" name="図 5"/>
          <p:cNvPicPr>
            <a:picLocks noChangeAspect="1"/>
          </p:cNvPicPr>
          <p:nvPr/>
        </p:nvPicPr>
        <p:blipFill rotWithShape="1">
          <a:blip r:embed="rId7" cstate="print">
            <a:extLst>
              <a:ext uri="{28A0092B-C50C-407E-A947-70E740481C1C}">
                <a14:useLocalDpi xmlns:a14="http://schemas.microsoft.com/office/drawing/2010/main" val="0"/>
              </a:ext>
            </a:extLst>
          </a:blip>
          <a:srcRect l="3" r="7"/>
          <a:stretch/>
        </p:blipFill>
        <p:spPr>
          <a:xfrm>
            <a:off x="755576" y="1088740"/>
            <a:ext cx="7596000" cy="427294"/>
          </a:xfrm>
          <a:prstGeom prst="rect">
            <a:avLst/>
          </a:prstGeom>
          <a:noFill/>
          <a:ln w="38100">
            <a:noFill/>
          </a:ln>
        </p:spPr>
      </p:pic>
      <p:pic>
        <p:nvPicPr>
          <p:cNvPr id="8" name="punch-2x3x4-nu_0.2.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412125" y="2060848"/>
            <a:ext cx="4015859" cy="3858815"/>
          </a:xfrm>
          <a:prstGeom prst="rect">
            <a:avLst/>
          </a:prstGeom>
        </p:spPr>
      </p:pic>
      <p:pic>
        <p:nvPicPr>
          <p:cNvPr id="9" name="1x2x4-fine-nu_0.45.avi">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4680012" y="2060847"/>
            <a:ext cx="3222825" cy="3858815"/>
          </a:xfrm>
          <a:prstGeom prst="rect">
            <a:avLst/>
          </a:prstGeom>
        </p:spPr>
      </p:pic>
    </p:spTree>
    <p:extLst>
      <p:ext uri="{BB962C8B-B14F-4D97-AF65-F5344CB8AC3E}">
        <p14:creationId xmlns:p14="http://schemas.microsoft.com/office/powerpoint/2010/main" val="657163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0000"/>
                                  </p:stCondLst>
                                  <p:childTnLst>
                                    <p:cmd type="call" cmd="playFrom(0.0)">
                                      <p:cBhvr>
                                        <p:cTn id="6" dur="6300" fill="hold"/>
                                        <p:tgtEl>
                                          <p:spTgt spid="8"/>
                                        </p:tgtEl>
                                      </p:cBhvr>
                                    </p:cmd>
                                  </p:childTnLst>
                                </p:cTn>
                              </p:par>
                            </p:childTnLst>
                          </p:cTn>
                        </p:par>
                        <p:par>
                          <p:cTn id="7" fill="hold">
                            <p:stCondLst>
                              <p:cond delay="16300"/>
                            </p:stCondLst>
                            <p:childTnLst>
                              <p:par>
                                <p:cTn id="8" presetID="1" presetClass="mediacall" presetSubtype="0" fill="hold" nodeType="afterEffect">
                                  <p:stCondLst>
                                    <p:cond delay="3000"/>
                                  </p:stCondLst>
                                  <p:childTnLst>
                                    <p:cmd type="call" cmd="playFrom(0.0)">
                                      <p:cBhvr>
                                        <p:cTn id="9" dur="1216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8"/>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afterEffect">
                                  <p:stCondLst>
                                    <p:cond delay="10000"/>
                                  </p:stCondLst>
                                  <p:childTnLst>
                                    <p:cmd type="call" cmd="togglePause">
                                      <p:cBhvr>
                                        <p:cTn id="14" dur="1" fill="hold"/>
                                        <p:tgtEl>
                                          <p:spTgt spid="8"/>
                                        </p:tgtEl>
                                      </p:cBhvr>
                                    </p:cmd>
                                  </p:childTnLst>
                                </p:cTn>
                              </p:par>
                            </p:childTnLst>
                          </p:cTn>
                        </p:par>
                      </p:childTnLst>
                    </p:cTn>
                  </p:par>
                </p:childTnLst>
              </p:cTn>
              <p:nextCondLst>
                <p:cond evt="onClick" delay="0">
                  <p:tgtEl>
                    <p:spTgt spid="8"/>
                  </p:tgtEl>
                </p:cond>
              </p:nextCondLst>
            </p:seq>
            <p:video>
              <p:cMediaNode vol="80000">
                <p:cTn id="15" fill="hold" display="0">
                  <p:stCondLst>
                    <p:cond delay="indefinite"/>
                  </p:stCondLst>
                </p:cTn>
                <p:tgtEl>
                  <p:spTgt spid="8"/>
                </p:tgtEl>
              </p:cMediaNode>
            </p:video>
            <p:seq concurrent="1" nextAc="seek">
              <p:cTn id="16" restart="whenNotActive" fill="hold" evtFilter="cancelBubble" nodeType="interactiveSeq">
                <p:stCondLst>
                  <p:cond evt="onClick" delay="0">
                    <p:tgtEl>
                      <p:spTgt spid="9"/>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afterEffect">
                                  <p:stCondLst>
                                    <p:cond delay="3000"/>
                                  </p:stCondLst>
                                  <p:childTnLst>
                                    <p:cmd type="call" cmd="togglePause">
                                      <p:cBhvr>
                                        <p:cTn id="20" dur="1" fill="hold"/>
                                        <p:tgtEl>
                                          <p:spTgt spid="9"/>
                                        </p:tgtEl>
                                      </p:cBhvr>
                                    </p:cmd>
                                  </p:childTnLst>
                                </p:cTn>
                              </p:par>
                            </p:childTnLst>
                          </p:cTn>
                        </p:par>
                      </p:childTnLst>
                    </p:cTn>
                  </p:par>
                </p:childTnLst>
              </p:cTn>
              <p:nextCondLst>
                <p:cond evt="onClick" delay="0">
                  <p:tgtEl>
                    <p:spTgt spid="9"/>
                  </p:tgtEl>
                </p:cond>
              </p:nextCondLst>
            </p:seq>
            <p:video>
              <p:cMediaNode vol="80000">
                <p:cTn id="21" fill="hold" display="0">
                  <p:stCondLst>
                    <p:cond delay="indefinite"/>
                  </p:stCondLst>
                </p:cTn>
                <p:tgtEl>
                  <p:spTgt spid="9"/>
                </p:tgtEl>
              </p:cMediaNode>
            </p:vide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メッシュフリー法の特徴</a:t>
            </a:r>
          </a:p>
        </p:txBody>
      </p:sp>
      <p:sp>
        <p:nvSpPr>
          <p:cNvPr id="3" name="コンテンツ プレースホルダー 2"/>
          <p:cNvSpPr>
            <a:spLocks noGrp="1"/>
          </p:cNvSpPr>
          <p:nvPr>
            <p:ph idx="1"/>
          </p:nvPr>
        </p:nvSpPr>
        <p:spPr/>
        <p:txBody>
          <a:bodyPr/>
          <a:lstStyle/>
          <a:p>
            <a:r>
              <a:rPr lang="ja-JP" altLang="en-US" dirty="0"/>
              <a:t>長所</a:t>
            </a:r>
            <a:endParaRPr kumimoji="1" lang="en-US" altLang="ja-JP" dirty="0"/>
          </a:p>
          <a:p>
            <a:pPr lvl="1"/>
            <a:r>
              <a:rPr lang="ja-JP" altLang="en-US" dirty="0"/>
              <a:t>節点の追加・削除が容易</a:t>
            </a:r>
            <a:endParaRPr lang="en-US" altLang="ja-JP" dirty="0"/>
          </a:p>
          <a:p>
            <a:pPr lvl="1"/>
            <a:r>
              <a:rPr lang="ja-JP" altLang="en-US" dirty="0"/>
              <a:t>ロッキングしない</a:t>
            </a:r>
            <a:endParaRPr lang="en-US" altLang="ja-JP" dirty="0"/>
          </a:p>
          <a:p>
            <a:pPr lvl="1"/>
            <a:endParaRPr lang="en-US" altLang="ja-JP" dirty="0"/>
          </a:p>
          <a:p>
            <a:r>
              <a:rPr lang="ja-JP" altLang="en-US" dirty="0"/>
              <a:t>短所</a:t>
            </a:r>
            <a:endParaRPr lang="en-US" altLang="ja-JP" dirty="0"/>
          </a:p>
          <a:p>
            <a:pPr lvl="1"/>
            <a:r>
              <a:rPr lang="ja-JP" altLang="en-US" dirty="0"/>
              <a:t>大歪みでも安定した形状関数の作成は相当面倒</a:t>
            </a:r>
            <a:endParaRPr lang="en-US" altLang="ja-JP" dirty="0"/>
          </a:p>
          <a:p>
            <a:pPr lvl="1"/>
            <a:r>
              <a:rPr lang="en-US" altLang="ja-JP" dirty="0"/>
              <a:t>Divergence-free</a:t>
            </a:r>
            <a:r>
              <a:rPr lang="ja-JP" altLang="en-US" dirty="0"/>
              <a:t>条件を満たす補正計算が相当面倒</a:t>
            </a:r>
            <a:endParaRPr lang="en-US" altLang="ja-JP" dirty="0"/>
          </a:p>
          <a:p>
            <a:pPr lvl="1"/>
            <a:r>
              <a:rPr lang="ja-JP" altLang="en-US" dirty="0"/>
              <a:t>異種材料，凹境界面，接触等の取り扱いが相当面倒</a:t>
            </a:r>
            <a:endParaRPr lang="en-US" altLang="ja-JP" dirty="0"/>
          </a:p>
          <a:p>
            <a:pPr lvl="1"/>
            <a:r>
              <a:rPr lang="ja-JP" altLang="en-US" dirty="0"/>
              <a:t>陰解法＋</a:t>
            </a:r>
            <a:r>
              <a:rPr lang="en-US" altLang="ja-JP" dirty="0"/>
              <a:t>updated </a:t>
            </a:r>
            <a:r>
              <a:rPr lang="en-US" altLang="ja-JP" dirty="0" err="1"/>
              <a:t>Lagrangian</a:t>
            </a:r>
            <a:r>
              <a:rPr lang="ja-JP" altLang="en-US" dirty="0"/>
              <a:t>との相性が悪い</a:t>
            </a:r>
          </a:p>
          <a:p>
            <a:pPr marL="0" indent="0">
              <a:buNone/>
            </a:pPr>
            <a:endParaRPr lang="en-US" altLang="ja-JP" dirty="0"/>
          </a:p>
          <a:p>
            <a:pPr marL="0" indent="0">
              <a:buNone/>
            </a:pPr>
            <a:endParaRPr lang="en-US" altLang="ja-JP" dirty="0"/>
          </a:p>
          <a:p>
            <a:pPr lvl="1"/>
            <a:endParaRPr lang="en-US" altLang="ja-JP" dirty="0"/>
          </a:p>
          <a:p>
            <a:pPr lvl="1"/>
            <a:endParaRPr kumimoji="1" lang="ja-JP" altLang="en-US"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40</a:t>
            </a:fld>
            <a:endParaRPr lang="ja-JP" altLang="en-US" dirty="0"/>
          </a:p>
        </p:txBody>
      </p:sp>
    </p:spTree>
    <p:extLst>
      <p:ext uri="{BB962C8B-B14F-4D97-AF65-F5344CB8AC3E}">
        <p14:creationId xmlns:p14="http://schemas.microsoft.com/office/powerpoint/2010/main" val="3895374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速度形仮想仕事式</a:t>
            </a:r>
            <a:endParaRPr kumimoji="1" lang="ja-JP" altLang="en-US"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41</a:t>
            </a:fld>
            <a:endParaRPr lang="ja-JP" altLang="en-US" dirty="0"/>
          </a:p>
        </p:txBody>
      </p:sp>
      <p:pic>
        <p:nvPicPr>
          <p:cNvPr id="7" name="図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2028" y="3020034"/>
            <a:ext cx="8640452" cy="2461194"/>
          </a:xfrm>
          <a:prstGeom prst="rect">
            <a:avLst/>
          </a:prstGeom>
        </p:spPr>
      </p:pic>
      <p:sp>
        <p:nvSpPr>
          <p:cNvPr id="8" name="コンテンツ プレースホルダー 4"/>
          <p:cNvSpPr txBox="1">
            <a:spLocks/>
          </p:cNvSpPr>
          <p:nvPr/>
        </p:nvSpPr>
        <p:spPr bwMode="auto">
          <a:xfrm>
            <a:off x="108396" y="5838952"/>
            <a:ext cx="8928100" cy="398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342900" indent="-342900" algn="l" rtl="0" eaLnBrk="0" fontAlgn="base" hangingPunct="0">
              <a:spcBef>
                <a:spcPct val="20000"/>
              </a:spcBef>
              <a:spcAft>
                <a:spcPct val="0"/>
              </a:spcAft>
              <a:buFont typeface="Wingdings" pitchFamily="2" charset="2"/>
              <a:buChar char="n"/>
              <a:defRPr kumimoji="1" sz="3200">
                <a:solidFill>
                  <a:schemeClr val="tx1"/>
                </a:solidFill>
                <a:latin typeface="Arial" charset="0"/>
                <a:ea typeface="+mn-ea"/>
                <a:cs typeface="+mn-cs"/>
              </a:defRPr>
            </a:lvl1pPr>
            <a:lvl2pPr marL="742950" indent="-285750" algn="l" rtl="0" eaLnBrk="0" fontAlgn="base" hangingPunct="0">
              <a:spcBef>
                <a:spcPct val="20000"/>
              </a:spcBef>
              <a:spcAft>
                <a:spcPct val="0"/>
              </a:spcAft>
              <a:buFont typeface="Wingdings" pitchFamily="2" charset="2"/>
              <a:buChar char="l"/>
              <a:defRPr kumimoji="1" sz="2800">
                <a:solidFill>
                  <a:schemeClr val="tx1"/>
                </a:solidFill>
                <a:latin typeface="Arial" charset="0"/>
                <a:ea typeface="+mn-ea"/>
              </a:defRPr>
            </a:lvl2pPr>
            <a:lvl3pPr marL="1143000" indent="-228600" algn="l" rtl="0" eaLnBrk="0" fontAlgn="base" hangingPunct="0">
              <a:spcBef>
                <a:spcPct val="20000"/>
              </a:spcBef>
              <a:spcAft>
                <a:spcPct val="0"/>
              </a:spcAft>
              <a:buSzPct val="80000"/>
              <a:buFont typeface="Wingdings" pitchFamily="2" charset="2"/>
              <a:buChar char="u"/>
              <a:defRPr kumimoji="1" sz="2400">
                <a:solidFill>
                  <a:schemeClr val="tx1"/>
                </a:solidFill>
                <a:latin typeface="Arial" charset="0"/>
                <a:ea typeface="+mn-ea"/>
              </a:defRPr>
            </a:lvl3pPr>
            <a:lvl4pPr marL="1600200" indent="-228600" algn="l" rtl="0" eaLnBrk="0" fontAlgn="base" hangingPunct="0">
              <a:spcBef>
                <a:spcPct val="20000"/>
              </a:spcBef>
              <a:spcAft>
                <a:spcPct val="0"/>
              </a:spcAft>
              <a:buFont typeface="Wingdings" pitchFamily="2" charset="2"/>
              <a:buChar char="p"/>
              <a:defRPr kumimoji="1" sz="2000">
                <a:solidFill>
                  <a:schemeClr val="tx1"/>
                </a:solidFill>
                <a:latin typeface="Arial" charset="0"/>
                <a:ea typeface="+mn-ea"/>
              </a:defRPr>
            </a:lvl4pPr>
            <a:lvl5pPr marL="2057400" indent="-228600" algn="l" rtl="0" eaLnBrk="0" fontAlgn="base" hangingPunct="0">
              <a:spcBef>
                <a:spcPct val="20000"/>
              </a:spcBef>
              <a:spcAft>
                <a:spcPct val="0"/>
              </a:spcAft>
              <a:buChar char="»"/>
              <a:defRPr kumimoji="1" sz="2000">
                <a:solidFill>
                  <a:schemeClr val="tx1"/>
                </a:solidFill>
                <a:latin typeface="Arial" charset="0"/>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0" indent="0" algn="ctr">
              <a:buFont typeface="Wingdings" pitchFamily="2" charset="2"/>
              <a:buNone/>
            </a:pPr>
            <a:r>
              <a:rPr lang="ja-JP" altLang="en-US" sz="2400" dirty="0"/>
              <a:t>（出典：久田・野口，「非線形有限要素法の基礎と応用」，丸善）</a:t>
            </a:r>
          </a:p>
        </p:txBody>
      </p:sp>
      <p:pic>
        <p:nvPicPr>
          <p:cNvPr id="10" name="コンテンツ プレースホルダー 9"/>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251520" y="656692"/>
            <a:ext cx="8640960" cy="2144988"/>
          </a:xfrm>
          <a:solidFill>
            <a:schemeClr val="accent1"/>
          </a:solidFill>
        </p:spPr>
      </p:pic>
      <p:grpSp>
        <p:nvGrpSpPr>
          <p:cNvPr id="9" name="グループ化 8"/>
          <p:cNvGrpSpPr/>
          <p:nvPr/>
        </p:nvGrpSpPr>
        <p:grpSpPr>
          <a:xfrm>
            <a:off x="1691680" y="1283888"/>
            <a:ext cx="3952312" cy="462216"/>
            <a:chOff x="1691680" y="1283888"/>
            <a:chExt cx="3952312" cy="462216"/>
          </a:xfrm>
        </p:grpSpPr>
        <p:sp>
          <p:nvSpPr>
            <p:cNvPr id="11" name="フリーフォーム 10"/>
            <p:cNvSpPr/>
            <p:nvPr/>
          </p:nvSpPr>
          <p:spPr>
            <a:xfrm>
              <a:off x="1691680" y="1283888"/>
              <a:ext cx="2893290" cy="308908"/>
            </a:xfrm>
            <a:custGeom>
              <a:avLst/>
              <a:gdLst>
                <a:gd name="connsiteX0" fmla="*/ 0 w 3286583"/>
                <a:gd name="connsiteY0" fmla="*/ 123290 h 260222"/>
                <a:gd name="connsiteX1" fmla="*/ 3215812 w 3286583"/>
                <a:gd name="connsiteY1" fmla="*/ 256854 h 260222"/>
                <a:gd name="connsiteX2" fmla="*/ 2219218 w 3286583"/>
                <a:gd name="connsiteY2" fmla="*/ 0 h 260222"/>
                <a:gd name="connsiteX0" fmla="*/ 0 w 2909655"/>
                <a:gd name="connsiteY0" fmla="*/ 0 h 308469"/>
                <a:gd name="connsiteX1" fmla="*/ 2856217 w 2909655"/>
                <a:gd name="connsiteY1" fmla="*/ 308225 h 308469"/>
                <a:gd name="connsiteX2" fmla="*/ 1859623 w 2909655"/>
                <a:gd name="connsiteY2" fmla="*/ 51371 h 308469"/>
                <a:gd name="connsiteX0" fmla="*/ 0 w 2883868"/>
                <a:gd name="connsiteY0" fmla="*/ 0 h 308260"/>
                <a:gd name="connsiteX1" fmla="*/ 2856217 w 2883868"/>
                <a:gd name="connsiteY1" fmla="*/ 308225 h 308260"/>
                <a:gd name="connsiteX2" fmla="*/ 1469205 w 2883868"/>
                <a:gd name="connsiteY2" fmla="*/ 20548 h 308260"/>
                <a:gd name="connsiteX0" fmla="*/ 0 w 2883534"/>
                <a:gd name="connsiteY0" fmla="*/ 0 h 308269"/>
                <a:gd name="connsiteX1" fmla="*/ 2856217 w 2883534"/>
                <a:gd name="connsiteY1" fmla="*/ 308225 h 308269"/>
                <a:gd name="connsiteX2" fmla="*/ 1469205 w 2883534"/>
                <a:gd name="connsiteY2" fmla="*/ 20548 h 308269"/>
                <a:gd name="connsiteX0" fmla="*/ 0 w 2883534"/>
                <a:gd name="connsiteY0" fmla="*/ 0 h 308269"/>
                <a:gd name="connsiteX1" fmla="*/ 2856217 w 2883534"/>
                <a:gd name="connsiteY1" fmla="*/ 308225 h 308269"/>
                <a:gd name="connsiteX2" fmla="*/ 1469205 w 2883534"/>
                <a:gd name="connsiteY2" fmla="*/ 20548 h 308269"/>
                <a:gd name="connsiteX0" fmla="*/ 0 w 2893290"/>
                <a:gd name="connsiteY0" fmla="*/ 0 h 308908"/>
                <a:gd name="connsiteX1" fmla="*/ 2856217 w 2893290"/>
                <a:gd name="connsiteY1" fmla="*/ 308225 h 308908"/>
                <a:gd name="connsiteX2" fmla="*/ 1469205 w 2893290"/>
                <a:gd name="connsiteY2" fmla="*/ 20548 h 308908"/>
              </a:gdLst>
              <a:ahLst/>
              <a:cxnLst>
                <a:cxn ang="0">
                  <a:pos x="connsiteX0" y="connsiteY0"/>
                </a:cxn>
                <a:cxn ang="0">
                  <a:pos x="connsiteX1" y="connsiteY1"/>
                </a:cxn>
                <a:cxn ang="0">
                  <a:pos x="connsiteX2" y="connsiteY2"/>
                </a:cxn>
              </a:cxnLst>
              <a:rect l="l" t="t" r="r" b="b"/>
              <a:pathLst>
                <a:path w="2893290" h="308908">
                  <a:moveTo>
                    <a:pt x="0" y="0"/>
                  </a:moveTo>
                  <a:cubicBezTo>
                    <a:pt x="683232" y="282539"/>
                    <a:pt x="2611350" y="304800"/>
                    <a:pt x="2856217" y="308225"/>
                  </a:cubicBezTo>
                  <a:cubicBezTo>
                    <a:pt x="3101084" y="311650"/>
                    <a:pt x="2075381" y="313362"/>
                    <a:pt x="1469205" y="20548"/>
                  </a:cubicBezTo>
                </a:path>
              </a:pathLst>
            </a:custGeom>
            <a:noFill/>
            <a:ln>
              <a:solidFill>
                <a:srgbClr val="6600CC"/>
              </a:solidFill>
              <a:headEnd type="stealth" w="lg" len="lg"/>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p:cNvSpPr txBox="1"/>
            <p:nvPr/>
          </p:nvSpPr>
          <p:spPr>
            <a:xfrm>
              <a:off x="4535996" y="1376772"/>
              <a:ext cx="1107996" cy="369332"/>
            </a:xfrm>
            <a:prstGeom prst="rect">
              <a:avLst/>
            </a:prstGeom>
            <a:noFill/>
          </p:spPr>
          <p:txBody>
            <a:bodyPr wrap="none" rtlCol="0">
              <a:spAutoFit/>
            </a:bodyPr>
            <a:lstStyle/>
            <a:p>
              <a:r>
                <a:rPr lang="ja-JP" altLang="en-US" dirty="0">
                  <a:solidFill>
                    <a:srgbClr val="6600CC"/>
                  </a:solidFill>
                </a:rPr>
                <a:t>仕事共役</a:t>
              </a:r>
              <a:endParaRPr kumimoji="1" lang="ja-JP" altLang="en-US" dirty="0">
                <a:solidFill>
                  <a:srgbClr val="6600CC"/>
                </a:solidFill>
              </a:endParaRPr>
            </a:p>
          </p:txBody>
        </p:sp>
      </p:grpSp>
    </p:spTree>
    <p:extLst>
      <p:ext uri="{BB962C8B-B14F-4D97-AF65-F5344CB8AC3E}">
        <p14:creationId xmlns:p14="http://schemas.microsoft.com/office/powerpoint/2010/main" val="15847344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線形化と離散化</a:t>
            </a:r>
            <a:endParaRPr kumimoji="1" lang="ja-JP" altLang="en-US"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42</a:t>
            </a:fld>
            <a:endParaRPr lang="ja-JP" altLang="en-US" dirty="0"/>
          </a:p>
        </p:txBody>
      </p:sp>
      <p:pic>
        <p:nvPicPr>
          <p:cNvPr id="3" name="図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2028" y="4448700"/>
            <a:ext cx="8640452" cy="1968632"/>
          </a:xfrm>
          <a:prstGeom prst="rect">
            <a:avLst/>
          </a:prstGeom>
          <a:solidFill>
            <a:srgbClr val="92D050"/>
          </a:solidFill>
        </p:spPr>
      </p:pic>
      <p:sp>
        <p:nvSpPr>
          <p:cNvPr id="6" name="下矢印 5"/>
          <p:cNvSpPr/>
          <p:nvPr/>
        </p:nvSpPr>
        <p:spPr>
          <a:xfrm>
            <a:off x="71500" y="2852936"/>
            <a:ext cx="648072" cy="144016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 name="図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72208" y="2924944"/>
            <a:ext cx="7200292" cy="390389"/>
          </a:xfrm>
          <a:prstGeom prst="rect">
            <a:avLst/>
          </a:prstGeom>
        </p:spPr>
      </p:pic>
      <p:pic>
        <p:nvPicPr>
          <p:cNvPr id="14" name="図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85630" y="3527006"/>
            <a:ext cx="5134642" cy="334042"/>
          </a:xfrm>
          <a:prstGeom prst="rect">
            <a:avLst/>
          </a:prstGeom>
        </p:spPr>
      </p:pic>
      <p:sp>
        <p:nvSpPr>
          <p:cNvPr id="15" name="テキスト ボックス 14"/>
          <p:cNvSpPr txBox="1"/>
          <p:nvPr/>
        </p:nvSpPr>
        <p:spPr>
          <a:xfrm>
            <a:off x="740285" y="4047005"/>
            <a:ext cx="3768660" cy="276999"/>
          </a:xfrm>
          <a:prstGeom prst="rect">
            <a:avLst/>
          </a:prstGeom>
          <a:noFill/>
          <a:ln>
            <a:solidFill>
              <a:schemeClr val="tx1"/>
            </a:solidFill>
          </a:ln>
        </p:spPr>
        <p:txBody>
          <a:bodyPr wrap="none" lIns="0" tIns="0" rIns="0" bIns="0" rtlCol="0">
            <a:spAutoFit/>
          </a:bodyPr>
          <a:lstStyle/>
          <a:p>
            <a:r>
              <a:rPr lang="ja-JP" altLang="en-US" dirty="0"/>
              <a:t>一貫して後退差分を用いる</a:t>
            </a:r>
            <a:r>
              <a:rPr lang="ja-JP" altLang="en-US" dirty="0">
                <a:solidFill>
                  <a:srgbClr val="FF0000"/>
                </a:solidFill>
              </a:rPr>
              <a:t>静的陰解法</a:t>
            </a:r>
            <a:endParaRPr kumimoji="1" lang="ja-JP" altLang="en-US" dirty="0">
              <a:solidFill>
                <a:srgbClr val="FF0000"/>
              </a:solidFill>
            </a:endParaRPr>
          </a:p>
        </p:txBody>
      </p:sp>
      <p:sp>
        <p:nvSpPr>
          <p:cNvPr id="17" name="テキスト ボックス 16"/>
          <p:cNvSpPr txBox="1"/>
          <p:nvPr/>
        </p:nvSpPr>
        <p:spPr>
          <a:xfrm>
            <a:off x="740285" y="2816932"/>
            <a:ext cx="923331" cy="553998"/>
          </a:xfrm>
          <a:prstGeom prst="rect">
            <a:avLst/>
          </a:prstGeom>
          <a:noFill/>
          <a:ln>
            <a:solidFill>
              <a:schemeClr val="tx1"/>
            </a:solidFill>
          </a:ln>
        </p:spPr>
        <p:txBody>
          <a:bodyPr wrap="none" lIns="0" tIns="0" rIns="0" bIns="0" rtlCol="0">
            <a:spAutoFit/>
          </a:bodyPr>
          <a:lstStyle/>
          <a:p>
            <a:pPr algn="ctr"/>
            <a:r>
              <a:rPr lang="ja-JP" altLang="en-US" dirty="0"/>
              <a:t>時間微分</a:t>
            </a:r>
            <a:endParaRPr lang="en-US" altLang="ja-JP" dirty="0"/>
          </a:p>
          <a:p>
            <a:pPr algn="ctr"/>
            <a:r>
              <a:rPr lang="ja-JP" altLang="en-US" dirty="0">
                <a:solidFill>
                  <a:srgbClr val="FF0000"/>
                </a:solidFill>
              </a:rPr>
              <a:t>線形化</a:t>
            </a:r>
            <a:endParaRPr kumimoji="1" lang="ja-JP" altLang="en-US" dirty="0">
              <a:solidFill>
                <a:srgbClr val="FF0000"/>
              </a:solidFill>
            </a:endParaRPr>
          </a:p>
        </p:txBody>
      </p:sp>
      <p:sp>
        <p:nvSpPr>
          <p:cNvPr id="18" name="テキスト ボックス 17"/>
          <p:cNvSpPr txBox="1"/>
          <p:nvPr/>
        </p:nvSpPr>
        <p:spPr>
          <a:xfrm>
            <a:off x="743490" y="3429000"/>
            <a:ext cx="931913" cy="553998"/>
          </a:xfrm>
          <a:prstGeom prst="rect">
            <a:avLst/>
          </a:prstGeom>
          <a:noFill/>
          <a:ln>
            <a:solidFill>
              <a:schemeClr val="tx1"/>
            </a:solidFill>
          </a:ln>
        </p:spPr>
        <p:txBody>
          <a:bodyPr wrap="none" lIns="36000" tIns="0" rIns="36000" bIns="0" rtlCol="0">
            <a:spAutoFit/>
          </a:bodyPr>
          <a:lstStyle/>
          <a:p>
            <a:pPr algn="ctr"/>
            <a:r>
              <a:rPr lang="en-US" altLang="ja-JP" dirty="0" err="1"/>
              <a:t>Galerkin</a:t>
            </a:r>
            <a:endParaRPr lang="en-US" altLang="ja-JP" dirty="0"/>
          </a:p>
          <a:p>
            <a:pPr algn="ctr"/>
            <a:r>
              <a:rPr lang="ja-JP" altLang="en-US" dirty="0">
                <a:solidFill>
                  <a:srgbClr val="FF0000"/>
                </a:solidFill>
              </a:rPr>
              <a:t>離散化</a:t>
            </a:r>
            <a:endParaRPr kumimoji="1" lang="ja-JP" altLang="en-US" dirty="0">
              <a:solidFill>
                <a:srgbClr val="FF0000"/>
              </a:solidFill>
            </a:endParaRPr>
          </a:p>
        </p:txBody>
      </p:sp>
      <p:pic>
        <p:nvPicPr>
          <p:cNvPr id="20" name="コンテンツ プレースホルダー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251520" y="656692"/>
            <a:ext cx="8640960" cy="2144988"/>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5" name="テキスト ボックス 4"/>
          <p:cNvSpPr txBox="1"/>
          <p:nvPr/>
        </p:nvSpPr>
        <p:spPr>
          <a:xfrm>
            <a:off x="6277834" y="4448700"/>
            <a:ext cx="2536272" cy="1015663"/>
          </a:xfrm>
          <a:prstGeom prst="rect">
            <a:avLst/>
          </a:prstGeom>
          <a:noFill/>
        </p:spPr>
        <p:txBody>
          <a:bodyPr wrap="none" rtlCol="0" anchor="ctr" anchorCtr="0">
            <a:spAutoFit/>
          </a:bodyPr>
          <a:lstStyle/>
          <a:p>
            <a:r>
              <a:rPr kumimoji="1" lang="ja-JP" altLang="en-US" sz="2000" dirty="0"/>
              <a:t>□</a:t>
            </a:r>
            <a:r>
              <a:rPr kumimoji="1" lang="ja-JP" altLang="en-US" sz="2000" baseline="30000" dirty="0"/>
              <a:t>＋</a:t>
            </a:r>
            <a:r>
              <a:rPr lang="ja-JP" altLang="en-US" sz="2000" dirty="0"/>
              <a:t>：</a:t>
            </a:r>
            <a:r>
              <a:rPr kumimoji="1" lang="ja-JP" altLang="en-US" sz="2000" dirty="0"/>
              <a:t>試行変数</a:t>
            </a:r>
            <a:endParaRPr kumimoji="1" lang="en-US" altLang="ja-JP" sz="2000" dirty="0"/>
          </a:p>
          <a:p>
            <a:r>
              <a:rPr lang="en-US" altLang="ja-JP" sz="2000" dirty="0">
                <a:ln w="12700">
                  <a:solidFill>
                    <a:schemeClr val="tx1"/>
                  </a:solidFill>
                  <a:prstDash val="solid"/>
                </a:ln>
                <a:noFill/>
                <a:effectLst>
                  <a:outerShdw blurRad="38100" dist="32000" dir="5400000" algn="tl">
                    <a:srgbClr val="000000">
                      <a:alpha val="30000"/>
                    </a:srgbClr>
                  </a:outerShdw>
                </a:effectLst>
              </a:rPr>
              <a:t>E</a:t>
            </a:r>
            <a:r>
              <a:rPr lang="ja-JP" altLang="en-US" sz="2000" dirty="0"/>
              <a:t>：要素の集合</a:t>
            </a:r>
            <a:endParaRPr lang="en-US" altLang="ja-JP" sz="2000" dirty="0"/>
          </a:p>
          <a:p>
            <a:r>
              <a:rPr lang="en-US" altLang="ja-JP" sz="2000" dirty="0">
                <a:ln w="12700">
                  <a:solidFill>
                    <a:schemeClr val="tx1"/>
                  </a:solidFill>
                  <a:prstDash val="solid"/>
                </a:ln>
                <a:noFill/>
                <a:effectLst>
                  <a:outerShdw blurRad="38100" dist="32000" dir="5400000" algn="tl">
                    <a:srgbClr val="000000">
                      <a:alpha val="30000"/>
                    </a:srgbClr>
                  </a:outerShdw>
                </a:effectLst>
              </a:rPr>
              <a:t>S</a:t>
            </a:r>
            <a:r>
              <a:rPr kumimoji="1" lang="ja-JP" altLang="en-US" sz="2000" dirty="0"/>
              <a:t>：境界要素面の集合</a:t>
            </a:r>
          </a:p>
        </p:txBody>
      </p:sp>
      <p:grpSp>
        <p:nvGrpSpPr>
          <p:cNvPr id="13" name="グループ化 12"/>
          <p:cNvGrpSpPr/>
          <p:nvPr/>
        </p:nvGrpSpPr>
        <p:grpSpPr>
          <a:xfrm>
            <a:off x="1691680" y="1283888"/>
            <a:ext cx="3952312" cy="462216"/>
            <a:chOff x="1691680" y="1283888"/>
            <a:chExt cx="3952312" cy="462216"/>
          </a:xfrm>
        </p:grpSpPr>
        <p:sp>
          <p:nvSpPr>
            <p:cNvPr id="16" name="フリーフォーム 15"/>
            <p:cNvSpPr/>
            <p:nvPr/>
          </p:nvSpPr>
          <p:spPr>
            <a:xfrm>
              <a:off x="1691680" y="1283888"/>
              <a:ext cx="2893290" cy="308908"/>
            </a:xfrm>
            <a:custGeom>
              <a:avLst/>
              <a:gdLst>
                <a:gd name="connsiteX0" fmla="*/ 0 w 3286583"/>
                <a:gd name="connsiteY0" fmla="*/ 123290 h 260222"/>
                <a:gd name="connsiteX1" fmla="*/ 3215812 w 3286583"/>
                <a:gd name="connsiteY1" fmla="*/ 256854 h 260222"/>
                <a:gd name="connsiteX2" fmla="*/ 2219218 w 3286583"/>
                <a:gd name="connsiteY2" fmla="*/ 0 h 260222"/>
                <a:gd name="connsiteX0" fmla="*/ 0 w 2909655"/>
                <a:gd name="connsiteY0" fmla="*/ 0 h 308469"/>
                <a:gd name="connsiteX1" fmla="*/ 2856217 w 2909655"/>
                <a:gd name="connsiteY1" fmla="*/ 308225 h 308469"/>
                <a:gd name="connsiteX2" fmla="*/ 1859623 w 2909655"/>
                <a:gd name="connsiteY2" fmla="*/ 51371 h 308469"/>
                <a:gd name="connsiteX0" fmla="*/ 0 w 2883868"/>
                <a:gd name="connsiteY0" fmla="*/ 0 h 308260"/>
                <a:gd name="connsiteX1" fmla="*/ 2856217 w 2883868"/>
                <a:gd name="connsiteY1" fmla="*/ 308225 h 308260"/>
                <a:gd name="connsiteX2" fmla="*/ 1469205 w 2883868"/>
                <a:gd name="connsiteY2" fmla="*/ 20548 h 308260"/>
                <a:gd name="connsiteX0" fmla="*/ 0 w 2883534"/>
                <a:gd name="connsiteY0" fmla="*/ 0 h 308269"/>
                <a:gd name="connsiteX1" fmla="*/ 2856217 w 2883534"/>
                <a:gd name="connsiteY1" fmla="*/ 308225 h 308269"/>
                <a:gd name="connsiteX2" fmla="*/ 1469205 w 2883534"/>
                <a:gd name="connsiteY2" fmla="*/ 20548 h 308269"/>
                <a:gd name="connsiteX0" fmla="*/ 0 w 2883534"/>
                <a:gd name="connsiteY0" fmla="*/ 0 h 308269"/>
                <a:gd name="connsiteX1" fmla="*/ 2856217 w 2883534"/>
                <a:gd name="connsiteY1" fmla="*/ 308225 h 308269"/>
                <a:gd name="connsiteX2" fmla="*/ 1469205 w 2883534"/>
                <a:gd name="connsiteY2" fmla="*/ 20548 h 308269"/>
                <a:gd name="connsiteX0" fmla="*/ 0 w 2893290"/>
                <a:gd name="connsiteY0" fmla="*/ 0 h 308908"/>
                <a:gd name="connsiteX1" fmla="*/ 2856217 w 2893290"/>
                <a:gd name="connsiteY1" fmla="*/ 308225 h 308908"/>
                <a:gd name="connsiteX2" fmla="*/ 1469205 w 2893290"/>
                <a:gd name="connsiteY2" fmla="*/ 20548 h 308908"/>
              </a:gdLst>
              <a:ahLst/>
              <a:cxnLst>
                <a:cxn ang="0">
                  <a:pos x="connsiteX0" y="connsiteY0"/>
                </a:cxn>
                <a:cxn ang="0">
                  <a:pos x="connsiteX1" y="connsiteY1"/>
                </a:cxn>
                <a:cxn ang="0">
                  <a:pos x="connsiteX2" y="connsiteY2"/>
                </a:cxn>
              </a:cxnLst>
              <a:rect l="l" t="t" r="r" b="b"/>
              <a:pathLst>
                <a:path w="2893290" h="308908">
                  <a:moveTo>
                    <a:pt x="0" y="0"/>
                  </a:moveTo>
                  <a:cubicBezTo>
                    <a:pt x="683232" y="282539"/>
                    <a:pt x="2611350" y="304800"/>
                    <a:pt x="2856217" y="308225"/>
                  </a:cubicBezTo>
                  <a:cubicBezTo>
                    <a:pt x="3101084" y="311650"/>
                    <a:pt x="2075381" y="313362"/>
                    <a:pt x="1469205" y="20548"/>
                  </a:cubicBezTo>
                </a:path>
              </a:pathLst>
            </a:custGeom>
            <a:noFill/>
            <a:ln>
              <a:solidFill>
                <a:srgbClr val="6600CC"/>
              </a:solidFill>
              <a:headEnd type="stealth" w="lg" len="lg"/>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8"/>
            <p:cNvSpPr txBox="1"/>
            <p:nvPr/>
          </p:nvSpPr>
          <p:spPr>
            <a:xfrm>
              <a:off x="4535996" y="1376772"/>
              <a:ext cx="1107996" cy="369332"/>
            </a:xfrm>
            <a:prstGeom prst="rect">
              <a:avLst/>
            </a:prstGeom>
            <a:noFill/>
          </p:spPr>
          <p:txBody>
            <a:bodyPr wrap="none" rtlCol="0">
              <a:spAutoFit/>
            </a:bodyPr>
            <a:lstStyle/>
            <a:p>
              <a:r>
                <a:rPr lang="ja-JP" altLang="en-US" dirty="0">
                  <a:solidFill>
                    <a:srgbClr val="6600CC"/>
                  </a:solidFill>
                </a:rPr>
                <a:t>仕事共役</a:t>
              </a:r>
              <a:endParaRPr kumimoji="1" lang="ja-JP" altLang="en-US" dirty="0">
                <a:solidFill>
                  <a:srgbClr val="6600CC"/>
                </a:solidFill>
              </a:endParaRPr>
            </a:p>
          </p:txBody>
        </p:sp>
      </p:grpSp>
    </p:spTree>
    <p:extLst>
      <p:ext uri="{BB962C8B-B14F-4D97-AF65-F5344CB8AC3E}">
        <p14:creationId xmlns:p14="http://schemas.microsoft.com/office/powerpoint/2010/main" val="263154586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増分形釣合方程式</a:t>
            </a:r>
            <a:endParaRPr kumimoji="1" lang="ja-JP" altLang="en-US"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43</a:t>
            </a:fld>
            <a:endParaRPr lang="ja-JP" altLang="en-US" dirty="0"/>
          </a:p>
        </p:txBody>
      </p:sp>
      <p:pic>
        <p:nvPicPr>
          <p:cNvPr id="3" name="図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2028" y="656692"/>
            <a:ext cx="8640452" cy="1968632"/>
          </a:xfrm>
          <a:prstGeom prst="rect">
            <a:avLst/>
          </a:prstGeom>
          <a:solidFill>
            <a:srgbClr val="92D050"/>
          </a:solidFill>
        </p:spPr>
      </p:pic>
      <mc:AlternateContent xmlns:mc="http://schemas.openxmlformats.org/markup-compatibility/2006" xmlns:a14="http://schemas.microsoft.com/office/drawing/2010/main">
        <mc:Choice Requires="a14">
          <p:sp>
            <p:nvSpPr>
              <p:cNvPr id="8" name="テキスト ボックス 7"/>
              <p:cNvSpPr txBox="1"/>
              <p:nvPr/>
            </p:nvSpPr>
            <p:spPr>
              <a:xfrm>
                <a:off x="4752020" y="2789844"/>
                <a:ext cx="4081245" cy="450060"/>
              </a:xfrm>
              <a:prstGeom prst="rect">
                <a:avLst/>
              </a:prstGeom>
              <a:noFill/>
            </p:spPr>
            <p:txBody>
              <a:bodyPr wrap="none" rtlCol="0">
                <a:spAutoFit/>
              </a:bodyPr>
              <a:lstStyle/>
              <a:p>
                <a:r>
                  <a:rPr lang="ja-JP" altLang="en-US" sz="2000" dirty="0"/>
                  <a:t>左辺を</a:t>
                </a:r>
                <a14:m>
                  <m:oMath xmlns:m="http://schemas.openxmlformats.org/officeDocument/2006/math">
                    <m:r>
                      <a:rPr lang="en-US" altLang="ja-JP" sz="2000" b="0" i="0" smtClean="0">
                        <a:latin typeface="Cambria Math"/>
                      </a:rPr>
                      <m:t>{</m:t>
                    </m:r>
                    <m:r>
                      <a:rPr lang="ja-JP" altLang="en-US" sz="2000" b="0" i="1" smtClean="0">
                        <a:latin typeface="Cambria Math"/>
                      </a:rPr>
                      <m:t>∆</m:t>
                    </m:r>
                    <m:sSup>
                      <m:sSupPr>
                        <m:ctrlPr>
                          <a:rPr lang="en-US" altLang="ja-JP" sz="2000" b="0" i="1" smtClean="0">
                            <a:latin typeface="Cambria Math" panose="02040503050406030204" pitchFamily="18" charset="0"/>
                          </a:rPr>
                        </m:ctrlPr>
                      </m:sSupPr>
                      <m:e>
                        <m:r>
                          <a:rPr lang="en-US" altLang="ja-JP" sz="2000" b="0" i="1" smtClean="0">
                            <a:latin typeface="Cambria Math"/>
                          </a:rPr>
                          <m:t>𝑓</m:t>
                        </m:r>
                      </m:e>
                      <m:sup>
                        <m:r>
                          <m:rPr>
                            <m:nor/>
                          </m:rPr>
                          <a:rPr lang="en-US" altLang="ja-JP" sz="2000" b="0" i="0" smtClean="0">
                            <a:latin typeface="Cambria Math"/>
                          </a:rPr>
                          <m:t>int</m:t>
                        </m:r>
                      </m:sup>
                    </m:sSup>
                    <m:r>
                      <a:rPr lang="en-US" altLang="ja-JP" sz="2000" b="0" i="0" smtClean="0">
                        <a:latin typeface="Cambria Math"/>
                      </a:rPr>
                      <m:t>}</m:t>
                    </m:r>
                  </m:oMath>
                </a14:m>
                <a:r>
                  <a:rPr kumimoji="1" lang="ja-JP" altLang="en-US" sz="2000" dirty="0"/>
                  <a:t>，右辺を</a:t>
                </a:r>
                <a14:m>
                  <m:oMath xmlns:m="http://schemas.openxmlformats.org/officeDocument/2006/math">
                    <m:r>
                      <a:rPr lang="en-US" altLang="ja-JP" sz="2000">
                        <a:latin typeface="Cambria Math"/>
                      </a:rPr>
                      <m:t>{</m:t>
                    </m:r>
                    <m:r>
                      <a:rPr lang="ja-JP" altLang="en-US" sz="2000" i="1">
                        <a:latin typeface="Cambria Math"/>
                      </a:rPr>
                      <m:t>∆</m:t>
                    </m:r>
                    <m:sSup>
                      <m:sSupPr>
                        <m:ctrlPr>
                          <a:rPr lang="en-US" altLang="ja-JP" sz="2000" i="1">
                            <a:latin typeface="Cambria Math" panose="02040503050406030204" pitchFamily="18" charset="0"/>
                          </a:rPr>
                        </m:ctrlPr>
                      </m:sSupPr>
                      <m:e>
                        <m:r>
                          <a:rPr lang="en-US" altLang="ja-JP" sz="2000" i="1">
                            <a:latin typeface="Cambria Math"/>
                          </a:rPr>
                          <m:t>𝑓</m:t>
                        </m:r>
                      </m:e>
                      <m:sup>
                        <m:r>
                          <m:rPr>
                            <m:nor/>
                          </m:rPr>
                          <a:rPr lang="en-US" altLang="ja-JP" sz="2000" b="0" i="0" smtClean="0">
                            <a:latin typeface="Cambria Math"/>
                          </a:rPr>
                          <m:t>ext</m:t>
                        </m:r>
                      </m:sup>
                    </m:sSup>
                    <m:r>
                      <a:rPr lang="en-US" altLang="ja-JP" sz="2000">
                        <a:latin typeface="Cambria Math"/>
                      </a:rPr>
                      <m:t>}</m:t>
                    </m:r>
                  </m:oMath>
                </a14:m>
                <a:r>
                  <a:rPr kumimoji="1" lang="ja-JP" altLang="en-US" sz="2000" dirty="0"/>
                  <a:t>とおく</a:t>
                </a:r>
              </a:p>
            </p:txBody>
          </p:sp>
        </mc:Choice>
        <mc:Fallback xmlns="">
          <p:sp>
            <p:nvSpPr>
              <p:cNvPr id="8" name="テキスト ボックス 7"/>
              <p:cNvSpPr txBox="1">
                <a:spLocks noRot="1" noChangeAspect="1" noMove="1" noResize="1" noEditPoints="1" noAdjustHandles="1" noChangeArrowheads="1" noChangeShapeType="1" noTextEdit="1"/>
              </p:cNvSpPr>
              <p:nvPr/>
            </p:nvSpPr>
            <p:spPr>
              <a:xfrm>
                <a:off x="4752020" y="2789844"/>
                <a:ext cx="4081245" cy="450060"/>
              </a:xfrm>
              <a:prstGeom prst="rect">
                <a:avLst/>
              </a:prstGeom>
              <a:blipFill rotWithShape="1">
                <a:blip r:embed="rId5"/>
                <a:stretch>
                  <a:fillRect l="-1644" r="-1046" b="-21918"/>
                </a:stretch>
              </a:blipFill>
            </p:spPr>
            <p:txBody>
              <a:bodyPr/>
              <a:lstStyle/>
              <a:p>
                <a:r>
                  <a:rPr lang="ja-JP" altLang="en-US">
                    <a:noFill/>
                  </a:rPr>
                  <a:t> </a:t>
                </a:r>
              </a:p>
            </p:txBody>
          </p:sp>
        </mc:Fallback>
      </mc:AlternateContent>
      <p:sp>
        <p:nvSpPr>
          <p:cNvPr id="9" name="下矢印 8"/>
          <p:cNvSpPr/>
          <p:nvPr/>
        </p:nvSpPr>
        <p:spPr>
          <a:xfrm>
            <a:off x="4391980" y="2708920"/>
            <a:ext cx="342292" cy="64807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下矢印 15"/>
          <p:cNvSpPr/>
          <p:nvPr/>
        </p:nvSpPr>
        <p:spPr>
          <a:xfrm>
            <a:off x="4391980" y="3933056"/>
            <a:ext cx="342292" cy="64807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p:cNvSpPr txBox="1"/>
          <p:nvPr/>
        </p:nvSpPr>
        <p:spPr>
          <a:xfrm>
            <a:off x="4752020" y="4041068"/>
            <a:ext cx="2199641" cy="400110"/>
          </a:xfrm>
          <a:prstGeom prst="rect">
            <a:avLst/>
          </a:prstGeom>
          <a:noFill/>
        </p:spPr>
        <p:txBody>
          <a:bodyPr wrap="none" rtlCol="0">
            <a:spAutoFit/>
          </a:bodyPr>
          <a:lstStyle/>
          <a:p>
            <a:r>
              <a:rPr lang="ja-JP" altLang="en-US" sz="2000" dirty="0"/>
              <a:t>残差の蓄積を回避</a:t>
            </a:r>
            <a:endParaRPr kumimoji="1" lang="ja-JP" altLang="en-US" sz="2000" dirty="0"/>
          </a:p>
        </p:txBody>
      </p:sp>
      <p:sp>
        <p:nvSpPr>
          <p:cNvPr id="12" name="テキスト ボックス 11"/>
          <p:cNvSpPr txBox="1"/>
          <p:nvPr/>
        </p:nvSpPr>
        <p:spPr>
          <a:xfrm>
            <a:off x="2578930" y="5193196"/>
            <a:ext cx="3954929" cy="400110"/>
          </a:xfrm>
          <a:prstGeom prst="rect">
            <a:avLst/>
          </a:prstGeom>
          <a:noFill/>
        </p:spPr>
        <p:txBody>
          <a:bodyPr wrap="none" rtlCol="0">
            <a:spAutoFit/>
          </a:bodyPr>
          <a:lstStyle/>
          <a:p>
            <a:pPr algn="ctr"/>
            <a:r>
              <a:rPr lang="ja-JP" altLang="en-US" sz="2000" dirty="0">
                <a:solidFill>
                  <a:srgbClr val="0000CC"/>
                </a:solidFill>
              </a:rPr>
              <a:t>実際の実装ではこの</a:t>
            </a:r>
            <a:r>
              <a:rPr kumimoji="1" lang="ja-JP" altLang="en-US" sz="2000" dirty="0">
                <a:solidFill>
                  <a:srgbClr val="0000CC"/>
                </a:solidFill>
              </a:rPr>
              <a:t>第</a:t>
            </a:r>
            <a:r>
              <a:rPr kumimoji="1" lang="en-US" altLang="ja-JP" sz="2000" dirty="0">
                <a:solidFill>
                  <a:srgbClr val="0000CC"/>
                </a:solidFill>
              </a:rPr>
              <a:t>2</a:t>
            </a:r>
            <a:r>
              <a:rPr kumimoji="1" lang="ja-JP" altLang="en-US" sz="2000" dirty="0">
                <a:solidFill>
                  <a:srgbClr val="0000CC"/>
                </a:solidFill>
              </a:rPr>
              <a:t>形式を解く</a:t>
            </a:r>
          </a:p>
        </p:txBody>
      </p:sp>
      <p:sp>
        <p:nvSpPr>
          <p:cNvPr id="13" name="テキスト ボックス 12"/>
          <p:cNvSpPr txBox="1"/>
          <p:nvPr/>
        </p:nvSpPr>
        <p:spPr>
          <a:xfrm>
            <a:off x="107504" y="3032956"/>
            <a:ext cx="3437159" cy="400110"/>
          </a:xfrm>
          <a:prstGeom prst="rect">
            <a:avLst/>
          </a:prstGeom>
          <a:noFill/>
        </p:spPr>
        <p:txBody>
          <a:bodyPr wrap="none" rtlCol="0">
            <a:spAutoFit/>
          </a:bodyPr>
          <a:lstStyle/>
          <a:p>
            <a:r>
              <a:rPr lang="ja-JP" altLang="en-US" sz="2000" dirty="0">
                <a:solidFill>
                  <a:srgbClr val="FF0000"/>
                </a:solidFill>
              </a:rPr>
              <a:t>増分形釣合方程式（第１形式）</a:t>
            </a:r>
            <a:endParaRPr lang="en-US" altLang="ja-JP" sz="2000" dirty="0">
              <a:solidFill>
                <a:srgbClr val="FF0000"/>
              </a:solidFill>
            </a:endParaRPr>
          </a:p>
        </p:txBody>
      </p:sp>
      <p:sp>
        <p:nvSpPr>
          <p:cNvPr id="14" name="テキスト ボックス 13"/>
          <p:cNvSpPr txBox="1"/>
          <p:nvPr/>
        </p:nvSpPr>
        <p:spPr>
          <a:xfrm>
            <a:off x="107504" y="4253026"/>
            <a:ext cx="3437159" cy="400110"/>
          </a:xfrm>
          <a:prstGeom prst="rect">
            <a:avLst/>
          </a:prstGeom>
          <a:noFill/>
        </p:spPr>
        <p:txBody>
          <a:bodyPr wrap="none" rtlCol="0">
            <a:spAutoFit/>
          </a:bodyPr>
          <a:lstStyle/>
          <a:p>
            <a:r>
              <a:rPr lang="ja-JP" altLang="en-US" sz="2000" dirty="0">
                <a:solidFill>
                  <a:srgbClr val="0000CC"/>
                </a:solidFill>
              </a:rPr>
              <a:t>増分形釣合方程式（第２形式）</a:t>
            </a:r>
            <a:endParaRPr lang="en-US" altLang="ja-JP" sz="2000" dirty="0">
              <a:solidFill>
                <a:srgbClr val="0000CC"/>
              </a:solidFill>
            </a:endParaRPr>
          </a:p>
        </p:txBody>
      </p:sp>
      <p:pic>
        <p:nvPicPr>
          <p:cNvPr id="15" name="図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83768" y="3428994"/>
            <a:ext cx="4144518" cy="432054"/>
          </a:xfrm>
          <a:prstGeom prst="rect">
            <a:avLst/>
          </a:prstGeom>
          <a:solidFill>
            <a:srgbClr val="92D050"/>
          </a:solidFill>
          <a:ln w="38100">
            <a:solidFill>
              <a:srgbClr val="FF0000"/>
            </a:solidFill>
          </a:ln>
        </p:spPr>
      </p:pic>
      <p:pic>
        <p:nvPicPr>
          <p:cNvPr id="17" name="図 16"/>
          <p:cNvPicPr>
            <a:picLocks noChangeAspect="1"/>
          </p:cNvPicPr>
          <p:nvPr/>
        </p:nvPicPr>
        <p:blipFill rotWithShape="1">
          <a:blip r:embed="rId7" cstate="print">
            <a:extLst>
              <a:ext uri="{28A0092B-C50C-407E-A947-70E740481C1C}">
                <a14:useLocalDpi xmlns:a14="http://schemas.microsoft.com/office/drawing/2010/main" val="0"/>
              </a:ext>
            </a:extLst>
          </a:blip>
          <a:srcRect l="3" r="7"/>
          <a:stretch/>
        </p:blipFill>
        <p:spPr>
          <a:xfrm>
            <a:off x="774086" y="4689140"/>
            <a:ext cx="7596000" cy="427294"/>
          </a:xfrm>
          <a:prstGeom prst="rect">
            <a:avLst/>
          </a:prstGeom>
          <a:solidFill>
            <a:srgbClr val="92D050"/>
          </a:solidFill>
          <a:ln w="38100">
            <a:solidFill>
              <a:srgbClr val="0000CC"/>
            </a:solidFill>
          </a:ln>
        </p:spPr>
      </p:pic>
    </p:spTree>
    <p:extLst>
      <p:ext uri="{BB962C8B-B14F-4D97-AF65-F5344CB8AC3E}">
        <p14:creationId xmlns:p14="http://schemas.microsoft.com/office/powerpoint/2010/main" val="25613544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p:txBody>
          <a:bodyPr/>
          <a:lstStyle/>
          <a:p>
            <a:r>
              <a:rPr kumimoji="1" lang="ja-JP" altLang="en-US" dirty="0"/>
              <a:t>研究目的</a:t>
            </a:r>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5</a:t>
            </a:fld>
            <a:endParaRPr lang="ja-JP" altLang="en-US" dirty="0"/>
          </a:p>
        </p:txBody>
      </p:sp>
      <p:sp>
        <p:nvSpPr>
          <p:cNvPr id="6" name="角丸四角形 5"/>
          <p:cNvSpPr/>
          <p:nvPr/>
        </p:nvSpPr>
        <p:spPr>
          <a:xfrm>
            <a:off x="467544" y="1340768"/>
            <a:ext cx="8172908" cy="2196244"/>
          </a:xfrm>
          <a:prstGeom prst="roundRect">
            <a:avLst/>
          </a:prstGeom>
          <a:noFill/>
          <a:ln w="4762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dirty="0">
                <a:solidFill>
                  <a:srgbClr val="008000"/>
                </a:solidFill>
                <a:latin typeface="Arial" pitchFamily="34" charset="0"/>
                <a:cs typeface="Arial" pitchFamily="34" charset="0"/>
              </a:rPr>
              <a:t>増分形の陰的釣合方程式</a:t>
            </a:r>
            <a:r>
              <a:rPr lang="ja-JP" altLang="en-US" sz="3200" dirty="0">
                <a:solidFill>
                  <a:schemeClr val="tx1"/>
                </a:solidFill>
                <a:latin typeface="Arial" pitchFamily="34" charset="0"/>
                <a:cs typeface="Arial" pitchFamily="34" charset="0"/>
              </a:rPr>
              <a:t>に基づく</a:t>
            </a:r>
            <a:endParaRPr lang="en-US" altLang="ja-JP" sz="3200" dirty="0">
              <a:solidFill>
                <a:schemeClr val="tx1"/>
              </a:solidFill>
              <a:latin typeface="Arial" pitchFamily="34" charset="0"/>
              <a:cs typeface="Arial" pitchFamily="34" charset="0"/>
            </a:endParaRPr>
          </a:p>
          <a:p>
            <a:pPr algn="ctr"/>
            <a:r>
              <a:rPr lang="ja-JP" altLang="en-US" sz="3200" dirty="0">
                <a:solidFill>
                  <a:srgbClr val="FF0000"/>
                </a:solidFill>
                <a:latin typeface="Arial" pitchFamily="34" charset="0"/>
                <a:cs typeface="Arial" pitchFamily="34" charset="0"/>
              </a:rPr>
              <a:t>陰解法</a:t>
            </a:r>
            <a:r>
              <a:rPr lang="ja-JP" altLang="en-US" sz="3200" dirty="0">
                <a:solidFill>
                  <a:srgbClr val="FF00FF"/>
                </a:solidFill>
                <a:latin typeface="Arial" pitchFamily="34" charset="0"/>
                <a:cs typeface="Arial" pitchFamily="34" charset="0"/>
              </a:rPr>
              <a:t>メッシュリゾーニング法</a:t>
            </a:r>
            <a:r>
              <a:rPr lang="ja-JP" altLang="en-US" sz="3200" dirty="0">
                <a:solidFill>
                  <a:schemeClr val="tx1"/>
                </a:solidFill>
                <a:latin typeface="Arial" pitchFamily="34" charset="0"/>
                <a:cs typeface="Arial" pitchFamily="34" charset="0"/>
              </a:rPr>
              <a:t>（提案手法）を</a:t>
            </a:r>
            <a:br>
              <a:rPr lang="en-US" altLang="ja-JP" sz="3200" dirty="0">
                <a:solidFill>
                  <a:schemeClr val="tx1"/>
                </a:solidFill>
                <a:latin typeface="Arial" pitchFamily="34" charset="0"/>
                <a:cs typeface="Arial" pitchFamily="34" charset="0"/>
              </a:rPr>
            </a:br>
            <a:r>
              <a:rPr lang="ja-JP" altLang="en-US" sz="3200" dirty="0">
                <a:solidFill>
                  <a:schemeClr val="tx1"/>
                </a:solidFill>
                <a:latin typeface="Arial" pitchFamily="34" charset="0"/>
                <a:cs typeface="Arial" pitchFamily="34" charset="0"/>
              </a:rPr>
              <a:t>静的大変形</a:t>
            </a:r>
            <a:r>
              <a:rPr lang="ja-JP" altLang="en-US" sz="3200" b="1" dirty="0">
                <a:solidFill>
                  <a:schemeClr val="tx1"/>
                </a:solidFill>
                <a:effectLst>
                  <a:outerShdw blurRad="38100" dist="38100" dir="2700000" algn="tl">
                    <a:srgbClr val="000000">
                      <a:alpha val="43137"/>
                    </a:srgbClr>
                  </a:outerShdw>
                </a:effectLst>
                <a:latin typeface="Arial" pitchFamily="34" charset="0"/>
                <a:cs typeface="Arial" pitchFamily="34" charset="0"/>
              </a:rPr>
              <a:t>弾塑性</a:t>
            </a:r>
            <a:r>
              <a:rPr lang="ja-JP" altLang="en-US" sz="3200" dirty="0">
                <a:solidFill>
                  <a:schemeClr val="tx1"/>
                </a:solidFill>
                <a:latin typeface="Arial" pitchFamily="34" charset="0"/>
                <a:cs typeface="Arial" pitchFamily="34" charset="0"/>
              </a:rPr>
              <a:t>解析に適用し，</a:t>
            </a:r>
            <a:endParaRPr lang="en-US" altLang="ja-JP" sz="3200" dirty="0">
              <a:solidFill>
                <a:schemeClr val="tx1"/>
              </a:solidFill>
              <a:latin typeface="Arial" pitchFamily="34" charset="0"/>
              <a:cs typeface="Arial" pitchFamily="34" charset="0"/>
            </a:endParaRPr>
          </a:p>
          <a:p>
            <a:pPr algn="ctr"/>
            <a:r>
              <a:rPr lang="ja-JP" altLang="en-US" sz="3200" dirty="0">
                <a:solidFill>
                  <a:schemeClr val="tx1"/>
                </a:solidFill>
                <a:latin typeface="Arial" pitchFamily="34" charset="0"/>
                <a:cs typeface="Arial" pitchFamily="34" charset="0"/>
              </a:rPr>
              <a:t>高精度かつ安定に解が得られることを示す</a:t>
            </a:r>
            <a:endParaRPr lang="en-US" altLang="ja-JP" sz="3200" dirty="0">
              <a:solidFill>
                <a:schemeClr val="tx1"/>
              </a:solidFill>
              <a:latin typeface="Arial" pitchFamily="34" charset="0"/>
              <a:cs typeface="Arial" pitchFamily="34" charset="0"/>
            </a:endParaRPr>
          </a:p>
        </p:txBody>
      </p:sp>
      <p:sp>
        <p:nvSpPr>
          <p:cNvPr id="7" name="テキスト ボックス 6"/>
          <p:cNvSpPr txBox="1"/>
          <p:nvPr/>
        </p:nvSpPr>
        <p:spPr>
          <a:xfrm>
            <a:off x="1187624" y="3645024"/>
            <a:ext cx="6385081" cy="2246769"/>
          </a:xfrm>
          <a:prstGeom prst="rect">
            <a:avLst/>
          </a:prstGeom>
          <a:noFill/>
        </p:spPr>
        <p:txBody>
          <a:bodyPr wrap="none" rtlCol="0">
            <a:spAutoFit/>
          </a:bodyPr>
          <a:lstStyle/>
          <a:p>
            <a:r>
              <a:rPr lang="ja-JP" altLang="en-US" sz="2800" b="1" i="1" u="sng" dirty="0"/>
              <a:t>発表目次</a:t>
            </a:r>
            <a:endParaRPr kumimoji="1" lang="en-US" altLang="ja-JP" sz="2800" b="1" i="1" u="sng" dirty="0"/>
          </a:p>
          <a:p>
            <a:pPr marL="571500" indent="-571500">
              <a:buFont typeface="+mj-ea"/>
              <a:buAutoNum type="circleNumDbPlain"/>
            </a:pPr>
            <a:r>
              <a:rPr kumimoji="1" lang="ja-JP" altLang="en-US" sz="2800" dirty="0"/>
              <a:t>提案手法のクイックレビュー</a:t>
            </a:r>
            <a:endParaRPr kumimoji="1" lang="en-US" altLang="ja-JP" sz="2800" dirty="0"/>
          </a:p>
          <a:p>
            <a:pPr marL="571500" indent="-571500">
              <a:buFont typeface="+mj-lt"/>
              <a:buAutoNum type="circleNumDbPlain"/>
            </a:pPr>
            <a:r>
              <a:rPr kumimoji="1" lang="ja-JP" altLang="en-US" sz="2800" dirty="0"/>
              <a:t>提案手法における</a:t>
            </a:r>
            <a:r>
              <a:rPr kumimoji="1" lang="ja-JP" altLang="en-US" sz="2800" b="1" dirty="0">
                <a:effectLst>
                  <a:outerShdw blurRad="38100" dist="38100" dir="2700000" algn="tl">
                    <a:srgbClr val="000000">
                      <a:alpha val="43137"/>
                    </a:srgbClr>
                  </a:outerShdw>
                </a:effectLst>
              </a:rPr>
              <a:t>弾塑性体</a:t>
            </a:r>
            <a:r>
              <a:rPr kumimoji="1" lang="ja-JP" altLang="en-US" sz="2800" dirty="0"/>
              <a:t>の取扱い</a:t>
            </a:r>
            <a:endParaRPr kumimoji="1" lang="en-US" altLang="ja-JP" sz="2800" dirty="0"/>
          </a:p>
          <a:p>
            <a:pPr marL="571500" indent="-571500">
              <a:buFont typeface="+mj-lt"/>
              <a:buAutoNum type="circleNumDbPlain"/>
            </a:pPr>
            <a:r>
              <a:rPr lang="ja-JP" altLang="en-US" sz="2800" dirty="0"/>
              <a:t>解析例</a:t>
            </a:r>
            <a:endParaRPr lang="en-US" altLang="ja-JP" sz="2800" dirty="0"/>
          </a:p>
          <a:p>
            <a:pPr marL="571500" indent="-571500">
              <a:buFont typeface="+mj-lt"/>
              <a:buAutoNum type="circleNumDbPlain"/>
            </a:pPr>
            <a:r>
              <a:rPr lang="ja-JP" altLang="en-US" sz="2800" dirty="0"/>
              <a:t>まとめ</a:t>
            </a:r>
            <a:endParaRPr kumimoji="1" lang="ja-JP" altLang="en-US" sz="2800" dirty="0"/>
          </a:p>
        </p:txBody>
      </p:sp>
      <p:sp>
        <p:nvSpPr>
          <p:cNvPr id="2" name="テキスト ボックス 1"/>
          <p:cNvSpPr txBox="1"/>
          <p:nvPr/>
        </p:nvSpPr>
        <p:spPr>
          <a:xfrm>
            <a:off x="425912" y="699083"/>
            <a:ext cx="8287846" cy="523220"/>
          </a:xfrm>
          <a:prstGeom prst="rect">
            <a:avLst/>
          </a:prstGeom>
          <a:noFill/>
        </p:spPr>
        <p:txBody>
          <a:bodyPr wrap="none" rtlCol="0">
            <a:spAutoFit/>
          </a:bodyPr>
          <a:lstStyle/>
          <a:p>
            <a:pPr algn="ctr"/>
            <a:r>
              <a:rPr kumimoji="1" lang="ja-JP" altLang="en-US" sz="2800" dirty="0"/>
              <a:t>ただし，</a:t>
            </a:r>
            <a:r>
              <a:rPr kumimoji="1" lang="ja-JP" altLang="en-US" sz="2800" b="1" dirty="0">
                <a:effectLst>
                  <a:outerShdw blurRad="38100" dist="38100" dir="2700000" algn="tl">
                    <a:srgbClr val="000000">
                      <a:alpha val="43137"/>
                    </a:srgbClr>
                  </a:outerShdw>
                </a:effectLst>
              </a:rPr>
              <a:t>弾塑性体</a:t>
            </a:r>
            <a:r>
              <a:rPr kumimoji="1" lang="ja-JP" altLang="en-US" sz="2800" dirty="0"/>
              <a:t>などの非線形材料への適用がまだ．</a:t>
            </a:r>
          </a:p>
        </p:txBody>
      </p:sp>
    </p:spTree>
    <p:extLst>
      <p:ext uri="{BB962C8B-B14F-4D97-AF65-F5344CB8AC3E}">
        <p14:creationId xmlns:p14="http://schemas.microsoft.com/office/powerpoint/2010/main" val="306752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nchor="ctr"/>
          <a:lstStyle/>
          <a:p>
            <a:pPr marL="0" indent="0" algn="ctr">
              <a:buFont typeface="+mj-ea"/>
              <a:buAutoNum type="circleNumDbPlain"/>
            </a:pPr>
            <a:r>
              <a:rPr lang="en-US" altLang="ja-JP" sz="4000" dirty="0"/>
              <a:t> </a:t>
            </a:r>
          </a:p>
          <a:p>
            <a:pPr marL="0" indent="0" algn="ctr">
              <a:buNone/>
            </a:pPr>
            <a:r>
              <a:rPr lang="ja-JP" altLang="en-US" sz="4000" dirty="0"/>
              <a:t>提案手法のクイックレビュー</a:t>
            </a:r>
            <a:endParaRPr lang="en-US" altLang="ja-JP" sz="4000" dirty="0"/>
          </a:p>
          <a:p>
            <a:pPr marL="0" indent="0" algn="ctr">
              <a:buNone/>
            </a:pPr>
            <a:endParaRPr lang="ja-JP" altLang="en-US" sz="4000"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6</a:t>
            </a:fld>
            <a:endParaRPr lang="ja-JP" altLang="en-US" dirty="0"/>
          </a:p>
        </p:txBody>
      </p:sp>
    </p:spTree>
    <p:extLst>
      <p:ext uri="{BB962C8B-B14F-4D97-AF65-F5344CB8AC3E}">
        <p14:creationId xmlns:p14="http://schemas.microsoft.com/office/powerpoint/2010/main" val="25446040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陰的釣合方程式の比較</a:t>
            </a:r>
            <a:endParaRPr kumimoji="1" lang="ja-JP" altLang="en-US"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7</a:t>
            </a:fld>
            <a:endParaRPr lang="ja-JP" altLang="en-US" dirty="0"/>
          </a:p>
        </p:txBody>
      </p:sp>
      <p:pic>
        <p:nvPicPr>
          <p:cNvPr id="7" name="図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8628" y="4531764"/>
            <a:ext cx="8785860" cy="1813560"/>
          </a:xfrm>
          <a:prstGeom prst="rect">
            <a:avLst/>
          </a:prstGeom>
          <a:noFill/>
        </p:spPr>
      </p:pic>
      <p:sp>
        <p:nvSpPr>
          <p:cNvPr id="9" name="テキスト ボックス 8"/>
          <p:cNvSpPr txBox="1"/>
          <p:nvPr/>
        </p:nvSpPr>
        <p:spPr>
          <a:xfrm>
            <a:off x="107504" y="692696"/>
            <a:ext cx="1423788" cy="461665"/>
          </a:xfrm>
          <a:prstGeom prst="rect">
            <a:avLst/>
          </a:prstGeom>
          <a:noFill/>
        </p:spPr>
        <p:txBody>
          <a:bodyPr wrap="none" rtlCol="0">
            <a:spAutoFit/>
          </a:bodyPr>
          <a:lstStyle/>
          <a:p>
            <a:r>
              <a:rPr lang="en-US" altLang="ja-JP" sz="2400" b="1" dirty="0">
                <a:solidFill>
                  <a:srgbClr val="6600CC"/>
                </a:solidFill>
              </a:rPr>
              <a:t>【</a:t>
            </a:r>
            <a:r>
              <a:rPr lang="ja-JP" altLang="en-US" sz="2400" b="1" dirty="0">
                <a:solidFill>
                  <a:srgbClr val="6600CC"/>
                </a:solidFill>
              </a:rPr>
              <a:t>標準形</a:t>
            </a:r>
            <a:r>
              <a:rPr lang="en-US" altLang="ja-JP" sz="2400" b="1" dirty="0">
                <a:solidFill>
                  <a:srgbClr val="6600CC"/>
                </a:solidFill>
              </a:rPr>
              <a:t>】</a:t>
            </a:r>
            <a:endParaRPr kumimoji="1" lang="ja-JP" altLang="en-US" sz="2400" b="1" dirty="0">
              <a:solidFill>
                <a:srgbClr val="6600CC"/>
              </a:solidFill>
            </a:endParaRPr>
          </a:p>
        </p:txBody>
      </p:sp>
      <p:sp>
        <p:nvSpPr>
          <p:cNvPr id="10" name="テキスト ボックス 9"/>
          <p:cNvSpPr txBox="1"/>
          <p:nvPr/>
        </p:nvSpPr>
        <p:spPr>
          <a:xfrm>
            <a:off x="107504" y="3573016"/>
            <a:ext cx="1423788" cy="461665"/>
          </a:xfrm>
          <a:prstGeom prst="rect">
            <a:avLst/>
          </a:prstGeom>
          <a:noFill/>
        </p:spPr>
        <p:txBody>
          <a:bodyPr wrap="none" rtlCol="0">
            <a:spAutoFit/>
          </a:bodyPr>
          <a:lstStyle/>
          <a:p>
            <a:r>
              <a:rPr lang="en-US" altLang="ja-JP" sz="2400" b="1" dirty="0">
                <a:solidFill>
                  <a:srgbClr val="008000"/>
                </a:solidFill>
              </a:rPr>
              <a:t>【</a:t>
            </a:r>
            <a:r>
              <a:rPr lang="ja-JP" altLang="en-US" sz="2400" b="1" dirty="0">
                <a:solidFill>
                  <a:srgbClr val="008000"/>
                </a:solidFill>
              </a:rPr>
              <a:t>増分形</a:t>
            </a:r>
            <a:r>
              <a:rPr lang="en-US" altLang="ja-JP" sz="2400" b="1" dirty="0">
                <a:solidFill>
                  <a:srgbClr val="008000"/>
                </a:solidFill>
              </a:rPr>
              <a:t>】</a:t>
            </a:r>
            <a:endParaRPr kumimoji="1" lang="ja-JP" altLang="en-US" sz="2400" b="1" dirty="0">
              <a:solidFill>
                <a:srgbClr val="008000"/>
              </a:solidFill>
            </a:endParaRPr>
          </a:p>
        </p:txBody>
      </p:sp>
      <p:sp>
        <p:nvSpPr>
          <p:cNvPr id="13" name="正方形/長方形 12"/>
          <p:cNvSpPr/>
          <p:nvPr/>
        </p:nvSpPr>
        <p:spPr>
          <a:xfrm>
            <a:off x="107062" y="688593"/>
            <a:ext cx="8928992" cy="2772308"/>
          </a:xfrm>
          <a:prstGeom prst="rect">
            <a:avLst/>
          </a:prstGeom>
          <a:noFill/>
          <a:ln w="63500">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2" name="図 11"/>
          <p:cNvPicPr>
            <a:picLocks noChangeAspect="1"/>
          </p:cNvPicPr>
          <p:nvPr/>
        </p:nvPicPr>
        <p:blipFill rotWithShape="1">
          <a:blip r:embed="rId4" cstate="print">
            <a:extLst>
              <a:ext uri="{28A0092B-C50C-407E-A947-70E740481C1C}">
                <a14:useLocalDpi xmlns:a14="http://schemas.microsoft.com/office/drawing/2010/main" val="0"/>
              </a:ext>
            </a:extLst>
          </a:blip>
          <a:srcRect l="-942" t="-10543" r="-1413" b="-15833"/>
          <a:stretch/>
        </p:blipFill>
        <p:spPr>
          <a:xfrm>
            <a:off x="684432" y="3969060"/>
            <a:ext cx="7776000" cy="540000"/>
          </a:xfrm>
          <a:prstGeom prst="rect">
            <a:avLst/>
          </a:prstGeom>
          <a:noFill/>
          <a:ln w="25400">
            <a:solidFill>
              <a:srgbClr val="008000"/>
            </a:solidFill>
          </a:ln>
        </p:spPr>
      </p:pic>
      <p:pic>
        <p:nvPicPr>
          <p:cNvPr id="14" name="図 13"/>
          <p:cNvPicPr>
            <a:picLocks noChangeAspect="1"/>
          </p:cNvPicPr>
          <p:nvPr/>
        </p:nvPicPr>
        <p:blipFill rotWithShape="1">
          <a:blip r:embed="rId5">
            <a:extLst>
              <a:ext uri="{28A0092B-C50C-407E-A947-70E740481C1C}">
                <a14:useLocalDpi xmlns:a14="http://schemas.microsoft.com/office/drawing/2010/main" val="0"/>
              </a:ext>
            </a:extLst>
          </a:blip>
          <a:srcRect l="-1732" t="-13336" r="-1664" b="-13975"/>
          <a:stretch/>
        </p:blipFill>
        <p:spPr>
          <a:xfrm>
            <a:off x="2412000" y="900000"/>
            <a:ext cx="4284000" cy="576000"/>
          </a:xfrm>
          <a:prstGeom prst="rect">
            <a:avLst/>
          </a:prstGeom>
          <a:ln w="25400">
            <a:solidFill>
              <a:srgbClr val="6600CC"/>
            </a:solidFill>
          </a:ln>
        </p:spPr>
      </p:pic>
      <p:pic>
        <p:nvPicPr>
          <p:cNvPr id="15" name="図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4172" y="1520788"/>
            <a:ext cx="8496300" cy="1813560"/>
          </a:xfrm>
          <a:prstGeom prst="rect">
            <a:avLst/>
          </a:prstGeom>
        </p:spPr>
      </p:pic>
      <p:sp>
        <p:nvSpPr>
          <p:cNvPr id="11" name="正方形/長方形 10"/>
          <p:cNvSpPr/>
          <p:nvPr/>
        </p:nvSpPr>
        <p:spPr>
          <a:xfrm>
            <a:off x="107504" y="3573016"/>
            <a:ext cx="8928992" cy="2772308"/>
          </a:xfrm>
          <a:prstGeom prst="rect">
            <a:avLst/>
          </a:prstGeom>
          <a:noFill/>
          <a:ln w="635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p:cNvSpPr txBox="1"/>
          <p:nvPr/>
        </p:nvSpPr>
        <p:spPr>
          <a:xfrm>
            <a:off x="6586451" y="5769260"/>
            <a:ext cx="2236510" cy="400110"/>
          </a:xfrm>
          <a:prstGeom prst="rect">
            <a:avLst/>
          </a:prstGeom>
          <a:noFill/>
        </p:spPr>
        <p:txBody>
          <a:bodyPr wrap="none" rtlCol="0">
            <a:spAutoFit/>
          </a:bodyPr>
          <a:lstStyle/>
          <a:p>
            <a:r>
              <a:rPr kumimoji="1" lang="ja-JP" altLang="en-US" sz="2000" dirty="0"/>
              <a:t>（導出過程は省略）</a:t>
            </a:r>
          </a:p>
        </p:txBody>
      </p:sp>
    </p:spTree>
    <p:extLst>
      <p:ext uri="{BB962C8B-B14F-4D97-AF65-F5344CB8AC3E}">
        <p14:creationId xmlns:p14="http://schemas.microsoft.com/office/powerpoint/2010/main" val="4880990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増分形陰的釣合方程式の特徴</a:t>
            </a:r>
            <a:endParaRPr kumimoji="1" lang="ja-JP" altLang="en-US"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8</a:t>
            </a:fld>
            <a:endParaRPr lang="ja-JP" altLang="en-US" dirty="0"/>
          </a:p>
        </p:txBody>
      </p:sp>
      <p:pic>
        <p:nvPicPr>
          <p:cNvPr id="7" name="図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8628" y="4531764"/>
            <a:ext cx="8785860" cy="1813560"/>
          </a:xfrm>
          <a:prstGeom prst="rect">
            <a:avLst/>
          </a:prstGeom>
          <a:noFill/>
        </p:spPr>
      </p:pic>
      <p:sp>
        <p:nvSpPr>
          <p:cNvPr id="10" name="テキスト ボックス 9"/>
          <p:cNvSpPr txBox="1"/>
          <p:nvPr/>
        </p:nvSpPr>
        <p:spPr>
          <a:xfrm>
            <a:off x="107504" y="3573016"/>
            <a:ext cx="1423788" cy="461665"/>
          </a:xfrm>
          <a:prstGeom prst="rect">
            <a:avLst/>
          </a:prstGeom>
          <a:noFill/>
        </p:spPr>
        <p:txBody>
          <a:bodyPr wrap="none" rtlCol="0">
            <a:spAutoFit/>
          </a:bodyPr>
          <a:lstStyle/>
          <a:p>
            <a:r>
              <a:rPr lang="en-US" altLang="ja-JP" sz="2400" b="1" dirty="0">
                <a:solidFill>
                  <a:srgbClr val="008000"/>
                </a:solidFill>
              </a:rPr>
              <a:t>【</a:t>
            </a:r>
            <a:r>
              <a:rPr lang="ja-JP" altLang="en-US" sz="2400" b="1" dirty="0">
                <a:solidFill>
                  <a:srgbClr val="008000"/>
                </a:solidFill>
              </a:rPr>
              <a:t>増分形</a:t>
            </a:r>
            <a:r>
              <a:rPr lang="en-US" altLang="ja-JP" sz="2400" b="1" dirty="0">
                <a:solidFill>
                  <a:srgbClr val="008000"/>
                </a:solidFill>
              </a:rPr>
              <a:t>】</a:t>
            </a:r>
            <a:endParaRPr kumimoji="1" lang="ja-JP" altLang="en-US" sz="2400" b="1" dirty="0">
              <a:solidFill>
                <a:srgbClr val="008000"/>
              </a:solidFill>
            </a:endParaRPr>
          </a:p>
        </p:txBody>
      </p:sp>
      <p:pic>
        <p:nvPicPr>
          <p:cNvPr id="12" name="図 11"/>
          <p:cNvPicPr>
            <a:picLocks noChangeAspect="1"/>
          </p:cNvPicPr>
          <p:nvPr/>
        </p:nvPicPr>
        <p:blipFill rotWithShape="1">
          <a:blip r:embed="rId4" cstate="print">
            <a:extLst>
              <a:ext uri="{28A0092B-C50C-407E-A947-70E740481C1C}">
                <a14:useLocalDpi xmlns:a14="http://schemas.microsoft.com/office/drawing/2010/main" val="0"/>
              </a:ext>
            </a:extLst>
          </a:blip>
          <a:srcRect l="-942" t="-10543" r="-1413" b="-15833"/>
          <a:stretch/>
        </p:blipFill>
        <p:spPr>
          <a:xfrm>
            <a:off x="684432" y="3969060"/>
            <a:ext cx="7776000" cy="540000"/>
          </a:xfrm>
          <a:prstGeom prst="rect">
            <a:avLst/>
          </a:prstGeom>
          <a:noFill/>
          <a:ln w="25400">
            <a:solidFill>
              <a:srgbClr val="008000"/>
            </a:solidFill>
          </a:ln>
        </p:spPr>
      </p:pic>
      <p:sp>
        <p:nvSpPr>
          <p:cNvPr id="3" name="円/楕円 2"/>
          <p:cNvSpPr/>
          <p:nvPr/>
        </p:nvSpPr>
        <p:spPr>
          <a:xfrm>
            <a:off x="3599892" y="5589240"/>
            <a:ext cx="1044116" cy="576064"/>
          </a:xfrm>
          <a:prstGeom prst="ellipse">
            <a:avLst/>
          </a:prstGeom>
          <a:no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円/楕円 15"/>
          <p:cNvSpPr/>
          <p:nvPr/>
        </p:nvSpPr>
        <p:spPr>
          <a:xfrm>
            <a:off x="7632340" y="4581128"/>
            <a:ext cx="792088" cy="576064"/>
          </a:xfrm>
          <a:prstGeom prst="ellipse">
            <a:avLst/>
          </a:prstGeom>
          <a:no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円/楕円 16"/>
          <p:cNvSpPr/>
          <p:nvPr/>
        </p:nvSpPr>
        <p:spPr>
          <a:xfrm>
            <a:off x="3599892" y="4581128"/>
            <a:ext cx="864096" cy="576064"/>
          </a:xfrm>
          <a:prstGeom prst="ellipse">
            <a:avLst/>
          </a:prstGeom>
          <a:no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00CC"/>
              </a:solidFill>
            </a:endParaRPr>
          </a:p>
        </p:txBody>
      </p:sp>
      <mc:AlternateContent xmlns:mc="http://schemas.openxmlformats.org/markup-compatibility/2006" xmlns:a14="http://schemas.microsoft.com/office/drawing/2010/main">
        <mc:Choice Requires="a14">
          <p:sp>
            <p:nvSpPr>
              <p:cNvPr id="19" name="テキスト ボックス 18"/>
              <p:cNvSpPr txBox="1"/>
              <p:nvPr/>
            </p:nvSpPr>
            <p:spPr>
              <a:xfrm>
                <a:off x="215516" y="548680"/>
                <a:ext cx="8712967" cy="3092129"/>
              </a:xfrm>
              <a:prstGeom prst="rect">
                <a:avLst/>
              </a:prstGeom>
              <a:noFill/>
            </p:spPr>
            <p:txBody>
              <a:bodyPr wrap="square" rtlCol="0">
                <a:spAutoFit/>
              </a:bodyPr>
              <a:lstStyle/>
              <a:p>
                <a:pPr marL="457200" indent="-457200">
                  <a:buFont typeface="Wingdings" pitchFamily="2" charset="2"/>
                  <a:buChar char="n"/>
                </a:pPr>
                <a14:m>
                  <m:oMath xmlns:m="http://schemas.openxmlformats.org/officeDocument/2006/math">
                    <m:r>
                      <m:rPr>
                        <m:sty m:val="p"/>
                      </m:rPr>
                      <a:rPr lang="en-US" altLang="ja-JP" sz="2800" smtClean="0">
                        <a:latin typeface="Cambria Math"/>
                      </a:rPr>
                      <m:t>Δ</m:t>
                    </m:r>
                    <m:r>
                      <a:rPr lang="en-US" altLang="ja-JP" sz="2800" i="1">
                        <a:latin typeface="Cambria Math"/>
                      </a:rPr>
                      <m:t>𝑡</m:t>
                    </m:r>
                    <m:r>
                      <a:rPr lang="en-US" altLang="ja-JP" sz="2800" i="1">
                        <a:latin typeface="Cambria Math"/>
                      </a:rPr>
                      <m:t>→+0</m:t>
                    </m:r>
                  </m:oMath>
                </a14:m>
                <a:r>
                  <a:rPr lang="ja-JP" altLang="en-US" sz="2800" dirty="0">
                    <a:latin typeface="Cambria Math"/>
                  </a:rPr>
                  <a:t>　の極限において　</a:t>
                </a:r>
                <a14:m>
                  <m:oMath xmlns:m="http://schemas.openxmlformats.org/officeDocument/2006/math">
                    <m:d>
                      <m:dPr>
                        <m:begChr m:val="{"/>
                        <m:endChr m:val="}"/>
                        <m:ctrlPr>
                          <a:rPr kumimoji="1" lang="en-US" altLang="ja-JP" sz="2800" b="0" i="1" smtClean="0">
                            <a:solidFill>
                              <a:srgbClr val="0000CC"/>
                            </a:solidFill>
                            <a:latin typeface="Cambria Math" panose="02040503050406030204" pitchFamily="18" charset="0"/>
                          </a:rPr>
                        </m:ctrlPr>
                      </m:dPr>
                      <m:e>
                        <m:r>
                          <m:rPr>
                            <m:sty m:val="p"/>
                          </m:rPr>
                          <a:rPr kumimoji="1" lang="en-US" altLang="ja-JP" sz="2800" b="0" i="0" smtClean="0">
                            <a:solidFill>
                              <a:srgbClr val="0000CC"/>
                            </a:solidFill>
                            <a:latin typeface="Cambria Math"/>
                          </a:rPr>
                          <m:t>Δ</m:t>
                        </m:r>
                        <m:sSub>
                          <m:sSubPr>
                            <m:ctrlPr>
                              <a:rPr kumimoji="1" lang="en-US" altLang="ja-JP" sz="2800" b="0" i="1" smtClean="0">
                                <a:solidFill>
                                  <a:srgbClr val="0000CC"/>
                                </a:solidFill>
                                <a:latin typeface="Cambria Math" panose="02040503050406030204" pitchFamily="18" charset="0"/>
                              </a:rPr>
                            </m:ctrlPr>
                          </m:sSubPr>
                          <m:e>
                            <m:bar>
                              <m:barPr>
                                <m:ctrlPr>
                                  <a:rPr kumimoji="1" lang="en-US" altLang="ja-JP" sz="2800" b="0" i="1" smtClean="0">
                                    <a:solidFill>
                                      <a:srgbClr val="0000CC"/>
                                    </a:solidFill>
                                    <a:latin typeface="Cambria Math" panose="02040503050406030204" pitchFamily="18" charset="0"/>
                                  </a:rPr>
                                </m:ctrlPr>
                              </m:barPr>
                              <m:e>
                                <m:r>
                                  <a:rPr kumimoji="1" lang="en-US" altLang="ja-JP" sz="2800" b="0" i="1" smtClean="0">
                                    <a:solidFill>
                                      <a:srgbClr val="0000CC"/>
                                    </a:solidFill>
                                    <a:latin typeface="Cambria Math"/>
                                  </a:rPr>
                                  <m:t>𝑡</m:t>
                                </m:r>
                              </m:e>
                            </m:bar>
                          </m:e>
                          <m:sub>
                            <m:r>
                              <a:rPr kumimoji="1" lang="en-US" altLang="ja-JP" sz="2800" b="0" i="1" smtClean="0">
                                <a:solidFill>
                                  <a:srgbClr val="0000CC"/>
                                </a:solidFill>
                                <a:latin typeface="Cambria Math"/>
                              </a:rPr>
                              <m:t>𝑡</m:t>
                            </m:r>
                          </m:sub>
                        </m:sSub>
                      </m:e>
                    </m:d>
                    <m:r>
                      <a:rPr kumimoji="1" lang="en-US" altLang="ja-JP" sz="2800" b="0" i="1" smtClean="0">
                        <a:latin typeface="Cambria Math"/>
                      </a:rPr>
                      <m:t>→</m:t>
                    </m:r>
                    <m:d>
                      <m:dPr>
                        <m:begChr m:val="{"/>
                        <m:endChr m:val="}"/>
                        <m:ctrlPr>
                          <a:rPr kumimoji="1" lang="en-US" altLang="ja-JP" sz="2800" b="0" i="1" smtClean="0">
                            <a:latin typeface="Cambria Math" panose="02040503050406030204" pitchFamily="18" charset="0"/>
                          </a:rPr>
                        </m:ctrlPr>
                      </m:dPr>
                      <m:e>
                        <m:r>
                          <a:rPr kumimoji="1" lang="en-US" altLang="ja-JP" sz="2800" b="0" i="1" smtClean="0">
                            <a:latin typeface="Cambria Math"/>
                          </a:rPr>
                          <m:t>0</m:t>
                        </m:r>
                      </m:e>
                    </m:d>
                  </m:oMath>
                </a14:m>
                <a:r>
                  <a:rPr kumimoji="1" lang="ja-JP" altLang="en-US" sz="2800" b="0" dirty="0">
                    <a:latin typeface="Cambria Math"/>
                  </a:rPr>
                  <a:t>　かつ</a:t>
                </a:r>
                <a:br>
                  <a:rPr kumimoji="1" lang="en-US" altLang="ja-JP" sz="2800" b="0" i="1" dirty="0">
                    <a:latin typeface="Cambria Math"/>
                  </a:rPr>
                </a:br>
                <a14:m>
                  <m:oMath xmlns:m="http://schemas.openxmlformats.org/officeDocument/2006/math">
                    <m:d>
                      <m:dPr>
                        <m:begChr m:val="{"/>
                        <m:endChr m:val="}"/>
                        <m:ctrlPr>
                          <a:rPr kumimoji="1" lang="en-US" altLang="ja-JP" sz="2800" b="0" i="1" dirty="0" smtClean="0">
                            <a:solidFill>
                              <a:srgbClr val="0000CC"/>
                            </a:solidFill>
                            <a:latin typeface="Cambria Math" panose="02040503050406030204" pitchFamily="18" charset="0"/>
                          </a:rPr>
                        </m:ctrlPr>
                      </m:dPr>
                      <m:e>
                        <m:r>
                          <m:rPr>
                            <m:sty m:val="p"/>
                          </m:rPr>
                          <a:rPr kumimoji="1" lang="en-US" altLang="ja-JP" sz="2800" b="0" i="0" dirty="0" smtClean="0">
                            <a:solidFill>
                              <a:srgbClr val="0000CC"/>
                            </a:solidFill>
                            <a:latin typeface="Cambria Math"/>
                          </a:rPr>
                          <m:t>Δ</m:t>
                        </m:r>
                        <m:r>
                          <a:rPr kumimoji="1" lang="en-US" altLang="ja-JP" sz="2800" b="0" i="1" dirty="0" smtClean="0">
                            <a:solidFill>
                              <a:srgbClr val="0000CC"/>
                            </a:solidFill>
                            <a:latin typeface="Cambria Math"/>
                          </a:rPr>
                          <m:t>𝑔</m:t>
                        </m:r>
                      </m:e>
                    </m:d>
                    <m:r>
                      <a:rPr kumimoji="1" lang="en-US" altLang="ja-JP" sz="2800" b="0" i="1" dirty="0" smtClean="0">
                        <a:latin typeface="Cambria Math"/>
                      </a:rPr>
                      <m:t>→</m:t>
                    </m:r>
                    <m:d>
                      <m:dPr>
                        <m:begChr m:val="{"/>
                        <m:endChr m:val="}"/>
                        <m:ctrlPr>
                          <a:rPr kumimoji="1" lang="en-US" altLang="ja-JP" sz="2800" b="0" i="1" dirty="0" smtClean="0">
                            <a:latin typeface="Cambria Math" panose="02040503050406030204" pitchFamily="18" charset="0"/>
                          </a:rPr>
                        </m:ctrlPr>
                      </m:dPr>
                      <m:e>
                        <m:r>
                          <a:rPr kumimoji="1" lang="en-US" altLang="ja-JP" sz="2800" b="0" i="1" dirty="0" smtClean="0">
                            <a:latin typeface="Cambria Math"/>
                          </a:rPr>
                          <m:t>0</m:t>
                        </m:r>
                      </m:e>
                    </m:d>
                    <m:r>
                      <a:rPr kumimoji="1" lang="en-US" altLang="ja-JP" sz="2800" b="0" i="1" dirty="0" smtClean="0">
                        <a:latin typeface="Cambria Math"/>
                      </a:rPr>
                      <m:t>  </m:t>
                    </m:r>
                  </m:oMath>
                </a14:m>
                <a:r>
                  <a:rPr kumimoji="1" lang="ja-JP" altLang="en-US" sz="2800" dirty="0"/>
                  <a:t>なので，　</a:t>
                </a:r>
                <a14:m>
                  <m:oMath xmlns:m="http://schemas.openxmlformats.org/officeDocument/2006/math">
                    <m:d>
                      <m:dPr>
                        <m:begChr m:val="{"/>
                        <m:endChr m:val="}"/>
                        <m:ctrlPr>
                          <a:rPr lang="en-US" altLang="ja-JP" sz="2800" i="1">
                            <a:latin typeface="Cambria Math" panose="02040503050406030204" pitchFamily="18" charset="0"/>
                          </a:rPr>
                        </m:ctrlPr>
                      </m:dPr>
                      <m:e>
                        <m:r>
                          <m:rPr>
                            <m:sty m:val="p"/>
                          </m:rPr>
                          <a:rPr lang="en-US" altLang="ja-JP" sz="2800">
                            <a:latin typeface="Cambria Math"/>
                          </a:rPr>
                          <m:t>Δ</m:t>
                        </m:r>
                        <m:sSup>
                          <m:sSupPr>
                            <m:ctrlPr>
                              <a:rPr lang="en-US" altLang="ja-JP" sz="2800" i="1">
                                <a:latin typeface="Cambria Math" panose="02040503050406030204" pitchFamily="18" charset="0"/>
                              </a:rPr>
                            </m:ctrlPr>
                          </m:sSupPr>
                          <m:e>
                            <m:r>
                              <a:rPr lang="en-US" altLang="ja-JP" sz="2800" i="1">
                                <a:latin typeface="Cambria Math"/>
                              </a:rPr>
                              <m:t>𝑓</m:t>
                            </m:r>
                          </m:e>
                          <m:sup>
                            <m:r>
                              <m:rPr>
                                <m:sty m:val="p"/>
                              </m:rPr>
                              <a:rPr lang="en-US" altLang="ja-JP" sz="2800" b="0" i="1" smtClean="0">
                                <a:latin typeface="Cambria Math"/>
                              </a:rPr>
                              <m:t>ext</m:t>
                            </m:r>
                          </m:sup>
                        </m:sSup>
                      </m:e>
                    </m:d>
                    <m:r>
                      <a:rPr lang="en-US" altLang="ja-JP" sz="2800" i="1">
                        <a:latin typeface="Cambria Math"/>
                      </a:rPr>
                      <m:t>→{0}</m:t>
                    </m:r>
                  </m:oMath>
                </a14:m>
                <a:r>
                  <a:rPr lang="ja-JP" altLang="en-US" sz="2800" dirty="0"/>
                  <a:t>．</a:t>
                </a:r>
                <a:br>
                  <a:rPr lang="en-US" altLang="ja-JP" sz="2800" dirty="0"/>
                </a:br>
                <a:endParaRPr lang="en-US" altLang="ja-JP" sz="1000" dirty="0"/>
              </a:p>
              <a:p>
                <a:pPr marL="457200" indent="-457200">
                  <a:buFont typeface="Wingdings" pitchFamily="2" charset="2"/>
                  <a:buChar char="n"/>
                </a:pPr>
                <a14:m>
                  <m:oMath xmlns:m="http://schemas.openxmlformats.org/officeDocument/2006/math">
                    <m:r>
                      <m:rPr>
                        <m:sty m:val="p"/>
                      </m:rPr>
                      <a:rPr lang="en-US" altLang="ja-JP" sz="2800">
                        <a:latin typeface="Cambria Math"/>
                      </a:rPr>
                      <m:t>Δ</m:t>
                    </m:r>
                    <m:r>
                      <a:rPr lang="en-US" altLang="ja-JP" sz="2800" i="1">
                        <a:latin typeface="Cambria Math"/>
                      </a:rPr>
                      <m:t>𝑡</m:t>
                    </m:r>
                    <m:r>
                      <a:rPr lang="en-US" altLang="ja-JP" sz="2800" i="1">
                        <a:latin typeface="Cambria Math"/>
                      </a:rPr>
                      <m:t>→+0</m:t>
                    </m:r>
                  </m:oMath>
                </a14:m>
                <a:r>
                  <a:rPr lang="ja-JP" altLang="en-US" sz="2800" dirty="0"/>
                  <a:t>　の極限において，</a:t>
                </a:r>
                <a:r>
                  <a:rPr lang="ja-JP" altLang="en-US" sz="2800" dirty="0">
                    <a:solidFill>
                      <a:srgbClr val="C00000"/>
                    </a:solidFill>
                  </a:rPr>
                  <a:t>速度形構成式を用いれば</a:t>
                </a:r>
                <a:br>
                  <a:rPr lang="en-US" altLang="ja-JP" sz="2800" dirty="0"/>
                </a:br>
                <a14:m>
                  <m:oMath xmlns:m="http://schemas.openxmlformats.org/officeDocument/2006/math">
                    <m:d>
                      <m:dPr>
                        <m:begChr m:val="{"/>
                        <m:endChr m:val=""/>
                        <m:ctrlPr>
                          <a:rPr lang="en-US" altLang="ja-JP" sz="2800" i="1" smtClean="0">
                            <a:solidFill>
                              <a:srgbClr val="0000CC"/>
                            </a:solidFill>
                            <a:latin typeface="Cambria Math" panose="02040503050406030204" pitchFamily="18" charset="0"/>
                          </a:rPr>
                        </m:ctrlPr>
                      </m:dPr>
                      <m:e>
                        <m:r>
                          <m:rPr>
                            <m:sty m:val="p"/>
                          </m:rPr>
                          <a:rPr lang="en-US" altLang="ja-JP" sz="2800">
                            <a:solidFill>
                              <a:srgbClr val="0000CC"/>
                            </a:solidFill>
                            <a:latin typeface="Cambria Math"/>
                          </a:rPr>
                          <m:t>Δ</m:t>
                        </m:r>
                        <m:sSubSup>
                          <m:sSubSupPr>
                            <m:ctrlPr>
                              <a:rPr lang="en-US" altLang="ja-JP" sz="2800" i="1">
                                <a:solidFill>
                                  <a:srgbClr val="0000CC"/>
                                </a:solidFill>
                                <a:latin typeface="Cambria Math" panose="02040503050406030204" pitchFamily="18" charset="0"/>
                              </a:rPr>
                            </m:ctrlPr>
                          </m:sSubSupPr>
                          <m:e>
                            <m:r>
                              <m:rPr>
                                <m:sty m:val="p"/>
                              </m:rPr>
                              <a:rPr lang="en-US" altLang="ja-JP" sz="2800">
                                <a:solidFill>
                                  <a:srgbClr val="0000CC"/>
                                </a:solidFill>
                                <a:latin typeface="Cambria Math"/>
                              </a:rPr>
                              <m:t>Π</m:t>
                            </m:r>
                          </m:e>
                          <m:sub>
                            <m:r>
                              <a:rPr lang="en-US" altLang="ja-JP" sz="2800" i="1">
                                <a:solidFill>
                                  <a:srgbClr val="0000CC"/>
                                </a:solidFill>
                                <a:latin typeface="Cambria Math"/>
                              </a:rPr>
                              <m:t>𝑡</m:t>
                            </m:r>
                          </m:sub>
                          <m:sup>
                            <m:r>
                              <a:rPr lang="en-US" altLang="ja-JP" sz="2800" i="1">
                                <a:solidFill>
                                  <a:srgbClr val="0000CC"/>
                                </a:solidFill>
                                <a:latin typeface="Cambria Math"/>
                              </a:rPr>
                              <m:t>𝑇</m:t>
                            </m:r>
                          </m:sup>
                        </m:sSubSup>
                        <m:r>
                          <a:rPr lang="en-US" altLang="ja-JP" sz="2800" i="1">
                            <a:solidFill>
                              <a:srgbClr val="0000CC"/>
                            </a:solidFill>
                            <a:latin typeface="Cambria Math"/>
                          </a:rPr>
                          <m:t>}</m:t>
                        </m:r>
                      </m:e>
                    </m:d>
                    <m:r>
                      <a:rPr lang="en-US" altLang="ja-JP" sz="2800" i="1">
                        <a:latin typeface="Cambria Math"/>
                      </a:rPr>
                      <m:t>→</m:t>
                    </m:r>
                    <m:d>
                      <m:dPr>
                        <m:begChr m:val="{"/>
                        <m:endChr m:val="}"/>
                        <m:ctrlPr>
                          <a:rPr lang="en-US" altLang="ja-JP" sz="2800" i="1">
                            <a:latin typeface="Cambria Math" panose="02040503050406030204" pitchFamily="18" charset="0"/>
                          </a:rPr>
                        </m:ctrlPr>
                      </m:dPr>
                      <m:e>
                        <m:r>
                          <a:rPr lang="en-US" altLang="ja-JP" sz="2800" i="1">
                            <a:latin typeface="Cambria Math"/>
                          </a:rPr>
                          <m:t>0</m:t>
                        </m:r>
                      </m:e>
                    </m:d>
                  </m:oMath>
                </a14:m>
                <a:r>
                  <a:rPr lang="ja-JP" altLang="en-US" sz="2800" dirty="0"/>
                  <a:t>　なので，　</a:t>
                </a:r>
                <a14:m>
                  <m:oMath xmlns:m="http://schemas.openxmlformats.org/officeDocument/2006/math">
                    <m:d>
                      <m:dPr>
                        <m:begChr m:val="{"/>
                        <m:endChr m:val="}"/>
                        <m:ctrlPr>
                          <a:rPr lang="en-US" altLang="ja-JP" sz="2800" i="1">
                            <a:latin typeface="Cambria Math" panose="02040503050406030204" pitchFamily="18" charset="0"/>
                          </a:rPr>
                        </m:ctrlPr>
                      </m:dPr>
                      <m:e>
                        <m:r>
                          <m:rPr>
                            <m:sty m:val="p"/>
                          </m:rPr>
                          <a:rPr lang="en-US" altLang="ja-JP" sz="2800">
                            <a:latin typeface="Cambria Math"/>
                          </a:rPr>
                          <m:t>Δ</m:t>
                        </m:r>
                        <m:sSup>
                          <m:sSupPr>
                            <m:ctrlPr>
                              <a:rPr lang="en-US" altLang="ja-JP" sz="2800" i="1">
                                <a:latin typeface="Cambria Math" panose="02040503050406030204" pitchFamily="18" charset="0"/>
                              </a:rPr>
                            </m:ctrlPr>
                          </m:sSupPr>
                          <m:e>
                            <m:r>
                              <a:rPr lang="en-US" altLang="ja-JP" sz="2800" i="1">
                                <a:latin typeface="Cambria Math"/>
                              </a:rPr>
                              <m:t>𝑓</m:t>
                            </m:r>
                          </m:e>
                          <m:sup>
                            <m:r>
                              <m:rPr>
                                <m:sty m:val="p"/>
                              </m:rPr>
                              <a:rPr lang="en-US" altLang="ja-JP" sz="2800" i="1">
                                <a:latin typeface="Cambria Math"/>
                              </a:rPr>
                              <m:t>int</m:t>
                            </m:r>
                          </m:sup>
                        </m:sSup>
                      </m:e>
                    </m:d>
                    <m:r>
                      <a:rPr lang="en-US" altLang="ja-JP" sz="2800" i="1">
                        <a:latin typeface="Cambria Math"/>
                      </a:rPr>
                      <m:t>→{0}</m:t>
                    </m:r>
                  </m:oMath>
                </a14:m>
                <a:r>
                  <a:rPr lang="ja-JP" altLang="en-US" sz="2800" dirty="0"/>
                  <a:t>．</a:t>
                </a:r>
                <a:endParaRPr lang="en-US" altLang="ja-JP" sz="2800" dirty="0"/>
              </a:p>
              <a:p>
                <a:pPr marL="457200" indent="-457200">
                  <a:buFont typeface="Wingdings" pitchFamily="2" charset="2"/>
                  <a:buChar char="n"/>
                </a:pPr>
                <a:endParaRPr lang="ja-JP" altLang="en-US" sz="1000" dirty="0"/>
              </a:p>
              <a:p>
                <a:pPr algn="ctr"/>
                <a:r>
                  <a:rPr lang="ja-JP" altLang="en-US" sz="2800" b="0" dirty="0">
                    <a:solidFill>
                      <a:srgbClr val="FF0000"/>
                    </a:solidFill>
                  </a:rPr>
                  <a:t>∴</a:t>
                </a:r>
                <a14:m>
                  <m:oMath xmlns:m="http://schemas.openxmlformats.org/officeDocument/2006/math">
                    <m:r>
                      <m:rPr>
                        <m:sty m:val="p"/>
                      </m:rPr>
                      <a:rPr lang="en-US" altLang="ja-JP" sz="2800" b="0" i="0" smtClean="0">
                        <a:solidFill>
                          <a:srgbClr val="FF0000"/>
                        </a:solidFill>
                        <a:latin typeface="Cambria Math"/>
                      </a:rPr>
                      <m:t>Δ</m:t>
                    </m:r>
                    <m:r>
                      <a:rPr lang="en-US" altLang="ja-JP" sz="2800" b="0" i="1" smtClean="0">
                        <a:solidFill>
                          <a:srgbClr val="FF0000"/>
                        </a:solidFill>
                        <a:latin typeface="Cambria Math"/>
                      </a:rPr>
                      <m:t>𝑡</m:t>
                    </m:r>
                    <m:r>
                      <a:rPr lang="en-US" altLang="ja-JP" sz="2800" b="0" i="1" smtClean="0">
                        <a:solidFill>
                          <a:srgbClr val="FF0000"/>
                        </a:solidFill>
                        <a:latin typeface="Cambria Math"/>
                      </a:rPr>
                      <m:t>→+0</m:t>
                    </m:r>
                  </m:oMath>
                </a14:m>
                <a:r>
                  <a:rPr lang="ja-JP" altLang="en-US" sz="2800" dirty="0">
                    <a:solidFill>
                      <a:srgbClr val="FF0000"/>
                    </a:solidFill>
                  </a:rPr>
                  <a:t> の極限において</a:t>
                </a:r>
                <a:r>
                  <a:rPr lang="ja-JP" altLang="en-US" sz="2800" dirty="0">
                    <a:solidFill>
                      <a:srgbClr val="FF00FF"/>
                    </a:solidFill>
                  </a:rPr>
                  <a:t>「必ず」</a:t>
                </a:r>
                <a:r>
                  <a:rPr lang="ja-JP" altLang="en-US" sz="2800" dirty="0">
                    <a:solidFill>
                      <a:srgbClr val="FF0000"/>
                    </a:solidFill>
                  </a:rPr>
                  <a:t>釣合式が成立する．</a:t>
                </a:r>
                <a:br>
                  <a:rPr lang="en-US" altLang="ja-JP" sz="2800" dirty="0">
                    <a:solidFill>
                      <a:srgbClr val="FF0000"/>
                    </a:solidFill>
                  </a:rPr>
                </a:br>
                <a:r>
                  <a:rPr lang="ja-JP" altLang="en-US" sz="2800" dirty="0">
                    <a:solidFill>
                      <a:srgbClr val="FF00FF"/>
                    </a:solidFill>
                  </a:rPr>
                  <a:t>（リゾーニング後でも）</a:t>
                </a:r>
                <a:endParaRPr lang="en-US" altLang="ja-JP" sz="2000" dirty="0">
                  <a:solidFill>
                    <a:srgbClr val="FF00FF"/>
                  </a:solidFill>
                </a:endParaRPr>
              </a:p>
            </p:txBody>
          </p:sp>
        </mc:Choice>
        <mc:Fallback xmlns="">
          <p:sp>
            <p:nvSpPr>
              <p:cNvPr id="19" name="テキスト ボックス 18"/>
              <p:cNvSpPr txBox="1">
                <a:spLocks noRot="1" noChangeAspect="1" noMove="1" noResize="1" noEditPoints="1" noAdjustHandles="1" noChangeArrowheads="1" noChangeShapeType="1" noTextEdit="1"/>
              </p:cNvSpPr>
              <p:nvPr/>
            </p:nvSpPr>
            <p:spPr>
              <a:xfrm>
                <a:off x="215516" y="548680"/>
                <a:ext cx="8712967" cy="3092129"/>
              </a:xfrm>
              <a:prstGeom prst="rect">
                <a:avLst/>
              </a:prstGeom>
              <a:blipFill rotWithShape="1">
                <a:blip r:embed="rId5"/>
                <a:stretch>
                  <a:fillRect t="-1972" r="-559" b="-4142"/>
                </a:stretch>
              </a:blipFill>
            </p:spPr>
            <p:txBody>
              <a:bodyPr/>
              <a:lstStyle/>
              <a:p>
                <a:r>
                  <a:rPr lang="ja-JP" altLang="en-US">
                    <a:noFill/>
                  </a:rPr>
                  <a:t> </a:t>
                </a:r>
              </a:p>
            </p:txBody>
          </p:sp>
        </mc:Fallback>
      </mc:AlternateContent>
      <p:sp>
        <p:nvSpPr>
          <p:cNvPr id="11" name="正方形/長方形 10"/>
          <p:cNvSpPr/>
          <p:nvPr/>
        </p:nvSpPr>
        <p:spPr>
          <a:xfrm>
            <a:off x="107504" y="3573016"/>
            <a:ext cx="8928992" cy="2772308"/>
          </a:xfrm>
          <a:prstGeom prst="rect">
            <a:avLst/>
          </a:prstGeom>
          <a:noFill/>
          <a:ln w="635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p:cNvSpPr txBox="1"/>
          <p:nvPr/>
        </p:nvSpPr>
        <p:spPr>
          <a:xfrm>
            <a:off x="6586451" y="5769260"/>
            <a:ext cx="2236510" cy="400110"/>
          </a:xfrm>
          <a:prstGeom prst="rect">
            <a:avLst/>
          </a:prstGeom>
          <a:noFill/>
        </p:spPr>
        <p:txBody>
          <a:bodyPr wrap="none" rtlCol="0">
            <a:spAutoFit/>
          </a:bodyPr>
          <a:lstStyle/>
          <a:p>
            <a:r>
              <a:rPr kumimoji="1" lang="ja-JP" altLang="en-US" sz="2000" dirty="0"/>
              <a:t>（導出過程は省略）</a:t>
            </a:r>
          </a:p>
        </p:txBody>
      </p:sp>
    </p:spTree>
    <p:extLst>
      <p:ext uri="{BB962C8B-B14F-4D97-AF65-F5344CB8AC3E}">
        <p14:creationId xmlns:p14="http://schemas.microsoft.com/office/powerpoint/2010/main" val="9979054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p:txBody>
          <a:bodyPr/>
          <a:lstStyle/>
          <a:p>
            <a:r>
              <a:rPr lang="ja-JP" altLang="en-US" dirty="0"/>
              <a:t>標準的な</a:t>
            </a:r>
            <a:r>
              <a:rPr kumimoji="1" lang="ja-JP" altLang="en-US" dirty="0"/>
              <a:t>陰解法</a:t>
            </a:r>
            <a:r>
              <a:rPr lang="ja-JP" altLang="en-US" dirty="0"/>
              <a:t>メッシュ</a:t>
            </a:r>
            <a:r>
              <a:rPr kumimoji="1" lang="ja-JP" altLang="en-US" dirty="0"/>
              <a:t>リゾーニング</a:t>
            </a:r>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9</a:t>
            </a:fld>
            <a:endParaRPr lang="ja-JP" altLang="en-US" dirty="0"/>
          </a:p>
        </p:txBody>
      </p:sp>
      <p:pic>
        <p:nvPicPr>
          <p:cNvPr id="6" name="図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5777" y="1550421"/>
            <a:ext cx="2124075" cy="1838325"/>
          </a:xfrm>
          <a:prstGeom prst="rect">
            <a:avLst/>
          </a:prstGeom>
        </p:spPr>
      </p:pic>
      <p:pic>
        <p:nvPicPr>
          <p:cNvPr id="7" name="図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09962" y="1550421"/>
            <a:ext cx="2124075" cy="1838325"/>
          </a:xfrm>
          <a:prstGeom prst="rect">
            <a:avLst/>
          </a:prstGeom>
        </p:spPr>
      </p:pic>
      <p:pic>
        <p:nvPicPr>
          <p:cNvPr id="8" name="図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21840" y="1567362"/>
            <a:ext cx="2171700" cy="1838325"/>
          </a:xfrm>
          <a:prstGeom prst="rect">
            <a:avLst/>
          </a:prstGeom>
        </p:spPr>
      </p:pic>
      <p:sp>
        <p:nvSpPr>
          <p:cNvPr id="9" name="テキスト ボックス 8"/>
          <p:cNvSpPr txBox="1"/>
          <p:nvPr/>
        </p:nvSpPr>
        <p:spPr>
          <a:xfrm>
            <a:off x="143328" y="620688"/>
            <a:ext cx="768160" cy="707886"/>
          </a:xfrm>
          <a:prstGeom prst="rect">
            <a:avLst/>
          </a:prstGeom>
          <a:noFill/>
        </p:spPr>
        <p:txBody>
          <a:bodyPr wrap="none" rtlCol="0">
            <a:spAutoFit/>
          </a:bodyPr>
          <a:lstStyle/>
          <a:p>
            <a:pPr algn="ctr"/>
            <a:r>
              <a:rPr lang="ja-JP" altLang="en-US" sz="2000" dirty="0"/>
              <a:t>時刻</a:t>
            </a:r>
            <a:r>
              <a:rPr kumimoji="1" lang="en-US" altLang="ja-JP" sz="2000" dirty="0"/>
              <a:t>:</a:t>
            </a:r>
            <a:br>
              <a:rPr kumimoji="1" lang="en-US" altLang="ja-JP" sz="2000" dirty="0"/>
            </a:br>
            <a:r>
              <a:rPr kumimoji="1" lang="en-US" altLang="ja-JP" sz="2000" i="1" dirty="0"/>
              <a:t>t</a:t>
            </a:r>
            <a:r>
              <a:rPr kumimoji="1" lang="en-US" altLang="ja-JP" sz="2000" baseline="-25000" dirty="0"/>
              <a:t>n-1</a:t>
            </a:r>
            <a:endParaRPr kumimoji="1" lang="ja-JP" altLang="en-US" sz="2000" dirty="0"/>
          </a:p>
        </p:txBody>
      </p:sp>
      <p:sp>
        <p:nvSpPr>
          <p:cNvPr id="10" name="テキスト ボックス 9"/>
          <p:cNvSpPr txBox="1"/>
          <p:nvPr/>
        </p:nvSpPr>
        <p:spPr>
          <a:xfrm>
            <a:off x="4169838" y="620688"/>
            <a:ext cx="768160" cy="707886"/>
          </a:xfrm>
          <a:prstGeom prst="rect">
            <a:avLst/>
          </a:prstGeom>
          <a:noFill/>
        </p:spPr>
        <p:txBody>
          <a:bodyPr wrap="none" rtlCol="0">
            <a:spAutoFit/>
          </a:bodyPr>
          <a:lstStyle/>
          <a:p>
            <a:pPr algn="ctr"/>
            <a:r>
              <a:rPr lang="ja-JP" altLang="en-US" sz="2000" dirty="0"/>
              <a:t>時刻</a:t>
            </a:r>
            <a:r>
              <a:rPr kumimoji="1" lang="en-US" altLang="ja-JP" sz="2000" dirty="0"/>
              <a:t>:</a:t>
            </a:r>
          </a:p>
          <a:p>
            <a:pPr algn="ctr"/>
            <a:r>
              <a:rPr kumimoji="1" lang="en-US" altLang="ja-JP" sz="2000" i="1" dirty="0" err="1"/>
              <a:t>t</a:t>
            </a:r>
            <a:r>
              <a:rPr kumimoji="1" lang="en-US" altLang="ja-JP" sz="2000" baseline="-25000" dirty="0" err="1"/>
              <a:t>n</a:t>
            </a:r>
            <a:endParaRPr kumimoji="1" lang="ja-JP" altLang="en-US" sz="2000" dirty="0"/>
          </a:p>
        </p:txBody>
      </p:sp>
      <p:sp>
        <p:nvSpPr>
          <p:cNvPr id="11" name="テキスト ボックス 10"/>
          <p:cNvSpPr txBox="1"/>
          <p:nvPr/>
        </p:nvSpPr>
        <p:spPr>
          <a:xfrm>
            <a:off x="8208224" y="620688"/>
            <a:ext cx="768159" cy="707886"/>
          </a:xfrm>
          <a:prstGeom prst="rect">
            <a:avLst/>
          </a:prstGeom>
          <a:noFill/>
        </p:spPr>
        <p:txBody>
          <a:bodyPr wrap="none" rtlCol="0">
            <a:spAutoFit/>
          </a:bodyPr>
          <a:lstStyle/>
          <a:p>
            <a:pPr algn="ctr"/>
            <a:r>
              <a:rPr lang="ja-JP" altLang="en-US" sz="2000" dirty="0"/>
              <a:t>時刻</a:t>
            </a:r>
            <a:r>
              <a:rPr kumimoji="1" lang="en-US" altLang="ja-JP" sz="2000" dirty="0"/>
              <a:t>:</a:t>
            </a:r>
          </a:p>
          <a:p>
            <a:pPr algn="ctr"/>
            <a:r>
              <a:rPr kumimoji="1" lang="en-US" altLang="ja-JP" sz="2000" i="1" dirty="0"/>
              <a:t>t</a:t>
            </a:r>
            <a:r>
              <a:rPr kumimoji="1" lang="en-US" altLang="ja-JP" sz="2000" baseline="-25000" dirty="0"/>
              <a:t>n+1</a:t>
            </a:r>
            <a:endParaRPr kumimoji="1" lang="ja-JP" altLang="en-US" sz="2000" dirty="0"/>
          </a:p>
        </p:txBody>
      </p:sp>
      <p:sp>
        <p:nvSpPr>
          <p:cNvPr id="12" name="上カーブ矢印 11"/>
          <p:cNvSpPr/>
          <p:nvPr/>
        </p:nvSpPr>
        <p:spPr>
          <a:xfrm>
            <a:off x="2591780" y="3701369"/>
            <a:ext cx="1332148" cy="468052"/>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cxnSp>
        <p:nvCxnSpPr>
          <p:cNvPr id="13" name="直線コネクタ 12"/>
          <p:cNvCxnSpPr/>
          <p:nvPr/>
        </p:nvCxnSpPr>
        <p:spPr>
          <a:xfrm>
            <a:off x="953598" y="673634"/>
            <a:ext cx="9001" cy="2935386"/>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p:nvCxnSpPr>
        <p:spPr>
          <a:xfrm>
            <a:off x="0" y="1342781"/>
            <a:ext cx="863588" cy="0"/>
          </a:xfrm>
          <a:prstGeom prst="line">
            <a:avLst/>
          </a:prstGeom>
          <a:ln w="25400">
            <a:solidFill>
              <a:schemeClr val="tx1"/>
            </a:solidFill>
            <a:prstDash val="dash"/>
            <a:tailEnd type="triangle" w="lg" len="lg"/>
          </a:ln>
        </p:spPr>
        <p:style>
          <a:lnRef idx="1">
            <a:schemeClr val="accent1"/>
          </a:lnRef>
          <a:fillRef idx="0">
            <a:schemeClr val="accent1"/>
          </a:fillRef>
          <a:effectRef idx="0">
            <a:schemeClr val="accent1"/>
          </a:effectRef>
          <a:fontRef idx="minor">
            <a:schemeClr val="tx1"/>
          </a:fontRef>
        </p:style>
      </p:cxnSp>
      <p:cxnSp>
        <p:nvCxnSpPr>
          <p:cNvPr id="15" name="直線コネクタ 14"/>
          <p:cNvCxnSpPr/>
          <p:nvPr/>
        </p:nvCxnSpPr>
        <p:spPr>
          <a:xfrm flipH="1">
            <a:off x="8244408" y="1340768"/>
            <a:ext cx="900100" cy="1006"/>
          </a:xfrm>
          <a:prstGeom prst="line">
            <a:avLst/>
          </a:prstGeom>
          <a:ln w="25400">
            <a:solidFill>
              <a:schemeClr val="tx1"/>
            </a:solidFill>
            <a:prstDash val="dash"/>
            <a:tailEnd type="triangle" w="lg" len="lg"/>
          </a:ln>
        </p:spPr>
        <p:style>
          <a:lnRef idx="1">
            <a:schemeClr val="accent1"/>
          </a:lnRef>
          <a:fillRef idx="0">
            <a:schemeClr val="accent1"/>
          </a:fillRef>
          <a:effectRef idx="0">
            <a:schemeClr val="accent1"/>
          </a:effectRef>
          <a:fontRef idx="minor">
            <a:schemeClr val="tx1"/>
          </a:fontRef>
        </p:style>
      </p:cxnSp>
      <p:cxnSp>
        <p:nvCxnSpPr>
          <p:cNvPr id="16" name="直線コネクタ 15"/>
          <p:cNvCxnSpPr/>
          <p:nvPr/>
        </p:nvCxnSpPr>
        <p:spPr>
          <a:xfrm flipV="1">
            <a:off x="1043608" y="1340768"/>
            <a:ext cx="7056784" cy="2013"/>
          </a:xfrm>
          <a:prstGeom prst="line">
            <a:avLst/>
          </a:prstGeom>
          <a:ln w="25400">
            <a:solidFill>
              <a:schemeClr val="tx1"/>
            </a:solidFill>
            <a:prstDash val="dash"/>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7" name="直線コネクタ 16"/>
          <p:cNvCxnSpPr/>
          <p:nvPr/>
        </p:nvCxnSpPr>
        <p:spPr>
          <a:xfrm>
            <a:off x="8172400" y="660550"/>
            <a:ext cx="0" cy="2948470"/>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8" name="上カーブ矢印 17"/>
          <p:cNvSpPr/>
          <p:nvPr/>
        </p:nvSpPr>
        <p:spPr>
          <a:xfrm>
            <a:off x="179512" y="3701369"/>
            <a:ext cx="1332148" cy="468052"/>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9" name="上カーブ矢印 18"/>
          <p:cNvSpPr/>
          <p:nvPr/>
        </p:nvSpPr>
        <p:spPr>
          <a:xfrm>
            <a:off x="4932040" y="3701369"/>
            <a:ext cx="1332148" cy="468052"/>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0" name="上カーブ矢印 19"/>
          <p:cNvSpPr/>
          <p:nvPr/>
        </p:nvSpPr>
        <p:spPr>
          <a:xfrm>
            <a:off x="7344308" y="3701369"/>
            <a:ext cx="1332148" cy="468052"/>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1" name="テキスト ボックス 20"/>
          <p:cNvSpPr txBox="1"/>
          <p:nvPr/>
        </p:nvSpPr>
        <p:spPr>
          <a:xfrm>
            <a:off x="108981" y="4169421"/>
            <a:ext cx="1467068" cy="1015663"/>
          </a:xfrm>
          <a:prstGeom prst="rect">
            <a:avLst/>
          </a:prstGeom>
          <a:noFill/>
        </p:spPr>
        <p:txBody>
          <a:bodyPr wrap="none" rtlCol="0">
            <a:spAutoFit/>
          </a:bodyPr>
          <a:lstStyle/>
          <a:p>
            <a:pPr algn="ctr"/>
            <a:r>
              <a:rPr kumimoji="1" lang="ja-JP" altLang="en-US" sz="2000" dirty="0">
                <a:solidFill>
                  <a:srgbClr val="6600CC"/>
                </a:solidFill>
              </a:rPr>
              <a:t>一般的な</a:t>
            </a:r>
            <a:endParaRPr lang="en-US" altLang="ja-JP" sz="2000" dirty="0">
              <a:solidFill>
                <a:srgbClr val="6600CC"/>
              </a:solidFill>
            </a:endParaRPr>
          </a:p>
          <a:p>
            <a:pPr algn="ctr"/>
            <a:r>
              <a:rPr kumimoji="1" lang="ja-JP" altLang="en-US" sz="2000" dirty="0">
                <a:solidFill>
                  <a:srgbClr val="6600CC"/>
                </a:solidFill>
              </a:rPr>
              <a:t>釣合方程式</a:t>
            </a:r>
            <a:endParaRPr kumimoji="1" lang="en-US" altLang="ja-JP" sz="2000" dirty="0">
              <a:solidFill>
                <a:srgbClr val="6600CC"/>
              </a:solidFill>
            </a:endParaRPr>
          </a:p>
          <a:p>
            <a:pPr algn="ctr"/>
            <a:r>
              <a:rPr kumimoji="1" lang="ja-JP" altLang="en-US" sz="2000" dirty="0"/>
              <a:t>を解く</a:t>
            </a:r>
            <a:endParaRPr kumimoji="1" lang="en-US" altLang="ja-JP" sz="2000" dirty="0"/>
          </a:p>
        </p:txBody>
      </p:sp>
      <p:sp>
        <p:nvSpPr>
          <p:cNvPr id="22" name="テキスト ボックス 21"/>
          <p:cNvSpPr txBox="1"/>
          <p:nvPr/>
        </p:nvSpPr>
        <p:spPr>
          <a:xfrm>
            <a:off x="1929464" y="4169421"/>
            <a:ext cx="2662908" cy="1323439"/>
          </a:xfrm>
          <a:prstGeom prst="rect">
            <a:avLst/>
          </a:prstGeom>
          <a:noFill/>
        </p:spPr>
        <p:txBody>
          <a:bodyPr wrap="none" rtlCol="0">
            <a:spAutoFit/>
          </a:bodyPr>
          <a:lstStyle/>
          <a:p>
            <a:pPr algn="ctr"/>
            <a:r>
              <a:rPr lang="ja-JP" altLang="en-US" sz="2000" dirty="0"/>
              <a:t>メッシュ再分割</a:t>
            </a:r>
            <a:endParaRPr lang="en-US" altLang="ja-JP" sz="2000" dirty="0"/>
          </a:p>
          <a:p>
            <a:pPr algn="ctr"/>
            <a:r>
              <a:rPr lang="ja-JP" altLang="en-US" sz="2000" dirty="0"/>
              <a:t>＆</a:t>
            </a:r>
            <a:endParaRPr kumimoji="1" lang="en-US" altLang="ja-JP" sz="2000" dirty="0"/>
          </a:p>
          <a:p>
            <a:pPr algn="ctr"/>
            <a:r>
              <a:rPr lang="ja-JP" altLang="en-US" sz="2000" dirty="0"/>
              <a:t>状態量（応力，歪み等）</a:t>
            </a:r>
            <a:br>
              <a:rPr lang="en-US" altLang="ja-JP" sz="2000" dirty="0"/>
            </a:br>
            <a:r>
              <a:rPr lang="ja-JP" altLang="en-US" sz="2000" dirty="0"/>
              <a:t>のマッピング</a:t>
            </a:r>
            <a:endParaRPr kumimoji="1" lang="ja-JP" altLang="en-US" sz="2000" dirty="0"/>
          </a:p>
        </p:txBody>
      </p:sp>
      <p:sp>
        <p:nvSpPr>
          <p:cNvPr id="23" name="テキスト ボックス 22"/>
          <p:cNvSpPr txBox="1"/>
          <p:nvPr/>
        </p:nvSpPr>
        <p:spPr>
          <a:xfrm>
            <a:off x="4890831" y="4169421"/>
            <a:ext cx="1467068" cy="1015663"/>
          </a:xfrm>
          <a:prstGeom prst="rect">
            <a:avLst/>
          </a:prstGeom>
          <a:noFill/>
        </p:spPr>
        <p:txBody>
          <a:bodyPr wrap="none" rtlCol="0">
            <a:spAutoFit/>
          </a:bodyPr>
          <a:lstStyle/>
          <a:p>
            <a:pPr algn="ctr"/>
            <a:r>
              <a:rPr lang="ja-JP" altLang="en-US" sz="2000" dirty="0">
                <a:solidFill>
                  <a:srgbClr val="6600CC"/>
                </a:solidFill>
              </a:rPr>
              <a:t>一般的な</a:t>
            </a:r>
            <a:endParaRPr lang="en-US" altLang="ja-JP" sz="2000" dirty="0">
              <a:solidFill>
                <a:srgbClr val="6600CC"/>
              </a:solidFill>
            </a:endParaRPr>
          </a:p>
          <a:p>
            <a:pPr algn="ctr"/>
            <a:r>
              <a:rPr kumimoji="1" lang="ja-JP" altLang="en-US" sz="2000" dirty="0">
                <a:solidFill>
                  <a:srgbClr val="6600CC"/>
                </a:solidFill>
              </a:rPr>
              <a:t>釣合方程式</a:t>
            </a:r>
            <a:endParaRPr kumimoji="1" lang="en-US" altLang="ja-JP" sz="2000" dirty="0">
              <a:solidFill>
                <a:srgbClr val="6600CC"/>
              </a:solidFill>
            </a:endParaRPr>
          </a:p>
          <a:p>
            <a:pPr algn="ctr"/>
            <a:r>
              <a:rPr kumimoji="1" lang="ja-JP" altLang="en-US" sz="2000" dirty="0"/>
              <a:t>を</a:t>
            </a:r>
            <a:r>
              <a:rPr lang="ja-JP" altLang="en-US" sz="2000" b="1" u="sng" dirty="0"/>
              <a:t>解き直す</a:t>
            </a:r>
            <a:endParaRPr kumimoji="1" lang="ja-JP" altLang="en-US" sz="2000" b="1" u="sng" dirty="0"/>
          </a:p>
        </p:txBody>
      </p:sp>
      <p:sp>
        <p:nvSpPr>
          <p:cNvPr id="24" name="テキスト ボックス 23"/>
          <p:cNvSpPr txBox="1"/>
          <p:nvPr/>
        </p:nvSpPr>
        <p:spPr>
          <a:xfrm>
            <a:off x="7273774" y="4169421"/>
            <a:ext cx="1467068" cy="1015663"/>
          </a:xfrm>
          <a:prstGeom prst="rect">
            <a:avLst/>
          </a:prstGeom>
          <a:noFill/>
        </p:spPr>
        <p:txBody>
          <a:bodyPr wrap="none" rtlCol="0">
            <a:spAutoFit/>
          </a:bodyPr>
          <a:lstStyle/>
          <a:p>
            <a:pPr algn="ctr"/>
            <a:r>
              <a:rPr lang="ja-JP" altLang="en-US" sz="2000" dirty="0">
                <a:solidFill>
                  <a:srgbClr val="6600CC"/>
                </a:solidFill>
              </a:rPr>
              <a:t>一般的な</a:t>
            </a:r>
            <a:endParaRPr lang="en-US" altLang="ja-JP" sz="2000" dirty="0">
              <a:solidFill>
                <a:srgbClr val="6600CC"/>
              </a:solidFill>
            </a:endParaRPr>
          </a:p>
          <a:p>
            <a:pPr algn="ctr"/>
            <a:r>
              <a:rPr lang="ja-JP" altLang="en-US" sz="2000" dirty="0">
                <a:solidFill>
                  <a:srgbClr val="6600CC"/>
                </a:solidFill>
              </a:rPr>
              <a:t>釣合方程式</a:t>
            </a:r>
            <a:endParaRPr lang="en-US" altLang="ja-JP" sz="2000" dirty="0">
              <a:solidFill>
                <a:srgbClr val="6600CC"/>
              </a:solidFill>
            </a:endParaRPr>
          </a:p>
          <a:p>
            <a:pPr algn="ctr"/>
            <a:r>
              <a:rPr lang="ja-JP" altLang="en-US" sz="2000" dirty="0"/>
              <a:t>を解く</a:t>
            </a:r>
            <a:endParaRPr lang="en-US" altLang="ja-JP" sz="2000" dirty="0"/>
          </a:p>
        </p:txBody>
      </p:sp>
      <p:sp>
        <p:nvSpPr>
          <p:cNvPr id="25" name="テキスト ボックス 24"/>
          <p:cNvSpPr txBox="1"/>
          <p:nvPr/>
        </p:nvSpPr>
        <p:spPr>
          <a:xfrm>
            <a:off x="2591780" y="1622429"/>
            <a:ext cx="697627" cy="400110"/>
          </a:xfrm>
          <a:prstGeom prst="rect">
            <a:avLst/>
          </a:prstGeom>
          <a:noFill/>
        </p:spPr>
        <p:txBody>
          <a:bodyPr wrap="none" rtlCol="0">
            <a:spAutoFit/>
          </a:bodyPr>
          <a:lstStyle/>
          <a:p>
            <a:r>
              <a:rPr lang="ja-JP" altLang="en-US" sz="2000" dirty="0">
                <a:solidFill>
                  <a:srgbClr val="FF9900"/>
                </a:solidFill>
              </a:rPr>
              <a:t>荷重</a:t>
            </a:r>
            <a:endParaRPr kumimoji="1" lang="ja-JP" altLang="en-US" sz="2000" dirty="0">
              <a:solidFill>
                <a:srgbClr val="FF9900"/>
              </a:solidFill>
            </a:endParaRPr>
          </a:p>
        </p:txBody>
      </p:sp>
      <p:sp>
        <p:nvSpPr>
          <p:cNvPr id="26" name="テキスト ボックス 25"/>
          <p:cNvSpPr txBox="1"/>
          <p:nvPr/>
        </p:nvSpPr>
        <p:spPr>
          <a:xfrm>
            <a:off x="4405606" y="5257653"/>
            <a:ext cx="2427268" cy="1015663"/>
          </a:xfrm>
          <a:prstGeom prst="rect">
            <a:avLst/>
          </a:prstGeom>
          <a:noFill/>
        </p:spPr>
        <p:txBody>
          <a:bodyPr wrap="none" rtlCol="0">
            <a:spAutoFit/>
          </a:bodyPr>
          <a:lstStyle/>
          <a:p>
            <a:pPr algn="ctr"/>
            <a:r>
              <a:rPr lang="ja-JP" altLang="en-US" sz="2000" dirty="0">
                <a:solidFill>
                  <a:srgbClr val="FF0000"/>
                </a:solidFill>
              </a:rPr>
              <a:t>大変形を引き起こす</a:t>
            </a:r>
            <a:endParaRPr lang="en-US" altLang="ja-JP" sz="2000" dirty="0">
              <a:solidFill>
                <a:srgbClr val="FF0000"/>
              </a:solidFill>
            </a:endParaRPr>
          </a:p>
          <a:p>
            <a:pPr algn="ctr"/>
            <a:r>
              <a:rPr lang="ja-JP" altLang="en-US" sz="2000" dirty="0">
                <a:solidFill>
                  <a:srgbClr val="FF0000"/>
                </a:solidFill>
              </a:rPr>
              <a:t>ため，収束不能に</a:t>
            </a:r>
            <a:endParaRPr lang="en-US" altLang="ja-JP" sz="2000" dirty="0">
              <a:solidFill>
                <a:srgbClr val="FF0000"/>
              </a:solidFill>
            </a:endParaRPr>
          </a:p>
          <a:p>
            <a:pPr algn="ctr"/>
            <a:r>
              <a:rPr lang="ja-JP" altLang="en-US" sz="2000" dirty="0">
                <a:solidFill>
                  <a:srgbClr val="FF0000"/>
                </a:solidFill>
              </a:rPr>
              <a:t>陥り易く，</a:t>
            </a:r>
            <a:r>
              <a:rPr lang="ja-JP" altLang="en-US" sz="2000" u="sng" dirty="0">
                <a:solidFill>
                  <a:srgbClr val="FF0000"/>
                </a:solidFill>
              </a:rPr>
              <a:t>不安定</a:t>
            </a:r>
            <a:r>
              <a:rPr lang="ja-JP" altLang="en-US" sz="2000" dirty="0">
                <a:solidFill>
                  <a:srgbClr val="FF0000"/>
                </a:solidFill>
              </a:rPr>
              <a:t>．</a:t>
            </a:r>
            <a:endParaRPr kumimoji="1" lang="ja-JP" altLang="en-US" sz="2000" dirty="0">
              <a:solidFill>
                <a:srgbClr val="FF0000"/>
              </a:solidFill>
            </a:endParaRPr>
          </a:p>
        </p:txBody>
      </p:sp>
      <mc:AlternateContent xmlns:mc="http://schemas.openxmlformats.org/markup-compatibility/2006" xmlns:a14="http://schemas.microsoft.com/office/drawing/2010/main">
        <mc:Choice Requires="a14">
          <p:sp>
            <p:nvSpPr>
              <p:cNvPr id="27" name="テキスト ボックス 26"/>
              <p:cNvSpPr txBox="1"/>
              <p:nvPr/>
            </p:nvSpPr>
            <p:spPr>
              <a:xfrm>
                <a:off x="1331640" y="3214594"/>
                <a:ext cx="1845111" cy="430430"/>
              </a:xfrm>
              <a:prstGeom prst="rect">
                <a:avLst/>
              </a:prstGeom>
              <a:noFill/>
              <a:ln>
                <a:solidFill>
                  <a:schemeClr val="tx1"/>
                </a:solidFill>
              </a:ln>
            </p:spPr>
            <p:txBody>
              <a:bodyPr wrap="none" lIns="36000" tIns="36000" rIns="36000" bIns="36000"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ja-JP" sz="2000" i="1" smtClean="0">
                              <a:solidFill>
                                <a:srgbClr val="0000CC"/>
                              </a:solidFill>
                              <a:latin typeface="Cambria Math" panose="02040503050406030204" pitchFamily="18" charset="0"/>
                            </a:rPr>
                          </m:ctrlPr>
                        </m:sSupPr>
                        <m:e>
                          <m:r>
                            <a:rPr kumimoji="1" lang="en-US" altLang="ja-JP" sz="2000" b="0" i="1" smtClean="0">
                              <a:solidFill>
                                <a:srgbClr val="0000CC"/>
                              </a:solidFill>
                              <a:latin typeface="Cambria Math"/>
                            </a:rPr>
                            <m:t>{</m:t>
                          </m:r>
                          <m:r>
                            <a:rPr kumimoji="1" lang="en-US" altLang="ja-JP" sz="2000" b="0" i="1" smtClean="0">
                              <a:solidFill>
                                <a:srgbClr val="0000CC"/>
                              </a:solidFill>
                              <a:latin typeface="Cambria Math"/>
                            </a:rPr>
                            <m:t>𝑓</m:t>
                          </m:r>
                        </m:e>
                        <m:sup>
                          <m:r>
                            <m:rPr>
                              <m:nor/>
                            </m:rPr>
                            <a:rPr kumimoji="1" lang="en-US" altLang="ja-JP" sz="2000" i="0" smtClean="0">
                              <a:solidFill>
                                <a:srgbClr val="0000CC"/>
                              </a:solidFill>
                              <a:latin typeface="Cambria Math"/>
                            </a:rPr>
                            <m:t>ext</m:t>
                          </m:r>
                        </m:sup>
                      </m:sSup>
                      <m:r>
                        <a:rPr kumimoji="1" lang="en-US" altLang="ja-JP" sz="2000" b="0" i="1" smtClean="0">
                          <a:solidFill>
                            <a:srgbClr val="0000CC"/>
                          </a:solidFill>
                          <a:latin typeface="Cambria Math"/>
                        </a:rPr>
                        <m:t>}={</m:t>
                      </m:r>
                      <m:sSup>
                        <m:sSupPr>
                          <m:ctrlPr>
                            <a:rPr kumimoji="1" lang="en-US" altLang="ja-JP" sz="2000" i="1" smtClean="0">
                              <a:solidFill>
                                <a:srgbClr val="0000CC"/>
                              </a:solidFill>
                              <a:latin typeface="Cambria Math" panose="02040503050406030204" pitchFamily="18" charset="0"/>
                            </a:rPr>
                          </m:ctrlPr>
                        </m:sSupPr>
                        <m:e>
                          <m:r>
                            <a:rPr kumimoji="1" lang="en-US" altLang="ja-JP" sz="2000" b="0" i="1" smtClean="0">
                              <a:solidFill>
                                <a:srgbClr val="0000CC"/>
                              </a:solidFill>
                              <a:latin typeface="Cambria Math"/>
                            </a:rPr>
                            <m:t>𝑓</m:t>
                          </m:r>
                        </m:e>
                        <m:sup>
                          <m:r>
                            <m:rPr>
                              <m:nor/>
                            </m:rPr>
                            <a:rPr kumimoji="1" lang="en-US" altLang="ja-JP" sz="2000" i="0" smtClean="0">
                              <a:solidFill>
                                <a:srgbClr val="0000CC"/>
                              </a:solidFill>
                              <a:latin typeface="Cambria Math"/>
                            </a:rPr>
                            <m:t>int</m:t>
                          </m:r>
                        </m:sup>
                      </m:sSup>
                      <m:r>
                        <a:rPr kumimoji="1" lang="en-US" altLang="ja-JP" sz="2000" b="0" i="1" smtClean="0">
                          <a:solidFill>
                            <a:srgbClr val="0000CC"/>
                          </a:solidFill>
                          <a:latin typeface="Cambria Math"/>
                        </a:rPr>
                        <m:t>}</m:t>
                      </m:r>
                    </m:oMath>
                  </m:oMathPara>
                </a14:m>
                <a:endParaRPr kumimoji="1" lang="ja-JP" altLang="en-US" sz="2000" dirty="0">
                  <a:solidFill>
                    <a:srgbClr val="0000CC"/>
                  </a:solidFill>
                </a:endParaRPr>
              </a:p>
            </p:txBody>
          </p:sp>
        </mc:Choice>
        <mc:Fallback xmlns="">
          <p:sp>
            <p:nvSpPr>
              <p:cNvPr id="27" name="テキスト ボックス 26"/>
              <p:cNvSpPr txBox="1">
                <a:spLocks noRot="1" noChangeAspect="1" noMove="1" noResize="1" noEditPoints="1" noAdjustHandles="1" noChangeArrowheads="1" noChangeShapeType="1" noTextEdit="1"/>
              </p:cNvSpPr>
              <p:nvPr/>
            </p:nvSpPr>
            <p:spPr>
              <a:xfrm>
                <a:off x="1331640" y="3214594"/>
                <a:ext cx="1845111" cy="430430"/>
              </a:xfrm>
              <a:prstGeom prst="rect">
                <a:avLst/>
              </a:prstGeom>
              <a:blipFill rotWithShape="1">
                <a:blip r:embed="rId6"/>
                <a:stretch>
                  <a:fillRect l="-1639" r="-2295" b="-16438"/>
                </a:stretch>
              </a:blipFill>
              <a:ln>
                <a:solidFill>
                  <a:schemeClr val="tx1"/>
                </a:solidFill>
              </a:ln>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8" name="テキスト ボックス 27"/>
              <p:cNvSpPr txBox="1"/>
              <p:nvPr/>
            </p:nvSpPr>
            <p:spPr>
              <a:xfrm>
                <a:off x="3743908" y="3212976"/>
                <a:ext cx="1845111" cy="430430"/>
              </a:xfrm>
              <a:prstGeom prst="rect">
                <a:avLst/>
              </a:prstGeom>
              <a:noFill/>
              <a:ln>
                <a:solidFill>
                  <a:schemeClr val="tx1"/>
                </a:solidFill>
              </a:ln>
            </p:spPr>
            <p:txBody>
              <a:bodyPr wrap="none" lIns="36000" tIns="36000" rIns="36000" bIns="36000" rtlCol="0">
                <a:spAutoFit/>
              </a:bodyPr>
              <a:lstStyle/>
              <a:p>
                <a:pPr/>
                <a14:m>
                  <m:oMathPara xmlns:m="http://schemas.openxmlformats.org/officeDocument/2006/math">
                    <m:oMathParaPr>
                      <m:jc m:val="centerGroup"/>
                    </m:oMathParaPr>
                    <m:oMath xmlns:m="http://schemas.openxmlformats.org/officeDocument/2006/math">
                      <m:r>
                        <a:rPr kumimoji="1" lang="en-US" altLang="ja-JP" sz="2000" b="0" i="1" smtClean="0">
                          <a:solidFill>
                            <a:srgbClr val="FF0000"/>
                          </a:solidFill>
                          <a:latin typeface="Cambria Math"/>
                        </a:rPr>
                        <m:t>{</m:t>
                      </m:r>
                      <m:sSup>
                        <m:sSupPr>
                          <m:ctrlPr>
                            <a:rPr kumimoji="1" lang="en-US" altLang="ja-JP" sz="2000" b="0" i="1" smtClean="0">
                              <a:solidFill>
                                <a:srgbClr val="FF0000"/>
                              </a:solidFill>
                              <a:latin typeface="Cambria Math" panose="02040503050406030204" pitchFamily="18" charset="0"/>
                            </a:rPr>
                          </m:ctrlPr>
                        </m:sSupPr>
                        <m:e>
                          <m:r>
                            <a:rPr kumimoji="1" lang="en-US" altLang="ja-JP" sz="2000" b="0" i="1" smtClean="0">
                              <a:solidFill>
                                <a:srgbClr val="FF0000"/>
                              </a:solidFill>
                              <a:latin typeface="Cambria Math"/>
                            </a:rPr>
                            <m:t>𝑓</m:t>
                          </m:r>
                        </m:e>
                        <m:sup>
                          <m:r>
                            <m:rPr>
                              <m:nor/>
                            </m:rPr>
                            <a:rPr kumimoji="1" lang="en-US" altLang="ja-JP" sz="2000" b="0" i="0" smtClean="0">
                              <a:solidFill>
                                <a:srgbClr val="FF0000"/>
                              </a:solidFill>
                              <a:latin typeface="Cambria Math"/>
                            </a:rPr>
                            <m:t>ext</m:t>
                          </m:r>
                        </m:sup>
                      </m:sSup>
                      <m:r>
                        <a:rPr kumimoji="1" lang="en-US" altLang="ja-JP" sz="2000" b="0" i="1" smtClean="0">
                          <a:solidFill>
                            <a:srgbClr val="FF0000"/>
                          </a:solidFill>
                          <a:latin typeface="Cambria Math"/>
                        </a:rPr>
                        <m:t>}≠</m:t>
                      </m:r>
                      <m:sSup>
                        <m:sSupPr>
                          <m:ctrlPr>
                            <a:rPr kumimoji="1" lang="en-US" altLang="ja-JP" sz="2000" b="0" i="1" smtClean="0">
                              <a:solidFill>
                                <a:srgbClr val="FF0000"/>
                              </a:solidFill>
                              <a:latin typeface="Cambria Math" panose="02040503050406030204" pitchFamily="18" charset="0"/>
                            </a:rPr>
                          </m:ctrlPr>
                        </m:sSupPr>
                        <m:e>
                          <m:r>
                            <a:rPr kumimoji="1" lang="en-US" altLang="ja-JP" sz="2000" b="0" i="1" smtClean="0">
                              <a:solidFill>
                                <a:srgbClr val="FF0000"/>
                              </a:solidFill>
                              <a:latin typeface="Cambria Math"/>
                            </a:rPr>
                            <m:t>{</m:t>
                          </m:r>
                          <m:r>
                            <a:rPr kumimoji="1" lang="en-US" altLang="ja-JP" sz="2000" b="0" i="1" smtClean="0">
                              <a:solidFill>
                                <a:srgbClr val="FF0000"/>
                              </a:solidFill>
                              <a:latin typeface="Cambria Math"/>
                            </a:rPr>
                            <m:t>𝑓</m:t>
                          </m:r>
                        </m:e>
                        <m:sup>
                          <m:r>
                            <m:rPr>
                              <m:nor/>
                            </m:rPr>
                            <a:rPr kumimoji="1" lang="en-US" altLang="ja-JP" sz="2000" b="0" i="0" smtClean="0">
                              <a:solidFill>
                                <a:srgbClr val="FF0000"/>
                              </a:solidFill>
                              <a:latin typeface="Cambria Math"/>
                            </a:rPr>
                            <m:t>int</m:t>
                          </m:r>
                        </m:sup>
                      </m:sSup>
                      <m:r>
                        <a:rPr kumimoji="1" lang="en-US" altLang="ja-JP" sz="2000" b="0" i="1" smtClean="0">
                          <a:solidFill>
                            <a:srgbClr val="FF0000"/>
                          </a:solidFill>
                          <a:latin typeface="Cambria Math"/>
                        </a:rPr>
                        <m:t>}</m:t>
                      </m:r>
                    </m:oMath>
                  </m:oMathPara>
                </a14:m>
                <a:endParaRPr kumimoji="1" lang="ja-JP" altLang="en-US" sz="2000" dirty="0">
                  <a:solidFill>
                    <a:srgbClr val="FF0000"/>
                  </a:solidFill>
                </a:endParaRPr>
              </a:p>
            </p:txBody>
          </p:sp>
        </mc:Choice>
        <mc:Fallback xmlns="">
          <p:sp>
            <p:nvSpPr>
              <p:cNvPr id="28" name="テキスト ボックス 27"/>
              <p:cNvSpPr txBox="1">
                <a:spLocks noRot="1" noChangeAspect="1" noMove="1" noResize="1" noEditPoints="1" noAdjustHandles="1" noChangeArrowheads="1" noChangeShapeType="1" noTextEdit="1"/>
              </p:cNvSpPr>
              <p:nvPr/>
            </p:nvSpPr>
            <p:spPr>
              <a:xfrm>
                <a:off x="3743908" y="3212976"/>
                <a:ext cx="1845111" cy="430430"/>
              </a:xfrm>
              <a:prstGeom prst="rect">
                <a:avLst/>
              </a:prstGeom>
              <a:blipFill rotWithShape="1">
                <a:blip r:embed="rId7"/>
                <a:stretch>
                  <a:fillRect l="-1639" r="-2295" b="-15068"/>
                </a:stretch>
              </a:blipFill>
              <a:ln>
                <a:solidFill>
                  <a:schemeClr val="tx1"/>
                </a:solidFill>
              </a:ln>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9" name="テキスト ボックス 28"/>
              <p:cNvSpPr txBox="1"/>
              <p:nvPr/>
            </p:nvSpPr>
            <p:spPr>
              <a:xfrm>
                <a:off x="6048164" y="3212976"/>
                <a:ext cx="1845111" cy="430430"/>
              </a:xfrm>
              <a:prstGeom prst="rect">
                <a:avLst/>
              </a:prstGeom>
              <a:noFill/>
              <a:ln>
                <a:solidFill>
                  <a:schemeClr val="tx1"/>
                </a:solidFill>
              </a:ln>
            </p:spPr>
            <p:txBody>
              <a:bodyPr wrap="none" lIns="36000" tIns="36000" rIns="36000" bIns="36000" rtlCol="0">
                <a:spAutoFit/>
              </a:bodyPr>
              <a:lstStyle/>
              <a:p>
                <a:pPr/>
                <a14:m>
                  <m:oMathPara xmlns:m="http://schemas.openxmlformats.org/officeDocument/2006/math">
                    <m:oMathParaPr>
                      <m:jc m:val="centerGroup"/>
                    </m:oMathParaPr>
                    <m:oMath xmlns:m="http://schemas.openxmlformats.org/officeDocument/2006/math">
                      <m:r>
                        <a:rPr kumimoji="1" lang="en-US" altLang="ja-JP" sz="2000" b="0" i="1" smtClean="0">
                          <a:solidFill>
                            <a:srgbClr val="0000CC"/>
                          </a:solidFill>
                          <a:latin typeface="Cambria Math"/>
                        </a:rPr>
                        <m:t>{</m:t>
                      </m:r>
                      <m:sSup>
                        <m:sSupPr>
                          <m:ctrlPr>
                            <a:rPr kumimoji="1" lang="en-US" altLang="ja-JP" sz="2000" b="0" i="1" smtClean="0">
                              <a:solidFill>
                                <a:srgbClr val="0000CC"/>
                              </a:solidFill>
                              <a:latin typeface="Cambria Math" panose="02040503050406030204" pitchFamily="18" charset="0"/>
                            </a:rPr>
                          </m:ctrlPr>
                        </m:sSupPr>
                        <m:e>
                          <m:r>
                            <a:rPr kumimoji="1" lang="en-US" altLang="ja-JP" sz="2000" b="0" i="1" smtClean="0">
                              <a:solidFill>
                                <a:srgbClr val="0000CC"/>
                              </a:solidFill>
                              <a:latin typeface="Cambria Math"/>
                            </a:rPr>
                            <m:t>𝑓</m:t>
                          </m:r>
                        </m:e>
                        <m:sup>
                          <m:r>
                            <m:rPr>
                              <m:nor/>
                            </m:rPr>
                            <a:rPr kumimoji="1" lang="en-US" altLang="ja-JP" sz="2000" b="0" i="0" smtClean="0">
                              <a:solidFill>
                                <a:srgbClr val="0000CC"/>
                              </a:solidFill>
                              <a:latin typeface="Cambria Math"/>
                            </a:rPr>
                            <m:t>ext</m:t>
                          </m:r>
                        </m:sup>
                      </m:sSup>
                      <m:r>
                        <a:rPr kumimoji="1" lang="en-US" altLang="ja-JP" sz="2000" b="0" i="1" smtClean="0">
                          <a:solidFill>
                            <a:srgbClr val="0000CC"/>
                          </a:solidFill>
                          <a:latin typeface="Cambria Math"/>
                        </a:rPr>
                        <m:t>}=</m:t>
                      </m:r>
                      <m:sSup>
                        <m:sSupPr>
                          <m:ctrlPr>
                            <a:rPr kumimoji="1" lang="en-US" altLang="ja-JP" sz="2000" b="0" i="1" smtClean="0">
                              <a:solidFill>
                                <a:srgbClr val="0000CC"/>
                              </a:solidFill>
                              <a:latin typeface="Cambria Math" panose="02040503050406030204" pitchFamily="18" charset="0"/>
                            </a:rPr>
                          </m:ctrlPr>
                        </m:sSupPr>
                        <m:e>
                          <m:r>
                            <a:rPr kumimoji="1" lang="en-US" altLang="ja-JP" sz="2000" b="0" i="1" smtClean="0">
                              <a:solidFill>
                                <a:srgbClr val="0000CC"/>
                              </a:solidFill>
                              <a:latin typeface="Cambria Math"/>
                            </a:rPr>
                            <m:t>{</m:t>
                          </m:r>
                          <m:r>
                            <a:rPr kumimoji="1" lang="en-US" altLang="ja-JP" sz="2000" b="0" i="1" smtClean="0">
                              <a:solidFill>
                                <a:srgbClr val="0000CC"/>
                              </a:solidFill>
                              <a:latin typeface="Cambria Math"/>
                            </a:rPr>
                            <m:t>𝑓</m:t>
                          </m:r>
                        </m:e>
                        <m:sup>
                          <m:r>
                            <m:rPr>
                              <m:nor/>
                            </m:rPr>
                            <a:rPr kumimoji="1" lang="en-US" altLang="ja-JP" sz="2000" b="0" i="0" smtClean="0">
                              <a:solidFill>
                                <a:srgbClr val="0000CC"/>
                              </a:solidFill>
                              <a:latin typeface="Cambria Math"/>
                            </a:rPr>
                            <m:t>int</m:t>
                          </m:r>
                        </m:sup>
                      </m:sSup>
                      <m:r>
                        <a:rPr kumimoji="1" lang="en-US" altLang="ja-JP" sz="2000" b="0" i="1" smtClean="0">
                          <a:solidFill>
                            <a:srgbClr val="0000CC"/>
                          </a:solidFill>
                          <a:latin typeface="Cambria Math"/>
                        </a:rPr>
                        <m:t>}</m:t>
                      </m:r>
                    </m:oMath>
                  </m:oMathPara>
                </a14:m>
                <a:endParaRPr kumimoji="1" lang="ja-JP" altLang="en-US" sz="2000" dirty="0">
                  <a:solidFill>
                    <a:srgbClr val="0000CC"/>
                  </a:solidFill>
                </a:endParaRPr>
              </a:p>
            </p:txBody>
          </p:sp>
        </mc:Choice>
        <mc:Fallback xmlns="">
          <p:sp>
            <p:nvSpPr>
              <p:cNvPr id="29" name="テキスト ボックス 28"/>
              <p:cNvSpPr txBox="1">
                <a:spLocks noRot="1" noChangeAspect="1" noMove="1" noResize="1" noEditPoints="1" noAdjustHandles="1" noChangeArrowheads="1" noChangeShapeType="1" noTextEdit="1"/>
              </p:cNvSpPr>
              <p:nvPr/>
            </p:nvSpPr>
            <p:spPr>
              <a:xfrm>
                <a:off x="6048164" y="3212976"/>
                <a:ext cx="1845111" cy="430430"/>
              </a:xfrm>
              <a:prstGeom prst="rect">
                <a:avLst/>
              </a:prstGeom>
              <a:blipFill rotWithShape="1">
                <a:blip r:embed="rId8"/>
                <a:stretch>
                  <a:fillRect l="-1639" r="-2295" b="-15068"/>
                </a:stretch>
              </a:blipFill>
              <a:ln>
                <a:solidFill>
                  <a:schemeClr val="tx1"/>
                </a:solidFill>
              </a:ln>
            </p:spPr>
            <p:txBody>
              <a:bodyPr/>
              <a:lstStyle/>
              <a:p>
                <a:r>
                  <a:rPr lang="ja-JP" altLang="en-US">
                    <a:noFill/>
                  </a:rPr>
                  <a:t> </a:t>
                </a:r>
              </a:p>
            </p:txBody>
          </p:sp>
        </mc:Fallback>
      </mc:AlternateContent>
      <p:pic>
        <p:nvPicPr>
          <p:cNvPr id="30" name="Picture 2" descr="V:\emoticon\popo_emotions_full_version\popo_emotions_full_png\popo_emotions_addon\too_sad.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45188" y="5193196"/>
            <a:ext cx="1219200" cy="121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850423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1.2"/>
  <p:tag name="ISPRING_ULTRA_SCORM_COURSE_ID" val="0DADD363-3F65-4B36-B30C-3BAB2DBF76B6"/>
  <p:tag name="ISPRING_CMI5_LAUNCH_METHOD" val="any window"/>
  <p:tag name="ISPRING_SCORM_ENDPOINT" val="&lt;endpoint&gt;&lt;enable&gt;0&lt;/enable&gt;&lt;lrs&gt;http://&lt;/lrs&gt;&lt;auth&gt;0&lt;/auth&gt;&lt;login&gt;&lt;/login&gt;&lt;password&gt;&lt;/password&gt;&lt;key&gt;&lt;/key&gt;&lt;name&gt;&lt;/name&gt;&lt;email&gt;&lt;/email&gt;&lt;/endpoint&gt;&#10;"/>
  <p:tag name="ISPRING_SCORM_RATE_SLIDES" val="1"/>
  <p:tag name="ISPRINGCLOUDFOLDERID" val="1"/>
  <p:tag name="ISPRINGONLINEFOLDERID" val="1"/>
  <p:tag name="ISPRING_OUTPUT_FOLDER" val="[[&quot;0\uFFFD\u0016\uFFFD{EE42B3B6-3D5D-4190-BC94-BBF25F07017C}&quot;,&quot;Z:\\_yuki\\public_html\\slide&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advancedSettings&quot;:{&quot;enableTextAllocation&quot;:&quot;T_TRUE&quot;,&quot;viewingFromLocalDrive&quot;:&quot;T_TRUE&quot;,&quot;contentScale&quot;:75,&quot;contentScaleMode&quot;:&quot;FIT_TO_WINDOW&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
  <p:tag name="ISPRING_SCORM_RATE_QUIZZES" val="0"/>
  <p:tag name="ISPRING_SCORM_PASSING_SCORE" val="100.000000"/>
  <p:tag name="ISPRING_PRESENTATION_TITLE" val="nctam2013-slide"/>
  <p:tag name="ISPRING_FIRST_PUBLISH" val="1"/>
</p:tagLst>
</file>

<file path=ppt/theme/theme1.xml><?xml version="1.0" encoding="utf-8"?>
<a:theme xmlns:a="http://schemas.openxmlformats.org/drawingml/2006/main" name="デザインの設定">
  <a:themeElements>
    <a:clrScheme name="デザインの設定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デザインの設定">
      <a:majorFont>
        <a:latin typeface="MS PGothic"/>
        <a:ea typeface="MS PGothic"/>
        <a:cs typeface=""/>
      </a:majorFont>
      <a:minorFont>
        <a:latin typeface="MS PGothic"/>
        <a:ea typeface="MS PGothic"/>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デザインの設定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デザインの設定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デザインの設定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デザインの設定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デザインの設定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デザインの設定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デザインの設定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デザインの設定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デザインの設定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デザインの設定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デザインの設定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デザインの設定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27978</TotalTime>
  <Words>2605</Words>
  <Application>Microsoft Office PowerPoint</Application>
  <PresentationFormat>画面に合わせる (4:3)</PresentationFormat>
  <Paragraphs>461</Paragraphs>
  <Slides>43</Slides>
  <Notes>43</Notes>
  <HiddenSlides>0</HiddenSlides>
  <MMClips>7</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43</vt:i4>
      </vt:variant>
    </vt:vector>
  </HeadingPairs>
  <TitlesOfParts>
    <vt:vector size="50" baseType="lpstr">
      <vt:lpstr>MS PGothic</vt:lpstr>
      <vt:lpstr>Arial</vt:lpstr>
      <vt:lpstr>Calibri</vt:lpstr>
      <vt:lpstr>Cambria Math</vt:lpstr>
      <vt:lpstr>Wide Latin</vt:lpstr>
      <vt:lpstr>Wingdings</vt:lpstr>
      <vt:lpstr>デザインの設定</vt:lpstr>
      <vt:lpstr>増分形釣合方程式に基づく 陰的有限要素解析による 大変形弾塑性リゾーニング解析</vt:lpstr>
      <vt:lpstr>研究背景</vt:lpstr>
      <vt:lpstr>従来のメッシュリゾーニング成形解析手法</vt:lpstr>
      <vt:lpstr>我々のアプローチ</vt:lpstr>
      <vt:lpstr>研究目的</vt:lpstr>
      <vt:lpstr>PowerPoint プレゼンテーション</vt:lpstr>
      <vt:lpstr>陰的釣合方程式の比較</vt:lpstr>
      <vt:lpstr>増分形陰的釣合方程式の特徴</vt:lpstr>
      <vt:lpstr>標準的な陰解法メッシュリゾーニング</vt:lpstr>
      <vt:lpstr>提案する陰解法メッシュリゾーニング</vt:lpstr>
      <vt:lpstr>提案手法のフローチャート</vt:lpstr>
      <vt:lpstr>SFEMの採用 </vt:lpstr>
      <vt:lpstr>ES/NS-FEMとは？</vt:lpstr>
      <vt:lpstr>PowerPoint プレゼンテーション</vt:lpstr>
      <vt:lpstr>弾塑性構成方程式</vt:lpstr>
      <vt:lpstr>相当塑性歪み増分の計算法</vt:lpstr>
      <vt:lpstr>応力歪み状態の更新</vt:lpstr>
      <vt:lpstr>リゾーニング時の追加的処理</vt:lpstr>
      <vt:lpstr>PowerPoint プレゼンテーション</vt:lpstr>
      <vt:lpstr>繰返し変形解析（概要）</vt:lpstr>
      <vt:lpstr>繰返し変形解析（弾塑性材料モデル）</vt:lpstr>
      <vt:lpstr>繰返し変形解析（解析結果）</vt:lpstr>
      <vt:lpstr>繰返し変形解析（比較）</vt:lpstr>
      <vt:lpstr>繰返し変形解析（比較）</vt:lpstr>
      <vt:lpstr>繰返し変形解析（比較）</vt:lpstr>
      <vt:lpstr>繰返し変形解析（比較）</vt:lpstr>
      <vt:lpstr>ネッキング解析（概要）</vt:lpstr>
      <vt:lpstr>ネッキング解析（弾塑性材料モデル）</vt:lpstr>
      <vt:lpstr>ネッキング解析（解析結果）</vt:lpstr>
      <vt:lpstr>ネッキング解析（解析結果の拡大表示）</vt:lpstr>
      <vt:lpstr>ネッキング解析（ABAQUSの場合）</vt:lpstr>
      <vt:lpstr>3Dねじり解析</vt:lpstr>
      <vt:lpstr>PowerPoint プレゼンテーション</vt:lpstr>
      <vt:lpstr>まとめ／今後の予定</vt:lpstr>
      <vt:lpstr>PowerPoint プレゼンテーション</vt:lpstr>
      <vt:lpstr>提案手法のポイントQ&amp;A　その１</vt:lpstr>
      <vt:lpstr>提案手法のポイントQ&amp;A　その２</vt:lpstr>
      <vt:lpstr>提案手法のポイントQ&amp;A　その３</vt:lpstr>
      <vt:lpstr>節点荷重ベクトルのマッピング</vt:lpstr>
      <vt:lpstr>メッシュフリー法の特徴</vt:lpstr>
      <vt:lpstr>速度形仮想仕事式</vt:lpstr>
      <vt:lpstr>線形化と離散化</vt:lpstr>
      <vt:lpstr>増分形釣合方程式</vt:lpstr>
    </vt:vector>
  </TitlesOfParts>
  <Company>みずほ情報総研</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nctam2013-slide</dc:title>
  <dc:creator/>
  <cp:lastModifiedBy>T20190041572</cp:lastModifiedBy>
  <cp:revision>1362</cp:revision>
  <cp:lastPrinted>2012-03-06T10:21:50Z</cp:lastPrinted>
  <dcterms:created xsi:type="dcterms:W3CDTF">2007-11-22T18:02:40Z</dcterms:created>
  <dcterms:modified xsi:type="dcterms:W3CDTF">2024-04-09T03:54:26Z</dcterms:modified>
</cp:coreProperties>
</file>