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handoutMasterIdLst>
    <p:handoutMasterId r:id="rId38"/>
  </p:handoutMasterIdLst>
  <p:sldIdLst>
    <p:sldId id="469" r:id="rId2"/>
    <p:sldId id="695" r:id="rId3"/>
    <p:sldId id="636" r:id="rId4"/>
    <p:sldId id="697" r:id="rId5"/>
    <p:sldId id="639" r:id="rId6"/>
    <p:sldId id="640" r:id="rId7"/>
    <p:sldId id="641" r:id="rId8"/>
    <p:sldId id="642" r:id="rId9"/>
    <p:sldId id="644" r:id="rId10"/>
    <p:sldId id="698" r:id="rId11"/>
    <p:sldId id="645" r:id="rId12"/>
    <p:sldId id="699" r:id="rId13"/>
    <p:sldId id="700" r:id="rId14"/>
    <p:sldId id="701" r:id="rId15"/>
    <p:sldId id="702" r:id="rId16"/>
    <p:sldId id="703" r:id="rId17"/>
    <p:sldId id="713" r:id="rId18"/>
    <p:sldId id="714" r:id="rId19"/>
    <p:sldId id="715" r:id="rId20"/>
    <p:sldId id="716" r:id="rId21"/>
    <p:sldId id="717" r:id="rId22"/>
    <p:sldId id="672" r:id="rId23"/>
    <p:sldId id="721" r:id="rId24"/>
    <p:sldId id="722" r:id="rId25"/>
    <p:sldId id="723" r:id="rId26"/>
    <p:sldId id="724" r:id="rId27"/>
    <p:sldId id="725" r:id="rId28"/>
    <p:sldId id="726" r:id="rId29"/>
    <p:sldId id="727" r:id="rId30"/>
    <p:sldId id="728" r:id="rId31"/>
    <p:sldId id="729" r:id="rId32"/>
    <p:sldId id="730" r:id="rId33"/>
    <p:sldId id="731" r:id="rId34"/>
    <p:sldId id="719" r:id="rId35"/>
    <p:sldId id="733" r:id="rId36"/>
  </p:sldIdLst>
  <p:sldSz cx="9144000" cy="6858000" type="screen4x3"/>
  <p:notesSz cx="9971088" cy="6823075"/>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CC"/>
    <a:srgbClr val="FF9900"/>
    <a:srgbClr val="008000"/>
    <a:srgbClr val="FFFF80"/>
    <a:srgbClr val="FF0000"/>
    <a:srgbClr val="666699"/>
    <a:srgbClr val="EDF6F7"/>
    <a:srgbClr val="6600CC"/>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7" autoAdjust="0"/>
    <p:restoredTop sz="88252" autoAdjust="0"/>
  </p:normalViewPr>
  <p:slideViewPr>
    <p:cSldViewPr>
      <p:cViewPr varScale="1">
        <p:scale>
          <a:sx n="61" d="100"/>
          <a:sy n="61" d="100"/>
        </p:scale>
        <p:origin x="132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94" d="100"/>
          <a:sy n="94" d="100"/>
        </p:scale>
        <p:origin x="-1380" y="-96"/>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t>2014/9/28</a:t>
            </a:fld>
            <a:endParaRPr kumimoji="1" lang="ja-JP" altLang="en-US"/>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48325" y="6480175"/>
            <a:ext cx="4321175" cy="341313"/>
          </a:xfrm>
          <a:prstGeom prst="rect">
            <a:avLst/>
          </a:prstGeom>
        </p:spPr>
        <p:txBody>
          <a:bodyPr vert="horz" lIns="91440" tIns="45720" rIns="91440" bIns="45720" rtlCol="0" anchor="b"/>
          <a:lstStyle>
            <a:lvl1pPr algn="r">
              <a:defRPr sz="1200"/>
            </a:lvl1pPr>
          </a:lstStyle>
          <a:p>
            <a:fld id="{BA55A802-9E04-459A-9DBB-836DB47BD77E}" type="slidenum">
              <a:rPr kumimoji="1" lang="ja-JP" altLang="en-US" smtClean="0"/>
              <a:t>‹#›</a:t>
            </a:fld>
            <a:endParaRPr kumimoji="1" lang="ja-JP" altLang="en-US"/>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2014/9/28</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smtClean="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lvl1pPr>
              <a:defRPr>
                <a:latin typeface="Arial" panose="020B0604020202020204" pitchFamily="34" charset="0"/>
                <a:cs typeface="Arial" panose="020B0604020202020204" pitchFamily="34" charset="0"/>
              </a:defRPr>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smtClean="0"/>
              <a:t>マスタ サブタイトルの書式設定</a:t>
            </a:r>
            <a:endParaRPr lang="ja-JP" altLang="en-US" dirty="0"/>
          </a:p>
        </p:txBody>
      </p:sp>
      <p:sp>
        <p:nvSpPr>
          <p:cNvPr id="6" name="スライド番号プレースホルダー 4"/>
          <p:cNvSpPr txBox="1">
            <a:spLocks/>
          </p:cNvSpPr>
          <p:nvPr userDrawn="1"/>
        </p:nvSpPr>
        <p:spPr>
          <a:xfrm>
            <a:off x="4038997" y="6661032"/>
            <a:ext cx="1054894" cy="196968"/>
          </a:xfrm>
          <a:prstGeom prst="rect">
            <a:avLst/>
          </a:prstGeom>
        </p:spPr>
        <p:txBody>
          <a:bodyPr vert="horz" lIns="36000" tIns="36000" rIns="36000" bIns="36000" rtlCol="0" anchor="ctr"/>
          <a:lstStyle>
            <a:defPPr>
              <a:defRPr lang="ja-JP"/>
            </a:defPPr>
            <a:lvl1pPr algn="ctr" rtl="0" fontAlgn="base">
              <a:spcBef>
                <a:spcPct val="0"/>
              </a:spcBef>
              <a:spcAft>
                <a:spcPct val="0"/>
              </a:spcAft>
              <a:defRPr kumimoji="1" sz="1400" kern="1200">
                <a:solidFill>
                  <a:schemeClr val="bg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a:lstStyle>
          <a:p>
            <a:r>
              <a:rPr lang="en-US" altLang="ja-JP"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atin typeface="Arial" panose="020B0604020202020204" pitchFamily="34" charset="0"/>
                <a:cs typeface="Arial" panose="020B0604020202020204" pitchFamily="34" charset="0"/>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スライド番号プレースホルダー 4"/>
          <p:cNvSpPr>
            <a:spLocks noGrp="1"/>
          </p:cNvSpPr>
          <p:nvPr>
            <p:ph type="sldNum" sz="quarter" idx="4"/>
          </p:nvPr>
        </p:nvSpPr>
        <p:spPr>
          <a:xfrm>
            <a:off x="4038997" y="6661032"/>
            <a:ext cx="1054894" cy="196968"/>
          </a:xfrm>
          <a:prstGeom prst="rect">
            <a:avLst/>
          </a:prstGeom>
        </p:spPr>
        <p:txBody>
          <a:bodyPr vert="horz" lIns="36000" tIns="36000" rIns="36000" bIns="36000" rtlCol="0" anchor="ctr"/>
          <a:lstStyle>
            <a:lvl1pPr algn="ctr">
              <a:defRPr sz="14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ja-JP" altLang="en-US" dirty="0" smtClean="0"/>
              <a:t>マスタ タイトルの書式設定</a:t>
            </a:r>
            <a:endParaRPr lang="ja-JP" altLang="en-US" dirty="0"/>
          </a:p>
        </p:txBody>
      </p:sp>
      <p:sp>
        <p:nvSpPr>
          <p:cNvPr id="5" name="スライド番号プレースホルダー 4"/>
          <p:cNvSpPr>
            <a:spLocks noGrp="1"/>
          </p:cNvSpPr>
          <p:nvPr>
            <p:ph type="sldNum" sz="quarter" idx="4"/>
          </p:nvPr>
        </p:nvSpPr>
        <p:spPr>
          <a:xfrm>
            <a:off x="4038997" y="6661032"/>
            <a:ext cx="1054894" cy="196968"/>
          </a:xfrm>
          <a:prstGeom prst="rect">
            <a:avLst/>
          </a:prstGeom>
        </p:spPr>
        <p:txBody>
          <a:bodyPr vert="horz" lIns="36000" tIns="36000" rIns="36000" bIns="36000" rtlCol="0" anchor="ctr"/>
          <a:lstStyle>
            <a:lvl1pPr algn="ctr">
              <a:defRPr sz="14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smtClean="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518885" y="6402186"/>
              <a:ext cx="2086075" cy="273079"/>
            </a:xfrm>
            <a:prstGeom prst="rect">
              <a:avLst/>
            </a:prstGeom>
            <a:noFill/>
            <a:ln w="9525">
              <a:noFill/>
              <a:round/>
              <a:headEnd/>
              <a:tailEnd/>
            </a:ln>
            <a:effectLst/>
          </p:spPr>
          <p:txBody>
            <a:bodyPr wrap="none" lIns="36000" tIns="36000" rIns="36000" bIns="36000" anchor="ctr"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dirty="0" smtClean="0">
                  <a:solidFill>
                    <a:schemeClr val="bg1"/>
                  </a:solidFill>
                  <a:latin typeface="Arial" pitchFamily="34" charset="0"/>
                  <a:cs typeface="Arial" pitchFamily="34" charset="0"/>
                </a:rPr>
                <a:t>理論応用力学講演会</a:t>
              </a:r>
              <a:r>
                <a:rPr kumimoji="0" lang="en-GB" altLang="ja-JP" sz="1400" dirty="0" smtClean="0">
                  <a:solidFill>
                    <a:schemeClr val="bg1"/>
                  </a:solidFill>
                  <a:latin typeface="Arial" pitchFamily="34" charset="0"/>
                  <a:cs typeface="Arial" pitchFamily="34" charset="0"/>
                </a:rPr>
                <a:t>2014</a:t>
              </a:r>
              <a:endParaRPr kumimoji="0" lang="en-GB" altLang="ja-JP" sz="1400" dirty="0">
                <a:solidFill>
                  <a:schemeClr val="bg1"/>
                </a:solidFill>
                <a:latin typeface="Arial" pitchFamily="34" charset="0"/>
                <a:cs typeface="Arial" pitchFamily="34" charset="0"/>
              </a:endParaRPr>
            </a:p>
          </p:txBody>
        </p:sp>
        <p:pic>
          <p:nvPicPr>
            <p:cNvPr id="2057" name="Picture 15" descr="ロゴのみ"/>
            <p:cNvPicPr>
              <a:picLocks noChangeArrowheads="1"/>
            </p:cNvPicPr>
            <p:nvPr userDrawn="1"/>
          </p:nvPicPr>
          <p:blipFill>
            <a:blip r:embed="rId5"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8997" y="6661032"/>
            <a:ext cx="1054894" cy="196968"/>
          </a:xfrm>
          <a:prstGeom prst="rect">
            <a:avLst/>
          </a:prstGeom>
        </p:spPr>
        <p:txBody>
          <a:bodyPr vert="horz" lIns="36000" tIns="36000" rIns="36000" bIns="36000" rtlCol="0" anchor="ctr"/>
          <a:lstStyle>
            <a:lvl1pPr algn="ctr">
              <a:defRPr sz="1400">
                <a:solidFill>
                  <a:schemeClr val="bg1"/>
                </a:solidFill>
                <a:latin typeface="ＭＳ Ｐゴシック" panose="020B0600070205080204" pitchFamily="50" charset="-128"/>
                <a:ea typeface="ＭＳ Ｐゴシック" panose="020B0600070205080204" pitchFamily="50" charset="-128"/>
              </a:defRPr>
            </a:lvl1pPr>
          </a:lstStyle>
          <a:p>
            <a:r>
              <a:rPr lang="en-US" altLang="ja-JP" dirty="0" smtClean="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000" b="1">
          <a:solidFill>
            <a:schemeClr val="accent2"/>
          </a:solidFill>
          <a:latin typeface="Arial" panose="020B0604020202020204" pitchFamily="34" charset="0"/>
          <a:ea typeface="ＭＳ Ｐゴシック" panose="020B060007020508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panose="020B0604020202020204" pitchFamily="34" charset="0"/>
          <a:ea typeface="ＭＳ Ｐゴシック" panose="020B0600070205080204" pitchFamily="50" charset="-128"/>
          <a:cs typeface="Arial" pitchFamily="34" charset="0"/>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panose="020B0604020202020204" pitchFamily="34" charset="0"/>
          <a:ea typeface="ＭＳ Ｐゴシック" panose="020B0600070205080204" pitchFamily="50" charset="-128"/>
          <a:cs typeface="Arial" pitchFamily="34" charset="0"/>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panose="020B0604020202020204" pitchFamily="34" charset="0"/>
          <a:ea typeface="ＭＳ Ｐゴシック" panose="020B0600070205080204" pitchFamily="50" charset="-128"/>
          <a:cs typeface="Arial" pitchFamily="34" charset="0"/>
        </a:defRPr>
      </a:lvl3pPr>
      <a:lvl4pPr marL="1600200" indent="-228600" algn="l" rtl="0" eaLnBrk="1" fontAlgn="base" hangingPunct="1">
        <a:spcBef>
          <a:spcPct val="20000"/>
        </a:spcBef>
        <a:spcAft>
          <a:spcPct val="0"/>
        </a:spcAft>
        <a:buClr>
          <a:schemeClr val="tx1"/>
        </a:buClr>
        <a:buFont typeface="Wingdings" pitchFamily="2" charset="2"/>
        <a:buChar char="p"/>
        <a:defRPr kumimoji="1" sz="2000">
          <a:solidFill>
            <a:schemeClr val="tx1"/>
          </a:solidFill>
          <a:latin typeface="Arial" panose="020B0604020202020204" pitchFamily="34" charset="0"/>
          <a:ea typeface="ＭＳ Ｐゴシック" panose="020B0600070205080204" pitchFamily="50" charset="-128"/>
          <a:cs typeface="Arial" pitchFamily="34" charset="0"/>
        </a:defRPr>
      </a:lvl4pPr>
      <a:lvl5pPr marL="2057400" indent="-228600" algn="l" rtl="0" eaLnBrk="1" fontAlgn="base" hangingPunct="1">
        <a:spcBef>
          <a:spcPct val="20000"/>
        </a:spcBef>
        <a:spcAft>
          <a:spcPct val="0"/>
        </a:spcAft>
        <a:buClr>
          <a:schemeClr val="tx1"/>
        </a:buClr>
        <a:buChar char="»"/>
        <a:defRPr kumimoji="1" sz="2000">
          <a:solidFill>
            <a:schemeClr val="tx1"/>
          </a:solidFill>
          <a:latin typeface="Arial" panose="020B0604020202020204" pitchFamily="34" charset="0"/>
          <a:ea typeface="ＭＳ Ｐゴシック"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FEM.avi"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0" y="1844824"/>
            <a:ext cx="9144000" cy="2304255"/>
          </a:xfrm>
        </p:spPr>
        <p:txBody>
          <a:bodyPr>
            <a:noAutofit/>
          </a:bodyPr>
          <a:lstStyle/>
          <a:p>
            <a:r>
              <a:rPr lang="ja-JP" altLang="en-US" sz="3600" dirty="0">
                <a:latin typeface="+mj-ea"/>
                <a:ea typeface="+mj-ea"/>
              </a:rPr>
              <a:t>四面体要素を用いた大変形解析に</a:t>
            </a:r>
            <a:r>
              <a:rPr lang="ja-JP" altLang="en-US" sz="3600" dirty="0" smtClean="0">
                <a:latin typeface="+mj-ea"/>
                <a:ea typeface="+mj-ea"/>
              </a:rPr>
              <a:t>おける</a:t>
            </a:r>
            <a:r>
              <a:rPr lang="en-US" altLang="ja-JP" sz="3600" dirty="0" smtClean="0">
                <a:latin typeface="+mj-ea"/>
                <a:ea typeface="+mj-ea"/>
              </a:rPr>
              <a:t/>
            </a:r>
            <a:br>
              <a:rPr lang="en-US" altLang="ja-JP" sz="3600" dirty="0" smtClean="0">
                <a:latin typeface="+mj-ea"/>
                <a:ea typeface="+mj-ea"/>
              </a:rPr>
            </a:br>
            <a:r>
              <a:rPr lang="ja-JP" altLang="en-US" sz="3600" dirty="0" smtClean="0">
                <a:latin typeface="+mj-ea"/>
                <a:ea typeface="+mj-ea"/>
              </a:rPr>
              <a:t>種々</a:t>
            </a:r>
            <a:r>
              <a:rPr lang="ja-JP" altLang="en-US" sz="3600" dirty="0">
                <a:latin typeface="+mj-ea"/>
                <a:ea typeface="+mj-ea"/>
              </a:rPr>
              <a:t>の</a:t>
            </a:r>
            <a:r>
              <a:rPr lang="ja-JP" altLang="en-US" sz="3600" dirty="0">
                <a:solidFill>
                  <a:srgbClr val="FF00FF"/>
                </a:solidFill>
                <a:latin typeface="+mj-ea"/>
                <a:ea typeface="+mj-ea"/>
              </a:rPr>
              <a:t>平滑化有限要素法</a:t>
            </a:r>
            <a:r>
              <a:rPr lang="ja-JP" altLang="en-US" sz="3600" dirty="0">
                <a:latin typeface="+mj-ea"/>
                <a:ea typeface="+mj-ea"/>
              </a:rPr>
              <a:t>の性能</a:t>
            </a:r>
            <a:r>
              <a:rPr lang="ja-JP" altLang="en-US" sz="3600" dirty="0" smtClean="0">
                <a:latin typeface="+mj-ea"/>
                <a:ea typeface="+mj-ea"/>
              </a:rPr>
              <a:t>評価</a:t>
            </a:r>
            <a:endParaRPr kumimoji="1" lang="ja-JP" altLang="en-US" sz="3600" b="0" dirty="0">
              <a:solidFill>
                <a:srgbClr val="FF0000"/>
              </a:solidFill>
              <a:latin typeface="+mj-ea"/>
              <a:ea typeface="+mj-ea"/>
            </a:endParaRPr>
          </a:p>
        </p:txBody>
      </p:sp>
      <p:sp>
        <p:nvSpPr>
          <p:cNvPr id="6" name="サブタイトル 5"/>
          <p:cNvSpPr>
            <a:spLocks noGrp="1"/>
          </p:cNvSpPr>
          <p:nvPr>
            <p:ph type="subTitle" idx="1"/>
          </p:nvPr>
        </p:nvSpPr>
        <p:spPr/>
        <p:txBody>
          <a:bodyPr anchor="b"/>
          <a:lstStyle/>
          <a:p>
            <a:r>
              <a:rPr lang="zh-TW" altLang="en-US" b="1" u="sng" dirty="0"/>
              <a:t>大西　有希</a:t>
            </a:r>
            <a:r>
              <a:rPr lang="zh-TW" altLang="en-US" dirty="0"/>
              <a:t>， 天谷　賢治</a:t>
            </a:r>
          </a:p>
          <a:p>
            <a:r>
              <a:rPr lang="zh-TW" altLang="en-US" dirty="0"/>
              <a:t>東京工業大学</a:t>
            </a:r>
          </a:p>
          <a:p>
            <a:endParaRPr lang="zh-TW" altLang="en-US" dirty="0"/>
          </a:p>
        </p:txBody>
      </p:sp>
      <p:sp>
        <p:nvSpPr>
          <p:cNvPr id="4" name="スライド番号プレースホルダー 3"/>
          <p:cNvSpPr>
            <a:spLocks noGrp="1"/>
          </p:cNvSpPr>
          <p:nvPr>
            <p:ph type="sldNum" sz="quarter" idx="4294967295"/>
          </p:nvPr>
        </p:nvSpPr>
        <p:spPr>
          <a:xfrm>
            <a:off x="0" y="6626225"/>
            <a:ext cx="1055688" cy="196850"/>
          </a:xfrm>
        </p:spPr>
        <p:txBody>
          <a:bodyPr/>
          <a:lstStyle/>
          <a:p>
            <a:r>
              <a:rPr lang="en-US" altLang="ja-JP" smtClean="0"/>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259588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四面体を用いた２通りの</a:t>
            </a:r>
            <a:r>
              <a:rPr lang="en-US" altLang="ja-JP" dirty="0"/>
              <a:t>selective S-FEM</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10</a:t>
            </a:fld>
            <a:endParaRPr lang="ja-JP" altLang="en-US" dirty="0"/>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873823"/>
            <a:ext cx="3276607" cy="3288799"/>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2060" y="884665"/>
            <a:ext cx="3264415" cy="3264415"/>
          </a:xfrm>
          <a:prstGeom prst="rect">
            <a:avLst/>
          </a:prstGeom>
        </p:spPr>
      </p:pic>
      <p:sp>
        <p:nvSpPr>
          <p:cNvPr id="5" name="テキスト ボックス 4"/>
          <p:cNvSpPr txBox="1"/>
          <p:nvPr/>
        </p:nvSpPr>
        <p:spPr>
          <a:xfrm>
            <a:off x="4878011" y="4145686"/>
            <a:ext cx="3690433" cy="1754326"/>
          </a:xfrm>
          <a:prstGeom prst="rect">
            <a:avLst/>
          </a:prstGeom>
          <a:noFill/>
        </p:spPr>
        <p:txBody>
          <a:bodyPr wrap="none" rtlCol="0">
            <a:spAutoFit/>
          </a:bodyPr>
          <a:lstStyle/>
          <a:p>
            <a:pPr algn="ctr"/>
            <a:r>
              <a:rPr lang="en-US" altLang="ja-JP" sz="2400" dirty="0" smtClean="0"/>
              <a:t>Selective </a:t>
            </a:r>
            <a:r>
              <a:rPr lang="en-US" altLang="ja-JP" sz="2400" b="1" dirty="0" smtClean="0">
                <a:effectLst>
                  <a:outerShdw blurRad="38100" dist="38100" dir="2700000" algn="tl">
                    <a:srgbClr val="000000">
                      <a:alpha val="43137"/>
                    </a:srgbClr>
                  </a:outerShdw>
                </a:effectLst>
              </a:rPr>
              <a:t>FS</a:t>
            </a:r>
            <a:r>
              <a:rPr lang="en-US" altLang="ja-JP" sz="2400" dirty="0" smtClean="0"/>
              <a:t>/NS-FEM-T4</a:t>
            </a:r>
          </a:p>
          <a:p>
            <a:pPr algn="ctr"/>
            <a:endParaRPr lang="en-US" altLang="ja-JP" sz="800" dirty="0" smtClean="0"/>
          </a:p>
          <a:p>
            <a:pPr algn="ctr"/>
            <a:r>
              <a:rPr lang="ja-JP" altLang="en-US" sz="2400" dirty="0" smtClean="0"/>
              <a:t>ある要素が受け持つ</a:t>
            </a:r>
            <a:r>
              <a:rPr lang="en-US" altLang="ja-JP" sz="2400" dirty="0" smtClean="0"/>
              <a:t/>
            </a:r>
            <a:br>
              <a:rPr lang="en-US" altLang="ja-JP" sz="2400" dirty="0" smtClean="0"/>
            </a:br>
            <a:r>
              <a:rPr lang="ja-JP" altLang="en-US" sz="2400" b="1" dirty="0" smtClean="0">
                <a:effectLst>
                  <a:outerShdw blurRad="38100" dist="38100" dir="2700000" algn="tl">
                    <a:srgbClr val="000000">
                      <a:alpha val="43137"/>
                    </a:srgbClr>
                  </a:outerShdw>
                </a:effectLst>
              </a:rPr>
              <a:t>フェイス</a:t>
            </a:r>
            <a:r>
              <a:rPr lang="ja-JP" altLang="en-US" sz="2400" dirty="0" smtClean="0"/>
              <a:t>の</a:t>
            </a:r>
            <a:r>
              <a:rPr lang="ja-JP" altLang="en-US" sz="2400" dirty="0" smtClean="0">
                <a:solidFill>
                  <a:srgbClr val="FF0000"/>
                </a:solidFill>
              </a:rPr>
              <a:t>平滑化領域</a:t>
            </a:r>
            <a:r>
              <a:rPr lang="ja-JP" altLang="en-US" sz="2400" dirty="0" smtClean="0"/>
              <a:t>は</a:t>
            </a:r>
            <a:r>
              <a:rPr lang="en-US" altLang="ja-JP" sz="2400" dirty="0" smtClean="0"/>
              <a:t/>
            </a:r>
            <a:br>
              <a:rPr lang="en-US" altLang="ja-JP" sz="2400" dirty="0" smtClean="0"/>
            </a:br>
            <a:r>
              <a:rPr lang="en-US" altLang="ja-JP" sz="2400" dirty="0" smtClean="0"/>
              <a:t>1/4</a:t>
            </a:r>
            <a:r>
              <a:rPr lang="ja-JP" altLang="en-US" sz="2400" dirty="0" smtClean="0"/>
              <a:t>体積の三角錐（四面体）</a:t>
            </a:r>
            <a:endParaRPr kumimoji="1" lang="ja-JP" altLang="en-US" sz="2400" dirty="0"/>
          </a:p>
        </p:txBody>
      </p:sp>
      <p:sp>
        <p:nvSpPr>
          <p:cNvPr id="6" name="テキスト ボックス 5"/>
          <p:cNvSpPr txBox="1"/>
          <p:nvPr/>
        </p:nvSpPr>
        <p:spPr>
          <a:xfrm>
            <a:off x="575556" y="4145686"/>
            <a:ext cx="3656770" cy="1754326"/>
          </a:xfrm>
          <a:prstGeom prst="rect">
            <a:avLst/>
          </a:prstGeom>
          <a:noFill/>
        </p:spPr>
        <p:txBody>
          <a:bodyPr wrap="none" rtlCol="0">
            <a:spAutoFit/>
          </a:bodyPr>
          <a:lstStyle/>
          <a:p>
            <a:pPr algn="ctr"/>
            <a:r>
              <a:rPr lang="en-US" altLang="ja-JP" sz="2400" dirty="0" smtClean="0"/>
              <a:t>Selective </a:t>
            </a:r>
            <a:r>
              <a:rPr lang="en-US" altLang="ja-JP" sz="2400" b="1" dirty="0" smtClean="0">
                <a:effectLst>
                  <a:outerShdw blurRad="38100" dist="38100" dir="2700000" algn="tl">
                    <a:srgbClr val="000000">
                      <a:alpha val="43137"/>
                    </a:srgbClr>
                  </a:outerShdw>
                </a:effectLst>
              </a:rPr>
              <a:t>ES</a:t>
            </a:r>
            <a:r>
              <a:rPr lang="en-US" altLang="ja-JP" sz="2400" dirty="0" smtClean="0"/>
              <a:t>/NS-FEM-T4</a:t>
            </a:r>
          </a:p>
          <a:p>
            <a:pPr algn="ctr"/>
            <a:endParaRPr kumimoji="1" lang="en-US" altLang="ja-JP" sz="800" dirty="0"/>
          </a:p>
          <a:p>
            <a:pPr algn="ctr"/>
            <a:r>
              <a:rPr lang="ja-JP" altLang="en-US" sz="2400" dirty="0" smtClean="0"/>
              <a:t>ある要素が受け持つ</a:t>
            </a:r>
            <a:r>
              <a:rPr lang="en-US" altLang="ja-JP" sz="2400" dirty="0" smtClean="0"/>
              <a:t/>
            </a:r>
            <a:br>
              <a:rPr lang="en-US" altLang="ja-JP" sz="2400" dirty="0" smtClean="0"/>
            </a:br>
            <a:r>
              <a:rPr lang="ja-JP" altLang="en-US" sz="2400" b="1" dirty="0" smtClean="0">
                <a:effectLst>
                  <a:outerShdw blurRad="38100" dist="38100" dir="2700000" algn="tl">
                    <a:srgbClr val="000000">
                      <a:alpha val="43137"/>
                    </a:srgbClr>
                  </a:outerShdw>
                </a:effectLst>
              </a:rPr>
              <a:t>エッジ</a:t>
            </a:r>
            <a:r>
              <a:rPr lang="ja-JP" altLang="en-US" sz="2400" dirty="0" smtClean="0"/>
              <a:t>の</a:t>
            </a:r>
            <a:r>
              <a:rPr lang="ja-JP" altLang="en-US" sz="2400" dirty="0" smtClean="0">
                <a:solidFill>
                  <a:srgbClr val="FF0000"/>
                </a:solidFill>
              </a:rPr>
              <a:t>平滑化領域</a:t>
            </a:r>
            <a:r>
              <a:rPr lang="ja-JP" altLang="en-US" sz="2400" dirty="0" smtClean="0"/>
              <a:t>は</a:t>
            </a:r>
            <a:endParaRPr lang="en-US" altLang="ja-JP" sz="2400" dirty="0" smtClean="0"/>
          </a:p>
          <a:p>
            <a:pPr algn="ctr"/>
            <a:r>
              <a:rPr kumimoji="1" lang="en-US" altLang="ja-JP" sz="2400" dirty="0" smtClean="0"/>
              <a:t>1/6</a:t>
            </a:r>
            <a:r>
              <a:rPr kumimoji="1" lang="ja-JP" altLang="en-US" sz="2400" dirty="0" smtClean="0"/>
              <a:t>体積の双三角錐</a:t>
            </a:r>
            <a:endParaRPr kumimoji="1" lang="ja-JP" altLang="en-US" sz="2400" dirty="0"/>
          </a:p>
        </p:txBody>
      </p:sp>
      <p:sp>
        <p:nvSpPr>
          <p:cNvPr id="8" name="正方形/長方形 7"/>
          <p:cNvSpPr/>
          <p:nvPr/>
        </p:nvSpPr>
        <p:spPr>
          <a:xfrm rot="19854224">
            <a:off x="-50424" y="4209943"/>
            <a:ext cx="922946" cy="338554"/>
          </a:xfrm>
          <a:prstGeom prst="rect">
            <a:avLst/>
          </a:prstGeom>
          <a:noFill/>
        </p:spPr>
        <p:txBody>
          <a:bodyPr wrap="square" lIns="91440" tIns="45720" rIns="91440" bIns="45720">
            <a:spAutoFit/>
          </a:bodyPr>
          <a:lstStyle/>
          <a:p>
            <a:pPr algn="ctr"/>
            <a:r>
              <a:rPr lang="en-US" altLang="ja-JP" sz="1600" b="1" cap="none" spc="0" dirty="0" smtClean="0">
                <a:ln w="22225">
                  <a:solidFill>
                    <a:srgbClr val="FF00FF"/>
                  </a:solidFill>
                  <a:prstDash val="solid"/>
                </a:ln>
                <a:solidFill>
                  <a:srgbClr val="00B0F0"/>
                </a:solidFill>
                <a:effectLst/>
              </a:rPr>
              <a:t>NEW</a:t>
            </a:r>
            <a:endParaRPr lang="ja-JP" altLang="en-US" sz="1600" b="1" cap="none" spc="0" dirty="0">
              <a:ln w="22225">
                <a:solidFill>
                  <a:srgbClr val="FF00FF"/>
                </a:solidFill>
                <a:prstDash val="solid"/>
              </a:ln>
              <a:solidFill>
                <a:srgbClr val="00B0F0"/>
              </a:solidFill>
              <a:effectLst/>
            </a:endParaRPr>
          </a:p>
        </p:txBody>
      </p:sp>
    </p:spTree>
    <p:extLst>
      <p:ext uri="{BB962C8B-B14F-4D97-AF65-F5344CB8AC3E}">
        <p14:creationId xmlns:p14="http://schemas.microsoft.com/office/powerpoint/2010/main" val="3353639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en-US" altLang="ja-JP" sz="3600" dirty="0"/>
              <a:t>Selective ES/NS-FEM-T4</a:t>
            </a:r>
            <a:r>
              <a:rPr lang="ja-JP" altLang="en-US" sz="3600" dirty="0"/>
              <a:t>の精度検証</a:t>
            </a:r>
            <a:endParaRPr lang="en-US" altLang="ja-JP" sz="3600" dirty="0"/>
          </a:p>
          <a:p>
            <a:pPr marL="0" indent="0" algn="ctr">
              <a:buNone/>
            </a:pP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11</a:t>
            </a:fld>
            <a:endParaRPr lang="ja-JP" altLang="en-US" dirty="0"/>
          </a:p>
        </p:txBody>
      </p:sp>
    </p:spTree>
    <p:extLst>
      <p:ext uri="{BB962C8B-B14F-4D97-AF65-F5344CB8AC3E}">
        <p14:creationId xmlns:p14="http://schemas.microsoft.com/office/powerpoint/2010/main" val="3980827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超弾性片持ち梁</a:t>
            </a:r>
            <a:r>
              <a:rPr lang="ja-JP" altLang="en-US" dirty="0"/>
              <a:t>の曲げ</a:t>
            </a:r>
            <a:r>
              <a:rPr lang="ja-JP" altLang="en-US" dirty="0" smtClean="0"/>
              <a:t>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概要</a:t>
                </a:r>
                <a:endParaRPr lang="en-US" altLang="ja-JP" sz="2800" b="1" i="1" u="sng" dirty="0" smtClean="0">
                  <a:effectLst>
                    <a:outerShdw blurRad="38100" dist="38100" dir="2700000" algn="tl">
                      <a:srgbClr val="000000">
                        <a:alpha val="43137"/>
                      </a:srgbClr>
                    </a:outerShdw>
                  </a:effectLst>
                </a:endParaRPr>
              </a:p>
              <a:p>
                <a:endParaRPr lang="en-US" altLang="ja-JP" sz="2800" dirty="0" smtClean="0"/>
              </a:p>
              <a:p>
                <a:endParaRPr lang="en-US" altLang="ja-JP" sz="2800" dirty="0" smtClean="0"/>
              </a:p>
              <a:p>
                <a:pPr marL="0" indent="0">
                  <a:buNone/>
                </a:pPr>
                <a:endParaRPr lang="en-US" altLang="ja-JP" sz="2800" dirty="0" smtClean="0"/>
              </a:p>
              <a:p>
                <a:pPr marL="0" indent="0">
                  <a:buNone/>
                </a:pPr>
                <a:endParaRPr lang="en-US" altLang="ja-JP" sz="1000" dirty="0"/>
              </a:p>
              <a:p>
                <a:r>
                  <a:rPr lang="en-US" altLang="ja-JP" sz="2800" dirty="0" smtClean="0"/>
                  <a:t>10m x 1m x 1m </a:t>
                </a:r>
                <a:r>
                  <a:rPr lang="ja-JP" altLang="en-US" sz="2800" dirty="0" smtClean="0"/>
                  <a:t>の片持ち梁の先端に </a:t>
                </a:r>
                <a:r>
                  <a:rPr lang="en-US" altLang="ja-JP" sz="2800" dirty="0" smtClean="0"/>
                  <a:t>20 </a:t>
                </a:r>
                <a:r>
                  <a:rPr lang="en-US" altLang="ja-JP" sz="2800" dirty="0" err="1" smtClean="0"/>
                  <a:t>kN</a:t>
                </a:r>
                <a:r>
                  <a:rPr lang="ja-JP" altLang="en-US" sz="2800" dirty="0" smtClean="0"/>
                  <a:t>の死荷重．</a:t>
                </a:r>
                <a:endParaRPr lang="en-US" altLang="ja-JP" sz="2800" dirty="0" smtClean="0"/>
              </a:p>
              <a:p>
                <a:r>
                  <a:rPr lang="en-US" altLang="ja-JP" sz="2800" dirty="0" smtClean="0"/>
                  <a:t>Neo-</a:t>
                </a:r>
                <a:r>
                  <a:rPr lang="en-US" altLang="ja-JP" sz="2800" dirty="0" err="1" smtClean="0"/>
                  <a:t>Hookean</a:t>
                </a:r>
                <a:r>
                  <a:rPr lang="ja-JP" altLang="en-US" sz="2800" dirty="0" smtClean="0"/>
                  <a:t>超弾性体：</a:t>
                </a:r>
                <a:endParaRPr lang="en-US" altLang="ja-JP" sz="2800" dirty="0"/>
              </a:p>
              <a:p>
                <a:pPr marL="0" indent="0" algn="ctr">
                  <a:buNone/>
                </a:pPr>
                <a14:m>
                  <m:oMath xmlns:m="http://schemas.openxmlformats.org/officeDocument/2006/math">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𝑇</m:t>
                        </m:r>
                      </m:e>
                    </m:d>
                    <m:r>
                      <a:rPr lang="en-US" altLang="ja-JP" sz="2800" b="0" i="1" smtClean="0">
                        <a:latin typeface="Cambria Math"/>
                      </a:rPr>
                      <m:t>=2</m:t>
                    </m:r>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f>
                      <m:fPr>
                        <m:ctrlPr>
                          <a:rPr lang="en-US" altLang="ja-JP" sz="2800" b="0" i="1" smtClean="0">
                            <a:latin typeface="Cambria Math" panose="02040503050406030204" pitchFamily="18" charset="0"/>
                          </a:rPr>
                        </m:ctrlPr>
                      </m:fPr>
                      <m:num>
                        <m:r>
                          <m:rPr>
                            <m:sty m:val="p"/>
                          </m:rPr>
                          <a:rPr lang="en-US" altLang="ja-JP" sz="2800" b="0" i="0" smtClean="0">
                            <a:latin typeface="Cambria Math"/>
                          </a:rPr>
                          <m:t>Dev</m:t>
                        </m:r>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en-US" altLang="ja-JP" sz="2800" b="0" i="1" smtClean="0">
                                <a:latin typeface="Cambria Math"/>
                              </a:rPr>
                              <m:t>𝐵</m:t>
                            </m:r>
                          </m:e>
                        </m:acc>
                        <m:r>
                          <a:rPr lang="en-US" altLang="ja-JP" sz="2800" b="0" i="1" smtClean="0">
                            <a:latin typeface="Cambria Math"/>
                          </a:rPr>
                          <m:t>)</m:t>
                        </m:r>
                      </m:num>
                      <m:den>
                        <m:r>
                          <a:rPr lang="en-US" altLang="ja-JP" sz="2800" b="0" i="1" smtClean="0">
                            <a:latin typeface="Cambria Math"/>
                          </a:rPr>
                          <m:t>𝐽</m:t>
                        </m:r>
                      </m:den>
                    </m:f>
                    <m:r>
                      <a:rPr lang="en-US" altLang="ja-JP" sz="2800" b="0" i="1" smtClean="0">
                        <a:latin typeface="Cambria Math"/>
                      </a:rPr>
                      <m:t>+</m:t>
                    </m:r>
                    <m:f>
                      <m:fPr>
                        <m:ctrlPr>
                          <a:rPr lang="en-US" altLang="ja-JP" sz="2800" b="0" i="1" smtClean="0">
                            <a:latin typeface="Cambria Math" panose="02040503050406030204" pitchFamily="18" charset="0"/>
                          </a:rPr>
                        </m:ctrlPr>
                      </m:fPr>
                      <m:num>
                        <m:r>
                          <a:rPr lang="en-US" altLang="ja-JP" sz="2800" b="0" i="1" smtClean="0">
                            <a:latin typeface="Cambria Math"/>
                          </a:rPr>
                          <m:t>2</m:t>
                        </m:r>
                      </m:num>
                      <m:den>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den>
                    </m:f>
                    <m:d>
                      <m:dPr>
                        <m:ctrlPr>
                          <a:rPr lang="en-US" altLang="ja-JP" sz="2800" b="0" i="1" smtClean="0">
                            <a:latin typeface="Cambria Math" panose="02040503050406030204" pitchFamily="18" charset="0"/>
                          </a:rPr>
                        </m:ctrlPr>
                      </m:dPr>
                      <m:e>
                        <m:r>
                          <a:rPr lang="en-US" altLang="ja-JP" sz="2800" b="0" i="1" smtClean="0">
                            <a:latin typeface="Cambria Math"/>
                          </a:rPr>
                          <m:t>𝐽</m:t>
                        </m:r>
                        <m:r>
                          <a:rPr lang="en-US" altLang="ja-JP" sz="2800" b="0" i="1" smtClean="0">
                            <a:latin typeface="Cambria Math"/>
                          </a:rPr>
                          <m:t>−1</m:t>
                        </m:r>
                      </m:e>
                    </m:d>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𝐼</m:t>
                        </m:r>
                      </m:e>
                    </m:d>
                  </m:oMath>
                </a14:m>
                <a:r>
                  <a:rPr lang="ja-JP" altLang="en-US" sz="2800" dirty="0" smtClean="0"/>
                  <a:t>．</a:t>
                </a:r>
                <a:endParaRPr lang="en-US" altLang="ja-JP" sz="2800" dirty="0"/>
              </a:p>
              <a:p>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oMath>
                </a14:m>
                <a:r>
                  <a:rPr lang="ja-JP" altLang="en-US" sz="2800" dirty="0" smtClean="0"/>
                  <a:t>は </a:t>
                </a:r>
                <a:r>
                  <a:rPr lang="en-US" altLang="ja-JP" sz="2800" dirty="0" smtClean="0"/>
                  <a:t>1 </a:t>
                </a:r>
                <a:r>
                  <a:rPr lang="en-US" altLang="ja-JP" sz="2800" dirty="0" err="1" smtClean="0"/>
                  <a:t>GPa</a:t>
                </a:r>
                <a:r>
                  <a:rPr lang="en-US" altLang="ja-JP" sz="2800" dirty="0" smtClean="0"/>
                  <a:t> </a:t>
                </a:r>
                <a:r>
                  <a:rPr lang="ja-JP" altLang="en-US" sz="2800" dirty="0" smtClean="0"/>
                  <a:t>で一定，</a:t>
                </a: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oMath>
                </a14:m>
                <a:r>
                  <a:rPr lang="ja-JP" altLang="en-US" sz="2800" dirty="0" smtClean="0"/>
                  <a:t> を様々に変化させて，</a:t>
                </a:r>
                <a:r>
                  <a:rPr lang="en-US" altLang="ja-JP" sz="2800" dirty="0" smtClean="0"/>
                  <a:t/>
                </a:r>
                <a:br>
                  <a:rPr lang="en-US" altLang="ja-JP" sz="2800" dirty="0" smtClean="0"/>
                </a:br>
                <a:r>
                  <a:rPr lang="ja-JP" altLang="en-US" sz="2800" dirty="0" smtClean="0"/>
                  <a:t>初期ポアソン比を</a:t>
                </a:r>
                <a:r>
                  <a:rPr lang="en-US" altLang="ja-JP" sz="2800" dirty="0" smtClean="0"/>
                  <a:t>0.4</a:t>
                </a:r>
                <a:r>
                  <a:rPr lang="ja-JP" altLang="en-US" sz="2800" dirty="0" smtClean="0"/>
                  <a:t>～</a:t>
                </a:r>
                <a:r>
                  <a:rPr lang="en-US" altLang="ja-JP" sz="2800" dirty="0" smtClean="0"/>
                  <a:t>0.499999</a:t>
                </a:r>
                <a:r>
                  <a:rPr lang="ja-JP" altLang="en-US" sz="2800" dirty="0" smtClean="0"/>
                  <a:t>の間で種々に設定．</a:t>
                </a:r>
                <a:endParaRPr lang="en-US" altLang="ja-JP" sz="2800" dirty="0" smtClean="0"/>
              </a:p>
              <a:p>
                <a:r>
                  <a:rPr kumimoji="1" lang="en-US" altLang="ja-JP" sz="2800" dirty="0" smtClean="0"/>
                  <a:t>ABAQUS/Standard</a:t>
                </a:r>
                <a:r>
                  <a:rPr lang="ja-JP" altLang="en-US" sz="2800" dirty="0" smtClean="0"/>
                  <a:t>の結果と比較．</a:t>
                </a:r>
                <a:endParaRPr kumimoji="1" lang="en-US" altLang="ja-JP" sz="2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282" b="-5808"/>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12</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Tree>
    <p:extLst>
      <p:ext uri="{BB962C8B-B14F-4D97-AF65-F5344CB8AC3E}">
        <p14:creationId xmlns:p14="http://schemas.microsoft.com/office/powerpoint/2010/main" val="2673629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a:t>
            </a:r>
            <a:r>
              <a:rPr lang="ja-JP" altLang="en-US" dirty="0" smtClean="0"/>
              <a:t>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FS/NS-FEM</a:t>
                </a:r>
                <a:r>
                  <a:rPr lang="ja-JP" altLang="en-US" sz="2800" b="1" i="1" u="sng" dirty="0" smtClean="0">
                    <a:effectLst>
                      <a:outerShdw blurRad="38100" dist="38100" dir="2700000" algn="tl">
                        <a:srgbClr val="000000">
                          <a:alpha val="43137"/>
                        </a:srgbClr>
                      </a:outerShdw>
                    </a:effectLst>
                  </a:rPr>
                  <a:t>の解析結果</a:t>
                </a:r>
                <a:r>
                  <a:rPr kumimoji="1" lang="ja-JP" altLang="en-US" sz="2800" b="1" i="1" u="sng" dirty="0" smtClean="0">
                    <a:effectLst>
                      <a:outerShdw blurRad="38100" dist="38100" dir="2700000" algn="tl">
                        <a:srgbClr val="000000">
                          <a:alpha val="43137"/>
                        </a:srgbClr>
                      </a:outerShdw>
                    </a:effectLst>
                  </a:rPr>
                  <a:t> </a:t>
                </a:r>
                <a:r>
                  <a:rPr kumimoji="1" lang="en-US" altLang="ja-JP" sz="2800" b="1" i="1" u="sng" dirty="0" smtClean="0">
                    <a:effectLst>
                      <a:outerShdw blurRad="38100" dist="38100" dir="2700000" algn="tl">
                        <a:srgbClr val="000000">
                          <a:alpha val="43137"/>
                        </a:srgbClr>
                      </a:outerShdw>
                    </a:effectLst>
                  </a:rPr>
                  <a:t>(</a:t>
                </a:r>
                <a14:m>
                  <m:oMath xmlns:m="http://schemas.openxmlformats.org/officeDocument/2006/math">
                    <m:sSub>
                      <m:sSubPr>
                        <m:ctrlPr>
                          <a:rPr kumimoji="1" lang="en-US" altLang="ja-JP" sz="2800" b="1" i="1" u="sng" dirty="0" smtClean="0">
                            <a:effectLst>
                              <a:outerShdw blurRad="38100" dist="38100" dir="2700000" algn="tl">
                                <a:srgbClr val="000000">
                                  <a:alpha val="43137"/>
                                </a:srgbClr>
                              </a:outerShdw>
                            </a:effectLst>
                            <a:latin typeface="Cambria Math" panose="02040503050406030204" pitchFamily="18" charset="0"/>
                          </a:rPr>
                        </m:ctrlPr>
                      </m:sSubPr>
                      <m:e>
                        <m:r>
                          <a:rPr kumimoji="1" lang="en-US" altLang="ja-JP" sz="2800" b="1" i="1" u="sng" dirty="0" smtClean="0">
                            <a:effectLst>
                              <a:outerShdw blurRad="38100" dist="38100" dir="2700000" algn="tl">
                                <a:srgbClr val="000000">
                                  <a:alpha val="43137"/>
                                </a:srgbClr>
                              </a:outerShdw>
                            </a:effectLst>
                            <a:latin typeface="Cambria Math"/>
                          </a:rPr>
                          <m:t>𝝂</m:t>
                        </m:r>
                      </m:e>
                      <m:sub>
                        <m:r>
                          <a:rPr kumimoji="1" lang="en-US" altLang="ja-JP" sz="2800" b="1" i="1" u="sng" dirty="0" smtClean="0">
                            <a:effectLst>
                              <a:outerShdw blurRad="38100" dist="38100" dir="2700000" algn="tl">
                                <a:srgbClr val="000000">
                                  <a:alpha val="43137"/>
                                </a:srgbClr>
                              </a:outerShdw>
                            </a:effectLst>
                            <a:latin typeface="Cambria Math"/>
                          </a:rPr>
                          <m:t>𝟎</m:t>
                        </m:r>
                      </m:sub>
                    </m:sSub>
                  </m:oMath>
                </a14:m>
                <a:r>
                  <a:rPr kumimoji="1" lang="en-US" altLang="ja-JP" sz="2800" b="1" i="1" u="sng" dirty="0" smtClean="0">
                    <a:effectLst>
                      <a:outerShdw blurRad="38100" dist="38100" dir="2700000" algn="tl">
                        <a:srgbClr val="000000">
                          <a:alpha val="43137"/>
                        </a:srgbClr>
                      </a:outerShdw>
                    </a:effectLst>
                  </a:rPr>
                  <a:t>=0.499999)</a:t>
                </a:r>
                <a:endParaRPr kumimoji="1" lang="ja-JP" altLang="en-US" sz="2800" b="1" i="1" u="sng" dirty="0">
                  <a:effectLst>
                    <a:outerShdw blurRad="38100" dist="38100" dir="2700000" algn="tl">
                      <a:srgbClr val="000000">
                        <a:alpha val="43137"/>
                      </a:srgbClr>
                    </a:outerShdw>
                  </a:effectLst>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4"/>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13</a:t>
            </a:fld>
            <a:endParaRPr lang="ja-JP" altLang="en-US" dirty="0"/>
          </a:p>
        </p:txBody>
      </p:sp>
      <p:pic>
        <p:nvPicPr>
          <p:cNvPr id="5" name="outp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7354" y="1052737"/>
            <a:ext cx="6412898" cy="5328592"/>
          </a:xfrm>
          <a:prstGeom prst="rect">
            <a:avLst/>
          </a:prstGeom>
        </p:spPr>
      </p:pic>
      <p:sp>
        <p:nvSpPr>
          <p:cNvPr id="7" name="テキスト ボックス 6"/>
          <p:cNvSpPr txBox="1"/>
          <p:nvPr/>
        </p:nvSpPr>
        <p:spPr>
          <a:xfrm>
            <a:off x="7050308" y="2701370"/>
            <a:ext cx="1842171" cy="2031325"/>
          </a:xfrm>
          <a:prstGeom prst="rect">
            <a:avLst/>
          </a:prstGeom>
          <a:solidFill>
            <a:schemeClr val="bg1">
              <a:lumMod val="95000"/>
            </a:schemeClr>
          </a:solidFill>
        </p:spPr>
        <p:txBody>
          <a:bodyPr wrap="none" rtlCol="0">
            <a:spAutoFit/>
          </a:bodyPr>
          <a:lstStyle/>
          <a:p>
            <a:pPr algn="ctr"/>
            <a:r>
              <a:rPr kumimoji="1" lang="ja-JP" altLang="en-US" dirty="0" smtClean="0"/>
              <a:t>たわみ</a:t>
            </a:r>
            <a:r>
              <a:rPr lang="ja-JP" altLang="en-US" dirty="0" smtClean="0"/>
              <a:t>量が</a:t>
            </a:r>
            <a:endParaRPr kumimoji="1" lang="en-US" altLang="ja-JP" dirty="0" smtClean="0"/>
          </a:p>
          <a:p>
            <a:pPr algn="ctr"/>
            <a:r>
              <a:rPr kumimoji="1" lang="ja-JP" altLang="en-US" dirty="0" smtClean="0"/>
              <a:t>およそ</a:t>
            </a:r>
            <a:r>
              <a:rPr lang="en-US" altLang="ja-JP" dirty="0" smtClean="0"/>
              <a:t>6.5 m</a:t>
            </a:r>
            <a:r>
              <a:rPr lang="ja-JP" altLang="en-US" dirty="0" smtClean="0"/>
              <a:t>の</a:t>
            </a:r>
            <a:endParaRPr lang="en-US" altLang="ja-JP" dirty="0" smtClean="0"/>
          </a:p>
          <a:p>
            <a:pPr algn="ctr"/>
            <a:r>
              <a:rPr lang="ja-JP" altLang="en-US" dirty="0" smtClean="0"/>
              <a:t>大たわみ問題．</a:t>
            </a:r>
            <a:r>
              <a:rPr lang="en-US" altLang="ja-JP" dirty="0" smtClean="0"/>
              <a:t/>
            </a:r>
            <a:br>
              <a:rPr lang="en-US" altLang="ja-JP" dirty="0" smtClean="0"/>
            </a:br>
            <a:r>
              <a:rPr lang="en-US" altLang="ja-JP" dirty="0" smtClean="0"/>
              <a:t/>
            </a:r>
            <a:br>
              <a:rPr lang="en-US" altLang="ja-JP" dirty="0" smtClean="0"/>
            </a:br>
            <a:r>
              <a:rPr lang="ja-JP" altLang="en-US" dirty="0" smtClean="0"/>
              <a:t>滑らかな</a:t>
            </a:r>
            <a:r>
              <a:rPr lang="en-US" altLang="ja-JP" dirty="0" smtClean="0"/>
              <a:t/>
            </a:r>
            <a:br>
              <a:rPr lang="en-US" altLang="ja-JP" dirty="0" smtClean="0"/>
            </a:br>
            <a:r>
              <a:rPr lang="en-US" altLang="ja-JP" dirty="0" smtClean="0"/>
              <a:t>Mises</a:t>
            </a:r>
            <a:r>
              <a:rPr lang="ja-JP" altLang="en-US" dirty="0" smtClean="0"/>
              <a:t>応力分布</a:t>
            </a:r>
            <a:endParaRPr lang="en-US" altLang="ja-JP" dirty="0" smtClean="0"/>
          </a:p>
          <a:p>
            <a:pPr algn="ctr"/>
            <a:r>
              <a:rPr kumimoji="1" lang="ja-JP" altLang="en-US" dirty="0" smtClean="0"/>
              <a:t>が得られている．</a:t>
            </a:r>
            <a:endParaRPr kumimoji="1" lang="ja-JP" altLang="en-US" dirty="0"/>
          </a:p>
        </p:txBody>
      </p:sp>
    </p:spTree>
    <p:extLst>
      <p:ext uri="{BB962C8B-B14F-4D97-AF65-F5344CB8AC3E}">
        <p14:creationId xmlns:p14="http://schemas.microsoft.com/office/powerpoint/2010/main" val="65799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8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75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種々の</a:t>
            </a:r>
            <a:r>
              <a:rPr lang="ja-JP" altLang="en-US" sz="2800" b="1" i="1" u="sng" dirty="0">
                <a:effectLst>
                  <a:outerShdw blurRad="38100" dist="38100" dir="2700000" algn="tl">
                    <a:srgbClr val="000000">
                      <a:alpha val="43137"/>
                    </a:srgbClr>
                  </a:outerShdw>
                </a:effectLst>
              </a:rPr>
              <a:t>初期</a:t>
            </a:r>
            <a:r>
              <a:rPr lang="ja-JP" altLang="en-US" sz="2800" b="1" i="1" u="sng" dirty="0" smtClean="0">
                <a:effectLst>
                  <a:outerShdw blurRad="38100" dist="38100" dir="2700000" algn="tl">
                    <a:srgbClr val="000000">
                      <a:alpha val="43137"/>
                    </a:srgbClr>
                  </a:outerShdw>
                </a:effectLst>
              </a:rPr>
              <a:t>ポアソン比での先端たわみ量の比較</a:t>
            </a:r>
            <a:endParaRPr kumimoji="1" lang="en-US" altLang="ja-JP" sz="2800" dirty="0" smtClean="0"/>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14</a:t>
            </a:fld>
            <a:endParaRPr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56" y="1060133"/>
            <a:ext cx="6948772" cy="5211579"/>
          </a:xfrm>
          <a:prstGeom prst="rect">
            <a:avLst/>
          </a:prstGeom>
        </p:spPr>
      </p:pic>
      <p:sp>
        <p:nvSpPr>
          <p:cNvPr id="6" name="テキスト ボックス 5"/>
          <p:cNvSpPr txBox="1"/>
          <p:nvPr/>
        </p:nvSpPr>
        <p:spPr>
          <a:xfrm>
            <a:off x="6876256" y="3320988"/>
            <a:ext cx="2141984" cy="1938992"/>
          </a:xfrm>
          <a:prstGeom prst="rect">
            <a:avLst/>
          </a:prstGeom>
          <a:solidFill>
            <a:schemeClr val="accent1"/>
          </a:solidFill>
          <a:scene3d>
            <a:camera prst="orthographicFront"/>
            <a:lightRig rig="threePt" dir="t"/>
          </a:scene3d>
          <a:sp3d>
            <a:bevelT/>
          </a:sp3d>
        </p:spPr>
        <p:txBody>
          <a:bodyPr wrap="square" rtlCol="0">
            <a:spAutoFit/>
          </a:bodyPr>
          <a:lstStyle/>
          <a:p>
            <a:pPr algn="ctr"/>
            <a:r>
              <a:rPr lang="ja-JP" altLang="en-US" sz="2400" dirty="0" smtClean="0"/>
              <a:t>提案手法は</a:t>
            </a:r>
            <a:r>
              <a:rPr lang="en-US" altLang="ja-JP" sz="2400" dirty="0" smtClean="0"/>
              <a:t/>
            </a:r>
            <a:br>
              <a:rPr lang="en-US" altLang="ja-JP" sz="2400" dirty="0" smtClean="0"/>
            </a:br>
            <a:r>
              <a:rPr lang="ja-JP" altLang="en-US" sz="2400" dirty="0" smtClean="0"/>
              <a:t>大たわみ問題</a:t>
            </a:r>
            <a:r>
              <a:rPr lang="en-US" altLang="ja-JP" sz="2400" dirty="0" smtClean="0"/>
              <a:t/>
            </a:r>
            <a:br>
              <a:rPr lang="en-US" altLang="ja-JP" sz="2400" dirty="0" smtClean="0"/>
            </a:br>
            <a:r>
              <a:rPr lang="ja-JP" altLang="en-US" sz="2400" dirty="0" smtClean="0"/>
              <a:t>において</a:t>
            </a:r>
            <a:r>
              <a:rPr lang="en-US" altLang="ja-JP" sz="2400" dirty="0" smtClean="0"/>
              <a:t/>
            </a:r>
            <a:br>
              <a:rPr lang="en-US" altLang="ja-JP" sz="2400" dirty="0" smtClean="0"/>
            </a:br>
            <a:r>
              <a:rPr lang="ja-JP" altLang="en-US" sz="2400" dirty="0" smtClean="0"/>
              <a:t>ロッキングを</a:t>
            </a:r>
            <a:r>
              <a:rPr lang="en-US" altLang="ja-JP" sz="2400" dirty="0" smtClean="0"/>
              <a:t/>
            </a:r>
            <a:br>
              <a:rPr lang="en-US" altLang="ja-JP" sz="2400" dirty="0" smtClean="0"/>
            </a:br>
            <a:r>
              <a:rPr lang="ja-JP" altLang="en-US" sz="2400" dirty="0" smtClean="0"/>
              <a:t>起こさない！！</a:t>
            </a:r>
            <a:endParaRPr lang="en-US" altLang="ja-JP" sz="2400" dirty="0" smtClean="0"/>
          </a:p>
        </p:txBody>
      </p:sp>
      <p:sp>
        <p:nvSpPr>
          <p:cNvPr id="5" name="テキスト ボックス 4"/>
          <p:cNvSpPr txBox="1"/>
          <p:nvPr/>
        </p:nvSpPr>
        <p:spPr>
          <a:xfrm>
            <a:off x="4896036" y="2492896"/>
            <a:ext cx="1555234" cy="369332"/>
          </a:xfrm>
          <a:prstGeom prst="rect">
            <a:avLst/>
          </a:prstGeom>
          <a:noFill/>
        </p:spPr>
        <p:txBody>
          <a:bodyPr wrap="none" rtlCol="0">
            <a:spAutoFit/>
          </a:bodyPr>
          <a:lstStyle/>
          <a:p>
            <a:r>
              <a:rPr kumimoji="1" lang="ja-JP" altLang="en-US" dirty="0" smtClean="0"/>
              <a:t>定ひずみ要素</a:t>
            </a:r>
            <a:endParaRPr kumimoji="1" lang="ja-JP" altLang="en-US" dirty="0"/>
          </a:p>
        </p:txBody>
      </p:sp>
    </p:spTree>
    <p:extLst>
      <p:ext uri="{BB962C8B-B14F-4D97-AF65-F5344CB8AC3E}">
        <p14:creationId xmlns:p14="http://schemas.microsoft.com/office/powerpoint/2010/main" val="3290220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a:t>
            </a:r>
            <a:r>
              <a:rPr lang="ja-JP" altLang="en-US" dirty="0" smtClean="0"/>
              <a:t>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種々の初期ポアソン比</a:t>
            </a:r>
            <a:r>
              <a:rPr lang="ja-JP" altLang="en-US" sz="2800" b="1" i="1" u="sng" dirty="0">
                <a:effectLst>
                  <a:outerShdw blurRad="38100" dist="38100" dir="2700000" algn="tl">
                    <a:srgbClr val="000000">
                      <a:alpha val="43137"/>
                    </a:srgbClr>
                  </a:outerShdw>
                </a:effectLst>
              </a:rPr>
              <a:t>での先端たわみ量</a:t>
            </a:r>
            <a:r>
              <a:rPr lang="ja-JP" altLang="en-US" sz="2800" b="1" i="1" u="sng" dirty="0" smtClean="0">
                <a:effectLst>
                  <a:outerShdw blurRad="38100" dist="38100" dir="2700000" algn="tl">
                    <a:srgbClr val="000000">
                      <a:alpha val="43137"/>
                    </a:srgbClr>
                  </a:outerShdw>
                </a:effectLst>
              </a:rPr>
              <a:t>の誤差比較</a:t>
            </a:r>
            <a:r>
              <a:rPr lang="en-US" altLang="ja-JP" sz="2800" b="1" i="1" u="sng" dirty="0" smtClean="0">
                <a:effectLst>
                  <a:outerShdw blurRad="38100" dist="38100" dir="2700000" algn="tl">
                    <a:srgbClr val="000000">
                      <a:alpha val="43137"/>
                    </a:srgbClr>
                  </a:outerShdw>
                </a:effectLst>
              </a:rPr>
              <a:t/>
            </a:r>
            <a:br>
              <a:rPr lang="en-US" altLang="ja-JP" sz="2800" b="1" i="1" u="sng" dirty="0" smtClean="0">
                <a:effectLst>
                  <a:outerShdw blurRad="38100" dist="38100" dir="2700000" algn="tl">
                    <a:srgbClr val="000000">
                      <a:alpha val="43137"/>
                    </a:srgbClr>
                  </a:outerShdw>
                </a:effectLst>
              </a:rPr>
            </a:br>
            <a:r>
              <a:rPr lang="en-US" altLang="ja-JP" sz="2400" b="1" i="1" u="sng" dirty="0" smtClean="0">
                <a:effectLst>
                  <a:outerShdw blurRad="38100" dist="38100" dir="2700000" algn="tl">
                    <a:srgbClr val="000000">
                      <a:alpha val="43137"/>
                    </a:srgbClr>
                  </a:outerShdw>
                </a:effectLst>
              </a:rPr>
              <a:t>(</a:t>
            </a:r>
            <a:r>
              <a:rPr lang="ja-JP" altLang="en-US" sz="2400" b="1" i="1" u="sng" dirty="0" smtClean="0">
                <a:effectLst>
                  <a:outerShdw blurRad="38100" dist="38100" dir="2700000" algn="tl">
                    <a:srgbClr val="000000">
                      <a:alpha val="43137"/>
                    </a:srgbClr>
                  </a:outerShdw>
                </a:effectLst>
              </a:rPr>
              <a:t>六面体２次ハイブリッド要素の結果を参照解とした時の誤差</a:t>
            </a:r>
            <a:r>
              <a:rPr lang="en-US" altLang="ja-JP" sz="2400" b="1" i="1" u="sng" dirty="0" smtClean="0">
                <a:effectLst>
                  <a:outerShdw blurRad="38100" dist="38100" dir="2700000" algn="tl">
                    <a:srgbClr val="000000">
                      <a:alpha val="43137"/>
                    </a:srgbClr>
                  </a:outerShdw>
                </a:effectLst>
              </a:rPr>
              <a:t>)</a:t>
            </a:r>
            <a:endParaRPr kumimoji="1" lang="en-US" altLang="ja-JP" sz="2400" b="1" i="1" u="sng" dirty="0" smtClean="0">
              <a:effectLst>
                <a:outerShdw blurRad="38100" dist="38100" dir="2700000" algn="tl">
                  <a:srgbClr val="000000">
                    <a:alpha val="43137"/>
                  </a:srgbClr>
                </a:outerShdw>
              </a:effectLst>
            </a:endParaRPr>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15</a:t>
            </a:fld>
            <a:endParaRPr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24" y="1736812"/>
            <a:ext cx="6969976" cy="4356235"/>
          </a:xfrm>
          <a:prstGeom prst="rect">
            <a:avLst/>
          </a:prstGeom>
        </p:spPr>
      </p:pic>
      <p:sp>
        <p:nvSpPr>
          <p:cNvPr id="6" name="テキスト ボックス 5"/>
          <p:cNvSpPr txBox="1"/>
          <p:nvPr/>
        </p:nvSpPr>
        <p:spPr>
          <a:xfrm>
            <a:off x="6587646" y="2888940"/>
            <a:ext cx="2287752" cy="1631216"/>
          </a:xfrm>
          <a:prstGeom prst="rect">
            <a:avLst/>
          </a:prstGeom>
          <a:solidFill>
            <a:schemeClr val="accent1"/>
          </a:solidFill>
          <a:scene3d>
            <a:camera prst="orthographicFront"/>
            <a:lightRig rig="threePt" dir="t"/>
          </a:scene3d>
          <a:sp3d>
            <a:bevelT/>
          </a:sp3d>
        </p:spPr>
        <p:txBody>
          <a:bodyPr wrap="square" rtlCol="0">
            <a:spAutoFit/>
          </a:bodyPr>
          <a:lstStyle/>
          <a:p>
            <a:pPr algn="ctr"/>
            <a:r>
              <a:rPr lang="ja-JP" altLang="en-US" sz="2000" dirty="0" smtClean="0"/>
              <a:t>大たわみ解析の</a:t>
            </a:r>
            <a:r>
              <a:rPr lang="en-US" altLang="ja-JP" sz="2000" dirty="0" smtClean="0"/>
              <a:t/>
            </a:r>
            <a:br>
              <a:rPr lang="en-US" altLang="ja-JP" sz="2000" dirty="0" smtClean="0"/>
            </a:br>
            <a:r>
              <a:rPr lang="ja-JP" altLang="en-US" sz="2000" dirty="0" smtClean="0"/>
              <a:t>精度は</a:t>
            </a:r>
            <a:r>
              <a:rPr lang="en-US" altLang="ja-JP" sz="2000" dirty="0" smtClean="0"/>
              <a:t/>
            </a:r>
            <a:br>
              <a:rPr lang="en-US" altLang="ja-JP" sz="2000" dirty="0" smtClean="0"/>
            </a:br>
            <a:r>
              <a:rPr lang="en-US" altLang="ja-JP" sz="2000" dirty="0" smtClean="0">
                <a:solidFill>
                  <a:srgbClr val="FF0000"/>
                </a:solidFill>
              </a:rPr>
              <a:t>ES/NS-FEM</a:t>
            </a:r>
            <a:r>
              <a:rPr lang="ja-JP" altLang="en-US" sz="2000" dirty="0" smtClean="0"/>
              <a:t>が１位</a:t>
            </a:r>
            <a:r>
              <a:rPr lang="en-US" altLang="ja-JP" sz="2000" dirty="0" smtClean="0">
                <a:solidFill>
                  <a:srgbClr val="FF0000"/>
                </a:solidFill>
              </a:rPr>
              <a:t/>
            </a:r>
            <a:br>
              <a:rPr lang="en-US" altLang="ja-JP" sz="2000" dirty="0" smtClean="0">
                <a:solidFill>
                  <a:srgbClr val="FF0000"/>
                </a:solidFill>
              </a:rPr>
            </a:br>
            <a:r>
              <a:rPr lang="en-US" altLang="ja-JP" sz="2000" dirty="0" smtClean="0">
                <a:solidFill>
                  <a:srgbClr val="008000"/>
                </a:solidFill>
              </a:rPr>
              <a:t>FS/NS-FEM</a:t>
            </a:r>
            <a:r>
              <a:rPr lang="ja-JP" altLang="en-US" sz="2000" dirty="0" smtClean="0"/>
              <a:t>が</a:t>
            </a:r>
            <a:r>
              <a:rPr lang="en-US" altLang="ja-JP" sz="2000" dirty="0" smtClean="0"/>
              <a:t>2</a:t>
            </a:r>
            <a:r>
              <a:rPr lang="ja-JP" altLang="en-US" sz="2000" dirty="0" smtClean="0"/>
              <a:t>位</a:t>
            </a:r>
            <a:endParaRPr lang="en-US" altLang="ja-JP" sz="2000" dirty="0" smtClean="0"/>
          </a:p>
          <a:p>
            <a:pPr algn="ctr"/>
            <a:r>
              <a:rPr lang="en-US" altLang="ja-JP" sz="2000" dirty="0" smtClean="0">
                <a:solidFill>
                  <a:srgbClr val="0000CC"/>
                </a:solidFill>
              </a:rPr>
              <a:t>C3D4H</a:t>
            </a:r>
            <a:r>
              <a:rPr lang="ja-JP" altLang="en-US" sz="2000" dirty="0" smtClean="0"/>
              <a:t>が３位</a:t>
            </a:r>
            <a:endParaRPr lang="en-US" altLang="ja-JP" sz="2000" dirty="0" smtClean="0"/>
          </a:p>
        </p:txBody>
      </p:sp>
    </p:spTree>
    <p:extLst>
      <p:ext uri="{BB962C8B-B14F-4D97-AF65-F5344CB8AC3E}">
        <p14:creationId xmlns:p14="http://schemas.microsoft.com/office/powerpoint/2010/main" val="3925930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a:t>
            </a:r>
            <a:r>
              <a:rPr lang="ja-JP" altLang="en-US" dirty="0" smtClean="0"/>
              <a:t>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節点圧力の符号の分布</a:t>
                </a:r>
                <a:r>
                  <a:rPr kumimoji="1" lang="en-US" altLang="ja-JP" sz="2800" b="1" i="1" u="sng" dirty="0" smtClean="0">
                    <a:effectLst>
                      <a:outerShdw blurRad="38100" dist="38100" dir="2700000" algn="tl">
                        <a:srgbClr val="000000">
                          <a:alpha val="43137"/>
                        </a:srgbClr>
                      </a:outerShdw>
                    </a:effectLst>
                  </a:rPr>
                  <a:t> </a:t>
                </a:r>
                <a:r>
                  <a:rPr lang="en-US" altLang="ja-JP" sz="2800" b="1" i="1" u="sng" dirty="0" smtClean="0">
                    <a:effectLst>
                      <a:outerShdw blurRad="38100" dist="38100" dir="2700000" algn="tl">
                        <a:srgbClr val="000000">
                          <a:alpha val="43137"/>
                        </a:srgbClr>
                      </a:outerShdw>
                    </a:effectLst>
                  </a:rPr>
                  <a:t>(</a:t>
                </a:r>
                <a14:m>
                  <m:oMath xmlns:m="http://schemas.openxmlformats.org/officeDocument/2006/math">
                    <m:sSub>
                      <m:sSubPr>
                        <m:ctrlPr>
                          <a:rPr lang="en-US" altLang="ja-JP" sz="2800" b="1" i="1" u="sng" dirty="0">
                            <a:effectLst>
                              <a:outerShdw blurRad="38100" dist="38100" dir="2700000" algn="tl">
                                <a:srgbClr val="000000">
                                  <a:alpha val="43137"/>
                                </a:srgbClr>
                              </a:outerShdw>
                            </a:effectLst>
                            <a:latin typeface="Cambria Math" panose="02040503050406030204" pitchFamily="18" charset="0"/>
                          </a:rPr>
                        </m:ctrlPr>
                      </m:sSubPr>
                      <m:e>
                        <m:r>
                          <a:rPr lang="en-US" altLang="ja-JP" sz="2800" b="1" i="1" u="sng" dirty="0">
                            <a:effectLst>
                              <a:outerShdw blurRad="38100" dist="38100" dir="2700000" algn="tl">
                                <a:srgbClr val="000000">
                                  <a:alpha val="43137"/>
                                </a:srgbClr>
                              </a:outerShdw>
                            </a:effectLst>
                            <a:latin typeface="Cambria Math"/>
                          </a:rPr>
                          <m:t>𝝂</m:t>
                        </m:r>
                      </m:e>
                      <m:sub>
                        <m:r>
                          <a:rPr lang="en-US" altLang="ja-JP" sz="2800" b="1" u="sng" dirty="0">
                            <a:effectLst>
                              <a:outerShdw blurRad="38100" dist="38100" dir="2700000" algn="tl">
                                <a:srgbClr val="000000">
                                  <a:alpha val="43137"/>
                                </a:srgbClr>
                              </a:outerShdw>
                            </a:effectLst>
                            <a:latin typeface="Cambria Math" panose="02040503050406030204" pitchFamily="18" charset="0"/>
                          </a:rPr>
                          <m:t>𝐢𝐧𝐢</m:t>
                        </m:r>
                      </m:sub>
                    </m:sSub>
                  </m:oMath>
                </a14:m>
                <a:r>
                  <a:rPr lang="en-US" altLang="ja-JP" sz="2800" b="1" i="1" u="sng" dirty="0">
                    <a:effectLst>
                      <a:outerShdw blurRad="38100" dist="38100" dir="2700000" algn="tl">
                        <a:srgbClr val="000000">
                          <a:alpha val="43137"/>
                        </a:srgbClr>
                      </a:outerShdw>
                    </a:effectLst>
                  </a:rPr>
                  <a:t>=0.499999)</a:t>
                </a:r>
                <a:endParaRPr lang="ja-JP" altLang="en-US" sz="2800" b="1" i="1" u="sng" dirty="0">
                  <a:effectLst>
                    <a:outerShdw blurRad="38100" dist="38100" dir="2700000" algn="tl">
                      <a:srgbClr val="000000">
                        <a:alpha val="43137"/>
                      </a:srgbClr>
                    </a:outerShdw>
                  </a:effectLst>
                </a:endParaRPr>
              </a:p>
              <a:p>
                <a:pPr marL="0" indent="0">
                  <a:buNone/>
                </a:pPr>
                <a:endParaRPr kumimoji="1" lang="ja-JP" altLang="en-US" b="1" i="1" u="sng" dirty="0">
                  <a:effectLst>
                    <a:outerShdw blurRad="38100" dist="38100" dir="2700000" algn="tl">
                      <a:srgbClr val="000000">
                        <a:alpha val="43137"/>
                      </a:srgbClr>
                    </a:outerShdw>
                  </a:effectLst>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16</a:t>
            </a:fld>
            <a:endParaRPr lang="ja-JP" altLang="en-US" dirty="0"/>
          </a:p>
        </p:txBody>
      </p:sp>
      <p:sp>
        <p:nvSpPr>
          <p:cNvPr id="7" name="テキスト ボックス 6"/>
          <p:cNvSpPr txBox="1"/>
          <p:nvPr/>
        </p:nvSpPr>
        <p:spPr>
          <a:xfrm>
            <a:off x="238179" y="5839567"/>
            <a:ext cx="8656537" cy="523220"/>
          </a:xfrm>
          <a:prstGeom prst="rect">
            <a:avLst/>
          </a:prstGeom>
          <a:solidFill>
            <a:srgbClr val="FFC000"/>
          </a:solidFill>
          <a:scene3d>
            <a:camera prst="orthographicFront"/>
            <a:lightRig rig="threePt" dir="t"/>
          </a:scene3d>
          <a:sp3d>
            <a:bevelT/>
          </a:sp3d>
        </p:spPr>
        <p:txBody>
          <a:bodyPr wrap="none" rtlCol="0">
            <a:spAutoFit/>
          </a:bodyPr>
          <a:lstStyle/>
          <a:p>
            <a:pPr algn="ctr"/>
            <a:r>
              <a:rPr lang="ja-JP" altLang="en-US" sz="2800" dirty="0" smtClean="0"/>
              <a:t>両</a:t>
            </a:r>
            <a:r>
              <a:rPr lang="en-US" altLang="ja-JP" sz="2800" dirty="0"/>
              <a:t>s</a:t>
            </a:r>
            <a:r>
              <a:rPr lang="en-US" altLang="ja-JP" sz="2800" dirty="0" smtClean="0"/>
              <a:t>elective S-FEM</a:t>
            </a:r>
            <a:r>
              <a:rPr lang="ja-JP" altLang="en-US" sz="2800" dirty="0" smtClean="0"/>
              <a:t>共に</a:t>
            </a:r>
            <a:r>
              <a:rPr lang="ja-JP" altLang="en-US" sz="2800" dirty="0" smtClean="0">
                <a:solidFill>
                  <a:srgbClr val="6600CC"/>
                </a:solidFill>
              </a:rPr>
              <a:t>圧力振動</a:t>
            </a:r>
            <a:r>
              <a:rPr lang="ja-JP" altLang="en-US" sz="2800" dirty="0" smtClean="0"/>
              <a:t>を生じてしまっている．</a:t>
            </a:r>
            <a:endParaRPr lang="en-US" altLang="ja-JP" sz="2800" dirty="0" smtClean="0"/>
          </a:p>
        </p:txBody>
      </p:sp>
      <p:grpSp>
        <p:nvGrpSpPr>
          <p:cNvPr id="5" name="グループ化 4"/>
          <p:cNvGrpSpPr/>
          <p:nvPr/>
        </p:nvGrpSpPr>
        <p:grpSpPr>
          <a:xfrm>
            <a:off x="4676231" y="1086601"/>
            <a:ext cx="4117658" cy="4632471"/>
            <a:chOff x="274322" y="1094398"/>
            <a:chExt cx="4117658" cy="4632471"/>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2" y="1094398"/>
              <a:ext cx="4117658" cy="4098798"/>
            </a:xfrm>
            <a:prstGeom prst="rect">
              <a:avLst/>
            </a:prstGeom>
          </p:spPr>
        </p:pic>
        <p:sp>
          <p:nvSpPr>
            <p:cNvPr id="6" name="テキスト ボックス 5"/>
            <p:cNvSpPr txBox="1"/>
            <p:nvPr/>
          </p:nvSpPr>
          <p:spPr>
            <a:xfrm>
              <a:off x="647564" y="5265204"/>
              <a:ext cx="3639138" cy="461665"/>
            </a:xfrm>
            <a:prstGeom prst="rect">
              <a:avLst/>
            </a:prstGeom>
            <a:noFill/>
          </p:spPr>
          <p:txBody>
            <a:bodyPr wrap="none" rtlCol="0">
              <a:spAutoFit/>
            </a:bodyPr>
            <a:lstStyle/>
            <a:p>
              <a:r>
                <a:rPr lang="en-US" altLang="ja-JP" sz="2400" dirty="0" smtClean="0"/>
                <a:t>Selective </a:t>
              </a:r>
              <a:r>
                <a:rPr lang="en-US" altLang="ja-JP" sz="2400" b="1" dirty="0" smtClean="0">
                  <a:effectLst>
                    <a:outerShdw blurRad="38100" dist="38100" dir="2700000" algn="tl">
                      <a:srgbClr val="000000">
                        <a:alpha val="43137"/>
                      </a:srgbClr>
                    </a:outerShdw>
                  </a:effectLst>
                </a:rPr>
                <a:t>FS</a:t>
              </a:r>
              <a:r>
                <a:rPr lang="en-US" altLang="ja-JP" sz="2400" dirty="0" smtClean="0"/>
                <a:t>/NS-FEM-T4</a:t>
              </a:r>
              <a:endParaRPr kumimoji="1" lang="ja-JP" altLang="en-US" sz="2400" dirty="0"/>
            </a:p>
          </p:txBody>
        </p:sp>
      </p:grpSp>
      <p:grpSp>
        <p:nvGrpSpPr>
          <p:cNvPr id="11" name="グループ化 10"/>
          <p:cNvGrpSpPr/>
          <p:nvPr/>
        </p:nvGrpSpPr>
        <p:grpSpPr>
          <a:xfrm>
            <a:off x="351227" y="1080947"/>
            <a:ext cx="4117658" cy="4638125"/>
            <a:chOff x="4652022" y="1088744"/>
            <a:chExt cx="4117658" cy="4638125"/>
          </a:xfrm>
        </p:grpSpPr>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022" y="1088744"/>
              <a:ext cx="4117658" cy="4098798"/>
            </a:xfrm>
            <a:prstGeom prst="rect">
              <a:avLst/>
            </a:prstGeom>
          </p:spPr>
        </p:pic>
        <p:sp>
          <p:nvSpPr>
            <p:cNvPr id="8" name="テキスト ボックス 7"/>
            <p:cNvSpPr txBox="1"/>
            <p:nvPr/>
          </p:nvSpPr>
          <p:spPr>
            <a:xfrm>
              <a:off x="5015585" y="5265204"/>
              <a:ext cx="3656770" cy="461665"/>
            </a:xfrm>
            <a:prstGeom prst="rect">
              <a:avLst/>
            </a:prstGeom>
            <a:noFill/>
          </p:spPr>
          <p:txBody>
            <a:bodyPr wrap="none" rtlCol="0">
              <a:spAutoFit/>
            </a:bodyPr>
            <a:lstStyle/>
            <a:p>
              <a:r>
                <a:rPr lang="en-US" altLang="ja-JP" sz="2400" dirty="0" smtClean="0"/>
                <a:t>Selective </a:t>
              </a:r>
              <a:r>
                <a:rPr lang="en-US" altLang="ja-JP" sz="2400" b="1" dirty="0" smtClean="0">
                  <a:effectLst>
                    <a:outerShdw blurRad="38100" dist="38100" dir="2700000" algn="tl">
                      <a:srgbClr val="000000">
                        <a:alpha val="43137"/>
                      </a:srgbClr>
                    </a:outerShdw>
                  </a:effectLst>
                </a:rPr>
                <a:t>ES</a:t>
              </a:r>
              <a:r>
                <a:rPr lang="en-US" altLang="ja-JP" sz="2400" dirty="0" smtClean="0"/>
                <a:t>/NS-FEM-T4</a:t>
              </a:r>
              <a:endParaRPr kumimoji="1" lang="ja-JP" altLang="en-US" sz="2400" dirty="0"/>
            </a:p>
          </p:txBody>
        </p:sp>
      </p:grpSp>
      <p:sp>
        <p:nvSpPr>
          <p:cNvPr id="12" name="テキスト ボックス 11"/>
          <p:cNvSpPr txBox="1"/>
          <p:nvPr/>
        </p:nvSpPr>
        <p:spPr>
          <a:xfrm>
            <a:off x="3718444" y="2142429"/>
            <a:ext cx="1752403" cy="923330"/>
          </a:xfrm>
          <a:prstGeom prst="rect">
            <a:avLst/>
          </a:prstGeom>
          <a:solidFill>
            <a:schemeClr val="bg1">
              <a:lumMod val="95000"/>
            </a:schemeClr>
          </a:solidFill>
        </p:spPr>
        <p:txBody>
          <a:bodyPr wrap="none" rtlCol="0">
            <a:spAutoFit/>
          </a:bodyPr>
          <a:lstStyle/>
          <a:p>
            <a:pPr algn="ctr"/>
            <a:r>
              <a:rPr kumimoji="1" lang="ja-JP" altLang="en-US" dirty="0" smtClean="0"/>
              <a:t>いわゆる</a:t>
            </a:r>
            <a:r>
              <a:rPr kumimoji="1" lang="en-US" altLang="ja-JP" dirty="0" smtClean="0"/>
              <a:t/>
            </a:r>
            <a:br>
              <a:rPr kumimoji="1" lang="en-US" altLang="ja-JP" dirty="0" smtClean="0"/>
            </a:br>
            <a:r>
              <a:rPr kumimoji="1" lang="ja-JP" altLang="en-US" dirty="0" smtClean="0"/>
              <a:t>チェッカーボード</a:t>
            </a:r>
            <a:r>
              <a:rPr kumimoji="1" lang="en-US" altLang="ja-JP" dirty="0" smtClean="0"/>
              <a:t/>
            </a:r>
            <a:br>
              <a:rPr kumimoji="1" lang="en-US" altLang="ja-JP" dirty="0" smtClean="0"/>
            </a:br>
            <a:r>
              <a:rPr kumimoji="1" lang="ja-JP" altLang="en-US" dirty="0" smtClean="0"/>
              <a:t>になっている．</a:t>
            </a:r>
            <a:endParaRPr kumimoji="1" lang="ja-JP" altLang="en-US" dirty="0"/>
          </a:p>
        </p:txBody>
      </p:sp>
    </p:spTree>
    <p:extLst>
      <p:ext uri="{BB962C8B-B14F-4D97-AF65-F5344CB8AC3E}">
        <p14:creationId xmlns:p14="http://schemas.microsoft.com/office/powerpoint/2010/main" val="19020722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0" indent="0">
              <a:buNone/>
            </a:pPr>
            <a:r>
              <a:rPr lang="ja-JP" altLang="en-US" dirty="0" smtClean="0"/>
              <a:t>超弾性</a:t>
            </a:r>
            <a:r>
              <a:rPr lang="en-US" altLang="ja-JP" dirty="0" smtClean="0"/>
              <a:t>1/8</a:t>
            </a:r>
            <a:r>
              <a:rPr lang="ja-JP" altLang="en-US" dirty="0" smtClean="0"/>
              <a:t>円柱の押込解析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sz="2800" b="1" i="1" u="sng" dirty="0" smtClean="0">
                    <a:effectLst>
                      <a:outerShdw blurRad="38100" dist="38100" dir="2700000" algn="tl">
                        <a:srgbClr val="000000">
                          <a:alpha val="43137"/>
                        </a:srgbClr>
                      </a:outerShdw>
                    </a:effectLst>
                  </a:rPr>
                  <a:t>概要</a:t>
                </a: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1050" b="1" i="1" u="sng" dirty="0" smtClean="0">
                  <a:effectLst>
                    <a:outerShdw blurRad="38100" dist="38100" dir="2700000" algn="tl">
                      <a:srgbClr val="000000">
                        <a:alpha val="43137"/>
                      </a:srgbClr>
                    </a:outerShdw>
                  </a:effectLst>
                </a:endParaRPr>
              </a:p>
              <a:p>
                <a:r>
                  <a:rPr lang="ja-JP" altLang="en-US" sz="2400" dirty="0" smtClean="0"/>
                  <a:t>軸方向に</a:t>
                </a:r>
                <a:r>
                  <a:rPr lang="en-US" altLang="ja-JP" sz="2400" dirty="0" smtClean="0"/>
                  <a:t>50%</a:t>
                </a:r>
                <a:r>
                  <a:rPr lang="ja-JP" altLang="en-US" sz="2400" dirty="0" smtClean="0"/>
                  <a:t>圧縮．</a:t>
                </a:r>
                <a:endParaRPr lang="en-US" altLang="ja-JP" sz="2400" dirty="0" smtClean="0"/>
              </a:p>
              <a:p>
                <a:r>
                  <a:rPr lang="en-US" altLang="ja-JP" sz="2400" b="0" dirty="0" smtClean="0"/>
                  <a:t>Neo-</a:t>
                </a:r>
                <a:r>
                  <a:rPr lang="en-US" altLang="ja-JP" sz="2400" b="0" dirty="0" err="1" smtClean="0"/>
                  <a:t>Hookean</a:t>
                </a:r>
                <a:r>
                  <a:rPr lang="ja-JP" altLang="en-US" sz="2400" dirty="0" smtClean="0"/>
                  <a:t>超</a:t>
                </a:r>
                <a:r>
                  <a:rPr lang="ja-JP" altLang="en-US" sz="2400" b="0" dirty="0" smtClean="0"/>
                  <a:t>弾性体</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𝐶</m:t>
                        </m:r>
                      </m:e>
                      <m:sub>
                        <m:r>
                          <a:rPr lang="en-US" altLang="ja-JP" sz="2400" b="0" i="1" smtClean="0">
                            <a:latin typeface="Cambria Math" panose="02040503050406030204" pitchFamily="18" charset="0"/>
                          </a:rPr>
                          <m:t>10</m:t>
                        </m:r>
                      </m:sub>
                    </m:sSub>
                    <m:r>
                      <a:rPr lang="en-US" altLang="ja-JP" sz="2400" b="0" i="1" smtClean="0">
                        <a:latin typeface="Cambria Math" panose="02040503050406030204" pitchFamily="18" charset="0"/>
                      </a:rPr>
                      <m:t>=40×</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10</m:t>
                        </m:r>
                      </m:e>
                      <m:sup>
                        <m:r>
                          <a:rPr lang="en-US" altLang="ja-JP" sz="2400" b="0" i="1" smtClean="0">
                            <a:latin typeface="Cambria Math" panose="02040503050406030204" pitchFamily="18" charset="0"/>
                          </a:rPr>
                          <m:t>6</m:t>
                        </m:r>
                      </m:sup>
                    </m:sSup>
                    <m:r>
                      <a:rPr lang="en-US" altLang="ja-JP" sz="2400" b="0" i="0" smtClean="0">
                        <a:latin typeface="Cambria Math" panose="02040503050406030204" pitchFamily="18" charset="0"/>
                      </a:rPr>
                      <m:t> </m:t>
                    </m:r>
                    <m:r>
                      <m:rPr>
                        <m:sty m:val="p"/>
                      </m:rPr>
                      <a:rPr lang="en-US" altLang="ja-JP" sz="2400" b="0" i="0" smtClean="0">
                        <a:latin typeface="Cambria Math" panose="02040503050406030204" pitchFamily="18" charset="0"/>
                      </a:rPr>
                      <m:t>Pa</m:t>
                    </m:r>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𝐷</m:t>
                    </m:r>
                    <m:r>
                      <a:rPr lang="en-US" altLang="ja-JP" sz="2400" b="0" i="1" smtClean="0">
                        <a:latin typeface="Cambria Math" panose="02040503050406030204" pitchFamily="18" charset="0"/>
                      </a:rPr>
                      <m:t>=5×</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10</m:t>
                        </m:r>
                      </m:e>
                      <m:sup>
                        <m:r>
                          <a:rPr lang="en-US" altLang="ja-JP" sz="2400" b="0" i="1" smtClean="0">
                            <a:latin typeface="Cambria Math" panose="02040503050406030204" pitchFamily="18" charset="0"/>
                          </a:rPr>
                          <m:t>−12</m:t>
                        </m:r>
                      </m:sup>
                    </m:sSup>
                    <m:r>
                      <a:rPr lang="en-US" altLang="ja-JP" sz="2400" b="0" i="1" smtClean="0">
                        <a:latin typeface="Cambria Math" panose="02040503050406030204" pitchFamily="18" charset="0"/>
                      </a:rPr>
                      <m:t> </m:t>
                    </m:r>
                    <m:r>
                      <m:rPr>
                        <m:sty m:val="p"/>
                      </m:rPr>
                      <a:rPr lang="en-US" altLang="ja-JP" sz="2400" b="0" i="0" smtClean="0">
                        <a:latin typeface="Cambria Math" panose="02040503050406030204" pitchFamily="18" charset="0"/>
                      </a:rPr>
                      <m:t>P</m:t>
                    </m:r>
                    <m:sSup>
                      <m:sSupPr>
                        <m:ctrlPr>
                          <a:rPr lang="en-US" altLang="ja-JP" sz="2400" b="0" i="1" smtClean="0">
                            <a:latin typeface="Cambria Math" panose="02040503050406030204" pitchFamily="18" charset="0"/>
                          </a:rPr>
                        </m:ctrlPr>
                      </m:sSupPr>
                      <m:e>
                        <m:r>
                          <m:rPr>
                            <m:sty m:val="p"/>
                          </m:rPr>
                          <a:rPr lang="en-US" altLang="ja-JP" sz="2400" b="0" i="0" smtClean="0">
                            <a:latin typeface="Cambria Math" panose="02040503050406030204" pitchFamily="18" charset="0"/>
                          </a:rPr>
                          <m:t>a</m:t>
                        </m:r>
                      </m:e>
                      <m:sup>
                        <m:r>
                          <a:rPr lang="en-US" altLang="ja-JP" sz="2400" b="0" i="1" smtClean="0">
                            <a:latin typeface="Cambria Math" panose="02040503050406030204" pitchFamily="18" charset="0"/>
                          </a:rPr>
                          <m:t>−1</m:t>
                        </m:r>
                      </m:sup>
                    </m:sSup>
                  </m:oMath>
                </a14:m>
                <a:r>
                  <a:rPr lang="ja-JP" altLang="en-US" sz="2400" dirty="0" smtClean="0"/>
                  <a:t>  </a:t>
                </a:r>
                <a:r>
                  <a:rPr lang="en-US" altLang="ja-JP" sz="2400" dirty="0" smtClean="0"/>
                  <a:t>(i.e., </a:t>
                </a:r>
                <a14:m>
                  <m:oMath xmlns:m="http://schemas.openxmlformats.org/officeDocument/2006/math">
                    <m:sSub>
                      <m:sSubPr>
                        <m:ctrlPr>
                          <a:rPr lang="en-US" altLang="ja-JP" sz="2400" b="0" i="1" dirty="0" smtClean="0">
                            <a:latin typeface="Cambria Math" panose="02040503050406030204" pitchFamily="18" charset="0"/>
                          </a:rPr>
                        </m:ctrlPr>
                      </m:sSubPr>
                      <m:e>
                        <m:r>
                          <a:rPr lang="en-US" altLang="ja-JP" sz="2400" b="0" i="1" dirty="0" smtClean="0">
                            <a:latin typeface="Cambria Math" panose="02040503050406030204" pitchFamily="18" charset="0"/>
                          </a:rPr>
                          <m:t>𝜈</m:t>
                        </m:r>
                      </m:e>
                      <m:sub>
                        <m:r>
                          <m:rPr>
                            <m:sty m:val="p"/>
                          </m:rPr>
                          <a:rPr lang="en-US" altLang="ja-JP" sz="2400" b="0" i="0" dirty="0" smtClean="0">
                            <a:latin typeface="Cambria Math" panose="02040503050406030204" pitchFamily="18" charset="0"/>
                          </a:rPr>
                          <m:t>ini</m:t>
                        </m:r>
                      </m:sub>
                    </m:sSub>
                    <m:r>
                      <a:rPr lang="en-US" altLang="ja-JP" sz="2400" b="0" i="1" dirty="0" smtClean="0">
                        <a:latin typeface="Cambria Math" panose="02040503050406030204" pitchFamily="18" charset="0"/>
                      </a:rPr>
                      <m:t>=0.4999</m:t>
                    </m:r>
                  </m:oMath>
                </a14:m>
                <a:r>
                  <a:rPr lang="en-US" altLang="ja-JP" sz="2400" dirty="0" smtClean="0"/>
                  <a:t>).</a:t>
                </a:r>
              </a:p>
              <a:p>
                <a:r>
                  <a:rPr lang="ja-JP" altLang="en-US" sz="2400" dirty="0" smtClean="0"/>
                  <a:t>完全に同一のメッシュ分割で</a:t>
                </a:r>
                <a:r>
                  <a:rPr lang="ja-JP" altLang="en-US" sz="2400" dirty="0"/>
                  <a:t>，</a:t>
                </a:r>
                <a:r>
                  <a:rPr lang="en-US" altLang="ja-JP" sz="2400" dirty="0" smtClean="0"/>
                  <a:t>ABAQUS/Standard</a:t>
                </a:r>
                <a:r>
                  <a:rPr lang="ja-JP" altLang="en-US" sz="2400" dirty="0" smtClean="0"/>
                  <a:t>の</a:t>
                </a:r>
                <a:r>
                  <a:rPr lang="en-US" altLang="ja-JP" sz="2400" dirty="0" smtClean="0">
                    <a:solidFill>
                      <a:srgbClr val="0000CC"/>
                    </a:solidFill>
                  </a:rPr>
                  <a:t>C3D4H</a:t>
                </a:r>
                <a:r>
                  <a:rPr lang="ja-JP" altLang="en-US" sz="2400" dirty="0" smtClean="0"/>
                  <a:t>と結果を比較</a:t>
                </a:r>
                <a:r>
                  <a:rPr lang="ja-JP" altLang="en-US" sz="2400" dirty="0" smtClean="0">
                    <a:solidFill>
                      <a:srgbClr val="0000CC"/>
                    </a:solidFill>
                  </a:rPr>
                  <a:t>．</a:t>
                </a:r>
                <a:endParaRPr lang="en-US" altLang="ja-JP" sz="24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635" b="-2429"/>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17</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207" y="657225"/>
            <a:ext cx="4294473" cy="3815891"/>
          </a:xfrm>
          <a:prstGeom prst="rect">
            <a:avLst/>
          </a:prstGeom>
        </p:spPr>
      </p:pic>
    </p:spTree>
    <p:extLst>
      <p:ext uri="{BB962C8B-B14F-4D97-AF65-F5344CB8AC3E}">
        <p14:creationId xmlns:p14="http://schemas.microsoft.com/office/powerpoint/2010/main" val="1728099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a:t>
            </a:r>
            <a:r>
              <a:rPr lang="en-US" altLang="ja-JP" dirty="0" smtClean="0"/>
              <a:t>1/8</a:t>
            </a:r>
            <a:r>
              <a:rPr lang="ja-JP" altLang="en-US" dirty="0"/>
              <a:t>円柱の押込解析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b="1" i="1" u="sng" dirty="0" smtClean="0">
                <a:effectLst>
                  <a:outerShdw blurRad="38100" dist="38100" dir="2700000" algn="tl">
                    <a:srgbClr val="000000">
                      <a:alpha val="43137"/>
                    </a:srgbClr>
                  </a:outerShdw>
                </a:effectLst>
              </a:rPr>
              <a:t>FS/NS-</a:t>
            </a:r>
            <a:br>
              <a:rPr lang="en-US" altLang="ja-JP" sz="2400" b="1" i="1" u="sng" dirty="0" smtClean="0">
                <a:effectLst>
                  <a:outerShdw blurRad="38100" dist="38100" dir="2700000" algn="tl">
                    <a:srgbClr val="000000">
                      <a:alpha val="43137"/>
                    </a:srgbClr>
                  </a:outerShdw>
                </a:effectLst>
              </a:rPr>
            </a:br>
            <a:r>
              <a:rPr lang="en-US" altLang="ja-JP" sz="2400" b="1" i="1" u="sng" dirty="0" smtClean="0">
                <a:effectLst>
                  <a:outerShdw blurRad="38100" dist="38100" dir="2700000" algn="tl">
                    <a:srgbClr val="000000">
                      <a:alpha val="43137"/>
                    </a:srgbClr>
                  </a:outerShdw>
                </a:effectLst>
              </a:rPr>
              <a:t>FEM</a:t>
            </a:r>
            <a:r>
              <a:rPr lang="ja-JP" altLang="en-US" sz="2400" b="1" i="1" u="sng" dirty="0" smtClean="0">
                <a:effectLst>
                  <a:outerShdw blurRad="38100" dist="38100" dir="2700000" algn="tl">
                    <a:srgbClr val="000000">
                      <a:alpha val="43137"/>
                    </a:srgbClr>
                  </a:outerShdw>
                </a:effectLst>
              </a:rPr>
              <a:t>の</a:t>
            </a:r>
            <a:r>
              <a:rPr lang="en-US" altLang="ja-JP" sz="2400" b="1" i="1" u="sng" dirty="0">
                <a:effectLst>
                  <a:outerShdw blurRad="38100" dist="38100" dir="2700000" algn="tl">
                    <a:srgbClr val="000000">
                      <a:alpha val="43137"/>
                    </a:srgbClr>
                  </a:outerShdw>
                </a:effectLst>
              </a:rPr>
              <a:t/>
            </a:r>
            <a:br>
              <a:rPr lang="en-US" altLang="ja-JP" sz="2400" b="1" i="1" u="sng" dirty="0">
                <a:effectLst>
                  <a:outerShdw blurRad="38100" dist="38100" dir="2700000" algn="tl">
                    <a:srgbClr val="000000">
                      <a:alpha val="43137"/>
                    </a:srgbClr>
                  </a:outerShdw>
                </a:effectLst>
              </a:rPr>
            </a:br>
            <a:r>
              <a:rPr kumimoji="1" lang="ja-JP" altLang="en-US" sz="2400" b="1" i="1" u="sng" dirty="0" smtClean="0">
                <a:effectLst>
                  <a:outerShdw blurRad="38100" dist="38100" dir="2700000" algn="tl">
                    <a:srgbClr val="000000">
                      <a:alpha val="43137"/>
                    </a:srgbClr>
                  </a:outerShdw>
                </a:effectLst>
              </a:rPr>
              <a:t>解析結果</a:t>
            </a:r>
            <a:endParaRPr kumimoji="1" lang="ja-JP" altLang="en-US" sz="24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18</a:t>
            </a:fld>
            <a:endParaRPr lang="ja-JP" altLang="en-US" dirty="0"/>
          </a:p>
        </p:txBody>
      </p:sp>
      <p:pic>
        <p:nvPicPr>
          <p:cNvPr id="5" nam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8297" y="628506"/>
            <a:ext cx="6156071" cy="5769118"/>
          </a:xfrm>
          <a:prstGeom prst="rect">
            <a:avLst/>
          </a:prstGeom>
        </p:spPr>
      </p:pic>
    </p:spTree>
    <p:extLst>
      <p:ext uri="{BB962C8B-B14F-4D97-AF65-F5344CB8AC3E}">
        <p14:creationId xmlns:p14="http://schemas.microsoft.com/office/powerpoint/2010/main" val="1815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75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a:t>
            </a:r>
            <a:r>
              <a:rPr lang="en-US" altLang="ja-JP" dirty="0" smtClean="0"/>
              <a:t>1/8</a:t>
            </a:r>
            <a:r>
              <a:rPr lang="ja-JP" altLang="en-US" dirty="0"/>
              <a:t>円柱の押込解析</a:t>
            </a:r>
            <a:endParaRPr kumimoji="1" lang="ja-JP" altLang="en-US" dirty="0"/>
          </a:p>
        </p:txBody>
      </p:sp>
      <p:sp>
        <p:nvSpPr>
          <p:cNvPr id="10" name="コンテンツ プレースホルダー 9"/>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ABAQUS</a:t>
            </a:r>
            <a:r>
              <a:rPr lang="ja-JP" altLang="en-US" sz="2800" b="1" i="1" u="sng" dirty="0" smtClean="0">
                <a:effectLst>
                  <a:outerShdw blurRad="38100" dist="38100" dir="2700000" algn="tl">
                    <a:srgbClr val="000000">
                      <a:alpha val="43137"/>
                    </a:srgbClr>
                  </a:outerShdw>
                </a:effectLst>
              </a:rPr>
              <a:t>の</a:t>
            </a:r>
            <a:r>
              <a:rPr lang="en-US" altLang="ja-JP" sz="2800" b="1" i="1" u="sng" dirty="0" smtClean="0">
                <a:effectLst>
                  <a:outerShdw blurRad="38100" dist="38100" dir="2700000" algn="tl">
                    <a:srgbClr val="000000">
                      <a:alpha val="43137"/>
                    </a:srgbClr>
                  </a:outerShdw>
                </a:effectLst>
              </a:rPr>
              <a:t>C3D4H</a:t>
            </a:r>
            <a:r>
              <a:rPr lang="ja-JP" altLang="en-US" sz="2800" b="1" i="1" u="sng" dirty="0" smtClean="0">
                <a:effectLst>
                  <a:outerShdw blurRad="38100" dist="38100" dir="2700000" algn="tl">
                    <a:srgbClr val="000000">
                      <a:alpha val="43137"/>
                    </a:srgbClr>
                  </a:outerShdw>
                </a:effectLst>
              </a:rPr>
              <a:t>と</a:t>
            </a:r>
            <a:r>
              <a:rPr lang="en-US" altLang="ja-JP" sz="2800" b="1" i="1" u="sng" dirty="0" smtClean="0">
                <a:effectLst>
                  <a:outerShdw blurRad="38100" dist="38100" dir="2700000" algn="tl">
                    <a:srgbClr val="000000">
                      <a:alpha val="43137"/>
                    </a:srgbClr>
                  </a:outerShdw>
                </a:effectLst>
              </a:rPr>
              <a:t>ES/NS-FEM</a:t>
            </a:r>
            <a:r>
              <a:rPr lang="ja-JP" altLang="en-US" sz="2800" b="1" i="1" u="sng" dirty="0" smtClean="0">
                <a:effectLst>
                  <a:outerShdw blurRad="38100" dist="38100" dir="2700000" algn="tl">
                    <a:srgbClr val="000000">
                      <a:alpha val="43137"/>
                    </a:srgbClr>
                  </a:outerShdw>
                </a:effectLst>
              </a:rPr>
              <a:t>の比較</a:t>
            </a: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1200" b="1" i="1" u="sng" dirty="0" smtClean="0">
              <a:effectLst>
                <a:outerShdw blurRad="38100" dist="38100" dir="2700000" algn="tl">
                  <a:srgbClr val="000000">
                    <a:alpha val="43137"/>
                  </a:srgbClr>
                </a:outerShdw>
              </a:effectLst>
            </a:endParaRPr>
          </a:p>
          <a:p>
            <a:r>
              <a:rPr kumimoji="1" lang="ja-JP" altLang="en-US" sz="2800" dirty="0" smtClean="0"/>
              <a:t>両者の変形形状は互いに酷似している．</a:t>
            </a:r>
            <a:endParaRPr kumimoji="1" lang="en-US" altLang="ja-JP" sz="2800" dirty="0" smtClean="0"/>
          </a:p>
          <a:p>
            <a:r>
              <a:rPr lang="ja-JP" altLang="en-US" sz="2800" dirty="0" smtClean="0"/>
              <a:t>両者共に角部</a:t>
            </a:r>
            <a:r>
              <a:rPr lang="ja-JP" altLang="en-US" sz="2800" dirty="0"/>
              <a:t>でのロッキングが見られる</a:t>
            </a:r>
            <a:r>
              <a:rPr lang="ja-JP" altLang="en-US" sz="2800" dirty="0" smtClean="0"/>
              <a:t>．</a:t>
            </a:r>
            <a:endParaRPr kumimoji="1" lang="en-US" altLang="ja-JP" sz="2800" dirty="0" smtClean="0"/>
          </a:p>
          <a:p>
            <a:r>
              <a:rPr lang="ja-JP" altLang="en-US" sz="2800" dirty="0" smtClean="0"/>
              <a:t>提案</a:t>
            </a:r>
            <a:r>
              <a:rPr lang="ja-JP" altLang="en-US" sz="2800" dirty="0"/>
              <a:t>手法の圧力振動の振幅が</a:t>
            </a:r>
            <a:r>
              <a:rPr lang="en-US" altLang="ja-JP" sz="2800" dirty="0"/>
              <a:t>C3D4H</a:t>
            </a:r>
            <a:r>
              <a:rPr lang="ja-JP" altLang="en-US" sz="2800" dirty="0"/>
              <a:t>の約２倍</a:t>
            </a:r>
            <a:r>
              <a:rPr lang="ja-JP" altLang="en-US" sz="2800" dirty="0" smtClean="0"/>
              <a:t>．</a:t>
            </a:r>
            <a:endParaRPr lang="ja-JP" altLang="en-US" sz="2800"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19</a:t>
            </a:fld>
            <a:endParaRPr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r="15886" b="870"/>
          <a:stretch/>
        </p:blipFill>
        <p:spPr>
          <a:xfrm>
            <a:off x="-15081" y="1067980"/>
            <a:ext cx="4767102" cy="3873188"/>
          </a:xfrm>
          <a:prstGeom prst="rect">
            <a:avLst/>
          </a:prstGeom>
        </p:spPr>
      </p:pic>
      <p:sp>
        <p:nvSpPr>
          <p:cNvPr id="6" name="テキスト ボックス 5"/>
          <p:cNvSpPr txBox="1"/>
          <p:nvPr/>
        </p:nvSpPr>
        <p:spPr>
          <a:xfrm>
            <a:off x="1756066" y="1213876"/>
            <a:ext cx="2635914" cy="707886"/>
          </a:xfrm>
          <a:prstGeom prst="rect">
            <a:avLst/>
          </a:prstGeom>
          <a:solidFill>
            <a:schemeClr val="bg1"/>
          </a:solidFill>
        </p:spPr>
        <p:txBody>
          <a:bodyPr wrap="none" rtlCol="0">
            <a:spAutoFit/>
          </a:bodyPr>
          <a:lstStyle/>
          <a:p>
            <a:pPr algn="ctr"/>
            <a:r>
              <a:rPr kumimoji="1" lang="en-US" altLang="ja-JP" sz="2000" dirty="0" smtClean="0">
                <a:solidFill>
                  <a:srgbClr val="0000CC"/>
                </a:solidFill>
              </a:rPr>
              <a:t>C3D4H</a:t>
            </a:r>
          </a:p>
          <a:p>
            <a:pPr algn="ctr"/>
            <a:r>
              <a:rPr kumimoji="1" lang="en-US" altLang="ja-JP" sz="2000" dirty="0" smtClean="0">
                <a:solidFill>
                  <a:srgbClr val="0000CC"/>
                </a:solidFill>
              </a:rPr>
              <a:t>of ABAQUS/Standard</a:t>
            </a:r>
            <a:endParaRPr kumimoji="1" lang="ja-JP" altLang="en-US" sz="2000" dirty="0">
              <a:solidFill>
                <a:srgbClr val="0000CC"/>
              </a:solidFill>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022" y="1918428"/>
            <a:ext cx="4084698" cy="3018274"/>
          </a:xfrm>
          <a:prstGeom prst="rect">
            <a:avLst/>
          </a:prstGeom>
        </p:spPr>
      </p:pic>
      <p:sp>
        <p:nvSpPr>
          <p:cNvPr id="9" name="テキスト ボックス 8"/>
          <p:cNvSpPr txBox="1"/>
          <p:nvPr/>
        </p:nvSpPr>
        <p:spPr>
          <a:xfrm>
            <a:off x="5536895" y="1213876"/>
            <a:ext cx="1967205" cy="707886"/>
          </a:xfrm>
          <a:prstGeom prst="rect">
            <a:avLst/>
          </a:prstGeom>
          <a:noFill/>
          <a:ln>
            <a:solidFill>
              <a:schemeClr val="tx1"/>
            </a:solidFill>
          </a:ln>
        </p:spPr>
        <p:txBody>
          <a:bodyPr wrap="none" rtlCol="0">
            <a:spAutoFit/>
          </a:bodyPr>
          <a:lstStyle/>
          <a:p>
            <a:pPr algn="ctr"/>
            <a:r>
              <a:rPr lang="en-US" altLang="ja-JP" sz="2000" dirty="0" smtClean="0">
                <a:solidFill>
                  <a:srgbClr val="FF0000"/>
                </a:solidFill>
              </a:rPr>
              <a:t>Selective</a:t>
            </a:r>
          </a:p>
          <a:p>
            <a:pPr algn="ctr"/>
            <a:r>
              <a:rPr lang="en-US" altLang="ja-JP" sz="2000" b="1" dirty="0" smtClean="0">
                <a:solidFill>
                  <a:srgbClr val="FF0000"/>
                </a:solidFill>
                <a:effectLst>
                  <a:outerShdw blurRad="38100" dist="38100" dir="2700000" algn="tl">
                    <a:srgbClr val="000000">
                      <a:alpha val="43137"/>
                    </a:srgbClr>
                  </a:outerShdw>
                </a:effectLst>
              </a:rPr>
              <a:t>ES</a:t>
            </a:r>
            <a:r>
              <a:rPr lang="en-US" altLang="ja-JP" sz="2000" dirty="0" smtClean="0">
                <a:solidFill>
                  <a:srgbClr val="FF0000"/>
                </a:solidFill>
              </a:rPr>
              <a:t>/NS-FEM-T4</a:t>
            </a:r>
            <a:endParaRPr kumimoji="1" lang="ja-JP" altLang="en-US" sz="2000" dirty="0">
              <a:solidFill>
                <a:srgbClr val="FF0000"/>
              </a:solidFill>
            </a:endParaRPr>
          </a:p>
        </p:txBody>
      </p:sp>
    </p:spTree>
    <p:extLst>
      <p:ext uri="{BB962C8B-B14F-4D97-AF65-F5344CB8AC3E}">
        <p14:creationId xmlns:p14="http://schemas.microsoft.com/office/powerpoint/2010/main" val="1893283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a:t>
            </a:r>
            <a:r>
              <a:rPr lang="ja-JP" altLang="en-US" dirty="0" smtClean="0"/>
              <a:t>背景</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smtClean="0">
                <a:solidFill>
                  <a:srgbClr val="000000"/>
                </a:solidFill>
              </a:rPr>
              <a:t>柔らかい微圧縮材料の</a:t>
            </a:r>
            <a:r>
              <a:rPr lang="ja-JP" altLang="en-US" dirty="0" smtClean="0">
                <a:solidFill>
                  <a:srgbClr val="6600CC"/>
                </a:solidFill>
              </a:rPr>
              <a:t>静的超大変形問題</a:t>
            </a:r>
            <a:r>
              <a:rPr lang="ja-JP" altLang="en-US" dirty="0" smtClean="0">
                <a:solidFill>
                  <a:srgbClr val="000000"/>
                </a:solidFill>
              </a:rPr>
              <a:t>を</a:t>
            </a:r>
            <a:r>
              <a:rPr lang="en-US" altLang="ja-JP" dirty="0">
                <a:solidFill>
                  <a:srgbClr val="000000"/>
                </a:solidFill>
              </a:rPr>
              <a:t/>
            </a:r>
            <a:br>
              <a:rPr lang="en-US" altLang="ja-JP" dirty="0">
                <a:solidFill>
                  <a:srgbClr val="000000"/>
                </a:solidFill>
              </a:rPr>
            </a:br>
            <a:r>
              <a:rPr lang="ja-JP" altLang="en-US" b="1" u="sng" dirty="0" smtClean="0">
                <a:solidFill>
                  <a:srgbClr val="000000"/>
                </a:solidFill>
              </a:rPr>
              <a:t>高精度かつ安定</a:t>
            </a:r>
            <a:r>
              <a:rPr lang="ja-JP" altLang="en-US" dirty="0" smtClean="0">
                <a:solidFill>
                  <a:srgbClr val="000000"/>
                </a:solidFill>
              </a:rPr>
              <a:t>に解きたい</a:t>
            </a:r>
            <a:r>
              <a:rPr lang="ja-JP" altLang="en-US" dirty="0">
                <a:solidFill>
                  <a:srgbClr val="000000"/>
                </a:solidFill>
              </a:rPr>
              <a:t>．</a:t>
            </a:r>
            <a:r>
              <a:rPr lang="en-US" altLang="ja-JP" dirty="0">
                <a:solidFill>
                  <a:srgbClr val="000000"/>
                </a:solidFill>
              </a:rPr>
              <a:t/>
            </a:r>
            <a:br>
              <a:rPr lang="en-US" altLang="ja-JP" dirty="0">
                <a:solidFill>
                  <a:srgbClr val="000000"/>
                </a:solidFill>
              </a:rPr>
            </a:br>
            <a:r>
              <a:rPr lang="ja-JP" altLang="en-US" dirty="0" smtClean="0">
                <a:solidFill>
                  <a:srgbClr val="000000"/>
                </a:solidFill>
              </a:rPr>
              <a:t>（最終目標：タイヤゴムの大変形，</a:t>
            </a:r>
            <a:r>
              <a:rPr lang="en-US" altLang="ja-JP" dirty="0">
                <a:solidFill>
                  <a:srgbClr val="000000"/>
                </a:solidFill>
              </a:rPr>
              <a:t/>
            </a:r>
            <a:br>
              <a:rPr lang="en-US" altLang="ja-JP" dirty="0">
                <a:solidFill>
                  <a:srgbClr val="000000"/>
                </a:solidFill>
              </a:rPr>
            </a:br>
            <a:r>
              <a:rPr lang="ja-JP" altLang="en-US" dirty="0" smtClean="0">
                <a:solidFill>
                  <a:srgbClr val="000000"/>
                </a:solidFill>
              </a:rPr>
              <a:t>　熱ナノインプリント樹脂成形など）</a:t>
            </a:r>
            <a:endParaRPr lang="en-US" altLang="ja-JP" dirty="0">
              <a:solidFill>
                <a:srgbClr val="000000"/>
              </a:solidFill>
            </a:endParaRPr>
          </a:p>
          <a:p>
            <a:pPr lvl="0"/>
            <a:r>
              <a:rPr lang="ja-JP" altLang="en-US" dirty="0"/>
              <a:t>メッシュ</a:t>
            </a:r>
            <a:r>
              <a:rPr lang="ja-JP" altLang="en-US" dirty="0" smtClean="0"/>
              <a:t>固定の</a:t>
            </a:r>
            <a:r>
              <a:rPr lang="en-US" altLang="ja-JP" dirty="0" smtClean="0"/>
              <a:t>FEM</a:t>
            </a:r>
            <a:r>
              <a:rPr lang="ja-JP" altLang="en-US" dirty="0">
                <a:solidFill>
                  <a:srgbClr val="000000"/>
                </a:solidFill>
              </a:rPr>
              <a:t>を</a:t>
            </a:r>
            <a:r>
              <a:rPr lang="ja-JP" altLang="en-US" dirty="0" smtClean="0">
                <a:solidFill>
                  <a:srgbClr val="000000"/>
                </a:solidFill>
              </a:rPr>
              <a:t>使用すると</a:t>
            </a:r>
            <a:r>
              <a:rPr lang="en-US" altLang="ja-JP" dirty="0">
                <a:solidFill>
                  <a:srgbClr val="000000"/>
                </a:solidFill>
              </a:rPr>
              <a:t/>
            </a:r>
            <a:br>
              <a:rPr lang="en-US" altLang="ja-JP" dirty="0">
                <a:solidFill>
                  <a:srgbClr val="000000"/>
                </a:solidFill>
              </a:rPr>
            </a:br>
            <a:r>
              <a:rPr lang="ja-JP" altLang="en-US" dirty="0">
                <a:solidFill>
                  <a:srgbClr val="000000"/>
                </a:solidFill>
              </a:rPr>
              <a:t>メッシュがすぐに潰れ</a:t>
            </a:r>
            <a:r>
              <a:rPr lang="ja-JP" altLang="en-US" dirty="0" smtClean="0">
                <a:solidFill>
                  <a:srgbClr val="000000"/>
                </a:solidFill>
              </a:rPr>
              <a:t>てしまい，解</a:t>
            </a:r>
            <a:r>
              <a:rPr lang="en-US" altLang="ja-JP" dirty="0" smtClean="0">
                <a:solidFill>
                  <a:srgbClr val="000000"/>
                </a:solidFill>
              </a:rPr>
              <a:t/>
            </a:r>
            <a:br>
              <a:rPr lang="en-US" altLang="ja-JP" dirty="0" smtClean="0">
                <a:solidFill>
                  <a:srgbClr val="000000"/>
                </a:solidFill>
              </a:rPr>
            </a:br>
            <a:r>
              <a:rPr lang="ja-JP" altLang="en-US" dirty="0" smtClean="0">
                <a:solidFill>
                  <a:srgbClr val="000000"/>
                </a:solidFill>
              </a:rPr>
              <a:t>が得られない．</a:t>
            </a:r>
            <a:endParaRPr lang="en-US" altLang="ja-JP" dirty="0">
              <a:solidFill>
                <a:srgbClr val="000000"/>
              </a:solidFill>
            </a:endParaRPr>
          </a:p>
          <a:p>
            <a:pPr marL="0" lvl="0" indent="0">
              <a:buNone/>
            </a:pPr>
            <a:endParaRPr lang="en-US" altLang="ja-JP" dirty="0">
              <a:solidFill>
                <a:srgbClr val="000000"/>
              </a:solidFill>
            </a:endParaRPr>
          </a:p>
          <a:p>
            <a:pPr marL="0" lvl="0" indent="0">
              <a:buNone/>
            </a:pPr>
            <a:r>
              <a:rPr lang="ja-JP" altLang="en-US" dirty="0" smtClean="0">
                <a:solidFill>
                  <a:srgbClr val="FF0000"/>
                </a:solidFill>
              </a:rPr>
              <a:t>メッシュリゾーニング</a:t>
            </a:r>
            <a:r>
              <a:rPr lang="ja-JP" altLang="en-US" dirty="0" smtClean="0"/>
              <a:t>（メッシュを何度</a:t>
            </a:r>
            <a:r>
              <a:rPr lang="en-US" altLang="ja-JP" dirty="0"/>
              <a:t/>
            </a:r>
            <a:br>
              <a:rPr lang="en-US" altLang="ja-JP" dirty="0"/>
            </a:br>
            <a:r>
              <a:rPr lang="ja-JP" altLang="en-US" dirty="0" smtClean="0"/>
              <a:t>も切り直して計算を続行すること）</a:t>
            </a:r>
            <a:r>
              <a:rPr lang="ja-JP" altLang="en-US" dirty="0" smtClean="0">
                <a:solidFill>
                  <a:srgbClr val="000000"/>
                </a:solidFill>
              </a:rPr>
              <a:t>が</a:t>
            </a:r>
            <a:r>
              <a:rPr lang="en-US" altLang="ja-JP" dirty="0" smtClean="0">
                <a:solidFill>
                  <a:srgbClr val="000000"/>
                </a:solidFill>
              </a:rPr>
              <a:t/>
            </a:r>
            <a:br>
              <a:rPr lang="en-US" altLang="ja-JP" dirty="0" smtClean="0">
                <a:solidFill>
                  <a:srgbClr val="000000"/>
                </a:solidFill>
              </a:rPr>
            </a:br>
            <a:r>
              <a:rPr lang="ja-JP" altLang="en-US" dirty="0" smtClean="0">
                <a:solidFill>
                  <a:srgbClr val="000000"/>
                </a:solidFill>
              </a:rPr>
              <a:t>不可欠．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663788" y="4148882"/>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2" cstate="print"/>
          <a:srcRect l="48975" t="43605" b="14536"/>
          <a:stretch>
            <a:fillRect/>
          </a:stretch>
        </p:blipFill>
        <p:spPr bwMode="auto">
          <a:xfrm>
            <a:off x="6666421" y="1101725"/>
            <a:ext cx="2478087" cy="1554163"/>
          </a:xfrm>
          <a:prstGeom prst="rect">
            <a:avLst/>
          </a:prstGeom>
          <a:noFill/>
          <a:ln w="9525">
            <a:noFill/>
            <a:miter lim="800000"/>
            <a:headEnd/>
            <a:tailEnd/>
          </a:ln>
          <a:effectLst/>
        </p:spPr>
      </p:pic>
      <p:pic>
        <p:nvPicPr>
          <p:cNvPr id="7" name="Picture 5">
            <a:hlinkClick r:id="rId3" action="ppaction://hlinkfile"/>
          </p:cNvPr>
          <p:cNvPicPr>
            <a:picLocks noChangeAspect="1" noChangeArrowheads="1"/>
          </p:cNvPicPr>
          <p:nvPr/>
        </p:nvPicPr>
        <p:blipFill>
          <a:blip r:embed="rId4" cstate="print"/>
          <a:srcRect l="29990" t="3392" r="29990" b="39569"/>
          <a:stretch>
            <a:fillRect/>
          </a:stretch>
        </p:blipFill>
        <p:spPr bwMode="auto">
          <a:xfrm>
            <a:off x="6379083" y="2759253"/>
            <a:ext cx="2765425" cy="3632353"/>
          </a:xfrm>
          <a:prstGeom prst="rect">
            <a:avLst/>
          </a:prstGeom>
          <a:noFill/>
          <a:ln w="9525">
            <a:noFill/>
            <a:round/>
            <a:headEnd/>
            <a:tailEnd/>
          </a:ln>
        </p:spPr>
      </p:pic>
      <p:sp>
        <p:nvSpPr>
          <p:cNvPr id="8" name="テキスト ボックス 7"/>
          <p:cNvSpPr txBox="1"/>
          <p:nvPr/>
        </p:nvSpPr>
        <p:spPr>
          <a:xfrm>
            <a:off x="7990590" y="3687217"/>
            <a:ext cx="853119" cy="461665"/>
          </a:xfrm>
          <a:prstGeom prst="rect">
            <a:avLst/>
          </a:prstGeom>
          <a:noFill/>
        </p:spPr>
        <p:txBody>
          <a:bodyPr wrap="none" rtlCol="0">
            <a:spAutoFit/>
          </a:bodyPr>
          <a:lstStyle/>
          <a:p>
            <a:r>
              <a:rPr kumimoji="1" lang="en-US" altLang="ja-JP" sz="2400" dirty="0" smtClean="0">
                <a:solidFill>
                  <a:schemeClr val="bg1"/>
                </a:solidFill>
              </a:rPr>
              <a:t>Mold</a:t>
            </a:r>
            <a:endParaRPr kumimoji="1" lang="ja-JP" altLang="en-US" sz="2400" dirty="0">
              <a:solidFill>
                <a:schemeClr val="bg1"/>
              </a:solidFill>
            </a:endParaRPr>
          </a:p>
        </p:txBody>
      </p:sp>
      <p:sp>
        <p:nvSpPr>
          <p:cNvPr id="9" name="テキスト ボックス 8"/>
          <p:cNvSpPr txBox="1"/>
          <p:nvPr/>
        </p:nvSpPr>
        <p:spPr>
          <a:xfrm>
            <a:off x="7298093" y="5517232"/>
            <a:ext cx="1314784" cy="461665"/>
          </a:xfrm>
          <a:prstGeom prst="rect">
            <a:avLst/>
          </a:prstGeom>
          <a:noFill/>
        </p:spPr>
        <p:txBody>
          <a:bodyPr wrap="none" rtlCol="0">
            <a:spAutoFit/>
          </a:bodyPr>
          <a:lstStyle/>
          <a:p>
            <a:r>
              <a:rPr lang="en-US" altLang="ja-JP" sz="2400" dirty="0" smtClean="0">
                <a:solidFill>
                  <a:schemeClr val="bg1"/>
                </a:solidFill>
              </a:rPr>
              <a:t>Polymer</a:t>
            </a:r>
            <a:endParaRPr kumimoji="1" lang="ja-JP" altLang="en-US" sz="2400" dirty="0">
              <a:solidFill>
                <a:schemeClr val="bg1"/>
              </a:solidFill>
            </a:endParaRPr>
          </a:p>
        </p:txBody>
      </p:sp>
    </p:spTree>
    <p:extLst>
      <p:ext uri="{BB962C8B-B14F-4D97-AF65-F5344CB8AC3E}">
        <p14:creationId xmlns:p14="http://schemas.microsoft.com/office/powerpoint/2010/main" val="3582315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smtClean="0"/>
              <a:t>超弾性</a:t>
            </a:r>
            <a:r>
              <a:rPr lang="en-US" altLang="ja-JP" dirty="0" smtClean="0"/>
              <a:t>1/8</a:t>
            </a:r>
            <a:r>
              <a:rPr lang="ja-JP" altLang="en-US" dirty="0"/>
              <a:t>円柱の押込解析</a:t>
            </a:r>
            <a:endParaRPr kumimoji="1" lang="ja-JP" altLang="en-US" dirty="0"/>
          </a:p>
        </p:txBody>
      </p:sp>
      <p:sp>
        <p:nvSpPr>
          <p:cNvPr id="10" name="コンテンツ プレースホルダー 9"/>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ABAQUS</a:t>
            </a:r>
            <a:r>
              <a:rPr lang="ja-JP" altLang="en-US" sz="2800" b="1" i="1" u="sng" dirty="0" smtClean="0">
                <a:effectLst>
                  <a:outerShdw blurRad="38100" dist="38100" dir="2700000" algn="tl">
                    <a:srgbClr val="000000">
                      <a:alpha val="43137"/>
                    </a:srgbClr>
                  </a:outerShdw>
                </a:effectLst>
              </a:rPr>
              <a:t>の</a:t>
            </a:r>
            <a:r>
              <a:rPr lang="en-US" altLang="ja-JP" sz="2800" b="1" i="1" u="sng" dirty="0" smtClean="0">
                <a:effectLst>
                  <a:outerShdw blurRad="38100" dist="38100" dir="2700000" algn="tl">
                    <a:srgbClr val="000000">
                      <a:alpha val="43137"/>
                    </a:srgbClr>
                  </a:outerShdw>
                </a:effectLst>
              </a:rPr>
              <a:t>C3D4H</a:t>
            </a:r>
            <a:r>
              <a:rPr lang="ja-JP" altLang="en-US" sz="2800" b="1" i="1" u="sng" dirty="0" smtClean="0">
                <a:effectLst>
                  <a:outerShdw blurRad="38100" dist="38100" dir="2700000" algn="tl">
                    <a:srgbClr val="000000">
                      <a:alpha val="43137"/>
                    </a:srgbClr>
                  </a:outerShdw>
                </a:effectLst>
              </a:rPr>
              <a:t>と</a:t>
            </a:r>
            <a:r>
              <a:rPr lang="en-US" altLang="ja-JP" sz="2800" b="1" i="1" u="sng" dirty="0" smtClean="0">
                <a:effectLst>
                  <a:outerShdw blurRad="38100" dist="38100" dir="2700000" algn="tl">
                    <a:srgbClr val="000000">
                      <a:alpha val="43137"/>
                    </a:srgbClr>
                  </a:outerShdw>
                </a:effectLst>
              </a:rPr>
              <a:t>FS/NS-FEM</a:t>
            </a:r>
            <a:r>
              <a:rPr lang="ja-JP" altLang="en-US" sz="2800" b="1" i="1" u="sng" dirty="0" smtClean="0">
                <a:effectLst>
                  <a:outerShdw blurRad="38100" dist="38100" dir="2700000" algn="tl">
                    <a:srgbClr val="000000">
                      <a:alpha val="43137"/>
                    </a:srgbClr>
                  </a:outerShdw>
                </a:effectLst>
              </a:rPr>
              <a:t>の比較</a:t>
            </a: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1200" b="1" i="1" u="sng" dirty="0" smtClean="0">
              <a:effectLst>
                <a:outerShdw blurRad="38100" dist="38100" dir="2700000" algn="tl">
                  <a:srgbClr val="000000">
                    <a:alpha val="43137"/>
                  </a:srgbClr>
                </a:outerShdw>
              </a:effectLst>
            </a:endParaRPr>
          </a:p>
          <a:p>
            <a:r>
              <a:rPr lang="ja-JP" altLang="en-US" sz="2800" dirty="0"/>
              <a:t>両者の変形形状は互いに酷似している．</a:t>
            </a:r>
            <a:endParaRPr lang="en-US" altLang="ja-JP" sz="2800" dirty="0"/>
          </a:p>
          <a:p>
            <a:r>
              <a:rPr lang="ja-JP" altLang="en-US" sz="2800" dirty="0"/>
              <a:t>両者共に角部でのロッキングが見られる．</a:t>
            </a:r>
            <a:endParaRPr lang="en-US" altLang="ja-JP" sz="2800" dirty="0"/>
          </a:p>
          <a:p>
            <a:r>
              <a:rPr lang="ja-JP" altLang="en-US" sz="2800" dirty="0"/>
              <a:t>提案手法の圧力振動の振幅が</a:t>
            </a:r>
            <a:r>
              <a:rPr lang="en-US" altLang="ja-JP" sz="2800" dirty="0"/>
              <a:t>C3D4H</a:t>
            </a:r>
            <a:r>
              <a:rPr lang="ja-JP" altLang="en-US" sz="2800" dirty="0"/>
              <a:t>の約２倍</a:t>
            </a:r>
            <a:r>
              <a:rPr lang="ja-JP" altLang="en-US" sz="2800" dirty="0" smtClean="0"/>
              <a:t>．</a:t>
            </a:r>
            <a:endParaRPr kumimoji="1" lang="ja-JP" altLang="en-US" sz="2800"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20</a:t>
            </a:fld>
            <a:endParaRPr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r="15886" b="870"/>
          <a:stretch/>
        </p:blipFill>
        <p:spPr>
          <a:xfrm>
            <a:off x="-15081" y="1067980"/>
            <a:ext cx="4767102" cy="3873188"/>
          </a:xfrm>
          <a:prstGeom prst="rect">
            <a:avLst/>
          </a:prstGeom>
        </p:spPr>
      </p:pic>
      <p:sp>
        <p:nvSpPr>
          <p:cNvPr id="6" name="テキスト ボックス 5"/>
          <p:cNvSpPr txBox="1"/>
          <p:nvPr/>
        </p:nvSpPr>
        <p:spPr>
          <a:xfrm>
            <a:off x="1756066" y="1213876"/>
            <a:ext cx="2635914" cy="707886"/>
          </a:xfrm>
          <a:prstGeom prst="rect">
            <a:avLst/>
          </a:prstGeom>
          <a:solidFill>
            <a:schemeClr val="bg1"/>
          </a:solidFill>
        </p:spPr>
        <p:txBody>
          <a:bodyPr wrap="none" rtlCol="0">
            <a:spAutoFit/>
          </a:bodyPr>
          <a:lstStyle/>
          <a:p>
            <a:pPr algn="ctr"/>
            <a:r>
              <a:rPr kumimoji="1" lang="en-US" altLang="ja-JP" sz="2000" dirty="0" smtClean="0">
                <a:solidFill>
                  <a:srgbClr val="0000CC"/>
                </a:solidFill>
              </a:rPr>
              <a:t>C3D4H</a:t>
            </a:r>
          </a:p>
          <a:p>
            <a:pPr algn="ctr"/>
            <a:r>
              <a:rPr kumimoji="1" lang="en-US" altLang="ja-JP" sz="2000" dirty="0" smtClean="0">
                <a:solidFill>
                  <a:srgbClr val="0000CC"/>
                </a:solidFill>
              </a:rPr>
              <a:t>of ABAQUS/Standard</a:t>
            </a:r>
            <a:endParaRPr kumimoji="1" lang="ja-JP" altLang="en-US" sz="2000" dirty="0">
              <a:solidFill>
                <a:srgbClr val="0000CC"/>
              </a:solidFill>
            </a:endParaRPr>
          </a:p>
        </p:txBody>
      </p:sp>
      <p:sp>
        <p:nvSpPr>
          <p:cNvPr id="9" name="テキスト ボックス 8"/>
          <p:cNvSpPr txBox="1"/>
          <p:nvPr/>
        </p:nvSpPr>
        <p:spPr>
          <a:xfrm>
            <a:off x="5544108" y="1213876"/>
            <a:ext cx="1952779" cy="707886"/>
          </a:xfrm>
          <a:prstGeom prst="rect">
            <a:avLst/>
          </a:prstGeom>
          <a:noFill/>
          <a:ln>
            <a:solidFill>
              <a:schemeClr val="tx1"/>
            </a:solidFill>
          </a:ln>
        </p:spPr>
        <p:txBody>
          <a:bodyPr wrap="none" rtlCol="0">
            <a:spAutoFit/>
          </a:bodyPr>
          <a:lstStyle/>
          <a:p>
            <a:pPr algn="ctr"/>
            <a:r>
              <a:rPr lang="en-US" altLang="ja-JP" sz="2000" dirty="0" smtClean="0">
                <a:solidFill>
                  <a:srgbClr val="FF0000"/>
                </a:solidFill>
              </a:rPr>
              <a:t>Selective</a:t>
            </a:r>
          </a:p>
          <a:p>
            <a:pPr algn="ctr"/>
            <a:r>
              <a:rPr lang="en-US" altLang="ja-JP" sz="2000" b="1" dirty="0" smtClean="0">
                <a:solidFill>
                  <a:srgbClr val="FF0000"/>
                </a:solidFill>
                <a:effectLst>
                  <a:outerShdw blurRad="38100" dist="38100" dir="2700000" algn="tl">
                    <a:srgbClr val="000000">
                      <a:alpha val="43137"/>
                    </a:srgbClr>
                  </a:outerShdw>
                </a:effectLst>
              </a:rPr>
              <a:t>FS</a:t>
            </a:r>
            <a:r>
              <a:rPr lang="en-US" altLang="ja-JP" sz="2000" dirty="0" smtClean="0">
                <a:solidFill>
                  <a:srgbClr val="FF0000"/>
                </a:solidFill>
              </a:rPr>
              <a:t>/NS-FEM-T4</a:t>
            </a:r>
            <a:endParaRPr kumimoji="1" lang="ja-JP" altLang="en-US" sz="2000" dirty="0">
              <a:solidFill>
                <a:srgbClr val="FF0000"/>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030882"/>
            <a:ext cx="3869392" cy="2931851"/>
          </a:xfrm>
          <a:prstGeom prst="rect">
            <a:avLst/>
          </a:prstGeom>
        </p:spPr>
      </p:pic>
    </p:spTree>
    <p:extLst>
      <p:ext uri="{BB962C8B-B14F-4D97-AF65-F5344CB8AC3E}">
        <p14:creationId xmlns:p14="http://schemas.microsoft.com/office/powerpoint/2010/main" val="1967445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Selective S-FEM</a:t>
            </a:r>
            <a:r>
              <a:rPr lang="ja-JP" altLang="en-US" dirty="0" smtClean="0"/>
              <a:t>の３つの問題点</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ja-JP" altLang="en-US" sz="2800" dirty="0" smtClean="0"/>
              <a:t>応力積分の際に</a:t>
            </a:r>
            <a:r>
              <a:rPr lang="en-US" altLang="ja-JP" sz="2800" dirty="0" err="1" smtClean="0"/>
              <a:t>dev</a:t>
            </a:r>
            <a:r>
              <a:rPr lang="en-US" altLang="ja-JP" sz="2800" dirty="0" smtClean="0"/>
              <a:t>/</a:t>
            </a:r>
            <a:r>
              <a:rPr lang="en-US" altLang="ja-JP" sz="2800" dirty="0" err="1" smtClean="0"/>
              <a:t>hyd</a:t>
            </a:r>
            <a:r>
              <a:rPr lang="en-US" altLang="ja-JP" sz="2800" dirty="0" smtClean="0"/>
              <a:t> split</a:t>
            </a:r>
            <a:r>
              <a:rPr lang="ja-JP" altLang="en-US" sz="2800" dirty="0" smtClean="0"/>
              <a:t>を行っている為</a:t>
            </a:r>
            <a:r>
              <a:rPr lang="en-US" altLang="ja-JP" sz="2800" b="1" u="sng" dirty="0" err="1" smtClean="0">
                <a:effectLst>
                  <a:outerShdw blurRad="38100" dist="38100" dir="2700000" algn="tl">
                    <a:srgbClr val="000000">
                      <a:alpha val="43137"/>
                    </a:srgbClr>
                  </a:outerShdw>
                </a:effectLst>
              </a:rPr>
              <a:t>dev</a:t>
            </a:r>
            <a:r>
              <a:rPr lang="en-US" altLang="ja-JP" sz="2800" b="1" u="sng" dirty="0" smtClean="0">
                <a:effectLst>
                  <a:outerShdw blurRad="38100" dist="38100" dir="2700000" algn="tl">
                    <a:srgbClr val="000000">
                      <a:alpha val="43137"/>
                    </a:srgbClr>
                  </a:outerShdw>
                </a:effectLst>
              </a:rPr>
              <a:t>/</a:t>
            </a:r>
            <a:r>
              <a:rPr lang="en-US" altLang="ja-JP" sz="2800" b="1" u="sng" dirty="0" err="1" smtClean="0">
                <a:effectLst>
                  <a:outerShdw blurRad="38100" dist="38100" dir="2700000" algn="tl">
                    <a:srgbClr val="000000">
                      <a:alpha val="43137"/>
                    </a:srgbClr>
                  </a:outerShdw>
                </a:effectLst>
              </a:rPr>
              <a:t>vol</a:t>
            </a:r>
            <a:r>
              <a:rPr lang="ja-JP" altLang="en-US" sz="2800" b="1" u="sng" dirty="0">
                <a:effectLst>
                  <a:outerShdw blurRad="38100" dist="38100" dir="2700000" algn="tl">
                    <a:srgbClr val="000000">
                      <a:alpha val="43137"/>
                    </a:srgbClr>
                  </a:outerShdw>
                </a:effectLst>
              </a:rPr>
              <a:t>カップリング</a:t>
            </a:r>
            <a:r>
              <a:rPr lang="ja-JP" altLang="en-US" sz="2800" dirty="0"/>
              <a:t>のある材料モデルを扱うことが出来ない</a:t>
            </a:r>
            <a:r>
              <a:rPr lang="ja-JP" altLang="en-US" sz="2800" dirty="0" smtClean="0"/>
              <a:t>．</a:t>
            </a:r>
            <a:r>
              <a:rPr lang="en-US" altLang="ja-JP" sz="2800" dirty="0" smtClean="0"/>
              <a:t/>
            </a:r>
            <a:br>
              <a:rPr lang="en-US" altLang="ja-JP" sz="2800" dirty="0" smtClean="0"/>
            </a:br>
            <a:r>
              <a:rPr lang="ja-JP" altLang="en-US" sz="2400" dirty="0" smtClean="0">
                <a:solidFill>
                  <a:schemeClr val="accent2">
                    <a:lumMod val="50000"/>
                  </a:schemeClr>
                </a:solidFill>
              </a:rPr>
              <a:t>（</a:t>
            </a:r>
            <a:r>
              <a:rPr lang="en-US" altLang="ja-JP" sz="2400" dirty="0" smtClean="0">
                <a:solidFill>
                  <a:schemeClr val="accent2">
                    <a:lumMod val="50000"/>
                  </a:schemeClr>
                </a:solidFill>
              </a:rPr>
              <a:t>ABAQUS C3D4H</a:t>
            </a:r>
            <a:r>
              <a:rPr lang="ja-JP" altLang="en-US" sz="2400" dirty="0" smtClean="0">
                <a:solidFill>
                  <a:schemeClr val="accent2">
                    <a:lumMod val="50000"/>
                  </a:schemeClr>
                </a:solidFill>
              </a:rPr>
              <a:t>は</a:t>
            </a:r>
            <a:r>
              <a:rPr lang="en-US" altLang="ja-JP" sz="2400" dirty="0" err="1" smtClean="0">
                <a:solidFill>
                  <a:schemeClr val="accent2">
                    <a:lumMod val="50000"/>
                  </a:schemeClr>
                </a:solidFill>
              </a:rPr>
              <a:t>dev</a:t>
            </a:r>
            <a:r>
              <a:rPr lang="en-US" altLang="ja-JP" sz="2400" dirty="0" smtClean="0">
                <a:solidFill>
                  <a:schemeClr val="accent2">
                    <a:lumMod val="50000"/>
                  </a:schemeClr>
                </a:solidFill>
              </a:rPr>
              <a:t>/</a:t>
            </a:r>
            <a:r>
              <a:rPr lang="en-US" altLang="ja-JP" sz="2400" dirty="0" err="1" smtClean="0">
                <a:solidFill>
                  <a:schemeClr val="accent2">
                    <a:lumMod val="50000"/>
                  </a:schemeClr>
                </a:solidFill>
              </a:rPr>
              <a:t>vol</a:t>
            </a:r>
            <a:r>
              <a:rPr lang="ja-JP" altLang="en-US" sz="2400" dirty="0" smtClean="0">
                <a:solidFill>
                  <a:schemeClr val="accent2">
                    <a:lumMod val="50000"/>
                  </a:schemeClr>
                </a:solidFill>
              </a:rPr>
              <a:t>カップリングも扱える．）</a:t>
            </a:r>
            <a:r>
              <a:rPr lang="en-US" altLang="ja-JP" sz="2400" dirty="0" smtClean="0">
                <a:solidFill>
                  <a:schemeClr val="accent2">
                    <a:lumMod val="50000"/>
                  </a:schemeClr>
                </a:solidFill>
              </a:rPr>
              <a:t/>
            </a:r>
            <a:br>
              <a:rPr lang="en-US" altLang="ja-JP" sz="2400" dirty="0" smtClean="0">
                <a:solidFill>
                  <a:schemeClr val="accent2">
                    <a:lumMod val="50000"/>
                  </a:schemeClr>
                </a:solidFill>
              </a:rPr>
            </a:br>
            <a:endParaRPr lang="en-US" altLang="ja-JP" sz="1000" dirty="0" smtClean="0">
              <a:solidFill>
                <a:schemeClr val="accent2">
                  <a:lumMod val="50000"/>
                </a:schemeClr>
              </a:solidFill>
            </a:endParaRPr>
          </a:p>
          <a:p>
            <a:pPr marL="514350" indent="-514350">
              <a:buFont typeface="+mj-lt"/>
              <a:buAutoNum type="arabicPeriod"/>
            </a:pPr>
            <a:r>
              <a:rPr lang="ja-JP" altLang="en-US" sz="2800" dirty="0" smtClean="0"/>
              <a:t>微圧縮材料</a:t>
            </a:r>
            <a:r>
              <a:rPr lang="ja-JP" altLang="en-US" sz="2800" dirty="0"/>
              <a:t>の変形解析において</a:t>
            </a:r>
            <a:r>
              <a:rPr lang="ja-JP" altLang="en-US" sz="2800" dirty="0" smtClean="0"/>
              <a:t>変位・荷重・</a:t>
            </a:r>
            <a:r>
              <a:rPr lang="en-US" altLang="ja-JP" sz="2800" dirty="0" smtClean="0"/>
              <a:t>Mises</a:t>
            </a:r>
            <a:r>
              <a:rPr lang="ja-JP" altLang="en-US" sz="2800" dirty="0"/>
              <a:t>応力は高精度に求められるが，</a:t>
            </a:r>
            <a:r>
              <a:rPr lang="ja-JP" altLang="en-US" sz="2800" b="1" u="sng" dirty="0">
                <a:effectLst>
                  <a:outerShdw blurRad="38100" dist="38100" dir="2700000" algn="tl">
                    <a:srgbClr val="000000">
                      <a:alpha val="43137"/>
                    </a:srgbClr>
                  </a:outerShdw>
                </a:effectLst>
              </a:rPr>
              <a:t>圧力振動</a:t>
            </a:r>
            <a:r>
              <a:rPr lang="ja-JP" altLang="en-US" sz="2800" dirty="0"/>
              <a:t>が起こる為に圧力の精度が悪い</a:t>
            </a:r>
            <a:r>
              <a:rPr lang="ja-JP" altLang="en-US" sz="2800" dirty="0" smtClean="0"/>
              <a:t>．</a:t>
            </a:r>
            <a:r>
              <a:rPr lang="en-US" altLang="ja-JP" sz="2800" dirty="0" smtClean="0"/>
              <a:t/>
            </a:r>
            <a:br>
              <a:rPr lang="en-US" altLang="ja-JP" sz="2800" dirty="0" smtClean="0"/>
            </a:br>
            <a:r>
              <a:rPr lang="ja-JP" altLang="en-US" sz="2400" dirty="0" smtClean="0">
                <a:solidFill>
                  <a:schemeClr val="accent2">
                    <a:lumMod val="50000"/>
                  </a:schemeClr>
                </a:solidFill>
              </a:rPr>
              <a:t>（</a:t>
            </a:r>
            <a:r>
              <a:rPr lang="en-US" altLang="ja-JP" sz="2400" dirty="0" smtClean="0">
                <a:solidFill>
                  <a:schemeClr val="accent2">
                    <a:lumMod val="50000"/>
                  </a:schemeClr>
                </a:solidFill>
              </a:rPr>
              <a:t>ABAQUS C3D4H</a:t>
            </a:r>
            <a:r>
              <a:rPr lang="ja-JP" altLang="en-US" sz="2400" dirty="0" smtClean="0">
                <a:solidFill>
                  <a:schemeClr val="accent2">
                    <a:lumMod val="50000"/>
                  </a:schemeClr>
                </a:solidFill>
              </a:rPr>
              <a:t>も圧力振動はあるが，振幅は半分程度．）</a:t>
            </a:r>
            <a:r>
              <a:rPr lang="en-US" altLang="ja-JP" sz="2400" dirty="0" smtClean="0">
                <a:solidFill>
                  <a:schemeClr val="accent2">
                    <a:lumMod val="50000"/>
                  </a:schemeClr>
                </a:solidFill>
              </a:rPr>
              <a:t/>
            </a:r>
            <a:br>
              <a:rPr lang="en-US" altLang="ja-JP" sz="2400" dirty="0" smtClean="0">
                <a:solidFill>
                  <a:schemeClr val="accent2">
                    <a:lumMod val="50000"/>
                  </a:schemeClr>
                </a:solidFill>
              </a:rPr>
            </a:br>
            <a:endParaRPr lang="en-US" altLang="ja-JP" sz="1000" dirty="0" smtClean="0">
              <a:solidFill>
                <a:schemeClr val="accent2">
                  <a:lumMod val="50000"/>
                </a:schemeClr>
              </a:solidFill>
            </a:endParaRPr>
          </a:p>
          <a:p>
            <a:pPr marL="514350" indent="-514350">
              <a:buFont typeface="+mj-lt"/>
              <a:buAutoNum type="arabicPeriod"/>
            </a:pPr>
            <a:r>
              <a:rPr lang="ja-JP" altLang="en-US" sz="2800" dirty="0" smtClean="0"/>
              <a:t>角の節点・辺・面を</a:t>
            </a:r>
            <a:r>
              <a:rPr lang="ja-JP" altLang="en-US" sz="2800" dirty="0"/>
              <a:t>使用する要素が１つしかない場合</a:t>
            </a:r>
            <a:r>
              <a:rPr lang="ja-JP" altLang="en-US" sz="2800" dirty="0" smtClean="0"/>
              <a:t>，それらにはひずみ</a:t>
            </a:r>
            <a:r>
              <a:rPr lang="ja-JP" altLang="en-US" sz="2800" dirty="0"/>
              <a:t>平滑化がかからないため</a:t>
            </a:r>
            <a:r>
              <a:rPr lang="ja-JP" altLang="en-US" sz="2800" b="1" u="sng" dirty="0">
                <a:effectLst>
                  <a:outerShdw blurRad="38100" dist="38100" dir="2700000" algn="tl">
                    <a:srgbClr val="000000">
                      <a:alpha val="43137"/>
                    </a:srgbClr>
                  </a:outerShdw>
                </a:effectLst>
              </a:rPr>
              <a:t>角部がロッキング</a:t>
            </a:r>
            <a:r>
              <a:rPr lang="ja-JP" altLang="en-US" sz="2800" dirty="0"/>
              <a:t>してしまう</a:t>
            </a:r>
            <a:r>
              <a:rPr lang="ja-JP" altLang="en-US" sz="2800" dirty="0" smtClean="0"/>
              <a:t>．</a:t>
            </a:r>
            <a:r>
              <a:rPr lang="en-US" altLang="ja-JP" sz="2800" dirty="0" smtClean="0"/>
              <a:t/>
            </a:r>
            <a:br>
              <a:rPr lang="en-US" altLang="ja-JP" sz="2800" dirty="0" smtClean="0"/>
            </a:br>
            <a:r>
              <a:rPr lang="ja-JP" altLang="en-US" sz="2400" dirty="0" smtClean="0">
                <a:solidFill>
                  <a:schemeClr val="accent2">
                    <a:lumMod val="50000"/>
                  </a:schemeClr>
                </a:solidFill>
              </a:rPr>
              <a:t>（</a:t>
            </a:r>
            <a:r>
              <a:rPr lang="en-US" altLang="ja-JP" sz="2400" dirty="0" smtClean="0">
                <a:solidFill>
                  <a:schemeClr val="accent2">
                    <a:lumMod val="50000"/>
                  </a:schemeClr>
                </a:solidFill>
              </a:rPr>
              <a:t>ABAQUS C3D4H</a:t>
            </a:r>
            <a:r>
              <a:rPr lang="ja-JP" altLang="en-US" sz="2400" dirty="0" smtClean="0">
                <a:solidFill>
                  <a:schemeClr val="accent2">
                    <a:lumMod val="50000"/>
                  </a:schemeClr>
                </a:solidFill>
              </a:rPr>
              <a:t>も同様にロッキングする</a:t>
            </a:r>
            <a:r>
              <a:rPr lang="ja-JP" altLang="en-US" sz="2400" dirty="0">
                <a:solidFill>
                  <a:schemeClr val="accent2">
                    <a:lumMod val="50000"/>
                  </a:schemeClr>
                </a:solidFill>
              </a:rPr>
              <a:t>．</a:t>
            </a:r>
            <a:r>
              <a:rPr lang="ja-JP" altLang="en-US" sz="2400" dirty="0" smtClean="0">
                <a:solidFill>
                  <a:schemeClr val="accent2">
                    <a:lumMod val="50000"/>
                  </a:schemeClr>
                </a:solidFill>
              </a:rPr>
              <a:t>）</a:t>
            </a:r>
            <a:endParaRPr lang="en-US" altLang="ja-JP" sz="2400" dirty="0" smtClean="0">
              <a:solidFill>
                <a:schemeClr val="accent2">
                  <a:lumMod val="50000"/>
                </a:schemeClr>
              </a:solidFill>
            </a:endParaRPr>
          </a:p>
          <a:p>
            <a:pPr marL="514350" indent="-514350">
              <a:buFont typeface="+mj-lt"/>
              <a:buAutoNum type="arabicPeriod"/>
            </a:pPr>
            <a:endParaRPr lang="en-US" altLang="ja-JP" dirty="0"/>
          </a:p>
          <a:p>
            <a:pPr marL="0" indent="0">
              <a:buNone/>
            </a:pPr>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21</a:t>
            </a:fld>
            <a:endParaRPr lang="ja-JP" altLang="en-US" dirty="0"/>
          </a:p>
        </p:txBody>
      </p:sp>
      <p:sp>
        <p:nvSpPr>
          <p:cNvPr id="5" name="テキスト ボックス 4"/>
          <p:cNvSpPr txBox="1"/>
          <p:nvPr/>
        </p:nvSpPr>
        <p:spPr>
          <a:xfrm>
            <a:off x="974755" y="5625244"/>
            <a:ext cx="7183377" cy="707886"/>
          </a:xfrm>
          <a:prstGeom prst="rect">
            <a:avLst/>
          </a:prstGeom>
          <a:solidFill>
            <a:schemeClr val="bg1">
              <a:lumMod val="95000"/>
            </a:schemeClr>
          </a:solidFill>
          <a:ln>
            <a:solidFill>
              <a:schemeClr val="tx1"/>
            </a:solidFill>
          </a:ln>
        </p:spPr>
        <p:txBody>
          <a:bodyPr wrap="none" rtlCol="0">
            <a:spAutoFit/>
          </a:bodyPr>
          <a:lstStyle/>
          <a:p>
            <a:pPr algn="ctr"/>
            <a:r>
              <a:rPr lang="ja-JP" altLang="en-US" sz="2000" dirty="0" smtClean="0"/>
              <a:t>三角形／四面体要素にバブル節点を追加した</a:t>
            </a:r>
            <a:r>
              <a:rPr lang="en-US" altLang="ja-JP" sz="2000" dirty="0" smtClean="0"/>
              <a:t/>
            </a:r>
            <a:br>
              <a:rPr lang="en-US" altLang="ja-JP" sz="2000" dirty="0" smtClean="0"/>
            </a:br>
            <a:r>
              <a:rPr lang="en-US" altLang="ja-JP" sz="2000" dirty="0" smtClean="0"/>
              <a:t>bubble-enhanced ES-FEM (</a:t>
            </a:r>
            <a:r>
              <a:rPr lang="en-US" altLang="ja-JP" sz="2000" dirty="0" err="1" smtClean="0"/>
              <a:t>bES</a:t>
            </a:r>
            <a:r>
              <a:rPr lang="en-US" altLang="ja-JP" sz="2000" dirty="0" smtClean="0"/>
              <a:t>-FEM)</a:t>
            </a:r>
            <a:r>
              <a:rPr lang="ja-JP" altLang="en-US" sz="2000" dirty="0" smtClean="0"/>
              <a:t>が検討され始めている．</a:t>
            </a:r>
            <a:endParaRPr kumimoji="1" lang="ja-JP" altLang="en-US" sz="2000" dirty="0"/>
          </a:p>
        </p:txBody>
      </p:sp>
    </p:spTree>
    <p:extLst>
      <p:ext uri="{BB962C8B-B14F-4D97-AF65-F5344CB8AC3E}">
        <p14:creationId xmlns:p14="http://schemas.microsoft.com/office/powerpoint/2010/main" val="2532527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en-US" altLang="ja-JP" sz="4000" dirty="0" smtClean="0"/>
              <a:t>bES-FEM-T3</a:t>
            </a:r>
            <a:r>
              <a:rPr lang="ja-JP" altLang="en-US" sz="4000" dirty="0"/>
              <a:t>の精度検証（速報</a:t>
            </a:r>
            <a:r>
              <a:rPr lang="ja-JP" altLang="en-US" sz="4000" dirty="0" smtClean="0"/>
              <a:t>）</a:t>
            </a:r>
            <a:endParaRPr lang="en-US" altLang="ja-JP" sz="4000" dirty="0" smtClean="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22</a:t>
            </a:fld>
            <a:endParaRPr lang="ja-JP" altLang="en-US" dirty="0"/>
          </a:p>
        </p:txBody>
      </p:sp>
      <p:sp>
        <p:nvSpPr>
          <p:cNvPr id="5" name="正方形/長方形 4"/>
          <p:cNvSpPr/>
          <p:nvPr/>
        </p:nvSpPr>
        <p:spPr>
          <a:xfrm rot="19854224">
            <a:off x="101956" y="2850953"/>
            <a:ext cx="1296291" cy="461665"/>
          </a:xfrm>
          <a:prstGeom prst="rect">
            <a:avLst/>
          </a:prstGeom>
          <a:noFill/>
        </p:spPr>
        <p:txBody>
          <a:bodyPr wrap="square" lIns="91440" tIns="45720" rIns="91440" bIns="45720">
            <a:spAutoFit/>
          </a:bodyPr>
          <a:lstStyle/>
          <a:p>
            <a:pPr algn="ctr"/>
            <a:r>
              <a:rPr lang="en-US" altLang="ja-JP" sz="2400" b="1" cap="none" spc="0" dirty="0" smtClean="0">
                <a:ln w="22225">
                  <a:solidFill>
                    <a:srgbClr val="FF00FF"/>
                  </a:solidFill>
                  <a:prstDash val="solid"/>
                </a:ln>
                <a:solidFill>
                  <a:srgbClr val="00B0F0"/>
                </a:solidFill>
                <a:effectLst/>
              </a:rPr>
              <a:t>NEW</a:t>
            </a:r>
            <a:endParaRPr lang="ja-JP" altLang="en-US" sz="2400" b="1" cap="none" spc="0" dirty="0">
              <a:ln w="22225">
                <a:solidFill>
                  <a:srgbClr val="FF00FF"/>
                </a:solidFill>
                <a:prstDash val="solid"/>
              </a:ln>
              <a:solidFill>
                <a:srgbClr val="00B0F0"/>
              </a:solidFill>
              <a:effectLst/>
            </a:endParaRPr>
          </a:p>
        </p:txBody>
      </p:sp>
    </p:spTree>
    <p:extLst>
      <p:ext uri="{BB962C8B-B14F-4D97-AF65-F5344CB8AC3E}">
        <p14:creationId xmlns:p14="http://schemas.microsoft.com/office/powerpoint/2010/main" val="2118665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バブル節点を持つ三角形要素とは？</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endParaRPr kumimoji="1" lang="en-US" altLang="ja-JP" sz="2800" dirty="0" smtClean="0"/>
              </a:p>
              <a:p>
                <a:endParaRPr lang="en-US" altLang="ja-JP" sz="2800" dirty="0"/>
              </a:p>
              <a:p>
                <a:endParaRPr kumimoji="1" lang="en-US" altLang="ja-JP" sz="2800" dirty="0" smtClean="0"/>
              </a:p>
              <a:p>
                <a:pPr marL="0" indent="0">
                  <a:buNone/>
                </a:pPr>
                <a:endParaRPr kumimoji="1" lang="en-US" altLang="ja-JP" sz="2800" dirty="0" smtClean="0"/>
              </a:p>
              <a:p>
                <a:r>
                  <a:rPr lang="ja-JP" altLang="en-US" sz="2800" dirty="0" smtClean="0"/>
                  <a:t>通常の三角形要素の重心位置に</a:t>
                </a:r>
                <a:r>
                  <a:rPr lang="ja-JP" altLang="en-US" sz="2800" dirty="0"/>
                  <a:t>バブル</a:t>
                </a:r>
                <a:r>
                  <a:rPr lang="ja-JP" altLang="en-US" sz="2800" dirty="0" smtClean="0"/>
                  <a:t>節点を追加．</a:t>
                </a:r>
                <a:endParaRPr lang="en-US" altLang="ja-JP" sz="2800" dirty="0" smtClean="0"/>
              </a:p>
              <a:p>
                <a:r>
                  <a:rPr lang="ja-JP" altLang="en-US" sz="2800" dirty="0" smtClean="0"/>
                  <a:t>バブル節点</a:t>
                </a:r>
                <a:r>
                  <a:rPr lang="en-US" altLang="ja-JP" sz="2800" dirty="0" smtClean="0"/>
                  <a:t>4</a:t>
                </a:r>
                <a:r>
                  <a:rPr lang="ja-JP" altLang="en-US" sz="2800" dirty="0" smtClean="0"/>
                  <a:t>の形状関数は</a:t>
                </a:r>
                <a:r>
                  <a:rPr lang="ja-JP" altLang="en-US" sz="2800" dirty="0" smtClean="0">
                    <a:solidFill>
                      <a:srgbClr val="FF0000"/>
                    </a:solidFill>
                  </a:rPr>
                  <a:t>バブル関数（気泡関数）</a:t>
                </a:r>
                <a:r>
                  <a:rPr lang="ja-JP" altLang="en-US" sz="2800" dirty="0" smtClean="0"/>
                  <a:t>：</a:t>
                </a:r>
                <a:endParaRPr lang="en-US" altLang="ja-JP" sz="2800" i="1" dirty="0" smtClean="0">
                  <a:latin typeface="Cambria Math" panose="02040503050406030204" pitchFamily="18" charset="0"/>
                </a:endParaRPr>
              </a:p>
              <a:p>
                <a:pPr marL="0" indent="0" algn="ctr">
                  <a:buNone/>
                </a:pP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𝑁</m:t>
                        </m:r>
                      </m:e>
                      <m:sub>
                        <m:r>
                          <a:rPr lang="en-US" altLang="ja-JP" sz="2800" i="1">
                            <a:latin typeface="Cambria Math" panose="02040503050406030204" pitchFamily="18" charset="0"/>
                          </a:rPr>
                          <m:t>4</m:t>
                        </m:r>
                      </m:sub>
                    </m:sSub>
                    <m:r>
                      <a:rPr lang="en-US" altLang="ja-JP" sz="2800" i="1">
                        <a:latin typeface="Cambria Math" panose="02040503050406030204" pitchFamily="18" charset="0"/>
                      </a:rPr>
                      <m:t>=27</m:t>
                    </m:r>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1</m:t>
                        </m:r>
                      </m:sub>
                    </m:s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2</m:t>
                        </m:r>
                      </m:sub>
                    </m:s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3</m:t>
                        </m:r>
                      </m:sub>
                    </m:sSub>
                    <m:r>
                      <a:rPr lang="en-US" altLang="ja-JP" sz="2800" b="0" i="1" smtClean="0">
                        <a:latin typeface="Cambria Math" panose="02040503050406030204" pitchFamily="18" charset="0"/>
                      </a:rPr>
                      <m:t>.</m:t>
                    </m:r>
                  </m:oMath>
                </a14:m>
                <a:r>
                  <a:rPr lang="ja-JP" altLang="en-US" sz="2800" dirty="0" smtClean="0"/>
                  <a:t> </a:t>
                </a:r>
                <a:endParaRPr lang="en-US" altLang="ja-JP" sz="2800" dirty="0" smtClean="0"/>
              </a:p>
              <a:p>
                <a:r>
                  <a:rPr lang="ja-JP" altLang="en-US" sz="2800" dirty="0" smtClean="0"/>
                  <a:t>節点</a:t>
                </a:r>
                <a:r>
                  <a:rPr lang="en-US" altLang="ja-JP" sz="2800" dirty="0" smtClean="0"/>
                  <a:t>1,2,3</a:t>
                </a:r>
                <a:r>
                  <a:rPr lang="ja-JP" altLang="en-US" sz="2800" dirty="0" smtClean="0"/>
                  <a:t>の形状関数は通常の三角形要素の形状関数（</a:t>
                </a:r>
                <a:r>
                  <a:rPr lang="en-US" altLang="ja-JP" sz="2800" dirty="0" smtClean="0"/>
                  <a:t>i.e., </a:t>
                </a:r>
                <a:r>
                  <a:rPr lang="ja-JP" altLang="en-US" sz="2800" dirty="0" smtClean="0"/>
                  <a:t>面積座標値）からバブル関数を引いたものになる．</a:t>
                </a:r>
                <a:r>
                  <a:rPr lang="en-US" altLang="ja-JP" sz="2800" dirty="0" smtClean="0"/>
                  <a:t/>
                </a:r>
                <a:br>
                  <a:rPr lang="en-US" altLang="ja-JP" sz="2800" dirty="0" smtClean="0"/>
                </a:b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𝑁</m:t>
                        </m:r>
                      </m:e>
                      <m:sub>
                        <m:r>
                          <a:rPr lang="en-US" altLang="ja-JP" sz="2800" b="0" i="1" smtClean="0">
                            <a:latin typeface="Cambria Math" panose="02040503050406030204" pitchFamily="18" charset="0"/>
                          </a:rPr>
                          <m:t>1</m:t>
                        </m:r>
                      </m:sub>
                    </m:sSub>
                    <m:r>
                      <a:rPr lang="en-US" altLang="ja-JP" sz="2800" i="1">
                        <a:latin typeface="Cambria Math" panose="02040503050406030204" pitchFamily="18" charset="0"/>
                      </a:rPr>
                      <m:t>=</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1</m:t>
                        </m:r>
                      </m:sub>
                    </m:sSub>
                    <m:r>
                      <a:rPr lang="en-US" altLang="ja-JP" sz="2800" b="0" i="1" smtClean="0">
                        <a:latin typeface="Cambria Math" panose="02040503050406030204" pitchFamily="18" charset="0"/>
                      </a:rPr>
                      <m:t>−9</m:t>
                    </m:r>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1</m:t>
                        </m:r>
                      </m:sub>
                    </m:s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2</m:t>
                        </m:r>
                      </m:sub>
                    </m:s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3</m:t>
                        </m:r>
                      </m:sub>
                    </m:sSub>
                    <m:r>
                      <a:rPr lang="en-US" altLang="ja-JP" sz="2800" b="0" i="1" smtClean="0">
                        <a:latin typeface="Cambria Math" panose="02040503050406030204" pitchFamily="18" charset="0"/>
                      </a:rPr>
                      <m:t>, </m:t>
                    </m:r>
                  </m:oMath>
                </a14:m>
                <a:r>
                  <a:rPr lang="en-US" altLang="ja-JP" sz="2800" b="0" i="1" dirty="0" smtClean="0">
                    <a:latin typeface="Cambria Math" panose="02040503050406030204" pitchFamily="18" charset="0"/>
                  </a:rPr>
                  <a:t/>
                </a:r>
                <a:br>
                  <a:rPr lang="en-US" altLang="ja-JP" sz="2800" b="0" i="1" dirty="0" smtClean="0">
                    <a:latin typeface="Cambria Math" panose="02040503050406030204" pitchFamily="18" charset="0"/>
                  </a:rPr>
                </a:b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𝑁</m:t>
                        </m:r>
                      </m:e>
                      <m:sub>
                        <m:r>
                          <a:rPr lang="en-US" altLang="ja-JP" sz="2800" b="0" i="1" smtClean="0">
                            <a:latin typeface="Cambria Math" panose="02040503050406030204" pitchFamily="18" charset="0"/>
                          </a:rPr>
                          <m:t>2</m:t>
                        </m:r>
                      </m:sub>
                    </m:sSub>
                    <m:r>
                      <a:rPr lang="en-US" altLang="ja-JP" sz="2800" b="0" i="1" smtClean="0">
                        <a:latin typeface="Cambria Math" panose="02040503050406030204" pitchFamily="18" charset="0"/>
                      </a:rPr>
                      <m:t>=</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2</m:t>
                        </m:r>
                      </m:sub>
                    </m:sSub>
                    <m:r>
                      <a:rPr lang="en-US" altLang="ja-JP" sz="2800" b="0" i="1" smtClean="0">
                        <a:latin typeface="Cambria Math" panose="02040503050406030204" pitchFamily="18" charset="0"/>
                      </a:rPr>
                      <m:t>−9</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1</m:t>
                        </m:r>
                      </m:sub>
                    </m:sSub>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2</m:t>
                        </m:r>
                      </m:sub>
                    </m:sSub>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3</m:t>
                        </m:r>
                      </m:sub>
                    </m:sSub>
                    <m:r>
                      <a:rPr lang="en-US" altLang="ja-JP" sz="2800" b="0" i="1" smtClean="0">
                        <a:latin typeface="Cambria Math" panose="02040503050406030204" pitchFamily="18" charset="0"/>
                      </a:rPr>
                      <m:t>, </m:t>
                    </m:r>
                  </m:oMath>
                </a14:m>
                <a:r>
                  <a:rPr lang="en-US" altLang="ja-JP" sz="2800" b="0" i="1" dirty="0" smtClean="0">
                    <a:latin typeface="Cambria Math" panose="02040503050406030204" pitchFamily="18" charset="0"/>
                  </a:rPr>
                  <a:t/>
                </a:r>
                <a:br>
                  <a:rPr lang="en-US" altLang="ja-JP" sz="2800" b="0" i="1" dirty="0" smtClean="0">
                    <a:latin typeface="Cambria Math" panose="02040503050406030204" pitchFamily="18" charset="0"/>
                  </a:rPr>
                </a:b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𝑁</m:t>
                        </m:r>
                      </m:e>
                      <m:sub>
                        <m:r>
                          <a:rPr lang="en-US" altLang="ja-JP" sz="2800" b="0" i="1" smtClean="0">
                            <a:latin typeface="Cambria Math" panose="02040503050406030204" pitchFamily="18" charset="0"/>
                          </a:rPr>
                          <m:t>3</m:t>
                        </m:r>
                      </m:sub>
                    </m:sSub>
                    <m:r>
                      <a:rPr lang="en-US" altLang="ja-JP" sz="2800" b="0" i="1" smtClean="0">
                        <a:latin typeface="Cambria Math" panose="02040503050406030204" pitchFamily="18" charset="0"/>
                      </a:rPr>
                      <m:t>=</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3</m:t>
                        </m:r>
                      </m:sub>
                    </m:sSub>
                    <m:r>
                      <a:rPr lang="en-US" altLang="ja-JP" sz="2800" b="0" i="1" smtClean="0">
                        <a:latin typeface="Cambria Math" panose="02040503050406030204" pitchFamily="18" charset="0"/>
                      </a:rPr>
                      <m:t>−9</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1</m:t>
                        </m:r>
                      </m:sub>
                    </m:sSub>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2</m:t>
                        </m:r>
                      </m:sub>
                    </m:sSub>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3</m:t>
                        </m:r>
                      </m:sub>
                    </m:sSub>
                    <m:r>
                      <a:rPr lang="en-US" altLang="ja-JP" sz="2800" b="0" i="1" smtClean="0">
                        <a:latin typeface="Cambria Math" panose="02040503050406030204" pitchFamily="18" charset="0"/>
                      </a:rPr>
                      <m:t>.</m:t>
                    </m:r>
                  </m:oMath>
                </a14:m>
                <a:r>
                  <a:rPr lang="en-US" altLang="ja-JP" sz="2800" dirty="0" smtClean="0"/>
                  <a:t/>
                </a:r>
                <a:br>
                  <a:rPr lang="en-US" altLang="ja-JP" sz="2800" dirty="0" smtClean="0"/>
                </a:br>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257" r="-1693" b="-64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23</a:t>
            </a:fld>
            <a:endParaRPr lang="ja-JP" altLang="en-US"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1762" b="3025"/>
          <a:stretch/>
        </p:blipFill>
        <p:spPr>
          <a:xfrm>
            <a:off x="719571" y="656692"/>
            <a:ext cx="3808423" cy="2016224"/>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13086" t="27163" r="49508" b="27162"/>
          <a:stretch/>
        </p:blipFill>
        <p:spPr>
          <a:xfrm>
            <a:off x="4896036" y="662709"/>
            <a:ext cx="2664297" cy="2033279"/>
          </a:xfrm>
          <a:prstGeom prst="rect">
            <a:avLst/>
          </a:prstGeom>
        </p:spPr>
      </p:pic>
      <p:sp>
        <p:nvSpPr>
          <p:cNvPr id="7" name="テキスト ボックス 6"/>
          <p:cNvSpPr txBox="1"/>
          <p:nvPr/>
        </p:nvSpPr>
        <p:spPr>
          <a:xfrm>
            <a:off x="5572395" y="2312876"/>
            <a:ext cx="1311578" cy="369332"/>
          </a:xfrm>
          <a:prstGeom prst="rect">
            <a:avLst/>
          </a:prstGeom>
          <a:noFill/>
        </p:spPr>
        <p:txBody>
          <a:bodyPr wrap="none" rtlCol="0">
            <a:spAutoFit/>
          </a:bodyPr>
          <a:lstStyle/>
          <a:p>
            <a:r>
              <a:rPr kumimoji="1" lang="ja-JP" altLang="en-US" dirty="0" smtClean="0"/>
              <a:t>バブル関数</a:t>
            </a:r>
            <a:endParaRPr kumimoji="1" lang="ja-JP" altLang="en-US" dirty="0"/>
          </a:p>
        </p:txBody>
      </p:sp>
      <p:sp>
        <p:nvSpPr>
          <p:cNvPr id="8" name="テキスト ボックス 7"/>
          <p:cNvSpPr txBox="1"/>
          <p:nvPr/>
        </p:nvSpPr>
        <p:spPr>
          <a:xfrm>
            <a:off x="5958972" y="5337733"/>
            <a:ext cx="2864887" cy="707886"/>
          </a:xfrm>
          <a:prstGeom prst="rect">
            <a:avLst/>
          </a:prstGeom>
          <a:solidFill>
            <a:schemeClr val="bg1">
              <a:lumMod val="95000"/>
            </a:schemeClr>
          </a:solidFill>
        </p:spPr>
        <p:txBody>
          <a:bodyPr wrap="none" rtlCol="0">
            <a:spAutoFit/>
          </a:bodyPr>
          <a:lstStyle/>
          <a:p>
            <a:pPr algn="ctr"/>
            <a:r>
              <a:rPr kumimoji="1" lang="ja-JP" altLang="en-US" sz="2000" dirty="0" smtClean="0"/>
              <a:t>３次関数なので</a:t>
            </a:r>
            <a:r>
              <a:rPr kumimoji="1" lang="en-US" altLang="ja-JP" sz="2000" dirty="0" smtClean="0"/>
              <a:t/>
            </a:r>
            <a:br>
              <a:rPr kumimoji="1" lang="en-US" altLang="ja-JP" sz="2000" dirty="0" smtClean="0"/>
            </a:br>
            <a:r>
              <a:rPr kumimoji="1" lang="ja-JP" altLang="en-US" sz="2000" dirty="0" smtClean="0"/>
              <a:t>ガウスの４点積分が必要</a:t>
            </a:r>
            <a:endParaRPr kumimoji="1" lang="ja-JP" altLang="en-US" sz="2000" dirty="0"/>
          </a:p>
        </p:txBody>
      </p:sp>
      <p:sp>
        <p:nvSpPr>
          <p:cNvPr id="9" name="テキスト ボックス 8"/>
          <p:cNvSpPr txBox="1"/>
          <p:nvPr/>
        </p:nvSpPr>
        <p:spPr>
          <a:xfrm>
            <a:off x="7504834" y="1244599"/>
            <a:ext cx="1627369" cy="923330"/>
          </a:xfrm>
          <a:prstGeom prst="rect">
            <a:avLst/>
          </a:prstGeom>
          <a:noFill/>
        </p:spPr>
        <p:txBody>
          <a:bodyPr wrap="none" rtlCol="0">
            <a:spAutoFit/>
          </a:bodyPr>
          <a:lstStyle/>
          <a:p>
            <a:r>
              <a:rPr lang="ja-JP" altLang="en-US" dirty="0" smtClean="0"/>
              <a:t>重心</a:t>
            </a:r>
            <a:r>
              <a:rPr lang="ja-JP" altLang="en-US" dirty="0"/>
              <a:t>で値が１</a:t>
            </a:r>
            <a:r>
              <a:rPr lang="ja-JP" altLang="en-US" dirty="0" smtClean="0"/>
              <a:t>，</a:t>
            </a:r>
            <a:endParaRPr lang="en-US" altLang="ja-JP" dirty="0" smtClean="0"/>
          </a:p>
          <a:p>
            <a:r>
              <a:rPr lang="ja-JP" altLang="en-US" dirty="0" smtClean="0"/>
              <a:t>辺上</a:t>
            </a:r>
            <a:r>
              <a:rPr lang="ja-JP" altLang="en-US" dirty="0"/>
              <a:t>や頂点</a:t>
            </a:r>
            <a:r>
              <a:rPr lang="ja-JP" altLang="en-US" dirty="0" smtClean="0"/>
              <a:t>で</a:t>
            </a:r>
            <a:r>
              <a:rPr lang="en-US" altLang="ja-JP" dirty="0" smtClean="0"/>
              <a:t/>
            </a:r>
            <a:br>
              <a:rPr lang="en-US" altLang="ja-JP" dirty="0" smtClean="0"/>
            </a:br>
            <a:r>
              <a:rPr lang="ja-JP" altLang="en-US" dirty="0" smtClean="0"/>
              <a:t>値</a:t>
            </a:r>
            <a:r>
              <a:rPr lang="ja-JP" altLang="en-US" dirty="0"/>
              <a:t>が０．</a:t>
            </a:r>
            <a:endParaRPr kumimoji="1" lang="ja-JP" altLang="en-US" dirty="0"/>
          </a:p>
        </p:txBody>
      </p:sp>
    </p:spTree>
    <p:extLst>
      <p:ext uri="{BB962C8B-B14F-4D97-AF65-F5344CB8AC3E}">
        <p14:creationId xmlns:p14="http://schemas.microsoft.com/office/powerpoint/2010/main" val="2013238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Bubble-enhanced ES-FEM (</a:t>
            </a:r>
            <a:r>
              <a:rPr kumimoji="1" lang="en-US" altLang="ja-JP" dirty="0" err="1" smtClean="0"/>
              <a:t>bES</a:t>
            </a:r>
            <a:r>
              <a:rPr kumimoji="1" lang="en-US" altLang="ja-JP" dirty="0" smtClean="0"/>
              <a:t>-FEM)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smtClean="0">
                    <a:solidFill>
                      <a:srgbClr val="FF0000"/>
                    </a:solidFill>
                  </a:rPr>
                  <a:t>エッジ</a:t>
                </a:r>
                <a:r>
                  <a:rPr lang="ja-JP" altLang="en-US" sz="2400" dirty="0" smtClean="0"/>
                  <a:t>周辺の８つガウス点でそれぞれ</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を計算，</a:t>
                </a:r>
                <a:endParaRPr lang="en-US" altLang="ja-JP" sz="2400" dirty="0"/>
              </a:p>
              <a:p>
                <a:r>
                  <a:rPr lang="ja-JP" altLang="en-US" sz="2400" dirty="0" smtClean="0"/>
                  <a:t>８つの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a:t>
                </a:r>
                <a:r>
                  <a:rPr lang="ja-JP" altLang="en-US" sz="2400" dirty="0" smtClean="0">
                    <a:solidFill>
                      <a:srgbClr val="FF0000"/>
                    </a:solidFill>
                  </a:rPr>
                  <a:t>エッジ</a:t>
                </a:r>
                <a:r>
                  <a:rPr lang="ja-JP" altLang="en-US" sz="2400" dirty="0" smtClean="0"/>
                  <a:t>にガウスの重み係数比で分配し</a:t>
                </a:r>
                <a14:m>
                  <m:oMath xmlns:m="http://schemas.openxmlformats.org/officeDocument/2006/math">
                    <m:sSup>
                      <m:sSupPr>
                        <m:ctrlPr>
                          <a:rPr lang="en-US" altLang="ja-JP" sz="2400" i="1">
                            <a:latin typeface="Cambria Math" panose="02040503050406030204" pitchFamily="18" charset="0"/>
                          </a:rPr>
                        </m:ctrlPr>
                      </m:sSupPr>
                      <m:e>
                        <m:r>
                          <a:rPr lang="en-US" altLang="ja-JP" sz="2400" b="0" i="1" smtClean="0">
                            <a:latin typeface="Cambria Math" panose="02040503050406030204" pitchFamily="18" charset="0"/>
                          </a:rPr>
                          <m:t>[</m:t>
                        </m:r>
                      </m:e>
                      <m:sup>
                        <m:r>
                          <m:rPr>
                            <m:sty m:val="p"/>
                          </m:rPr>
                          <a:rPr lang="en-US" altLang="ja-JP" sz="2400" b="0" i="0" smtClean="0">
                            <a:latin typeface="Cambria Math"/>
                          </a:rPr>
                          <m:t>E</m:t>
                        </m:r>
                        <m:r>
                          <m:rPr>
                            <m:sty m:val="p"/>
                          </m:rPr>
                          <a:rPr lang="en-US" altLang="ja-JP" sz="2400">
                            <a:latin typeface="Cambria Math"/>
                          </a:rPr>
                          <m:t>dge</m:t>
                        </m:r>
                      </m:sup>
                    </m:sSup>
                    <m:r>
                      <a:rPr lang="en-US" altLang="ja-JP" sz="2400" b="0" i="1" smtClean="0">
                        <a:latin typeface="Cambria Math"/>
                      </a:rPr>
                      <m:t>𝐵</m:t>
                    </m:r>
                    <m:r>
                      <a:rPr lang="en-US" altLang="ja-JP" sz="2400" i="1">
                        <a:latin typeface="Cambria Math"/>
                      </a:rPr>
                      <m:t>]</m:t>
                    </m:r>
                  </m:oMath>
                </a14:m>
                <a:r>
                  <a:rPr lang="ja-JP" altLang="en-US" sz="2400" dirty="0" smtClean="0"/>
                  <a:t>を作成，</a:t>
                </a:r>
                <a:endParaRPr lang="en-US" altLang="ja-JP" sz="2400" dirty="0"/>
              </a:p>
              <a:p>
                <a:r>
                  <a:rPr lang="en-US" altLang="ja-JP" sz="2400" b="1" i="1" dirty="0" smtClean="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FF0000"/>
                    </a:solidFill>
                  </a:rPr>
                  <a:t>エッジ</a:t>
                </a:r>
                <a:r>
                  <a:rPr lang="ja-JP" altLang="en-US" sz="2400" dirty="0" smtClean="0"/>
                  <a:t>で計算．</a:t>
                </a:r>
                <a:endParaRPr lang="en-US" altLang="ja-JP" sz="2400" dirty="0">
                  <a:solidFill>
                    <a:srgbClr val="0000CC"/>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r="-635"/>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24</a:t>
            </a:fld>
            <a:endParaRPr lang="ja-JP" altLang="en-US" dirty="0"/>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47802"/>
          <a:stretch/>
        </p:blipFill>
        <p:spPr>
          <a:xfrm>
            <a:off x="3117887" y="4257092"/>
            <a:ext cx="3362325" cy="2122959"/>
          </a:xfrm>
          <a:prstGeom prst="rect">
            <a:avLst/>
          </a:prstGeom>
        </p:spPr>
      </p:pic>
      <p:sp>
        <p:nvSpPr>
          <p:cNvPr id="5" name="テキスト ボックス 4"/>
          <p:cNvSpPr txBox="1"/>
          <p:nvPr/>
        </p:nvSpPr>
        <p:spPr>
          <a:xfrm>
            <a:off x="872893" y="4758141"/>
            <a:ext cx="2002471" cy="923330"/>
          </a:xfrm>
          <a:prstGeom prst="rect">
            <a:avLst/>
          </a:prstGeom>
          <a:solidFill>
            <a:schemeClr val="bg1">
              <a:lumMod val="95000"/>
            </a:schemeClr>
          </a:solidFill>
        </p:spPr>
        <p:txBody>
          <a:bodyPr wrap="none" rtlCol="0">
            <a:spAutoFit/>
          </a:bodyPr>
          <a:lstStyle/>
          <a:p>
            <a:pPr algn="ctr"/>
            <a:r>
              <a:rPr kumimoji="1" lang="ja-JP" altLang="en-US" dirty="0" smtClean="0"/>
              <a:t>（注）</a:t>
            </a:r>
            <a:r>
              <a:rPr kumimoji="1" lang="en-US" altLang="ja-JP" dirty="0" smtClean="0"/>
              <a:t>MINI</a:t>
            </a:r>
            <a:r>
              <a:rPr kumimoji="1" lang="ja-JP" altLang="en-US" dirty="0" smtClean="0"/>
              <a:t>要素とは</a:t>
            </a:r>
            <a:r>
              <a:rPr kumimoji="1" lang="en-US" altLang="ja-JP" dirty="0" smtClean="0"/>
              <a:t/>
            </a:r>
            <a:br>
              <a:rPr kumimoji="1" lang="en-US" altLang="ja-JP" dirty="0" smtClean="0"/>
            </a:br>
            <a:r>
              <a:rPr kumimoji="1" lang="ja-JP" altLang="en-US" dirty="0" smtClean="0"/>
              <a:t>定式化が全く</a:t>
            </a:r>
            <a:r>
              <a:rPr kumimoji="1" lang="en-US" altLang="ja-JP" dirty="0" smtClean="0"/>
              <a:t/>
            </a:r>
            <a:br>
              <a:rPr kumimoji="1" lang="en-US" altLang="ja-JP" dirty="0" smtClean="0"/>
            </a:br>
            <a:r>
              <a:rPr kumimoji="1" lang="ja-JP" altLang="en-US" dirty="0" smtClean="0"/>
              <a:t>異なっている．</a:t>
            </a:r>
            <a:endParaRPr kumimoji="1" lang="ja-JP" altLang="en-US" dirty="0"/>
          </a:p>
        </p:txBody>
      </p:sp>
      <p:sp>
        <p:nvSpPr>
          <p:cNvPr id="9" name="テキスト ボックス 8"/>
          <p:cNvSpPr txBox="1"/>
          <p:nvPr/>
        </p:nvSpPr>
        <p:spPr>
          <a:xfrm>
            <a:off x="3680047" y="5985284"/>
            <a:ext cx="279885" cy="380237"/>
          </a:xfrm>
          <a:prstGeom prst="rect">
            <a:avLst/>
          </a:prstGeom>
          <a:solidFill>
            <a:srgbClr val="FF0000"/>
          </a:solidFill>
        </p:spPr>
        <p:txBody>
          <a:bodyPr wrap="none" tIns="0" rIns="0" bIns="10800" rtlCol="0">
            <a:spAutoFit/>
          </a:bodyPr>
          <a:lstStyle/>
          <a:p>
            <a:r>
              <a:rPr kumimoji="1" lang="en-US" altLang="ja-JP" sz="2400" b="1" u="sng" dirty="0" smtClean="0">
                <a:solidFill>
                  <a:schemeClr val="bg1"/>
                </a:solidFill>
              </a:rPr>
              <a:t>b</a:t>
            </a:r>
            <a:endParaRPr kumimoji="1" lang="ja-JP" altLang="en-US" sz="2400" b="1" u="sng" dirty="0">
              <a:solidFill>
                <a:schemeClr val="bg1"/>
              </a:solidFill>
            </a:endParaRP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2353" y="1917116"/>
            <a:ext cx="5647979" cy="2339976"/>
          </a:xfrm>
          <a:prstGeom prst="rect">
            <a:avLst/>
          </a:prstGeom>
        </p:spPr>
      </p:pic>
      <mc:AlternateContent xmlns:mc="http://schemas.openxmlformats.org/markup-compatibility/2006" xmlns:a14="http://schemas.microsoft.com/office/drawing/2010/main">
        <mc:Choice Requires="a14">
          <p:sp>
            <p:nvSpPr>
              <p:cNvPr id="12" name="テキスト ボックス 11"/>
              <p:cNvSpPr txBox="1"/>
              <p:nvPr/>
            </p:nvSpPr>
            <p:spPr>
              <a:xfrm>
                <a:off x="6156176" y="4474826"/>
                <a:ext cx="2529860" cy="1489960"/>
              </a:xfrm>
              <a:prstGeom prst="rect">
                <a:avLst/>
              </a:prstGeom>
              <a:solidFill>
                <a:schemeClr val="bg1">
                  <a:lumMod val="95000"/>
                </a:schemeClr>
              </a:solidFill>
            </p:spPr>
            <p:txBody>
              <a:bodyPr wrap="none" rtlCol="0">
                <a:spAutoFit/>
              </a:bodyPr>
              <a:lstStyle/>
              <a:p>
                <a:pPr algn="ctr"/>
                <a14:m>
                  <m:oMath xmlns:m="http://schemas.openxmlformats.org/officeDocument/2006/math">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m:t>
                        </m:r>
                      </m:e>
                      <m:sup>
                        <m:r>
                          <m:rPr>
                            <m:sty m:val="p"/>
                          </m:rPr>
                          <a:rPr kumimoji="1" lang="en-US" altLang="ja-JP" b="0" i="0" smtClean="0">
                            <a:latin typeface="Cambria Math" panose="02040503050406030204" pitchFamily="18" charset="0"/>
                          </a:rPr>
                          <m:t>Edge</m:t>
                        </m:r>
                      </m:sup>
                    </m:sSup>
                    <m:r>
                      <a:rPr kumimoji="1" lang="en-US" altLang="ja-JP" b="0" i="1" smtClean="0">
                        <a:latin typeface="Cambria Math" panose="02040503050406030204" pitchFamily="18" charset="0"/>
                      </a:rPr>
                      <m:t>𝐵</m:t>
                    </m:r>
                    <m:r>
                      <a:rPr kumimoji="1" lang="en-US" altLang="ja-JP" b="0" i="1" smtClean="0">
                        <a:latin typeface="Cambria Math" panose="02040503050406030204" pitchFamily="18" charset="0"/>
                      </a:rPr>
                      <m:t>]</m:t>
                    </m:r>
                  </m:oMath>
                </a14:m>
                <a:r>
                  <a:rPr kumimoji="1" lang="ja-JP" altLang="en-US" dirty="0" smtClean="0"/>
                  <a:t>が出来上がった</a:t>
                </a:r>
                <a:endParaRPr kumimoji="1" lang="en-US" altLang="ja-JP" dirty="0" smtClean="0"/>
              </a:p>
              <a:p>
                <a:pPr algn="ctr"/>
                <a:r>
                  <a:rPr kumimoji="1" lang="ja-JP" altLang="en-US" dirty="0" smtClean="0"/>
                  <a:t>後の処理は</a:t>
                </a:r>
                <a:r>
                  <a:rPr kumimoji="1" lang="en-US" altLang="ja-JP" dirty="0" smtClean="0"/>
                  <a:t>ES-FEM</a:t>
                </a:r>
                <a:r>
                  <a:rPr kumimoji="1" lang="ja-JP" altLang="en-US" dirty="0" smtClean="0"/>
                  <a:t>と</a:t>
                </a:r>
                <a:r>
                  <a:rPr kumimoji="1" lang="en-US" altLang="ja-JP" dirty="0" smtClean="0"/>
                  <a:t/>
                </a:r>
                <a:br>
                  <a:rPr kumimoji="1" lang="en-US" altLang="ja-JP" dirty="0" smtClean="0"/>
                </a:br>
                <a:r>
                  <a:rPr kumimoji="1" lang="ja-JP" altLang="en-US" dirty="0" smtClean="0"/>
                  <a:t>ほぼ同じ．</a:t>
                </a:r>
                <a:r>
                  <a:rPr kumimoji="1" lang="en-US" altLang="ja-JP" dirty="0" smtClean="0"/>
                  <a:t/>
                </a:r>
                <a:br>
                  <a:rPr kumimoji="1" lang="en-US" altLang="ja-JP" dirty="0" smtClean="0"/>
                </a:br>
                <a:r>
                  <a:rPr kumimoji="1" lang="ja-JP" altLang="en-US" dirty="0" smtClean="0"/>
                  <a:t>⇒</a:t>
                </a:r>
                <a:r>
                  <a:rPr kumimoji="1" lang="en-US" altLang="ja-JP" dirty="0" err="1" smtClean="0"/>
                  <a:t>dev</a:t>
                </a:r>
                <a:r>
                  <a:rPr kumimoji="1" lang="en-US" altLang="ja-JP" dirty="0" smtClean="0"/>
                  <a:t>/</a:t>
                </a:r>
                <a:r>
                  <a:rPr kumimoji="1" lang="en-US" altLang="ja-JP" dirty="0" err="1" smtClean="0"/>
                  <a:t>vol</a:t>
                </a:r>
                <a:r>
                  <a:rPr lang="ja-JP" altLang="en-US" dirty="0" smtClean="0"/>
                  <a:t>カップリングの</a:t>
                </a:r>
                <a:r>
                  <a:rPr lang="en-US" altLang="ja-JP" dirty="0" smtClean="0"/>
                  <a:t/>
                </a:r>
                <a:br>
                  <a:rPr lang="en-US" altLang="ja-JP" dirty="0" smtClean="0"/>
                </a:br>
                <a:r>
                  <a:rPr lang="ja-JP" altLang="en-US" dirty="0" smtClean="0"/>
                  <a:t>ある材料も扱える．</a:t>
                </a:r>
                <a:endParaRPr kumimoji="1" lang="ja-JP" altLang="en-US"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6156176" y="4474826"/>
                <a:ext cx="2529860" cy="1489960"/>
              </a:xfrm>
              <a:prstGeom prst="rect">
                <a:avLst/>
              </a:prstGeom>
              <a:blipFill rotWithShape="0">
                <a:blip r:embed="rId5"/>
                <a:stretch>
                  <a:fillRect l="-2169" t="-2049" r="-1687" b="-491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02468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a:t>
            </a:r>
            <a:r>
              <a:rPr lang="en-US" altLang="ja-JP" dirty="0" smtClean="0"/>
              <a:t>2D</a:t>
            </a:r>
            <a:r>
              <a:rPr lang="ja-JP" altLang="en-US" dirty="0" smtClean="0"/>
              <a:t>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概要</a:t>
            </a:r>
            <a:endParaRPr kumimoji="1" lang="en-US" altLang="ja-JP" sz="2800" b="1" i="1" u="sng" dirty="0" smtClean="0">
              <a:effectLst>
                <a:outerShdw blurRad="38100" dist="38100" dir="2700000" algn="tl">
                  <a:srgbClr val="000000">
                    <a:alpha val="43137"/>
                  </a:srgbClr>
                </a:outerShdw>
              </a:effectLst>
            </a:endParaRPr>
          </a:p>
          <a:p>
            <a:endParaRPr lang="en-US" altLang="ja-JP" sz="2800" dirty="0"/>
          </a:p>
          <a:p>
            <a:endParaRPr kumimoji="1" lang="en-US" altLang="ja-JP" sz="2800" dirty="0" smtClean="0"/>
          </a:p>
          <a:p>
            <a:endParaRPr lang="en-US" altLang="ja-JP" sz="2800" dirty="0"/>
          </a:p>
          <a:p>
            <a:endParaRPr kumimoji="1" lang="en-US" altLang="ja-JP" sz="2800" dirty="0" smtClean="0"/>
          </a:p>
          <a:p>
            <a:endParaRPr kumimoji="1" lang="en-US" altLang="ja-JP" sz="2800" dirty="0" smtClean="0"/>
          </a:p>
          <a:p>
            <a:r>
              <a:rPr kumimoji="1" lang="ja-JP" altLang="en-US" sz="2800" dirty="0" smtClean="0"/>
              <a:t>平面ひずみ．</a:t>
            </a:r>
            <a:endParaRPr kumimoji="1" lang="en-US" altLang="ja-JP" sz="2800" dirty="0" smtClean="0"/>
          </a:p>
          <a:p>
            <a:r>
              <a:rPr lang="ja-JP" altLang="en-US" sz="2800" dirty="0"/>
              <a:t>先端に下向きの集中荷重を</a:t>
            </a:r>
            <a:r>
              <a:rPr lang="ja-JP" altLang="en-US" sz="2800" dirty="0" smtClean="0"/>
              <a:t>加える</a:t>
            </a:r>
            <a:endParaRPr kumimoji="1" lang="en-US" altLang="ja-JP" sz="2800" dirty="0" smtClean="0"/>
          </a:p>
          <a:p>
            <a:r>
              <a:rPr lang="en-US" altLang="ja-JP" sz="2800" dirty="0" smtClean="0"/>
              <a:t>Neo-</a:t>
            </a:r>
            <a:r>
              <a:rPr lang="en-US" altLang="ja-JP" sz="2800" dirty="0" err="1" smtClean="0"/>
              <a:t>Hookean</a:t>
            </a:r>
            <a:r>
              <a:rPr lang="ja-JP" altLang="en-US" sz="2800" dirty="0" smtClean="0"/>
              <a:t>超弾性体</a:t>
            </a:r>
            <a:r>
              <a:rPr lang="en-US" altLang="ja-JP" sz="2800" dirty="0" smtClean="0"/>
              <a:t/>
            </a:r>
            <a:br>
              <a:rPr lang="en-US" altLang="ja-JP" sz="2800" dirty="0" smtClean="0"/>
            </a:br>
            <a:r>
              <a:rPr lang="ja-JP" altLang="en-US" sz="2800" dirty="0" smtClean="0"/>
              <a:t>（初期ポアソン比は</a:t>
            </a:r>
            <a:r>
              <a:rPr lang="en-US" altLang="ja-JP" sz="2800" dirty="0" smtClean="0"/>
              <a:t>0.499999</a:t>
            </a:r>
            <a:r>
              <a:rPr lang="ja-JP" altLang="en-US" sz="2800" dirty="0" smtClean="0"/>
              <a:t>）</a:t>
            </a:r>
            <a:endParaRPr lang="en-US" altLang="ja-JP" sz="2800" dirty="0" smtClean="0"/>
          </a:p>
          <a:p>
            <a:r>
              <a:rPr lang="ja-JP" altLang="en-US" sz="2800" dirty="0"/>
              <a:t>大</a:t>
            </a:r>
            <a:r>
              <a:rPr lang="ja-JP" altLang="en-US" sz="2800" dirty="0" smtClean="0"/>
              <a:t>たわみ</a:t>
            </a:r>
            <a:r>
              <a:rPr lang="ja-JP" altLang="en-US" sz="2800" dirty="0"/>
              <a:t>問題</a:t>
            </a:r>
            <a:r>
              <a:rPr lang="ja-JP" altLang="en-US" sz="2800" dirty="0" smtClean="0"/>
              <a:t>で</a:t>
            </a:r>
            <a:r>
              <a:rPr lang="ja-JP" altLang="en-US" sz="2800" dirty="0" smtClean="0">
                <a:solidFill>
                  <a:srgbClr val="6600CC"/>
                </a:solidFill>
              </a:rPr>
              <a:t>圧力振動</a:t>
            </a:r>
            <a:r>
              <a:rPr lang="ja-JP" altLang="en-US" sz="2800" dirty="0" smtClean="0"/>
              <a:t>が無くなるかを検討．</a:t>
            </a:r>
            <a:endParaRPr lang="en-US" altLang="ja-JP" sz="2800" dirty="0" smtClean="0"/>
          </a:p>
          <a:p>
            <a:endParaRPr lang="en-US" altLang="ja-JP" sz="2800" dirty="0" smtClean="0"/>
          </a:p>
          <a:p>
            <a:endParaRPr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25</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229" y="1124744"/>
            <a:ext cx="8018259" cy="2088270"/>
          </a:xfrm>
          <a:prstGeom prst="rect">
            <a:avLst/>
          </a:prstGeom>
        </p:spPr>
      </p:pic>
    </p:spTree>
    <p:extLst>
      <p:ext uri="{BB962C8B-B14F-4D97-AF65-F5344CB8AC3E}">
        <p14:creationId xmlns:p14="http://schemas.microsoft.com/office/powerpoint/2010/main" val="4145835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超弾性</a:t>
            </a:r>
            <a:r>
              <a:rPr lang="en-US" altLang="ja-JP" dirty="0"/>
              <a:t>2D</a:t>
            </a:r>
            <a:r>
              <a:rPr lang="ja-JP" altLang="en-US" dirty="0"/>
              <a:t>片持ち梁の曲げ</a:t>
            </a:r>
            <a:r>
              <a:rPr lang="ja-JP" altLang="en-US" dirty="0" smtClean="0"/>
              <a:t>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b="1" i="1" u="sng" dirty="0" smtClean="0">
                <a:effectLst>
                  <a:outerShdw blurRad="38100" dist="38100" dir="2700000" algn="tl">
                    <a:srgbClr val="000000">
                      <a:alpha val="43137"/>
                    </a:srgbClr>
                  </a:outerShdw>
                </a:effectLst>
              </a:rPr>
              <a:t>ES/NS-FEM</a:t>
            </a:r>
            <a:r>
              <a:rPr lang="ja-JP" altLang="en-US" b="1" i="1" u="sng" dirty="0" smtClean="0">
                <a:effectLst>
                  <a:outerShdw blurRad="38100" dist="38100" dir="2700000" algn="tl">
                    <a:srgbClr val="000000">
                      <a:alpha val="43137"/>
                    </a:srgbClr>
                  </a:outerShdw>
                </a:effectLst>
              </a:rPr>
              <a:t>の結果（圧力分布）</a:t>
            </a:r>
            <a:endParaRPr lang="en-US" altLang="ja-JP" b="1" i="1" u="sng" dirty="0" smtClean="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lgn="ctr">
              <a:buNone/>
            </a:pPr>
            <a:r>
              <a:rPr lang="ja-JP" altLang="en-US" sz="2800" dirty="0" smtClean="0">
                <a:solidFill>
                  <a:srgbClr val="C00000"/>
                </a:solidFill>
              </a:rPr>
              <a:t>案の定，ロッキングはしていないが，圧力振動がある．</a:t>
            </a:r>
            <a:endParaRPr kumimoji="1" lang="en-US" altLang="ja-JP" sz="2800" dirty="0" smtClean="0">
              <a:solidFill>
                <a:srgbClr val="C0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26</a:t>
            </a:fld>
            <a:endParaRPr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487" y="1124744"/>
            <a:ext cx="5350813" cy="4809884"/>
          </a:xfrm>
          <a:prstGeom prst="rect">
            <a:avLst/>
          </a:prstGeom>
        </p:spPr>
      </p:pic>
    </p:spTree>
    <p:extLst>
      <p:ext uri="{BB962C8B-B14F-4D97-AF65-F5344CB8AC3E}">
        <p14:creationId xmlns:p14="http://schemas.microsoft.com/office/powerpoint/2010/main" val="3358216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b="1" i="1" u="sng" dirty="0" err="1" smtClean="0">
                <a:effectLst>
                  <a:outerShdw blurRad="38100" dist="38100" dir="2700000" algn="tl">
                    <a:srgbClr val="000000">
                      <a:alpha val="43137"/>
                    </a:srgbClr>
                  </a:outerShdw>
                </a:effectLst>
              </a:rPr>
              <a:t>bES</a:t>
            </a:r>
            <a:r>
              <a:rPr kumimoji="1" lang="en-US" altLang="ja-JP" b="1" i="1" u="sng" dirty="0" smtClean="0">
                <a:effectLst>
                  <a:outerShdw blurRad="38100" dist="38100" dir="2700000" algn="tl">
                    <a:srgbClr val="000000">
                      <a:alpha val="43137"/>
                    </a:srgbClr>
                  </a:outerShdw>
                </a:effectLst>
              </a:rPr>
              <a:t>-FEM</a:t>
            </a:r>
            <a:r>
              <a:rPr kumimoji="1" lang="ja-JP" altLang="en-US" b="1" i="1" u="sng" dirty="0" smtClean="0">
                <a:effectLst>
                  <a:outerShdw blurRad="38100" dist="38100" dir="2700000" algn="tl">
                    <a:srgbClr val="000000">
                      <a:alpha val="43137"/>
                    </a:srgbClr>
                  </a:outerShdw>
                </a:effectLst>
              </a:rPr>
              <a:t>の結果（圧力分布</a:t>
            </a:r>
            <a:r>
              <a:rPr lang="ja-JP" altLang="en-US" b="1" i="1" u="sng" dirty="0">
                <a:effectLst>
                  <a:outerShdw blurRad="38100" dist="38100" dir="2700000" algn="tl">
                    <a:srgbClr val="000000">
                      <a:alpha val="43137"/>
                    </a:srgbClr>
                  </a:outerShdw>
                </a:effectLst>
              </a:rPr>
              <a:t>）</a:t>
            </a: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lgn="ctr">
              <a:buNone/>
            </a:pPr>
            <a:r>
              <a:rPr lang="ja-JP" altLang="en-US" dirty="0" smtClean="0">
                <a:solidFill>
                  <a:srgbClr val="FF0000"/>
                </a:solidFill>
              </a:rPr>
              <a:t>圧力振動</a:t>
            </a:r>
            <a:r>
              <a:rPr lang="ja-JP" altLang="en-US" dirty="0">
                <a:solidFill>
                  <a:srgbClr val="FF0000"/>
                </a:solidFill>
              </a:rPr>
              <a:t>が</a:t>
            </a:r>
            <a:r>
              <a:rPr lang="ja-JP" altLang="en-US" dirty="0" smtClean="0">
                <a:solidFill>
                  <a:srgbClr val="FF0000"/>
                </a:solidFill>
              </a:rPr>
              <a:t>抑制されている</a:t>
            </a:r>
            <a:r>
              <a:rPr lang="en-US" altLang="ja-JP" dirty="0" smtClean="0">
                <a:solidFill>
                  <a:srgbClr val="FF0000"/>
                </a:solidFill>
              </a:rPr>
              <a:t>!!</a:t>
            </a:r>
            <a:endParaRPr kumimoji="1" lang="ja-JP" altLang="en-US"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27</a:t>
            </a:fld>
            <a:endParaRPr lang="ja-JP" altLang="en-US" dirty="0"/>
          </a:p>
        </p:txBody>
      </p:sp>
      <p:sp>
        <p:nvSpPr>
          <p:cNvPr id="7" name="テキスト ボックス 6"/>
          <p:cNvSpPr txBox="1"/>
          <p:nvPr/>
        </p:nvSpPr>
        <p:spPr>
          <a:xfrm>
            <a:off x="847035" y="2023601"/>
            <a:ext cx="2108269" cy="646331"/>
          </a:xfrm>
          <a:prstGeom prst="rect">
            <a:avLst/>
          </a:prstGeom>
          <a:noFill/>
        </p:spPr>
        <p:txBody>
          <a:bodyPr wrap="none" rtlCol="0">
            <a:spAutoFit/>
          </a:bodyPr>
          <a:lstStyle/>
          <a:p>
            <a:pPr algn="ctr"/>
            <a:r>
              <a:rPr kumimoji="1" lang="en-US" altLang="ja-JP" dirty="0" smtClean="0"/>
              <a:t>ABAQUS</a:t>
            </a:r>
            <a:endParaRPr lang="en-US" altLang="ja-JP" dirty="0"/>
          </a:p>
          <a:p>
            <a:pPr algn="ctr"/>
            <a:r>
              <a:rPr kumimoji="1" lang="en-US" altLang="ja-JP" dirty="0" smtClean="0"/>
              <a:t>CPE8H</a:t>
            </a:r>
            <a:r>
              <a:rPr kumimoji="1" lang="ja-JP" altLang="en-US" dirty="0" smtClean="0"/>
              <a:t>の解析結果</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1123367"/>
            <a:ext cx="5364596" cy="4822273"/>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0" y="2600908"/>
            <a:ext cx="3659340" cy="3318696"/>
          </a:xfrm>
          <a:prstGeom prst="rect">
            <a:avLst/>
          </a:prstGeom>
          <a:ln>
            <a:solidFill>
              <a:schemeClr val="tx1"/>
            </a:solidFill>
          </a:ln>
        </p:spPr>
      </p:pic>
    </p:spTree>
    <p:extLst>
      <p:ext uri="{BB962C8B-B14F-4D97-AF65-F5344CB8AC3E}">
        <p14:creationId xmlns:p14="http://schemas.microsoft.com/office/powerpoint/2010/main" val="755306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b="1" i="1" u="sng" dirty="0" err="1" smtClean="0">
                <a:effectLst>
                  <a:outerShdw blurRad="38100" dist="38100" dir="2700000" algn="tl">
                    <a:srgbClr val="000000">
                      <a:alpha val="43137"/>
                    </a:srgbClr>
                  </a:outerShdw>
                </a:effectLst>
              </a:rPr>
              <a:t>bES</a:t>
            </a:r>
            <a:r>
              <a:rPr kumimoji="1" lang="en-US" altLang="ja-JP" b="1" i="1" u="sng" dirty="0" smtClean="0">
                <a:effectLst>
                  <a:outerShdw blurRad="38100" dist="38100" dir="2700000" algn="tl">
                    <a:srgbClr val="000000">
                      <a:alpha val="43137"/>
                    </a:srgbClr>
                  </a:outerShdw>
                </a:effectLst>
              </a:rPr>
              <a:t>-FEM</a:t>
            </a:r>
            <a:r>
              <a:rPr kumimoji="1" lang="ja-JP" altLang="en-US" b="1" i="1" u="sng" dirty="0" smtClean="0">
                <a:effectLst>
                  <a:outerShdw blurRad="38100" dist="38100" dir="2700000" algn="tl">
                    <a:srgbClr val="000000">
                      <a:alpha val="43137"/>
                    </a:srgbClr>
                  </a:outerShdw>
                </a:effectLst>
              </a:rPr>
              <a:t>の結果（圧力の符号の分布</a:t>
            </a:r>
            <a:r>
              <a:rPr lang="ja-JP" altLang="en-US" b="1" i="1" u="sng" dirty="0">
                <a:effectLst>
                  <a:outerShdw blurRad="38100" dist="38100" dir="2700000" algn="tl">
                    <a:srgbClr val="000000">
                      <a:alpha val="43137"/>
                    </a:srgbClr>
                  </a:outerShdw>
                </a:effectLst>
              </a:rPr>
              <a:t>）</a:t>
            </a: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lgn="ctr">
              <a:buNone/>
            </a:pPr>
            <a:r>
              <a:rPr lang="ja-JP" altLang="en-US" dirty="0" smtClean="0">
                <a:solidFill>
                  <a:srgbClr val="FF0000"/>
                </a:solidFill>
              </a:rPr>
              <a:t>圧力振動</a:t>
            </a:r>
            <a:r>
              <a:rPr lang="ja-JP" altLang="en-US" dirty="0">
                <a:solidFill>
                  <a:srgbClr val="FF0000"/>
                </a:solidFill>
              </a:rPr>
              <a:t>が</a:t>
            </a:r>
            <a:r>
              <a:rPr lang="ja-JP" altLang="en-US" dirty="0" smtClean="0">
                <a:solidFill>
                  <a:srgbClr val="FF0000"/>
                </a:solidFill>
              </a:rPr>
              <a:t>抑制されている</a:t>
            </a:r>
            <a:r>
              <a:rPr lang="en-US" altLang="ja-JP" dirty="0" smtClean="0">
                <a:solidFill>
                  <a:srgbClr val="FF0000"/>
                </a:solidFill>
              </a:rPr>
              <a:t>!!</a:t>
            </a:r>
            <a:endParaRPr kumimoji="1" lang="ja-JP" altLang="en-US"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28</a:t>
            </a:fld>
            <a:endParaRPr lang="ja-JP" altLang="en-US" dirty="0"/>
          </a:p>
        </p:txBody>
      </p:sp>
      <p:sp>
        <p:nvSpPr>
          <p:cNvPr id="7" name="テキスト ボックス 6"/>
          <p:cNvSpPr txBox="1"/>
          <p:nvPr/>
        </p:nvSpPr>
        <p:spPr>
          <a:xfrm>
            <a:off x="847035" y="2023601"/>
            <a:ext cx="2108269" cy="646331"/>
          </a:xfrm>
          <a:prstGeom prst="rect">
            <a:avLst/>
          </a:prstGeom>
          <a:noFill/>
        </p:spPr>
        <p:txBody>
          <a:bodyPr wrap="none" rtlCol="0">
            <a:spAutoFit/>
          </a:bodyPr>
          <a:lstStyle/>
          <a:p>
            <a:pPr algn="ctr"/>
            <a:r>
              <a:rPr kumimoji="1" lang="en-US" altLang="ja-JP" dirty="0" smtClean="0"/>
              <a:t>ABAQUS</a:t>
            </a:r>
            <a:endParaRPr lang="en-US" altLang="ja-JP" dirty="0"/>
          </a:p>
          <a:p>
            <a:pPr algn="ctr"/>
            <a:r>
              <a:rPr kumimoji="1" lang="en-US" altLang="ja-JP" dirty="0" smtClean="0"/>
              <a:t>CPE8H</a:t>
            </a:r>
            <a:r>
              <a:rPr kumimoji="1" lang="ja-JP" altLang="en-US" dirty="0" smtClean="0"/>
              <a:t>の解析結果</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7" y="1127006"/>
            <a:ext cx="5364597" cy="4822274"/>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0" y="2600908"/>
            <a:ext cx="3659340" cy="3318696"/>
          </a:xfrm>
          <a:prstGeom prst="rect">
            <a:avLst/>
          </a:prstGeom>
          <a:ln>
            <a:solidFill>
              <a:schemeClr val="tx1"/>
            </a:solidFill>
          </a:ln>
        </p:spPr>
      </p:pic>
    </p:spTree>
    <p:extLst>
      <p:ext uri="{BB962C8B-B14F-4D97-AF65-F5344CB8AC3E}">
        <p14:creationId xmlns:p14="http://schemas.microsoft.com/office/powerpoint/2010/main" val="469083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b="1" i="1" u="sng" dirty="0" smtClean="0">
                <a:effectLst>
                  <a:outerShdw blurRad="38100" dist="38100" dir="2700000" algn="tl">
                    <a:srgbClr val="000000">
                      <a:alpha val="43137"/>
                    </a:srgbClr>
                  </a:outerShdw>
                </a:effectLst>
              </a:rPr>
              <a:t>構造メッシュでの</a:t>
            </a:r>
            <a:r>
              <a:rPr lang="en-US" altLang="ja-JP" b="1" i="1" u="sng" dirty="0" err="1">
                <a:effectLst>
                  <a:outerShdw blurRad="38100" dist="38100" dir="2700000" algn="tl">
                    <a:srgbClr val="000000">
                      <a:alpha val="43137"/>
                    </a:srgbClr>
                  </a:outerShdw>
                </a:effectLst>
              </a:rPr>
              <a:t>bES</a:t>
            </a:r>
            <a:r>
              <a:rPr lang="en-US" altLang="ja-JP" b="1" i="1" u="sng" dirty="0">
                <a:effectLst>
                  <a:outerShdw blurRad="38100" dist="38100" dir="2700000" algn="tl">
                    <a:srgbClr val="000000">
                      <a:alpha val="43137"/>
                    </a:srgbClr>
                  </a:outerShdw>
                </a:effectLst>
              </a:rPr>
              <a:t>-FEM</a:t>
            </a:r>
            <a:r>
              <a:rPr lang="ja-JP" altLang="en-US" b="1" i="1" u="sng" dirty="0">
                <a:effectLst>
                  <a:outerShdw blurRad="38100" dist="38100" dir="2700000" algn="tl">
                    <a:srgbClr val="000000">
                      <a:alpha val="43137"/>
                    </a:srgbClr>
                  </a:outerShdw>
                </a:effectLst>
              </a:rPr>
              <a:t>の</a:t>
            </a:r>
            <a:r>
              <a:rPr lang="ja-JP" altLang="en-US" b="1" i="1" u="sng" dirty="0" smtClean="0">
                <a:effectLst>
                  <a:outerShdw blurRad="38100" dist="38100" dir="2700000" algn="tl">
                    <a:srgbClr val="000000">
                      <a:alpha val="43137"/>
                    </a:srgbClr>
                  </a:outerShdw>
                </a:effectLst>
              </a:rPr>
              <a:t>結果</a:t>
            </a:r>
            <a:r>
              <a:rPr lang="en-US" altLang="ja-JP" b="1" i="1" u="sng" dirty="0" smtClean="0">
                <a:effectLst>
                  <a:outerShdw blurRad="38100" dist="38100" dir="2700000" algn="tl">
                    <a:srgbClr val="000000">
                      <a:alpha val="43137"/>
                    </a:srgbClr>
                  </a:outerShdw>
                </a:effectLst>
              </a:rPr>
              <a:t/>
            </a:r>
            <a:br>
              <a:rPr lang="en-US" altLang="ja-JP" b="1" i="1" u="sng" dirty="0" smtClean="0">
                <a:effectLst>
                  <a:outerShdw blurRad="38100" dist="38100" dir="2700000" algn="tl">
                    <a:srgbClr val="000000">
                      <a:alpha val="43137"/>
                    </a:srgbClr>
                  </a:outerShdw>
                </a:effectLst>
              </a:rPr>
            </a:br>
            <a:r>
              <a:rPr lang="ja-JP" altLang="en-US" dirty="0" smtClean="0"/>
              <a:t>　　　　　　</a:t>
            </a:r>
            <a:r>
              <a:rPr lang="ja-JP" altLang="en-US" b="1" i="1" u="sng" dirty="0" smtClean="0">
                <a:effectLst>
                  <a:outerShdw blurRad="38100" dist="38100" dir="2700000" algn="tl">
                    <a:srgbClr val="000000">
                      <a:alpha val="43137"/>
                    </a:srgbClr>
                  </a:outerShdw>
                </a:effectLst>
              </a:rPr>
              <a:t>圧力</a:t>
            </a:r>
            <a:r>
              <a:rPr lang="ja-JP" altLang="en-US" dirty="0" smtClean="0"/>
              <a:t>　　　　　　　　　　　</a:t>
            </a:r>
            <a:r>
              <a:rPr lang="ja-JP" altLang="en-US" b="1" i="1" u="sng" dirty="0" smtClean="0">
                <a:effectLst>
                  <a:outerShdw blurRad="38100" dist="38100" dir="2700000" algn="tl">
                    <a:srgbClr val="000000">
                      <a:alpha val="43137"/>
                    </a:srgbClr>
                  </a:outerShdw>
                </a:effectLst>
              </a:rPr>
              <a:t>圧力の符号</a:t>
            </a:r>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a:p>
            <a:pPr marL="0" indent="0" algn="ctr">
              <a:buNone/>
            </a:pPr>
            <a:r>
              <a:rPr lang="ja-JP" altLang="en-US" dirty="0" smtClean="0">
                <a:solidFill>
                  <a:srgbClr val="C00000"/>
                </a:solidFill>
              </a:rPr>
              <a:t>メッシュ依存性もない模様</a:t>
            </a:r>
            <a:endParaRPr kumimoji="1" lang="ja-JP" altLang="en-US" dirty="0">
              <a:solidFill>
                <a:srgbClr val="C00000"/>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29</a:t>
            </a:fld>
            <a:endParaRPr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67417"/>
            <a:ext cx="4322826" cy="3885819"/>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666" y="1667417"/>
            <a:ext cx="4322826" cy="3885819"/>
          </a:xfrm>
          <a:prstGeom prst="rect">
            <a:avLst/>
          </a:prstGeom>
        </p:spPr>
      </p:pic>
    </p:spTree>
    <p:extLst>
      <p:ext uri="{BB962C8B-B14F-4D97-AF65-F5344CB8AC3E}">
        <p14:creationId xmlns:p14="http://schemas.microsoft.com/office/powerpoint/2010/main" val="1342042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smtClean="0"/>
              <a:t>メッシュリゾーニングの問題</a:t>
            </a:r>
            <a:r>
              <a:rPr lang="ja-JP" altLang="en-US" dirty="0"/>
              <a:t>点</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dirty="0" smtClean="0"/>
              <a:t>任意の変形状態を持つ領域を良質な</a:t>
            </a:r>
            <a:r>
              <a:rPr lang="ja-JP" altLang="en-US" sz="2800" dirty="0" smtClean="0">
                <a:solidFill>
                  <a:srgbClr val="C00000"/>
                </a:solidFill>
              </a:rPr>
              <a:t>四角形要素</a:t>
            </a:r>
            <a:r>
              <a:rPr lang="ja-JP" altLang="en-US" sz="2800" dirty="0" smtClean="0"/>
              <a:t>（２</a:t>
            </a:r>
            <a:r>
              <a:rPr lang="en-US" altLang="ja-JP" sz="2800" dirty="0" smtClean="0"/>
              <a:t>D</a:t>
            </a:r>
            <a:r>
              <a:rPr lang="ja-JP" altLang="en-US" sz="2800" dirty="0" smtClean="0"/>
              <a:t>）および</a:t>
            </a:r>
            <a:r>
              <a:rPr lang="ja-JP" altLang="en-US" sz="2800" dirty="0" smtClean="0">
                <a:solidFill>
                  <a:srgbClr val="C00000"/>
                </a:solidFill>
              </a:rPr>
              <a:t>六面体要素</a:t>
            </a:r>
            <a:r>
              <a:rPr lang="ja-JP" altLang="en-US" sz="2800" dirty="0" smtClean="0"/>
              <a:t>（３</a:t>
            </a:r>
            <a:r>
              <a:rPr lang="en-US" altLang="ja-JP" sz="2800" dirty="0" smtClean="0"/>
              <a:t>D</a:t>
            </a:r>
            <a:r>
              <a:rPr lang="ja-JP" altLang="en-US" sz="2800" dirty="0" smtClean="0"/>
              <a:t>）でリメッシュすることが出来ない．</a:t>
            </a:r>
            <a:endParaRPr lang="en-US" altLang="ja-JP" sz="2800" dirty="0" smtClean="0"/>
          </a:p>
          <a:p>
            <a:pPr marL="0" indent="0">
              <a:buNone/>
            </a:pPr>
            <a:endParaRPr lang="en-US" altLang="ja-JP" sz="2800" dirty="0" smtClean="0"/>
          </a:p>
          <a:p>
            <a:pPr marL="0" indent="0">
              <a:buNone/>
            </a:pPr>
            <a:endParaRPr lang="en-US" altLang="ja-JP" sz="2800" dirty="0" smtClean="0"/>
          </a:p>
          <a:p>
            <a:pPr marL="0" indent="0">
              <a:buNone/>
            </a:pPr>
            <a:endParaRPr lang="en-US" altLang="ja-JP" sz="2800" dirty="0"/>
          </a:p>
          <a:p>
            <a:pPr marL="0" indent="0">
              <a:buNone/>
            </a:pPr>
            <a:endParaRPr lang="en-US" altLang="ja-JP" sz="2800" dirty="0" smtClean="0"/>
          </a:p>
          <a:p>
            <a:pPr marL="0" indent="0" algn="ctr">
              <a:buNone/>
            </a:pPr>
            <a:endParaRPr lang="en-US" altLang="ja-JP" sz="1200" dirty="0" smtClean="0"/>
          </a:p>
          <a:p>
            <a:pPr marL="0" indent="0">
              <a:buNone/>
            </a:pPr>
            <a:r>
              <a:rPr lang="ja-JP" altLang="en-US" sz="2800" dirty="0" smtClean="0"/>
              <a:t>しかし，標準的な（定ひずみ）三角形要素および四面体要素は容易に</a:t>
            </a:r>
            <a:r>
              <a:rPr lang="ja-JP" altLang="en-US" sz="2800" b="1" u="sng" dirty="0" smtClean="0">
                <a:effectLst>
                  <a:outerShdw blurRad="38100" dist="38100" dir="2700000" algn="tl">
                    <a:srgbClr val="000000">
                      <a:alpha val="43137"/>
                    </a:srgbClr>
                  </a:outerShdw>
                </a:effectLst>
              </a:rPr>
              <a:t>せん断ロッキング</a:t>
            </a:r>
            <a:r>
              <a:rPr lang="ja-JP" altLang="en-US" sz="2800" dirty="0" smtClean="0"/>
              <a:t>および</a:t>
            </a:r>
            <a:r>
              <a:rPr lang="ja-JP" altLang="en-US" sz="2800" b="1" u="sng" dirty="0" smtClean="0">
                <a:effectLst>
                  <a:outerShdw blurRad="38100" dist="38100" dir="2700000" algn="tl">
                    <a:srgbClr val="000000">
                      <a:alpha val="43137"/>
                    </a:srgbClr>
                  </a:outerShdw>
                </a:effectLst>
              </a:rPr>
              <a:t>体積ロッキング</a:t>
            </a:r>
            <a:r>
              <a:rPr lang="ja-JP" altLang="en-US" sz="2800" dirty="0" smtClean="0"/>
              <a:t>を引き起こす為，低精度</a:t>
            </a:r>
            <a:r>
              <a:rPr lang="ja-JP" altLang="en-US" sz="2800" dirty="0"/>
              <a:t>な</a:t>
            </a:r>
            <a:r>
              <a:rPr lang="ja-JP" altLang="en-US" sz="2800" dirty="0" smtClean="0"/>
              <a:t>解しか得ることが出来ない</a:t>
            </a:r>
            <a:r>
              <a:rPr lang="en-US" altLang="ja-JP" sz="2800" dirty="0" smtClean="0"/>
              <a:t>…</a:t>
            </a:r>
          </a:p>
          <a:p>
            <a:pPr marL="0" indent="0">
              <a:buNone/>
            </a:pPr>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a:t>
            </a:fld>
            <a:endParaRPr lang="ja-JP" altLang="en-US" dirty="0"/>
          </a:p>
        </p:txBody>
      </p:sp>
      <p:sp>
        <p:nvSpPr>
          <p:cNvPr id="5" name="下矢印 4"/>
          <p:cNvSpPr/>
          <p:nvPr/>
        </p:nvSpPr>
        <p:spPr>
          <a:xfrm>
            <a:off x="4247964" y="1484784"/>
            <a:ext cx="612068" cy="151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613" y="1664805"/>
            <a:ext cx="2749327" cy="1040854"/>
          </a:xfrm>
          <a:prstGeom prst="rect">
            <a:avLst/>
          </a:prstGeom>
        </p:spPr>
      </p:pic>
      <p:sp>
        <p:nvSpPr>
          <p:cNvPr id="7" name="乗算記号 6"/>
          <p:cNvSpPr/>
          <p:nvPr/>
        </p:nvSpPr>
        <p:spPr>
          <a:xfrm>
            <a:off x="300546" y="1664804"/>
            <a:ext cx="1175110" cy="1112863"/>
          </a:xfrm>
          <a:prstGeom prst="mathMultiply">
            <a:avLst>
              <a:gd name="adj1" fmla="val 132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82" y="1707651"/>
            <a:ext cx="2739866" cy="1037273"/>
          </a:xfrm>
          <a:prstGeom prst="rect">
            <a:avLst/>
          </a:prstGeom>
        </p:spPr>
      </p:pic>
      <p:sp>
        <p:nvSpPr>
          <p:cNvPr id="8" name="円/楕円 7"/>
          <p:cNvSpPr>
            <a:spLocks noChangeAspect="1"/>
          </p:cNvSpPr>
          <p:nvPr/>
        </p:nvSpPr>
        <p:spPr>
          <a:xfrm>
            <a:off x="5112065" y="1895342"/>
            <a:ext cx="777687" cy="745283"/>
          </a:xfrm>
          <a:prstGeom prst="ellipse">
            <a:avLst/>
          </a:prstGeom>
          <a:noFill/>
          <a:ln w="1270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5308" y="3068960"/>
            <a:ext cx="8350363" cy="523220"/>
          </a:xfrm>
          <a:prstGeom prst="rect">
            <a:avLst/>
          </a:prstGeom>
          <a:solidFill>
            <a:schemeClr val="accent2">
              <a:lumMod val="20000"/>
              <a:lumOff val="80000"/>
            </a:schemeClr>
          </a:solidFill>
          <a:effectLst/>
          <a:scene3d>
            <a:camera prst="orthographicFront"/>
            <a:lightRig rig="threePt" dir="t"/>
          </a:scene3d>
          <a:sp3d>
            <a:bevelT/>
          </a:sp3d>
        </p:spPr>
        <p:txBody>
          <a:bodyPr wrap="none" rtlCol="0">
            <a:spAutoFit/>
          </a:bodyPr>
          <a:lstStyle/>
          <a:p>
            <a:pPr algn="ctr"/>
            <a:r>
              <a:rPr lang="ja-JP" altLang="en-US" sz="2800" dirty="0" smtClean="0">
                <a:solidFill>
                  <a:srgbClr val="0000CC"/>
                </a:solidFill>
              </a:rPr>
              <a:t>三角形要素</a:t>
            </a:r>
            <a:r>
              <a:rPr lang="ja-JP" altLang="en-US" sz="2800" dirty="0" smtClean="0"/>
              <a:t>および</a:t>
            </a:r>
            <a:r>
              <a:rPr lang="ja-JP" altLang="en-US" sz="2800" dirty="0" smtClean="0">
                <a:solidFill>
                  <a:srgbClr val="0000CC"/>
                </a:solidFill>
              </a:rPr>
              <a:t>四面体要素</a:t>
            </a:r>
            <a:r>
              <a:rPr lang="ja-JP" altLang="en-US" sz="2800" dirty="0" smtClean="0"/>
              <a:t>を使用せざるを得ない．</a:t>
            </a:r>
            <a:endParaRPr lang="en-US" altLang="ja-JP" sz="2800" dirty="0"/>
          </a:p>
        </p:txBody>
      </p:sp>
      <p:sp>
        <p:nvSpPr>
          <p:cNvPr id="11" name="テキスト ボックス 10"/>
          <p:cNvSpPr txBox="1"/>
          <p:nvPr/>
        </p:nvSpPr>
        <p:spPr>
          <a:xfrm>
            <a:off x="953513" y="5189402"/>
            <a:ext cx="7236276" cy="954107"/>
          </a:xfrm>
          <a:prstGeom prst="rect">
            <a:avLst/>
          </a:prstGeom>
          <a:solidFill>
            <a:schemeClr val="accent1"/>
          </a:solidFill>
          <a:ln>
            <a:solidFill>
              <a:schemeClr val="tx1"/>
            </a:solidFill>
          </a:ln>
        </p:spPr>
        <p:txBody>
          <a:bodyPr wrap="none" rtlCol="0">
            <a:spAutoFit/>
          </a:bodyPr>
          <a:lstStyle/>
          <a:p>
            <a:pPr algn="ctr"/>
            <a:r>
              <a:rPr kumimoji="1" lang="ja-JP" altLang="en-US" sz="2800" dirty="0" smtClean="0"/>
              <a:t>三角形／四面体要素でもロッキングを防げる</a:t>
            </a:r>
            <a:r>
              <a:rPr kumimoji="1" lang="en-US" altLang="ja-JP" sz="2800" dirty="0" smtClean="0"/>
              <a:t/>
            </a:r>
            <a:br>
              <a:rPr kumimoji="1" lang="en-US" altLang="ja-JP" sz="2800" dirty="0" smtClean="0"/>
            </a:br>
            <a:r>
              <a:rPr kumimoji="1" lang="ja-JP" altLang="en-US" sz="2800" dirty="0" smtClean="0">
                <a:solidFill>
                  <a:srgbClr val="FF00FF"/>
                </a:solidFill>
              </a:rPr>
              <a:t>平滑化有限要素法</a:t>
            </a:r>
            <a:r>
              <a:rPr kumimoji="1" lang="en-US" altLang="ja-JP" sz="2800" dirty="0" smtClean="0">
                <a:solidFill>
                  <a:srgbClr val="FF00FF"/>
                </a:solidFill>
              </a:rPr>
              <a:t>(S-FEM)</a:t>
            </a:r>
            <a:r>
              <a:rPr kumimoji="1" lang="ja-JP" altLang="en-US" sz="2800" dirty="0" smtClean="0"/>
              <a:t>の可能性を模索中</a:t>
            </a:r>
            <a:endParaRPr kumimoji="1" lang="ja-JP" altLang="en-US" sz="2800" dirty="0"/>
          </a:p>
        </p:txBody>
      </p:sp>
    </p:spTree>
    <p:extLst>
      <p:ext uri="{BB962C8B-B14F-4D97-AF65-F5344CB8AC3E}">
        <p14:creationId xmlns:p14="http://schemas.microsoft.com/office/powerpoint/2010/main" val="1135541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a:t>
            </a:r>
            <a:r>
              <a:rPr kumimoji="1" lang="ja-JP" altLang="en-US" dirty="0" smtClean="0"/>
              <a:t>弾性</a:t>
            </a:r>
            <a:r>
              <a:rPr kumimoji="1" lang="en-US" altLang="ja-JP" dirty="0" smtClean="0"/>
              <a:t>2D</a:t>
            </a:r>
            <a:r>
              <a:rPr kumimoji="1" lang="ja-JP" altLang="en-US" dirty="0" smtClean="0"/>
              <a:t>ブロックの押込解析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lvl="0" indent="0">
                  <a:buNone/>
                </a:pPr>
                <a:r>
                  <a:rPr lang="ja-JP" altLang="en-US" sz="2800" b="1" i="1" u="sng" dirty="0" smtClean="0">
                    <a:solidFill>
                      <a:srgbClr val="000000"/>
                    </a:solidFill>
                    <a:effectLst>
                      <a:outerShdw blurRad="38100" dist="38100" dir="2700000" algn="tl">
                        <a:srgbClr val="000000">
                          <a:alpha val="43137"/>
                        </a:srgbClr>
                      </a:outerShdw>
                    </a:effectLst>
                  </a:rPr>
                  <a:t>概要</a:t>
                </a:r>
                <a:endParaRPr lang="en-US" altLang="ja-JP" sz="2800" i="1" dirty="0" smtClean="0">
                  <a:latin typeface="Cambria Math" panose="02040503050406030204" pitchFamily="18" charset="0"/>
                </a:endParaRPr>
              </a:p>
              <a:p>
                <a:r>
                  <a:rPr lang="ja-JP" altLang="en-US" sz="2800" dirty="0" smtClean="0"/>
                  <a:t>平面ひずみ．</a:t>
                </a:r>
                <a:endParaRPr lang="en-US" altLang="ja-JP" sz="2800" dirty="0" smtClean="0"/>
              </a:p>
              <a:p>
                <a:r>
                  <a:rPr lang="ja-JP" altLang="en-US" sz="2800" dirty="0" smtClean="0"/>
                  <a:t>左面を</a:t>
                </a:r>
                <a:r>
                  <a:rPr lang="en-US" altLang="ja-JP" sz="2800" dirty="0" smtClean="0"/>
                  <a:t>x</a:t>
                </a:r>
                <a:r>
                  <a:rPr lang="ja-JP" altLang="en-US" sz="2800" dirty="0" smtClean="0"/>
                  <a:t>方向拘束，</a:t>
                </a:r>
                <a:r>
                  <a:rPr lang="en-US" altLang="ja-JP" sz="2800" dirty="0" smtClean="0"/>
                  <a:t/>
                </a:r>
                <a:br>
                  <a:rPr lang="en-US" altLang="ja-JP" sz="2800" dirty="0" smtClean="0"/>
                </a:br>
                <a:r>
                  <a:rPr lang="ja-JP" altLang="en-US" sz="2800" dirty="0" smtClean="0"/>
                  <a:t>下面を</a:t>
                </a:r>
                <a:r>
                  <a:rPr lang="en-US" altLang="ja-JP" sz="2800" dirty="0" smtClean="0"/>
                  <a:t>y</a:t>
                </a:r>
                <a:r>
                  <a:rPr lang="ja-JP" altLang="en-US" sz="2800" dirty="0" smtClean="0"/>
                  <a:t>方向拘束，</a:t>
                </a:r>
                <a:r>
                  <a:rPr lang="en-US" altLang="ja-JP" sz="2800" dirty="0" smtClean="0"/>
                  <a:t/>
                </a:r>
                <a:br>
                  <a:rPr lang="en-US" altLang="ja-JP" sz="2800" dirty="0" smtClean="0"/>
                </a:br>
                <a:r>
                  <a:rPr lang="ja-JP" altLang="en-US" sz="2800" dirty="0" smtClean="0"/>
                  <a:t>上面を</a:t>
                </a:r>
                <a:r>
                  <a:rPr lang="en-US" altLang="ja-JP" sz="2800" dirty="0" smtClean="0"/>
                  <a:t>x</a:t>
                </a:r>
                <a:r>
                  <a:rPr lang="ja-JP" altLang="en-US" sz="2800" dirty="0" smtClean="0"/>
                  <a:t>方向拘束の上</a:t>
                </a:r>
                <a:r>
                  <a:rPr lang="en-US" altLang="ja-JP" sz="2800" dirty="0" smtClean="0"/>
                  <a:t/>
                </a:r>
                <a:br>
                  <a:rPr lang="en-US" altLang="ja-JP" sz="2800" dirty="0" smtClean="0"/>
                </a:br>
                <a:r>
                  <a:rPr lang="ja-JP" altLang="en-US" sz="2800" dirty="0" smtClean="0"/>
                  <a:t>上面左半分に圧力荷重</a:t>
                </a:r>
                <a:endParaRPr lang="en-US" altLang="ja-JP" sz="2800" dirty="0" smtClean="0"/>
              </a:p>
              <a:p>
                <a:r>
                  <a:rPr lang="en-US" altLang="ja-JP" sz="2800" dirty="0" smtClean="0"/>
                  <a:t>Neo-</a:t>
                </a:r>
                <a:r>
                  <a:rPr lang="en-US" altLang="ja-JP" sz="2800" dirty="0" err="1" smtClean="0"/>
                  <a:t>Hookean</a:t>
                </a:r>
                <a:r>
                  <a:rPr lang="ja-JP" altLang="en-US" sz="2800" dirty="0" smtClean="0"/>
                  <a:t>超弾性体</a:t>
                </a:r>
                <a:r>
                  <a:rPr lang="en-US" altLang="ja-JP" sz="2800" dirty="0" smtClean="0"/>
                  <a:t/>
                </a:r>
                <a:br>
                  <a:rPr lang="en-US" altLang="ja-JP" sz="2800" dirty="0" smtClean="0"/>
                </a:br>
                <a:r>
                  <a:rPr lang="en-US" altLang="ja-JP" sz="2800" dirty="0" smtClean="0"/>
                  <a:t>(</a:t>
                </a: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𝜈</m:t>
                        </m:r>
                      </m:e>
                      <m:sub>
                        <m:r>
                          <m:rPr>
                            <m:sty m:val="p"/>
                          </m:rPr>
                          <a:rPr lang="en-US" altLang="ja-JP" sz="2800" b="0" i="0" smtClean="0">
                            <a:latin typeface="Cambria Math" panose="02040503050406030204" pitchFamily="18" charset="0"/>
                          </a:rPr>
                          <m:t>ini</m:t>
                        </m:r>
                      </m:sub>
                    </m:sSub>
                    <m:r>
                      <a:rPr lang="en-US" altLang="ja-JP" sz="2800" b="0" i="1" smtClean="0">
                        <a:latin typeface="Cambria Math" panose="02040503050406030204" pitchFamily="18" charset="0"/>
                      </a:rPr>
                      <m:t>=0.499999</m:t>
                    </m:r>
                  </m:oMath>
                </a14:m>
                <a:r>
                  <a:rPr lang="en-US" altLang="ja-JP" sz="2800" dirty="0" smtClean="0"/>
                  <a:t>)</a:t>
                </a:r>
                <a:r>
                  <a:rPr lang="ja-JP" altLang="en-US" sz="2800" dirty="0" smtClean="0"/>
                  <a:t>．</a:t>
                </a:r>
                <a:endParaRPr lang="en-US" altLang="ja-JP" sz="2800" dirty="0" smtClean="0"/>
              </a:p>
              <a:p>
                <a:r>
                  <a:rPr lang="ja-JP" altLang="en-US" sz="2800" dirty="0" smtClean="0"/>
                  <a:t>大ひずみ問題でも圧力</a:t>
                </a:r>
                <a:r>
                  <a:rPr lang="en-US" altLang="ja-JP" sz="2800" dirty="0" smtClean="0"/>
                  <a:t/>
                </a:r>
                <a:br>
                  <a:rPr lang="en-US" altLang="ja-JP" sz="2800" dirty="0" smtClean="0"/>
                </a:br>
                <a:r>
                  <a:rPr lang="ja-JP" altLang="en-US" sz="2800" dirty="0" smtClean="0"/>
                  <a:t>振動がなくなるかを検討．</a:t>
                </a:r>
                <a:endParaRPr lang="en-US" altLang="ja-JP" sz="2800" dirty="0"/>
              </a:p>
              <a:p>
                <a:endParaRPr lang="en-US" altLang="ja-JP" sz="2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30</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068439"/>
            <a:ext cx="4050703" cy="4935498"/>
          </a:xfrm>
          <a:prstGeom prst="rect">
            <a:avLst/>
          </a:prstGeom>
        </p:spPr>
      </p:pic>
    </p:spTree>
    <p:extLst>
      <p:ext uri="{BB962C8B-B14F-4D97-AF65-F5344CB8AC3E}">
        <p14:creationId xmlns:p14="http://schemas.microsoft.com/office/powerpoint/2010/main" val="307242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ブロックの押込解析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b="1" i="1" u="sng" dirty="0" smtClean="0">
                <a:solidFill>
                  <a:srgbClr val="000000"/>
                </a:solidFill>
                <a:effectLst>
                  <a:outerShdw blurRad="38100" dist="38100" dir="2700000" algn="tl">
                    <a:srgbClr val="000000">
                      <a:alpha val="43137"/>
                    </a:srgbClr>
                  </a:outerShdw>
                </a:effectLst>
              </a:rPr>
              <a:t>ES/NS-FEM</a:t>
            </a:r>
            <a:r>
              <a:rPr lang="ja-JP" altLang="en-US" sz="2800" b="1" i="1" u="sng" dirty="0" smtClean="0">
                <a:solidFill>
                  <a:srgbClr val="000000"/>
                </a:solidFill>
                <a:effectLst>
                  <a:outerShdw blurRad="38100" dist="38100" dir="2700000" algn="tl">
                    <a:srgbClr val="000000">
                      <a:alpha val="43137"/>
                    </a:srgbClr>
                  </a:outerShdw>
                </a:effectLst>
              </a:rPr>
              <a:t>の結果（</a:t>
            </a:r>
            <a:r>
              <a:rPr lang="en-US" altLang="ja-JP" sz="2800" b="1" i="1" u="sng" dirty="0" smtClean="0">
                <a:solidFill>
                  <a:srgbClr val="000000"/>
                </a:solidFill>
                <a:effectLst>
                  <a:outerShdw blurRad="38100" dist="38100" dir="2700000" algn="tl">
                    <a:srgbClr val="000000">
                      <a:alpha val="43137"/>
                    </a:srgbClr>
                  </a:outerShdw>
                </a:effectLst>
              </a:rPr>
              <a:t>Mises</a:t>
            </a:r>
            <a:r>
              <a:rPr lang="ja-JP" altLang="en-US" sz="2800" b="1" i="1" u="sng" dirty="0" smtClean="0">
                <a:solidFill>
                  <a:srgbClr val="000000"/>
                </a:solidFill>
                <a:effectLst>
                  <a:outerShdw blurRad="38100" dist="38100" dir="2700000" algn="tl">
                    <a:srgbClr val="000000">
                      <a:alpha val="43137"/>
                    </a:srgbClr>
                  </a:outerShdw>
                </a:effectLst>
              </a:rPr>
              <a:t>応力分布）</a:t>
            </a:r>
            <a:endParaRPr kumimoji="1" lang="ja-JP" altLang="en-US" dirty="0"/>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31</a:t>
            </a:fld>
            <a:endParaRPr lang="ja-JP" altLang="en-US" dirty="0"/>
          </a:p>
        </p:txBody>
      </p:sp>
      <p:pic>
        <p:nvPicPr>
          <p:cNvPr id="5" name="2d_block_pressur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824" y="1052736"/>
            <a:ext cx="8641655" cy="5270509"/>
          </a:xfrm>
          <a:prstGeom prst="rect">
            <a:avLst/>
          </a:prstGeom>
        </p:spPr>
      </p:pic>
    </p:spTree>
    <p:extLst>
      <p:ext uri="{BB962C8B-B14F-4D97-AF65-F5344CB8AC3E}">
        <p14:creationId xmlns:p14="http://schemas.microsoft.com/office/powerpoint/2010/main" val="367955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ブロックの押込解析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b="1" i="1" u="sng" dirty="0" smtClean="0">
                <a:solidFill>
                  <a:srgbClr val="000000"/>
                </a:solidFill>
                <a:effectLst>
                  <a:outerShdw blurRad="38100" dist="38100" dir="2700000" algn="tl">
                    <a:srgbClr val="000000">
                      <a:alpha val="43137"/>
                    </a:srgbClr>
                  </a:outerShdw>
                </a:effectLst>
              </a:rPr>
              <a:t>ES/NS-FEM</a:t>
            </a:r>
            <a:r>
              <a:rPr lang="ja-JP" altLang="en-US" sz="2800" b="1" i="1" u="sng" dirty="0" smtClean="0">
                <a:solidFill>
                  <a:srgbClr val="000000"/>
                </a:solidFill>
                <a:effectLst>
                  <a:outerShdw blurRad="38100" dist="38100" dir="2700000" algn="tl">
                    <a:srgbClr val="000000">
                      <a:alpha val="43137"/>
                    </a:srgbClr>
                  </a:outerShdw>
                </a:effectLst>
              </a:rPr>
              <a:t>の結果（解析途中の圧力分布）</a:t>
            </a: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lang="en-US" altLang="ja-JP" sz="4000" dirty="0"/>
          </a:p>
          <a:p>
            <a:pPr marL="0" indent="0" algn="ctr">
              <a:buNone/>
            </a:pPr>
            <a:r>
              <a:rPr kumimoji="1" lang="ja-JP" altLang="en-US" sz="2800" dirty="0" smtClean="0">
                <a:solidFill>
                  <a:srgbClr val="C00000"/>
                </a:solidFill>
              </a:rPr>
              <a:t>案の定，ロッキングはしていないが，圧力振動がある．</a:t>
            </a:r>
            <a:endParaRPr kumimoji="1" lang="en-US" altLang="ja-JP" sz="2800" dirty="0">
              <a:solidFill>
                <a:srgbClr val="C00000"/>
              </a:solidFill>
            </a:endParaRPr>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32</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045435"/>
            <a:ext cx="7036243" cy="4867841"/>
          </a:xfrm>
          <a:prstGeom prst="rect">
            <a:avLst/>
          </a:prstGeom>
        </p:spPr>
      </p:pic>
    </p:spTree>
    <p:extLst>
      <p:ext uri="{BB962C8B-B14F-4D97-AF65-F5344CB8AC3E}">
        <p14:creationId xmlns:p14="http://schemas.microsoft.com/office/powerpoint/2010/main" val="26436294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ブロックの押込解析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b="1" i="1" u="sng" dirty="0" err="1" smtClean="0">
                <a:solidFill>
                  <a:srgbClr val="000000"/>
                </a:solidFill>
                <a:effectLst>
                  <a:outerShdw blurRad="38100" dist="38100" dir="2700000" algn="tl">
                    <a:srgbClr val="000000">
                      <a:alpha val="43137"/>
                    </a:srgbClr>
                  </a:outerShdw>
                </a:effectLst>
              </a:rPr>
              <a:t>bES</a:t>
            </a:r>
            <a:r>
              <a:rPr lang="en-US" altLang="ja-JP" sz="2800" b="1" i="1" u="sng" dirty="0" smtClean="0">
                <a:solidFill>
                  <a:srgbClr val="000000"/>
                </a:solidFill>
                <a:effectLst>
                  <a:outerShdw blurRad="38100" dist="38100" dir="2700000" algn="tl">
                    <a:srgbClr val="000000">
                      <a:alpha val="43137"/>
                    </a:srgbClr>
                  </a:outerShdw>
                </a:effectLst>
              </a:rPr>
              <a:t>-FEM</a:t>
            </a:r>
            <a:r>
              <a:rPr lang="ja-JP" altLang="en-US" sz="2800" b="1" i="1" u="sng" dirty="0" smtClean="0">
                <a:solidFill>
                  <a:srgbClr val="000000"/>
                </a:solidFill>
                <a:effectLst>
                  <a:outerShdw blurRad="38100" dist="38100" dir="2700000" algn="tl">
                    <a:srgbClr val="000000">
                      <a:alpha val="43137"/>
                    </a:srgbClr>
                  </a:outerShdw>
                </a:effectLst>
              </a:rPr>
              <a:t>の結果（解析途中の圧力分布）</a:t>
            </a: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lang="en-US" altLang="ja-JP" sz="4000" dirty="0" smtClean="0"/>
          </a:p>
          <a:p>
            <a:pPr marL="0" indent="0" algn="ctr">
              <a:buNone/>
            </a:pPr>
            <a:r>
              <a:rPr kumimoji="1" lang="ja-JP" altLang="en-US" sz="2800" dirty="0" smtClean="0">
                <a:solidFill>
                  <a:srgbClr val="FF0000"/>
                </a:solidFill>
              </a:rPr>
              <a:t>圧力振動が抑制されている</a:t>
            </a:r>
            <a:r>
              <a:rPr kumimoji="1" lang="en-US" altLang="ja-JP" sz="2800" dirty="0" smtClean="0">
                <a:solidFill>
                  <a:srgbClr val="FF0000"/>
                </a:solidFill>
              </a:rPr>
              <a:t>!!</a:t>
            </a:r>
            <a:endParaRPr kumimoji="1" lang="en-US" altLang="ja-JP" sz="2800" dirty="0">
              <a:solidFill>
                <a:srgbClr val="FF0000"/>
              </a:solidFill>
            </a:endParaRPr>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33</a:t>
            </a:fld>
            <a:endParaRPr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19" y="1061654"/>
            <a:ext cx="7107190" cy="4916924"/>
          </a:xfrm>
          <a:prstGeom prst="rect">
            <a:avLst/>
          </a:prstGeom>
        </p:spPr>
      </p:pic>
      <p:sp>
        <p:nvSpPr>
          <p:cNvPr id="5" name="テキスト ボックス 4"/>
          <p:cNvSpPr txBox="1"/>
          <p:nvPr/>
        </p:nvSpPr>
        <p:spPr>
          <a:xfrm>
            <a:off x="5490673" y="3880531"/>
            <a:ext cx="2060179" cy="1754326"/>
          </a:xfrm>
          <a:prstGeom prst="rect">
            <a:avLst/>
          </a:prstGeom>
          <a:solidFill>
            <a:schemeClr val="bg1">
              <a:lumMod val="95000"/>
            </a:schemeClr>
          </a:solidFill>
          <a:ln>
            <a:solidFill>
              <a:schemeClr val="tx1"/>
            </a:solidFill>
          </a:ln>
        </p:spPr>
        <p:txBody>
          <a:bodyPr wrap="none" rtlCol="0">
            <a:spAutoFit/>
          </a:bodyPr>
          <a:lstStyle/>
          <a:p>
            <a:pPr algn="ctr"/>
            <a:r>
              <a:rPr kumimoji="1" lang="ja-JP" altLang="en-US" dirty="0" smtClean="0"/>
              <a:t>剛性マトリックス</a:t>
            </a:r>
            <a:r>
              <a:rPr kumimoji="1" lang="en-US" altLang="ja-JP" dirty="0" smtClean="0"/>
              <a:t>[K]</a:t>
            </a:r>
            <a:br>
              <a:rPr kumimoji="1" lang="en-US" altLang="ja-JP" dirty="0" smtClean="0"/>
            </a:br>
            <a:r>
              <a:rPr kumimoji="1" lang="ja-JP" altLang="en-US" dirty="0" smtClean="0"/>
              <a:t>コーディングの誤り</a:t>
            </a:r>
            <a:r>
              <a:rPr kumimoji="1" lang="en-US" altLang="ja-JP" dirty="0" smtClean="0"/>
              <a:t/>
            </a:r>
            <a:br>
              <a:rPr kumimoji="1" lang="en-US" altLang="ja-JP" dirty="0" smtClean="0"/>
            </a:br>
            <a:r>
              <a:rPr kumimoji="1" lang="ja-JP" altLang="en-US" dirty="0" smtClean="0"/>
              <a:t>があるらしく，</a:t>
            </a:r>
            <a:r>
              <a:rPr kumimoji="1" lang="en-US" altLang="ja-JP" dirty="0" smtClean="0"/>
              <a:t/>
            </a:r>
            <a:br>
              <a:rPr kumimoji="1" lang="en-US" altLang="ja-JP" dirty="0" smtClean="0"/>
            </a:br>
            <a:r>
              <a:rPr kumimoji="1" lang="ja-JP" altLang="en-US" dirty="0" smtClean="0"/>
              <a:t>これより以上押すと</a:t>
            </a:r>
            <a:r>
              <a:rPr kumimoji="1" lang="en-US" altLang="ja-JP" dirty="0" smtClean="0"/>
              <a:t/>
            </a:r>
            <a:br>
              <a:rPr kumimoji="1" lang="en-US" altLang="ja-JP" dirty="0" smtClean="0"/>
            </a:br>
            <a:r>
              <a:rPr kumimoji="1" lang="ja-JP" altLang="en-US" dirty="0" smtClean="0"/>
              <a:t>収束しない</a:t>
            </a:r>
            <a:r>
              <a:rPr kumimoji="1" lang="ja-JP" altLang="en-US" dirty="0" err="1" smtClean="0"/>
              <a:t>．．．</a:t>
            </a:r>
            <a:r>
              <a:rPr kumimoji="1" lang="en-US" altLang="ja-JP" dirty="0" smtClean="0"/>
              <a:t/>
            </a:r>
            <a:br>
              <a:rPr kumimoji="1" lang="en-US" altLang="ja-JP" dirty="0" smtClean="0"/>
            </a:br>
            <a:r>
              <a:rPr kumimoji="1" lang="ja-JP" altLang="en-US" dirty="0" smtClean="0"/>
              <a:t>鋭意調査中！</a:t>
            </a:r>
            <a:endParaRPr kumimoji="1" lang="ja-JP" altLang="en-US" dirty="0"/>
          </a:p>
        </p:txBody>
      </p:sp>
    </p:spTree>
    <p:extLst>
      <p:ext uri="{BB962C8B-B14F-4D97-AF65-F5344CB8AC3E}">
        <p14:creationId xmlns:p14="http://schemas.microsoft.com/office/powerpoint/2010/main" val="19303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smtClean="0"/>
              <a:t>まとめ</a:t>
            </a:r>
            <a:endParaRPr lang="en-US" altLang="ja-JP" sz="4000" dirty="0" smtClean="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34</a:t>
            </a:fld>
            <a:endParaRPr lang="ja-JP" altLang="en-US" dirty="0"/>
          </a:p>
        </p:txBody>
      </p:sp>
    </p:spTree>
    <p:extLst>
      <p:ext uri="{BB962C8B-B14F-4D97-AF65-F5344CB8AC3E}">
        <p14:creationId xmlns:p14="http://schemas.microsoft.com/office/powerpoint/2010/main" val="805303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全体まとめ</a:t>
            </a:r>
            <a:endParaRPr kumimoji="1" lang="ja-JP" altLang="en-US" dirty="0"/>
          </a:p>
        </p:txBody>
      </p:sp>
      <p:sp>
        <p:nvSpPr>
          <p:cNvPr id="3" name="コンテンツ プレースホルダー 2"/>
          <p:cNvSpPr>
            <a:spLocks noGrp="1"/>
          </p:cNvSpPr>
          <p:nvPr>
            <p:ph idx="1"/>
          </p:nvPr>
        </p:nvSpPr>
        <p:spPr/>
        <p:txBody>
          <a:bodyPr/>
          <a:lstStyle/>
          <a:p>
            <a:r>
              <a:rPr lang="ja-JP" altLang="en-US" sz="2800" dirty="0" smtClean="0"/>
              <a:t>四面体要素／三角形形</a:t>
            </a:r>
            <a:r>
              <a:rPr lang="ja-JP" altLang="en-US" sz="2800" dirty="0"/>
              <a:t>要素を</a:t>
            </a:r>
            <a:r>
              <a:rPr lang="ja-JP" altLang="en-US" sz="2800" dirty="0" smtClean="0"/>
              <a:t>用いた</a:t>
            </a:r>
            <a:r>
              <a:rPr lang="ja-JP" altLang="en-US" sz="2800" dirty="0" smtClean="0">
                <a:solidFill>
                  <a:srgbClr val="FF00FF"/>
                </a:solidFill>
              </a:rPr>
              <a:t>最新の</a:t>
            </a:r>
            <a:r>
              <a:rPr lang="en-US" altLang="ja-JP" sz="2800" dirty="0" smtClean="0">
                <a:solidFill>
                  <a:srgbClr val="FF00FF"/>
                </a:solidFill>
              </a:rPr>
              <a:t>S-FEM</a:t>
            </a:r>
            <a:r>
              <a:rPr lang="ja-JP" altLang="en-US" sz="2800" dirty="0" smtClean="0"/>
              <a:t>各種についてその性能を評価した．</a:t>
            </a:r>
            <a:endParaRPr lang="en-US" altLang="ja-JP" sz="2800" dirty="0"/>
          </a:p>
          <a:p>
            <a:r>
              <a:rPr lang="en-US" altLang="ja-JP" sz="2800" dirty="0" smtClean="0"/>
              <a:t>Selective S-FEM</a:t>
            </a:r>
            <a:r>
              <a:rPr lang="ja-JP" altLang="en-US" sz="2800" dirty="0" smtClean="0"/>
              <a:t>はいずれも</a:t>
            </a:r>
            <a:r>
              <a:rPr lang="ja-JP" altLang="en-US" sz="2800" dirty="0" smtClean="0">
                <a:solidFill>
                  <a:srgbClr val="0000CC"/>
                </a:solidFill>
              </a:rPr>
              <a:t>ロッキングフリー</a:t>
            </a:r>
            <a:r>
              <a:rPr lang="ja-JP" altLang="en-US" sz="2800" dirty="0" smtClean="0"/>
              <a:t>であるものの，</a:t>
            </a:r>
            <a:r>
              <a:rPr lang="ja-JP" altLang="en-US" sz="2800" dirty="0" smtClean="0">
                <a:solidFill>
                  <a:srgbClr val="008000"/>
                </a:solidFill>
              </a:rPr>
              <a:t>圧力振動などの問題</a:t>
            </a:r>
            <a:r>
              <a:rPr lang="ja-JP" altLang="en-US" sz="2800" dirty="0" smtClean="0"/>
              <a:t>が残されていることを明らかにした．</a:t>
            </a:r>
            <a:endParaRPr lang="en-US" altLang="ja-JP" sz="2800" dirty="0" smtClean="0"/>
          </a:p>
          <a:p>
            <a:r>
              <a:rPr lang="ja-JP" altLang="en-US" sz="2800" dirty="0"/>
              <a:t>検討中</a:t>
            </a:r>
            <a:r>
              <a:rPr lang="ja-JP" altLang="en-US" sz="2800" dirty="0" smtClean="0"/>
              <a:t>の</a:t>
            </a:r>
            <a:r>
              <a:rPr lang="en-US" altLang="ja-JP" sz="2800" dirty="0" err="1" smtClean="0">
                <a:solidFill>
                  <a:srgbClr val="FF0000"/>
                </a:solidFill>
              </a:rPr>
              <a:t>bES</a:t>
            </a:r>
            <a:r>
              <a:rPr lang="en-US" altLang="ja-JP" sz="2800" dirty="0" smtClean="0">
                <a:solidFill>
                  <a:srgbClr val="FF0000"/>
                </a:solidFill>
              </a:rPr>
              <a:t>-FEM</a:t>
            </a:r>
            <a:r>
              <a:rPr lang="ja-JP" altLang="en-US" sz="2800" dirty="0" smtClean="0"/>
              <a:t>であれば上記の問題を解決できる可能性があることを簡単な例題で示した．</a:t>
            </a:r>
            <a:endParaRPr lang="en-US" altLang="ja-JP" sz="2800" dirty="0"/>
          </a:p>
          <a:p>
            <a:pPr marL="0" indent="0">
              <a:buNone/>
            </a:pPr>
            <a:endParaRPr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35</a:t>
            </a:fld>
            <a:endParaRPr lang="ja-JP" altLang="en-US" dirty="0"/>
          </a:p>
        </p:txBody>
      </p:sp>
      <p:sp>
        <p:nvSpPr>
          <p:cNvPr id="5" name="テキスト ボックス 4"/>
          <p:cNvSpPr txBox="1"/>
          <p:nvPr/>
        </p:nvSpPr>
        <p:spPr>
          <a:xfrm>
            <a:off x="1802706" y="4149080"/>
            <a:ext cx="5527475" cy="1138773"/>
          </a:xfrm>
          <a:prstGeom prst="rect">
            <a:avLst/>
          </a:prstGeom>
          <a:solidFill>
            <a:schemeClr val="accent1"/>
          </a:solidFill>
          <a:ln>
            <a:solidFill>
              <a:schemeClr val="tx1"/>
            </a:solidFill>
          </a:ln>
        </p:spPr>
        <p:txBody>
          <a:bodyPr wrap="none" rtlCol="0">
            <a:spAutoFit/>
          </a:bodyPr>
          <a:lstStyle/>
          <a:p>
            <a:pPr algn="ctr"/>
            <a:r>
              <a:rPr lang="en-US" altLang="ja-JP" sz="3600" dirty="0" err="1" smtClean="0">
                <a:solidFill>
                  <a:srgbClr val="FF0000"/>
                </a:solidFill>
              </a:rPr>
              <a:t>bES</a:t>
            </a:r>
            <a:r>
              <a:rPr lang="en-US" altLang="ja-JP" sz="3600" dirty="0" smtClean="0">
                <a:solidFill>
                  <a:srgbClr val="FF0000"/>
                </a:solidFill>
              </a:rPr>
              <a:t>-FEM</a:t>
            </a:r>
            <a:r>
              <a:rPr lang="ja-JP" altLang="en-US" sz="3600" dirty="0" smtClean="0">
                <a:solidFill>
                  <a:srgbClr val="FF0000"/>
                </a:solidFill>
              </a:rPr>
              <a:t>に乞うご期待</a:t>
            </a:r>
            <a:r>
              <a:rPr lang="en-US" altLang="ja-JP" sz="3600" dirty="0" smtClean="0">
                <a:solidFill>
                  <a:srgbClr val="FF0000"/>
                </a:solidFill>
              </a:rPr>
              <a:t>!!</a:t>
            </a:r>
          </a:p>
          <a:p>
            <a:pPr algn="ctr"/>
            <a:r>
              <a:rPr lang="ja-JP" altLang="en-US" sz="3200" dirty="0" smtClean="0"/>
              <a:t>ご清聴</a:t>
            </a:r>
            <a:r>
              <a:rPr lang="ja-JP" altLang="en-US" sz="3200" dirty="0"/>
              <a:t>ありがとうございました</a:t>
            </a:r>
            <a:r>
              <a:rPr lang="ja-JP" altLang="en-US" sz="3200" dirty="0" smtClean="0"/>
              <a:t>．</a:t>
            </a:r>
            <a:endParaRPr lang="en-US" altLang="ja-JP" sz="3600" dirty="0" smtClean="0">
              <a:solidFill>
                <a:srgbClr val="FF0000"/>
              </a:solidFill>
            </a:endParaRPr>
          </a:p>
        </p:txBody>
      </p:sp>
    </p:spTree>
    <p:extLst>
      <p:ext uri="{BB962C8B-B14F-4D97-AF65-F5344CB8AC3E}">
        <p14:creationId xmlns:p14="http://schemas.microsoft.com/office/powerpoint/2010/main" val="3935987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種々の</a:t>
            </a:r>
            <a:r>
              <a:rPr kumimoji="1" lang="en-US" altLang="ja-JP" dirty="0" smtClean="0"/>
              <a:t>S-FEM</a:t>
            </a:r>
            <a:endParaRPr kumimoji="1" lang="ja-JP" altLang="en-US" dirty="0"/>
          </a:p>
        </p:txBody>
      </p:sp>
      <p:sp>
        <p:nvSpPr>
          <p:cNvPr id="3" name="コンテンツ プレースホルダー 2"/>
          <p:cNvSpPr>
            <a:spLocks noGrp="1"/>
          </p:cNvSpPr>
          <p:nvPr>
            <p:ph idx="1"/>
          </p:nvPr>
        </p:nvSpPr>
        <p:spPr/>
        <p:txBody>
          <a:bodyPr/>
          <a:lstStyle/>
          <a:p>
            <a:r>
              <a:rPr lang="ja-JP" altLang="en-US" dirty="0">
                <a:effectLst>
                  <a:outerShdw blurRad="38100" dist="38100" dir="2700000" algn="tl">
                    <a:srgbClr val="000000">
                      <a:alpha val="43137"/>
                    </a:srgbClr>
                  </a:outerShdw>
                </a:effectLst>
              </a:rPr>
              <a:t>基本形</a:t>
            </a:r>
            <a:endParaRPr lang="en-US" altLang="ja-JP" dirty="0">
              <a:effectLst>
                <a:outerShdw blurRad="38100" dist="38100" dir="2700000" algn="tl">
                  <a:srgbClr val="000000">
                    <a:alpha val="43137"/>
                  </a:srgbClr>
                </a:outerShdw>
              </a:effectLst>
            </a:endParaRPr>
          </a:p>
          <a:p>
            <a:pPr lvl="1"/>
            <a:r>
              <a:rPr kumimoji="1" lang="en-US" altLang="ja-JP" dirty="0" smtClean="0"/>
              <a:t>Node-based S-FEM (NS-FEM)</a:t>
            </a:r>
          </a:p>
          <a:p>
            <a:pPr lvl="1"/>
            <a:r>
              <a:rPr lang="en-US" altLang="ja-JP" dirty="0" smtClean="0"/>
              <a:t>Face-based S-FEM (FS-FEM)</a:t>
            </a:r>
          </a:p>
          <a:p>
            <a:pPr lvl="1"/>
            <a:r>
              <a:rPr lang="en-US" altLang="ja-JP" dirty="0" smtClean="0"/>
              <a:t>Edge-based S-FEM (ES-FEM)</a:t>
            </a:r>
          </a:p>
          <a:p>
            <a:r>
              <a:rPr lang="en-US" altLang="ja-JP" dirty="0" smtClean="0">
                <a:effectLst>
                  <a:outerShdw blurRad="38100" dist="38100" dir="2700000" algn="tl">
                    <a:srgbClr val="000000">
                      <a:alpha val="43137"/>
                    </a:srgbClr>
                  </a:outerShdw>
                </a:effectLst>
              </a:rPr>
              <a:t>Selective</a:t>
            </a:r>
            <a:r>
              <a:rPr lang="ja-JP" altLang="en-US" dirty="0">
                <a:effectLst>
                  <a:outerShdw blurRad="38100" dist="38100" dir="2700000" algn="tl">
                    <a:srgbClr val="000000">
                      <a:alpha val="43137"/>
                    </a:srgbClr>
                  </a:outerShdw>
                </a:effectLst>
              </a:rPr>
              <a:t>系</a:t>
            </a:r>
            <a:endParaRPr lang="en-US" altLang="ja-JP" dirty="0" smtClean="0">
              <a:effectLst>
                <a:outerShdw blurRad="38100" dist="38100" dir="2700000" algn="tl">
                  <a:srgbClr val="000000">
                    <a:alpha val="43137"/>
                  </a:srgbClr>
                </a:outerShdw>
              </a:effectLst>
            </a:endParaRPr>
          </a:p>
          <a:p>
            <a:pPr lvl="1"/>
            <a:r>
              <a:rPr lang="en-US" altLang="ja-JP" dirty="0"/>
              <a:t>Selective </a:t>
            </a:r>
            <a:r>
              <a:rPr lang="en-US" altLang="ja-JP" dirty="0" smtClean="0"/>
              <a:t>FS/NS-FEM</a:t>
            </a:r>
          </a:p>
          <a:p>
            <a:pPr lvl="1"/>
            <a:r>
              <a:rPr lang="en-US" altLang="ja-JP" b="1" u="sng" dirty="0" smtClean="0"/>
              <a:t>Selective ES/NS-FEM</a:t>
            </a:r>
            <a:r>
              <a:rPr lang="en-US" altLang="ja-JP" b="1" dirty="0" smtClean="0"/>
              <a:t> </a:t>
            </a:r>
            <a:r>
              <a:rPr lang="ja-JP" altLang="en-US" sz="2400" dirty="0" smtClean="0"/>
              <a:t>（</a:t>
            </a:r>
            <a:r>
              <a:rPr lang="en-US" altLang="ja-JP" sz="2400" dirty="0" smtClean="0"/>
              <a:t>3D</a:t>
            </a:r>
            <a:r>
              <a:rPr lang="ja-JP" altLang="en-US" sz="2400" dirty="0" smtClean="0"/>
              <a:t>は比較的最近）</a:t>
            </a:r>
            <a:endParaRPr lang="en-US" altLang="ja-JP" dirty="0" smtClean="0"/>
          </a:p>
          <a:p>
            <a:r>
              <a:rPr lang="en-US" altLang="ja-JP" dirty="0" smtClean="0">
                <a:effectLst>
                  <a:outerShdw blurRad="38100" dist="38100" dir="2700000" algn="tl">
                    <a:srgbClr val="000000">
                      <a:alpha val="43137"/>
                    </a:srgbClr>
                  </a:outerShdw>
                </a:effectLst>
              </a:rPr>
              <a:t>Bubble-enhanced</a:t>
            </a:r>
            <a:r>
              <a:rPr lang="ja-JP" altLang="en-US" dirty="0" smtClean="0">
                <a:effectLst>
                  <a:outerShdw blurRad="38100" dist="38100" dir="2700000" algn="tl">
                    <a:srgbClr val="000000">
                      <a:alpha val="43137"/>
                    </a:srgbClr>
                  </a:outerShdw>
                </a:effectLst>
              </a:rPr>
              <a:t>系</a:t>
            </a:r>
            <a:endParaRPr lang="en-US" altLang="ja-JP" dirty="0" smtClean="0">
              <a:effectLst>
                <a:outerShdw blurRad="38100" dist="38100" dir="2700000" algn="tl">
                  <a:srgbClr val="000000">
                    <a:alpha val="43137"/>
                  </a:srgbClr>
                </a:outerShdw>
              </a:effectLst>
            </a:endParaRPr>
          </a:p>
          <a:p>
            <a:pPr lvl="1"/>
            <a:r>
              <a:rPr lang="en-US" altLang="ja-JP" dirty="0" err="1" smtClean="0"/>
              <a:t>bFS</a:t>
            </a:r>
            <a:r>
              <a:rPr lang="en-US" altLang="ja-JP" dirty="0" smtClean="0"/>
              <a:t>-FEM</a:t>
            </a:r>
            <a:r>
              <a:rPr lang="ja-JP" altLang="en-US" dirty="0"/>
              <a:t> </a:t>
            </a:r>
            <a:r>
              <a:rPr lang="ja-JP" altLang="en-US" sz="2400" dirty="0" smtClean="0"/>
              <a:t>（論文化はまだ）</a:t>
            </a:r>
            <a:endParaRPr lang="en-US" altLang="ja-JP" sz="2400" dirty="0" smtClean="0"/>
          </a:p>
          <a:p>
            <a:pPr lvl="1"/>
            <a:r>
              <a:rPr lang="en-US" altLang="ja-JP" b="1" u="sng" dirty="0" err="1" smtClean="0"/>
              <a:t>bES</a:t>
            </a:r>
            <a:r>
              <a:rPr lang="en-US" altLang="ja-JP" b="1" u="sng" dirty="0" smtClean="0"/>
              <a:t>-FEM</a:t>
            </a:r>
            <a:r>
              <a:rPr lang="ja-JP" altLang="en-US" dirty="0" smtClean="0"/>
              <a:t> </a:t>
            </a:r>
            <a:r>
              <a:rPr lang="ja-JP" altLang="en-US" sz="2400" dirty="0" smtClean="0"/>
              <a:t>（</a:t>
            </a:r>
            <a:r>
              <a:rPr lang="en-US" altLang="ja-JP" sz="2400" dirty="0" smtClean="0"/>
              <a:t>2D</a:t>
            </a:r>
            <a:r>
              <a:rPr lang="ja-JP" altLang="en-US" sz="2400" dirty="0" smtClean="0"/>
              <a:t>微小変形で去年提案された）</a:t>
            </a:r>
            <a:endParaRPr lang="en-US" altLang="ja-JP" sz="24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a:t>
            </a:fld>
            <a:endParaRPr lang="ja-JP" altLang="en-US" dirty="0"/>
          </a:p>
        </p:txBody>
      </p:sp>
      <p:sp>
        <p:nvSpPr>
          <p:cNvPr id="8" name="正方形/長方形 7"/>
          <p:cNvSpPr/>
          <p:nvPr/>
        </p:nvSpPr>
        <p:spPr>
          <a:xfrm rot="19854224">
            <a:off x="-222081" y="4909299"/>
            <a:ext cx="1296291" cy="461665"/>
          </a:xfrm>
          <a:prstGeom prst="rect">
            <a:avLst/>
          </a:prstGeom>
          <a:noFill/>
        </p:spPr>
        <p:txBody>
          <a:bodyPr wrap="square" lIns="91440" tIns="45720" rIns="91440" bIns="45720">
            <a:spAutoFit/>
          </a:bodyPr>
          <a:lstStyle/>
          <a:p>
            <a:pPr algn="ctr"/>
            <a:r>
              <a:rPr lang="en-US" altLang="ja-JP" sz="2400" b="1" cap="none" spc="0" dirty="0" smtClean="0">
                <a:ln w="22225">
                  <a:solidFill>
                    <a:srgbClr val="FF00FF"/>
                  </a:solidFill>
                  <a:prstDash val="solid"/>
                </a:ln>
                <a:solidFill>
                  <a:srgbClr val="00B0F0"/>
                </a:solidFill>
                <a:effectLst/>
              </a:rPr>
              <a:t>NEW</a:t>
            </a:r>
            <a:endParaRPr lang="ja-JP" altLang="en-US" sz="2400" b="1" cap="none" spc="0" dirty="0">
              <a:ln w="22225">
                <a:solidFill>
                  <a:srgbClr val="FF00FF"/>
                </a:solidFill>
                <a:prstDash val="solid"/>
              </a:ln>
              <a:solidFill>
                <a:srgbClr val="00B0F0"/>
              </a:solidFill>
              <a:effectLst/>
            </a:endParaRPr>
          </a:p>
        </p:txBody>
      </p:sp>
      <p:sp>
        <p:nvSpPr>
          <p:cNvPr id="9" name="正方形/長方形 8"/>
          <p:cNvSpPr/>
          <p:nvPr/>
        </p:nvSpPr>
        <p:spPr>
          <a:xfrm rot="19854224">
            <a:off x="-222079" y="5426181"/>
            <a:ext cx="1296291" cy="461665"/>
          </a:xfrm>
          <a:prstGeom prst="rect">
            <a:avLst/>
          </a:prstGeom>
          <a:noFill/>
        </p:spPr>
        <p:txBody>
          <a:bodyPr wrap="square" lIns="91440" tIns="45720" rIns="91440" bIns="45720">
            <a:spAutoFit/>
          </a:bodyPr>
          <a:lstStyle/>
          <a:p>
            <a:pPr algn="ctr"/>
            <a:r>
              <a:rPr lang="en-US" altLang="ja-JP" sz="2400" b="1" cap="none" spc="0" dirty="0" smtClean="0">
                <a:ln w="22225">
                  <a:solidFill>
                    <a:srgbClr val="FF00FF"/>
                  </a:solidFill>
                  <a:prstDash val="solid"/>
                </a:ln>
                <a:solidFill>
                  <a:srgbClr val="00B0F0"/>
                </a:solidFill>
                <a:effectLst/>
              </a:rPr>
              <a:t>NEW</a:t>
            </a:r>
            <a:endParaRPr lang="ja-JP" altLang="en-US" sz="2400" b="1" cap="none" spc="0" dirty="0">
              <a:ln w="22225">
                <a:solidFill>
                  <a:srgbClr val="FF00FF"/>
                </a:solidFill>
                <a:prstDash val="solid"/>
              </a:ln>
              <a:solidFill>
                <a:srgbClr val="00B0F0"/>
              </a:solidFill>
              <a:effectLst/>
            </a:endParaRPr>
          </a:p>
        </p:txBody>
      </p:sp>
      <p:sp>
        <p:nvSpPr>
          <p:cNvPr id="10" name="正方形/長方形 9"/>
          <p:cNvSpPr/>
          <p:nvPr/>
        </p:nvSpPr>
        <p:spPr>
          <a:xfrm rot="19854224">
            <a:off x="16804" y="3832580"/>
            <a:ext cx="1027188" cy="338554"/>
          </a:xfrm>
          <a:prstGeom prst="rect">
            <a:avLst/>
          </a:prstGeom>
          <a:noFill/>
        </p:spPr>
        <p:txBody>
          <a:bodyPr wrap="square" lIns="91440" tIns="45720" rIns="91440" bIns="45720">
            <a:spAutoFit/>
          </a:bodyPr>
          <a:lstStyle/>
          <a:p>
            <a:pPr algn="ctr"/>
            <a:r>
              <a:rPr lang="en-US" altLang="ja-JP" sz="1600" b="1" cap="none" spc="0" dirty="0" smtClean="0">
                <a:ln w="22225">
                  <a:solidFill>
                    <a:srgbClr val="FF00FF"/>
                  </a:solidFill>
                  <a:prstDash val="solid"/>
                </a:ln>
                <a:solidFill>
                  <a:srgbClr val="00B0F0"/>
                </a:solidFill>
                <a:effectLst/>
              </a:rPr>
              <a:t>NEW</a:t>
            </a:r>
            <a:endParaRPr lang="ja-JP" altLang="en-US" sz="1600" b="1" cap="none" spc="0" dirty="0">
              <a:ln w="22225">
                <a:solidFill>
                  <a:srgbClr val="FF00FF"/>
                </a:solidFill>
                <a:prstDash val="solid"/>
              </a:ln>
              <a:solidFill>
                <a:srgbClr val="00B0F0"/>
              </a:solidFill>
              <a:effectLst/>
            </a:endParaRPr>
          </a:p>
        </p:txBody>
      </p:sp>
    </p:spTree>
    <p:extLst>
      <p:ext uri="{BB962C8B-B14F-4D97-AF65-F5344CB8AC3E}">
        <p14:creationId xmlns:p14="http://schemas.microsoft.com/office/powerpoint/2010/main" val="2530527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a:t>
            </a:fld>
            <a:endParaRPr lang="ja-JP" altLang="en-US" dirty="0"/>
          </a:p>
        </p:txBody>
      </p:sp>
      <p:sp>
        <p:nvSpPr>
          <p:cNvPr id="5" name="角丸四角形 4"/>
          <p:cNvSpPr/>
          <p:nvPr/>
        </p:nvSpPr>
        <p:spPr>
          <a:xfrm>
            <a:off x="251520" y="872716"/>
            <a:ext cx="8640960" cy="2196244"/>
          </a:xfrm>
          <a:prstGeom prst="roundRect">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3200" dirty="0">
                <a:solidFill>
                  <a:srgbClr val="0000CC"/>
                </a:solidFill>
                <a:effectLst>
                  <a:outerShdw blurRad="38100" dist="38100" dir="2700000" algn="tl">
                    <a:srgbClr val="000000">
                      <a:alpha val="43137"/>
                    </a:srgbClr>
                  </a:outerShdw>
                </a:effectLst>
              </a:rPr>
              <a:t>四</a:t>
            </a:r>
            <a:r>
              <a:rPr lang="ja-JP" altLang="en-US" sz="3200" dirty="0" smtClean="0">
                <a:solidFill>
                  <a:srgbClr val="0000CC"/>
                </a:solidFill>
                <a:effectLst>
                  <a:outerShdw blurRad="38100" dist="38100" dir="2700000" algn="tl">
                    <a:srgbClr val="000000">
                      <a:alpha val="43137"/>
                    </a:srgbClr>
                  </a:outerShdw>
                </a:effectLst>
              </a:rPr>
              <a:t>面体／三角形要素を用いる</a:t>
            </a:r>
            <a:r>
              <a:rPr lang="en-US" altLang="ja-JP" sz="3200" dirty="0" smtClean="0">
                <a:solidFill>
                  <a:srgbClr val="0000CC"/>
                </a:solidFill>
                <a:effectLst>
                  <a:outerShdw blurRad="38100" dist="38100" dir="2700000" algn="tl">
                    <a:srgbClr val="000000">
                      <a:alpha val="43137"/>
                    </a:srgbClr>
                  </a:outerShdw>
                </a:effectLst>
              </a:rPr>
              <a:t/>
            </a:r>
            <a:br>
              <a:rPr lang="en-US" altLang="ja-JP" sz="3200" dirty="0" smtClean="0">
                <a:solidFill>
                  <a:srgbClr val="0000CC"/>
                </a:solidFill>
                <a:effectLst>
                  <a:outerShdw blurRad="38100" dist="38100" dir="2700000" algn="tl">
                    <a:srgbClr val="000000">
                      <a:alpha val="43137"/>
                    </a:srgbClr>
                  </a:outerShdw>
                </a:effectLst>
              </a:rPr>
            </a:br>
            <a:r>
              <a:rPr lang="ja-JP" altLang="en-US" sz="3200" dirty="0" smtClean="0">
                <a:solidFill>
                  <a:srgbClr val="FF00FF"/>
                </a:solidFill>
                <a:effectLst>
                  <a:outerShdw blurRad="38100" dist="38100" dir="2700000" algn="tl">
                    <a:srgbClr val="000000">
                      <a:alpha val="43137"/>
                    </a:srgbClr>
                  </a:outerShdw>
                </a:effectLst>
              </a:rPr>
              <a:t>最新の</a:t>
            </a:r>
            <a:r>
              <a:rPr lang="en-US" altLang="ja-JP" sz="3200" dirty="0" smtClean="0">
                <a:solidFill>
                  <a:srgbClr val="FF00FF"/>
                </a:solidFill>
                <a:effectLst>
                  <a:outerShdw blurRad="38100" dist="38100" dir="2700000" algn="tl">
                    <a:srgbClr val="000000">
                      <a:alpha val="43137"/>
                    </a:srgbClr>
                  </a:outerShdw>
                </a:effectLst>
              </a:rPr>
              <a:t>S-FEM</a:t>
            </a:r>
            <a:r>
              <a:rPr lang="ja-JP" altLang="en-US" sz="3200" dirty="0" smtClean="0">
                <a:solidFill>
                  <a:srgbClr val="0000CC"/>
                </a:solidFill>
                <a:effectLst>
                  <a:outerShdw blurRad="38100" dist="38100" dir="2700000" algn="tl">
                    <a:srgbClr val="000000">
                      <a:alpha val="43137"/>
                    </a:srgbClr>
                  </a:outerShdw>
                </a:effectLst>
              </a:rPr>
              <a:t>の大変形解析ソルバーを開発し，その精度検証を行う．</a:t>
            </a:r>
            <a:endParaRPr lang="en-US" altLang="ja-JP" sz="3200" dirty="0" smtClean="0">
              <a:solidFill>
                <a:srgbClr val="0000CC"/>
              </a:solidFill>
              <a:effectLst>
                <a:outerShdw blurRad="38100" dist="38100" dir="2700000" algn="tl">
                  <a:srgbClr val="000000">
                    <a:alpha val="43137"/>
                  </a:srgbClr>
                </a:outerShdw>
              </a:effectLst>
            </a:endParaRPr>
          </a:p>
          <a:p>
            <a:pPr algn="ctr"/>
            <a:endParaRPr lang="en-US" altLang="ja-JP" sz="1400" dirty="0">
              <a:solidFill>
                <a:srgbClr val="0000CC"/>
              </a:solidFill>
              <a:effectLst>
                <a:outerShdw blurRad="38100" dist="38100" dir="2700000" algn="tl">
                  <a:srgbClr val="000000">
                    <a:alpha val="43137"/>
                  </a:srgbClr>
                </a:outerShdw>
              </a:effectLst>
            </a:endParaRPr>
          </a:p>
          <a:p>
            <a:pPr algn="ctr"/>
            <a:r>
              <a:rPr lang="ja-JP" altLang="en-US" sz="2800" dirty="0" smtClean="0">
                <a:solidFill>
                  <a:schemeClr val="tx1"/>
                </a:solidFill>
                <a:latin typeface="Arial" pitchFamily="34" charset="0"/>
                <a:cs typeface="Arial" pitchFamily="34" charset="0"/>
              </a:rPr>
              <a:t>今日はメッシュリゾーニング</a:t>
            </a:r>
            <a:r>
              <a:rPr lang="ja-JP" altLang="en-US" sz="2800" dirty="0">
                <a:solidFill>
                  <a:schemeClr val="tx1"/>
                </a:solidFill>
                <a:latin typeface="Arial" pitchFamily="34" charset="0"/>
                <a:cs typeface="Arial" pitchFamily="34" charset="0"/>
              </a:rPr>
              <a:t>解析</a:t>
            </a:r>
            <a:r>
              <a:rPr lang="ja-JP" altLang="en-US" sz="2800" dirty="0" smtClean="0">
                <a:solidFill>
                  <a:schemeClr val="tx1"/>
                </a:solidFill>
                <a:latin typeface="Arial" pitchFamily="34" charset="0"/>
                <a:cs typeface="Arial" pitchFamily="34" charset="0"/>
              </a:rPr>
              <a:t>を一時棚上げにします．</a:t>
            </a:r>
            <a:endParaRPr lang="en-US" altLang="ja-JP" sz="2800" dirty="0" smtClean="0">
              <a:solidFill>
                <a:schemeClr val="tx1"/>
              </a:solidFill>
              <a:latin typeface="Arial" pitchFamily="34" charset="0"/>
              <a:cs typeface="Arial" pitchFamily="34" charset="0"/>
            </a:endParaRPr>
          </a:p>
        </p:txBody>
      </p:sp>
      <p:sp>
        <p:nvSpPr>
          <p:cNvPr id="6" name="テキスト ボックス 5"/>
          <p:cNvSpPr txBox="1"/>
          <p:nvPr/>
        </p:nvSpPr>
        <p:spPr>
          <a:xfrm>
            <a:off x="1385750" y="3356992"/>
            <a:ext cx="6361387" cy="2154436"/>
          </a:xfrm>
          <a:prstGeom prst="rect">
            <a:avLst/>
          </a:prstGeom>
          <a:noFill/>
        </p:spPr>
        <p:txBody>
          <a:bodyPr wrap="square" lIns="0" tIns="0" rIns="0" bIns="0" rtlCol="0">
            <a:spAutoFit/>
          </a:bodyPr>
          <a:lstStyle/>
          <a:p>
            <a:r>
              <a:rPr lang="ja-JP" altLang="en-US" sz="2800" b="1" i="1" u="sng" dirty="0" smtClean="0">
                <a:effectLst>
                  <a:outerShdw blurRad="38100" dist="38100" dir="2700000" algn="tl">
                    <a:srgbClr val="000000">
                      <a:alpha val="43137"/>
                    </a:srgbClr>
                  </a:outerShdw>
                </a:effectLst>
              </a:rPr>
              <a:t>発表目次</a:t>
            </a:r>
            <a:endParaRPr lang="en-US" altLang="ja-JP" sz="2800" b="1" i="1" u="sng" dirty="0" smtClean="0">
              <a:effectLst>
                <a:outerShdw blurRad="38100" dist="38100" dir="2700000" algn="tl">
                  <a:srgbClr val="000000">
                    <a:alpha val="43137"/>
                  </a:srgbClr>
                </a:outerShdw>
              </a:effectLst>
            </a:endParaRPr>
          </a:p>
          <a:p>
            <a:pPr marL="457200" indent="-457200">
              <a:buClr>
                <a:srgbClr val="000000"/>
              </a:buClr>
              <a:buFont typeface="Wingdings" panose="05000000000000000000" pitchFamily="2" charset="2"/>
              <a:buChar char="l"/>
            </a:pPr>
            <a:r>
              <a:rPr lang="en-US" altLang="ja-JP" sz="2800" dirty="0" smtClean="0"/>
              <a:t>S-FEM</a:t>
            </a:r>
            <a:r>
              <a:rPr lang="ja-JP" altLang="en-US" sz="2800" dirty="0" smtClean="0"/>
              <a:t>定式化のおさらい</a:t>
            </a:r>
            <a:endParaRPr lang="en-US" altLang="ja-JP" sz="2800" dirty="0" smtClean="0"/>
          </a:p>
          <a:p>
            <a:pPr marL="457200" indent="-457200">
              <a:buClr>
                <a:srgbClr val="000000"/>
              </a:buClr>
              <a:buFont typeface="Wingdings" panose="05000000000000000000" pitchFamily="2" charset="2"/>
              <a:buChar char="l"/>
            </a:pPr>
            <a:r>
              <a:rPr lang="en-US" altLang="ja-JP" sz="2800" dirty="0" smtClean="0"/>
              <a:t>Selective ES/NS-FEM-T4</a:t>
            </a:r>
            <a:r>
              <a:rPr lang="ja-JP" altLang="en-US" sz="2800" dirty="0" smtClean="0"/>
              <a:t>の精度検証</a:t>
            </a:r>
            <a:endParaRPr lang="en-US" altLang="ja-JP" sz="2800" dirty="0" smtClean="0"/>
          </a:p>
          <a:p>
            <a:pPr marL="457200" indent="-457200">
              <a:buClr>
                <a:srgbClr val="000000"/>
              </a:buClr>
              <a:buFont typeface="Wingdings" panose="05000000000000000000" pitchFamily="2" charset="2"/>
              <a:buChar char="l"/>
            </a:pPr>
            <a:r>
              <a:rPr lang="en-US" altLang="ja-JP" sz="2800" dirty="0" smtClean="0"/>
              <a:t>bES-FEM-T3</a:t>
            </a:r>
            <a:r>
              <a:rPr lang="ja-JP" altLang="en-US" sz="2800" dirty="0" smtClean="0"/>
              <a:t>の精度検証（速報）</a:t>
            </a:r>
            <a:endParaRPr lang="en-US" altLang="ja-JP" sz="2800" dirty="0"/>
          </a:p>
          <a:p>
            <a:pPr marL="457200" indent="-457200">
              <a:buClr>
                <a:srgbClr val="000000"/>
              </a:buClr>
              <a:buFont typeface="Wingdings" panose="05000000000000000000" pitchFamily="2" charset="2"/>
              <a:buChar char="l"/>
            </a:pPr>
            <a:r>
              <a:rPr lang="ja-JP" altLang="en-US" sz="2800" dirty="0" smtClean="0"/>
              <a:t>まとめ</a:t>
            </a:r>
            <a:endParaRPr lang="ja-JP" altLang="en-US" sz="2800" dirty="0"/>
          </a:p>
        </p:txBody>
      </p:sp>
    </p:spTree>
    <p:extLst>
      <p:ext uri="{BB962C8B-B14F-4D97-AF65-F5344CB8AC3E}">
        <p14:creationId xmlns:p14="http://schemas.microsoft.com/office/powerpoint/2010/main" val="420952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nchor="ctr"/>
          <a:lstStyle/>
          <a:p>
            <a:pPr marL="0" indent="0" algn="ctr">
              <a:buNone/>
            </a:pPr>
            <a:r>
              <a:rPr lang="en-US" altLang="ja-JP" sz="3600" dirty="0" smtClean="0"/>
              <a:t>S-FEM</a:t>
            </a:r>
            <a:r>
              <a:rPr lang="ja-JP" altLang="en-US" sz="3600" dirty="0" smtClean="0"/>
              <a:t>定式化</a:t>
            </a:r>
            <a:r>
              <a:rPr lang="ja-JP" altLang="en-US" sz="3600" dirty="0"/>
              <a:t>の</a:t>
            </a:r>
            <a:r>
              <a:rPr lang="ja-JP" altLang="en-US" sz="3600" dirty="0" smtClean="0"/>
              <a:t>おさらい</a:t>
            </a:r>
            <a:endParaRPr lang="en-US" altLang="ja-JP" sz="3600" dirty="0" smtClean="0"/>
          </a:p>
          <a:p>
            <a:pPr marL="0" indent="0" algn="ctr">
              <a:buNone/>
            </a:pPr>
            <a:endParaRPr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2834720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Edge-based S-FEM (ES-FEM)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smtClean="0"/>
                  <a:t>スタンダードな</a:t>
                </a:r>
                <a:r>
                  <a:rPr lang="en-US" altLang="ja-JP" sz="2400" dirty="0" smtClean="0"/>
                  <a:t>FEM</a:t>
                </a:r>
                <a:r>
                  <a:rPr lang="ja-JP" altLang="en-US" sz="2400" dirty="0" smtClean="0"/>
                  <a:t>と同様に要素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を計算，</a:t>
                </a:r>
                <a:endParaRPr lang="en-US" altLang="ja-JP" sz="2400" dirty="0"/>
              </a:p>
              <a:p>
                <a:r>
                  <a:rPr lang="ja-JP" altLang="en-US" sz="2400" dirty="0" smtClean="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を接する</a:t>
                </a:r>
                <a:r>
                  <a:rPr lang="ja-JP" altLang="en-US" sz="2400" dirty="0" smtClean="0">
                    <a:solidFill>
                      <a:srgbClr val="FF0000"/>
                    </a:solidFill>
                  </a:rPr>
                  <a:t>エッジ</a:t>
                </a:r>
                <a:r>
                  <a:rPr lang="ja-JP" altLang="en-US" sz="2400" dirty="0" smtClean="0"/>
                  <a:t>に面積比で分配し，</a:t>
                </a:r>
                <a14:m>
                  <m:oMath xmlns:m="http://schemas.openxmlformats.org/officeDocument/2006/math">
                    <m:sSup>
                      <m:sSupPr>
                        <m:ctrlPr>
                          <a:rPr lang="en-US" altLang="ja-JP" sz="2400" i="1">
                            <a:latin typeface="Cambria Math" panose="02040503050406030204" pitchFamily="18" charset="0"/>
                          </a:rPr>
                        </m:ctrlPr>
                      </m:sSupPr>
                      <m:e>
                        <m:r>
                          <a:rPr lang="en-US" altLang="ja-JP" sz="2400" b="0" i="1" smtClean="0">
                            <a:latin typeface="Cambria Math" panose="02040503050406030204" pitchFamily="18" charset="0"/>
                          </a:rPr>
                          <m:t>[</m:t>
                        </m:r>
                      </m:e>
                      <m:sup>
                        <m:r>
                          <m:rPr>
                            <m:sty m:val="p"/>
                          </m:rPr>
                          <a:rPr lang="en-US" altLang="ja-JP" sz="2400" b="0" i="0" smtClean="0">
                            <a:latin typeface="Cambria Math"/>
                          </a:rPr>
                          <m:t>E</m:t>
                        </m:r>
                        <m:r>
                          <m:rPr>
                            <m:sty m:val="p"/>
                          </m:rPr>
                          <a:rPr lang="en-US" altLang="ja-JP" sz="2400">
                            <a:latin typeface="Cambria Math"/>
                          </a:rPr>
                          <m:t>dge</m:t>
                        </m:r>
                      </m:sup>
                    </m:sSup>
                    <m:r>
                      <a:rPr lang="en-US" altLang="ja-JP" sz="2400" b="0" i="1" smtClean="0">
                        <a:latin typeface="Cambria Math"/>
                      </a:rPr>
                      <m:t>𝐵</m:t>
                    </m:r>
                    <m:r>
                      <a:rPr lang="en-US" altLang="ja-JP" sz="2400" i="1">
                        <a:latin typeface="Cambria Math"/>
                      </a:rPr>
                      <m:t>]</m:t>
                    </m:r>
                  </m:oMath>
                </a14:m>
                <a:r>
                  <a:rPr lang="ja-JP" altLang="en-US" sz="2400" dirty="0" smtClean="0"/>
                  <a:t>を作成，</a:t>
                </a:r>
                <a:endParaRPr lang="en-US" altLang="ja-JP" sz="2400" dirty="0"/>
              </a:p>
              <a:p>
                <a:r>
                  <a:rPr lang="en-US" altLang="ja-JP" sz="2400" b="1" i="1" dirty="0" smtClean="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FF0000"/>
                    </a:solidFill>
                  </a:rPr>
                  <a:t>エッジ</a:t>
                </a:r>
                <a:r>
                  <a:rPr lang="ja-JP" altLang="en-US" sz="2400" dirty="0" smtClean="0"/>
                  <a:t>で計算．</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概して高精度</a:t>
                </a:r>
                <a:r>
                  <a:rPr lang="ja-JP" altLang="en-US" sz="2400" dirty="0" smtClean="0"/>
                  <a:t>だが，</a:t>
                </a:r>
                <a:r>
                  <a:rPr lang="ja-JP" altLang="en-US" sz="2400" b="1" u="sng" dirty="0" smtClean="0"/>
                  <a:t>体積ロッキングを起こす</a:t>
                </a:r>
                <a:r>
                  <a:rPr lang="ja-JP" altLang="en-US" sz="2400" dirty="0" smtClean="0"/>
                  <a:t>のが欠点</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7</a:t>
            </a:fld>
            <a:endParaRPr lang="ja-JP" altLang="en-US" dirty="0"/>
          </a:p>
        </p:txBody>
      </p:sp>
      <p:sp>
        <p:nvSpPr>
          <p:cNvPr id="6" name="テキスト ボックス 5"/>
          <p:cNvSpPr txBox="1"/>
          <p:nvPr/>
        </p:nvSpPr>
        <p:spPr>
          <a:xfrm>
            <a:off x="6605576" y="4761148"/>
            <a:ext cx="2183611" cy="923330"/>
          </a:xfrm>
          <a:prstGeom prst="rect">
            <a:avLst/>
          </a:prstGeom>
          <a:solidFill>
            <a:schemeClr val="bg1">
              <a:lumMod val="95000"/>
            </a:schemeClr>
          </a:solidFill>
        </p:spPr>
        <p:txBody>
          <a:bodyPr wrap="none" rtlCol="0">
            <a:spAutoFit/>
          </a:bodyPr>
          <a:lstStyle/>
          <a:p>
            <a:pPr algn="ctr"/>
            <a:r>
              <a:rPr kumimoji="1" lang="ja-JP" altLang="en-US" dirty="0" smtClean="0"/>
              <a:t>「エッジ」を「フェイス」</a:t>
            </a:r>
            <a:endParaRPr kumimoji="1" lang="en-US" altLang="ja-JP" dirty="0" smtClean="0"/>
          </a:p>
          <a:p>
            <a:pPr algn="ctr"/>
            <a:r>
              <a:rPr kumimoji="1" lang="ja-JP" altLang="en-US" dirty="0" smtClean="0"/>
              <a:t>と読み替えれば</a:t>
            </a:r>
            <a:endParaRPr kumimoji="1" lang="en-US" altLang="ja-JP" dirty="0" smtClean="0"/>
          </a:p>
          <a:p>
            <a:pPr algn="ctr"/>
            <a:r>
              <a:rPr lang="en-US" altLang="ja-JP" dirty="0" smtClean="0">
                <a:solidFill>
                  <a:srgbClr val="FF0000"/>
                </a:solidFill>
              </a:rPr>
              <a:t>FS-FEM</a:t>
            </a:r>
            <a:r>
              <a:rPr lang="en-US" altLang="ja-JP" dirty="0" smtClean="0"/>
              <a:t> for 3D</a:t>
            </a:r>
            <a:endParaRPr kumimoji="1"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87" y="2312876"/>
            <a:ext cx="3362325" cy="406717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364" y="2332208"/>
            <a:ext cx="1119704" cy="1924884"/>
          </a:xfrm>
          <a:prstGeom prst="rect">
            <a:avLst/>
          </a:prstGeom>
        </p:spPr>
      </p:pic>
      <p:sp>
        <p:nvSpPr>
          <p:cNvPr id="9" name="テキスト ボックス 8"/>
          <p:cNvSpPr txBox="1"/>
          <p:nvPr/>
        </p:nvSpPr>
        <p:spPr>
          <a:xfrm>
            <a:off x="1034791" y="4758141"/>
            <a:ext cx="1678665" cy="923330"/>
          </a:xfrm>
          <a:prstGeom prst="rect">
            <a:avLst/>
          </a:prstGeom>
          <a:solidFill>
            <a:schemeClr val="bg1">
              <a:lumMod val="95000"/>
            </a:schemeClr>
          </a:solidFill>
        </p:spPr>
        <p:txBody>
          <a:bodyPr wrap="none" rtlCol="0">
            <a:spAutoFit/>
          </a:bodyPr>
          <a:lstStyle/>
          <a:p>
            <a:pPr algn="ctr"/>
            <a:r>
              <a:rPr kumimoji="1" lang="ja-JP" altLang="en-US" dirty="0" smtClean="0"/>
              <a:t>積分点が</a:t>
            </a:r>
            <a:r>
              <a:rPr kumimoji="1" lang="en-US" altLang="ja-JP" dirty="0" smtClean="0"/>
              <a:t/>
            </a:r>
            <a:br>
              <a:rPr kumimoji="1" lang="en-US" altLang="ja-JP" dirty="0" smtClean="0"/>
            </a:br>
            <a:r>
              <a:rPr kumimoji="1" lang="ja-JP" altLang="en-US" dirty="0" smtClean="0"/>
              <a:t>各エッジ中心</a:t>
            </a:r>
            <a:r>
              <a:rPr lang="ja-JP" altLang="en-US" dirty="0"/>
              <a:t>に</a:t>
            </a:r>
            <a:r>
              <a:rPr kumimoji="1" lang="en-US" altLang="ja-JP" dirty="0" smtClean="0"/>
              <a:t/>
            </a:r>
            <a:br>
              <a:rPr kumimoji="1" lang="en-US" altLang="ja-JP" dirty="0" smtClean="0"/>
            </a:br>
            <a:r>
              <a:rPr kumimoji="1" lang="ja-JP" altLang="en-US" dirty="0" smtClean="0"/>
              <a:t>あるイメージ</a:t>
            </a:r>
            <a:endParaRPr kumimoji="1" lang="ja-JP" altLang="en-US" dirty="0"/>
          </a:p>
        </p:txBody>
      </p:sp>
    </p:spTree>
    <p:extLst>
      <p:ext uri="{BB962C8B-B14F-4D97-AF65-F5344CB8AC3E}">
        <p14:creationId xmlns:p14="http://schemas.microsoft.com/office/powerpoint/2010/main" val="27729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Node-based S-FEM (NS-FEM)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smtClean="0"/>
                  <a:t>スタンダードな</a:t>
                </a:r>
                <a:r>
                  <a:rPr lang="en-US" altLang="ja-JP" sz="2400" dirty="0"/>
                  <a:t>FEM</a:t>
                </a:r>
                <a:r>
                  <a:rPr lang="ja-JP" altLang="en-US" sz="2400" dirty="0"/>
                  <a:t>と同様に要素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を計算，</a:t>
                </a:r>
                <a:endParaRPr lang="en-US" altLang="ja-JP" sz="2400" dirty="0"/>
              </a:p>
              <a:p>
                <a:r>
                  <a:rPr lang="ja-JP" altLang="en-US" sz="2400" dirty="0" smtClean="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を接する</a:t>
                </a:r>
                <a:r>
                  <a:rPr lang="ja-JP" altLang="en-US" sz="2400" dirty="0" smtClean="0">
                    <a:solidFill>
                      <a:srgbClr val="0000CC"/>
                    </a:solidFill>
                  </a:rPr>
                  <a:t>ノード</a:t>
                </a:r>
                <a:r>
                  <a:rPr lang="ja-JP" altLang="en-US" sz="2400" dirty="0" smtClean="0"/>
                  <a:t>に面積比で分配し，</a:t>
                </a:r>
                <a14:m>
                  <m:oMath xmlns:m="http://schemas.openxmlformats.org/officeDocument/2006/math">
                    <m:sSup>
                      <m:sSupPr>
                        <m:ctrlPr>
                          <a:rPr lang="en-US" altLang="ja-JP" sz="2400" i="1">
                            <a:latin typeface="Cambria Math" panose="02040503050406030204" pitchFamily="18" charset="0"/>
                          </a:rPr>
                        </m:ctrlPr>
                      </m:sSupPr>
                      <m:e>
                        <m:r>
                          <a:rPr lang="en-US" altLang="ja-JP" sz="2400" b="0" i="1" smtClean="0">
                            <a:latin typeface="Cambria Math" panose="02040503050406030204" pitchFamily="18" charset="0"/>
                          </a:rPr>
                          <m:t>[</m:t>
                        </m:r>
                      </m:e>
                      <m:sup>
                        <m:r>
                          <m:rPr>
                            <m:sty m:val="p"/>
                          </m:rPr>
                          <a:rPr lang="en-US" altLang="ja-JP" sz="2400" b="0" i="0" smtClean="0">
                            <a:latin typeface="Cambria Math"/>
                          </a:rPr>
                          <m:t>Node</m:t>
                        </m:r>
                      </m:sup>
                    </m:sSup>
                    <m:r>
                      <a:rPr lang="en-US" altLang="ja-JP" sz="2400" i="1">
                        <a:latin typeface="Cambria Math"/>
                      </a:rPr>
                      <m:t>𝐵</m:t>
                    </m:r>
                    <m:r>
                      <a:rPr lang="en-US" altLang="ja-JP" sz="2400" i="1">
                        <a:latin typeface="Cambria Math"/>
                      </a:rPr>
                      <m:t>]</m:t>
                    </m:r>
                  </m:oMath>
                </a14:m>
                <a:r>
                  <a:rPr lang="ja-JP" altLang="en-US" sz="2400" dirty="0" smtClean="0"/>
                  <a:t>を作成，</a:t>
                </a:r>
                <a:endParaRPr lang="en-US" altLang="ja-JP" sz="2400" dirty="0"/>
              </a:p>
              <a:p>
                <a:r>
                  <a:rPr lang="en-US" altLang="ja-JP" sz="2400" b="1" i="1" dirty="0" smtClean="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0000CC"/>
                    </a:solidFill>
                  </a:rPr>
                  <a:t>ノード</a:t>
                </a:r>
                <a:r>
                  <a:rPr lang="ja-JP" altLang="en-US" sz="2400" dirty="0" smtClean="0"/>
                  <a:t>で計算．</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せん断・体積ロッキングを起こさない</a:t>
                </a:r>
                <a:r>
                  <a:rPr lang="ja-JP" altLang="en-US" sz="2400" dirty="0" smtClean="0"/>
                  <a:t>が，</a:t>
                </a:r>
                <a:r>
                  <a:rPr lang="ja-JP" altLang="en-US" sz="2400" b="1" u="sng" dirty="0" smtClean="0"/>
                  <a:t>概して低精度</a:t>
                </a:r>
                <a:r>
                  <a:rPr lang="ja-JP" altLang="en-US" sz="2400" dirty="0" smtClean="0"/>
                  <a:t>なのが欠点</a:t>
                </a:r>
                <a:endParaRPr lang="ja-JP" altLang="en-US" sz="2400" dirty="0"/>
              </a:p>
              <a:p>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r="-49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8</a:t>
            </a:fld>
            <a:endParaRPr lang="ja-JP" altLang="en-US" dirty="0"/>
          </a:p>
        </p:txBody>
      </p:sp>
      <p:sp>
        <p:nvSpPr>
          <p:cNvPr id="6" name="テキスト ボックス 5"/>
          <p:cNvSpPr txBox="1"/>
          <p:nvPr/>
        </p:nvSpPr>
        <p:spPr>
          <a:xfrm>
            <a:off x="6120172" y="2326067"/>
            <a:ext cx="2787943" cy="1200329"/>
          </a:xfrm>
          <a:prstGeom prst="rect">
            <a:avLst/>
          </a:prstGeom>
          <a:noFill/>
        </p:spPr>
        <p:txBody>
          <a:bodyPr wrap="none" rtlCol="0">
            <a:spAutoFit/>
          </a:bodyPr>
          <a:lstStyle/>
          <a:p>
            <a:pPr algn="ctr"/>
            <a:r>
              <a:rPr kumimoji="1" lang="ja-JP" altLang="en-US" dirty="0" smtClean="0"/>
              <a:t>∵ゼロエネルギーモード</a:t>
            </a:r>
            <a:endParaRPr kumimoji="1" lang="en-US" altLang="ja-JP" dirty="0" smtClean="0"/>
          </a:p>
          <a:p>
            <a:pPr algn="ctr"/>
            <a:r>
              <a:rPr lang="ja-JP" altLang="en-US" dirty="0" smtClean="0"/>
              <a:t>が現れてしまうから．</a:t>
            </a:r>
            <a:endParaRPr kumimoji="1" lang="en-US" altLang="ja-JP" dirty="0" smtClean="0"/>
          </a:p>
          <a:p>
            <a:pPr algn="ctr"/>
            <a:r>
              <a:rPr kumimoji="1" lang="ja-JP" altLang="en-US" dirty="0" smtClean="0"/>
              <a:t>（低減積分要素で現れる</a:t>
            </a:r>
            <a:endParaRPr kumimoji="1" lang="en-US" altLang="ja-JP" dirty="0" smtClean="0"/>
          </a:p>
          <a:p>
            <a:pPr algn="ctr"/>
            <a:r>
              <a:rPr lang="ja-JP" altLang="en-US" dirty="0" smtClean="0"/>
              <a:t>アワーグラスモードと同等）</a:t>
            </a:r>
            <a:endParaRPr lang="en-US" altLang="ja-JP" dirty="0" smtClean="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962" y="2348880"/>
            <a:ext cx="2886075" cy="400050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9646" y="2600908"/>
            <a:ext cx="1700446" cy="1404156"/>
          </a:xfrm>
          <a:prstGeom prst="rect">
            <a:avLst/>
          </a:prstGeom>
        </p:spPr>
      </p:pic>
      <p:sp>
        <p:nvSpPr>
          <p:cNvPr id="9" name="テキスト ボックス 8"/>
          <p:cNvSpPr txBox="1"/>
          <p:nvPr/>
        </p:nvSpPr>
        <p:spPr>
          <a:xfrm>
            <a:off x="1180666" y="4758141"/>
            <a:ext cx="1386918" cy="923330"/>
          </a:xfrm>
          <a:prstGeom prst="rect">
            <a:avLst/>
          </a:prstGeom>
          <a:solidFill>
            <a:schemeClr val="bg1">
              <a:lumMod val="95000"/>
            </a:schemeClr>
          </a:solidFill>
        </p:spPr>
        <p:txBody>
          <a:bodyPr wrap="none" rtlCol="0">
            <a:spAutoFit/>
          </a:bodyPr>
          <a:lstStyle/>
          <a:p>
            <a:pPr algn="ctr"/>
            <a:r>
              <a:rPr kumimoji="1" lang="ja-JP" altLang="en-US" dirty="0" smtClean="0"/>
              <a:t>積分点が</a:t>
            </a:r>
            <a:r>
              <a:rPr kumimoji="1" lang="en-US" altLang="ja-JP" dirty="0" smtClean="0"/>
              <a:t/>
            </a:r>
            <a:br>
              <a:rPr kumimoji="1" lang="en-US" altLang="ja-JP" dirty="0" smtClean="0"/>
            </a:br>
            <a:r>
              <a:rPr kumimoji="1" lang="ja-JP" altLang="en-US" dirty="0" smtClean="0"/>
              <a:t>各ノードに</a:t>
            </a:r>
            <a:r>
              <a:rPr kumimoji="1" lang="en-US" altLang="ja-JP" dirty="0" smtClean="0"/>
              <a:t/>
            </a:r>
            <a:br>
              <a:rPr kumimoji="1" lang="en-US" altLang="ja-JP" dirty="0" smtClean="0"/>
            </a:br>
            <a:r>
              <a:rPr kumimoji="1" lang="ja-JP" altLang="en-US" dirty="0" smtClean="0"/>
              <a:t>あるイメージ</a:t>
            </a:r>
            <a:endParaRPr kumimoji="1" lang="ja-JP" altLang="en-US" dirty="0"/>
          </a:p>
        </p:txBody>
      </p:sp>
    </p:spTree>
    <p:extLst>
      <p:ext uri="{BB962C8B-B14F-4D97-AF65-F5344CB8AC3E}">
        <p14:creationId xmlns:p14="http://schemas.microsoft.com/office/powerpoint/2010/main" val="28540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独自改良版</a:t>
            </a:r>
            <a:r>
              <a:rPr kumimoji="1" lang="en-US" altLang="ja-JP" dirty="0" smtClean="0"/>
              <a:t> Selective ES/NS-FEM</a:t>
            </a:r>
            <a:endParaRPr kumimoji="1" lang="ja-JP" altLang="en-US" dirty="0"/>
          </a:p>
        </p:txBody>
      </p:sp>
      <p:sp>
        <p:nvSpPr>
          <p:cNvPr id="3" name="コンテンツ プレースホルダー 2"/>
          <p:cNvSpPr>
            <a:spLocks noGrp="1"/>
          </p:cNvSpPr>
          <p:nvPr>
            <p:ph idx="1"/>
          </p:nvPr>
        </p:nvSpPr>
        <p:spPr/>
        <p:txBody>
          <a:bodyPr/>
          <a:lstStyle/>
          <a:p>
            <a:r>
              <a:rPr lang="ja-JP" altLang="en-US" sz="2400" dirty="0" smtClean="0"/>
              <a:t>応力を</a:t>
            </a:r>
            <a:r>
              <a:rPr lang="en-US" altLang="ja-JP" sz="2400" dirty="0" smtClean="0"/>
              <a:t> </a:t>
            </a:r>
            <a:r>
              <a:rPr lang="en-US" altLang="ja-JP" sz="2400" dirty="0" smtClean="0">
                <a:solidFill>
                  <a:srgbClr val="FF0000"/>
                </a:solidFill>
              </a:rPr>
              <a:t>“</a:t>
            </a:r>
            <a:r>
              <a:rPr lang="en-US" altLang="ja-JP" sz="2400" dirty="0" err="1" smtClean="0">
                <a:solidFill>
                  <a:srgbClr val="FF0000"/>
                </a:solidFill>
              </a:rPr>
              <a:t>deviatoric</a:t>
            </a:r>
            <a:r>
              <a:rPr lang="en-US" altLang="ja-JP" sz="2400" dirty="0" smtClean="0">
                <a:solidFill>
                  <a:srgbClr val="FF0000"/>
                </a:solidFill>
              </a:rPr>
              <a:t> </a:t>
            </a:r>
            <a:r>
              <a:rPr lang="en-US" altLang="ja-JP" sz="2400" dirty="0" smtClean="0">
                <a:solidFill>
                  <a:srgbClr val="FF0000"/>
                </a:solidFill>
              </a:rPr>
              <a:t>(</a:t>
            </a:r>
            <a:r>
              <a:rPr lang="ja-JP" altLang="en-US" sz="2400" dirty="0" smtClean="0">
                <a:solidFill>
                  <a:srgbClr val="FF0000"/>
                </a:solidFill>
              </a:rPr>
              <a:t>偏差</a:t>
            </a:r>
            <a:r>
              <a:rPr lang="en-US" altLang="ja-JP" sz="2400" dirty="0" smtClean="0">
                <a:solidFill>
                  <a:srgbClr val="FF0000"/>
                </a:solidFill>
              </a:rPr>
              <a:t>) </a:t>
            </a:r>
            <a:r>
              <a:rPr lang="en-US" altLang="ja-JP" sz="2400" dirty="0" smtClean="0">
                <a:solidFill>
                  <a:srgbClr val="FF0000"/>
                </a:solidFill>
              </a:rPr>
              <a:t>part”</a:t>
            </a:r>
            <a:r>
              <a:rPr lang="en-US" altLang="ja-JP" sz="2400" dirty="0" smtClean="0"/>
              <a:t> </a:t>
            </a:r>
            <a:r>
              <a:rPr lang="ja-JP" altLang="en-US" sz="2400" dirty="0" smtClean="0"/>
              <a:t>と </a:t>
            </a:r>
            <a:r>
              <a:rPr lang="en-US" altLang="ja-JP" sz="2400" dirty="0" smtClean="0">
                <a:solidFill>
                  <a:srgbClr val="0000CC"/>
                </a:solidFill>
              </a:rPr>
              <a:t>“hydrostatic </a:t>
            </a:r>
            <a:r>
              <a:rPr lang="en-US" altLang="ja-JP" sz="2400" dirty="0" smtClean="0">
                <a:solidFill>
                  <a:srgbClr val="0000CC"/>
                </a:solidFill>
              </a:rPr>
              <a:t>(</a:t>
            </a:r>
            <a:r>
              <a:rPr lang="ja-JP" altLang="en-US" sz="2400" dirty="0" smtClean="0">
                <a:solidFill>
                  <a:srgbClr val="0000CC"/>
                </a:solidFill>
              </a:rPr>
              <a:t>静水圧</a:t>
            </a:r>
            <a:r>
              <a:rPr lang="en-US" altLang="ja-JP" sz="2400" dirty="0" smtClean="0">
                <a:solidFill>
                  <a:srgbClr val="0000CC"/>
                </a:solidFill>
              </a:rPr>
              <a:t>) </a:t>
            </a:r>
            <a:r>
              <a:rPr lang="en-US" altLang="ja-JP" sz="2400" dirty="0" smtClean="0">
                <a:solidFill>
                  <a:srgbClr val="0000CC"/>
                </a:solidFill>
              </a:rPr>
              <a:t>part”</a:t>
            </a:r>
            <a:r>
              <a:rPr lang="en-US" altLang="ja-JP" sz="2400" dirty="0" smtClean="0">
                <a:solidFill>
                  <a:srgbClr val="0000CC"/>
                </a:solidFill>
              </a:rPr>
              <a:t/>
            </a:r>
            <a:br>
              <a:rPr lang="en-US" altLang="ja-JP" sz="2400" dirty="0" smtClean="0">
                <a:solidFill>
                  <a:srgbClr val="0000CC"/>
                </a:solidFill>
              </a:rPr>
            </a:br>
            <a:r>
              <a:rPr lang="ja-JP" altLang="en-US" sz="2400" dirty="0" smtClean="0"/>
              <a:t>に</a:t>
            </a:r>
            <a:r>
              <a:rPr lang="ja-JP" altLang="en-US" sz="2400" dirty="0" smtClean="0"/>
              <a:t>分解</a:t>
            </a:r>
            <a:r>
              <a:rPr lang="en-US" altLang="ja-JP" sz="2400" dirty="0" smtClean="0"/>
              <a:t>.(</a:t>
            </a:r>
            <a:r>
              <a:rPr lang="ja-JP" altLang="en-US" sz="2400" dirty="0" smtClean="0"/>
              <a:t>拙著</a:t>
            </a:r>
            <a:r>
              <a:rPr lang="en-US" altLang="ja-JP" sz="2400" dirty="0" smtClean="0"/>
              <a:t>IJNME2014</a:t>
            </a:r>
            <a:r>
              <a:rPr lang="ja-JP" altLang="en-US" sz="2400" dirty="0" smtClean="0"/>
              <a:t>参照</a:t>
            </a:r>
            <a:r>
              <a:rPr lang="en-US" altLang="ja-JP" sz="2400" dirty="0" smtClean="0"/>
              <a:t>)</a:t>
            </a:r>
            <a:endParaRPr lang="en-US" altLang="ja-JP" sz="2400" dirty="0" smtClean="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と</a:t>
            </a:r>
            <a:r>
              <a:rPr lang="ja-JP" altLang="en-US" sz="2400" dirty="0">
                <a:solidFill>
                  <a:srgbClr val="0000CC"/>
                </a:solidFill>
              </a:rPr>
              <a:t>ノード</a:t>
            </a:r>
            <a:r>
              <a:rPr lang="ja-JP" altLang="en-US" sz="2400" dirty="0"/>
              <a:t>の両方でそれぞれ計算して</a:t>
            </a:r>
            <a:r>
              <a:rPr lang="ja-JP" altLang="en-US" sz="2400" dirty="0">
                <a:solidFill>
                  <a:srgbClr val="FF00FF"/>
                </a:solidFill>
              </a:rPr>
              <a:t>合算</a:t>
            </a:r>
            <a:r>
              <a:rPr lang="ja-JP" altLang="en-US" sz="2400" dirty="0"/>
              <a:t>．</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高精度でロッキングを回避し，</a:t>
            </a:r>
            <a:r>
              <a:rPr lang="ja-JP" altLang="en-US" sz="2400" u="sng" dirty="0" smtClean="0">
                <a:effectLst>
                  <a:outerShdw blurRad="38100" dist="38100" dir="2700000" algn="tl">
                    <a:srgbClr val="000000">
                      <a:alpha val="43137"/>
                    </a:srgbClr>
                  </a:outerShdw>
                </a:effectLst>
              </a:rPr>
              <a:t>ほぼ</a:t>
            </a:r>
            <a:r>
              <a:rPr lang="ja-JP" altLang="en-US" sz="2400" dirty="0" smtClean="0">
                <a:effectLst>
                  <a:outerShdw blurRad="38100" dist="38100" dir="2700000" algn="tl">
                    <a:srgbClr val="000000">
                      <a:alpha val="43137"/>
                    </a:srgbClr>
                  </a:outerShdw>
                </a:effectLst>
              </a:rPr>
              <a:t>任意の材料モデルに適用可能</a:t>
            </a:r>
            <a:endParaRPr kumimoji="1" lang="ja-JP" altLang="en-US" sz="2400"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9</a:t>
            </a:fld>
            <a:endParaRPr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88" y="2240868"/>
            <a:ext cx="7396925" cy="4153091"/>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2259707"/>
            <a:ext cx="952442" cy="163734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511" y="2492896"/>
            <a:ext cx="1438838" cy="1188132"/>
          </a:xfrm>
          <a:prstGeom prst="rect">
            <a:avLst/>
          </a:prstGeom>
        </p:spPr>
      </p:pic>
      <p:sp>
        <p:nvSpPr>
          <p:cNvPr id="8" name="テキスト ボックス 7"/>
          <p:cNvSpPr txBox="1"/>
          <p:nvPr/>
        </p:nvSpPr>
        <p:spPr>
          <a:xfrm>
            <a:off x="7596782" y="4194954"/>
            <a:ext cx="1547218" cy="1754326"/>
          </a:xfrm>
          <a:prstGeom prst="rect">
            <a:avLst/>
          </a:prstGeom>
          <a:solidFill>
            <a:schemeClr val="bg1">
              <a:lumMod val="95000"/>
            </a:schemeClr>
          </a:solidFill>
          <a:ln>
            <a:noFill/>
          </a:ln>
        </p:spPr>
        <p:txBody>
          <a:bodyPr wrap="none" rtlCol="0">
            <a:spAutoFit/>
          </a:bodyPr>
          <a:lstStyle/>
          <a:p>
            <a:pPr algn="ctr"/>
            <a:r>
              <a:rPr kumimoji="1" lang="ja-JP" altLang="en-US" dirty="0" smtClean="0"/>
              <a:t>「エッジ」を</a:t>
            </a:r>
            <a:endParaRPr kumimoji="1" lang="en-US" altLang="ja-JP" dirty="0" smtClean="0"/>
          </a:p>
          <a:p>
            <a:pPr algn="ctr"/>
            <a:r>
              <a:rPr kumimoji="1" lang="ja-JP" altLang="en-US" dirty="0" smtClean="0"/>
              <a:t>「フェイス」と</a:t>
            </a:r>
            <a:endParaRPr kumimoji="1" lang="en-US" altLang="ja-JP" dirty="0" smtClean="0"/>
          </a:p>
          <a:p>
            <a:pPr algn="ctr"/>
            <a:r>
              <a:rPr kumimoji="1" lang="ja-JP" altLang="en-US" dirty="0" smtClean="0"/>
              <a:t>読み替えれば</a:t>
            </a:r>
            <a:endParaRPr kumimoji="1" lang="en-US" altLang="ja-JP" dirty="0" smtClean="0"/>
          </a:p>
          <a:p>
            <a:pPr algn="ctr"/>
            <a:r>
              <a:rPr lang="en-US" altLang="ja-JP" dirty="0" smtClean="0">
                <a:solidFill>
                  <a:srgbClr val="FF00FF"/>
                </a:solidFill>
              </a:rPr>
              <a:t>selective</a:t>
            </a:r>
          </a:p>
          <a:p>
            <a:pPr algn="ctr"/>
            <a:r>
              <a:rPr lang="en-US" altLang="ja-JP" dirty="0" smtClean="0">
                <a:solidFill>
                  <a:srgbClr val="FF00FF"/>
                </a:solidFill>
              </a:rPr>
              <a:t>FS/NS-FEM</a:t>
            </a:r>
          </a:p>
          <a:p>
            <a:pPr algn="ctr"/>
            <a:r>
              <a:rPr lang="en-US" altLang="ja-JP" dirty="0" smtClean="0"/>
              <a:t> for 3D</a:t>
            </a:r>
            <a:endParaRPr kumimoji="1" lang="ja-JP" altLang="en-US" dirty="0"/>
          </a:p>
        </p:txBody>
      </p:sp>
      <p:sp>
        <p:nvSpPr>
          <p:cNvPr id="5" name="テキスト ボックス 4"/>
          <p:cNvSpPr txBox="1"/>
          <p:nvPr/>
        </p:nvSpPr>
        <p:spPr>
          <a:xfrm>
            <a:off x="3851920" y="2259707"/>
            <a:ext cx="1568058" cy="1477328"/>
          </a:xfrm>
          <a:prstGeom prst="rect">
            <a:avLst/>
          </a:prstGeom>
          <a:solidFill>
            <a:schemeClr val="accent5"/>
          </a:solidFill>
          <a:ln>
            <a:solidFill>
              <a:schemeClr val="tx1"/>
            </a:solidFill>
          </a:ln>
        </p:spPr>
        <p:txBody>
          <a:bodyPr wrap="none" rtlCol="0">
            <a:spAutoFit/>
          </a:bodyPr>
          <a:lstStyle/>
          <a:p>
            <a:pPr algn="ctr"/>
            <a:r>
              <a:rPr kumimoji="1" lang="ja-JP" altLang="en-US" dirty="0" smtClean="0"/>
              <a:t>例外：</a:t>
            </a:r>
            <a:endParaRPr kumimoji="1" lang="en-US" altLang="ja-JP" dirty="0" smtClean="0"/>
          </a:p>
          <a:p>
            <a:pPr algn="ctr"/>
            <a:r>
              <a:rPr lang="ja-JP" altLang="en-US" dirty="0" smtClean="0"/>
              <a:t>圧力依存性</a:t>
            </a:r>
            <a:endParaRPr lang="en-US" altLang="ja-JP" dirty="0" smtClean="0"/>
          </a:p>
          <a:p>
            <a:pPr algn="ctr"/>
            <a:r>
              <a:rPr lang="ja-JP" altLang="en-US" dirty="0" smtClean="0"/>
              <a:t>など</a:t>
            </a:r>
            <a:r>
              <a:rPr lang="en-US" altLang="ja-JP" dirty="0" err="1" smtClean="0"/>
              <a:t>dev</a:t>
            </a:r>
            <a:r>
              <a:rPr lang="en-US" altLang="ja-JP" dirty="0" smtClean="0"/>
              <a:t>/</a:t>
            </a:r>
            <a:r>
              <a:rPr lang="en-US" altLang="ja-JP" dirty="0" err="1" smtClean="0"/>
              <a:t>vol</a:t>
            </a:r>
            <a:endParaRPr lang="en-US" altLang="ja-JP" dirty="0" smtClean="0"/>
          </a:p>
          <a:p>
            <a:pPr algn="ctr"/>
            <a:r>
              <a:rPr kumimoji="1" lang="ja-JP" altLang="en-US" dirty="0"/>
              <a:t>カップリング</a:t>
            </a:r>
            <a:r>
              <a:rPr kumimoji="1" lang="ja-JP" altLang="en-US" dirty="0" smtClean="0"/>
              <a:t>が</a:t>
            </a:r>
            <a:endParaRPr kumimoji="1" lang="en-US" altLang="ja-JP" dirty="0" smtClean="0"/>
          </a:p>
          <a:p>
            <a:pPr algn="ctr"/>
            <a:r>
              <a:rPr lang="ja-JP" altLang="en-US" dirty="0" smtClean="0"/>
              <a:t>ある</a:t>
            </a:r>
            <a:r>
              <a:rPr lang="ja-JP" altLang="en-US" dirty="0"/>
              <a:t>材料</a:t>
            </a:r>
            <a:endParaRPr kumimoji="1" lang="ja-JP" altLang="en-US" dirty="0"/>
          </a:p>
        </p:txBody>
      </p:sp>
    </p:spTree>
    <p:extLst>
      <p:ext uri="{BB962C8B-B14F-4D97-AF65-F5344CB8AC3E}">
        <p14:creationId xmlns:p14="http://schemas.microsoft.com/office/powerpoint/2010/main" val="3966566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42508</TotalTime>
  <Words>1135</Words>
  <Application>Microsoft Office PowerPoint</Application>
  <PresentationFormat>画面に合わせる (4:3)</PresentationFormat>
  <Paragraphs>337</Paragraphs>
  <Slides>35</Slides>
  <Notes>0</Notes>
  <HiddenSlides>0</HiddenSlides>
  <MMClips>3</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35</vt:i4>
      </vt:variant>
    </vt:vector>
  </HeadingPairs>
  <TitlesOfParts>
    <vt:vector size="42" baseType="lpstr">
      <vt:lpstr>MS PGothic</vt:lpstr>
      <vt:lpstr>MS PGothic</vt:lpstr>
      <vt:lpstr>Arial</vt:lpstr>
      <vt:lpstr>Calibri</vt:lpstr>
      <vt:lpstr>Cambria Math</vt:lpstr>
      <vt:lpstr>Wingdings</vt:lpstr>
      <vt:lpstr>デザインの設定</vt:lpstr>
      <vt:lpstr>四面体要素を用いた大変形解析における 種々の平滑化有限要素法の性能評価</vt:lpstr>
      <vt:lpstr>研究背景</vt:lpstr>
      <vt:lpstr>メッシュリゾーニングの問題点</vt:lpstr>
      <vt:lpstr>種々のS-FEM</vt:lpstr>
      <vt:lpstr>研究目的</vt:lpstr>
      <vt:lpstr>PowerPoint プレゼンテーション</vt:lpstr>
      <vt:lpstr>Edge-based S-FEM (ES-FEM)</vt:lpstr>
      <vt:lpstr>Node-based S-FEM (NS-FEM)</vt:lpstr>
      <vt:lpstr>独自改良版 Selective ES/NS-FEM</vt:lpstr>
      <vt:lpstr>四面体を用いた２通りのselective S-FEM</vt:lpstr>
      <vt:lpstr>PowerPoint プレゼンテーション</vt:lpstr>
      <vt:lpstr>超弾性片持ち梁の曲げ解析</vt:lpstr>
      <vt:lpstr>超弾性片持ち梁の曲げ解析</vt:lpstr>
      <vt:lpstr>超弾性片持ち梁の曲げ解析</vt:lpstr>
      <vt:lpstr>超弾性片持ち梁の曲げ解析</vt:lpstr>
      <vt:lpstr>超弾性片持ち梁の曲げ解析</vt:lpstr>
      <vt:lpstr>超弾性1/8円柱の押込解析</vt:lpstr>
      <vt:lpstr>超弾性1/8円柱の押込解析</vt:lpstr>
      <vt:lpstr>超弾性1/8円柱の押込解析</vt:lpstr>
      <vt:lpstr>超弾性1/8円柱の押込解析</vt:lpstr>
      <vt:lpstr>Selective S-FEMの３つの問題点</vt:lpstr>
      <vt:lpstr>PowerPoint プレゼンテーション</vt:lpstr>
      <vt:lpstr>バブル節点を持つ三角形要素とは？</vt:lpstr>
      <vt:lpstr>Bubble-enhanced ES-FEM (bES-FEM)</vt:lpstr>
      <vt:lpstr>超弾性2D片持ち梁の曲げ解析</vt:lpstr>
      <vt:lpstr>超弾性2D片持ち梁の曲げ解析</vt:lpstr>
      <vt:lpstr>超弾性2D片持ち梁の曲げ解析</vt:lpstr>
      <vt:lpstr>超弾性2D片持ち梁の曲げ解析</vt:lpstr>
      <vt:lpstr>超弾性2D片持ち梁の曲げ解析</vt:lpstr>
      <vt:lpstr>超弾性2Dブロックの押込解析</vt:lpstr>
      <vt:lpstr>超弾性2Dブロックの押込解析</vt:lpstr>
      <vt:lpstr>超弾性2Dブロックの押込解析</vt:lpstr>
      <vt:lpstr>超弾性2Dブロックの押込解析</vt:lpstr>
      <vt:lpstr>PowerPoint プレゼンテーション</vt:lpstr>
      <vt:lpstr>全体まとめ</vt:lpstr>
    </vt:vector>
  </TitlesOfParts>
  <Company>みずほ情報総研</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Yuki ONISHI</dc:creator>
  <cp:lastModifiedBy>yuki</cp:lastModifiedBy>
  <cp:revision>1726</cp:revision>
  <cp:lastPrinted>2012-03-06T10:21:50Z</cp:lastPrinted>
  <dcterms:created xsi:type="dcterms:W3CDTF">2007-11-22T18:02:40Z</dcterms:created>
  <dcterms:modified xsi:type="dcterms:W3CDTF">2014-09-27T19:52:30Z</dcterms:modified>
</cp:coreProperties>
</file>