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9"/>
  </p:notesMasterIdLst>
  <p:sldIdLst>
    <p:sldId id="389" r:id="rId2"/>
    <p:sldId id="446" r:id="rId3"/>
    <p:sldId id="447" r:id="rId4"/>
    <p:sldId id="388" r:id="rId5"/>
    <p:sldId id="457" r:id="rId6"/>
    <p:sldId id="470" r:id="rId7"/>
    <p:sldId id="448" r:id="rId8"/>
    <p:sldId id="456" r:id="rId9"/>
    <p:sldId id="472" r:id="rId10"/>
    <p:sldId id="392" r:id="rId11"/>
    <p:sldId id="473" r:id="rId12"/>
    <p:sldId id="474" r:id="rId13"/>
    <p:sldId id="464" r:id="rId14"/>
    <p:sldId id="449" r:id="rId15"/>
    <p:sldId id="465" r:id="rId16"/>
    <p:sldId id="475" r:id="rId17"/>
    <p:sldId id="478" r:id="rId18"/>
    <p:sldId id="479" r:id="rId19"/>
    <p:sldId id="476" r:id="rId20"/>
    <p:sldId id="480" r:id="rId21"/>
    <p:sldId id="481" r:id="rId22"/>
    <p:sldId id="460" r:id="rId23"/>
    <p:sldId id="462" r:id="rId24"/>
    <p:sldId id="468" r:id="rId25"/>
    <p:sldId id="483" r:id="rId26"/>
    <p:sldId id="484" r:id="rId27"/>
    <p:sldId id="485" r:id="rId28"/>
    <p:sldId id="486" r:id="rId29"/>
    <p:sldId id="487" r:id="rId30"/>
    <p:sldId id="489" r:id="rId31"/>
    <p:sldId id="488" r:id="rId32"/>
    <p:sldId id="490" r:id="rId33"/>
    <p:sldId id="482" r:id="rId34"/>
    <p:sldId id="432" r:id="rId35"/>
    <p:sldId id="435" r:id="rId36"/>
    <p:sldId id="436" r:id="rId37"/>
    <p:sldId id="443" r:id="rId38"/>
    <p:sldId id="441" r:id="rId39"/>
    <p:sldId id="442" r:id="rId40"/>
    <p:sldId id="439" r:id="rId41"/>
    <p:sldId id="440" r:id="rId42"/>
    <p:sldId id="463" r:id="rId43"/>
    <p:sldId id="403" r:id="rId44"/>
    <p:sldId id="416" r:id="rId45"/>
    <p:sldId id="429" r:id="rId46"/>
    <p:sldId id="422" r:id="rId47"/>
    <p:sldId id="444" r:id="rId48"/>
  </p:sldIdLst>
  <p:sldSz cx="9144000" cy="6858000" type="screen4x3"/>
  <p:notesSz cx="9872663" cy="6742113"/>
  <p:custDataLst>
    <p:tags r:id="rId50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00"/>
    <a:srgbClr val="008000"/>
    <a:srgbClr val="0000CC"/>
    <a:srgbClr val="6600CC"/>
    <a:srgbClr val="808080"/>
    <a:srgbClr val="996633"/>
    <a:srgbClr val="DDDDDD"/>
    <a:srgbClr val="FF0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80" autoAdjust="0"/>
    <p:restoredTop sz="98997" autoAdjust="0"/>
  </p:normalViewPr>
  <p:slideViewPr>
    <p:cSldViewPr>
      <p:cViewPr varScale="1">
        <p:scale>
          <a:sx n="100" d="100"/>
          <a:sy n="100" d="100"/>
        </p:scale>
        <p:origin x="109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6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7301" cy="3371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593037" y="0"/>
            <a:ext cx="4277301" cy="3371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2024/4/9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49613" y="504825"/>
            <a:ext cx="3373437" cy="25288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87965" y="3202477"/>
            <a:ext cx="7896734" cy="3034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6403869"/>
            <a:ext cx="4277301" cy="3371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593037" y="6403869"/>
            <a:ext cx="4277301" cy="3371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19562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53346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65561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8682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08501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32109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351979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78227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235786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58696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76962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80499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541077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206627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585975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526208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032064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828820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447547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40634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885381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26425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644421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24955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888573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954012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935890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77540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155833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537925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395739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830294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80198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599058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632562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401707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227595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66309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12739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145312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0701164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03798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75617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11491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42997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26368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2745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3464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911975" y="36513"/>
            <a:ext cx="2232025" cy="6345237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215900" y="36513"/>
            <a:ext cx="6543675" cy="6345237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08597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81909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215900" y="623888"/>
            <a:ext cx="4387850" cy="5757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756150" y="623888"/>
            <a:ext cx="4387850" cy="5757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49338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8" name="スライド番号プレースホルダー 4"/>
          <p:cNvSpPr>
            <a:spLocks noGrp="1"/>
          </p:cNvSpPr>
          <p:nvPr>
            <p:ph type="sldNum" sz="quarter" idx="10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21715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4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5883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7026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88644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5900" y="623888"/>
            <a:ext cx="8928100" cy="57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4137454" y="6446838"/>
              <a:ext cx="916726" cy="17171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GB" altLang="ja-JP" sz="1200" dirty="0">
                  <a:solidFill>
                    <a:schemeClr val="bg1"/>
                  </a:solidFill>
                </a:rPr>
                <a:t>Particles2011</a:t>
              </a: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1940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accent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n"/>
        <a:defRPr kumimoji="1"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l"/>
        <a:defRPr kumimoji="1" sz="2800">
          <a:solidFill>
            <a:schemeClr val="tx1"/>
          </a:solidFill>
          <a:latin typeface="Arial" charset="0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u"/>
        <a:defRPr kumimoji="1" sz="2400">
          <a:solidFill>
            <a:schemeClr val="tx1"/>
          </a:solidFill>
          <a:latin typeface="Arial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p"/>
        <a:defRPr kumimoji="1" sz="2000">
          <a:solidFill>
            <a:schemeClr val="tx1"/>
          </a:solidFill>
          <a:latin typeface="Arial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Arial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3.mp4"/><Relationship Id="rId7" Type="http://schemas.openxmlformats.org/officeDocument/2006/relationships/image" Target="../media/image4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5.mp4"/><Relationship Id="rId7" Type="http://schemas.openxmlformats.org/officeDocument/2006/relationships/image" Target="../media/image4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media" Target="../media/media7.mp4"/><Relationship Id="rId7" Type="http://schemas.openxmlformats.org/officeDocument/2006/relationships/image" Target="../media/image52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35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p4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media" Target="../media/media9.mp4"/><Relationship Id="rId7" Type="http://schemas.openxmlformats.org/officeDocument/2006/relationships/image" Target="../media/image56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notesSlide" Target="../notesSlides/notesSlide38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9.mp4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FEM.avi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media" Target="../media/media11.mp4"/><Relationship Id="rId7" Type="http://schemas.openxmlformats.org/officeDocument/2006/relationships/image" Target="../media/image61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notesSlide" Target="../notesSlides/notesSlide41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1.mp4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251520" y="1052736"/>
            <a:ext cx="8640960" cy="2556284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anchor="ctr" anchorCtr="0">
            <a:noAutofit/>
          </a:bodyPr>
          <a:lstStyle/>
          <a:p>
            <a:r>
              <a:rPr lang="en-US" altLang="ja-JP" sz="3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Meshfree</a:t>
            </a:r>
            <a:r>
              <a:rPr lang="en-US" altLang="ja-JP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Deformation </a:t>
            </a:r>
            <a:r>
              <a:rPr lang="en-US" altLang="ja-JP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br>
              <a:rPr lang="en-US" altLang="ja-JP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Modified Formulation</a:t>
            </a:r>
            <a:br>
              <a:rPr lang="en-US" altLang="ja-JP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altLang="ja-JP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Floating Stress-point Integration</a:t>
            </a:r>
            <a:br>
              <a:rPr lang="en-US" altLang="ja-JP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(FSPI)</a:t>
            </a:r>
            <a:endParaRPr kumimoji="1" lang="ja-JP" alt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251520" y="3969060"/>
            <a:ext cx="8640960" cy="2160240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en-US" altLang="ja-JP" b="1" u="sng" dirty="0">
                <a:latin typeface="Arial" pitchFamily="34" charset="0"/>
                <a:cs typeface="Arial" pitchFamily="34" charset="0"/>
              </a:rPr>
              <a:t>Yuki ONISHI</a:t>
            </a:r>
            <a:r>
              <a:rPr lang="en-US" altLang="ja-JP" dirty="0">
                <a:latin typeface="Arial" pitchFamily="34" charset="0"/>
                <a:cs typeface="Arial" pitchFamily="34" charset="0"/>
              </a:rPr>
              <a:t>, </a:t>
            </a:r>
            <a:r>
              <a:rPr lang="en-GB" altLang="ja-JP" dirty="0">
                <a:latin typeface="Arial" pitchFamily="34" charset="0"/>
                <a:cs typeface="Arial" pitchFamily="34" charset="0"/>
              </a:rPr>
              <a:t>Kenji AMAYA,</a:t>
            </a:r>
          </a:p>
          <a:p>
            <a:pPr eaLnBrk="1" hangingPunct="1">
              <a:spcBef>
                <a:spcPts val="600"/>
              </a:spcBef>
            </a:pPr>
            <a:r>
              <a:rPr lang="en-US" altLang="ja-JP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Tokyo Institute of Technology, JAPAN</a:t>
            </a:r>
            <a:endParaRPr lang="en-GB" altLang="ja-JP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>
              <a:spcBef>
                <a:spcPts val="600"/>
              </a:spcBef>
            </a:pPr>
            <a:endParaRPr lang="en-GB" altLang="ja-JP" sz="8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en-US" altLang="ja-JP" dirty="0" err="1">
                <a:latin typeface="Arial" pitchFamily="34" charset="0"/>
                <a:ea typeface="MS Gothic" pitchFamily="49" charset="-128"/>
                <a:cs typeface="Arial" pitchFamily="34" charset="0"/>
              </a:rPr>
              <a:t>Ryuta</a:t>
            </a:r>
            <a:r>
              <a:rPr lang="en-US" altLang="ja-JP" dirty="0">
                <a:latin typeface="Arial" pitchFamily="34" charset="0"/>
                <a:ea typeface="MS Gothic" pitchFamily="49" charset="-128"/>
                <a:cs typeface="Arial" pitchFamily="34" charset="0"/>
              </a:rPr>
              <a:t> IMAI</a:t>
            </a:r>
          </a:p>
          <a:p>
            <a:pPr eaLnBrk="1" hangingPunct="1">
              <a:spcBef>
                <a:spcPts val="600"/>
              </a:spcBef>
            </a:pPr>
            <a:r>
              <a:rPr lang="en-US" altLang="ja-JP" sz="2400" dirty="0">
                <a:solidFill>
                  <a:srgbClr val="0000CC"/>
                </a:solidFill>
                <a:latin typeface="Arial" pitchFamily="34" charset="0"/>
                <a:ea typeface="MS Gothic" pitchFamily="49" charset="-128"/>
                <a:cs typeface="Arial" pitchFamily="34" charset="0"/>
              </a:rPr>
              <a:t>Mizuho Information &amp; Research Institute, Inc., JAPAN</a:t>
            </a:r>
            <a:endParaRPr lang="ja-JP" altLang="en-US" sz="2400" dirty="0">
              <a:solidFill>
                <a:srgbClr val="0000CC"/>
              </a:solidFill>
              <a:latin typeface="Arial" pitchFamily="34" charset="0"/>
              <a:ea typeface="MS Gothic" pitchFamily="49" charset="-128"/>
              <a:cs typeface="Arial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80371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 err="1"/>
              <a:t>Spacial</a:t>
            </a:r>
            <a:r>
              <a:rPr lang="en-US" altLang="ja-JP" sz="3600" dirty="0"/>
              <a:t> Discretization &amp; Initialization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lang="en-US" altLang="ja-JP" dirty="0"/>
              <a:t>Currently, </a:t>
            </a: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nodes</a:t>
            </a:r>
            <a:r>
              <a:rPr lang="en-US" altLang="ja-JP" dirty="0"/>
              <a:t> and </a:t>
            </a:r>
            <a:r>
              <a:rPr lang="en-US" altLang="ja-JP" dirty="0">
                <a:solidFill>
                  <a:srgbClr val="FF0000"/>
                </a:solidFill>
              </a:rPr>
              <a:t>stress-points</a:t>
            </a:r>
            <a:r>
              <a:rPr lang="en-US" altLang="ja-JP" dirty="0"/>
              <a:t> are generated with </a:t>
            </a:r>
            <a:r>
              <a:rPr lang="en-US" altLang="ja-JP" dirty="0">
                <a:solidFill>
                  <a:srgbClr val="0000CC"/>
                </a:solidFill>
              </a:rPr>
              <a:t>unstructured triangular meshes</a:t>
            </a:r>
            <a:r>
              <a:rPr lang="en-US" altLang="ja-JP" dirty="0"/>
              <a:t>.</a:t>
            </a:r>
          </a:p>
          <a:p>
            <a:r>
              <a:rPr lang="en-US" altLang="ja-JP" dirty="0"/>
              <a:t>Assign </a:t>
            </a:r>
            <a:r>
              <a:rPr lang="en-US" altLang="ja-JP" u="sng" dirty="0"/>
              <a:t>initial corresponding volume of </a:t>
            </a:r>
            <a:r>
              <a:rPr lang="en-US" altLang="ja-JP" u="sng" dirty="0">
                <a:solidFill>
                  <a:srgbClr val="FF0000"/>
                </a:solidFill>
              </a:rPr>
              <a:t>stress-points</a:t>
            </a:r>
            <a:r>
              <a:rPr lang="en-US" altLang="ja-JP" dirty="0"/>
              <a:t>,       , as                    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38690"/>
            <a:ext cx="6743700" cy="38481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788" y="5697252"/>
            <a:ext cx="2131308" cy="66024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5825906"/>
            <a:ext cx="720080" cy="30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43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600" dirty="0" err="1"/>
              <a:t>Spacial</a:t>
            </a:r>
            <a:r>
              <a:rPr kumimoji="1" lang="en-US" altLang="ja-JP" sz="3600" dirty="0"/>
              <a:t> Discretization &amp; Initialization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pic>
        <p:nvPicPr>
          <p:cNvPr id="5" name="コンテンツ プレースホルダ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656692"/>
            <a:ext cx="67437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lang="en-US" altLang="ja-JP" dirty="0"/>
              <a:t>After the generation and the assignment,</a:t>
            </a:r>
            <a:br>
              <a:rPr lang="en-US" altLang="ja-JP" dirty="0"/>
            </a:br>
            <a:r>
              <a:rPr lang="en-US" altLang="ja-JP" dirty="0">
                <a:solidFill>
                  <a:srgbClr val="0000CC"/>
                </a:solidFill>
              </a:rPr>
              <a:t>meshes</a:t>
            </a:r>
            <a:r>
              <a:rPr lang="en-US" altLang="ja-JP" dirty="0"/>
              <a:t> are never referred any more.</a:t>
            </a:r>
          </a:p>
          <a:p>
            <a:r>
              <a:rPr lang="en-US" altLang="ja-JP" dirty="0"/>
              <a:t>This way of node and stress-point generation is not an optimal one.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91043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Mathematical Notation Rules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>
                <a:latin typeface="Arial" pitchFamily="34" charset="0"/>
                <a:ea typeface="Cambria Math" pitchFamily="18" charset="0"/>
                <a:cs typeface="Arial" pitchFamily="34" charset="0"/>
              </a:rPr>
              <a:t>     : variable of a </a:t>
            </a:r>
            <a:r>
              <a:rPr lang="en-US" altLang="ja-JP" dirty="0">
                <a:solidFill>
                  <a:srgbClr val="FF0000"/>
                </a:solidFill>
                <a:latin typeface="Arial" pitchFamily="34" charset="0"/>
                <a:ea typeface="Cambria Math" pitchFamily="18" charset="0"/>
                <a:cs typeface="Arial" pitchFamily="34" charset="0"/>
              </a:rPr>
              <a:t>stress-point </a:t>
            </a:r>
            <a:r>
              <a:rPr lang="en-US" altLang="ja-JP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I</a:t>
            </a:r>
            <a:br>
              <a:rPr lang="en-US" altLang="ja-JP" dirty="0">
                <a:latin typeface="Arial" pitchFamily="34" charset="0"/>
                <a:ea typeface="Cambria Math" pitchFamily="18" charset="0"/>
                <a:cs typeface="Arial" pitchFamily="34" charset="0"/>
              </a:rPr>
            </a:br>
            <a:r>
              <a:rPr lang="en-US" altLang="ja-JP" sz="2400" dirty="0">
                <a:solidFill>
                  <a:srgbClr val="808080"/>
                </a:solidFill>
                <a:latin typeface="Arial" pitchFamily="34" charset="0"/>
                <a:ea typeface="Cambria Math" pitchFamily="18" charset="0"/>
                <a:cs typeface="Arial" pitchFamily="34" charset="0"/>
              </a:rPr>
              <a:t>superscript </a:t>
            </a:r>
            <a:r>
              <a:rPr lang="en-US" altLang="ja-JP" sz="2400" i="1" dirty="0">
                <a:solidFill>
                  <a:srgbClr val="808080"/>
                </a:solidFill>
                <a:latin typeface="Cambria Math" pitchFamily="18" charset="0"/>
                <a:ea typeface="Cambria Math" pitchFamily="18" charset="0"/>
              </a:rPr>
              <a:t>I  </a:t>
            </a:r>
            <a:r>
              <a:rPr lang="en-US" altLang="ja-JP" sz="2400" dirty="0">
                <a:solidFill>
                  <a:srgbClr val="808080"/>
                </a:solidFill>
                <a:latin typeface="Arial" pitchFamily="34" charset="0"/>
                <a:ea typeface="Cambria Math" pitchFamily="18" charset="0"/>
                <a:cs typeface="Arial" pitchFamily="34" charset="0"/>
              </a:rPr>
              <a:t>to the left of a variable</a:t>
            </a:r>
            <a:br>
              <a:rPr lang="en-US" altLang="ja-JP" sz="2400" dirty="0">
                <a:latin typeface="Arial" pitchFamily="34" charset="0"/>
                <a:ea typeface="Cambria Math" pitchFamily="18" charset="0"/>
                <a:cs typeface="Arial" pitchFamily="34" charset="0"/>
              </a:rPr>
            </a:br>
            <a:r>
              <a:rPr lang="en-US" altLang="ja-JP" dirty="0">
                <a:latin typeface="Arial" pitchFamily="34" charset="0"/>
                <a:cs typeface="Arial" pitchFamily="34" charset="0"/>
              </a:rPr>
              <a:t>e.g.)     : location of </a:t>
            </a:r>
            <a:r>
              <a:rPr lang="en-US" altLang="ja-JP" dirty="0">
                <a:solidFill>
                  <a:srgbClr val="FF0000"/>
                </a:solidFill>
                <a:latin typeface="Arial" pitchFamily="34" charset="0"/>
                <a:ea typeface="Cambria Math" pitchFamily="18" charset="0"/>
                <a:cs typeface="Arial" pitchFamily="34" charset="0"/>
              </a:rPr>
              <a:t>stress-point </a:t>
            </a:r>
            <a:r>
              <a:rPr lang="en-US" altLang="ja-JP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I</a:t>
            </a:r>
          </a:p>
          <a:p>
            <a:pPr marL="0" indent="0">
              <a:buNone/>
            </a:pPr>
            <a:endParaRPr lang="en-US" altLang="ja-JP" i="1" dirty="0">
              <a:latin typeface="Cambria Math" pitchFamily="18" charset="0"/>
              <a:ea typeface="Cambria Math" pitchFamily="18" charset="0"/>
            </a:endParaRPr>
          </a:p>
          <a:p>
            <a:r>
              <a:rPr lang="en-US" altLang="ja-JP" dirty="0">
                <a:latin typeface="Arial" pitchFamily="34" charset="0"/>
                <a:ea typeface="Cambria Math" pitchFamily="18" charset="0"/>
                <a:cs typeface="Arial" pitchFamily="34" charset="0"/>
              </a:rPr>
              <a:t>     : variable of a </a:t>
            </a: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itchFamily="18" charset="0"/>
                <a:cs typeface="Arial" pitchFamily="34" charset="0"/>
              </a:rPr>
              <a:t>node</a:t>
            </a:r>
            <a:r>
              <a:rPr lang="en-US" altLang="ja-JP" b="1" dirty="0">
                <a:latin typeface="Arial" pitchFamily="34" charset="0"/>
                <a:ea typeface="Cambria Math" pitchFamily="18" charset="0"/>
                <a:cs typeface="Arial" pitchFamily="34" charset="0"/>
              </a:rPr>
              <a:t> </a:t>
            </a:r>
            <a:r>
              <a:rPr lang="en-US" altLang="ja-JP" i="1" dirty="0">
                <a:latin typeface="Cambria Math" pitchFamily="18" charset="0"/>
                <a:ea typeface="Cambria Math" pitchFamily="18" charset="0"/>
              </a:rPr>
              <a:t>J</a:t>
            </a:r>
            <a:br>
              <a:rPr lang="en-US" altLang="ja-JP" i="1" dirty="0">
                <a:latin typeface="Cambria Math" pitchFamily="18" charset="0"/>
                <a:ea typeface="Cambria Math" pitchFamily="18" charset="0"/>
              </a:rPr>
            </a:br>
            <a:r>
              <a:rPr lang="en-US" altLang="ja-JP" sz="2400" dirty="0">
                <a:solidFill>
                  <a:srgbClr val="808080"/>
                </a:solidFill>
                <a:latin typeface="Arial" pitchFamily="34" charset="0"/>
                <a:ea typeface="Cambria Math" pitchFamily="18" charset="0"/>
                <a:cs typeface="Arial" pitchFamily="34" charset="0"/>
              </a:rPr>
              <a:t>subscript </a:t>
            </a:r>
            <a:r>
              <a:rPr lang="en-US" altLang="ja-JP" sz="2400" i="1" dirty="0">
                <a:solidFill>
                  <a:srgbClr val="808080"/>
                </a:solidFill>
                <a:latin typeface="Cambria Math" pitchFamily="18" charset="0"/>
                <a:ea typeface="Cambria Math" pitchFamily="18" charset="0"/>
              </a:rPr>
              <a:t>J  </a:t>
            </a:r>
            <a:r>
              <a:rPr lang="en-US" altLang="ja-JP" sz="2400" dirty="0">
                <a:solidFill>
                  <a:srgbClr val="808080"/>
                </a:solidFill>
                <a:latin typeface="Arial" pitchFamily="34" charset="0"/>
                <a:ea typeface="Cambria Math" pitchFamily="18" charset="0"/>
                <a:cs typeface="Arial" pitchFamily="34" charset="0"/>
              </a:rPr>
              <a:t>to the left of a variable</a:t>
            </a:r>
            <a:br>
              <a:rPr lang="en-US" altLang="ja-JP" sz="2400" dirty="0">
                <a:solidFill>
                  <a:srgbClr val="808080"/>
                </a:solidFill>
                <a:latin typeface="Arial" pitchFamily="34" charset="0"/>
                <a:ea typeface="Cambria Math" pitchFamily="18" charset="0"/>
                <a:cs typeface="Arial" pitchFamily="34" charset="0"/>
              </a:rPr>
            </a:br>
            <a:r>
              <a:rPr lang="en-US" altLang="ja-JP" dirty="0">
                <a:latin typeface="Arial" pitchFamily="34" charset="0"/>
                <a:cs typeface="Arial" pitchFamily="34" charset="0"/>
              </a:rPr>
              <a:t>e.g.)     : location of </a:t>
            </a: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node</a:t>
            </a:r>
            <a:r>
              <a:rPr lang="en-US" altLang="ja-JP" b="1" dirty="0">
                <a:latin typeface="Arial" pitchFamily="34" charset="0"/>
                <a:ea typeface="Cambria Math" pitchFamily="18" charset="0"/>
                <a:cs typeface="Arial" pitchFamily="34" charset="0"/>
              </a:rPr>
              <a:t> </a:t>
            </a:r>
            <a:r>
              <a:rPr lang="en-US" altLang="ja-JP" i="1" dirty="0">
                <a:latin typeface="Cambria Math" pitchFamily="18" charset="0"/>
                <a:ea typeface="Cambria Math" pitchFamily="18" charset="0"/>
              </a:rPr>
              <a:t>J</a:t>
            </a:r>
          </a:p>
          <a:p>
            <a:endParaRPr lang="en-US" altLang="ja-JP" i="1" dirty="0">
              <a:latin typeface="Cambria Math" pitchFamily="18" charset="0"/>
              <a:ea typeface="Cambria Math" pitchFamily="18" charset="0"/>
            </a:endParaRPr>
          </a:p>
          <a:p>
            <a:r>
              <a:rPr lang="en-US" altLang="ja-JP" dirty="0">
                <a:latin typeface="Arial" pitchFamily="34" charset="0"/>
                <a:ea typeface="Cambria Math" pitchFamily="18" charset="0"/>
                <a:cs typeface="Arial" pitchFamily="34" charset="0"/>
              </a:rPr>
              <a:t>     : </a:t>
            </a:r>
            <a:r>
              <a:rPr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itchFamily="18" charset="0"/>
                <a:cs typeface="Arial" pitchFamily="34" charset="0"/>
              </a:rPr>
              <a:t>trial</a:t>
            </a:r>
            <a:r>
              <a:rPr lang="en-US" altLang="ja-JP" dirty="0">
                <a:latin typeface="Arial" pitchFamily="34" charset="0"/>
                <a:ea typeface="Cambria Math" pitchFamily="18" charset="0"/>
                <a:cs typeface="Arial" pitchFamily="34" charset="0"/>
              </a:rPr>
              <a:t> variable in time increments</a:t>
            </a:r>
            <a:br>
              <a:rPr lang="en-US" altLang="ja-JP" dirty="0">
                <a:latin typeface="Arial" pitchFamily="34" charset="0"/>
                <a:ea typeface="Cambria Math" pitchFamily="18" charset="0"/>
                <a:cs typeface="Arial" pitchFamily="34" charset="0"/>
              </a:rPr>
            </a:br>
            <a:r>
              <a:rPr lang="en-US" altLang="ja-JP" sz="2400" dirty="0">
                <a:solidFill>
                  <a:srgbClr val="808080"/>
                </a:solidFill>
                <a:latin typeface="Arial" pitchFamily="34" charset="0"/>
                <a:ea typeface="Cambria Math" pitchFamily="18" charset="0"/>
                <a:cs typeface="Arial" pitchFamily="34" charset="0"/>
              </a:rPr>
              <a:t>superscript +</a:t>
            </a:r>
            <a:r>
              <a:rPr lang="en-US" altLang="ja-JP" sz="2400" i="1" dirty="0">
                <a:solidFill>
                  <a:srgbClr val="808080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altLang="ja-JP" sz="2400" dirty="0">
                <a:solidFill>
                  <a:srgbClr val="808080"/>
                </a:solidFill>
                <a:latin typeface="Arial" pitchFamily="34" charset="0"/>
                <a:ea typeface="Cambria Math" pitchFamily="18" charset="0"/>
                <a:cs typeface="Arial" pitchFamily="34" charset="0"/>
              </a:rPr>
              <a:t>to the right of a variable</a:t>
            </a:r>
            <a:br>
              <a:rPr lang="en-US" altLang="ja-JP" dirty="0">
                <a:latin typeface="Arial" pitchFamily="34" charset="0"/>
                <a:ea typeface="Cambria Math" pitchFamily="18" charset="0"/>
                <a:cs typeface="Arial" pitchFamily="34" charset="0"/>
              </a:rPr>
            </a:br>
            <a:r>
              <a:rPr lang="en-US" altLang="ja-JP" dirty="0">
                <a:latin typeface="Arial" pitchFamily="34" charset="0"/>
                <a:ea typeface="Cambria Math" pitchFamily="18" charset="0"/>
                <a:cs typeface="Arial" pitchFamily="34" charset="0"/>
              </a:rPr>
              <a:t>e.g.)                : trial internal force vector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02" y="638851"/>
            <a:ext cx="535310" cy="44988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86" y="2759777"/>
            <a:ext cx="608648" cy="41719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86" y="4689140"/>
            <a:ext cx="680085" cy="42862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52" y="1448780"/>
            <a:ext cx="522923" cy="45148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215" y="3696454"/>
            <a:ext cx="594360" cy="30861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906" y="5517232"/>
            <a:ext cx="1785938" cy="56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86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9"/>
          <p:cNvGrpSpPr>
            <a:grpSpLocks/>
          </p:cNvGrpSpPr>
          <p:nvPr/>
        </p:nvGrpSpPr>
        <p:grpSpPr bwMode="auto">
          <a:xfrm>
            <a:off x="6246813" y="3246127"/>
            <a:ext cx="2400300" cy="2363788"/>
            <a:chOff x="3906" y="2071"/>
            <a:chExt cx="1512" cy="1489"/>
          </a:xfrm>
        </p:grpSpPr>
        <p:sp>
          <p:nvSpPr>
            <p:cNvPr id="15407" name="Oval 73"/>
            <p:cNvSpPr>
              <a:spLocks noChangeArrowheads="1"/>
            </p:cNvSpPr>
            <p:nvPr/>
          </p:nvSpPr>
          <p:spPr bwMode="auto">
            <a:xfrm>
              <a:off x="3906" y="2071"/>
              <a:ext cx="1512" cy="14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/>
            </a:p>
          </p:txBody>
        </p:sp>
        <p:sp>
          <p:nvSpPr>
            <p:cNvPr id="15408" name="Oval 74"/>
            <p:cNvSpPr>
              <a:spLocks noChangeArrowheads="1"/>
            </p:cNvSpPr>
            <p:nvPr/>
          </p:nvSpPr>
          <p:spPr bwMode="auto">
            <a:xfrm>
              <a:off x="4616" y="2755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15409" name="Line 75"/>
            <p:cNvSpPr>
              <a:spLocks noChangeShapeType="1"/>
            </p:cNvSpPr>
            <p:nvPr/>
          </p:nvSpPr>
          <p:spPr bwMode="auto">
            <a:xfrm flipV="1">
              <a:off x="4662" y="2147"/>
              <a:ext cx="332" cy="6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med" len="lg"/>
              <a:tailEnd type="arrow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410" name="Text Box 76"/>
            <p:cNvSpPr txBox="1">
              <a:spLocks noChangeArrowheads="1"/>
            </p:cNvSpPr>
            <p:nvPr/>
          </p:nvSpPr>
          <p:spPr bwMode="auto">
            <a:xfrm>
              <a:off x="4855" y="2316"/>
              <a:ext cx="24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9pPr>
            </a:lstStyle>
            <a:p>
              <a:pPr eaLnBrk="1" hangingPunct="1"/>
              <a:r>
                <a:rPr lang="en-US" altLang="ja-JP" i="1" baseline="30000"/>
                <a:t>I</a:t>
              </a:r>
              <a:r>
                <a:rPr lang="en-US" altLang="ja-JP" i="1"/>
                <a:t>R</a:t>
              </a:r>
            </a:p>
          </p:txBody>
        </p:sp>
        <p:sp>
          <p:nvSpPr>
            <p:cNvPr id="15411" name="Rectangle 77"/>
            <p:cNvSpPr>
              <a:spLocks noChangeArrowheads="1"/>
            </p:cNvSpPr>
            <p:nvPr/>
          </p:nvSpPr>
          <p:spPr bwMode="auto">
            <a:xfrm>
              <a:off x="3922" y="2754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412" name="Rectangle 78"/>
            <p:cNvSpPr>
              <a:spLocks noChangeArrowheads="1"/>
            </p:cNvSpPr>
            <p:nvPr/>
          </p:nvSpPr>
          <p:spPr bwMode="auto">
            <a:xfrm>
              <a:off x="4389" y="2753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413" name="Rectangle 79"/>
            <p:cNvSpPr>
              <a:spLocks noChangeArrowheads="1"/>
            </p:cNvSpPr>
            <p:nvPr/>
          </p:nvSpPr>
          <p:spPr bwMode="auto">
            <a:xfrm>
              <a:off x="4850" y="2759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414" name="Rectangle 80"/>
            <p:cNvSpPr>
              <a:spLocks noChangeArrowheads="1"/>
            </p:cNvSpPr>
            <p:nvPr/>
          </p:nvSpPr>
          <p:spPr bwMode="auto">
            <a:xfrm>
              <a:off x="5311" y="2756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415" name="Rectangle 81"/>
            <p:cNvSpPr>
              <a:spLocks noChangeArrowheads="1"/>
            </p:cNvSpPr>
            <p:nvPr/>
          </p:nvSpPr>
          <p:spPr bwMode="auto">
            <a:xfrm>
              <a:off x="4389" y="2227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416" name="Rectangle 82"/>
            <p:cNvSpPr>
              <a:spLocks noChangeArrowheads="1"/>
            </p:cNvSpPr>
            <p:nvPr/>
          </p:nvSpPr>
          <p:spPr bwMode="auto">
            <a:xfrm>
              <a:off x="3939" y="2233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417" name="Rectangle 83"/>
            <p:cNvSpPr>
              <a:spLocks noChangeArrowheads="1"/>
            </p:cNvSpPr>
            <p:nvPr/>
          </p:nvSpPr>
          <p:spPr bwMode="auto">
            <a:xfrm>
              <a:off x="4845" y="2233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418" name="Rectangle 84"/>
            <p:cNvSpPr>
              <a:spLocks noChangeArrowheads="1"/>
            </p:cNvSpPr>
            <p:nvPr/>
          </p:nvSpPr>
          <p:spPr bwMode="auto">
            <a:xfrm>
              <a:off x="5305" y="2229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419" name="Rectangle 85"/>
            <p:cNvSpPr>
              <a:spLocks noChangeArrowheads="1"/>
            </p:cNvSpPr>
            <p:nvPr/>
          </p:nvSpPr>
          <p:spPr bwMode="auto">
            <a:xfrm>
              <a:off x="4388" y="3314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420" name="Rectangle 86"/>
            <p:cNvSpPr>
              <a:spLocks noChangeArrowheads="1"/>
            </p:cNvSpPr>
            <p:nvPr/>
          </p:nvSpPr>
          <p:spPr bwMode="auto">
            <a:xfrm>
              <a:off x="3930" y="3316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421" name="Rectangle 87"/>
            <p:cNvSpPr>
              <a:spLocks noChangeArrowheads="1"/>
            </p:cNvSpPr>
            <p:nvPr/>
          </p:nvSpPr>
          <p:spPr bwMode="auto">
            <a:xfrm>
              <a:off x="4850" y="3306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422" name="Rectangle 88"/>
            <p:cNvSpPr>
              <a:spLocks noChangeArrowheads="1"/>
            </p:cNvSpPr>
            <p:nvPr/>
          </p:nvSpPr>
          <p:spPr bwMode="auto">
            <a:xfrm>
              <a:off x="5296" y="3323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Shape Function</a:t>
            </a:r>
            <a:endParaRPr lang="ja-JP" altLang="en-US" dirty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215900" y="623888"/>
            <a:ext cx="8928100" cy="57578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ja-JP" b="1" dirty="0">
                <a:solidFill>
                  <a:srgbClr val="996633"/>
                </a:solidFill>
              </a:rPr>
              <a:t>Robust Moving Least Squares (Robust MLS)</a:t>
            </a:r>
          </a:p>
          <a:p>
            <a:pPr>
              <a:defRPr/>
            </a:pPr>
            <a:r>
              <a:rPr lang="en-US" altLang="ja-JP" dirty="0"/>
              <a:t>Support radius for each </a:t>
            </a:r>
            <a:r>
              <a:rPr lang="en-US" altLang="ja-JP" dirty="0">
                <a:solidFill>
                  <a:srgbClr val="FF0000"/>
                </a:solidFill>
              </a:rPr>
              <a:t>stress-point </a:t>
            </a:r>
            <a:r>
              <a:rPr lang="en-US" altLang="ja-JP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I</a:t>
            </a:r>
            <a:r>
              <a:rPr lang="en-US" altLang="ja-JP" dirty="0"/>
              <a:t>, </a:t>
            </a:r>
            <a:r>
              <a:rPr lang="en-US" altLang="ja-JP" i="1" baseline="30000" dirty="0">
                <a:latin typeface="Cambria Math" pitchFamily="18" charset="0"/>
                <a:ea typeface="Cambria Math" pitchFamily="18" charset="0"/>
              </a:rPr>
              <a:t>I</a:t>
            </a:r>
            <a:r>
              <a:rPr lang="en-US" altLang="ja-JP" i="1" dirty="0">
                <a:latin typeface="Cambria Math" pitchFamily="18" charset="0"/>
                <a:ea typeface="Cambria Math" pitchFamily="18" charset="0"/>
              </a:rPr>
              <a:t>R</a:t>
            </a:r>
            <a:r>
              <a:rPr lang="en-US" altLang="ja-JP" dirty="0"/>
              <a:t>,  is set dynamically and varies over time.  </a:t>
            </a:r>
            <a:endParaRPr lang="en-US" altLang="ja-JP" dirty="0">
              <a:solidFill>
                <a:srgbClr val="996633"/>
              </a:solidFill>
            </a:endParaRPr>
          </a:p>
          <a:p>
            <a:pPr marL="0" indent="0">
              <a:buNone/>
              <a:defRPr/>
            </a:pPr>
            <a:r>
              <a:rPr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&lt;Algorithm to set </a:t>
            </a:r>
            <a:r>
              <a:rPr lang="en-US" altLang="ja-JP" i="1" u="sng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I</a:t>
            </a:r>
            <a:r>
              <a:rPr lang="en-US" altLang="ja-JP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R </a:t>
            </a:r>
            <a:r>
              <a:rPr lang="en-US" altLang="ja-JP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</a:t>
            </a:r>
          </a:p>
          <a:p>
            <a:pPr>
              <a:defRPr/>
            </a:pPr>
            <a:endParaRPr lang="en-US" altLang="ja-JP" dirty="0"/>
          </a:p>
          <a:p>
            <a:pPr>
              <a:defRPr/>
            </a:pPr>
            <a:endParaRPr lang="en-US" altLang="ja-JP" dirty="0"/>
          </a:p>
          <a:p>
            <a:pPr>
              <a:defRPr/>
            </a:pPr>
            <a:endParaRPr lang="en-US" altLang="ja-JP" dirty="0"/>
          </a:p>
          <a:p>
            <a:pPr>
              <a:defRPr/>
            </a:pPr>
            <a:endParaRPr lang="en-US" altLang="ja-JP" dirty="0"/>
          </a:p>
          <a:p>
            <a:pPr>
              <a:defRPr/>
            </a:pPr>
            <a:endParaRPr lang="en-US" altLang="ja-JP" dirty="0"/>
          </a:p>
          <a:p>
            <a:pPr>
              <a:defRPr/>
            </a:pPr>
            <a:endParaRPr lang="en-US" altLang="ja-JP" sz="800" dirty="0"/>
          </a:p>
          <a:p>
            <a:pPr>
              <a:defRPr/>
            </a:pPr>
            <a:endParaRPr lang="ja-JP" altLang="en-US" dirty="0"/>
          </a:p>
          <a:p>
            <a:pPr>
              <a:defRPr/>
            </a:pPr>
            <a:endParaRPr lang="ja-JP" altLang="en-US" dirty="0"/>
          </a:p>
          <a:p>
            <a:pPr>
              <a:defRPr/>
            </a:pP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grpSp>
        <p:nvGrpSpPr>
          <p:cNvPr id="3" name="Group 71"/>
          <p:cNvGrpSpPr>
            <a:grpSpLocks/>
          </p:cNvGrpSpPr>
          <p:nvPr/>
        </p:nvGrpSpPr>
        <p:grpSpPr bwMode="auto">
          <a:xfrm>
            <a:off x="6215063" y="2888940"/>
            <a:ext cx="2425700" cy="3097212"/>
            <a:chOff x="3696" y="1661"/>
            <a:chExt cx="1528" cy="1951"/>
          </a:xfrm>
        </p:grpSpPr>
        <p:sp>
          <p:nvSpPr>
            <p:cNvPr id="15391" name="Oval 28"/>
            <p:cNvSpPr>
              <a:spLocks noChangeArrowheads="1"/>
            </p:cNvSpPr>
            <p:nvPr/>
          </p:nvSpPr>
          <p:spPr bwMode="auto">
            <a:xfrm>
              <a:off x="3712" y="1884"/>
              <a:ext cx="1512" cy="14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/>
            </a:p>
          </p:txBody>
        </p:sp>
        <p:sp>
          <p:nvSpPr>
            <p:cNvPr id="15392" name="Oval 18"/>
            <p:cNvSpPr>
              <a:spLocks noChangeArrowheads="1"/>
            </p:cNvSpPr>
            <p:nvPr/>
          </p:nvSpPr>
          <p:spPr bwMode="auto">
            <a:xfrm>
              <a:off x="4422" y="2568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15393" name="Line 29"/>
            <p:cNvSpPr>
              <a:spLocks noChangeShapeType="1"/>
            </p:cNvSpPr>
            <p:nvPr/>
          </p:nvSpPr>
          <p:spPr bwMode="auto">
            <a:xfrm flipV="1">
              <a:off x="4468" y="1960"/>
              <a:ext cx="332" cy="6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med" len="lg"/>
              <a:tailEnd type="arrow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394" name="Text Box 32"/>
            <p:cNvSpPr txBox="1">
              <a:spLocks noChangeArrowheads="1"/>
            </p:cNvSpPr>
            <p:nvPr/>
          </p:nvSpPr>
          <p:spPr bwMode="auto">
            <a:xfrm>
              <a:off x="4661" y="2129"/>
              <a:ext cx="24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9pPr>
            </a:lstStyle>
            <a:p>
              <a:pPr eaLnBrk="1" hangingPunct="1"/>
              <a:r>
                <a:rPr lang="en-US" altLang="ja-JP" i="1" baseline="30000"/>
                <a:t>I</a:t>
              </a:r>
              <a:r>
                <a:rPr lang="en-US" altLang="ja-JP" i="1"/>
                <a:t>R</a:t>
              </a:r>
            </a:p>
          </p:txBody>
        </p:sp>
        <p:sp>
          <p:nvSpPr>
            <p:cNvPr id="15395" name="Rectangle 35"/>
            <p:cNvSpPr>
              <a:spLocks noChangeArrowheads="1"/>
            </p:cNvSpPr>
            <p:nvPr/>
          </p:nvSpPr>
          <p:spPr bwMode="auto">
            <a:xfrm>
              <a:off x="3742" y="2546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96" name="Rectangle 36"/>
            <p:cNvSpPr>
              <a:spLocks noChangeArrowheads="1"/>
            </p:cNvSpPr>
            <p:nvPr/>
          </p:nvSpPr>
          <p:spPr bwMode="auto">
            <a:xfrm>
              <a:off x="4195" y="2636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97" name="Rectangle 37"/>
            <p:cNvSpPr>
              <a:spLocks noChangeArrowheads="1"/>
            </p:cNvSpPr>
            <p:nvPr/>
          </p:nvSpPr>
          <p:spPr bwMode="auto">
            <a:xfrm>
              <a:off x="4649" y="2523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98" name="Rectangle 38"/>
            <p:cNvSpPr>
              <a:spLocks noChangeArrowheads="1"/>
            </p:cNvSpPr>
            <p:nvPr/>
          </p:nvSpPr>
          <p:spPr bwMode="auto">
            <a:xfrm>
              <a:off x="5103" y="2478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99" name="Rectangle 39"/>
            <p:cNvSpPr>
              <a:spLocks noChangeArrowheads="1"/>
            </p:cNvSpPr>
            <p:nvPr/>
          </p:nvSpPr>
          <p:spPr bwMode="auto">
            <a:xfrm>
              <a:off x="4195" y="1774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400" name="Rectangle 40"/>
            <p:cNvSpPr>
              <a:spLocks noChangeArrowheads="1"/>
            </p:cNvSpPr>
            <p:nvPr/>
          </p:nvSpPr>
          <p:spPr bwMode="auto">
            <a:xfrm>
              <a:off x="3696" y="1752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401" name="Rectangle 41"/>
            <p:cNvSpPr>
              <a:spLocks noChangeArrowheads="1"/>
            </p:cNvSpPr>
            <p:nvPr/>
          </p:nvSpPr>
          <p:spPr bwMode="auto">
            <a:xfrm>
              <a:off x="4672" y="1661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402" name="Rectangle 42"/>
            <p:cNvSpPr>
              <a:spLocks noChangeArrowheads="1"/>
            </p:cNvSpPr>
            <p:nvPr/>
          </p:nvSpPr>
          <p:spPr bwMode="auto">
            <a:xfrm>
              <a:off x="5125" y="1706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403" name="Rectangle 43"/>
            <p:cNvSpPr>
              <a:spLocks noChangeArrowheads="1"/>
            </p:cNvSpPr>
            <p:nvPr/>
          </p:nvSpPr>
          <p:spPr bwMode="auto">
            <a:xfrm>
              <a:off x="4173" y="3498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404" name="Rectangle 44"/>
            <p:cNvSpPr>
              <a:spLocks noChangeArrowheads="1"/>
            </p:cNvSpPr>
            <p:nvPr/>
          </p:nvSpPr>
          <p:spPr bwMode="auto">
            <a:xfrm>
              <a:off x="3764" y="3521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405" name="Rectangle 45"/>
            <p:cNvSpPr>
              <a:spLocks noChangeArrowheads="1"/>
            </p:cNvSpPr>
            <p:nvPr/>
          </p:nvSpPr>
          <p:spPr bwMode="auto">
            <a:xfrm>
              <a:off x="4649" y="3385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406" name="Rectangle 46"/>
            <p:cNvSpPr>
              <a:spLocks noChangeArrowheads="1"/>
            </p:cNvSpPr>
            <p:nvPr/>
          </p:nvSpPr>
          <p:spPr bwMode="auto">
            <a:xfrm>
              <a:off x="5102" y="3430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4" name="Group 70"/>
          <p:cNvGrpSpPr>
            <a:grpSpLocks/>
          </p:cNvGrpSpPr>
          <p:nvPr/>
        </p:nvGrpSpPr>
        <p:grpSpPr bwMode="auto">
          <a:xfrm>
            <a:off x="6008688" y="2893702"/>
            <a:ext cx="2881312" cy="3097213"/>
            <a:chOff x="2161" y="1835"/>
            <a:chExt cx="1815" cy="1951"/>
          </a:xfrm>
        </p:grpSpPr>
        <p:sp>
          <p:nvSpPr>
            <p:cNvPr id="15374" name="Oval 53"/>
            <p:cNvSpPr>
              <a:spLocks noChangeArrowheads="1"/>
            </p:cNvSpPr>
            <p:nvPr/>
          </p:nvSpPr>
          <p:spPr bwMode="auto">
            <a:xfrm>
              <a:off x="2161" y="1880"/>
              <a:ext cx="1815" cy="181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75" name="Oval 54"/>
            <p:cNvSpPr>
              <a:spLocks noChangeArrowheads="1"/>
            </p:cNvSpPr>
            <p:nvPr/>
          </p:nvSpPr>
          <p:spPr bwMode="auto">
            <a:xfrm>
              <a:off x="2313" y="2058"/>
              <a:ext cx="1512" cy="148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ja-JP" altLang="en-US"/>
            </a:p>
          </p:txBody>
        </p:sp>
        <p:sp>
          <p:nvSpPr>
            <p:cNvPr id="15376" name="Oval 55"/>
            <p:cNvSpPr>
              <a:spLocks noChangeArrowheads="1"/>
            </p:cNvSpPr>
            <p:nvPr/>
          </p:nvSpPr>
          <p:spPr bwMode="auto">
            <a:xfrm>
              <a:off x="3023" y="2742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15377" name="Line 56"/>
            <p:cNvSpPr>
              <a:spLocks noChangeShapeType="1"/>
            </p:cNvSpPr>
            <p:nvPr/>
          </p:nvSpPr>
          <p:spPr bwMode="auto">
            <a:xfrm flipV="1">
              <a:off x="3069" y="1981"/>
              <a:ext cx="416" cy="8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med" len="lg"/>
              <a:tailEnd type="arrow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378" name="Text Box 57"/>
            <p:cNvSpPr txBox="1">
              <a:spLocks noChangeArrowheads="1"/>
            </p:cNvSpPr>
            <p:nvPr/>
          </p:nvSpPr>
          <p:spPr bwMode="auto">
            <a:xfrm>
              <a:off x="3262" y="2303"/>
              <a:ext cx="24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9pPr>
            </a:lstStyle>
            <a:p>
              <a:pPr eaLnBrk="1" hangingPunct="1"/>
              <a:r>
                <a:rPr lang="en-US" altLang="ja-JP" i="1" baseline="30000"/>
                <a:t>I</a:t>
              </a:r>
              <a:r>
                <a:rPr lang="en-US" altLang="ja-JP" i="1"/>
                <a:t>R</a:t>
              </a:r>
            </a:p>
          </p:txBody>
        </p:sp>
        <p:sp>
          <p:nvSpPr>
            <p:cNvPr id="15379" name="Rectangle 58"/>
            <p:cNvSpPr>
              <a:spLocks noChangeArrowheads="1"/>
            </p:cNvSpPr>
            <p:nvPr/>
          </p:nvSpPr>
          <p:spPr bwMode="auto">
            <a:xfrm>
              <a:off x="2343" y="2720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80" name="Rectangle 59"/>
            <p:cNvSpPr>
              <a:spLocks noChangeArrowheads="1"/>
            </p:cNvSpPr>
            <p:nvPr/>
          </p:nvSpPr>
          <p:spPr bwMode="auto">
            <a:xfrm>
              <a:off x="2796" y="2810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81" name="Rectangle 60"/>
            <p:cNvSpPr>
              <a:spLocks noChangeArrowheads="1"/>
            </p:cNvSpPr>
            <p:nvPr/>
          </p:nvSpPr>
          <p:spPr bwMode="auto">
            <a:xfrm>
              <a:off x="3250" y="2697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82" name="Rectangle 61"/>
            <p:cNvSpPr>
              <a:spLocks noChangeArrowheads="1"/>
            </p:cNvSpPr>
            <p:nvPr/>
          </p:nvSpPr>
          <p:spPr bwMode="auto">
            <a:xfrm>
              <a:off x="3704" y="2652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83" name="Rectangle 62"/>
            <p:cNvSpPr>
              <a:spLocks noChangeArrowheads="1"/>
            </p:cNvSpPr>
            <p:nvPr/>
          </p:nvSpPr>
          <p:spPr bwMode="auto">
            <a:xfrm>
              <a:off x="2796" y="1948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84" name="Rectangle 63"/>
            <p:cNvSpPr>
              <a:spLocks noChangeArrowheads="1"/>
            </p:cNvSpPr>
            <p:nvPr/>
          </p:nvSpPr>
          <p:spPr bwMode="auto">
            <a:xfrm>
              <a:off x="2297" y="1926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85" name="Rectangle 64"/>
            <p:cNvSpPr>
              <a:spLocks noChangeArrowheads="1"/>
            </p:cNvSpPr>
            <p:nvPr/>
          </p:nvSpPr>
          <p:spPr bwMode="auto">
            <a:xfrm>
              <a:off x="3273" y="1835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86" name="Rectangle 65"/>
            <p:cNvSpPr>
              <a:spLocks noChangeArrowheads="1"/>
            </p:cNvSpPr>
            <p:nvPr/>
          </p:nvSpPr>
          <p:spPr bwMode="auto">
            <a:xfrm>
              <a:off x="3726" y="1880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87" name="Rectangle 66"/>
            <p:cNvSpPr>
              <a:spLocks noChangeArrowheads="1"/>
            </p:cNvSpPr>
            <p:nvPr/>
          </p:nvSpPr>
          <p:spPr bwMode="auto">
            <a:xfrm>
              <a:off x="2774" y="3672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88" name="Rectangle 67"/>
            <p:cNvSpPr>
              <a:spLocks noChangeArrowheads="1"/>
            </p:cNvSpPr>
            <p:nvPr/>
          </p:nvSpPr>
          <p:spPr bwMode="auto">
            <a:xfrm>
              <a:off x="2365" y="3695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89" name="Rectangle 68"/>
            <p:cNvSpPr>
              <a:spLocks noChangeArrowheads="1"/>
            </p:cNvSpPr>
            <p:nvPr/>
          </p:nvSpPr>
          <p:spPr bwMode="auto">
            <a:xfrm>
              <a:off x="3250" y="3559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90" name="Rectangle 69"/>
            <p:cNvSpPr>
              <a:spLocks noChangeArrowheads="1"/>
            </p:cNvSpPr>
            <p:nvPr/>
          </p:nvSpPr>
          <p:spPr bwMode="auto">
            <a:xfrm>
              <a:off x="3703" y="3604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pic>
        <p:nvPicPr>
          <p:cNvPr id="15363" name="Picture 50" descr="support_radi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62" y="2949687"/>
            <a:ext cx="5427662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Rectangle 47"/>
          <p:cNvSpPr>
            <a:spLocks noChangeArrowheads="1"/>
          </p:cNvSpPr>
          <p:nvPr/>
        </p:nvSpPr>
        <p:spPr bwMode="auto">
          <a:xfrm>
            <a:off x="547688" y="4617132"/>
            <a:ext cx="4679950" cy="539750"/>
          </a:xfrm>
          <a:prstGeom prst="rect">
            <a:avLst/>
          </a:prstGeom>
          <a:noFill/>
          <a:ln w="3810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ja-JP" altLang="en-US">
              <a:solidFill>
                <a:srgbClr val="996633"/>
              </a:solidFill>
            </a:endParaRPr>
          </a:p>
        </p:txBody>
      </p:sp>
      <p:sp>
        <p:nvSpPr>
          <p:cNvPr id="15373" name="Text Box 94"/>
          <p:cNvSpPr txBox="1">
            <a:spLocks noChangeArrowheads="1"/>
          </p:cNvSpPr>
          <p:nvPr/>
        </p:nvSpPr>
        <p:spPr bwMode="auto">
          <a:xfrm>
            <a:off x="2303748" y="2975348"/>
            <a:ext cx="869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eaLnBrk="1" hangingPunct="1"/>
            <a:r>
              <a:rPr lang="en-US" altLang="ja-JP" dirty="0"/>
              <a:t>(small)</a:t>
            </a:r>
          </a:p>
        </p:txBody>
      </p:sp>
      <p:pic>
        <p:nvPicPr>
          <p:cNvPr id="15372" name="Picture 92" descr="bas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573016"/>
            <a:ext cx="18319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46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708920"/>
            <a:ext cx="7319010" cy="312801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Shape Function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Weight function </a:t>
            </a:r>
            <a:r>
              <a:rPr lang="en-US" altLang="ja-JP" i="1" dirty="0">
                <a:latin typeface="Cambria Math" pitchFamily="18" charset="0"/>
                <a:ea typeface="Cambria Math" pitchFamily="18" charset="0"/>
              </a:rPr>
              <a:t>w</a:t>
            </a:r>
            <a:r>
              <a:rPr lang="en-US" altLang="ja-JP" dirty="0"/>
              <a:t>  </a:t>
            </a:r>
            <a:r>
              <a:rPr lang="en-US" altLang="ja-JP" sz="2800" dirty="0"/>
              <a:t>(at a </a:t>
            </a:r>
            <a:r>
              <a:rPr lang="en-US" altLang="ja-JP" sz="2800" dirty="0">
                <a:solidFill>
                  <a:srgbClr val="FF0000"/>
                </a:solidFill>
              </a:rPr>
              <a:t>stress-point </a:t>
            </a:r>
            <a:r>
              <a:rPr lang="en-US" altLang="ja-JP" sz="2800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I  </a:t>
            </a:r>
            <a:r>
              <a:rPr lang="en-US" altLang="ja-JP" sz="2800" dirty="0">
                <a:latin typeface="Arial" pitchFamily="34" charset="0"/>
                <a:ea typeface="Cambria Math" pitchFamily="18" charset="0"/>
                <a:cs typeface="Arial" pitchFamily="34" charset="0"/>
              </a:rPr>
              <a:t>to</a:t>
            </a:r>
            <a:r>
              <a:rPr lang="en-US" altLang="ja-JP" sz="2800" dirty="0">
                <a:solidFill>
                  <a:srgbClr val="FF0000"/>
                </a:solidFill>
                <a:latin typeface="Arial" pitchFamily="34" charset="0"/>
                <a:ea typeface="Cambria Math" pitchFamily="18" charset="0"/>
                <a:cs typeface="Arial" pitchFamily="34" charset="0"/>
              </a:rPr>
              <a:t> 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itchFamily="18" charset="0"/>
                <a:cs typeface="Arial" pitchFamily="34" charset="0"/>
              </a:rPr>
              <a:t>a node</a:t>
            </a:r>
            <a:r>
              <a:rPr lang="en-US" altLang="ja-JP" sz="2800" b="1" dirty="0">
                <a:latin typeface="Arial" pitchFamily="34" charset="0"/>
                <a:ea typeface="Cambria Math" pitchFamily="18" charset="0"/>
                <a:cs typeface="Arial" pitchFamily="34" charset="0"/>
              </a:rPr>
              <a:t> </a:t>
            </a:r>
            <a:r>
              <a:rPr lang="en-US" altLang="ja-JP" sz="2800" b="1" i="1" dirty="0">
                <a:latin typeface="Cambria Math" pitchFamily="18" charset="0"/>
                <a:ea typeface="Cambria Math" pitchFamily="18" charset="0"/>
              </a:rPr>
              <a:t>J </a:t>
            </a:r>
            <a:r>
              <a:rPr lang="en-US" altLang="ja-JP" sz="2800" dirty="0">
                <a:latin typeface="Arial" pitchFamily="34" charset="0"/>
                <a:ea typeface="Cambria Math" pitchFamily="18" charset="0"/>
                <a:cs typeface="Arial" pitchFamily="34" charset="0"/>
              </a:rPr>
              <a:t>)</a:t>
            </a:r>
            <a:endParaRPr lang="en-US" altLang="ja-JP" sz="2800" dirty="0">
              <a:latin typeface="Arial" pitchFamily="34" charset="0"/>
              <a:cs typeface="Arial" pitchFamily="34" charset="0"/>
            </a:endParaRPr>
          </a:p>
          <a:p>
            <a:endParaRPr kumimoji="1" lang="en-US" altLang="ja-JP" sz="4000" dirty="0"/>
          </a:p>
          <a:p>
            <a:r>
              <a:rPr kumimoji="1" lang="en-US" altLang="ja-JP" dirty="0"/>
              <a:t>Shape function </a:t>
            </a:r>
            <a:r>
              <a:rPr kumimoji="1" lang="en-US" altLang="ja-JP" i="1" dirty="0">
                <a:latin typeface="Cambria Math" pitchFamily="18" charset="0"/>
                <a:ea typeface="Cambria Math" pitchFamily="18" charset="0"/>
              </a:rPr>
              <a:t>N</a:t>
            </a:r>
            <a:r>
              <a:rPr kumimoji="1" lang="en-US" altLang="ja-JP" dirty="0"/>
              <a:t> and its </a:t>
            </a:r>
            <a:r>
              <a:rPr lang="en-US" altLang="ja-JP" dirty="0"/>
              <a:t>derivatives </a:t>
            </a:r>
            <a:r>
              <a:rPr lang="en-US" altLang="ja-JP" i="1" dirty="0">
                <a:latin typeface="Cambria Math" pitchFamily="18" charset="0"/>
                <a:ea typeface="Cambria Math" pitchFamily="18" charset="0"/>
              </a:rPr>
              <a:t>N '</a:t>
            </a:r>
          </a:p>
          <a:p>
            <a:pPr marL="0" indent="0" algn="r">
              <a:buNone/>
            </a:pPr>
            <a:r>
              <a:rPr kumimoji="1" lang="en-US" altLang="ja-JP" sz="2800" dirty="0"/>
              <a:t>(at a </a:t>
            </a:r>
            <a:r>
              <a:rPr kumimoji="1" lang="en-US" altLang="ja-JP" sz="2800" dirty="0">
                <a:solidFill>
                  <a:srgbClr val="FF0000"/>
                </a:solidFill>
              </a:rPr>
              <a:t>stress-point </a:t>
            </a:r>
            <a:r>
              <a:rPr kumimoji="1" lang="en-US" altLang="ja-JP" sz="2800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I </a:t>
            </a:r>
            <a:r>
              <a:rPr kumimoji="1" lang="en-US" altLang="ja-JP" sz="2800" dirty="0">
                <a:latin typeface="Arial" pitchFamily="34" charset="0"/>
                <a:ea typeface="Cambria Math" pitchFamily="18" charset="0"/>
                <a:cs typeface="Arial" pitchFamily="34" charset="0"/>
              </a:rPr>
              <a:t>)</a:t>
            </a:r>
          </a:p>
          <a:p>
            <a:endParaRPr kumimoji="1" lang="en-US" altLang="ja-JP" dirty="0">
              <a:latin typeface="Arial" pitchFamily="34" charset="0"/>
              <a:ea typeface="Cambria Math" pitchFamily="18" charset="0"/>
              <a:cs typeface="Arial" pitchFamily="34" charset="0"/>
            </a:endParaRPr>
          </a:p>
          <a:p>
            <a:pPr marL="0" indent="0">
              <a:buNone/>
            </a:pPr>
            <a:endParaRPr kumimoji="1" lang="en-US" altLang="ja-JP" dirty="0">
              <a:latin typeface="Arial" pitchFamily="34" charset="0"/>
              <a:ea typeface="Cambria Math" pitchFamily="18" charset="0"/>
              <a:cs typeface="Arial" pitchFamily="34" charset="0"/>
            </a:endParaRPr>
          </a:p>
          <a:p>
            <a:endParaRPr lang="en-US" altLang="ja-JP" dirty="0">
              <a:latin typeface="Arial" pitchFamily="34" charset="0"/>
              <a:ea typeface="Cambria Math" pitchFamily="18" charset="0"/>
              <a:cs typeface="Arial" pitchFamily="34" charset="0"/>
            </a:endParaRPr>
          </a:p>
          <a:p>
            <a:pPr marL="0" indent="0">
              <a:buNone/>
            </a:pPr>
            <a:endParaRPr lang="en-US" altLang="ja-JP" dirty="0">
              <a:latin typeface="Arial" pitchFamily="34" charset="0"/>
              <a:ea typeface="Cambria Math" pitchFamily="18" charset="0"/>
              <a:cs typeface="Arial" pitchFamily="34" charset="0"/>
            </a:endParaRPr>
          </a:p>
          <a:p>
            <a:pPr marL="0" indent="0">
              <a:buNone/>
            </a:pPr>
            <a:endParaRPr kumimoji="1" lang="en-US" altLang="ja-JP" dirty="0">
              <a:latin typeface="Arial" pitchFamily="34" charset="0"/>
              <a:ea typeface="Cambria Math" pitchFamily="18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kumimoji="1" lang="en-US" altLang="ja-JP" sz="2800" dirty="0">
                <a:solidFill>
                  <a:srgbClr val="0000CC"/>
                </a:solidFill>
                <a:latin typeface="Arial" pitchFamily="34" charset="0"/>
                <a:ea typeface="Cambria Math" pitchFamily="18" charset="0"/>
                <a:cs typeface="Arial" pitchFamily="34" charset="0"/>
              </a:rPr>
              <a:t>same as the original MLS except </a:t>
            </a:r>
            <a:r>
              <a:rPr lang="en-US" altLang="ja-JP" sz="2800" i="1" baseline="30000" dirty="0">
                <a:solidFill>
                  <a:srgbClr val="0000CC"/>
                </a:solidFill>
                <a:latin typeface="Cambria Math" pitchFamily="18" charset="0"/>
                <a:ea typeface="Cambria Math" pitchFamily="18" charset="0"/>
              </a:rPr>
              <a:t>I</a:t>
            </a:r>
            <a:r>
              <a:rPr lang="en-US" altLang="ja-JP" sz="2800" i="1" dirty="0">
                <a:solidFill>
                  <a:srgbClr val="0000CC"/>
                </a:solidFill>
                <a:latin typeface="Cambria Math" pitchFamily="18" charset="0"/>
                <a:ea typeface="Cambria Math" pitchFamily="18" charset="0"/>
              </a:rPr>
              <a:t>R </a:t>
            </a:r>
            <a:endParaRPr kumimoji="1" lang="ja-JP" altLang="en-US" sz="28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pic>
        <p:nvPicPr>
          <p:cNvPr id="5" name="Picture 91" descr="weight_func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31590"/>
            <a:ext cx="844391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641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384" y="5481228"/>
            <a:ext cx="586740" cy="436245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5496272"/>
            <a:ext cx="586740" cy="381000"/>
          </a:xfrm>
          <a:prstGeom prst="rect">
            <a:avLst/>
          </a:prstGeom>
        </p:spPr>
      </p:pic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Integration Correction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Integration constraint </a:t>
            </a:r>
            <a:r>
              <a:rPr lang="en-US" altLang="ja-JP" sz="2400" dirty="0"/>
              <a:t>(Divergence-free cond.)</a:t>
            </a:r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pPr marL="0" indent="0" algn="ctr">
              <a:buNone/>
            </a:pPr>
            <a:r>
              <a:rPr lang="en-US" altLang="ja-JP" sz="2800" u="sng" dirty="0"/>
              <a:t>Necessary and sufficient condition to pass </a:t>
            </a:r>
            <a:r>
              <a:rPr lang="en-US" altLang="ja-JP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patch tests</a:t>
            </a:r>
            <a:r>
              <a:rPr lang="en-US" altLang="ja-JP" sz="2800" u="sng" dirty="0"/>
              <a:t>.</a:t>
            </a:r>
          </a:p>
          <a:p>
            <a:pPr marL="0" indent="0">
              <a:buNone/>
            </a:pPr>
            <a:endParaRPr lang="en-US" altLang="ja-JP" sz="1000" u="sng" dirty="0"/>
          </a:p>
          <a:p>
            <a:pPr marL="0" indent="0" algn="ctr">
              <a:buNone/>
            </a:pPr>
            <a:r>
              <a:rPr lang="en-US" altLang="ja-JP" dirty="0">
                <a:latin typeface="Arial" pitchFamily="34" charset="0"/>
                <a:ea typeface="Cambria Math" pitchFamily="18" charset="0"/>
                <a:cs typeface="Arial" pitchFamily="34" charset="0"/>
              </a:rPr>
              <a:t>Unfortunately,      s don't satisfy this condition.</a:t>
            </a:r>
          </a:p>
          <a:p>
            <a:pPr marL="0" indent="0" algn="ctr">
              <a:buNone/>
            </a:pPr>
            <a:r>
              <a:rPr lang="en-US" altLang="ja-JP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 Math" pitchFamily="18" charset="0"/>
                <a:cs typeface="Arial" pitchFamily="34" charset="0"/>
              </a:rPr>
              <a:t>Making corrected       (      ) is necessary.</a:t>
            </a:r>
          </a:p>
          <a:p>
            <a:pPr marL="0" indent="0" algn="ctr">
              <a:buNone/>
            </a:pPr>
            <a:endParaRPr lang="en-US" altLang="ja-JP" u="sng" dirty="0">
              <a:latin typeface="Arial" pitchFamily="34" charset="0"/>
              <a:ea typeface="Cambria Math" pitchFamily="18" charset="0"/>
              <a:cs typeface="Arial" pitchFamily="34" charset="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>
          <a:xfrm>
            <a:off x="4037625" y="6702621"/>
            <a:ext cx="1054894" cy="196968"/>
          </a:xfrm>
        </p:spPr>
        <p:txBody>
          <a:bodyPr/>
          <a:lstStyle/>
          <a:p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1395575" y="2888940"/>
            <a:ext cx="66688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400" b="1" i="1" dirty="0">
                <a:latin typeface="Cambria Math" pitchFamily="18" charset="0"/>
                <a:ea typeface="Cambria Math" pitchFamily="18" charset="0"/>
              </a:rPr>
              <a:t>n </a:t>
            </a:r>
            <a:r>
              <a:rPr lang="en-US" altLang="ja-JP" sz="2400" dirty="0"/>
              <a:t>: outward normal unit vector</a:t>
            </a:r>
          </a:p>
          <a:p>
            <a:pPr>
              <a:defRPr/>
            </a:pPr>
            <a:r>
              <a:rPr lang="en-US" altLang="ja-JP" sz="2400" i="1" baseline="-25000" dirty="0">
                <a:latin typeface="Cambria Math" pitchFamily="18" charset="0"/>
                <a:ea typeface="Cambria Math" pitchFamily="18" charset="0"/>
              </a:rPr>
              <a:t>J</a:t>
            </a:r>
            <a:r>
              <a:rPr lang="en-US" altLang="ja-JP" sz="2400" i="1" dirty="0">
                <a:latin typeface="Cambria Math" pitchFamily="18" charset="0"/>
                <a:ea typeface="Cambria Math" pitchFamily="18" charset="0"/>
              </a:rPr>
              <a:t>A </a:t>
            </a:r>
            <a:r>
              <a:rPr lang="en-US" altLang="ja-JP" sz="2400" dirty="0"/>
              <a:t>: </a:t>
            </a:r>
            <a:r>
              <a:rPr lang="en-US" altLang="ja-JP" sz="2400" dirty="0" err="1"/>
              <a:t>correspoiding</a:t>
            </a:r>
            <a:r>
              <a:rPr lang="en-US" altLang="ja-JP" sz="2400" dirty="0"/>
              <a:t> nodal area</a:t>
            </a:r>
          </a:p>
          <a:p>
            <a:pPr>
              <a:defRPr/>
            </a:pPr>
            <a:r>
              <a:rPr lang="en-US" altLang="ja-JP" sz="2400" i="1" baseline="-25000" dirty="0">
                <a:latin typeface="Cambria Math" pitchFamily="18" charset="0"/>
                <a:ea typeface="Cambria Math" pitchFamily="18" charset="0"/>
              </a:rPr>
              <a:t>J</a:t>
            </a:r>
            <a:r>
              <a:rPr lang="en-US" altLang="ja-JP" sz="2400" dirty="0">
                <a:latin typeface="Castellar" pitchFamily="18" charset="0"/>
                <a:ea typeface="Cambria Math" pitchFamily="18" charset="0"/>
              </a:rPr>
              <a:t>I </a:t>
            </a:r>
            <a:r>
              <a:rPr lang="en-US" altLang="ja-JP" sz="2400" dirty="0"/>
              <a:t>: set of SPs that include node </a:t>
            </a:r>
            <a:r>
              <a:rPr lang="en-US" altLang="ja-JP" sz="2400" i="1" dirty="0">
                <a:latin typeface="Cambria Math" pitchFamily="18" charset="0"/>
                <a:ea typeface="Cambria Math" pitchFamily="18" charset="0"/>
              </a:rPr>
              <a:t>J</a:t>
            </a:r>
            <a:r>
              <a:rPr lang="en-US" altLang="ja-JP" sz="2400" dirty="0"/>
              <a:t>  in the support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76" y="1196752"/>
            <a:ext cx="7797356" cy="182518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905164"/>
            <a:ext cx="58674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56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Integration Correction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Scaling type </a:t>
            </a:r>
            <a:r>
              <a:rPr lang="en-US" altLang="ja-JP" dirty="0"/>
              <a:t>integration correction</a:t>
            </a:r>
          </a:p>
          <a:p>
            <a:pPr marL="0" indent="0">
              <a:buNone/>
            </a:pPr>
            <a:r>
              <a:rPr kumimoji="1" lang="en-US" altLang="ja-JP" dirty="0"/>
              <a:t>                                     </a:t>
            </a:r>
            <a:r>
              <a:rPr lang="en-US" altLang="ja-JP" i="1" baseline="30000" dirty="0" err="1">
                <a:latin typeface="Cambria Math" pitchFamily="18" charset="0"/>
                <a:ea typeface="Cambria Math" pitchFamily="18" charset="0"/>
              </a:rPr>
              <a:t>I</a:t>
            </a:r>
            <a:r>
              <a:rPr lang="en-US" altLang="ja-JP" dirty="0" err="1">
                <a:latin typeface="SymbolPS" pitchFamily="18" charset="2"/>
              </a:rPr>
              <a:t>g</a:t>
            </a:r>
            <a:r>
              <a:rPr lang="en-US" altLang="ja-JP" dirty="0">
                <a:latin typeface="Arial" pitchFamily="34" charset="0"/>
                <a:cs typeface="Arial" pitchFamily="34" charset="0"/>
              </a:rPr>
              <a:t> : correction coefficient</a:t>
            </a:r>
            <a:endParaRPr kumimoji="1" lang="en-US" altLang="ja-JP" dirty="0">
              <a:latin typeface="Symbol" pitchFamily="18" charset="2"/>
            </a:endParaRPr>
          </a:p>
          <a:p>
            <a:endParaRPr lang="en-US" altLang="ja-JP" dirty="0"/>
          </a:p>
          <a:p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</a:t>
            </a:r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   </a:t>
            </a:r>
            <a:r>
              <a:rPr lang="en-US" altLang="ja-JP" sz="2800" dirty="0"/>
              <a:t>Currently, we simply took </a:t>
            </a:r>
            <a:r>
              <a:rPr lang="en-US" altLang="ja-JP" sz="2800" dirty="0">
                <a:solidFill>
                  <a:srgbClr val="0000CC"/>
                </a:solidFill>
              </a:rPr>
              <a:t>minimum norm solution</a:t>
            </a:r>
            <a:br>
              <a:rPr lang="en-US" altLang="ja-JP" sz="2800" dirty="0"/>
            </a:br>
            <a:r>
              <a:rPr lang="en-US" altLang="ja-JP" sz="2800" dirty="0"/>
              <a:t>    as {</a:t>
            </a:r>
            <a:r>
              <a:rPr lang="en-US" altLang="ja-JP" sz="2800" dirty="0">
                <a:latin typeface="Symbol" pitchFamily="18" charset="2"/>
                <a:ea typeface="Cambria Math" pitchFamily="18" charset="0"/>
              </a:rPr>
              <a:t>g</a:t>
            </a:r>
            <a:r>
              <a:rPr lang="en-US" altLang="ja-JP" sz="2800" dirty="0"/>
              <a:t>} to minimize the magnitude of the correction.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6" y="1232756"/>
            <a:ext cx="3126486" cy="479870"/>
          </a:xfrm>
          <a:prstGeom prst="rect">
            <a:avLst/>
          </a:prstGeom>
        </p:spPr>
      </p:pic>
      <p:sp>
        <p:nvSpPr>
          <p:cNvPr id="7" name="下矢印 6"/>
          <p:cNvSpPr/>
          <p:nvPr/>
        </p:nvSpPr>
        <p:spPr>
          <a:xfrm>
            <a:off x="1511660" y="1844824"/>
            <a:ext cx="540060" cy="11521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385408" y="2024844"/>
            <a:ext cx="66656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A</a:t>
            </a:r>
            <a:r>
              <a:rPr kumimoji="1" lang="en-US" altLang="ja-JP" sz="2000" dirty="0"/>
              <a:t>ssigning this into the equations of integration constraint,</a:t>
            </a:r>
          </a:p>
          <a:p>
            <a:r>
              <a:rPr kumimoji="1" lang="en-US" altLang="ja-JP" sz="2000" dirty="0"/>
              <a:t>a matrix equation is obtained.</a:t>
            </a:r>
            <a:endParaRPr kumimoji="1" lang="ja-JP" altLang="en-US" sz="2000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104964"/>
            <a:ext cx="2365820" cy="383477"/>
          </a:xfrm>
          <a:prstGeom prst="rect">
            <a:avLst/>
          </a:prstGeom>
        </p:spPr>
      </p:pic>
      <p:sp>
        <p:nvSpPr>
          <p:cNvPr id="14" name="右矢印 13"/>
          <p:cNvSpPr/>
          <p:nvPr/>
        </p:nvSpPr>
        <p:spPr>
          <a:xfrm rot="10800000">
            <a:off x="3131840" y="4725144"/>
            <a:ext cx="900100" cy="3060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26516" y="3884855"/>
            <a:ext cx="2669320" cy="1200329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00CC"/>
                </a:solidFill>
              </a:rPr>
              <a:t>This is an</a:t>
            </a:r>
          </a:p>
          <a:p>
            <a:pPr algn="ctr"/>
            <a:r>
              <a:rPr kumimoji="1" lang="en-US" altLang="ja-JP" sz="2400" dirty="0">
                <a:solidFill>
                  <a:srgbClr val="0000CC"/>
                </a:solidFill>
              </a:rPr>
              <a:t>Under-determined</a:t>
            </a:r>
          </a:p>
          <a:p>
            <a:pPr algn="ctr"/>
            <a:r>
              <a:rPr kumimoji="1" lang="en-US" altLang="ja-JP" sz="2400" dirty="0">
                <a:solidFill>
                  <a:srgbClr val="0000CC"/>
                </a:solidFill>
              </a:rPr>
              <a:t>system</a:t>
            </a:r>
            <a:endParaRPr kumimoji="1" lang="ja-JP" altLang="en-US" sz="2400" dirty="0">
              <a:solidFill>
                <a:srgbClr val="0000CC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132" y="3068960"/>
            <a:ext cx="5436426" cy="1459939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031940" y="4670569"/>
            <a:ext cx="4512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The num. of SPs </a:t>
            </a:r>
            <a:r>
              <a:rPr kumimoji="1" lang="en-US" altLang="ja-JP" sz="2000" b="1" dirty="0"/>
              <a:t>&gt;</a:t>
            </a:r>
            <a:r>
              <a:rPr kumimoji="1" lang="en-US" altLang="ja-JP" sz="2000" dirty="0"/>
              <a:t> The num. of nodes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14406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ja-JP" dirty="0"/>
              <a:t>Time Advancing Scheme</a:t>
            </a:r>
            <a:endParaRPr lang="ja-JP" altLang="en-US" dirty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>
          <a:xfrm>
            <a:off x="215900" y="623888"/>
            <a:ext cx="8928100" cy="5757862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Fully-implicit Time Advancing</a:t>
            </a:r>
          </a:p>
          <a:p>
            <a:r>
              <a:rPr lang="en-US" altLang="ja-JP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Start of a time increment</a:t>
            </a:r>
          </a:p>
          <a:p>
            <a:pPr marL="457200" lvl="1" indent="0">
              <a:buClr>
                <a:schemeClr val="tx1"/>
              </a:buClr>
              <a:buNone/>
            </a:pPr>
            <a:endParaRPr lang="ja-JP" altLang="en-US" sz="2400" dirty="0">
              <a:solidFill>
                <a:srgbClr val="FF0000"/>
              </a:solidFill>
            </a:endParaRPr>
          </a:p>
          <a:p>
            <a:pPr lvl="1"/>
            <a:r>
              <a:rPr lang="en-US" altLang="ja-JP" sz="24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Start of the Newton-</a:t>
            </a:r>
            <a:r>
              <a:rPr lang="en-US" altLang="ja-JP" sz="24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Raphson</a:t>
            </a:r>
            <a:r>
              <a:rPr lang="en-US" altLang="ja-JP" sz="24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loop</a:t>
            </a:r>
            <a:endParaRPr lang="ja-JP" altLang="en-US" sz="24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/>
            <a:r>
              <a:rPr lang="en-US" altLang="ja-JP" dirty="0">
                <a:solidFill>
                  <a:srgbClr val="FF0000"/>
                </a:solidFill>
              </a:rPr>
              <a:t>Update support, </a:t>
            </a:r>
            <a:r>
              <a:rPr lang="en-US" altLang="ja-JP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w</a:t>
            </a:r>
            <a:r>
              <a:rPr lang="en-US" altLang="ja-JP" dirty="0">
                <a:solidFill>
                  <a:srgbClr val="FF0000"/>
                </a:solidFill>
              </a:rPr>
              <a:t>, </a:t>
            </a:r>
            <a:r>
              <a:rPr lang="en-US" altLang="ja-JP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N</a:t>
            </a:r>
            <a:r>
              <a:rPr lang="en-US" altLang="ja-JP" dirty="0">
                <a:solidFill>
                  <a:srgbClr val="FF0000"/>
                </a:solidFill>
              </a:rPr>
              <a:t>, and </a:t>
            </a:r>
            <a:r>
              <a:rPr lang="en-US" altLang="ja-JP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N'</a:t>
            </a:r>
            <a:r>
              <a:rPr lang="en-US" altLang="ja-JP" dirty="0">
                <a:solidFill>
                  <a:srgbClr val="FF0000"/>
                </a:solidFill>
              </a:rPr>
              <a:t> of SPs</a:t>
            </a:r>
          </a:p>
          <a:p>
            <a:pPr lvl="2"/>
            <a:r>
              <a:rPr lang="en-US" altLang="ja-JP" dirty="0"/>
              <a:t>Calculate strain, stress, etc. of SPs</a:t>
            </a:r>
            <a:endParaRPr lang="ja-JP" altLang="en-US" dirty="0"/>
          </a:p>
          <a:p>
            <a:pPr lvl="2"/>
            <a:r>
              <a:rPr lang="en-US" altLang="ja-JP" dirty="0"/>
              <a:t>Calculate {</a:t>
            </a:r>
            <a:r>
              <a:rPr lang="en-US" altLang="ja-JP" i="1" dirty="0">
                <a:latin typeface="Cambria Math" pitchFamily="18" charset="0"/>
                <a:ea typeface="Cambria Math" pitchFamily="18" charset="0"/>
              </a:rPr>
              <a:t>f</a:t>
            </a:r>
            <a:r>
              <a:rPr lang="en-US" altLang="ja-JP" b="1" i="1" dirty="0"/>
              <a:t> </a:t>
            </a:r>
            <a:r>
              <a:rPr lang="en-US" altLang="ja-JP" baseline="30000" dirty="0"/>
              <a:t>int.</a:t>
            </a:r>
            <a:r>
              <a:rPr lang="en-US" altLang="ja-JP" dirty="0"/>
              <a:t>}, {</a:t>
            </a:r>
            <a:r>
              <a:rPr lang="en-US" altLang="ja-JP" i="1" dirty="0">
                <a:latin typeface="Cambria Math" pitchFamily="18" charset="0"/>
                <a:ea typeface="Cambria Math" pitchFamily="18" charset="0"/>
              </a:rPr>
              <a:t>f</a:t>
            </a:r>
            <a:r>
              <a:rPr lang="en-US" altLang="ja-JP" i="1" dirty="0"/>
              <a:t> </a:t>
            </a:r>
            <a:r>
              <a:rPr lang="en-US" altLang="ja-JP" baseline="30000" dirty="0"/>
              <a:t>ext.</a:t>
            </a:r>
            <a:r>
              <a:rPr lang="en-US" altLang="ja-JP" dirty="0"/>
              <a:t>}, and [</a:t>
            </a:r>
            <a:r>
              <a:rPr lang="en-US" altLang="ja-JP" i="1" dirty="0">
                <a:latin typeface="Cambria Math" pitchFamily="18" charset="0"/>
                <a:ea typeface="Cambria Math" pitchFamily="18" charset="0"/>
              </a:rPr>
              <a:t>K </a:t>
            </a:r>
            <a:r>
              <a:rPr lang="en-US" altLang="ja-JP" dirty="0"/>
              <a:t>]</a:t>
            </a:r>
          </a:p>
          <a:p>
            <a:pPr lvl="2"/>
            <a:r>
              <a:rPr lang="en-US" altLang="ja-JP" dirty="0"/>
              <a:t>If || {</a:t>
            </a:r>
            <a:r>
              <a:rPr lang="en-US" altLang="ja-JP" i="1" dirty="0">
                <a:latin typeface="Cambria Math" pitchFamily="18" charset="0"/>
                <a:ea typeface="Cambria Math" pitchFamily="18" charset="0"/>
              </a:rPr>
              <a:t>f</a:t>
            </a:r>
            <a:r>
              <a:rPr lang="en-US" altLang="ja-JP" i="1" dirty="0"/>
              <a:t> </a:t>
            </a:r>
            <a:r>
              <a:rPr lang="en-US" altLang="ja-JP" baseline="30000" dirty="0"/>
              <a:t>ext.</a:t>
            </a:r>
            <a:r>
              <a:rPr lang="en-US" altLang="ja-JP" dirty="0"/>
              <a:t>} - {</a:t>
            </a:r>
            <a:r>
              <a:rPr lang="en-US" altLang="ja-JP" i="1" dirty="0">
                <a:latin typeface="Cambria Math" pitchFamily="18" charset="0"/>
                <a:ea typeface="Cambria Math" pitchFamily="18" charset="0"/>
              </a:rPr>
              <a:t>f</a:t>
            </a:r>
            <a:r>
              <a:rPr lang="en-US" altLang="ja-JP" b="1" i="1" dirty="0"/>
              <a:t> </a:t>
            </a:r>
            <a:r>
              <a:rPr lang="en-US" altLang="ja-JP" baseline="30000" dirty="0"/>
              <a:t>int.</a:t>
            </a:r>
            <a:r>
              <a:rPr lang="en-US" altLang="ja-JP" dirty="0"/>
              <a:t>}|| is small, break</a:t>
            </a:r>
            <a:endParaRPr lang="ja-JP" altLang="en-US" dirty="0"/>
          </a:p>
          <a:p>
            <a:pPr lvl="2"/>
            <a:r>
              <a:rPr lang="en-US" altLang="ja-JP" dirty="0"/>
              <a:t>Solve [</a:t>
            </a:r>
            <a:r>
              <a:rPr lang="en-US" altLang="ja-JP" i="1" dirty="0">
                <a:latin typeface="Cambria Math" pitchFamily="18" charset="0"/>
                <a:ea typeface="Cambria Math" pitchFamily="18" charset="0"/>
              </a:rPr>
              <a:t>K </a:t>
            </a:r>
            <a:r>
              <a:rPr lang="en-US" altLang="ja-JP" dirty="0"/>
              <a:t>] {</a:t>
            </a:r>
            <a:r>
              <a:rPr lang="en-US" altLang="ja-JP" i="1" dirty="0">
                <a:latin typeface="Symbol" pitchFamily="18" charset="2"/>
              </a:rPr>
              <a:t>d</a:t>
            </a:r>
            <a:r>
              <a:rPr lang="en-US" altLang="ja-JP" i="1" dirty="0">
                <a:latin typeface="Cambria Math" pitchFamily="18" charset="0"/>
                <a:ea typeface="Cambria Math" pitchFamily="18" charset="0"/>
              </a:rPr>
              <a:t>u </a:t>
            </a:r>
            <a:r>
              <a:rPr lang="en-US" altLang="ja-JP" dirty="0"/>
              <a:t>}</a:t>
            </a:r>
            <a:r>
              <a:rPr lang="en-US" altLang="ja-JP" b="1" i="1" dirty="0"/>
              <a:t> </a:t>
            </a:r>
            <a:r>
              <a:rPr lang="en-US" altLang="ja-JP" dirty="0"/>
              <a:t>= {</a:t>
            </a:r>
            <a:r>
              <a:rPr lang="en-US" altLang="ja-JP" i="1" dirty="0">
                <a:latin typeface="Cambria Math" pitchFamily="18" charset="0"/>
                <a:ea typeface="Cambria Math" pitchFamily="18" charset="0"/>
              </a:rPr>
              <a:t>f</a:t>
            </a:r>
            <a:r>
              <a:rPr lang="en-US" altLang="ja-JP" i="1" dirty="0"/>
              <a:t> </a:t>
            </a:r>
            <a:r>
              <a:rPr lang="en-US" altLang="ja-JP" baseline="30000" dirty="0"/>
              <a:t>ext.</a:t>
            </a:r>
            <a:r>
              <a:rPr lang="en-US" altLang="ja-JP" dirty="0"/>
              <a:t>} - {</a:t>
            </a:r>
            <a:r>
              <a:rPr lang="en-US" altLang="ja-JP" i="1" dirty="0">
                <a:latin typeface="Cambria Math" pitchFamily="18" charset="0"/>
                <a:ea typeface="Cambria Math" pitchFamily="18" charset="0"/>
              </a:rPr>
              <a:t>f</a:t>
            </a:r>
            <a:r>
              <a:rPr lang="en-US" altLang="ja-JP" b="1" i="1" dirty="0"/>
              <a:t> </a:t>
            </a:r>
            <a:r>
              <a:rPr lang="en-US" altLang="ja-JP" baseline="30000" dirty="0"/>
              <a:t>int.</a:t>
            </a:r>
            <a:r>
              <a:rPr lang="en-US" altLang="ja-JP" dirty="0"/>
              <a:t>}</a:t>
            </a:r>
            <a:endParaRPr lang="ja-JP" altLang="en-US" dirty="0"/>
          </a:p>
          <a:p>
            <a:pPr lvl="2"/>
            <a:r>
              <a:rPr lang="en-US" altLang="ja-JP" dirty="0"/>
              <a:t>Update {</a:t>
            </a:r>
            <a:r>
              <a:rPr lang="en-US" altLang="ja-JP" i="1" dirty="0">
                <a:latin typeface="Symbol" pitchFamily="18" charset="2"/>
              </a:rPr>
              <a:t>D</a:t>
            </a:r>
            <a:r>
              <a:rPr lang="en-US" altLang="ja-JP" i="1" dirty="0">
                <a:latin typeface="Cambria Math" pitchFamily="18" charset="0"/>
                <a:ea typeface="Cambria Math" pitchFamily="18" charset="0"/>
              </a:rPr>
              <a:t>u </a:t>
            </a:r>
            <a:r>
              <a:rPr lang="en-US" altLang="ja-JP" dirty="0"/>
              <a:t>}</a:t>
            </a:r>
            <a:r>
              <a:rPr lang="en-US" altLang="ja-JP" b="1" i="1" dirty="0"/>
              <a:t> </a:t>
            </a:r>
            <a:r>
              <a:rPr lang="en-US" altLang="ja-JP" dirty="0"/>
              <a:t>={</a:t>
            </a:r>
            <a:r>
              <a:rPr lang="en-US" altLang="ja-JP" i="1" dirty="0">
                <a:latin typeface="Symbol" pitchFamily="18" charset="2"/>
              </a:rPr>
              <a:t>D</a:t>
            </a:r>
            <a:r>
              <a:rPr lang="en-US" altLang="ja-JP" i="1" dirty="0">
                <a:latin typeface="Cambria Math" pitchFamily="18" charset="0"/>
                <a:ea typeface="Cambria Math" pitchFamily="18" charset="0"/>
              </a:rPr>
              <a:t>u </a:t>
            </a:r>
            <a:r>
              <a:rPr lang="en-US" altLang="ja-JP" dirty="0"/>
              <a:t>} </a:t>
            </a:r>
            <a:r>
              <a:rPr lang="en-US" altLang="ja-JP" b="1" i="1" dirty="0"/>
              <a:t>+ </a:t>
            </a:r>
            <a:r>
              <a:rPr lang="en-US" altLang="ja-JP" dirty="0"/>
              <a:t>{</a:t>
            </a:r>
            <a:r>
              <a:rPr lang="en-US" altLang="ja-JP" i="1" dirty="0">
                <a:latin typeface="Symbol" pitchFamily="18" charset="2"/>
              </a:rPr>
              <a:t>d</a:t>
            </a:r>
            <a:r>
              <a:rPr lang="en-US" altLang="ja-JP" i="1" dirty="0">
                <a:latin typeface="Cambria Math" pitchFamily="18" charset="0"/>
                <a:ea typeface="Cambria Math" pitchFamily="18" charset="0"/>
              </a:rPr>
              <a:t>u </a:t>
            </a:r>
            <a:r>
              <a:rPr lang="en-US" altLang="ja-JP" dirty="0"/>
              <a:t>}</a:t>
            </a:r>
          </a:p>
          <a:p>
            <a:pPr lvl="2"/>
            <a:r>
              <a:rPr lang="en-US" altLang="ja-JP" dirty="0"/>
              <a:t>Update disp. of Nodes and SPs</a:t>
            </a:r>
            <a:endParaRPr lang="en-US" altLang="ja-JP" sz="2400" dirty="0"/>
          </a:p>
          <a:p>
            <a:pPr lvl="1"/>
            <a:r>
              <a:rPr lang="en-US" altLang="ja-JP" sz="2400" dirty="0"/>
              <a:t>Update all physical variables</a:t>
            </a:r>
            <a:endParaRPr lang="ja-JP" altLang="en-US" sz="240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ja-JP" altLang="en-US" dirty="0"/>
          </a:p>
        </p:txBody>
      </p:sp>
      <p:sp>
        <p:nvSpPr>
          <p:cNvPr id="3" name="左大かっこ 2"/>
          <p:cNvSpPr/>
          <p:nvPr/>
        </p:nvSpPr>
        <p:spPr>
          <a:xfrm>
            <a:off x="107504" y="1398589"/>
            <a:ext cx="299156" cy="4658703"/>
          </a:xfrm>
          <a:prstGeom prst="leftBracket">
            <a:avLst>
              <a:gd name="adj" fmla="val 10616"/>
            </a:avLst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6588224" y="1556792"/>
            <a:ext cx="2161840" cy="163121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en-US" altLang="ja-JP" sz="2000" dirty="0"/>
              <a:t>Support, shape function, etc. are changed every time in Newton-</a:t>
            </a:r>
            <a:r>
              <a:rPr lang="en-US" altLang="ja-JP" sz="2000" dirty="0" err="1"/>
              <a:t>Raphson</a:t>
            </a:r>
            <a:r>
              <a:rPr lang="en-US" altLang="ja-JP" sz="2000" dirty="0"/>
              <a:t> loop.</a:t>
            </a:r>
            <a:endParaRPr lang="ja-JP" altLang="en-US" sz="20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sp>
        <p:nvSpPr>
          <p:cNvPr id="10" name="左大かっこ 9"/>
          <p:cNvSpPr/>
          <p:nvPr/>
        </p:nvSpPr>
        <p:spPr>
          <a:xfrm>
            <a:off x="575556" y="2258912"/>
            <a:ext cx="288033" cy="3258320"/>
          </a:xfrm>
          <a:prstGeom prst="leftBracket">
            <a:avLst>
              <a:gd name="adj" fmla="val 10616"/>
            </a:avLst>
          </a:prstGeom>
          <a:ln w="508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00CC"/>
              </a:solidFill>
            </a:endParaRPr>
          </a:p>
        </p:txBody>
      </p:sp>
      <p:sp>
        <p:nvSpPr>
          <p:cNvPr id="4" name="下矢印 3"/>
          <p:cNvSpPr/>
          <p:nvPr/>
        </p:nvSpPr>
        <p:spPr>
          <a:xfrm>
            <a:off x="7417116" y="5157192"/>
            <a:ext cx="504056" cy="4680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768096" y="5544525"/>
            <a:ext cx="1802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>
                <a:solidFill>
                  <a:srgbClr val="FF0000"/>
                </a:solidFill>
              </a:rPr>
              <a:t>Unstable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12" name="下矢印 11"/>
          <p:cNvSpPr/>
          <p:nvPr/>
        </p:nvSpPr>
        <p:spPr>
          <a:xfrm>
            <a:off x="7417116" y="3260016"/>
            <a:ext cx="504056" cy="4680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588224" y="3772039"/>
            <a:ext cx="2161840" cy="132343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en-US" altLang="ja-JP" sz="2000" dirty="0"/>
              <a:t>A node can get in-and-out </a:t>
            </a:r>
            <a:br>
              <a:rPr lang="en-US" altLang="ja-JP" sz="2000" dirty="0"/>
            </a:br>
            <a:r>
              <a:rPr lang="en-US" altLang="ja-JP" sz="2000" dirty="0"/>
              <a:t>of the support repetitively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003711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ja-JP" dirty="0"/>
              <a:t>Time Advancing Scheme</a:t>
            </a:r>
            <a:endParaRPr lang="ja-JP" altLang="en-US" dirty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>
          <a:xfrm>
            <a:off x="215900" y="623888"/>
            <a:ext cx="8928100" cy="5757862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Quasi-implicit Time Advancing</a:t>
            </a:r>
          </a:p>
          <a:p>
            <a:r>
              <a:rPr lang="en-US" altLang="ja-JP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Start of a time increment</a:t>
            </a:r>
          </a:p>
          <a:p>
            <a:pPr lvl="1">
              <a:buClr>
                <a:schemeClr val="tx1"/>
              </a:buClr>
            </a:pPr>
            <a:r>
              <a:rPr lang="en-US" altLang="ja-JP" sz="2400" dirty="0">
                <a:solidFill>
                  <a:srgbClr val="FF0000"/>
                </a:solidFill>
              </a:rPr>
              <a:t>Update support, </a:t>
            </a:r>
            <a:r>
              <a:rPr lang="en-US" altLang="ja-JP" sz="2400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w</a:t>
            </a:r>
            <a:r>
              <a:rPr lang="en-US" altLang="ja-JP" sz="2400" dirty="0">
                <a:solidFill>
                  <a:srgbClr val="FF0000"/>
                </a:solidFill>
              </a:rPr>
              <a:t>, </a:t>
            </a:r>
            <a:r>
              <a:rPr lang="en-US" altLang="ja-JP" sz="2400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N</a:t>
            </a:r>
            <a:r>
              <a:rPr lang="en-US" altLang="ja-JP" sz="2400" dirty="0">
                <a:solidFill>
                  <a:srgbClr val="FF0000"/>
                </a:solidFill>
              </a:rPr>
              <a:t>, and </a:t>
            </a:r>
            <a:r>
              <a:rPr lang="en-US" altLang="ja-JP" sz="2400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N'</a:t>
            </a:r>
            <a:r>
              <a:rPr lang="en-US" altLang="ja-JP" sz="2400" dirty="0">
                <a:solidFill>
                  <a:srgbClr val="FF0000"/>
                </a:solidFill>
              </a:rPr>
              <a:t> of SPs</a:t>
            </a:r>
            <a:endParaRPr lang="ja-JP" altLang="en-US" sz="2400" dirty="0">
              <a:solidFill>
                <a:srgbClr val="FF0000"/>
              </a:solidFill>
            </a:endParaRPr>
          </a:p>
          <a:p>
            <a:pPr lvl="1"/>
            <a:r>
              <a:rPr lang="en-US" altLang="ja-JP" sz="24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Start of the Newton-</a:t>
            </a:r>
            <a:r>
              <a:rPr lang="en-US" altLang="ja-JP" sz="24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Raphson</a:t>
            </a:r>
            <a:r>
              <a:rPr lang="en-US" altLang="ja-JP" sz="24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loop</a:t>
            </a:r>
            <a:endParaRPr lang="ja-JP" altLang="en-US" sz="24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/>
            <a:r>
              <a:rPr lang="en-US" altLang="ja-JP" dirty="0">
                <a:solidFill>
                  <a:srgbClr val="DDDDDD"/>
                </a:solidFill>
              </a:rPr>
              <a:t>Update support, </a:t>
            </a:r>
            <a:r>
              <a:rPr lang="en-US" altLang="ja-JP" i="1" dirty="0">
                <a:solidFill>
                  <a:srgbClr val="DDDDDD"/>
                </a:solidFill>
                <a:latin typeface="Cambria Math" pitchFamily="18" charset="0"/>
                <a:ea typeface="Cambria Math" pitchFamily="18" charset="0"/>
              </a:rPr>
              <a:t>w</a:t>
            </a:r>
            <a:r>
              <a:rPr lang="en-US" altLang="ja-JP" dirty="0">
                <a:solidFill>
                  <a:srgbClr val="DDDDDD"/>
                </a:solidFill>
              </a:rPr>
              <a:t>, </a:t>
            </a:r>
            <a:r>
              <a:rPr lang="en-US" altLang="ja-JP" i="1" dirty="0">
                <a:solidFill>
                  <a:srgbClr val="DDDDDD"/>
                </a:solidFill>
                <a:latin typeface="Cambria Math" pitchFamily="18" charset="0"/>
                <a:ea typeface="Cambria Math" pitchFamily="18" charset="0"/>
              </a:rPr>
              <a:t>N</a:t>
            </a:r>
            <a:r>
              <a:rPr lang="en-US" altLang="ja-JP" dirty="0">
                <a:solidFill>
                  <a:srgbClr val="DDDDDD"/>
                </a:solidFill>
              </a:rPr>
              <a:t>, and </a:t>
            </a:r>
            <a:r>
              <a:rPr lang="en-US" altLang="ja-JP" i="1" dirty="0">
                <a:solidFill>
                  <a:srgbClr val="DDDDDD"/>
                </a:solidFill>
                <a:latin typeface="Cambria Math" pitchFamily="18" charset="0"/>
                <a:ea typeface="Cambria Math" pitchFamily="18" charset="0"/>
              </a:rPr>
              <a:t>N'</a:t>
            </a:r>
            <a:r>
              <a:rPr lang="en-US" altLang="ja-JP" dirty="0">
                <a:solidFill>
                  <a:srgbClr val="DDDDDD"/>
                </a:solidFill>
              </a:rPr>
              <a:t> of SPs</a:t>
            </a:r>
          </a:p>
          <a:p>
            <a:pPr lvl="2"/>
            <a:r>
              <a:rPr lang="en-US" altLang="ja-JP" dirty="0"/>
              <a:t>Calculate strain, stress, etc. of SPs</a:t>
            </a:r>
            <a:endParaRPr lang="ja-JP" altLang="en-US" dirty="0"/>
          </a:p>
          <a:p>
            <a:pPr lvl="2"/>
            <a:r>
              <a:rPr lang="en-US" altLang="ja-JP" dirty="0"/>
              <a:t>Calculate </a:t>
            </a:r>
            <a:r>
              <a:rPr lang="en-US" altLang="ja-JP" dirty="0">
                <a:solidFill>
                  <a:srgbClr val="FF00FF"/>
                </a:solidFill>
              </a:rPr>
              <a:t>{</a:t>
            </a:r>
            <a:r>
              <a:rPr lang="en-US" altLang="ja-JP" i="1" dirty="0">
                <a:solidFill>
                  <a:srgbClr val="FF00FF"/>
                </a:solidFill>
                <a:latin typeface="Cambria Math" pitchFamily="18" charset="0"/>
                <a:ea typeface="Cambria Math" pitchFamily="18" charset="0"/>
              </a:rPr>
              <a:t>f</a:t>
            </a:r>
            <a:r>
              <a:rPr lang="en-US" altLang="ja-JP" b="1" i="1" dirty="0">
                <a:solidFill>
                  <a:srgbClr val="FF00FF"/>
                </a:solidFill>
              </a:rPr>
              <a:t> </a:t>
            </a:r>
            <a:r>
              <a:rPr lang="en-US" altLang="ja-JP" baseline="30000" dirty="0">
                <a:solidFill>
                  <a:srgbClr val="FF00FF"/>
                </a:solidFill>
              </a:rPr>
              <a:t>int.</a:t>
            </a:r>
            <a:r>
              <a:rPr lang="en-US" altLang="ja-JP" dirty="0">
                <a:solidFill>
                  <a:srgbClr val="FF00FF"/>
                </a:solidFill>
              </a:rPr>
              <a:t>}</a:t>
            </a:r>
            <a:r>
              <a:rPr lang="en-US" altLang="ja-JP" dirty="0"/>
              <a:t>, {</a:t>
            </a:r>
            <a:r>
              <a:rPr lang="en-US" altLang="ja-JP" i="1" dirty="0">
                <a:latin typeface="Cambria Math" pitchFamily="18" charset="0"/>
                <a:ea typeface="Cambria Math" pitchFamily="18" charset="0"/>
              </a:rPr>
              <a:t>f</a:t>
            </a:r>
            <a:r>
              <a:rPr lang="en-US" altLang="ja-JP" i="1" dirty="0"/>
              <a:t> </a:t>
            </a:r>
            <a:r>
              <a:rPr lang="en-US" altLang="ja-JP" baseline="30000" dirty="0"/>
              <a:t>ext.</a:t>
            </a:r>
            <a:r>
              <a:rPr lang="en-US" altLang="ja-JP" dirty="0"/>
              <a:t>}, and [</a:t>
            </a:r>
            <a:r>
              <a:rPr lang="en-US" altLang="ja-JP" i="1" dirty="0">
                <a:latin typeface="Cambria Math" pitchFamily="18" charset="0"/>
                <a:ea typeface="Cambria Math" pitchFamily="18" charset="0"/>
              </a:rPr>
              <a:t>K </a:t>
            </a:r>
            <a:r>
              <a:rPr lang="en-US" altLang="ja-JP" dirty="0"/>
              <a:t>]</a:t>
            </a:r>
          </a:p>
          <a:p>
            <a:pPr lvl="2"/>
            <a:r>
              <a:rPr lang="en-US" altLang="ja-JP" dirty="0"/>
              <a:t>If || {</a:t>
            </a:r>
            <a:r>
              <a:rPr lang="en-US" altLang="ja-JP" i="1" dirty="0">
                <a:latin typeface="Cambria Math" pitchFamily="18" charset="0"/>
                <a:ea typeface="Cambria Math" pitchFamily="18" charset="0"/>
              </a:rPr>
              <a:t>f</a:t>
            </a:r>
            <a:r>
              <a:rPr lang="en-US" altLang="ja-JP" i="1" dirty="0"/>
              <a:t> </a:t>
            </a:r>
            <a:r>
              <a:rPr lang="en-US" altLang="ja-JP" baseline="30000" dirty="0"/>
              <a:t>ext.</a:t>
            </a:r>
            <a:r>
              <a:rPr lang="en-US" altLang="ja-JP" dirty="0"/>
              <a:t>} - </a:t>
            </a:r>
            <a:r>
              <a:rPr lang="en-US" altLang="ja-JP" dirty="0">
                <a:solidFill>
                  <a:srgbClr val="FF00FF"/>
                </a:solidFill>
              </a:rPr>
              <a:t>{</a:t>
            </a:r>
            <a:r>
              <a:rPr lang="en-US" altLang="ja-JP" i="1" dirty="0">
                <a:solidFill>
                  <a:srgbClr val="FF00FF"/>
                </a:solidFill>
                <a:latin typeface="Cambria Math" pitchFamily="18" charset="0"/>
                <a:ea typeface="Cambria Math" pitchFamily="18" charset="0"/>
              </a:rPr>
              <a:t>f</a:t>
            </a:r>
            <a:r>
              <a:rPr lang="en-US" altLang="ja-JP" b="1" i="1" dirty="0">
                <a:solidFill>
                  <a:srgbClr val="FF00FF"/>
                </a:solidFill>
              </a:rPr>
              <a:t> </a:t>
            </a:r>
            <a:r>
              <a:rPr lang="en-US" altLang="ja-JP" baseline="30000" dirty="0">
                <a:solidFill>
                  <a:srgbClr val="FF00FF"/>
                </a:solidFill>
              </a:rPr>
              <a:t>int.</a:t>
            </a:r>
            <a:r>
              <a:rPr lang="en-US" altLang="ja-JP" dirty="0">
                <a:solidFill>
                  <a:srgbClr val="FF00FF"/>
                </a:solidFill>
              </a:rPr>
              <a:t>}</a:t>
            </a:r>
            <a:r>
              <a:rPr lang="en-US" altLang="ja-JP" dirty="0">
                <a:solidFill>
                  <a:srgbClr val="000000"/>
                </a:solidFill>
              </a:rPr>
              <a:t>||</a:t>
            </a:r>
            <a:r>
              <a:rPr lang="en-US" altLang="ja-JP" dirty="0">
                <a:solidFill>
                  <a:srgbClr val="FF00FF"/>
                </a:solidFill>
              </a:rPr>
              <a:t> </a:t>
            </a:r>
            <a:r>
              <a:rPr lang="en-US" altLang="ja-JP" dirty="0"/>
              <a:t>is small, break</a:t>
            </a:r>
            <a:endParaRPr lang="ja-JP" altLang="en-US" dirty="0"/>
          </a:p>
          <a:p>
            <a:pPr lvl="2"/>
            <a:r>
              <a:rPr lang="en-US" altLang="ja-JP" dirty="0"/>
              <a:t>Solve [</a:t>
            </a:r>
            <a:r>
              <a:rPr lang="en-US" altLang="ja-JP" i="1" dirty="0">
                <a:latin typeface="Cambria Math" pitchFamily="18" charset="0"/>
                <a:ea typeface="Cambria Math" pitchFamily="18" charset="0"/>
              </a:rPr>
              <a:t>K </a:t>
            </a:r>
            <a:r>
              <a:rPr lang="en-US" altLang="ja-JP" dirty="0"/>
              <a:t>] {</a:t>
            </a:r>
            <a:r>
              <a:rPr lang="en-US" altLang="ja-JP" i="1" dirty="0">
                <a:latin typeface="Symbol" pitchFamily="18" charset="2"/>
              </a:rPr>
              <a:t>d</a:t>
            </a:r>
            <a:r>
              <a:rPr lang="en-US" altLang="ja-JP" i="1" dirty="0">
                <a:latin typeface="Cambria Math" pitchFamily="18" charset="0"/>
                <a:ea typeface="Cambria Math" pitchFamily="18" charset="0"/>
              </a:rPr>
              <a:t>u </a:t>
            </a:r>
            <a:r>
              <a:rPr lang="en-US" altLang="ja-JP" dirty="0"/>
              <a:t>}</a:t>
            </a:r>
            <a:r>
              <a:rPr lang="en-US" altLang="ja-JP" b="1" i="1" dirty="0"/>
              <a:t> </a:t>
            </a:r>
            <a:r>
              <a:rPr lang="en-US" altLang="ja-JP" dirty="0"/>
              <a:t>= {</a:t>
            </a:r>
            <a:r>
              <a:rPr lang="en-US" altLang="ja-JP" i="1" dirty="0">
                <a:latin typeface="Cambria Math" pitchFamily="18" charset="0"/>
                <a:ea typeface="Cambria Math" pitchFamily="18" charset="0"/>
              </a:rPr>
              <a:t>f</a:t>
            </a:r>
            <a:r>
              <a:rPr lang="en-US" altLang="ja-JP" i="1" dirty="0"/>
              <a:t> </a:t>
            </a:r>
            <a:r>
              <a:rPr lang="en-US" altLang="ja-JP" baseline="30000" dirty="0"/>
              <a:t>ext.</a:t>
            </a:r>
            <a:r>
              <a:rPr lang="en-US" altLang="ja-JP" dirty="0"/>
              <a:t>} - </a:t>
            </a:r>
            <a:r>
              <a:rPr lang="en-US" altLang="ja-JP" dirty="0">
                <a:solidFill>
                  <a:srgbClr val="FF00FF"/>
                </a:solidFill>
              </a:rPr>
              <a:t>{</a:t>
            </a:r>
            <a:r>
              <a:rPr lang="en-US" altLang="ja-JP" i="1" dirty="0">
                <a:solidFill>
                  <a:srgbClr val="FF00FF"/>
                </a:solidFill>
                <a:latin typeface="Cambria Math" pitchFamily="18" charset="0"/>
                <a:ea typeface="Cambria Math" pitchFamily="18" charset="0"/>
              </a:rPr>
              <a:t>f</a:t>
            </a:r>
            <a:r>
              <a:rPr lang="en-US" altLang="ja-JP" b="1" i="1" dirty="0">
                <a:solidFill>
                  <a:srgbClr val="FF00FF"/>
                </a:solidFill>
              </a:rPr>
              <a:t> </a:t>
            </a:r>
            <a:r>
              <a:rPr lang="en-US" altLang="ja-JP" baseline="30000" dirty="0">
                <a:solidFill>
                  <a:srgbClr val="FF00FF"/>
                </a:solidFill>
              </a:rPr>
              <a:t>int.</a:t>
            </a:r>
            <a:r>
              <a:rPr lang="en-US" altLang="ja-JP" dirty="0">
                <a:solidFill>
                  <a:srgbClr val="FF00FF"/>
                </a:solidFill>
              </a:rPr>
              <a:t>}</a:t>
            </a:r>
            <a:endParaRPr lang="ja-JP" altLang="en-US" dirty="0">
              <a:solidFill>
                <a:srgbClr val="FF00FF"/>
              </a:solidFill>
            </a:endParaRPr>
          </a:p>
          <a:p>
            <a:pPr lvl="2"/>
            <a:r>
              <a:rPr lang="en-US" altLang="ja-JP" dirty="0"/>
              <a:t>Update {</a:t>
            </a:r>
            <a:r>
              <a:rPr lang="en-US" altLang="ja-JP" i="1" dirty="0">
                <a:latin typeface="Symbol" pitchFamily="18" charset="2"/>
              </a:rPr>
              <a:t>D</a:t>
            </a:r>
            <a:r>
              <a:rPr lang="en-US" altLang="ja-JP" i="1" dirty="0">
                <a:latin typeface="Cambria Math" pitchFamily="18" charset="0"/>
                <a:ea typeface="Cambria Math" pitchFamily="18" charset="0"/>
              </a:rPr>
              <a:t>u </a:t>
            </a:r>
            <a:r>
              <a:rPr lang="en-US" altLang="ja-JP" dirty="0"/>
              <a:t>}</a:t>
            </a:r>
            <a:r>
              <a:rPr lang="en-US" altLang="ja-JP" b="1" i="1" dirty="0"/>
              <a:t> </a:t>
            </a:r>
            <a:r>
              <a:rPr lang="en-US" altLang="ja-JP" dirty="0"/>
              <a:t>={</a:t>
            </a:r>
            <a:r>
              <a:rPr lang="en-US" altLang="ja-JP" i="1" dirty="0">
                <a:latin typeface="Symbol" pitchFamily="18" charset="2"/>
              </a:rPr>
              <a:t>D</a:t>
            </a:r>
            <a:r>
              <a:rPr lang="en-US" altLang="ja-JP" i="1" dirty="0">
                <a:latin typeface="Cambria Math" pitchFamily="18" charset="0"/>
                <a:ea typeface="Cambria Math" pitchFamily="18" charset="0"/>
              </a:rPr>
              <a:t>u </a:t>
            </a:r>
            <a:r>
              <a:rPr lang="en-US" altLang="ja-JP" dirty="0"/>
              <a:t>} </a:t>
            </a:r>
            <a:r>
              <a:rPr lang="en-US" altLang="ja-JP" b="1" i="1" dirty="0"/>
              <a:t>+ </a:t>
            </a:r>
            <a:r>
              <a:rPr lang="en-US" altLang="ja-JP" dirty="0"/>
              <a:t>{</a:t>
            </a:r>
            <a:r>
              <a:rPr lang="en-US" altLang="ja-JP" i="1" dirty="0">
                <a:latin typeface="Symbol" pitchFamily="18" charset="2"/>
              </a:rPr>
              <a:t>d</a:t>
            </a:r>
            <a:r>
              <a:rPr lang="en-US" altLang="ja-JP" i="1" dirty="0">
                <a:latin typeface="Cambria Math" pitchFamily="18" charset="0"/>
                <a:ea typeface="Cambria Math" pitchFamily="18" charset="0"/>
              </a:rPr>
              <a:t>u </a:t>
            </a:r>
            <a:r>
              <a:rPr lang="en-US" altLang="ja-JP" dirty="0"/>
              <a:t>}</a:t>
            </a:r>
          </a:p>
          <a:p>
            <a:pPr lvl="2"/>
            <a:r>
              <a:rPr lang="en-US" altLang="ja-JP" dirty="0"/>
              <a:t>Update disp. of Nodes and SPs</a:t>
            </a:r>
            <a:endParaRPr lang="en-US" altLang="ja-JP" sz="2400" dirty="0"/>
          </a:p>
          <a:p>
            <a:pPr lvl="1"/>
            <a:r>
              <a:rPr lang="en-US" altLang="ja-JP" sz="2400" dirty="0"/>
              <a:t>Update all physical variables</a:t>
            </a:r>
            <a:endParaRPr lang="ja-JP" altLang="en-US" sz="240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ja-JP" altLang="en-US" dirty="0"/>
          </a:p>
        </p:txBody>
      </p:sp>
      <p:sp>
        <p:nvSpPr>
          <p:cNvPr id="84998" name="Freeform 6"/>
          <p:cNvSpPr>
            <a:spLocks/>
          </p:cNvSpPr>
          <p:nvPr/>
        </p:nvSpPr>
        <p:spPr bwMode="auto">
          <a:xfrm>
            <a:off x="419100" y="1808819"/>
            <a:ext cx="638175" cy="935215"/>
          </a:xfrm>
          <a:custGeom>
            <a:avLst/>
            <a:gdLst/>
            <a:ahLst/>
            <a:cxnLst>
              <a:cxn ang="0">
                <a:pos x="402" y="958"/>
              </a:cxn>
              <a:cxn ang="0">
                <a:pos x="14" y="958"/>
              </a:cxn>
              <a:cxn ang="0">
                <a:pos x="14" y="951"/>
              </a:cxn>
              <a:cxn ang="0">
                <a:pos x="0" y="0"/>
              </a:cxn>
              <a:cxn ang="0">
                <a:pos x="139" y="0"/>
              </a:cxn>
            </a:cxnLst>
            <a:rect l="0" t="0" r="r" b="b"/>
            <a:pathLst>
              <a:path w="402" h="958">
                <a:moveTo>
                  <a:pt x="402" y="958"/>
                </a:moveTo>
                <a:lnTo>
                  <a:pt x="14" y="958"/>
                </a:lnTo>
                <a:lnTo>
                  <a:pt x="14" y="951"/>
                </a:lnTo>
                <a:lnTo>
                  <a:pt x="0" y="0"/>
                </a:lnTo>
                <a:lnTo>
                  <a:pt x="139" y="0"/>
                </a:lnTo>
              </a:path>
            </a:pathLst>
          </a:custGeom>
          <a:noFill/>
          <a:ln w="19050" cap="flat">
            <a:solidFill>
              <a:srgbClr val="FF0000"/>
            </a:solidFill>
            <a:prstDash val="sysDot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" name="左大かっこ 2"/>
          <p:cNvSpPr/>
          <p:nvPr/>
        </p:nvSpPr>
        <p:spPr>
          <a:xfrm>
            <a:off x="107504" y="1398589"/>
            <a:ext cx="299156" cy="4658703"/>
          </a:xfrm>
          <a:prstGeom prst="leftBracket">
            <a:avLst>
              <a:gd name="adj" fmla="val 10616"/>
            </a:avLst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sp>
        <p:nvSpPr>
          <p:cNvPr id="10" name="左大かっこ 9"/>
          <p:cNvSpPr/>
          <p:nvPr/>
        </p:nvSpPr>
        <p:spPr>
          <a:xfrm>
            <a:off x="575556" y="2258912"/>
            <a:ext cx="288033" cy="3258320"/>
          </a:xfrm>
          <a:prstGeom prst="leftBracket">
            <a:avLst>
              <a:gd name="adj" fmla="val 10616"/>
            </a:avLst>
          </a:prstGeom>
          <a:ln w="508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00CC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588224" y="1352962"/>
            <a:ext cx="2161840" cy="707886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en-US" altLang="ja-JP" sz="2000" i="1" dirty="0">
                <a:latin typeface="Cambria Math" pitchFamily="18" charset="0"/>
                <a:ea typeface="Cambria Math" pitchFamily="18" charset="0"/>
              </a:rPr>
              <a:t>B</a:t>
            </a:r>
            <a:r>
              <a:rPr lang="en-US" altLang="ja-JP" sz="2000" dirty="0"/>
              <a:t> matrix changed suddenly.</a:t>
            </a:r>
            <a:endParaRPr lang="ja-JP" altLang="en-US" sz="2000" dirty="0"/>
          </a:p>
        </p:txBody>
      </p:sp>
      <p:sp>
        <p:nvSpPr>
          <p:cNvPr id="12" name="下矢印 11"/>
          <p:cNvSpPr/>
          <p:nvPr/>
        </p:nvSpPr>
        <p:spPr>
          <a:xfrm>
            <a:off x="7417116" y="5157192"/>
            <a:ext cx="504056" cy="4680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768096" y="5544525"/>
            <a:ext cx="1802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>
                <a:solidFill>
                  <a:srgbClr val="FF00FF"/>
                </a:solidFill>
              </a:rPr>
              <a:t>Unstable</a:t>
            </a:r>
            <a:endParaRPr kumimoji="1" lang="ja-JP" altLang="en-US" sz="3200" dirty="0">
              <a:solidFill>
                <a:srgbClr val="FF00FF"/>
              </a:solidFill>
            </a:endParaRPr>
          </a:p>
        </p:txBody>
      </p:sp>
      <p:sp>
        <p:nvSpPr>
          <p:cNvPr id="14" name="下矢印 13"/>
          <p:cNvSpPr/>
          <p:nvPr/>
        </p:nvSpPr>
        <p:spPr>
          <a:xfrm>
            <a:off x="7417116" y="4077072"/>
            <a:ext cx="504056" cy="4680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949" y="4581128"/>
            <a:ext cx="2640389" cy="489175"/>
          </a:xfrm>
          <a:prstGeom prst="rect">
            <a:avLst/>
          </a:prstGeom>
          <a:ln w="38100">
            <a:solidFill>
              <a:srgbClr val="FF00FF"/>
            </a:solidFill>
          </a:ln>
        </p:spPr>
      </p:pic>
      <p:grpSp>
        <p:nvGrpSpPr>
          <p:cNvPr id="17" name="グループ化 16"/>
          <p:cNvGrpSpPr/>
          <p:nvPr/>
        </p:nvGrpSpPr>
        <p:grpSpPr>
          <a:xfrm>
            <a:off x="6581150" y="2594518"/>
            <a:ext cx="2161840" cy="1446550"/>
            <a:chOff x="6581150" y="2390091"/>
            <a:chExt cx="2161840" cy="1446550"/>
          </a:xfrm>
        </p:grpSpPr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6581150" y="2390091"/>
              <a:ext cx="2161840" cy="1446550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20000"/>
                </a:spcBef>
                <a:buFont typeface="Wingdings" pitchFamily="2" charset="2"/>
                <a:buNone/>
              </a:pPr>
              <a:endParaRPr lang="en-US" altLang="ja-JP" sz="2000" dirty="0">
                <a:solidFill>
                  <a:srgbClr val="FF00FF"/>
                </a:solidFill>
              </a:endParaRPr>
            </a:p>
            <a:p>
              <a:pPr algn="ctr" eaLnBrk="0" hangingPunct="0">
                <a:spcBef>
                  <a:spcPct val="20000"/>
                </a:spcBef>
                <a:buFont typeface="Wingdings" pitchFamily="2" charset="2"/>
                <a:buNone/>
              </a:pPr>
              <a:endParaRPr lang="en-US" altLang="ja-JP" sz="2000" dirty="0">
                <a:solidFill>
                  <a:srgbClr val="FF00FF"/>
                </a:solidFill>
              </a:endParaRPr>
            </a:p>
            <a:p>
              <a:pPr algn="ctr" eaLnBrk="0" hangingPunct="0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altLang="ja-JP" sz="2000" dirty="0"/>
                <a:t>also changed suddenly.</a:t>
              </a:r>
              <a:endParaRPr lang="ja-JP" altLang="en-US" sz="2000" dirty="0"/>
            </a:p>
          </p:txBody>
        </p:sp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9055" y="2426021"/>
              <a:ext cx="2093405" cy="750951"/>
            </a:xfrm>
            <a:prstGeom prst="rect">
              <a:avLst/>
            </a:prstGeom>
          </p:spPr>
        </p:pic>
      </p:grpSp>
      <p:sp>
        <p:nvSpPr>
          <p:cNvPr id="23" name="下矢印 22"/>
          <p:cNvSpPr/>
          <p:nvPr/>
        </p:nvSpPr>
        <p:spPr>
          <a:xfrm>
            <a:off x="7417116" y="2096852"/>
            <a:ext cx="504056" cy="4680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6917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ja-JP" dirty="0"/>
              <a:t>Time Advancing Scheme</a:t>
            </a:r>
            <a:endParaRPr lang="ja-JP" altLang="en-US" dirty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>
          <a:xfrm>
            <a:off x="215900" y="623888"/>
            <a:ext cx="8928100" cy="5757862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Quasi-implicit Time Advancing </a:t>
            </a:r>
            <a:r>
              <a:rPr lang="en-US" altLang="ja-JP" b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Incremental</a:t>
            </a:r>
          </a:p>
          <a:p>
            <a:r>
              <a:rPr lang="en-US" altLang="ja-JP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Start of a time increment</a:t>
            </a:r>
          </a:p>
          <a:p>
            <a:pPr lvl="1">
              <a:buClr>
                <a:schemeClr val="tx1"/>
              </a:buClr>
            </a:pPr>
            <a:r>
              <a:rPr lang="en-US" altLang="ja-JP" sz="2400" dirty="0">
                <a:solidFill>
                  <a:srgbClr val="FF0000"/>
                </a:solidFill>
              </a:rPr>
              <a:t>Update support, </a:t>
            </a:r>
            <a:r>
              <a:rPr lang="en-US" altLang="ja-JP" sz="2400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w</a:t>
            </a:r>
            <a:r>
              <a:rPr lang="en-US" altLang="ja-JP" sz="2400" dirty="0">
                <a:solidFill>
                  <a:srgbClr val="FF0000"/>
                </a:solidFill>
              </a:rPr>
              <a:t>, </a:t>
            </a:r>
            <a:r>
              <a:rPr lang="en-US" altLang="ja-JP" sz="2400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N</a:t>
            </a:r>
            <a:r>
              <a:rPr lang="en-US" altLang="ja-JP" sz="2400" dirty="0">
                <a:solidFill>
                  <a:srgbClr val="FF0000"/>
                </a:solidFill>
              </a:rPr>
              <a:t>, and </a:t>
            </a:r>
            <a:r>
              <a:rPr lang="en-US" altLang="ja-JP" sz="2400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N'</a:t>
            </a:r>
            <a:r>
              <a:rPr lang="en-US" altLang="ja-JP" sz="2400" dirty="0">
                <a:solidFill>
                  <a:srgbClr val="FF0000"/>
                </a:solidFill>
              </a:rPr>
              <a:t> of SPs</a:t>
            </a:r>
            <a:endParaRPr lang="ja-JP" altLang="en-US" sz="2400" dirty="0">
              <a:solidFill>
                <a:srgbClr val="FF0000"/>
              </a:solidFill>
            </a:endParaRPr>
          </a:p>
          <a:p>
            <a:pPr lvl="1"/>
            <a:r>
              <a:rPr lang="en-US" altLang="ja-JP" sz="24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Start of the Newton-</a:t>
            </a:r>
            <a:r>
              <a:rPr lang="en-US" altLang="ja-JP" sz="24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Raphson</a:t>
            </a:r>
            <a:r>
              <a:rPr lang="en-US" altLang="ja-JP" sz="24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loop</a:t>
            </a:r>
            <a:endParaRPr lang="ja-JP" altLang="en-US" sz="24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/>
            <a:r>
              <a:rPr lang="en-US" altLang="ja-JP" dirty="0">
                <a:solidFill>
                  <a:srgbClr val="DDDDDD"/>
                </a:solidFill>
              </a:rPr>
              <a:t>Update support, </a:t>
            </a:r>
            <a:r>
              <a:rPr lang="en-US" altLang="ja-JP" i="1" dirty="0">
                <a:solidFill>
                  <a:srgbClr val="DDDDDD"/>
                </a:solidFill>
                <a:latin typeface="Cambria Math" pitchFamily="18" charset="0"/>
                <a:ea typeface="Cambria Math" pitchFamily="18" charset="0"/>
              </a:rPr>
              <a:t>w</a:t>
            </a:r>
            <a:r>
              <a:rPr lang="en-US" altLang="ja-JP" dirty="0">
                <a:solidFill>
                  <a:srgbClr val="DDDDDD"/>
                </a:solidFill>
              </a:rPr>
              <a:t>, </a:t>
            </a:r>
            <a:r>
              <a:rPr lang="en-US" altLang="ja-JP" i="1" dirty="0">
                <a:solidFill>
                  <a:srgbClr val="DDDDDD"/>
                </a:solidFill>
                <a:latin typeface="Cambria Math" pitchFamily="18" charset="0"/>
                <a:ea typeface="Cambria Math" pitchFamily="18" charset="0"/>
              </a:rPr>
              <a:t>N</a:t>
            </a:r>
            <a:r>
              <a:rPr lang="en-US" altLang="ja-JP" dirty="0">
                <a:solidFill>
                  <a:srgbClr val="DDDDDD"/>
                </a:solidFill>
              </a:rPr>
              <a:t>, and </a:t>
            </a:r>
            <a:r>
              <a:rPr lang="en-US" altLang="ja-JP" i="1" dirty="0">
                <a:solidFill>
                  <a:srgbClr val="DDDDDD"/>
                </a:solidFill>
                <a:latin typeface="Cambria Math" pitchFamily="18" charset="0"/>
                <a:ea typeface="Cambria Math" pitchFamily="18" charset="0"/>
              </a:rPr>
              <a:t>N'</a:t>
            </a:r>
            <a:r>
              <a:rPr lang="en-US" altLang="ja-JP" dirty="0">
                <a:solidFill>
                  <a:srgbClr val="DDDDDD"/>
                </a:solidFill>
              </a:rPr>
              <a:t> of SPs</a:t>
            </a:r>
          </a:p>
          <a:p>
            <a:pPr lvl="2"/>
            <a:r>
              <a:rPr lang="en-US" altLang="ja-JP" dirty="0"/>
              <a:t>Calculate strain, stress, etc. of SPs</a:t>
            </a:r>
            <a:endParaRPr lang="ja-JP" altLang="en-US" dirty="0"/>
          </a:p>
          <a:p>
            <a:pPr lvl="2"/>
            <a:r>
              <a:rPr lang="en-US" altLang="ja-JP" dirty="0"/>
              <a:t>Calculate {</a:t>
            </a:r>
            <a:r>
              <a:rPr lang="en-US" altLang="ja-JP" i="1" dirty="0" err="1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en-US" altLang="ja-JP" i="1" dirty="0" err="1">
                <a:solidFill>
                  <a:srgbClr val="008000"/>
                </a:solidFill>
                <a:latin typeface="Cambria Math" pitchFamily="18" charset="0"/>
                <a:ea typeface="Cambria Math" pitchFamily="18" charset="0"/>
              </a:rPr>
              <a:t>f</a:t>
            </a:r>
            <a:r>
              <a:rPr lang="en-US" altLang="ja-JP" b="1" i="1" dirty="0">
                <a:solidFill>
                  <a:srgbClr val="008000"/>
                </a:solidFill>
              </a:rPr>
              <a:t> </a:t>
            </a:r>
            <a:r>
              <a:rPr lang="en-US" altLang="ja-JP" baseline="30000" dirty="0">
                <a:solidFill>
                  <a:srgbClr val="008000"/>
                </a:solidFill>
              </a:rPr>
              <a:t>int.</a:t>
            </a:r>
            <a:r>
              <a:rPr lang="en-US" altLang="ja-JP" dirty="0"/>
              <a:t>}, {</a:t>
            </a:r>
            <a:r>
              <a:rPr lang="en-US" altLang="ja-JP" i="1" dirty="0" err="1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en-US" altLang="ja-JP" i="1" dirty="0" err="1">
                <a:solidFill>
                  <a:srgbClr val="008000"/>
                </a:solidFill>
                <a:latin typeface="Cambria Math" pitchFamily="18" charset="0"/>
                <a:ea typeface="Cambria Math" pitchFamily="18" charset="0"/>
              </a:rPr>
              <a:t>f</a:t>
            </a:r>
            <a:r>
              <a:rPr lang="en-US" altLang="ja-JP" i="1" dirty="0">
                <a:solidFill>
                  <a:srgbClr val="008000"/>
                </a:solidFill>
              </a:rPr>
              <a:t> </a:t>
            </a:r>
            <a:r>
              <a:rPr lang="en-US" altLang="ja-JP" baseline="30000" dirty="0">
                <a:solidFill>
                  <a:srgbClr val="008000"/>
                </a:solidFill>
              </a:rPr>
              <a:t>ext.</a:t>
            </a:r>
            <a:r>
              <a:rPr lang="en-US" altLang="ja-JP" dirty="0"/>
              <a:t>}, and [</a:t>
            </a:r>
            <a:r>
              <a:rPr lang="en-US" altLang="ja-JP" i="1" dirty="0">
                <a:latin typeface="Cambria Math" pitchFamily="18" charset="0"/>
                <a:ea typeface="Cambria Math" pitchFamily="18" charset="0"/>
              </a:rPr>
              <a:t>K </a:t>
            </a:r>
            <a:r>
              <a:rPr lang="en-US" altLang="ja-JP" dirty="0"/>
              <a:t>]</a:t>
            </a:r>
          </a:p>
          <a:p>
            <a:pPr lvl="2"/>
            <a:r>
              <a:rPr lang="en-US" altLang="ja-JP" dirty="0"/>
              <a:t>If || {</a:t>
            </a:r>
            <a:r>
              <a:rPr lang="en-US" altLang="ja-JP" i="1" dirty="0" err="1">
                <a:latin typeface="Symbol" pitchFamily="18" charset="2"/>
              </a:rPr>
              <a:t>D</a:t>
            </a:r>
            <a:r>
              <a:rPr lang="en-US" altLang="ja-JP" i="1" dirty="0" err="1">
                <a:latin typeface="Cambria Math" pitchFamily="18" charset="0"/>
                <a:ea typeface="Cambria Math" pitchFamily="18" charset="0"/>
              </a:rPr>
              <a:t>f</a:t>
            </a:r>
            <a:r>
              <a:rPr lang="en-US" altLang="ja-JP" i="1" dirty="0"/>
              <a:t> </a:t>
            </a:r>
            <a:r>
              <a:rPr lang="en-US" altLang="ja-JP" baseline="30000" dirty="0"/>
              <a:t>ext.</a:t>
            </a:r>
            <a:r>
              <a:rPr lang="en-US" altLang="ja-JP" dirty="0"/>
              <a:t>} - {</a:t>
            </a:r>
            <a:r>
              <a:rPr lang="en-US" altLang="ja-JP" i="1" dirty="0" err="1">
                <a:latin typeface="Symbol" pitchFamily="18" charset="2"/>
              </a:rPr>
              <a:t>D</a:t>
            </a:r>
            <a:r>
              <a:rPr lang="en-US" altLang="ja-JP" i="1" dirty="0" err="1">
                <a:latin typeface="Cambria Math" pitchFamily="18" charset="0"/>
                <a:ea typeface="Cambria Math" pitchFamily="18" charset="0"/>
              </a:rPr>
              <a:t>f</a:t>
            </a:r>
            <a:r>
              <a:rPr lang="en-US" altLang="ja-JP" b="1" i="1" dirty="0"/>
              <a:t> </a:t>
            </a:r>
            <a:r>
              <a:rPr lang="en-US" altLang="ja-JP" baseline="30000" dirty="0"/>
              <a:t>int.</a:t>
            </a:r>
            <a:r>
              <a:rPr lang="en-US" altLang="ja-JP" dirty="0"/>
              <a:t>}|| is small, break</a:t>
            </a:r>
            <a:endParaRPr lang="ja-JP" altLang="en-US" dirty="0"/>
          </a:p>
          <a:p>
            <a:pPr lvl="2"/>
            <a:r>
              <a:rPr lang="en-US" altLang="ja-JP" dirty="0">
                <a:solidFill>
                  <a:srgbClr val="008000"/>
                </a:solidFill>
              </a:rPr>
              <a:t>Solve [</a:t>
            </a:r>
            <a:r>
              <a:rPr lang="en-US" altLang="ja-JP" i="1" dirty="0">
                <a:solidFill>
                  <a:srgbClr val="008000"/>
                </a:solidFill>
                <a:latin typeface="Cambria Math" pitchFamily="18" charset="0"/>
                <a:ea typeface="Cambria Math" pitchFamily="18" charset="0"/>
              </a:rPr>
              <a:t>K </a:t>
            </a:r>
            <a:r>
              <a:rPr lang="en-US" altLang="ja-JP" dirty="0">
                <a:solidFill>
                  <a:srgbClr val="008000"/>
                </a:solidFill>
              </a:rPr>
              <a:t>] {</a:t>
            </a:r>
            <a:r>
              <a:rPr lang="en-US" altLang="ja-JP" i="1" dirty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en-US" altLang="ja-JP" i="1" dirty="0">
                <a:solidFill>
                  <a:srgbClr val="008000"/>
                </a:solidFill>
                <a:latin typeface="Cambria Math" pitchFamily="18" charset="0"/>
                <a:ea typeface="Cambria Math" pitchFamily="18" charset="0"/>
              </a:rPr>
              <a:t>u </a:t>
            </a:r>
            <a:r>
              <a:rPr lang="en-US" altLang="ja-JP" dirty="0">
                <a:solidFill>
                  <a:srgbClr val="008000"/>
                </a:solidFill>
              </a:rPr>
              <a:t>}</a:t>
            </a:r>
            <a:r>
              <a:rPr lang="en-US" altLang="ja-JP" b="1" i="1" dirty="0">
                <a:solidFill>
                  <a:srgbClr val="008000"/>
                </a:solidFill>
              </a:rPr>
              <a:t> </a:t>
            </a:r>
            <a:r>
              <a:rPr lang="en-US" altLang="ja-JP" dirty="0">
                <a:solidFill>
                  <a:srgbClr val="008000"/>
                </a:solidFill>
              </a:rPr>
              <a:t>= {</a:t>
            </a:r>
            <a:r>
              <a:rPr lang="en-US" altLang="ja-JP" i="1" dirty="0" err="1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en-US" altLang="ja-JP" i="1" dirty="0" err="1">
                <a:solidFill>
                  <a:srgbClr val="008000"/>
                </a:solidFill>
                <a:latin typeface="Cambria Math" pitchFamily="18" charset="0"/>
                <a:ea typeface="Cambria Math" pitchFamily="18" charset="0"/>
              </a:rPr>
              <a:t>f</a:t>
            </a:r>
            <a:r>
              <a:rPr lang="en-US" altLang="ja-JP" i="1" dirty="0">
                <a:solidFill>
                  <a:srgbClr val="008000"/>
                </a:solidFill>
              </a:rPr>
              <a:t> </a:t>
            </a:r>
            <a:r>
              <a:rPr lang="en-US" altLang="ja-JP" baseline="30000" dirty="0">
                <a:solidFill>
                  <a:srgbClr val="008000"/>
                </a:solidFill>
              </a:rPr>
              <a:t>ext.</a:t>
            </a:r>
            <a:r>
              <a:rPr lang="en-US" altLang="ja-JP" dirty="0">
                <a:solidFill>
                  <a:srgbClr val="008000"/>
                </a:solidFill>
              </a:rPr>
              <a:t>} - {</a:t>
            </a:r>
            <a:r>
              <a:rPr lang="en-US" altLang="ja-JP" i="1" dirty="0" err="1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en-US" altLang="ja-JP" i="1" dirty="0" err="1">
                <a:solidFill>
                  <a:srgbClr val="008000"/>
                </a:solidFill>
                <a:latin typeface="Cambria Math" pitchFamily="18" charset="0"/>
                <a:ea typeface="Cambria Math" pitchFamily="18" charset="0"/>
              </a:rPr>
              <a:t>f</a:t>
            </a:r>
            <a:r>
              <a:rPr lang="en-US" altLang="ja-JP" b="1" i="1" dirty="0">
                <a:solidFill>
                  <a:srgbClr val="008000"/>
                </a:solidFill>
              </a:rPr>
              <a:t> </a:t>
            </a:r>
            <a:r>
              <a:rPr lang="en-US" altLang="ja-JP" baseline="30000" dirty="0">
                <a:solidFill>
                  <a:srgbClr val="008000"/>
                </a:solidFill>
              </a:rPr>
              <a:t>int.</a:t>
            </a:r>
            <a:r>
              <a:rPr lang="en-US" altLang="ja-JP" dirty="0">
                <a:solidFill>
                  <a:srgbClr val="008000"/>
                </a:solidFill>
              </a:rPr>
              <a:t>}</a:t>
            </a:r>
            <a:endParaRPr lang="ja-JP" altLang="en-US" dirty="0">
              <a:solidFill>
                <a:srgbClr val="008000"/>
              </a:solidFill>
            </a:endParaRPr>
          </a:p>
          <a:p>
            <a:pPr lvl="2"/>
            <a:r>
              <a:rPr lang="en-US" altLang="ja-JP" dirty="0"/>
              <a:t>Update {</a:t>
            </a:r>
            <a:r>
              <a:rPr lang="en-US" altLang="ja-JP" i="1" dirty="0">
                <a:latin typeface="Symbol" pitchFamily="18" charset="2"/>
              </a:rPr>
              <a:t>D</a:t>
            </a:r>
            <a:r>
              <a:rPr lang="en-US" altLang="ja-JP" i="1" dirty="0">
                <a:latin typeface="Cambria Math" pitchFamily="18" charset="0"/>
                <a:ea typeface="Cambria Math" pitchFamily="18" charset="0"/>
              </a:rPr>
              <a:t>u </a:t>
            </a:r>
            <a:r>
              <a:rPr lang="en-US" altLang="ja-JP" dirty="0"/>
              <a:t>}</a:t>
            </a:r>
            <a:r>
              <a:rPr lang="en-US" altLang="ja-JP" b="1" i="1" dirty="0"/>
              <a:t> </a:t>
            </a:r>
            <a:r>
              <a:rPr lang="en-US" altLang="ja-JP" dirty="0"/>
              <a:t>={</a:t>
            </a:r>
            <a:r>
              <a:rPr lang="en-US" altLang="ja-JP" i="1" dirty="0">
                <a:latin typeface="Symbol" pitchFamily="18" charset="2"/>
              </a:rPr>
              <a:t>D</a:t>
            </a:r>
            <a:r>
              <a:rPr lang="en-US" altLang="ja-JP" i="1" dirty="0">
                <a:latin typeface="Cambria Math" pitchFamily="18" charset="0"/>
                <a:ea typeface="Cambria Math" pitchFamily="18" charset="0"/>
              </a:rPr>
              <a:t>u </a:t>
            </a:r>
            <a:r>
              <a:rPr lang="en-US" altLang="ja-JP" dirty="0"/>
              <a:t>} </a:t>
            </a:r>
            <a:r>
              <a:rPr lang="en-US" altLang="ja-JP" b="1" i="1" dirty="0"/>
              <a:t>+ </a:t>
            </a:r>
            <a:r>
              <a:rPr lang="en-US" altLang="ja-JP" dirty="0"/>
              <a:t>{</a:t>
            </a:r>
            <a:r>
              <a:rPr lang="en-US" altLang="ja-JP" i="1" dirty="0">
                <a:latin typeface="Symbol" pitchFamily="18" charset="2"/>
              </a:rPr>
              <a:t>d</a:t>
            </a:r>
            <a:r>
              <a:rPr lang="en-US" altLang="ja-JP" i="1" dirty="0">
                <a:latin typeface="Cambria Math" pitchFamily="18" charset="0"/>
                <a:ea typeface="Cambria Math" pitchFamily="18" charset="0"/>
              </a:rPr>
              <a:t>u </a:t>
            </a:r>
            <a:r>
              <a:rPr lang="en-US" altLang="ja-JP" dirty="0"/>
              <a:t>}</a:t>
            </a:r>
          </a:p>
          <a:p>
            <a:pPr lvl="2"/>
            <a:r>
              <a:rPr lang="en-US" altLang="ja-JP" dirty="0"/>
              <a:t>Update disp. of Nodes and SPs</a:t>
            </a:r>
            <a:endParaRPr lang="en-US" altLang="ja-JP" sz="2400" dirty="0"/>
          </a:p>
          <a:p>
            <a:pPr lvl="1"/>
            <a:r>
              <a:rPr lang="en-US" altLang="ja-JP" sz="2400" dirty="0"/>
              <a:t>Update all physical variables</a:t>
            </a:r>
            <a:endParaRPr lang="ja-JP" altLang="en-US" sz="240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ja-JP" altLang="en-US" dirty="0"/>
          </a:p>
        </p:txBody>
      </p:sp>
      <p:sp>
        <p:nvSpPr>
          <p:cNvPr id="84998" name="Freeform 6"/>
          <p:cNvSpPr>
            <a:spLocks/>
          </p:cNvSpPr>
          <p:nvPr/>
        </p:nvSpPr>
        <p:spPr bwMode="auto">
          <a:xfrm>
            <a:off x="419100" y="1808819"/>
            <a:ext cx="638175" cy="935215"/>
          </a:xfrm>
          <a:custGeom>
            <a:avLst/>
            <a:gdLst/>
            <a:ahLst/>
            <a:cxnLst>
              <a:cxn ang="0">
                <a:pos x="402" y="958"/>
              </a:cxn>
              <a:cxn ang="0">
                <a:pos x="14" y="958"/>
              </a:cxn>
              <a:cxn ang="0">
                <a:pos x="14" y="951"/>
              </a:cxn>
              <a:cxn ang="0">
                <a:pos x="0" y="0"/>
              </a:cxn>
              <a:cxn ang="0">
                <a:pos x="139" y="0"/>
              </a:cxn>
            </a:cxnLst>
            <a:rect l="0" t="0" r="r" b="b"/>
            <a:pathLst>
              <a:path w="402" h="958">
                <a:moveTo>
                  <a:pt x="402" y="958"/>
                </a:moveTo>
                <a:lnTo>
                  <a:pt x="14" y="958"/>
                </a:lnTo>
                <a:lnTo>
                  <a:pt x="14" y="951"/>
                </a:lnTo>
                <a:lnTo>
                  <a:pt x="0" y="0"/>
                </a:lnTo>
                <a:lnTo>
                  <a:pt x="139" y="0"/>
                </a:lnTo>
              </a:path>
            </a:pathLst>
          </a:custGeom>
          <a:noFill/>
          <a:ln w="19050" cap="flat">
            <a:solidFill>
              <a:srgbClr val="FF0000"/>
            </a:solidFill>
            <a:prstDash val="sysDot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" name="左大かっこ 2"/>
          <p:cNvSpPr/>
          <p:nvPr/>
        </p:nvSpPr>
        <p:spPr>
          <a:xfrm>
            <a:off x="107504" y="1398589"/>
            <a:ext cx="299156" cy="4658703"/>
          </a:xfrm>
          <a:prstGeom prst="leftBracket">
            <a:avLst>
              <a:gd name="adj" fmla="val 10616"/>
            </a:avLst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sp>
        <p:nvSpPr>
          <p:cNvPr id="10" name="左大かっこ 9"/>
          <p:cNvSpPr/>
          <p:nvPr/>
        </p:nvSpPr>
        <p:spPr>
          <a:xfrm>
            <a:off x="575556" y="2258912"/>
            <a:ext cx="288033" cy="3258320"/>
          </a:xfrm>
          <a:prstGeom prst="leftBracket">
            <a:avLst>
              <a:gd name="adj" fmla="val 10616"/>
            </a:avLst>
          </a:prstGeom>
          <a:ln w="508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00CC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482592" y="1091642"/>
            <a:ext cx="25539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u="sng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Equalibrium</a:t>
            </a:r>
            <a:endParaRPr kumimoji="1" lang="en-US" altLang="ja-JP" sz="3200" b="1" u="sng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sz="3200" b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Equation</a:t>
            </a:r>
            <a:endParaRPr kumimoji="1" lang="ja-JP" altLang="en-US" sz="3200" b="1" u="sng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266" y="4581128"/>
            <a:ext cx="2611755" cy="483870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sp>
        <p:nvSpPr>
          <p:cNvPr id="12" name="下矢印 11"/>
          <p:cNvSpPr/>
          <p:nvPr/>
        </p:nvSpPr>
        <p:spPr>
          <a:xfrm>
            <a:off x="7417116" y="5157192"/>
            <a:ext cx="504056" cy="4680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881909" y="5544525"/>
            <a:ext cx="1574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dirty="0">
                <a:solidFill>
                  <a:srgbClr val="008000"/>
                </a:solidFill>
              </a:rPr>
              <a:t>S</a:t>
            </a:r>
            <a:r>
              <a:rPr kumimoji="1" lang="en-US" altLang="ja-JP" sz="3200" dirty="0">
                <a:solidFill>
                  <a:srgbClr val="008000"/>
                </a:solidFill>
              </a:rPr>
              <a:t>table!!</a:t>
            </a:r>
            <a:endParaRPr kumimoji="1" lang="ja-JP" altLang="en-US" sz="3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441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Table of Contents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ja-JP" dirty="0"/>
              <a:t>Introduction and Objective</a:t>
            </a:r>
          </a:p>
          <a:p>
            <a:pPr marL="514350" indent="-514350">
              <a:buFont typeface="+mj-lt"/>
              <a:buAutoNum type="arabicPeriod"/>
            </a:pP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en-US" altLang="ja-JP" dirty="0"/>
              <a:t>Formulation of </a:t>
            </a:r>
            <a:br>
              <a:rPr lang="en-US" altLang="ja-JP" dirty="0"/>
            </a:br>
            <a:r>
              <a:rPr lang="en-US" altLang="ja-JP" dirty="0"/>
              <a:t>Floating Stress-Point Integration (FSPI)</a:t>
            </a:r>
            <a:br>
              <a:rPr lang="en-US" altLang="ja-JP" dirty="0"/>
            </a:br>
            <a:r>
              <a:rPr lang="en-US" altLang="ja-JP" dirty="0" err="1"/>
              <a:t>Meshfree</a:t>
            </a:r>
            <a:r>
              <a:rPr lang="en-US" altLang="ja-JP" dirty="0"/>
              <a:t> Method</a:t>
            </a:r>
          </a:p>
          <a:p>
            <a:pPr marL="514350" indent="-514350">
              <a:buFont typeface="+mj-lt"/>
              <a:buAutoNum type="arabicPeriod"/>
            </a:pP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en-US" altLang="ja-JP" dirty="0"/>
              <a:t>Examples</a:t>
            </a:r>
            <a:r>
              <a:rPr lang="ja-JP" altLang="en-US" dirty="0"/>
              <a:t> </a:t>
            </a:r>
            <a:r>
              <a:rPr lang="en-US" altLang="ja-JP" dirty="0"/>
              <a:t>of Analysis</a:t>
            </a:r>
          </a:p>
          <a:p>
            <a:pPr marL="514350" indent="-514350">
              <a:buFont typeface="+mj-lt"/>
              <a:buAutoNum type="arabicPeriod"/>
            </a:pP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en-US" altLang="ja-JP" dirty="0"/>
              <a:t>Conclusion</a:t>
            </a:r>
          </a:p>
          <a:p>
            <a:pPr marL="514350" indent="-514350">
              <a:buFont typeface="+mj-lt"/>
              <a:buAutoNum type="arabicPeriod"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83807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Incremental Equilibrium Equation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en-US" altLang="ja-JP" sz="2800" dirty="0"/>
              <a:t>  </a:t>
            </a:r>
            <a:r>
              <a:rPr lang="en-US" altLang="ja-JP" sz="2800" u="sng" dirty="0">
                <a:solidFill>
                  <a:srgbClr val="0000CC"/>
                </a:solidFill>
              </a:rPr>
              <a:t>Virtual Work Equation in Rate Form </a:t>
            </a:r>
            <a:r>
              <a:rPr lang="en-US" altLang="ja-JP" sz="2000" u="sng" dirty="0">
                <a:solidFill>
                  <a:srgbClr val="0000CC"/>
                </a:solidFill>
              </a:rPr>
              <a:t>without body force term</a:t>
            </a:r>
            <a:endParaRPr kumimoji="1" lang="ja-JP" altLang="en-US" sz="2000" u="sng" dirty="0">
              <a:solidFill>
                <a:srgbClr val="0000CC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10" y="714397"/>
            <a:ext cx="7858125" cy="109442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48" y="2361132"/>
            <a:ext cx="8060141" cy="398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97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Incremental Equilibrium Equation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sp>
        <p:nvSpPr>
          <p:cNvPr id="15" name="U ターン矢印 14"/>
          <p:cNvSpPr/>
          <p:nvPr/>
        </p:nvSpPr>
        <p:spPr>
          <a:xfrm rot="5400000" flipV="1">
            <a:off x="-580144" y="1913258"/>
            <a:ext cx="2635440" cy="1332149"/>
          </a:xfrm>
          <a:prstGeom prst="uturnArrow">
            <a:avLst>
              <a:gd name="adj1" fmla="val 12293"/>
              <a:gd name="adj2" fmla="val 14760"/>
              <a:gd name="adj3" fmla="val 19894"/>
              <a:gd name="adj4" fmla="val 21266"/>
              <a:gd name="adj5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41" y="3429000"/>
            <a:ext cx="6192203" cy="560070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sp>
        <p:nvSpPr>
          <p:cNvPr id="5" name="テキスト ボックス 4"/>
          <p:cNvSpPr txBox="1"/>
          <p:nvPr/>
        </p:nvSpPr>
        <p:spPr>
          <a:xfrm>
            <a:off x="431540" y="1938898"/>
            <a:ext cx="1540044" cy="5539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altLang="ja-JP" dirty="0">
                <a:solidFill>
                  <a:srgbClr val="FF0000"/>
                </a:solidFill>
              </a:rPr>
              <a:t>Linearize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pPr algn="ctr"/>
            <a:r>
              <a:rPr lang="en-US" altLang="ja-JP" dirty="0">
                <a:solidFill>
                  <a:srgbClr val="FF0000"/>
                </a:solidFill>
              </a:rPr>
              <a:t>time derivative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31540" y="2744924"/>
            <a:ext cx="1540044" cy="553998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kumimoji="1" lang="en-US" altLang="ja-JP" dirty="0" err="1">
                <a:solidFill>
                  <a:srgbClr val="0000CC"/>
                </a:solidFill>
              </a:rPr>
              <a:t>Galerkin</a:t>
            </a:r>
            <a:endParaRPr kumimoji="1" lang="en-US" altLang="ja-JP" dirty="0">
              <a:solidFill>
                <a:srgbClr val="0000CC"/>
              </a:solidFill>
            </a:endParaRPr>
          </a:p>
          <a:p>
            <a:pPr algn="ctr"/>
            <a:r>
              <a:rPr lang="en-US" altLang="ja-JP" dirty="0">
                <a:solidFill>
                  <a:srgbClr val="0000CC"/>
                </a:solidFill>
              </a:rPr>
              <a:t>discretization</a:t>
            </a:r>
            <a:endParaRPr kumimoji="1" lang="ja-JP" altLang="en-US" dirty="0">
              <a:solidFill>
                <a:srgbClr val="0000CC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74" y="4034785"/>
            <a:ext cx="7569646" cy="234654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10" y="714397"/>
            <a:ext cx="7858125" cy="109442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724" y="1808820"/>
            <a:ext cx="6843564" cy="150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21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Table of Contents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ja-JP" dirty="0">
                <a:solidFill>
                  <a:srgbClr val="808080"/>
                </a:solidFill>
              </a:rPr>
              <a:t>Introduction and Objective</a:t>
            </a:r>
          </a:p>
          <a:p>
            <a:pPr marL="514350" indent="-514350">
              <a:buFont typeface="+mj-lt"/>
              <a:buAutoNum type="arabicPeriod"/>
            </a:pPr>
            <a:endParaRPr lang="en-US" altLang="ja-JP" dirty="0">
              <a:solidFill>
                <a:srgbClr val="80808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ja-JP" dirty="0">
                <a:solidFill>
                  <a:srgbClr val="808080"/>
                </a:solidFill>
              </a:rPr>
              <a:t>Formulation of </a:t>
            </a:r>
            <a:br>
              <a:rPr lang="en-US" altLang="ja-JP" dirty="0">
                <a:solidFill>
                  <a:srgbClr val="808080"/>
                </a:solidFill>
              </a:rPr>
            </a:br>
            <a:r>
              <a:rPr lang="en-US" altLang="ja-JP" dirty="0">
                <a:solidFill>
                  <a:srgbClr val="808080"/>
                </a:solidFill>
              </a:rPr>
              <a:t>Floating Stress-Point Integration (FSPI)</a:t>
            </a:r>
            <a:br>
              <a:rPr lang="en-US" altLang="ja-JP" dirty="0">
                <a:solidFill>
                  <a:srgbClr val="808080"/>
                </a:solidFill>
              </a:rPr>
            </a:br>
            <a:r>
              <a:rPr lang="en-US" altLang="ja-JP" dirty="0" err="1">
                <a:solidFill>
                  <a:srgbClr val="808080"/>
                </a:solidFill>
              </a:rPr>
              <a:t>Meshfree</a:t>
            </a:r>
            <a:r>
              <a:rPr lang="en-US" altLang="ja-JP" dirty="0">
                <a:solidFill>
                  <a:srgbClr val="808080"/>
                </a:solidFill>
              </a:rPr>
              <a:t> Method</a:t>
            </a:r>
          </a:p>
          <a:p>
            <a:pPr marL="514350" indent="-514350">
              <a:buFont typeface="+mj-lt"/>
              <a:buAutoNum type="arabicPeriod"/>
            </a:pPr>
            <a:endParaRPr lang="en-US" altLang="ja-JP" dirty="0">
              <a:solidFill>
                <a:srgbClr val="80808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ja-JP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Examples of Analysis</a:t>
            </a:r>
          </a:p>
          <a:p>
            <a:pPr marL="514350" indent="-514350">
              <a:buFont typeface="+mj-lt"/>
              <a:buAutoNum type="arabicPeriod"/>
            </a:pPr>
            <a:endParaRPr lang="en-US" altLang="ja-JP" dirty="0">
              <a:solidFill>
                <a:srgbClr val="80808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ja-JP" dirty="0">
                <a:solidFill>
                  <a:srgbClr val="808080"/>
                </a:solidFill>
              </a:rPr>
              <a:t>Conclusion</a:t>
            </a:r>
          </a:p>
          <a:p>
            <a:pPr marL="514350" indent="-514350">
              <a:buFont typeface="+mj-lt"/>
              <a:buAutoNum type="arabicPeriod"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528906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Elastic Constitutive Equation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Common isotropic elastic model</a:t>
            </a:r>
            <a:endParaRPr kumimoji="1" lang="en-US" altLang="ja-JP" dirty="0"/>
          </a:p>
          <a:p>
            <a:r>
              <a:rPr lang="en-US" altLang="ja-JP" dirty="0"/>
              <a:t>E</a:t>
            </a:r>
            <a:r>
              <a:rPr kumimoji="1" lang="en-US" altLang="ja-JP" dirty="0"/>
              <a:t>xactly the same as the default elastic model </a:t>
            </a:r>
            <a:br>
              <a:rPr kumimoji="1" lang="en-US" altLang="ja-JP" dirty="0"/>
            </a:br>
            <a:r>
              <a:rPr kumimoji="1" lang="en-US" altLang="ja-JP" dirty="0"/>
              <a:t>of ABAQUS/Standard.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240868"/>
            <a:ext cx="5715000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76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Patch Test</a:t>
            </a:r>
            <a:endParaRPr lang="ja-JP" alt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900" y="3598863"/>
            <a:ext cx="8928100" cy="2782887"/>
          </a:xfrm>
        </p:spPr>
        <p:txBody>
          <a:bodyPr/>
          <a:lstStyle/>
          <a:p>
            <a:r>
              <a:rPr lang="en-US" altLang="ja-JP" dirty="0"/>
              <a:t>Quasi-static, Plane strain</a:t>
            </a:r>
          </a:p>
          <a:p>
            <a:r>
              <a:rPr lang="en-US" altLang="ja-JP" dirty="0"/>
              <a:t>Young's modulus: 1GPa, Poisson's ratio: 0.3</a:t>
            </a:r>
          </a:p>
          <a:p>
            <a:r>
              <a:rPr lang="en-US" altLang="ja-JP" dirty="0"/>
              <a:t>Displacement BC for every external nodes</a:t>
            </a:r>
          </a:p>
        </p:txBody>
      </p:sp>
      <p:pic>
        <p:nvPicPr>
          <p:cNvPr id="19461" name="Picture 5" descr="patch_b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5" y="5289550"/>
            <a:ext cx="505777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7"/>
          <p:cNvSpPr>
            <a:spLocks noChangeArrowheads="1"/>
          </p:cNvSpPr>
          <p:nvPr/>
        </p:nvSpPr>
        <p:spPr bwMode="auto">
          <a:xfrm>
            <a:off x="6372225" y="965200"/>
            <a:ext cx="144463" cy="1428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463" name="Text Box 9"/>
          <p:cNvSpPr txBox="1">
            <a:spLocks noChangeArrowheads="1"/>
          </p:cNvSpPr>
          <p:nvPr/>
        </p:nvSpPr>
        <p:spPr bwMode="auto">
          <a:xfrm>
            <a:off x="6480175" y="731838"/>
            <a:ext cx="2202847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eaLnBrk="1" hangingPunct="1"/>
            <a:r>
              <a:rPr lang="ja-JP" altLang="en-US" sz="2800" dirty="0"/>
              <a:t>：</a:t>
            </a:r>
            <a:r>
              <a:rPr lang="en-US" altLang="ja-JP" sz="2800" dirty="0"/>
              <a:t>node</a:t>
            </a:r>
          </a:p>
          <a:p>
            <a:pPr eaLnBrk="1" hangingPunct="1"/>
            <a:r>
              <a:rPr lang="ja-JP" altLang="en-US" sz="2800" dirty="0"/>
              <a:t>：</a:t>
            </a:r>
            <a:r>
              <a:rPr lang="en-US" altLang="ja-JP" sz="2800" dirty="0"/>
              <a:t>stress point</a:t>
            </a:r>
            <a:br>
              <a:rPr lang="en-US" altLang="ja-JP" sz="2800" dirty="0"/>
            </a:br>
            <a:r>
              <a:rPr lang="en-US" altLang="ja-JP" sz="2800" dirty="0"/>
              <a:t>  (SP)</a:t>
            </a:r>
          </a:p>
          <a:p>
            <a:pPr eaLnBrk="1" hangingPunct="1"/>
            <a:endParaRPr lang="en-US" altLang="ja-JP" sz="800" dirty="0"/>
          </a:p>
          <a:p>
            <a:pPr eaLnBrk="1" hangingPunct="1"/>
            <a:r>
              <a:rPr lang="en-US" altLang="ja-JP" sz="2800" u="sng" dirty="0"/>
              <a:t>Irregularly</a:t>
            </a:r>
          </a:p>
          <a:p>
            <a:pPr eaLnBrk="1" hangingPunct="1"/>
            <a:r>
              <a:rPr lang="en-US" altLang="ja-JP" sz="2800" u="sng" dirty="0"/>
              <a:t>-arranged</a:t>
            </a:r>
          </a:p>
        </p:txBody>
      </p:sp>
      <p:sp>
        <p:nvSpPr>
          <p:cNvPr id="19464" name="Rectangle 10"/>
          <p:cNvSpPr>
            <a:spLocks noChangeArrowheads="1"/>
          </p:cNvSpPr>
          <p:nvPr/>
        </p:nvSpPr>
        <p:spPr bwMode="auto">
          <a:xfrm>
            <a:off x="6373813" y="1385888"/>
            <a:ext cx="144462" cy="142875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CC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321" y="620688"/>
            <a:ext cx="2910839" cy="292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666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Patch Test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kumimoji="1" lang="en-US" altLang="ja-JP" sz="2400" dirty="0"/>
              <a:t>Distribution of </a:t>
            </a:r>
            <a:r>
              <a:rPr kumimoji="1" lang="en-US" altLang="ja-JP" sz="2400" dirty="0" err="1"/>
              <a:t>Misess</a:t>
            </a:r>
            <a:r>
              <a:rPr kumimoji="1" lang="en-US" altLang="ja-JP" sz="2400" dirty="0"/>
              <a:t> Stress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pic>
        <p:nvPicPr>
          <p:cNvPr id="5" name="large_patch-tria-irregular-mise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5676" y="944724"/>
            <a:ext cx="5687247" cy="476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Patch Test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5900" y="4869160"/>
            <a:ext cx="8928100" cy="1512590"/>
          </a:xfrm>
        </p:spPr>
        <p:txBody>
          <a:bodyPr/>
          <a:lstStyle/>
          <a:p>
            <a:r>
              <a:rPr kumimoji="1" lang="en-US" altLang="ja-JP" dirty="0" err="1"/>
              <a:t>Mises</a:t>
            </a:r>
            <a:r>
              <a:rPr kumimoji="1" lang="en-US" altLang="ja-JP" dirty="0"/>
              <a:t> stress at the final state is between 177.187 and 177.189 </a:t>
            </a:r>
            <a:r>
              <a:rPr kumimoji="1" lang="en-US" altLang="ja-JP" dirty="0" err="1"/>
              <a:t>MPa</a:t>
            </a:r>
            <a:r>
              <a:rPr kumimoji="1" lang="en-US" altLang="ja-JP" dirty="0"/>
              <a:t>.</a:t>
            </a:r>
          </a:p>
          <a:p>
            <a:r>
              <a:rPr lang="en-US" altLang="ja-JP" dirty="0"/>
              <a:t>Error of </a:t>
            </a:r>
            <a:r>
              <a:rPr lang="en-US" altLang="ja-JP" dirty="0" err="1"/>
              <a:t>Mises</a:t>
            </a:r>
            <a:r>
              <a:rPr lang="en-US" altLang="ja-JP" dirty="0"/>
              <a:t> stress is </a:t>
            </a:r>
            <a:r>
              <a:rPr lang="en-US" altLang="ja-JP" dirty="0">
                <a:solidFill>
                  <a:srgbClr val="FF0000"/>
                </a:solidFill>
              </a:rPr>
              <a:t>less than 0.2%</a:t>
            </a:r>
            <a:r>
              <a:rPr lang="en-US" altLang="ja-JP" dirty="0"/>
              <a:t>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75" y="656693"/>
            <a:ext cx="5325073" cy="421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002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Elastic Cantilever Bending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5900" y="3016982"/>
            <a:ext cx="8928100" cy="3364768"/>
          </a:xfrm>
        </p:spPr>
        <p:txBody>
          <a:bodyPr/>
          <a:lstStyle/>
          <a:p>
            <a:r>
              <a:rPr lang="en-US" altLang="ja-JP" dirty="0"/>
              <a:t>Quasi-static, Plane strain</a:t>
            </a:r>
          </a:p>
          <a:p>
            <a:r>
              <a:rPr lang="en-US" altLang="ja-JP" dirty="0"/>
              <a:t>Young's modulus: 1GPa, Poisson's ratio: 0.3</a:t>
            </a:r>
          </a:p>
          <a:p>
            <a:r>
              <a:rPr lang="en-US" altLang="ja-JP" dirty="0"/>
              <a:t>The num. of nodes: 335, The </a:t>
            </a:r>
            <a:r>
              <a:rPr lang="en-US" altLang="ja-JP" dirty="0" err="1"/>
              <a:t>num</a:t>
            </a:r>
            <a:r>
              <a:rPr lang="en-US" altLang="ja-JP" dirty="0"/>
              <a:t> of SPs: 1450</a:t>
            </a:r>
          </a:p>
          <a:p>
            <a:r>
              <a:rPr kumimoji="1" lang="en-US" altLang="ja-JP" dirty="0"/>
              <a:t>400kN concentrated force to downward dir.</a:t>
            </a:r>
          </a:p>
          <a:p>
            <a:r>
              <a:rPr lang="en-US" altLang="ja-JP" dirty="0"/>
              <a:t>Compared to ABAQUS/Standard with 8-node  2nd-order quadrilateral elements (CPE8)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0" y="728700"/>
            <a:ext cx="7776864" cy="22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970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Elastic Cantilever Bending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5900" y="656692"/>
            <a:ext cx="8928100" cy="5725058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ja-JP" sz="2800" dirty="0"/>
              <a:t>Distributions of </a:t>
            </a:r>
            <a:r>
              <a:rPr lang="en-US" altLang="ja-JP" sz="2800" dirty="0" err="1"/>
              <a:t>Mises</a:t>
            </a:r>
            <a:r>
              <a:rPr lang="en-US" altLang="ja-JP" sz="2800" dirty="0"/>
              <a:t> Stress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  FSPI </a:t>
            </a:r>
            <a:r>
              <a:rPr lang="en-US" altLang="ja-JP" dirty="0" err="1"/>
              <a:t>Meshfree</a:t>
            </a:r>
            <a:r>
              <a:rPr lang="en-US" altLang="ja-JP" dirty="0"/>
              <a:t>           ABAQUS/Standard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pic>
        <p:nvPicPr>
          <p:cNvPr id="5" name="elastic_cantilever-abaqu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16692" y="1522359"/>
            <a:ext cx="4518279" cy="3490817"/>
          </a:xfrm>
          <a:prstGeom prst="rect">
            <a:avLst/>
          </a:prstGeom>
        </p:spPr>
      </p:pic>
      <p:pic>
        <p:nvPicPr>
          <p:cNvPr id="6" name="beam10-tria-400k-mises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76" y="1495022"/>
            <a:ext cx="4538853" cy="351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Elastic Cantilever Bending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5900" y="5229200"/>
            <a:ext cx="8928100" cy="1152550"/>
          </a:xfrm>
        </p:spPr>
        <p:txBody>
          <a:bodyPr/>
          <a:lstStyle/>
          <a:p>
            <a:r>
              <a:rPr lang="en-US" altLang="ja-JP" dirty="0"/>
              <a:t>Displacement error is </a:t>
            </a:r>
            <a:r>
              <a:rPr lang="en-US" altLang="ja-JP" dirty="0">
                <a:solidFill>
                  <a:srgbClr val="FF0000"/>
                </a:solidFill>
              </a:rPr>
              <a:t>less than 0.3%</a:t>
            </a:r>
            <a:r>
              <a:rPr lang="en-US" altLang="ja-JP" dirty="0"/>
              <a:t>.</a:t>
            </a:r>
          </a:p>
          <a:p>
            <a:r>
              <a:rPr kumimoji="1" lang="en-US" altLang="ja-JP" dirty="0"/>
              <a:t>Proposing method is shear locking free.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88513"/>
            <a:ext cx="7207492" cy="450468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065" y="2528900"/>
            <a:ext cx="1821435" cy="431688"/>
          </a:xfrm>
          <a:prstGeom prst="rect">
            <a:avLst/>
          </a:prstGeom>
        </p:spPr>
      </p:pic>
      <p:sp>
        <p:nvSpPr>
          <p:cNvPr id="7" name="円/楕円 6"/>
          <p:cNvSpPr/>
          <p:nvPr/>
        </p:nvSpPr>
        <p:spPr>
          <a:xfrm>
            <a:off x="8999984" y="2599049"/>
            <a:ext cx="144016" cy="144016"/>
          </a:xfrm>
          <a:prstGeom prst="ellipse">
            <a:avLst/>
          </a:prstGeom>
          <a:noFill/>
          <a:ln w="317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9071992" y="2744744"/>
            <a:ext cx="0" cy="282779"/>
          </a:xfrm>
          <a:prstGeom prst="straightConnector1">
            <a:avLst/>
          </a:prstGeom>
          <a:ln w="38100" cap="sq">
            <a:solidFill>
              <a:srgbClr val="FF00FF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261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Table of Contents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 and Objective</a:t>
            </a:r>
          </a:p>
          <a:p>
            <a:pPr marL="514350" indent="-514350">
              <a:buFont typeface="+mj-lt"/>
              <a:buAutoNum type="arabicPeriod"/>
            </a:pPr>
            <a:endParaRPr lang="en-US" altLang="ja-JP" dirty="0">
              <a:solidFill>
                <a:srgbClr val="80808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ja-JP" dirty="0">
                <a:solidFill>
                  <a:srgbClr val="808080"/>
                </a:solidFill>
              </a:rPr>
              <a:t>Formulation of </a:t>
            </a:r>
            <a:br>
              <a:rPr lang="en-US" altLang="ja-JP" dirty="0">
                <a:solidFill>
                  <a:srgbClr val="808080"/>
                </a:solidFill>
              </a:rPr>
            </a:br>
            <a:r>
              <a:rPr lang="en-US" altLang="ja-JP" dirty="0">
                <a:solidFill>
                  <a:srgbClr val="808080"/>
                </a:solidFill>
              </a:rPr>
              <a:t>Floating Stress-Point Integration (FSPI)</a:t>
            </a:r>
            <a:br>
              <a:rPr lang="en-US" altLang="ja-JP" dirty="0">
                <a:solidFill>
                  <a:srgbClr val="808080"/>
                </a:solidFill>
              </a:rPr>
            </a:br>
            <a:r>
              <a:rPr lang="en-US" altLang="ja-JP" dirty="0" err="1">
                <a:solidFill>
                  <a:srgbClr val="808080"/>
                </a:solidFill>
              </a:rPr>
              <a:t>Meshfree</a:t>
            </a:r>
            <a:r>
              <a:rPr lang="en-US" altLang="ja-JP" dirty="0">
                <a:solidFill>
                  <a:srgbClr val="808080"/>
                </a:solidFill>
              </a:rPr>
              <a:t> Method</a:t>
            </a:r>
          </a:p>
          <a:p>
            <a:pPr marL="514350" indent="-514350">
              <a:buFont typeface="+mj-lt"/>
              <a:buAutoNum type="arabicPeriod"/>
            </a:pPr>
            <a:endParaRPr lang="en-US" altLang="ja-JP" dirty="0">
              <a:solidFill>
                <a:srgbClr val="80808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ja-JP" dirty="0">
                <a:solidFill>
                  <a:srgbClr val="808080"/>
                </a:solidFill>
              </a:rPr>
              <a:t>Examples of Analysis</a:t>
            </a:r>
          </a:p>
          <a:p>
            <a:pPr marL="514350" indent="-514350">
              <a:buFont typeface="+mj-lt"/>
              <a:buAutoNum type="arabicPeriod"/>
            </a:pPr>
            <a:endParaRPr lang="en-US" altLang="ja-JP" dirty="0">
              <a:solidFill>
                <a:srgbClr val="80808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ja-JP" dirty="0">
                <a:solidFill>
                  <a:srgbClr val="808080"/>
                </a:solidFill>
              </a:rPr>
              <a:t>Conclusion</a:t>
            </a:r>
          </a:p>
          <a:p>
            <a:pPr marL="514350" indent="-514350">
              <a:buFont typeface="+mj-lt"/>
              <a:buAutoNum type="arabicPeriod"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589481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Elastic Uniaxial Compression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51920" y="623888"/>
            <a:ext cx="5292080" cy="5757862"/>
          </a:xfrm>
        </p:spPr>
        <p:txBody>
          <a:bodyPr/>
          <a:lstStyle/>
          <a:p>
            <a:r>
              <a:rPr lang="en-US" altLang="ja-JP" dirty="0"/>
              <a:t>Quasi-static, Plane strain</a:t>
            </a:r>
          </a:p>
          <a:p>
            <a:r>
              <a:rPr lang="en-US" altLang="ja-JP" dirty="0"/>
              <a:t>Young's modulus: 1GPa, Poisson's ratio: 0.45</a:t>
            </a:r>
          </a:p>
          <a:p>
            <a:r>
              <a:rPr lang="en-US" altLang="ja-JP" dirty="0"/>
              <a:t>The num. of nodes: 528, </a:t>
            </a:r>
            <a:br>
              <a:rPr lang="en-US" altLang="ja-JP" dirty="0"/>
            </a:br>
            <a:r>
              <a:rPr lang="en-US" altLang="ja-JP" dirty="0"/>
              <a:t>The num. of SPs: 2455</a:t>
            </a:r>
          </a:p>
          <a:p>
            <a:r>
              <a:rPr lang="en-US" altLang="ja-JP" dirty="0"/>
              <a:t>0.4m displacement to downward dir.</a:t>
            </a:r>
          </a:p>
          <a:p>
            <a:r>
              <a:rPr lang="en-US" altLang="ja-JP" dirty="0"/>
              <a:t>Compared to ABAQUS/ Standard with 3-node 1st-order triangular elements (CPE3)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2696"/>
            <a:ext cx="3168352" cy="568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259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Elastic Uniaxial Compression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5900" y="5301208"/>
            <a:ext cx="8928100" cy="1080542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      FSPI </a:t>
            </a:r>
            <a:r>
              <a:rPr kumimoji="1" lang="en-US" altLang="ja-JP" dirty="0" err="1"/>
              <a:t>Meshfree</a:t>
            </a:r>
            <a:r>
              <a:rPr kumimoji="1" lang="en-US" altLang="ja-JP" dirty="0"/>
              <a:t>             ABAQUS/Standard</a:t>
            </a:r>
          </a:p>
          <a:p>
            <a:r>
              <a:rPr kumimoji="1" lang="en-US" altLang="ja-JP" dirty="0"/>
              <a:t>ABAQUS stopped at 0.28m displacement.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pic>
        <p:nvPicPr>
          <p:cNvPr id="5" name="elastic_barrel-fine-mise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496" y="692696"/>
            <a:ext cx="4518611" cy="4464496"/>
          </a:xfrm>
          <a:prstGeom prst="rect">
            <a:avLst/>
          </a:prstGeom>
        </p:spPr>
      </p:pic>
      <p:pic>
        <p:nvPicPr>
          <p:cNvPr id="6" name="elastic-barrel-fine-mises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05779" y="692696"/>
            <a:ext cx="420358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6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Elastic Uniaxial Compression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5900" y="4905164"/>
            <a:ext cx="8928100" cy="1476586"/>
          </a:xfrm>
        </p:spPr>
        <p:txBody>
          <a:bodyPr/>
          <a:lstStyle/>
          <a:p>
            <a:r>
              <a:rPr lang="en-US" altLang="ja-JP" dirty="0"/>
              <a:t>3% displacement difference at 0.28m disp.</a:t>
            </a:r>
          </a:p>
          <a:p>
            <a:r>
              <a:rPr lang="en-US" altLang="ja-JP" dirty="0"/>
              <a:t>Treatments at the concave corner is necessary.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06515"/>
            <a:ext cx="6660232" cy="4162645"/>
          </a:xfrm>
          <a:prstGeom prst="rect">
            <a:avLst/>
          </a:prstGeom>
        </p:spPr>
      </p:pic>
      <p:grpSp>
        <p:nvGrpSpPr>
          <p:cNvPr id="12" name="グループ化 11"/>
          <p:cNvGrpSpPr/>
          <p:nvPr/>
        </p:nvGrpSpPr>
        <p:grpSpPr>
          <a:xfrm>
            <a:off x="7090851" y="1129740"/>
            <a:ext cx="1945645" cy="3091348"/>
            <a:chOff x="7090851" y="1129740"/>
            <a:chExt cx="1945645" cy="3091348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7090851" y="1129740"/>
              <a:ext cx="1585605" cy="3091348"/>
              <a:chOff x="6984268" y="980728"/>
              <a:chExt cx="1585605" cy="3091348"/>
            </a:xfrm>
          </p:grpSpPr>
          <p:pic>
            <p:nvPicPr>
              <p:cNvPr id="6" name="図 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4268" y="980728"/>
                <a:ext cx="1581071" cy="3066320"/>
              </a:xfrm>
              <a:prstGeom prst="rect">
                <a:avLst/>
              </a:prstGeom>
            </p:spPr>
          </p:pic>
          <p:sp>
            <p:nvSpPr>
              <p:cNvPr id="7" name="円/楕円 6"/>
              <p:cNvSpPr/>
              <p:nvPr/>
            </p:nvSpPr>
            <p:spPr>
              <a:xfrm>
                <a:off x="8425857" y="3919599"/>
                <a:ext cx="144016" cy="152477"/>
              </a:xfrm>
              <a:prstGeom prst="ellipse">
                <a:avLst/>
              </a:prstGeom>
              <a:noFill/>
              <a:ln w="317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10" name="直線矢印コネクタ 9"/>
            <p:cNvCxnSpPr/>
            <p:nvPr/>
          </p:nvCxnSpPr>
          <p:spPr>
            <a:xfrm>
              <a:off x="8671922" y="4154333"/>
              <a:ext cx="364574" cy="0"/>
            </a:xfrm>
            <a:prstGeom prst="straightConnector1">
              <a:avLst/>
            </a:prstGeom>
            <a:ln w="38100" cap="sq">
              <a:solidFill>
                <a:srgbClr val="FF00FF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078490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Elasto</a:t>
            </a:r>
            <a:r>
              <a:rPr kumimoji="1" lang="en-US" altLang="ja-JP" dirty="0"/>
              <a:t>-plastic Constitutive Equation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800" dirty="0"/>
              <a:t>Classical</a:t>
            </a:r>
            <a:r>
              <a:rPr lang="en-US" altLang="ja-JP" dirty="0"/>
              <a:t> </a:t>
            </a:r>
            <a:r>
              <a:rPr lang="en-US" altLang="ja-JP" dirty="0" err="1"/>
              <a:t>elasto</a:t>
            </a:r>
            <a:r>
              <a:rPr lang="en-US" altLang="ja-JP" dirty="0"/>
              <a:t>-plastic model with</a:t>
            </a:r>
          </a:p>
          <a:p>
            <a:pPr lvl="1"/>
            <a:r>
              <a:rPr lang="en-US" altLang="ja-JP" sz="2400" dirty="0"/>
              <a:t>von </a:t>
            </a:r>
            <a:r>
              <a:rPr lang="en-US" altLang="ja-JP" sz="2400" dirty="0" err="1"/>
              <a:t>Mises</a:t>
            </a:r>
            <a:r>
              <a:rPr lang="en-US" altLang="ja-JP" sz="2400" dirty="0"/>
              <a:t> yield criterion</a:t>
            </a:r>
          </a:p>
          <a:p>
            <a:pPr lvl="1"/>
            <a:r>
              <a:rPr lang="en-US" altLang="ja-JP" sz="2400" dirty="0"/>
              <a:t>associated flow rule</a:t>
            </a:r>
          </a:p>
          <a:p>
            <a:pPr lvl="1"/>
            <a:r>
              <a:rPr lang="en-US" altLang="ja-JP" sz="2400" dirty="0"/>
              <a:t>isotropic hardening rule</a:t>
            </a:r>
            <a:endParaRPr kumimoji="1" lang="en-US" altLang="ja-JP" sz="2400" dirty="0"/>
          </a:p>
          <a:p>
            <a:r>
              <a:rPr lang="en-US" altLang="ja-JP" sz="2800" dirty="0"/>
              <a:t>E</a:t>
            </a:r>
            <a:r>
              <a:rPr kumimoji="1" lang="en-US" altLang="ja-JP" sz="2800" dirty="0"/>
              <a:t>xactly the same as the </a:t>
            </a:r>
            <a:br>
              <a:rPr kumimoji="1" lang="en-US" altLang="ja-JP" sz="2800" dirty="0"/>
            </a:br>
            <a:r>
              <a:rPr kumimoji="1" lang="en-US" altLang="ja-JP" sz="2800" dirty="0"/>
              <a:t>default </a:t>
            </a:r>
            <a:r>
              <a:rPr kumimoji="1" lang="en-US" altLang="ja-JP" sz="2800" dirty="0" err="1"/>
              <a:t>elasto</a:t>
            </a:r>
            <a:r>
              <a:rPr kumimoji="1" lang="en-US" altLang="ja-JP" sz="2800" dirty="0"/>
              <a:t>-plastic model </a:t>
            </a:r>
            <a:br>
              <a:rPr kumimoji="1" lang="en-US" altLang="ja-JP" sz="2800" dirty="0"/>
            </a:br>
            <a:r>
              <a:rPr kumimoji="1" lang="en-US" altLang="ja-JP" sz="2800" dirty="0"/>
              <a:t>of ABAQUS/Standard.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559" y="1132937"/>
            <a:ext cx="4076945" cy="2548091"/>
          </a:xfrm>
          <a:prstGeom prst="rect">
            <a:avLst/>
          </a:prstGeom>
          <a:ln w="38100">
            <a:solidFill>
              <a:srgbClr val="FF00FF"/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89040"/>
            <a:ext cx="6912260" cy="256808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190205" y="4377298"/>
            <a:ext cx="2918299" cy="707886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Young's Modulus: 1GPa</a:t>
            </a:r>
          </a:p>
          <a:p>
            <a:r>
              <a:rPr lang="en-US" altLang="ja-JP" sz="2000" dirty="0"/>
              <a:t>Poisson's Ratio: 0.3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6617583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Elasto</a:t>
            </a:r>
            <a:r>
              <a:rPr kumimoji="1" lang="en-US" altLang="ja-JP" dirty="0"/>
              <a:t>-plastic Cantilever Bending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5900" y="3681028"/>
            <a:ext cx="8928100" cy="2700721"/>
          </a:xfrm>
        </p:spPr>
        <p:txBody>
          <a:bodyPr/>
          <a:lstStyle/>
          <a:p>
            <a:r>
              <a:rPr lang="en-US" altLang="ja-JP" dirty="0"/>
              <a:t>Quasi-static, Plane strain</a:t>
            </a:r>
          </a:p>
          <a:p>
            <a:r>
              <a:rPr lang="en-US" altLang="ja-JP" dirty="0"/>
              <a:t>Num. of Nodes: 335, </a:t>
            </a:r>
            <a:r>
              <a:rPr lang="en-US" altLang="ja-JP" dirty="0" err="1"/>
              <a:t>Num</a:t>
            </a:r>
            <a:r>
              <a:rPr lang="en-US" altLang="ja-JP" dirty="0"/>
              <a:t> of SPs: 1450</a:t>
            </a:r>
          </a:p>
          <a:p>
            <a:r>
              <a:rPr lang="en-US" altLang="ja-JP" dirty="0"/>
              <a:t>Oscillating vertical disp. enforced</a:t>
            </a:r>
          </a:p>
          <a:p>
            <a:r>
              <a:rPr lang="en-US" altLang="ja-JP" dirty="0"/>
              <a:t>Compared to ABAQUS/Standard with 8-node  2nd-order quadrilateral elements (CPE8)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34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16" y="656692"/>
            <a:ext cx="6984268" cy="311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925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Elasto</a:t>
            </a:r>
            <a:r>
              <a:rPr lang="en-US" altLang="ja-JP" dirty="0"/>
              <a:t>-plastic Cantilever Bending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5900" y="5913276"/>
            <a:ext cx="8928100" cy="468473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      </a:t>
            </a:r>
            <a:r>
              <a:rPr lang="en-US" altLang="ja-JP" dirty="0"/>
              <a:t>FSPI </a:t>
            </a:r>
            <a:r>
              <a:rPr lang="en-US" altLang="ja-JP" dirty="0" err="1"/>
              <a:t>Meshfree</a:t>
            </a:r>
            <a:r>
              <a:rPr kumimoji="1" lang="ja-JP" altLang="en-US" dirty="0"/>
              <a:t>　           </a:t>
            </a:r>
            <a:r>
              <a:rPr kumimoji="1" lang="en-US" altLang="ja-JP" dirty="0"/>
              <a:t>ABAQUS/Standard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35</a:t>
            </a:fld>
            <a:endParaRPr lang="ja-JP" altLang="en-US" dirty="0"/>
          </a:p>
        </p:txBody>
      </p:sp>
      <p:pic>
        <p:nvPicPr>
          <p:cNvPr id="5" name="plastic-cantilever-peeq-efgmeth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47" y="1083823"/>
            <a:ext cx="4555253" cy="4806770"/>
          </a:xfrm>
          <a:prstGeom prst="rect">
            <a:avLst/>
          </a:prstGeom>
        </p:spPr>
      </p:pic>
      <p:pic>
        <p:nvPicPr>
          <p:cNvPr id="6" name="plastic-cantilever-peeq-abaqus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17005" y="1048056"/>
            <a:ext cx="4481990" cy="490122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324382" y="584684"/>
            <a:ext cx="6538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Distributions of Equivalent Plastic Strain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0548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Elasto</a:t>
            </a:r>
            <a:r>
              <a:rPr lang="en-US" altLang="ja-JP" dirty="0"/>
              <a:t>-plastic Cantilever Bending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ja-JP" sz="2400" dirty="0"/>
              <a:t>T</a:t>
            </a:r>
            <a:r>
              <a:rPr kumimoji="1" lang="en-US" altLang="ja-JP" sz="2400" dirty="0"/>
              <a:t>ime-history of Vertical Reaction </a:t>
            </a:r>
            <a:r>
              <a:rPr lang="en-US" altLang="ja-JP" sz="2400" dirty="0"/>
              <a:t>F</a:t>
            </a:r>
            <a:r>
              <a:rPr kumimoji="1" lang="en-US" altLang="ja-JP" sz="2400" dirty="0"/>
              <a:t>orce at the Bounding </a:t>
            </a:r>
            <a:r>
              <a:rPr lang="en-US" altLang="ja-JP" sz="2400" dirty="0"/>
              <a:t>N</a:t>
            </a:r>
            <a:r>
              <a:rPr kumimoji="1" lang="en-US" altLang="ja-JP" sz="2400" dirty="0"/>
              <a:t>ode</a:t>
            </a:r>
          </a:p>
          <a:p>
            <a:pPr marL="0" indent="0" algn="ctr">
              <a:buNone/>
            </a:pPr>
            <a:endParaRPr kumimoji="1" lang="en-US" altLang="ja-JP" sz="3600" dirty="0"/>
          </a:p>
          <a:p>
            <a:pPr marL="0" indent="0" algn="r">
              <a:buNone/>
            </a:pPr>
            <a:endParaRPr lang="en-US" altLang="ja-JP" dirty="0"/>
          </a:p>
          <a:p>
            <a:pPr marL="0" indent="0" algn="r">
              <a:buNone/>
            </a:pPr>
            <a:endParaRPr lang="en-US" altLang="ja-JP" dirty="0"/>
          </a:p>
          <a:p>
            <a:pPr marL="0" indent="0" algn="r">
              <a:buNone/>
            </a:pPr>
            <a:endParaRPr lang="en-US" altLang="ja-JP" dirty="0"/>
          </a:p>
          <a:p>
            <a:pPr marL="0" indent="0" algn="r">
              <a:buNone/>
            </a:pPr>
            <a:endParaRPr lang="en-US" altLang="ja-JP" dirty="0"/>
          </a:p>
          <a:p>
            <a:pPr marL="0" indent="0" algn="r">
              <a:buNone/>
            </a:pPr>
            <a:endParaRPr lang="en-US" altLang="ja-JP" dirty="0"/>
          </a:p>
          <a:p>
            <a:pPr marL="0" indent="0" algn="r">
              <a:buNone/>
            </a:pPr>
            <a:endParaRPr lang="en-US" altLang="ja-JP" dirty="0"/>
          </a:p>
          <a:p>
            <a:r>
              <a:rPr lang="en-US" altLang="ja-JP" dirty="0"/>
              <a:t>Error of reaction force is </a:t>
            </a:r>
            <a:r>
              <a:rPr lang="en-US" altLang="ja-JP" dirty="0">
                <a:solidFill>
                  <a:srgbClr val="FF0000"/>
                </a:solidFill>
              </a:rPr>
              <a:t>less than 0.3%</a:t>
            </a:r>
          </a:p>
          <a:p>
            <a:r>
              <a:rPr lang="en-US" altLang="ja-JP" dirty="0"/>
              <a:t>No shear locking in </a:t>
            </a:r>
            <a:r>
              <a:rPr lang="en-US" altLang="ja-JP" dirty="0" err="1"/>
              <a:t>elasto</a:t>
            </a:r>
            <a:r>
              <a:rPr lang="en-US" altLang="ja-JP" dirty="0"/>
              <a:t>-plastic case too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36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5" y="1016732"/>
            <a:ext cx="6898367" cy="431147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669452"/>
            <a:ext cx="2293308" cy="543524"/>
          </a:xfrm>
          <a:prstGeom prst="rect">
            <a:avLst/>
          </a:prstGeom>
        </p:spPr>
      </p:pic>
      <p:sp>
        <p:nvSpPr>
          <p:cNvPr id="7" name="円/楕円 6"/>
          <p:cNvSpPr/>
          <p:nvPr/>
        </p:nvSpPr>
        <p:spPr>
          <a:xfrm>
            <a:off x="8867424" y="2780928"/>
            <a:ext cx="97064" cy="108012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35243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Elasto</a:t>
            </a:r>
            <a:r>
              <a:rPr lang="en-US" altLang="ja-JP" dirty="0"/>
              <a:t>-plastic Uniaxial Tensioning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103948" y="623888"/>
            <a:ext cx="5040053" cy="5757862"/>
          </a:xfrm>
        </p:spPr>
        <p:txBody>
          <a:bodyPr/>
          <a:lstStyle/>
          <a:p>
            <a:r>
              <a:rPr lang="en-US" altLang="ja-JP" dirty="0"/>
              <a:t>Quasi-static, Plane strain</a:t>
            </a:r>
          </a:p>
          <a:p>
            <a:r>
              <a:rPr lang="en-US" altLang="ja-JP" dirty="0"/>
              <a:t>1m disp. of upper side</a:t>
            </a:r>
            <a:endParaRPr lang="ja-JP" altLang="en-US" dirty="0"/>
          </a:p>
          <a:p>
            <a:r>
              <a:rPr lang="en-US" altLang="ja-JP" dirty="0"/>
              <a:t>The num. of nodes: 1800, </a:t>
            </a:r>
            <a:br>
              <a:rPr lang="en-US" altLang="ja-JP" dirty="0"/>
            </a:br>
            <a:r>
              <a:rPr lang="en-US" altLang="ja-JP" dirty="0"/>
              <a:t>The </a:t>
            </a:r>
            <a:r>
              <a:rPr lang="en-US" altLang="ja-JP" dirty="0" err="1"/>
              <a:t>num</a:t>
            </a:r>
            <a:r>
              <a:rPr lang="en-US" altLang="ja-JP" dirty="0"/>
              <a:t> of SPs: 5400</a:t>
            </a:r>
          </a:p>
          <a:p>
            <a:r>
              <a:rPr lang="en-US" altLang="ja-JP" dirty="0"/>
              <a:t>Compared to ABAQUS /Standard with 3-node  1st-order triangular elements (CPE3)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37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" y="720080"/>
            <a:ext cx="4033325" cy="562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153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Elasto</a:t>
            </a:r>
            <a:r>
              <a:rPr lang="en-US" altLang="ja-JP" dirty="0"/>
              <a:t>-plastic Uniaxial Tensioning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5900" y="5913276"/>
            <a:ext cx="8928100" cy="468474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         </a:t>
            </a:r>
            <a:r>
              <a:rPr lang="en-US" altLang="ja-JP" dirty="0"/>
              <a:t>FSPI </a:t>
            </a:r>
            <a:r>
              <a:rPr lang="en-US" altLang="ja-JP" dirty="0" err="1"/>
              <a:t>Meshfree</a:t>
            </a:r>
            <a:r>
              <a:rPr lang="ja-JP" altLang="en-US" dirty="0"/>
              <a:t>            </a:t>
            </a:r>
            <a:r>
              <a:rPr lang="en-US" altLang="ja-JP" dirty="0"/>
              <a:t>ABAQUS/Standard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38</a:t>
            </a:fld>
            <a:endParaRPr lang="ja-JP" altLang="en-US" dirty="0"/>
          </a:p>
        </p:txBody>
      </p:sp>
      <p:pic>
        <p:nvPicPr>
          <p:cNvPr id="6" name="plastic-tension-peeq-abaqu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40052" y="656692"/>
            <a:ext cx="3956745" cy="5256584"/>
          </a:xfrm>
          <a:prstGeom prst="rect">
            <a:avLst/>
          </a:prstGeom>
        </p:spPr>
      </p:pic>
      <p:pic>
        <p:nvPicPr>
          <p:cNvPr id="7" name="plastic-tension-peeq-efgmeth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1580" y="808060"/>
            <a:ext cx="4209521" cy="506921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 rot="16200000">
            <a:off x="-1286757" y="2874132"/>
            <a:ext cx="3403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/>
              <a:t>Distributions of</a:t>
            </a:r>
          </a:p>
          <a:p>
            <a:pPr algn="ctr"/>
            <a:r>
              <a:rPr lang="en-US" altLang="ja-JP" sz="2400" dirty="0"/>
              <a:t>Equivalent Plastic Stain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286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Elasto</a:t>
            </a:r>
            <a:r>
              <a:rPr lang="en-US" altLang="ja-JP" dirty="0"/>
              <a:t>-plastic Uniaxial Tensioning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ja-JP" sz="2400" dirty="0"/>
              <a:t>Progress of Horizontal Displacement at the Lower-right Node</a:t>
            </a:r>
          </a:p>
          <a:p>
            <a:pPr marL="0" indent="0" algn="ctr">
              <a:buNone/>
            </a:pPr>
            <a:endParaRPr kumimoji="1" lang="en-US" altLang="ja-JP" dirty="0"/>
          </a:p>
          <a:p>
            <a:pPr marL="0" indent="0" algn="ctr">
              <a:buNone/>
            </a:pPr>
            <a:endParaRPr lang="en-US" altLang="ja-JP" dirty="0"/>
          </a:p>
          <a:p>
            <a:pPr marL="0" indent="0" algn="ctr">
              <a:buNone/>
            </a:pPr>
            <a:endParaRPr kumimoji="1" lang="en-US" altLang="ja-JP" dirty="0"/>
          </a:p>
          <a:p>
            <a:pPr marL="0" indent="0" algn="ctr">
              <a:buNone/>
            </a:pPr>
            <a:endParaRPr lang="en-US" altLang="ja-JP" dirty="0"/>
          </a:p>
          <a:p>
            <a:pPr marL="0" indent="0" algn="ctr">
              <a:buNone/>
            </a:pPr>
            <a:endParaRPr kumimoji="1" lang="en-US" altLang="ja-JP" dirty="0"/>
          </a:p>
          <a:p>
            <a:pPr marL="0" indent="0" algn="ctr">
              <a:buNone/>
            </a:pPr>
            <a:endParaRPr lang="en-US" altLang="ja-JP" dirty="0"/>
          </a:p>
          <a:p>
            <a:pPr marL="0" indent="0" algn="ctr">
              <a:buNone/>
            </a:pPr>
            <a:endParaRPr kumimoji="1" lang="en-US" altLang="ja-JP" dirty="0"/>
          </a:p>
          <a:p>
            <a:r>
              <a:rPr lang="en-US" altLang="ja-JP" dirty="0"/>
              <a:t>Error of displacement is </a:t>
            </a:r>
            <a:r>
              <a:rPr lang="en-US" altLang="ja-JP" dirty="0">
                <a:solidFill>
                  <a:srgbClr val="FF0000"/>
                </a:solidFill>
              </a:rPr>
              <a:t>less than 0.2%</a:t>
            </a:r>
            <a:r>
              <a:rPr lang="en-US" altLang="ja-JP" dirty="0"/>
              <a:t>.</a:t>
            </a:r>
          </a:p>
          <a:p>
            <a:r>
              <a:rPr lang="en-US" altLang="ja-JP" dirty="0"/>
              <a:t>Enough accuracy in plastic large deformation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39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1098057"/>
            <a:ext cx="6624736" cy="414046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401601"/>
            <a:ext cx="1533372" cy="1533372"/>
          </a:xfrm>
          <a:prstGeom prst="rect">
            <a:avLst/>
          </a:prstGeom>
        </p:spPr>
      </p:pic>
      <p:sp>
        <p:nvSpPr>
          <p:cNvPr id="8" name="円/楕円 7"/>
          <p:cNvSpPr/>
          <p:nvPr/>
        </p:nvSpPr>
        <p:spPr>
          <a:xfrm>
            <a:off x="8388424" y="3825044"/>
            <a:ext cx="144016" cy="144016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矢印コネクタ 9"/>
          <p:cNvCxnSpPr/>
          <p:nvPr/>
        </p:nvCxnSpPr>
        <p:spPr>
          <a:xfrm flipH="1">
            <a:off x="8100392" y="4005064"/>
            <a:ext cx="360040" cy="0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8834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Backuground</a:t>
            </a:r>
            <a:r>
              <a:rPr lang="en-US" altLang="ja-JP" dirty="0"/>
              <a:t> and Motivation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ja-JP" dirty="0">
                <a:solidFill>
                  <a:srgbClr val="000000"/>
                </a:solidFill>
              </a:rPr>
              <a:t>We want to solve </a:t>
            </a:r>
            <a:r>
              <a:rPr lang="en-US" altLang="ja-JP" dirty="0">
                <a:solidFill>
                  <a:srgbClr val="7030A0"/>
                </a:solidFill>
              </a:rPr>
              <a:t>extremely large deformation </a:t>
            </a:r>
            <a:r>
              <a:rPr lang="en-US" altLang="ja-JP" dirty="0">
                <a:solidFill>
                  <a:srgbClr val="000000"/>
                </a:solidFill>
              </a:rPr>
              <a:t>problems </a:t>
            </a:r>
            <a:r>
              <a:rPr lang="en-US" altLang="ja-JP" dirty="0">
                <a:solidFill>
                  <a:srgbClr val="FF0000"/>
                </a:solidFill>
              </a:rPr>
              <a:t>easily!!</a:t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en-US" altLang="ja-JP" dirty="0">
                <a:solidFill>
                  <a:srgbClr val="000000"/>
                </a:solidFill>
              </a:rPr>
              <a:t> Final target: </a:t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en-US" altLang="ja-JP" dirty="0">
                <a:solidFill>
                  <a:srgbClr val="000000"/>
                </a:solidFill>
              </a:rPr>
              <a:t>     thermal imprinting</a:t>
            </a:r>
          </a:p>
          <a:p>
            <a:pPr lvl="0"/>
            <a:r>
              <a:rPr lang="en-US" altLang="ja-JP" dirty="0">
                <a:solidFill>
                  <a:srgbClr val="000000"/>
                </a:solidFill>
              </a:rPr>
              <a:t>Using FEM, finite elements are</a:t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en-US" altLang="ja-JP" dirty="0">
                <a:solidFill>
                  <a:srgbClr val="000000"/>
                </a:solidFill>
              </a:rPr>
              <a:t>easily distorted and bring analysis</a:t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en-US" altLang="ja-JP" dirty="0">
                <a:solidFill>
                  <a:srgbClr val="000000"/>
                </a:solidFill>
              </a:rPr>
              <a:t>failure.</a:t>
            </a:r>
          </a:p>
          <a:p>
            <a:pPr lvl="0"/>
            <a:r>
              <a:rPr lang="en-US" altLang="ja-JP" dirty="0">
                <a:solidFill>
                  <a:srgbClr val="000000"/>
                </a:solidFill>
              </a:rPr>
              <a:t>Adaptive FEM is </a:t>
            </a:r>
            <a:r>
              <a:rPr lang="en-US" altLang="ja-JP" dirty="0">
                <a:solidFill>
                  <a:srgbClr val="0000CC"/>
                </a:solidFill>
              </a:rPr>
              <a:t>not convenient</a:t>
            </a:r>
            <a:br>
              <a:rPr lang="en-US" altLang="ja-JP" dirty="0">
                <a:solidFill>
                  <a:srgbClr val="0000CC"/>
                </a:solidFill>
              </a:rPr>
            </a:br>
            <a:r>
              <a:rPr lang="en-US" altLang="ja-JP" dirty="0"/>
              <a:t>so far.</a:t>
            </a:r>
          </a:p>
          <a:p>
            <a:pPr lvl="3"/>
            <a:endParaRPr lang="en-US" altLang="ja-JP" dirty="0">
              <a:solidFill>
                <a:srgbClr val="000000"/>
              </a:solidFill>
            </a:endParaRPr>
          </a:p>
          <a:p>
            <a:pPr lvl="0">
              <a:buNone/>
            </a:pPr>
            <a:r>
              <a:rPr lang="ja-JP" altLang="en-US" dirty="0">
                <a:solidFill>
                  <a:srgbClr val="000000"/>
                </a:solidFill>
              </a:rPr>
              <a:t>　　　　</a:t>
            </a:r>
            <a:r>
              <a:rPr lang="en-US" altLang="ja-JP" dirty="0">
                <a:solidFill>
                  <a:srgbClr val="FF00FF"/>
                </a:solidFill>
              </a:rPr>
              <a:t>Challenge </a:t>
            </a:r>
            <a:r>
              <a:rPr lang="en-US" altLang="ja-JP" dirty="0" err="1">
                <a:solidFill>
                  <a:srgbClr val="FF00FF"/>
                </a:solidFill>
              </a:rPr>
              <a:t>meshfree</a:t>
            </a:r>
            <a:r>
              <a:rPr lang="en-US" altLang="ja-JP" dirty="0">
                <a:solidFill>
                  <a:srgbClr val="FF00FF"/>
                </a:solidFill>
              </a:rPr>
              <a:t>!!</a:t>
            </a:r>
            <a:endParaRPr lang="ja-JP" altLang="en-US" dirty="0">
              <a:solidFill>
                <a:srgbClr val="FF00FF"/>
              </a:solidFill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2446412" y="5049180"/>
            <a:ext cx="1333500" cy="576262"/>
          </a:xfrm>
          <a:prstGeom prst="downArrow">
            <a:avLst>
              <a:gd name="adj1" fmla="val 52195"/>
              <a:gd name="adj2" fmla="val 484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en-US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 l="48975" t="43605" b="14536"/>
          <a:stretch>
            <a:fillRect/>
          </a:stretch>
        </p:blipFill>
        <p:spPr bwMode="auto">
          <a:xfrm>
            <a:off x="4974233" y="1118753"/>
            <a:ext cx="2478087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>
            <a:hlinkClick r:id="rId4" action="ppaction://hlinkfile"/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34064" t="3392" r="31031" b="39569"/>
          <a:stretch/>
        </p:blipFill>
        <p:spPr bwMode="auto">
          <a:xfrm>
            <a:off x="6660000" y="2759253"/>
            <a:ext cx="2412000" cy="36323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15089" y="1081088"/>
            <a:ext cx="2157411" cy="16451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69887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Elasto</a:t>
            </a:r>
            <a:r>
              <a:rPr lang="en-US" altLang="ja-JP" dirty="0"/>
              <a:t>-plastic Bar Shearing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40</a:t>
            </a:fld>
            <a:endParaRPr lang="ja-JP" altLang="en-US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idx="1"/>
          </p:nvPr>
        </p:nvSpPr>
        <p:spPr>
          <a:xfrm>
            <a:off x="215900" y="3609020"/>
            <a:ext cx="8928100" cy="2772731"/>
          </a:xfrm>
        </p:spPr>
        <p:txBody>
          <a:bodyPr/>
          <a:lstStyle/>
          <a:p>
            <a:r>
              <a:rPr lang="en-US" altLang="ja-JP" dirty="0"/>
              <a:t>Quasi-static, Plane strain</a:t>
            </a:r>
          </a:p>
          <a:p>
            <a:r>
              <a:rPr lang="en-US" altLang="ja-JP" dirty="0"/>
              <a:t>Shearing with 1.5m vertical displacement</a:t>
            </a:r>
            <a:endParaRPr lang="ja-JP" altLang="en-US" dirty="0"/>
          </a:p>
          <a:p>
            <a:r>
              <a:rPr lang="en-US" altLang="ja-JP" sz="2800" dirty="0"/>
              <a:t>The num. of nodes: 1052,  The num. of SPs: 3156</a:t>
            </a:r>
          </a:p>
          <a:p>
            <a:r>
              <a:rPr lang="en-US" altLang="ja-JP" dirty="0"/>
              <a:t>Compared to ABAQUS/Standard with 3-node 1st-order triangular elements (CPE3)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762" y="648676"/>
            <a:ext cx="7090654" cy="303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609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Elasto</a:t>
            </a:r>
            <a:r>
              <a:rPr lang="en-US" altLang="ja-JP" dirty="0"/>
              <a:t>-plastic Bar Shearing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200292" y="1420500"/>
            <a:ext cx="1764196" cy="496125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ja-JP" dirty="0"/>
              <a:t>FSPI</a:t>
            </a:r>
          </a:p>
          <a:p>
            <a:pPr marL="0" indent="0" algn="ctr">
              <a:buNone/>
            </a:pPr>
            <a:r>
              <a:rPr lang="en-US" altLang="ja-JP" dirty="0" err="1"/>
              <a:t>Meshfree</a:t>
            </a:r>
            <a:endParaRPr lang="en-US" altLang="ja-JP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ABAQUS</a:t>
            </a:r>
            <a:br>
              <a:rPr lang="en-US" altLang="ja-JP" dirty="0"/>
            </a:br>
            <a:r>
              <a:rPr lang="en-US" altLang="ja-JP" dirty="0"/>
              <a:t>/Standard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41</a:t>
            </a:fld>
            <a:endParaRPr lang="ja-JP" altLang="en-US" dirty="0"/>
          </a:p>
        </p:txBody>
      </p:sp>
      <p:pic>
        <p:nvPicPr>
          <p:cNvPr id="5" name="plastic-shift1.5-peeq-efgmeth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79712" y="656692"/>
            <a:ext cx="5112060" cy="2793883"/>
          </a:xfrm>
          <a:prstGeom prst="rect">
            <a:avLst/>
          </a:prstGeom>
        </p:spPr>
      </p:pic>
      <p:pic>
        <p:nvPicPr>
          <p:cNvPr id="6" name="plastic-shift1.5-peeq-abaqus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15716" y="3481833"/>
            <a:ext cx="5076056" cy="287907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 rot="16200000">
            <a:off x="-1291335" y="2973811"/>
            <a:ext cx="40607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Distributions of</a:t>
            </a:r>
          </a:p>
          <a:p>
            <a:pPr algn="ctr"/>
            <a:r>
              <a:rPr lang="en-US" altLang="ja-JP" sz="2800" dirty="0"/>
              <a:t>Equivalent Plastic Strain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40462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2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Table of Contents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ja-JP" dirty="0">
                <a:solidFill>
                  <a:srgbClr val="808080"/>
                </a:solidFill>
              </a:rPr>
              <a:t>Introduction and Objective</a:t>
            </a:r>
          </a:p>
          <a:p>
            <a:pPr marL="514350" indent="-514350">
              <a:buFont typeface="+mj-lt"/>
              <a:buAutoNum type="arabicPeriod"/>
            </a:pPr>
            <a:endParaRPr lang="en-US" altLang="ja-JP" dirty="0">
              <a:solidFill>
                <a:srgbClr val="80808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ja-JP" dirty="0">
                <a:solidFill>
                  <a:srgbClr val="808080"/>
                </a:solidFill>
              </a:rPr>
              <a:t>Formulation of </a:t>
            </a:r>
            <a:br>
              <a:rPr lang="en-US" altLang="ja-JP" dirty="0">
                <a:solidFill>
                  <a:srgbClr val="808080"/>
                </a:solidFill>
              </a:rPr>
            </a:br>
            <a:r>
              <a:rPr lang="en-US" altLang="ja-JP" dirty="0">
                <a:solidFill>
                  <a:srgbClr val="808080"/>
                </a:solidFill>
              </a:rPr>
              <a:t>Floating Stress-Point Integration (FSPI)</a:t>
            </a:r>
            <a:br>
              <a:rPr lang="en-US" altLang="ja-JP" dirty="0">
                <a:solidFill>
                  <a:srgbClr val="808080"/>
                </a:solidFill>
              </a:rPr>
            </a:br>
            <a:r>
              <a:rPr lang="en-US" altLang="ja-JP" dirty="0" err="1">
                <a:solidFill>
                  <a:srgbClr val="808080"/>
                </a:solidFill>
              </a:rPr>
              <a:t>Meshfree</a:t>
            </a:r>
            <a:r>
              <a:rPr lang="en-US" altLang="ja-JP" dirty="0">
                <a:solidFill>
                  <a:srgbClr val="808080"/>
                </a:solidFill>
              </a:rPr>
              <a:t> Method</a:t>
            </a:r>
          </a:p>
          <a:p>
            <a:pPr marL="514350" indent="-514350">
              <a:buFont typeface="+mj-lt"/>
              <a:buAutoNum type="arabicPeriod"/>
            </a:pPr>
            <a:endParaRPr lang="en-US" altLang="ja-JP" dirty="0">
              <a:solidFill>
                <a:srgbClr val="80808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ja-JP" dirty="0">
                <a:solidFill>
                  <a:srgbClr val="808080"/>
                </a:solidFill>
              </a:rPr>
              <a:t>Examples of Analysis</a:t>
            </a:r>
          </a:p>
          <a:p>
            <a:pPr marL="514350" indent="-514350">
              <a:buFont typeface="+mj-lt"/>
              <a:buAutoNum type="arabicPeriod"/>
            </a:pPr>
            <a:endParaRPr lang="en-US" altLang="ja-JP" b="1" dirty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ja-JP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</a:p>
          <a:p>
            <a:pPr marL="514350" indent="-514350">
              <a:buFont typeface="+mj-lt"/>
              <a:buAutoNum type="arabicPeriod"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528906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Summary and Future Work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5900" y="623888"/>
            <a:ext cx="8928100" cy="5757862"/>
          </a:xfrm>
        </p:spPr>
        <p:txBody>
          <a:bodyPr/>
          <a:lstStyle/>
          <a:p>
            <a:r>
              <a:rPr lang="en-US" altLang="ja-JP" dirty="0"/>
              <a:t>Summary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dirty="0">
                <a:solidFill>
                  <a:srgbClr val="000000"/>
                </a:solidFill>
              </a:rPr>
              <a:t>A new </a:t>
            </a:r>
            <a:r>
              <a:rPr lang="en-US" altLang="ja-JP" dirty="0" err="1">
                <a:solidFill>
                  <a:srgbClr val="000000"/>
                </a:solidFill>
              </a:rPr>
              <a:t>meshfree</a:t>
            </a:r>
            <a:r>
              <a:rPr lang="en-US" altLang="ja-JP" dirty="0">
                <a:solidFill>
                  <a:srgbClr val="000000"/>
                </a:solidFill>
              </a:rPr>
              <a:t> method for </a:t>
            </a:r>
            <a:r>
              <a:rPr lang="en-US" altLang="ja-JP" dirty="0">
                <a:solidFill>
                  <a:srgbClr val="FF00FF"/>
                </a:solidFill>
              </a:rPr>
              <a:t>large deformation </a:t>
            </a:r>
            <a:r>
              <a:rPr lang="en-US" altLang="ja-JP" dirty="0">
                <a:solidFill>
                  <a:srgbClr val="000000"/>
                </a:solidFill>
              </a:rPr>
              <a:t>analysis, </a:t>
            </a:r>
            <a:r>
              <a:rPr lang="en-US" altLang="ja-JP" dirty="0">
                <a:solidFill>
                  <a:srgbClr val="FF0000"/>
                </a:solidFill>
              </a:rPr>
              <a:t>FSPI </a:t>
            </a:r>
            <a:r>
              <a:rPr lang="en-US" altLang="ja-JP" dirty="0" err="1">
                <a:solidFill>
                  <a:srgbClr val="FF0000"/>
                </a:solidFill>
              </a:rPr>
              <a:t>meshfree</a:t>
            </a:r>
            <a:r>
              <a:rPr lang="en-US" altLang="ja-JP" dirty="0">
                <a:solidFill>
                  <a:srgbClr val="FF0000"/>
                </a:solidFill>
              </a:rPr>
              <a:t> method</a:t>
            </a:r>
            <a:r>
              <a:rPr lang="en-US" altLang="ja-JP" dirty="0">
                <a:solidFill>
                  <a:srgbClr val="000000"/>
                </a:solidFill>
              </a:rPr>
              <a:t>, was proposed.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dirty="0">
                <a:solidFill>
                  <a:srgbClr val="000000"/>
                </a:solidFill>
              </a:rPr>
              <a:t>Its formulation based on </a:t>
            </a:r>
            <a:r>
              <a:rPr lang="en-US" altLang="ja-JP" dirty="0">
                <a:solidFill>
                  <a:srgbClr val="996633"/>
                </a:solidFill>
              </a:rPr>
              <a:t>robust MLS </a:t>
            </a:r>
            <a:r>
              <a:rPr lang="en-US" altLang="ja-JP" dirty="0">
                <a:solidFill>
                  <a:srgbClr val="000000"/>
                </a:solidFill>
              </a:rPr>
              <a:t>and </a:t>
            </a:r>
            <a:r>
              <a:rPr lang="en-US" altLang="ja-JP" dirty="0">
                <a:solidFill>
                  <a:srgbClr val="008000"/>
                </a:solidFill>
              </a:rPr>
              <a:t>incremental equilibrium equation </a:t>
            </a:r>
            <a:r>
              <a:rPr lang="en-US" altLang="ja-JP" dirty="0">
                <a:solidFill>
                  <a:srgbClr val="000000"/>
                </a:solidFill>
              </a:rPr>
              <a:t>was presented.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dirty="0">
                <a:solidFill>
                  <a:srgbClr val="000000"/>
                </a:solidFill>
              </a:rPr>
              <a:t>A patch test and a few examples of </a:t>
            </a:r>
            <a:r>
              <a:rPr lang="en-US" altLang="ja-JP" dirty="0" err="1">
                <a:solidFill>
                  <a:srgbClr val="0000CC"/>
                </a:solidFill>
              </a:rPr>
              <a:t>elasto</a:t>
            </a:r>
            <a:r>
              <a:rPr lang="en-US" altLang="ja-JP" dirty="0">
                <a:solidFill>
                  <a:srgbClr val="0000CC"/>
                </a:solidFill>
              </a:rPr>
              <a:t>-plastic</a:t>
            </a:r>
            <a:r>
              <a:rPr lang="en-US" altLang="ja-JP" dirty="0">
                <a:solidFill>
                  <a:srgbClr val="000000"/>
                </a:solidFill>
              </a:rPr>
              <a:t> large deformation analysis were performed to verify that </a:t>
            </a:r>
            <a:r>
              <a:rPr lang="en-US" altLang="ja-JP" dirty="0">
                <a:solidFill>
                  <a:srgbClr val="FF0000"/>
                </a:solidFill>
              </a:rPr>
              <a:t>the method had enough accuracy</a:t>
            </a:r>
            <a:r>
              <a:rPr lang="en-US" altLang="ja-JP" dirty="0">
                <a:solidFill>
                  <a:srgbClr val="000000"/>
                </a:solidFill>
              </a:rPr>
              <a:t>.</a:t>
            </a:r>
            <a:endParaRPr lang="en-US" altLang="ja-JP" dirty="0"/>
          </a:p>
          <a:p>
            <a:pPr eaLnBrk="1" hangingPunct="1">
              <a:lnSpc>
                <a:spcPct val="90000"/>
              </a:lnSpc>
            </a:pPr>
            <a:r>
              <a:rPr lang="en-US" altLang="ja-JP" dirty="0"/>
              <a:t>Future 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dirty="0"/>
              <a:t>solve contact problems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dirty="0"/>
              <a:t>feature of adding node and stress-point</a:t>
            </a:r>
            <a:endParaRPr lang="en-GB" altLang="ja-JP" sz="2400" dirty="0"/>
          </a:p>
          <a:p>
            <a:pPr lvl="1" eaLnBrk="1" hangingPunct="1">
              <a:lnSpc>
                <a:spcPct val="90000"/>
              </a:lnSpc>
            </a:pPr>
            <a:r>
              <a:rPr lang="en-US" altLang="ja-JP" dirty="0">
                <a:solidFill>
                  <a:srgbClr val="000000"/>
                </a:solidFill>
              </a:rPr>
              <a:t>adaptive FEM based on the incremental equilibrium equation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25011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altLang="ja-JP" sz="9600" dirty="0"/>
          </a:p>
          <a:p>
            <a:pPr marL="0" indent="0" algn="ctr">
              <a:buNone/>
            </a:pPr>
            <a:r>
              <a:rPr lang="en-US" altLang="ja-JP" sz="9600" dirty="0"/>
              <a:t>Appendix</a:t>
            </a:r>
            <a:endParaRPr kumimoji="1" lang="ja-JP" altLang="en-US" sz="9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89829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List of Specifications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45</a:t>
            </a:fld>
            <a:endParaRPr lang="ja-JP" alt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573826"/>
              </p:ext>
            </p:extLst>
          </p:nvPr>
        </p:nvGraphicFramePr>
        <p:xfrm>
          <a:off x="206512" y="764704"/>
          <a:ext cx="8730972" cy="54591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13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4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334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Standard</a:t>
                      </a:r>
                      <a:r>
                        <a:rPr kumimoji="1" lang="en-US" altLang="ja-JP" sz="2400" baseline="0" dirty="0"/>
                        <a:t> </a:t>
                      </a:r>
                      <a:r>
                        <a:rPr kumimoji="1" lang="en-US" altLang="ja-JP" sz="2400" dirty="0"/>
                        <a:t>FEM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FSPI</a:t>
                      </a:r>
                      <a:r>
                        <a:rPr kumimoji="1" lang="en-US" altLang="ja-JP" sz="2400" baseline="0" dirty="0"/>
                        <a:t> </a:t>
                      </a:r>
                      <a:r>
                        <a:rPr kumimoji="1" lang="en-US" altLang="ja-JP" sz="2400" baseline="0" dirty="0" err="1"/>
                        <a:t>Meshfree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Node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Yes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Yes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Element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Yes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1" dirty="0">
                          <a:solidFill>
                            <a:srgbClr val="FF0000"/>
                          </a:solidFill>
                        </a:rPr>
                        <a:t>No</a:t>
                      </a:r>
                      <a:r>
                        <a:rPr kumimoji="1" lang="ja-JP" altLang="en-US" sz="2400" b="0" baseline="0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kumimoji="1" lang="en-US" altLang="ja-JP" sz="2400" dirty="0"/>
                        <a:t>(only for initialization)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Evaluation</a:t>
                      </a:r>
                      <a:r>
                        <a:rPr kumimoji="1" lang="en-US" altLang="ja-JP" sz="2400" baseline="0" dirty="0"/>
                        <a:t> Point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Integration</a:t>
                      </a:r>
                      <a:r>
                        <a:rPr kumimoji="1" lang="en-US" altLang="ja-JP" sz="2400" baseline="0" dirty="0"/>
                        <a:t> Point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1" dirty="0">
                          <a:solidFill>
                            <a:srgbClr val="FF0000"/>
                          </a:solidFill>
                        </a:rPr>
                        <a:t>Stress-Point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Shape</a:t>
                      </a:r>
                      <a:r>
                        <a:rPr kumimoji="1" lang="en-US" altLang="ja-JP" sz="2400" baseline="0" dirty="0"/>
                        <a:t> </a:t>
                      </a:r>
                      <a:r>
                        <a:rPr kumimoji="1" lang="en-US" altLang="ja-JP" sz="2400" baseline="0" dirty="0" err="1"/>
                        <a:t>Func</a:t>
                      </a:r>
                      <a:r>
                        <a:rPr kumimoji="1" lang="en-US" altLang="ja-JP" sz="2400" baseline="0" dirty="0"/>
                        <a:t>.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in Element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1" dirty="0">
                          <a:solidFill>
                            <a:srgbClr val="FF0000"/>
                          </a:solidFill>
                        </a:rPr>
                        <a:t>with MLS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2726"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Integration</a:t>
                      </a:r>
                      <a:r>
                        <a:rPr kumimoji="1" lang="en-US" altLang="ja-JP" sz="2400" baseline="0" dirty="0"/>
                        <a:t> Correction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Unnecessary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1" dirty="0">
                          <a:solidFill>
                            <a:srgbClr val="FF0000"/>
                          </a:solidFill>
                        </a:rPr>
                        <a:t>Scaling Type Correction</a:t>
                      </a:r>
                      <a:endParaRPr kumimoji="1" lang="ja-JP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68680"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Time-advancing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Fully</a:t>
                      </a:r>
                      <a:r>
                        <a:rPr kumimoji="1" lang="en-US" altLang="ja-JP" sz="2400" baseline="0" dirty="0"/>
                        <a:t> implicit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1" dirty="0">
                          <a:solidFill>
                            <a:srgbClr val="FF0000"/>
                          </a:solidFill>
                        </a:rPr>
                        <a:t>Quasi-implicit</a:t>
                      </a:r>
                      <a:br>
                        <a:rPr kumimoji="1" lang="en-US" altLang="ja-JP" sz="2400" dirty="0"/>
                      </a:br>
                      <a:r>
                        <a:rPr kumimoji="1" lang="en-US" altLang="ja-JP" sz="2400" dirty="0"/>
                        <a:t>(shape</a:t>
                      </a:r>
                      <a:r>
                        <a:rPr kumimoji="1" lang="en-US" altLang="ja-JP" sz="2400" baseline="0" dirty="0"/>
                        <a:t> </a:t>
                      </a:r>
                      <a:r>
                        <a:rPr kumimoji="1" lang="en-US" altLang="ja-JP" sz="2400" baseline="0" dirty="0" err="1"/>
                        <a:t>func</a:t>
                      </a:r>
                      <a:r>
                        <a:rPr kumimoji="1" lang="en-US" altLang="ja-JP" sz="2400" baseline="0" dirty="0"/>
                        <a:t>. etc. are explicit)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Reference</a:t>
                      </a:r>
                      <a:r>
                        <a:rPr kumimoji="1" lang="en-US" altLang="ja-JP" sz="2400" baseline="0" dirty="0"/>
                        <a:t> </a:t>
                      </a:r>
                      <a:r>
                        <a:rPr kumimoji="1" lang="en-US" altLang="ja-JP" sz="2400" dirty="0"/>
                        <a:t>Configuration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Updated/Total Lagrange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Updated Lagrange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1526"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Equilibrium</a:t>
                      </a:r>
                      <a:r>
                        <a:rPr kumimoji="1" lang="en-US" altLang="ja-JP" sz="2400" baseline="0" dirty="0"/>
                        <a:t> Eq.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Standard</a:t>
                      </a:r>
                      <a:r>
                        <a:rPr kumimoji="1" lang="en-US" altLang="ja-JP" sz="2400" baseline="0" dirty="0"/>
                        <a:t> Form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1" dirty="0">
                          <a:solidFill>
                            <a:srgbClr val="FF0000"/>
                          </a:solidFill>
                        </a:rPr>
                        <a:t>Incremental</a:t>
                      </a:r>
                      <a:r>
                        <a:rPr kumimoji="1" lang="en-US" altLang="ja-JP" sz="2400" b="1" baseline="0" dirty="0">
                          <a:solidFill>
                            <a:srgbClr val="FF0000"/>
                          </a:solidFill>
                        </a:rPr>
                        <a:t> Form</a:t>
                      </a:r>
                      <a:endParaRPr kumimoji="1" lang="ja-JP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40996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/>
              <a:t>Update Equations for SP variables</a:t>
            </a:r>
            <a:endParaRPr lang="ja-JP" altLang="en-US" dirty="0"/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215900" y="716025"/>
            <a:ext cx="89281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r>
              <a:rPr lang="en-US" altLang="ja-JP" sz="3200" dirty="0"/>
              <a:t>Location </a:t>
            </a:r>
            <a:r>
              <a:rPr lang="en-US" altLang="ja-JP" sz="3200" i="1" baseline="30000" dirty="0"/>
              <a:t>I</a:t>
            </a:r>
            <a:r>
              <a:rPr lang="en-US" altLang="ja-JP" sz="3200" i="1" dirty="0"/>
              <a:t>x</a:t>
            </a:r>
            <a:endParaRPr lang="en-US" altLang="ja-JP" sz="3200" dirty="0"/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None/>
            </a:pPr>
            <a:endParaRPr lang="en-US" altLang="ja-JP" sz="3200" dirty="0"/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endParaRPr lang="ja-JP" altLang="en-US" sz="3200" dirty="0"/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215900" y="3766116"/>
            <a:ext cx="89281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r>
              <a:rPr lang="en-US" altLang="ja-JP" sz="3200" dirty="0"/>
              <a:t>Corresponding volume</a:t>
            </a:r>
            <a:r>
              <a:rPr lang="ja-JP" altLang="en-US" sz="3200" dirty="0"/>
              <a:t> </a:t>
            </a:r>
            <a:r>
              <a:rPr lang="en-US" altLang="ja-JP" sz="3200" i="1" baseline="30000" dirty="0"/>
              <a:t>I</a:t>
            </a:r>
            <a:r>
              <a:rPr lang="en-US" altLang="ja-JP" sz="3200" i="1" dirty="0"/>
              <a:t>V</a:t>
            </a:r>
            <a:endParaRPr lang="en-US" altLang="ja-JP" sz="3200" dirty="0"/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1684972" y="5118666"/>
            <a:ext cx="576734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2800" i="1" dirty="0" err="1"/>
              <a:t>V</a:t>
            </a:r>
            <a:r>
              <a:rPr lang="en-US" altLang="ja-JP" sz="2800" baseline="30000" dirty="0" err="1"/>
              <a:t>initial</a:t>
            </a:r>
            <a:r>
              <a:rPr lang="en-US" altLang="ja-JP" sz="2800" dirty="0"/>
              <a:t>: Initial Corresponding Volume</a:t>
            </a:r>
            <a:br>
              <a:rPr lang="en-US" altLang="ja-JP" sz="2800" dirty="0"/>
            </a:br>
            <a:r>
              <a:rPr lang="en-US" altLang="ja-JP" sz="2800" b="1" i="1" dirty="0"/>
              <a:t>F</a:t>
            </a:r>
            <a:r>
              <a:rPr lang="en-US" altLang="ja-JP" sz="2800" dirty="0"/>
              <a:t>: Deformation Gradient</a:t>
            </a:r>
            <a:endParaRPr lang="ja-JP" altLang="en-US" sz="2800" dirty="0"/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619125" y="2545171"/>
            <a:ext cx="79159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en-US" altLang="ja-JP" sz="2800" b="1" i="1" dirty="0"/>
              <a:t>x</a:t>
            </a:r>
            <a:r>
              <a:rPr lang="en-US" altLang="ja-JP" sz="2800" dirty="0"/>
              <a:t>: Current </a:t>
            </a:r>
            <a:r>
              <a:rPr lang="en-US" altLang="ja-JP" sz="2800" dirty="0" err="1"/>
              <a:t>Posiotion</a:t>
            </a:r>
            <a:r>
              <a:rPr lang="en-US" altLang="ja-JP" sz="2800" dirty="0"/>
              <a:t>, </a:t>
            </a:r>
            <a:r>
              <a:rPr lang="en-US" altLang="ja-JP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</a:t>
            </a:r>
            <a:r>
              <a:rPr lang="en-US" altLang="ja-JP" sz="2800" dirty="0"/>
              <a:t>: Set of Nodes in Support,</a:t>
            </a:r>
            <a:br>
              <a:rPr lang="en-US" altLang="ja-JP" sz="2800" dirty="0"/>
            </a:br>
            <a:r>
              <a:rPr lang="en-US" altLang="ja-JP" sz="2800" i="1" dirty="0">
                <a:latin typeface="Symbol" pitchFamily="18" charset="2"/>
              </a:rPr>
              <a:t>f</a:t>
            </a:r>
            <a:r>
              <a:rPr lang="en-US" altLang="ja-JP" sz="2800" dirty="0"/>
              <a:t>: Shape Function</a:t>
            </a:r>
          </a:p>
        </p:txBody>
      </p:sp>
      <p:pic>
        <p:nvPicPr>
          <p:cNvPr id="10256" name="Picture 16" descr="location_upda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1300" y="1438008"/>
            <a:ext cx="6143625" cy="914400"/>
          </a:xfrm>
          <a:prstGeom prst="rect">
            <a:avLst/>
          </a:prstGeom>
          <a:noFill/>
        </p:spPr>
      </p:pic>
      <p:pic>
        <p:nvPicPr>
          <p:cNvPr id="10257" name="Picture 17" descr="volume_upda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8200" y="4481080"/>
            <a:ext cx="4886325" cy="457200"/>
          </a:xfrm>
          <a:prstGeom prst="rect">
            <a:avLst/>
          </a:prstGeom>
          <a:noFill/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564191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MLS with Total/Updated Lagrange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In case of wide horizontal stretch:</a:t>
            </a:r>
          </a:p>
          <a:p>
            <a:endParaRPr lang="en-US" altLang="ja-JP" sz="2800" dirty="0"/>
          </a:p>
          <a:p>
            <a:pPr marL="0" indent="0">
              <a:buNone/>
            </a:pPr>
            <a:r>
              <a:rPr lang="en-US" altLang="ja-JP" sz="2400" dirty="0"/>
              <a:t>Before</a:t>
            </a:r>
            <a:br>
              <a:rPr lang="en-US" altLang="ja-JP" sz="2400" dirty="0"/>
            </a:br>
            <a:br>
              <a:rPr lang="en-US" altLang="ja-JP" sz="2400" dirty="0"/>
            </a:br>
            <a:endParaRPr lang="en-US" altLang="ja-JP" sz="2400" dirty="0"/>
          </a:p>
          <a:p>
            <a:pPr marL="0" indent="0">
              <a:buNone/>
            </a:pPr>
            <a:endParaRPr lang="en-US" altLang="ja-JP" sz="1100" dirty="0"/>
          </a:p>
          <a:p>
            <a:pPr marL="0" indent="0">
              <a:buNone/>
            </a:pPr>
            <a:r>
              <a:rPr lang="en-US" altLang="ja-JP" sz="2400" dirty="0"/>
              <a:t>After</a:t>
            </a:r>
            <a:br>
              <a:rPr lang="en-US" altLang="ja-JP" sz="2400" dirty="0"/>
            </a:br>
            <a:r>
              <a:rPr lang="en-US" altLang="ja-JP" sz="2400" dirty="0"/>
              <a:t>(Total-</a:t>
            </a:r>
            <a:br>
              <a:rPr lang="en-US" altLang="ja-JP" sz="2400" dirty="0"/>
            </a:br>
            <a:r>
              <a:rPr lang="en-US" altLang="ja-JP" sz="2400" dirty="0"/>
              <a:t>Lagrange)</a:t>
            </a:r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1100" dirty="0"/>
          </a:p>
          <a:p>
            <a:pPr marL="0" indent="0">
              <a:buNone/>
            </a:pPr>
            <a:r>
              <a:rPr lang="en-US" altLang="ja-JP" sz="2400" dirty="0"/>
              <a:t>After</a:t>
            </a:r>
            <a:br>
              <a:rPr lang="en-US" altLang="ja-JP" sz="2400" dirty="0"/>
            </a:br>
            <a:r>
              <a:rPr lang="en-US" altLang="ja-JP" sz="2400" dirty="0"/>
              <a:t>(Updated-</a:t>
            </a:r>
          </a:p>
          <a:p>
            <a:pPr marL="0" indent="0">
              <a:buNone/>
            </a:pPr>
            <a:r>
              <a:rPr kumimoji="1" lang="en-US" altLang="ja-JP" sz="2400" dirty="0"/>
              <a:t>Lagrange)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47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444208" y="2995788"/>
            <a:ext cx="262443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/>
              <a:t>Support is widened</a:t>
            </a:r>
          </a:p>
          <a:p>
            <a:pPr algn="ctr"/>
            <a:r>
              <a:rPr kumimoji="1" lang="ja-JP" altLang="en-US" dirty="0"/>
              <a:t>↓</a:t>
            </a:r>
            <a:endParaRPr kumimoji="1" lang="en-US" altLang="ja-JP" dirty="0"/>
          </a:p>
          <a:p>
            <a:pPr algn="ctr"/>
            <a:r>
              <a:rPr lang="en-US" altLang="ja-JP" dirty="0"/>
              <a:t>Unsuitable for </a:t>
            </a:r>
            <a:br>
              <a:rPr lang="en-US" altLang="ja-JP" dirty="0"/>
            </a:br>
            <a:r>
              <a:rPr lang="en-US" altLang="ja-JP" dirty="0"/>
              <a:t>very large deformation </a:t>
            </a:r>
            <a:br>
              <a:rPr lang="en-US" altLang="ja-JP" dirty="0"/>
            </a:br>
            <a:r>
              <a:rPr lang="en-US" altLang="ja-JP" dirty="0"/>
              <a:t>and rezoning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444208" y="4852317"/>
            <a:ext cx="2680221" cy="13849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dirty="0"/>
              <a:t>Support is dynamic circles</a:t>
            </a:r>
          </a:p>
          <a:p>
            <a:pPr algn="ctr"/>
            <a:r>
              <a:rPr kumimoji="1" lang="ja-JP" altLang="en-US" dirty="0"/>
              <a:t>↓</a:t>
            </a:r>
            <a:endParaRPr kumimoji="1" lang="en-US" altLang="ja-JP" dirty="0"/>
          </a:p>
          <a:p>
            <a:pPr algn="ctr"/>
            <a:r>
              <a:rPr lang="en-US" altLang="ja-JP" dirty="0"/>
              <a:t>Having nodes </a:t>
            </a:r>
            <a:br>
              <a:rPr lang="en-US" altLang="ja-JP" dirty="0"/>
            </a:br>
            <a:r>
              <a:rPr lang="en-US" altLang="ja-JP" dirty="0"/>
              <a:t>to start/stop relation</a:t>
            </a:r>
          </a:p>
          <a:p>
            <a:pPr algn="ctr"/>
            <a:r>
              <a:rPr lang="en-US" altLang="ja-JP" dirty="0"/>
              <a:t>(Same as adaptive FEM)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60749"/>
            <a:ext cx="4759143" cy="522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77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3 Types of Domain Integration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Background Cell Integration (EFGM)</a:t>
            </a:r>
          </a:p>
          <a:p>
            <a:pPr lvl="1"/>
            <a:r>
              <a:rPr kumimoji="1" lang="en-US" altLang="ja-JP" dirty="0"/>
              <a:t>Numerical diffusion arises through physical state interpolation.</a:t>
            </a:r>
          </a:p>
          <a:p>
            <a:r>
              <a:rPr lang="en-US" altLang="ja-JP" dirty="0"/>
              <a:t>Nodal Integration (SCNI)</a:t>
            </a:r>
          </a:p>
          <a:p>
            <a:pPr lvl="1"/>
            <a:r>
              <a:rPr lang="en-US" altLang="ja-JP" dirty="0"/>
              <a:t>Doesn't get along with updated </a:t>
            </a:r>
            <a:r>
              <a:rPr lang="en-US" altLang="ja-JP" dirty="0" err="1"/>
              <a:t>Lagrangian</a:t>
            </a:r>
            <a:r>
              <a:rPr lang="en-US" altLang="ja-JP" dirty="0"/>
              <a:t>.</a:t>
            </a:r>
          </a:p>
          <a:p>
            <a:pPr lvl="1"/>
            <a:r>
              <a:rPr lang="en-US" altLang="ja-JP" dirty="0"/>
              <a:t>Zero-energy mode arises without artificial stabilization.</a:t>
            </a:r>
          </a:p>
          <a:p>
            <a:r>
              <a:rPr kumimoji="1" lang="en-US" altLang="ja-JP" dirty="0">
                <a:solidFill>
                  <a:srgbClr val="FF0000"/>
                </a:solidFill>
              </a:rPr>
              <a:t>Stress-Point Integration</a:t>
            </a:r>
            <a:endParaRPr kumimoji="1" lang="en-US" altLang="ja-JP" dirty="0"/>
          </a:p>
          <a:p>
            <a:pPr lvl="1"/>
            <a:r>
              <a:rPr lang="en-US" altLang="ja-JP" dirty="0"/>
              <a:t>Move of SPs is required</a:t>
            </a:r>
            <a:r>
              <a:rPr lang="ja-JP" altLang="en-US" dirty="0"/>
              <a:t> </a:t>
            </a:r>
            <a:r>
              <a:rPr lang="en-US" altLang="ja-JP" dirty="0"/>
              <a:t>with deformation goes on.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860032" y="3861048"/>
            <a:ext cx="3168352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kumimoji="1" lang="en-US" altLang="ja-JP" dirty="0"/>
              <a:t>We </a:t>
            </a:r>
            <a:r>
              <a:rPr lang="en-US" altLang="ja-JP" dirty="0"/>
              <a:t>adopted this, and </a:t>
            </a:r>
          </a:p>
          <a:p>
            <a:pPr algn="ctr"/>
            <a:r>
              <a:rPr lang="en-US" altLang="ja-JP" dirty="0"/>
              <a:t>developed a new one </a:t>
            </a:r>
            <a:br>
              <a:rPr lang="en-US" altLang="ja-JP" dirty="0"/>
            </a:br>
            <a:r>
              <a:rPr lang="en-US" altLang="ja-JP" dirty="0"/>
              <a:t>named </a:t>
            </a:r>
            <a:r>
              <a:rPr lang="en-US" altLang="ja-JP" dirty="0">
                <a:solidFill>
                  <a:srgbClr val="FF0000"/>
                </a:solidFill>
              </a:rPr>
              <a:t>FSPI</a:t>
            </a:r>
            <a:r>
              <a:rPr lang="en-US" altLang="ja-JP" dirty="0"/>
              <a:t>.</a:t>
            </a:r>
            <a:endParaRPr kumimoji="1" lang="ja-JP" altLang="en-US" dirty="0"/>
          </a:p>
        </p:txBody>
      </p:sp>
      <p:sp>
        <p:nvSpPr>
          <p:cNvPr id="6" name="下矢印 5"/>
          <p:cNvSpPr/>
          <p:nvPr/>
        </p:nvSpPr>
        <p:spPr>
          <a:xfrm flipV="1">
            <a:off x="154361" y="4581128"/>
            <a:ext cx="457199" cy="8280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9512" y="5319209"/>
            <a:ext cx="87062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0000CC"/>
                </a:solidFill>
              </a:rPr>
              <a:t>There are only few researches especially for </a:t>
            </a:r>
            <a:br>
              <a:rPr lang="en-US" altLang="ja-JP" sz="2800" dirty="0">
                <a:solidFill>
                  <a:srgbClr val="0000CC"/>
                </a:solidFill>
              </a:rPr>
            </a:br>
            <a:r>
              <a:rPr lang="en-US" altLang="ja-JP" sz="2800" dirty="0">
                <a:solidFill>
                  <a:srgbClr val="0000CC"/>
                </a:solidFill>
              </a:rPr>
              <a:t>large deformation. (There is no standard formulation.)</a:t>
            </a:r>
          </a:p>
        </p:txBody>
      </p:sp>
    </p:spTree>
    <p:extLst>
      <p:ext uri="{BB962C8B-B14F-4D97-AF65-F5344CB8AC3E}">
        <p14:creationId xmlns:p14="http://schemas.microsoft.com/office/powerpoint/2010/main" val="758617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Objective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5900" y="659470"/>
            <a:ext cx="8928100" cy="5757862"/>
          </a:xfrm>
        </p:spPr>
        <p:txBody>
          <a:bodyPr/>
          <a:lstStyle/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marL="0" indent="0" algn="ctr">
              <a:buNone/>
            </a:pPr>
            <a:r>
              <a:rPr kumimoji="1" lang="en-US" altLang="ja-JP" sz="2800" dirty="0"/>
              <a:t>In this presentation, </a:t>
            </a:r>
          </a:p>
          <a:p>
            <a:pPr marL="0" indent="0" algn="ctr">
              <a:buNone/>
            </a:pPr>
            <a:r>
              <a:rPr kumimoji="1" lang="en-US" altLang="ja-JP" sz="2800" dirty="0"/>
              <a:t>effectiveness of </a:t>
            </a:r>
            <a:r>
              <a:rPr kumimoji="1" lang="en-US" altLang="ja-JP" sz="2800" dirty="0">
                <a:solidFill>
                  <a:srgbClr val="FF0000"/>
                </a:solidFill>
              </a:rPr>
              <a:t>FSPI</a:t>
            </a:r>
            <a:r>
              <a:rPr kumimoji="1" lang="en-US" altLang="ja-JP" sz="2800" dirty="0"/>
              <a:t> </a:t>
            </a:r>
            <a:r>
              <a:rPr lang="en-US" altLang="ja-JP" sz="2800" dirty="0"/>
              <a:t>in cases of </a:t>
            </a:r>
          </a:p>
          <a:p>
            <a:pPr marL="0" indent="0" algn="ctr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elastic</a:t>
            </a:r>
            <a:r>
              <a:rPr lang="en-US" altLang="ja-JP" sz="2800" dirty="0"/>
              <a:t> and </a:t>
            </a:r>
            <a:r>
              <a:rPr lang="en-US" altLang="ja-JP" sz="28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elastoplastic</a:t>
            </a:r>
            <a:r>
              <a:rPr lang="en-US" altLang="ja-JP" sz="2800" dirty="0"/>
              <a:t> materials</a:t>
            </a:r>
          </a:p>
          <a:p>
            <a:pPr marL="0" indent="0" algn="ctr">
              <a:buNone/>
            </a:pPr>
            <a:r>
              <a:rPr kumimoji="1" lang="en-US" altLang="ja-JP" sz="2800" dirty="0"/>
              <a:t>are presented.</a:t>
            </a:r>
          </a:p>
          <a:p>
            <a:pPr marL="0" indent="0" algn="ctr">
              <a:buNone/>
            </a:pP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575556" y="1151747"/>
            <a:ext cx="7920879" cy="2205245"/>
          </a:xfrm>
          <a:prstGeom prst="roundRect">
            <a:avLst/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</a:rPr>
              <a:t>Develop a new type of </a:t>
            </a:r>
          </a:p>
          <a:p>
            <a:pPr algn="ctr"/>
            <a:r>
              <a:rPr lang="en-US" altLang="ja-JP" sz="3200" dirty="0">
                <a:solidFill>
                  <a:schemeClr val="tx1"/>
                </a:solidFill>
              </a:rPr>
              <a:t>stress-point integration </a:t>
            </a:r>
            <a:r>
              <a:rPr lang="en-US" altLang="ja-JP" sz="3200" dirty="0" err="1">
                <a:solidFill>
                  <a:schemeClr val="tx1"/>
                </a:solidFill>
              </a:rPr>
              <a:t>meshfree</a:t>
            </a:r>
            <a:r>
              <a:rPr lang="en-US" altLang="ja-JP" sz="3200" dirty="0">
                <a:solidFill>
                  <a:schemeClr val="tx1"/>
                </a:solidFill>
              </a:rPr>
              <a:t> method,</a:t>
            </a:r>
          </a:p>
          <a:p>
            <a:pPr algn="ctr"/>
            <a:r>
              <a:rPr lang="en-US" altLang="ja-JP" sz="3200" dirty="0">
                <a:solidFill>
                  <a:srgbClr val="FF0000"/>
                </a:solidFill>
              </a:rPr>
              <a:t>floating stress-point integration (FSPI),</a:t>
            </a:r>
          </a:p>
          <a:p>
            <a:pPr algn="ctr"/>
            <a:r>
              <a:rPr lang="en-US" altLang="ja-JP" sz="3200" dirty="0">
                <a:solidFill>
                  <a:schemeClr val="tx1"/>
                </a:solidFill>
              </a:rPr>
              <a:t>for </a:t>
            </a:r>
            <a:r>
              <a:rPr lang="en-US" altLang="ja-JP" sz="3200" dirty="0">
                <a:solidFill>
                  <a:srgbClr val="6600CC"/>
                </a:solidFill>
              </a:rPr>
              <a:t>large deformation </a:t>
            </a:r>
            <a:r>
              <a:rPr lang="en-US" altLang="ja-JP" sz="3200" dirty="0">
                <a:solidFill>
                  <a:schemeClr val="tx1"/>
                </a:solidFill>
              </a:rPr>
              <a:t>problems</a:t>
            </a:r>
          </a:p>
        </p:txBody>
      </p:sp>
    </p:spTree>
    <p:extLst>
      <p:ext uri="{BB962C8B-B14F-4D97-AF65-F5344CB8AC3E}">
        <p14:creationId xmlns:p14="http://schemas.microsoft.com/office/powerpoint/2010/main" val="2118682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Table of Contents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ja-JP" dirty="0">
                <a:solidFill>
                  <a:srgbClr val="808080"/>
                </a:solidFill>
              </a:rPr>
              <a:t>Introduction and Objective</a:t>
            </a:r>
          </a:p>
          <a:p>
            <a:pPr marL="514350" indent="-514350">
              <a:buFont typeface="+mj-lt"/>
              <a:buAutoNum type="arabicPeriod"/>
            </a:pPr>
            <a:endParaRPr lang="en-US" altLang="ja-JP" dirty="0">
              <a:solidFill>
                <a:srgbClr val="80808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Formulation of </a:t>
            </a:r>
            <a:b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Floating Stress Point Integration (FSPI)</a:t>
            </a:r>
            <a:b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Meshfree</a:t>
            </a: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Method</a:t>
            </a:r>
          </a:p>
          <a:p>
            <a:pPr marL="514350" indent="-514350">
              <a:buFont typeface="+mj-lt"/>
              <a:buAutoNum type="arabicPeriod"/>
            </a:pPr>
            <a:endParaRPr lang="en-US" altLang="ja-JP" b="1" dirty="0"/>
          </a:p>
          <a:p>
            <a:pPr marL="514350" indent="-514350">
              <a:buFont typeface="+mj-lt"/>
              <a:buAutoNum type="arabicPeriod"/>
            </a:pPr>
            <a:r>
              <a:rPr lang="en-US" altLang="ja-JP" dirty="0">
                <a:solidFill>
                  <a:srgbClr val="808080"/>
                </a:solidFill>
              </a:rPr>
              <a:t>Examples of Analysis</a:t>
            </a:r>
          </a:p>
          <a:p>
            <a:pPr marL="514350" indent="-514350">
              <a:buFont typeface="+mj-lt"/>
              <a:buAutoNum type="arabicPeriod"/>
            </a:pPr>
            <a:endParaRPr lang="en-US" altLang="ja-JP" dirty="0">
              <a:solidFill>
                <a:srgbClr val="80808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ja-JP" dirty="0">
                <a:solidFill>
                  <a:srgbClr val="808080"/>
                </a:solidFill>
              </a:rPr>
              <a:t>Conclusion</a:t>
            </a:r>
          </a:p>
          <a:p>
            <a:pPr marL="514350" indent="-514350">
              <a:buFont typeface="+mj-lt"/>
              <a:buAutoNum type="arabicPeriod"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52890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Outline</a:t>
            </a:r>
            <a:r>
              <a:rPr kumimoji="1" lang="en-US" altLang="ja-JP" dirty="0"/>
              <a:t> of FSPI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Concept of FSPI</a:t>
            </a:r>
          </a:p>
          <a:p>
            <a:pPr lvl="1"/>
            <a:r>
              <a:rPr lang="en-US" altLang="ja-JP" dirty="0"/>
              <a:t>Fully </a:t>
            </a:r>
            <a:r>
              <a:rPr lang="en-US" altLang="ja-JP" dirty="0" err="1"/>
              <a:t>meshfree</a:t>
            </a:r>
            <a:r>
              <a:rPr lang="en-US" altLang="ja-JP" dirty="0"/>
              <a:t> method for </a:t>
            </a:r>
            <a:r>
              <a:rPr lang="en-US" altLang="ja-JP" dirty="0">
                <a:solidFill>
                  <a:srgbClr val="7030A0"/>
                </a:solidFill>
              </a:rPr>
              <a:t>large deformation</a:t>
            </a:r>
          </a:p>
          <a:p>
            <a:pPr lvl="1"/>
            <a:r>
              <a:rPr lang="en-US" altLang="ja-JP" dirty="0"/>
              <a:t>Use </a:t>
            </a:r>
            <a:r>
              <a:rPr lang="en-US" altLang="ja-JP" dirty="0">
                <a:solidFill>
                  <a:srgbClr val="FF0000"/>
                </a:solidFill>
              </a:rPr>
              <a:t>stress-points</a:t>
            </a:r>
            <a:r>
              <a:rPr lang="en-US" altLang="ja-JP" dirty="0"/>
              <a:t> for domain integration</a:t>
            </a:r>
            <a:endParaRPr kumimoji="1" lang="en-US" altLang="ja-JP" dirty="0"/>
          </a:p>
          <a:p>
            <a:pPr lvl="1"/>
            <a:r>
              <a:rPr lang="en-US" altLang="ja-JP" u="sng" dirty="0"/>
              <a:t>Use </a:t>
            </a:r>
            <a:r>
              <a:rPr lang="en-US" altLang="ja-JP" u="sng" dirty="0">
                <a:solidFill>
                  <a:srgbClr val="FF00FF"/>
                </a:solidFill>
              </a:rPr>
              <a:t>updated </a:t>
            </a:r>
            <a:r>
              <a:rPr lang="en-US" altLang="ja-JP" u="sng" dirty="0" err="1">
                <a:solidFill>
                  <a:srgbClr val="FF00FF"/>
                </a:solidFill>
              </a:rPr>
              <a:t>Lagrangian</a:t>
            </a:r>
            <a:r>
              <a:rPr lang="en-US" altLang="ja-JP" u="sng" dirty="0">
                <a:solidFill>
                  <a:srgbClr val="FF00FF"/>
                </a:solidFill>
              </a:rPr>
              <a:t> procedure</a:t>
            </a:r>
          </a:p>
          <a:p>
            <a:pPr lvl="1"/>
            <a:r>
              <a:rPr kumimoji="1" lang="en-US" altLang="ja-JP" u="sng" dirty="0"/>
              <a:t>Use </a:t>
            </a:r>
            <a:r>
              <a:rPr kumimoji="1" lang="en-US" altLang="ja-JP" u="sng" dirty="0">
                <a:solidFill>
                  <a:srgbClr val="0000CC"/>
                </a:solidFill>
              </a:rPr>
              <a:t>implicit time advancing </a:t>
            </a:r>
            <a:r>
              <a:rPr kumimoji="1" lang="en-US" altLang="ja-JP" u="sng" dirty="0" err="1">
                <a:solidFill>
                  <a:srgbClr val="0000CC"/>
                </a:solidFill>
              </a:rPr>
              <a:t>sheme</a:t>
            </a:r>
            <a:r>
              <a:rPr kumimoji="1" lang="en-US" altLang="ja-JP" u="sng" dirty="0">
                <a:solidFill>
                  <a:srgbClr val="0000CC"/>
                </a:solidFill>
              </a:rPr>
              <a:t>  </a:t>
            </a:r>
          </a:p>
          <a:p>
            <a:pPr marL="457200" lvl="1" indent="0">
              <a:buNone/>
            </a:pPr>
            <a:endParaRPr kumimoji="1" lang="en-US" altLang="ja-JP" dirty="0"/>
          </a:p>
          <a:p>
            <a:r>
              <a:rPr kumimoji="1" lang="en-US" altLang="ja-JP" dirty="0"/>
              <a:t>Introduced Unique Techniques</a:t>
            </a:r>
          </a:p>
          <a:p>
            <a:pPr lvl="1"/>
            <a:r>
              <a:rPr lang="en-US" altLang="ja-JP" dirty="0">
                <a:solidFill>
                  <a:srgbClr val="000000"/>
                </a:solidFill>
              </a:rPr>
              <a:t>Shape function construction with </a:t>
            </a:r>
            <a:r>
              <a:rPr lang="en-US" altLang="ja-JP" dirty="0">
                <a:solidFill>
                  <a:srgbClr val="996633"/>
                </a:solidFill>
              </a:rPr>
              <a:t>Robust MLS</a:t>
            </a:r>
          </a:p>
          <a:p>
            <a:pPr lvl="1"/>
            <a:r>
              <a:rPr lang="en-US" altLang="ja-JP" dirty="0">
                <a:solidFill>
                  <a:srgbClr val="008000"/>
                </a:solidFill>
              </a:rPr>
              <a:t>Incremental equilibrium equation</a:t>
            </a:r>
            <a:br>
              <a:rPr lang="en-US" altLang="ja-JP" dirty="0"/>
            </a:br>
            <a:r>
              <a:rPr lang="en-US" altLang="ja-JP" dirty="0"/>
              <a:t>for </a:t>
            </a:r>
            <a:r>
              <a:rPr lang="en-US" altLang="ja-JP" dirty="0">
                <a:solidFill>
                  <a:srgbClr val="0000CC"/>
                </a:solidFill>
              </a:rPr>
              <a:t>quasi-implicit time advancing scheme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sp>
        <p:nvSpPr>
          <p:cNvPr id="7" name="左中かっこ 6"/>
          <p:cNvSpPr/>
          <p:nvPr/>
        </p:nvSpPr>
        <p:spPr>
          <a:xfrm flipH="1">
            <a:off x="6606226" y="2384884"/>
            <a:ext cx="342038" cy="756084"/>
          </a:xfrm>
          <a:prstGeom prst="leftBrace">
            <a:avLst>
              <a:gd name="adj1" fmla="val 75000"/>
              <a:gd name="adj2" fmla="val 51359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020463" y="2168860"/>
            <a:ext cx="1980029" cy="1631216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Combination of </a:t>
            </a:r>
            <a:br>
              <a:rPr lang="en-US" altLang="ja-JP" sz="2000" dirty="0"/>
            </a:br>
            <a:r>
              <a:rPr lang="en-US" altLang="ja-JP" sz="2000" dirty="0"/>
              <a:t>these two</a:t>
            </a:r>
            <a:br>
              <a:rPr lang="en-US" altLang="ja-JP" sz="2000" dirty="0"/>
            </a:br>
            <a:r>
              <a:rPr lang="en-US" altLang="ja-JP" sz="2000" dirty="0"/>
              <a:t>is difficult to </a:t>
            </a:r>
            <a:br>
              <a:rPr lang="en-US" altLang="ja-JP" sz="2000" dirty="0"/>
            </a:br>
            <a:r>
              <a:rPr lang="en-US" altLang="ja-JP" sz="2000" dirty="0"/>
              <a:t>be realized</a:t>
            </a:r>
          </a:p>
          <a:p>
            <a:pPr algn="ctr"/>
            <a:r>
              <a:rPr kumimoji="1" lang="en-US" altLang="ja-JP" sz="2000" dirty="0"/>
              <a:t>in </a:t>
            </a:r>
            <a:r>
              <a:rPr kumimoji="1" lang="en-US" altLang="ja-JP" sz="2000" dirty="0" err="1"/>
              <a:t>meshfree</a:t>
            </a:r>
            <a:r>
              <a:rPr kumimoji="1" lang="en-US" altLang="ja-JP" sz="2000" dirty="0"/>
              <a:t>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872289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600" dirty="0" err="1"/>
              <a:t>Spacial</a:t>
            </a:r>
            <a:r>
              <a:rPr kumimoji="1" lang="en-US" altLang="ja-JP" sz="3600" dirty="0"/>
              <a:t> Discretization &amp; Initialization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pic>
        <p:nvPicPr>
          <p:cNvPr id="5" name="コンテンツ プレースホルダ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656692"/>
            <a:ext cx="67437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lang="en-US" altLang="ja-JP" dirty="0"/>
              <a:t>Generate </a:t>
            </a: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nodes</a:t>
            </a:r>
            <a:r>
              <a:rPr lang="en-US" altLang="ja-JP" dirty="0"/>
              <a:t> and </a:t>
            </a:r>
            <a:r>
              <a:rPr lang="en-US" altLang="ja-JP" dirty="0">
                <a:solidFill>
                  <a:srgbClr val="FF0000"/>
                </a:solidFill>
              </a:rPr>
              <a:t>stress-points</a:t>
            </a:r>
            <a:r>
              <a:rPr lang="en-US" altLang="ja-JP" dirty="0"/>
              <a:t> in the</a:t>
            </a:r>
            <a:br>
              <a:rPr lang="en-US" altLang="ja-JP" dirty="0"/>
            </a:br>
            <a:r>
              <a:rPr lang="en-US" altLang="ja-JP" dirty="0">
                <a:solidFill>
                  <a:srgbClr val="00CC00"/>
                </a:solidFill>
              </a:rPr>
              <a:t>initial analysis domain</a:t>
            </a:r>
          </a:p>
          <a:p>
            <a:r>
              <a:rPr kumimoji="1" lang="en-US" altLang="ja-JP" dirty="0"/>
              <a:t>Any generation methods will do.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555000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1.2"/>
  <p:tag name="ISPRING_ULTRA_SCORM_COURSE_ID" val="B2199F35-5DB9-41ED-B930-64FFE7EB21F9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0\uFFFD\u0016\uFFFD{EE42B3B6-3D5D-4190-BC94-BBF25F07017C}&quot;,&quot;Z:\\_yuki\\public_html\\slide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},&quot;advancedSettings&quot;:{&quot;enableTextAllocation&quot;:&quot;T_TRUE&quot;,&quot;viewingFromLocalDrive&quot;:&quot;T_TRUE&quot;,&quot;contentScale&quot;:75,&quot;contentScaleMode&quot;:&quot;FIT_TO_WINDOW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ULTRA_SCORM_SLIDE_COUNT" val="38"/>
  <p:tag name="ISPRING_SCORM_RATE_QUIZZES" val="0"/>
  <p:tag name="ISPRING_SCORM_PASSING_SCORE" val="100.000000"/>
  <p:tag name="ISPRING_PRESENTATION_TITLE" val="particles2011-slide"/>
  <p:tag name="ISPRING_FIRST_PUBLISH" val="1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MS PGothic"/>
        <a:ea typeface="MS PGothic"/>
        <a:cs typeface=""/>
      </a:majorFont>
      <a:minorFont>
        <a:latin typeface="MS PGothic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22361</TotalTime>
  <Words>2060</Words>
  <Application>Microsoft Office PowerPoint</Application>
  <PresentationFormat>画面に合わせる (4:3)</PresentationFormat>
  <Paragraphs>502</Paragraphs>
  <Slides>47</Slides>
  <Notes>47</Notes>
  <HiddenSlides>9</HiddenSlides>
  <MMClips>11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47</vt:i4>
      </vt:variant>
    </vt:vector>
  </HeadingPairs>
  <TitlesOfParts>
    <vt:vector size="56" baseType="lpstr">
      <vt:lpstr>MS PGothic</vt:lpstr>
      <vt:lpstr>SymbolPS</vt:lpstr>
      <vt:lpstr>Arial</vt:lpstr>
      <vt:lpstr>Calibri</vt:lpstr>
      <vt:lpstr>Cambria Math</vt:lpstr>
      <vt:lpstr>Castellar</vt:lpstr>
      <vt:lpstr>Symbol</vt:lpstr>
      <vt:lpstr>Wingdings</vt:lpstr>
      <vt:lpstr>デザインの設定</vt:lpstr>
      <vt:lpstr>Meshfree Large Deformation Analysis with Modified Formulation of Floating Stress-point Integration (FSPI)</vt:lpstr>
      <vt:lpstr>Table of Contents</vt:lpstr>
      <vt:lpstr>Table of Contents</vt:lpstr>
      <vt:lpstr>Backuground and Motivation</vt:lpstr>
      <vt:lpstr>3 Types of Domain Integration</vt:lpstr>
      <vt:lpstr>Objective</vt:lpstr>
      <vt:lpstr>Table of Contents</vt:lpstr>
      <vt:lpstr>Outline of FSPI</vt:lpstr>
      <vt:lpstr>Spacial Discretization &amp; Initialization</vt:lpstr>
      <vt:lpstr>Spacial Discretization &amp; Initialization</vt:lpstr>
      <vt:lpstr>Spacial Discretization &amp; Initialization</vt:lpstr>
      <vt:lpstr>Mathematical Notation Rules</vt:lpstr>
      <vt:lpstr>Shape Function</vt:lpstr>
      <vt:lpstr>Shape Function</vt:lpstr>
      <vt:lpstr>Integration Correction</vt:lpstr>
      <vt:lpstr>Integration Correction</vt:lpstr>
      <vt:lpstr>Time Advancing Scheme</vt:lpstr>
      <vt:lpstr>Time Advancing Scheme</vt:lpstr>
      <vt:lpstr>Time Advancing Scheme</vt:lpstr>
      <vt:lpstr>Incremental Equilibrium Equation</vt:lpstr>
      <vt:lpstr>Incremental Equilibrium Equation</vt:lpstr>
      <vt:lpstr>Table of Contents</vt:lpstr>
      <vt:lpstr>Elastic Constitutive Equation</vt:lpstr>
      <vt:lpstr>Patch Test</vt:lpstr>
      <vt:lpstr>Patch Test</vt:lpstr>
      <vt:lpstr>Patch Test</vt:lpstr>
      <vt:lpstr>Elastic Cantilever Bending</vt:lpstr>
      <vt:lpstr>Elastic Cantilever Bending</vt:lpstr>
      <vt:lpstr>Elastic Cantilever Bending</vt:lpstr>
      <vt:lpstr>Elastic Uniaxial Compression</vt:lpstr>
      <vt:lpstr>Elastic Uniaxial Compression</vt:lpstr>
      <vt:lpstr>Elastic Uniaxial Compression</vt:lpstr>
      <vt:lpstr>Elasto-plastic Constitutive Equation</vt:lpstr>
      <vt:lpstr>Elasto-plastic Cantilever Bending</vt:lpstr>
      <vt:lpstr>Elasto-plastic Cantilever Bending</vt:lpstr>
      <vt:lpstr>Elasto-plastic Cantilever Bending</vt:lpstr>
      <vt:lpstr>Elasto-plastic Uniaxial Tensioning</vt:lpstr>
      <vt:lpstr>Elasto-plastic Uniaxial Tensioning</vt:lpstr>
      <vt:lpstr>Elasto-plastic Uniaxial Tensioning</vt:lpstr>
      <vt:lpstr>Elasto-plastic Bar Shearing</vt:lpstr>
      <vt:lpstr>Elasto-plastic Bar Shearing</vt:lpstr>
      <vt:lpstr>Table of Contents</vt:lpstr>
      <vt:lpstr>Summary and Future Work</vt:lpstr>
      <vt:lpstr>PowerPoint プレゼンテーション</vt:lpstr>
      <vt:lpstr>List of Specifications</vt:lpstr>
      <vt:lpstr>Update Equations for SP variables</vt:lpstr>
      <vt:lpstr>MLS with Total/Updated Lagrange</vt:lpstr>
    </vt:vector>
  </TitlesOfParts>
  <Company>みずほ情報総研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particles2011-slide</dc:title>
  <dc:creator/>
  <cp:lastModifiedBy>T20190041572</cp:lastModifiedBy>
  <cp:revision>1123</cp:revision>
  <dcterms:created xsi:type="dcterms:W3CDTF">2007-11-22T18:02:40Z</dcterms:created>
  <dcterms:modified xsi:type="dcterms:W3CDTF">2024-04-09T03:17:05Z</dcterms:modified>
</cp:coreProperties>
</file>