
<file path=[Content_Types].xml><?xml version="1.0" encoding="utf-8"?>
<Types xmlns="http://schemas.openxmlformats.org/package/2006/content-types">
  <Default Extension="png" ContentType="image/pn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4"/>
  </p:notesMasterIdLst>
  <p:handoutMasterIdLst>
    <p:handoutMasterId r:id="rId95"/>
  </p:handoutMasterIdLst>
  <p:sldIdLst>
    <p:sldId id="912" r:id="rId2"/>
    <p:sldId id="765" r:id="rId3"/>
    <p:sldId id="901" r:id="rId4"/>
    <p:sldId id="890" r:id="rId5"/>
    <p:sldId id="685" r:id="rId6"/>
    <p:sldId id="891" r:id="rId7"/>
    <p:sldId id="953" r:id="rId8"/>
    <p:sldId id="603" r:id="rId9"/>
    <p:sldId id="913" r:id="rId10"/>
    <p:sldId id="729" r:id="rId11"/>
    <p:sldId id="845" r:id="rId12"/>
    <p:sldId id="846" r:id="rId13"/>
    <p:sldId id="791" r:id="rId14"/>
    <p:sldId id="731" r:id="rId15"/>
    <p:sldId id="952" r:id="rId16"/>
    <p:sldId id="750" r:id="rId17"/>
    <p:sldId id="760" r:id="rId18"/>
    <p:sldId id="905" r:id="rId19"/>
    <p:sldId id="904" r:id="rId20"/>
    <p:sldId id="903" r:id="rId21"/>
    <p:sldId id="914" r:id="rId22"/>
    <p:sldId id="257" r:id="rId23"/>
    <p:sldId id="918" r:id="rId24"/>
    <p:sldId id="457" r:id="rId25"/>
    <p:sldId id="874" r:id="rId26"/>
    <p:sldId id="880" r:id="rId27"/>
    <p:sldId id="919" r:id="rId28"/>
    <p:sldId id="877" r:id="rId29"/>
    <p:sldId id="381" r:id="rId30"/>
    <p:sldId id="871" r:id="rId31"/>
    <p:sldId id="954" r:id="rId32"/>
    <p:sldId id="896" r:id="rId33"/>
    <p:sldId id="955" r:id="rId34"/>
    <p:sldId id="458" r:id="rId35"/>
    <p:sldId id="364" r:id="rId36"/>
    <p:sldId id="400" r:id="rId37"/>
    <p:sldId id="451" r:id="rId38"/>
    <p:sldId id="427" r:id="rId39"/>
    <p:sldId id="456" r:id="rId40"/>
    <p:sldId id="878" r:id="rId41"/>
    <p:sldId id="436" r:id="rId42"/>
    <p:sldId id="437" r:id="rId43"/>
    <p:sldId id="438" r:id="rId44"/>
    <p:sldId id="429" r:id="rId45"/>
    <p:sldId id="920" r:id="rId46"/>
    <p:sldId id="442" r:id="rId47"/>
    <p:sldId id="415" r:id="rId48"/>
    <p:sldId id="401" r:id="rId49"/>
    <p:sldId id="430" r:id="rId50"/>
    <p:sldId id="416" r:id="rId51"/>
    <p:sldId id="872" r:id="rId52"/>
    <p:sldId id="304" r:id="rId53"/>
    <p:sldId id="892" r:id="rId54"/>
    <p:sldId id="925" r:id="rId55"/>
    <p:sldId id="559" r:id="rId56"/>
    <p:sldId id="958" r:id="rId57"/>
    <p:sldId id="607" r:id="rId58"/>
    <p:sldId id="626" r:id="rId59"/>
    <p:sldId id="690" r:id="rId60"/>
    <p:sldId id="689" r:id="rId61"/>
    <p:sldId id="774" r:id="rId62"/>
    <p:sldId id="777" r:id="rId63"/>
    <p:sldId id="759" r:id="rId64"/>
    <p:sldId id="957" r:id="rId65"/>
    <p:sldId id="956" r:id="rId66"/>
    <p:sldId id="895" r:id="rId67"/>
    <p:sldId id="863" r:id="rId68"/>
    <p:sldId id="950" r:id="rId69"/>
    <p:sldId id="926" r:id="rId70"/>
    <p:sldId id="927" r:id="rId71"/>
    <p:sldId id="928" r:id="rId72"/>
    <p:sldId id="929" r:id="rId73"/>
    <p:sldId id="932" r:id="rId74"/>
    <p:sldId id="897" r:id="rId75"/>
    <p:sldId id="933" r:id="rId76"/>
    <p:sldId id="934" r:id="rId77"/>
    <p:sldId id="935" r:id="rId78"/>
    <p:sldId id="936" r:id="rId79"/>
    <p:sldId id="937" r:id="rId80"/>
    <p:sldId id="938" r:id="rId81"/>
    <p:sldId id="939" r:id="rId82"/>
    <p:sldId id="940" r:id="rId83"/>
    <p:sldId id="941" r:id="rId84"/>
    <p:sldId id="942" r:id="rId85"/>
    <p:sldId id="943" r:id="rId86"/>
    <p:sldId id="944" r:id="rId87"/>
    <p:sldId id="951" r:id="rId88"/>
    <p:sldId id="682" r:id="rId89"/>
    <p:sldId id="898" r:id="rId90"/>
    <p:sldId id="948" r:id="rId91"/>
    <p:sldId id="947" r:id="rId92"/>
    <p:sldId id="911" r:id="rId93"/>
  </p:sldIdLst>
  <p:sldSz cx="9144000" cy="6858000" type="screen4x3"/>
  <p:notesSz cx="9971088" cy="6823075"/>
  <p:custDataLst>
    <p:tags r:id="rId96"/>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00CC"/>
    <a:srgbClr val="4DFFC4"/>
    <a:srgbClr val="008000"/>
    <a:srgbClr val="E89049"/>
    <a:srgbClr val="66A9B1"/>
    <a:srgbClr val="FF9900"/>
    <a:srgbClr val="FF0000"/>
    <a:srgbClr val="404040"/>
    <a:srgbClr val="00C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47" autoAdjust="0"/>
    <p:restoredTop sz="88252" autoAdjust="0"/>
  </p:normalViewPr>
  <p:slideViewPr>
    <p:cSldViewPr>
      <p:cViewPr varScale="1">
        <p:scale>
          <a:sx n="87" d="100"/>
          <a:sy n="87" d="100"/>
        </p:scale>
        <p:origin x="74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17" d="100"/>
          <a:sy n="117" d="100"/>
        </p:scale>
        <p:origin x="1056" y="90"/>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t>2021/1/20</a:t>
            </a:fld>
            <a:endParaRPr kumimoji="1" lang="ja-JP" altLang="en-US"/>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2021/1/20</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181006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3067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277835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23278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2104511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148056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171101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290584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2449776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168484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47661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607312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440883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914510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1563980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307337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1825897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2132402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3358280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3399421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136901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256622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1815903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3970595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2947416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33</a:t>
            </a:fld>
            <a:endParaRPr lang="ja-JP" altLang="en-US"/>
          </a:p>
        </p:txBody>
      </p:sp>
    </p:spTree>
    <p:extLst>
      <p:ext uri="{BB962C8B-B14F-4D97-AF65-F5344CB8AC3E}">
        <p14:creationId xmlns:p14="http://schemas.microsoft.com/office/powerpoint/2010/main" val="611350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34</a:t>
            </a:fld>
            <a:endParaRPr lang="ja-JP" altLang="en-US"/>
          </a:p>
        </p:txBody>
      </p:sp>
    </p:spTree>
    <p:extLst>
      <p:ext uri="{BB962C8B-B14F-4D97-AF65-F5344CB8AC3E}">
        <p14:creationId xmlns:p14="http://schemas.microsoft.com/office/powerpoint/2010/main" val="2809446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35</a:t>
            </a:fld>
            <a:endParaRPr lang="ja-JP" altLang="en-US"/>
          </a:p>
        </p:txBody>
      </p:sp>
    </p:spTree>
    <p:extLst>
      <p:ext uri="{BB962C8B-B14F-4D97-AF65-F5344CB8AC3E}">
        <p14:creationId xmlns:p14="http://schemas.microsoft.com/office/powerpoint/2010/main" val="328415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36</a:t>
            </a:fld>
            <a:endParaRPr lang="ja-JP" altLang="en-US"/>
          </a:p>
        </p:txBody>
      </p:sp>
    </p:spTree>
    <p:extLst>
      <p:ext uri="{BB962C8B-B14F-4D97-AF65-F5344CB8AC3E}">
        <p14:creationId xmlns:p14="http://schemas.microsoft.com/office/powerpoint/2010/main" val="22976056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37</a:t>
            </a:fld>
            <a:endParaRPr lang="ja-JP" altLang="en-US"/>
          </a:p>
        </p:txBody>
      </p:sp>
    </p:spTree>
    <p:extLst>
      <p:ext uri="{BB962C8B-B14F-4D97-AF65-F5344CB8AC3E}">
        <p14:creationId xmlns:p14="http://schemas.microsoft.com/office/powerpoint/2010/main" val="1985734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200"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38</a:t>
            </a:fld>
            <a:endParaRPr lang="ja-JP" altLang="en-US"/>
          </a:p>
        </p:txBody>
      </p:sp>
    </p:spTree>
    <p:extLst>
      <p:ext uri="{BB962C8B-B14F-4D97-AF65-F5344CB8AC3E}">
        <p14:creationId xmlns:p14="http://schemas.microsoft.com/office/powerpoint/2010/main" val="142270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39</a:t>
            </a:fld>
            <a:endParaRPr lang="ja-JP" altLang="en-US"/>
          </a:p>
        </p:txBody>
      </p:sp>
    </p:spTree>
    <p:extLst>
      <p:ext uri="{BB962C8B-B14F-4D97-AF65-F5344CB8AC3E}">
        <p14:creationId xmlns:p14="http://schemas.microsoft.com/office/powerpoint/2010/main" val="17823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2868543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40</a:t>
            </a:fld>
            <a:endParaRPr lang="ja-JP" altLang="en-US"/>
          </a:p>
        </p:txBody>
      </p:sp>
    </p:spTree>
    <p:extLst>
      <p:ext uri="{BB962C8B-B14F-4D97-AF65-F5344CB8AC3E}">
        <p14:creationId xmlns:p14="http://schemas.microsoft.com/office/powerpoint/2010/main" val="2324762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FA68-9FDA-4F16-992C-FE669A3567E8}" type="slidenum">
              <a:rPr lang="en-US" altLang="ja-JP"/>
              <a:pPr/>
              <a:t>41</a:t>
            </a:fld>
            <a:endParaRPr lang="en-US" altLang="ja-JP"/>
          </a:p>
        </p:txBody>
      </p:sp>
      <p:sp>
        <p:nvSpPr>
          <p:cNvPr id="18434" name="Rectangle 2"/>
          <p:cNvSpPr>
            <a:spLocks noGrp="1" noRot="1" noChangeAspect="1" noChangeArrowheads="1" noTextEdit="1"/>
          </p:cNvSpPr>
          <p:nvPr>
            <p:ph type="sldImg"/>
          </p:nvPr>
        </p:nvSpPr>
        <p:spPr>
          <a:xfrm>
            <a:off x="-571500" y="950913"/>
            <a:ext cx="5716588" cy="4287837"/>
          </a:xfrm>
          <a:ln/>
        </p:spPr>
      </p:sp>
      <p:sp>
        <p:nvSpPr>
          <p:cNvPr id="18435" name="Rectangle 3"/>
          <p:cNvSpPr>
            <a:spLocks noGrp="1" noChangeArrowheads="1"/>
          </p:cNvSpPr>
          <p:nvPr>
            <p:ph type="body" idx="1"/>
          </p:nvPr>
        </p:nvSpPr>
        <p:spPr>
          <a:xfrm>
            <a:off x="166245" y="6006252"/>
            <a:ext cx="4407694" cy="7813533"/>
          </a:xfrm>
        </p:spPr>
        <p:txBody>
          <a:bodyPr/>
          <a:lstStyle/>
          <a:p>
            <a:endParaRPr lang="en-US" altLang="ja-JP" baseline="0" dirty="0"/>
          </a:p>
        </p:txBody>
      </p:sp>
    </p:spTree>
    <p:extLst>
      <p:ext uri="{BB962C8B-B14F-4D97-AF65-F5344CB8AC3E}">
        <p14:creationId xmlns:p14="http://schemas.microsoft.com/office/powerpoint/2010/main" val="3546742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FA68-9FDA-4F16-992C-FE669A3567E8}" type="slidenum">
              <a:rPr lang="en-US" altLang="ja-JP"/>
              <a:pPr/>
              <a:t>42</a:t>
            </a:fld>
            <a:endParaRPr lang="en-US" altLang="ja-JP"/>
          </a:p>
        </p:txBody>
      </p:sp>
      <p:sp>
        <p:nvSpPr>
          <p:cNvPr id="18434" name="Rectangle 2"/>
          <p:cNvSpPr>
            <a:spLocks noGrp="1" noRot="1" noChangeAspect="1" noChangeArrowheads="1" noTextEdit="1"/>
          </p:cNvSpPr>
          <p:nvPr>
            <p:ph type="sldImg"/>
          </p:nvPr>
        </p:nvSpPr>
        <p:spPr>
          <a:xfrm>
            <a:off x="-571500" y="950913"/>
            <a:ext cx="5716588" cy="4287837"/>
          </a:xfrm>
          <a:ln/>
        </p:spPr>
      </p:sp>
      <p:sp>
        <p:nvSpPr>
          <p:cNvPr id="18435" name="Rectangle 3"/>
          <p:cNvSpPr>
            <a:spLocks noGrp="1" noChangeArrowheads="1"/>
          </p:cNvSpPr>
          <p:nvPr>
            <p:ph type="body" idx="1"/>
          </p:nvPr>
        </p:nvSpPr>
        <p:spPr>
          <a:xfrm>
            <a:off x="166245" y="6006252"/>
            <a:ext cx="4407694" cy="7813533"/>
          </a:xfrm>
        </p:spPr>
        <p:txBody>
          <a:bodyPr/>
          <a:lstStyle/>
          <a:p>
            <a:endParaRPr lang="en-US" altLang="ja-JP" baseline="0" dirty="0"/>
          </a:p>
        </p:txBody>
      </p:sp>
    </p:spTree>
    <p:extLst>
      <p:ext uri="{BB962C8B-B14F-4D97-AF65-F5344CB8AC3E}">
        <p14:creationId xmlns:p14="http://schemas.microsoft.com/office/powerpoint/2010/main" val="420814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FA68-9FDA-4F16-992C-FE669A3567E8}" type="slidenum">
              <a:rPr lang="en-US" altLang="ja-JP"/>
              <a:pPr/>
              <a:t>43</a:t>
            </a:fld>
            <a:endParaRPr lang="en-US" altLang="ja-JP"/>
          </a:p>
        </p:txBody>
      </p:sp>
      <p:sp>
        <p:nvSpPr>
          <p:cNvPr id="18434" name="Rectangle 2"/>
          <p:cNvSpPr>
            <a:spLocks noGrp="1" noRot="1" noChangeAspect="1" noChangeArrowheads="1" noTextEdit="1"/>
          </p:cNvSpPr>
          <p:nvPr>
            <p:ph type="sldImg"/>
          </p:nvPr>
        </p:nvSpPr>
        <p:spPr>
          <a:xfrm>
            <a:off x="-571500" y="950913"/>
            <a:ext cx="5716588" cy="4287837"/>
          </a:xfrm>
          <a:ln/>
        </p:spPr>
      </p:sp>
      <p:sp>
        <p:nvSpPr>
          <p:cNvPr id="18435" name="Rectangle 3"/>
          <p:cNvSpPr>
            <a:spLocks noGrp="1" noChangeArrowheads="1"/>
          </p:cNvSpPr>
          <p:nvPr>
            <p:ph type="body" idx="1"/>
          </p:nvPr>
        </p:nvSpPr>
        <p:spPr>
          <a:xfrm>
            <a:off x="166245" y="6006252"/>
            <a:ext cx="4407694" cy="7813533"/>
          </a:xfrm>
        </p:spPr>
        <p:txBody>
          <a:bodyPr/>
          <a:lstStyle/>
          <a:p>
            <a:endParaRPr lang="en-US" altLang="ja-JP" baseline="0" dirty="0"/>
          </a:p>
        </p:txBody>
      </p:sp>
    </p:spTree>
    <p:extLst>
      <p:ext uri="{BB962C8B-B14F-4D97-AF65-F5344CB8AC3E}">
        <p14:creationId xmlns:p14="http://schemas.microsoft.com/office/powerpoint/2010/main" val="1278174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FA68-9FDA-4F16-992C-FE669A3567E8}" type="slidenum">
              <a:rPr lang="en-US" altLang="ja-JP"/>
              <a:pPr/>
              <a:t>44</a:t>
            </a:fld>
            <a:endParaRPr lang="en-US" altLang="ja-JP"/>
          </a:p>
        </p:txBody>
      </p:sp>
      <p:sp>
        <p:nvSpPr>
          <p:cNvPr id="18434" name="Rectangle 2"/>
          <p:cNvSpPr>
            <a:spLocks noGrp="1" noRot="1" noChangeAspect="1" noChangeArrowheads="1" noTextEdit="1"/>
          </p:cNvSpPr>
          <p:nvPr>
            <p:ph type="sldImg"/>
          </p:nvPr>
        </p:nvSpPr>
        <p:spPr>
          <a:xfrm>
            <a:off x="-571500" y="950913"/>
            <a:ext cx="5716588" cy="4287837"/>
          </a:xfrm>
          <a:ln/>
        </p:spPr>
      </p:sp>
      <p:sp>
        <p:nvSpPr>
          <p:cNvPr id="18435" name="Rectangle 3"/>
          <p:cNvSpPr>
            <a:spLocks noGrp="1" noChangeArrowheads="1"/>
          </p:cNvSpPr>
          <p:nvPr>
            <p:ph type="body" idx="1"/>
          </p:nvPr>
        </p:nvSpPr>
        <p:spPr>
          <a:xfrm>
            <a:off x="166245" y="6006252"/>
            <a:ext cx="4407694" cy="7813533"/>
          </a:xfrm>
        </p:spPr>
        <p:txBody>
          <a:bodyPr/>
          <a:lstStyle/>
          <a:p>
            <a:endParaRPr lang="en-US" altLang="ja-JP" baseline="0" dirty="0"/>
          </a:p>
        </p:txBody>
      </p:sp>
    </p:spTree>
    <p:extLst>
      <p:ext uri="{BB962C8B-B14F-4D97-AF65-F5344CB8AC3E}">
        <p14:creationId xmlns:p14="http://schemas.microsoft.com/office/powerpoint/2010/main" val="2189051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45</a:t>
            </a:fld>
            <a:endParaRPr lang="ja-JP" altLang="en-US"/>
          </a:p>
        </p:txBody>
      </p:sp>
    </p:spTree>
    <p:extLst>
      <p:ext uri="{BB962C8B-B14F-4D97-AF65-F5344CB8AC3E}">
        <p14:creationId xmlns:p14="http://schemas.microsoft.com/office/powerpoint/2010/main" val="2028777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46</a:t>
            </a:fld>
            <a:endParaRPr lang="ja-JP" altLang="en-US"/>
          </a:p>
        </p:txBody>
      </p:sp>
    </p:spTree>
    <p:extLst>
      <p:ext uri="{BB962C8B-B14F-4D97-AF65-F5344CB8AC3E}">
        <p14:creationId xmlns:p14="http://schemas.microsoft.com/office/powerpoint/2010/main" val="2851534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47</a:t>
            </a:fld>
            <a:endParaRPr lang="ja-JP" altLang="en-US"/>
          </a:p>
        </p:txBody>
      </p:sp>
    </p:spTree>
    <p:extLst>
      <p:ext uri="{BB962C8B-B14F-4D97-AF65-F5344CB8AC3E}">
        <p14:creationId xmlns:p14="http://schemas.microsoft.com/office/powerpoint/2010/main" val="2109669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48</a:t>
            </a:fld>
            <a:endParaRPr lang="ja-JP" altLang="en-US"/>
          </a:p>
        </p:txBody>
      </p:sp>
    </p:spTree>
    <p:extLst>
      <p:ext uri="{BB962C8B-B14F-4D97-AF65-F5344CB8AC3E}">
        <p14:creationId xmlns:p14="http://schemas.microsoft.com/office/powerpoint/2010/main" val="4257420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49</a:t>
            </a:fld>
            <a:endParaRPr lang="ja-JP" altLang="en-US"/>
          </a:p>
        </p:txBody>
      </p:sp>
    </p:spTree>
    <p:extLst>
      <p:ext uri="{BB962C8B-B14F-4D97-AF65-F5344CB8AC3E}">
        <p14:creationId xmlns:p14="http://schemas.microsoft.com/office/powerpoint/2010/main" val="154933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1310126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50</a:t>
            </a:fld>
            <a:endParaRPr lang="ja-JP" altLang="en-US"/>
          </a:p>
        </p:txBody>
      </p:sp>
    </p:spTree>
    <p:extLst>
      <p:ext uri="{BB962C8B-B14F-4D97-AF65-F5344CB8AC3E}">
        <p14:creationId xmlns:p14="http://schemas.microsoft.com/office/powerpoint/2010/main" val="795050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51</a:t>
            </a:fld>
            <a:endParaRPr lang="ja-JP" altLang="en-US"/>
          </a:p>
        </p:txBody>
      </p:sp>
    </p:spTree>
    <p:extLst>
      <p:ext uri="{BB962C8B-B14F-4D97-AF65-F5344CB8AC3E}">
        <p14:creationId xmlns:p14="http://schemas.microsoft.com/office/powerpoint/2010/main" val="1790210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52</a:t>
            </a:fld>
            <a:endParaRPr lang="ja-JP" altLang="en-US"/>
          </a:p>
        </p:txBody>
      </p:sp>
    </p:spTree>
    <p:extLst>
      <p:ext uri="{BB962C8B-B14F-4D97-AF65-F5344CB8AC3E}">
        <p14:creationId xmlns:p14="http://schemas.microsoft.com/office/powerpoint/2010/main" val="2035445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53</a:t>
            </a:fld>
            <a:endParaRPr lang="ja-JP" altLang="en-US"/>
          </a:p>
        </p:txBody>
      </p:sp>
    </p:spTree>
    <p:extLst>
      <p:ext uri="{BB962C8B-B14F-4D97-AF65-F5344CB8AC3E}">
        <p14:creationId xmlns:p14="http://schemas.microsoft.com/office/powerpoint/2010/main" val="15342382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54</a:t>
            </a:fld>
            <a:endParaRPr lang="ja-JP" altLang="en-US"/>
          </a:p>
        </p:txBody>
      </p:sp>
    </p:spTree>
    <p:extLst>
      <p:ext uri="{BB962C8B-B14F-4D97-AF65-F5344CB8AC3E}">
        <p14:creationId xmlns:p14="http://schemas.microsoft.com/office/powerpoint/2010/main" val="42742947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55</a:t>
            </a:fld>
            <a:endParaRPr lang="ja-JP" altLang="en-US"/>
          </a:p>
        </p:txBody>
      </p:sp>
    </p:spTree>
    <p:extLst>
      <p:ext uri="{BB962C8B-B14F-4D97-AF65-F5344CB8AC3E}">
        <p14:creationId xmlns:p14="http://schemas.microsoft.com/office/powerpoint/2010/main" val="39438568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56</a:t>
            </a:fld>
            <a:endParaRPr lang="ja-JP" altLang="en-US"/>
          </a:p>
        </p:txBody>
      </p:sp>
    </p:spTree>
    <p:extLst>
      <p:ext uri="{BB962C8B-B14F-4D97-AF65-F5344CB8AC3E}">
        <p14:creationId xmlns:p14="http://schemas.microsoft.com/office/powerpoint/2010/main" val="32249385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57</a:t>
            </a:fld>
            <a:endParaRPr lang="ja-JP" altLang="en-US"/>
          </a:p>
        </p:txBody>
      </p:sp>
    </p:spTree>
    <p:extLst>
      <p:ext uri="{BB962C8B-B14F-4D97-AF65-F5344CB8AC3E}">
        <p14:creationId xmlns:p14="http://schemas.microsoft.com/office/powerpoint/2010/main" val="3072176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58</a:t>
            </a:fld>
            <a:endParaRPr lang="ja-JP" altLang="en-US"/>
          </a:p>
        </p:txBody>
      </p:sp>
    </p:spTree>
    <p:extLst>
      <p:ext uri="{BB962C8B-B14F-4D97-AF65-F5344CB8AC3E}">
        <p14:creationId xmlns:p14="http://schemas.microsoft.com/office/powerpoint/2010/main" val="2799936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59</a:t>
            </a:fld>
            <a:endParaRPr lang="ja-JP" altLang="en-US"/>
          </a:p>
        </p:txBody>
      </p:sp>
    </p:spTree>
    <p:extLst>
      <p:ext uri="{BB962C8B-B14F-4D97-AF65-F5344CB8AC3E}">
        <p14:creationId xmlns:p14="http://schemas.microsoft.com/office/powerpoint/2010/main" val="2070484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35158989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60</a:t>
            </a:fld>
            <a:endParaRPr lang="ja-JP" altLang="en-US"/>
          </a:p>
        </p:txBody>
      </p:sp>
    </p:spTree>
    <p:extLst>
      <p:ext uri="{BB962C8B-B14F-4D97-AF65-F5344CB8AC3E}">
        <p14:creationId xmlns:p14="http://schemas.microsoft.com/office/powerpoint/2010/main" val="7738273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61</a:t>
            </a:fld>
            <a:endParaRPr lang="ja-JP" altLang="en-US"/>
          </a:p>
        </p:txBody>
      </p:sp>
    </p:spTree>
    <p:extLst>
      <p:ext uri="{BB962C8B-B14F-4D97-AF65-F5344CB8AC3E}">
        <p14:creationId xmlns:p14="http://schemas.microsoft.com/office/powerpoint/2010/main" val="3138804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62</a:t>
            </a:fld>
            <a:endParaRPr lang="ja-JP" altLang="en-US"/>
          </a:p>
        </p:txBody>
      </p:sp>
    </p:spTree>
    <p:extLst>
      <p:ext uri="{BB962C8B-B14F-4D97-AF65-F5344CB8AC3E}">
        <p14:creationId xmlns:p14="http://schemas.microsoft.com/office/powerpoint/2010/main" val="2414922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63</a:t>
            </a:fld>
            <a:endParaRPr lang="ja-JP" altLang="en-US"/>
          </a:p>
        </p:txBody>
      </p:sp>
    </p:spTree>
    <p:extLst>
      <p:ext uri="{BB962C8B-B14F-4D97-AF65-F5344CB8AC3E}">
        <p14:creationId xmlns:p14="http://schemas.microsoft.com/office/powerpoint/2010/main" val="662229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64</a:t>
            </a:fld>
            <a:endParaRPr lang="ja-JP" altLang="en-US"/>
          </a:p>
        </p:txBody>
      </p:sp>
    </p:spTree>
    <p:extLst>
      <p:ext uri="{BB962C8B-B14F-4D97-AF65-F5344CB8AC3E}">
        <p14:creationId xmlns:p14="http://schemas.microsoft.com/office/powerpoint/2010/main" val="36795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65</a:t>
            </a:fld>
            <a:endParaRPr lang="ja-JP" altLang="en-US"/>
          </a:p>
        </p:txBody>
      </p:sp>
    </p:spTree>
    <p:extLst>
      <p:ext uri="{BB962C8B-B14F-4D97-AF65-F5344CB8AC3E}">
        <p14:creationId xmlns:p14="http://schemas.microsoft.com/office/powerpoint/2010/main" val="952827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66</a:t>
            </a:fld>
            <a:endParaRPr lang="ja-JP" altLang="en-US"/>
          </a:p>
        </p:txBody>
      </p:sp>
    </p:spTree>
    <p:extLst>
      <p:ext uri="{BB962C8B-B14F-4D97-AF65-F5344CB8AC3E}">
        <p14:creationId xmlns:p14="http://schemas.microsoft.com/office/powerpoint/2010/main" val="3357086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67</a:t>
            </a:fld>
            <a:endParaRPr lang="ja-JP" altLang="en-US"/>
          </a:p>
        </p:txBody>
      </p:sp>
    </p:spTree>
    <p:extLst>
      <p:ext uri="{BB962C8B-B14F-4D97-AF65-F5344CB8AC3E}">
        <p14:creationId xmlns:p14="http://schemas.microsoft.com/office/powerpoint/2010/main" val="7652942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68</a:t>
            </a:fld>
            <a:endParaRPr lang="ja-JP" altLang="en-US"/>
          </a:p>
        </p:txBody>
      </p:sp>
    </p:spTree>
    <p:extLst>
      <p:ext uri="{BB962C8B-B14F-4D97-AF65-F5344CB8AC3E}">
        <p14:creationId xmlns:p14="http://schemas.microsoft.com/office/powerpoint/2010/main" val="3194369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69</a:t>
            </a:fld>
            <a:endParaRPr lang="ja-JP" altLang="en-US"/>
          </a:p>
        </p:txBody>
      </p:sp>
    </p:spTree>
    <p:extLst>
      <p:ext uri="{BB962C8B-B14F-4D97-AF65-F5344CB8AC3E}">
        <p14:creationId xmlns:p14="http://schemas.microsoft.com/office/powerpoint/2010/main" val="38384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15306916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70</a:t>
            </a:fld>
            <a:endParaRPr lang="ja-JP" altLang="en-US"/>
          </a:p>
        </p:txBody>
      </p:sp>
    </p:spTree>
    <p:extLst>
      <p:ext uri="{BB962C8B-B14F-4D97-AF65-F5344CB8AC3E}">
        <p14:creationId xmlns:p14="http://schemas.microsoft.com/office/powerpoint/2010/main" val="14325728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71</a:t>
            </a:fld>
            <a:endParaRPr lang="ja-JP" altLang="en-US"/>
          </a:p>
        </p:txBody>
      </p:sp>
    </p:spTree>
    <p:extLst>
      <p:ext uri="{BB962C8B-B14F-4D97-AF65-F5344CB8AC3E}">
        <p14:creationId xmlns:p14="http://schemas.microsoft.com/office/powerpoint/2010/main" val="6376782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72</a:t>
            </a:fld>
            <a:endParaRPr lang="ja-JP" altLang="en-US"/>
          </a:p>
        </p:txBody>
      </p:sp>
    </p:spTree>
    <p:extLst>
      <p:ext uri="{BB962C8B-B14F-4D97-AF65-F5344CB8AC3E}">
        <p14:creationId xmlns:p14="http://schemas.microsoft.com/office/powerpoint/2010/main" val="4122574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73</a:t>
            </a:fld>
            <a:endParaRPr lang="ja-JP" altLang="en-US"/>
          </a:p>
        </p:txBody>
      </p:sp>
    </p:spTree>
    <p:extLst>
      <p:ext uri="{BB962C8B-B14F-4D97-AF65-F5344CB8AC3E}">
        <p14:creationId xmlns:p14="http://schemas.microsoft.com/office/powerpoint/2010/main" val="687302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74</a:t>
            </a:fld>
            <a:endParaRPr lang="ja-JP" altLang="en-US"/>
          </a:p>
        </p:txBody>
      </p:sp>
    </p:spTree>
    <p:extLst>
      <p:ext uri="{BB962C8B-B14F-4D97-AF65-F5344CB8AC3E}">
        <p14:creationId xmlns:p14="http://schemas.microsoft.com/office/powerpoint/2010/main" val="15384068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75</a:t>
            </a:fld>
            <a:endParaRPr lang="ja-JP" altLang="en-US"/>
          </a:p>
        </p:txBody>
      </p:sp>
    </p:spTree>
    <p:extLst>
      <p:ext uri="{BB962C8B-B14F-4D97-AF65-F5344CB8AC3E}">
        <p14:creationId xmlns:p14="http://schemas.microsoft.com/office/powerpoint/2010/main" val="7988958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76</a:t>
            </a:fld>
            <a:endParaRPr lang="ja-JP" altLang="en-US"/>
          </a:p>
        </p:txBody>
      </p:sp>
    </p:spTree>
    <p:extLst>
      <p:ext uri="{BB962C8B-B14F-4D97-AF65-F5344CB8AC3E}">
        <p14:creationId xmlns:p14="http://schemas.microsoft.com/office/powerpoint/2010/main" val="1023895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77</a:t>
            </a:fld>
            <a:endParaRPr lang="ja-JP" altLang="en-US"/>
          </a:p>
        </p:txBody>
      </p:sp>
    </p:spTree>
    <p:extLst>
      <p:ext uri="{BB962C8B-B14F-4D97-AF65-F5344CB8AC3E}">
        <p14:creationId xmlns:p14="http://schemas.microsoft.com/office/powerpoint/2010/main" val="7127884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78</a:t>
            </a:fld>
            <a:endParaRPr lang="ja-JP" altLang="en-US"/>
          </a:p>
        </p:txBody>
      </p:sp>
    </p:spTree>
    <p:extLst>
      <p:ext uri="{BB962C8B-B14F-4D97-AF65-F5344CB8AC3E}">
        <p14:creationId xmlns:p14="http://schemas.microsoft.com/office/powerpoint/2010/main" val="3713451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79</a:t>
            </a:fld>
            <a:endParaRPr lang="ja-JP" altLang="en-US"/>
          </a:p>
        </p:txBody>
      </p:sp>
    </p:spTree>
    <p:extLst>
      <p:ext uri="{BB962C8B-B14F-4D97-AF65-F5344CB8AC3E}">
        <p14:creationId xmlns:p14="http://schemas.microsoft.com/office/powerpoint/2010/main" val="414100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39784443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80</a:t>
            </a:fld>
            <a:endParaRPr lang="ja-JP" altLang="en-US"/>
          </a:p>
        </p:txBody>
      </p:sp>
    </p:spTree>
    <p:extLst>
      <p:ext uri="{BB962C8B-B14F-4D97-AF65-F5344CB8AC3E}">
        <p14:creationId xmlns:p14="http://schemas.microsoft.com/office/powerpoint/2010/main" val="1929950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81</a:t>
            </a:fld>
            <a:endParaRPr lang="ja-JP" altLang="en-US"/>
          </a:p>
        </p:txBody>
      </p:sp>
    </p:spTree>
    <p:extLst>
      <p:ext uri="{BB962C8B-B14F-4D97-AF65-F5344CB8AC3E}">
        <p14:creationId xmlns:p14="http://schemas.microsoft.com/office/powerpoint/2010/main" val="30088844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82</a:t>
            </a:fld>
            <a:endParaRPr lang="ja-JP" altLang="en-US"/>
          </a:p>
        </p:txBody>
      </p:sp>
    </p:spTree>
    <p:extLst>
      <p:ext uri="{BB962C8B-B14F-4D97-AF65-F5344CB8AC3E}">
        <p14:creationId xmlns:p14="http://schemas.microsoft.com/office/powerpoint/2010/main" val="27624597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83</a:t>
            </a:fld>
            <a:endParaRPr lang="ja-JP" altLang="en-US"/>
          </a:p>
        </p:txBody>
      </p:sp>
    </p:spTree>
    <p:extLst>
      <p:ext uri="{BB962C8B-B14F-4D97-AF65-F5344CB8AC3E}">
        <p14:creationId xmlns:p14="http://schemas.microsoft.com/office/powerpoint/2010/main" val="34780675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84</a:t>
            </a:fld>
            <a:endParaRPr lang="ja-JP" altLang="en-US"/>
          </a:p>
        </p:txBody>
      </p:sp>
    </p:spTree>
    <p:extLst>
      <p:ext uri="{BB962C8B-B14F-4D97-AF65-F5344CB8AC3E}">
        <p14:creationId xmlns:p14="http://schemas.microsoft.com/office/powerpoint/2010/main" val="39614028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85</a:t>
            </a:fld>
            <a:endParaRPr lang="ja-JP" altLang="en-US"/>
          </a:p>
        </p:txBody>
      </p:sp>
    </p:spTree>
    <p:extLst>
      <p:ext uri="{BB962C8B-B14F-4D97-AF65-F5344CB8AC3E}">
        <p14:creationId xmlns:p14="http://schemas.microsoft.com/office/powerpoint/2010/main" val="2035804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86</a:t>
            </a:fld>
            <a:endParaRPr lang="ja-JP" altLang="en-US"/>
          </a:p>
        </p:txBody>
      </p:sp>
    </p:spTree>
    <p:extLst>
      <p:ext uri="{BB962C8B-B14F-4D97-AF65-F5344CB8AC3E}">
        <p14:creationId xmlns:p14="http://schemas.microsoft.com/office/powerpoint/2010/main" val="3231870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87</a:t>
            </a:fld>
            <a:endParaRPr lang="ja-JP" altLang="en-US"/>
          </a:p>
        </p:txBody>
      </p:sp>
    </p:spTree>
    <p:extLst>
      <p:ext uri="{BB962C8B-B14F-4D97-AF65-F5344CB8AC3E}">
        <p14:creationId xmlns:p14="http://schemas.microsoft.com/office/powerpoint/2010/main" val="12826172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88</a:t>
            </a:fld>
            <a:endParaRPr lang="ja-JP" altLang="en-US"/>
          </a:p>
        </p:txBody>
      </p:sp>
    </p:spTree>
    <p:extLst>
      <p:ext uri="{BB962C8B-B14F-4D97-AF65-F5344CB8AC3E}">
        <p14:creationId xmlns:p14="http://schemas.microsoft.com/office/powerpoint/2010/main" val="3467674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89</a:t>
            </a:fld>
            <a:endParaRPr lang="ja-JP" altLang="en-US"/>
          </a:p>
        </p:txBody>
      </p:sp>
    </p:spTree>
    <p:extLst>
      <p:ext uri="{BB962C8B-B14F-4D97-AF65-F5344CB8AC3E}">
        <p14:creationId xmlns:p14="http://schemas.microsoft.com/office/powerpoint/2010/main" val="328801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13514248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90</a:t>
            </a:fld>
            <a:endParaRPr lang="ja-JP" altLang="en-US"/>
          </a:p>
        </p:txBody>
      </p:sp>
    </p:spTree>
    <p:extLst>
      <p:ext uri="{BB962C8B-B14F-4D97-AF65-F5344CB8AC3E}">
        <p14:creationId xmlns:p14="http://schemas.microsoft.com/office/powerpoint/2010/main" val="30277502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91</a:t>
            </a:fld>
            <a:endParaRPr lang="ja-JP" altLang="en-US"/>
          </a:p>
        </p:txBody>
      </p:sp>
    </p:spTree>
    <p:extLst>
      <p:ext uri="{BB962C8B-B14F-4D97-AF65-F5344CB8AC3E}">
        <p14:creationId xmlns:p14="http://schemas.microsoft.com/office/powerpoint/2010/main" val="32540693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92</a:t>
            </a:fld>
            <a:endParaRPr lang="ja-JP" altLang="en-US"/>
          </a:p>
        </p:txBody>
      </p:sp>
    </p:spTree>
    <p:extLst>
      <p:ext uri="{BB962C8B-B14F-4D97-AF65-F5344CB8AC3E}">
        <p14:creationId xmlns:p14="http://schemas.microsoft.com/office/powerpoint/2010/main" val="419853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9144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71500" y="3861048"/>
            <a:ext cx="9001000" cy="1777752"/>
          </a:xfrm>
        </p:spPr>
        <p:txBody>
          <a:bodyPr anchor="ctr"/>
          <a:lstStyle>
            <a:lvl1pPr marL="0" indent="0" algn="ctr">
              <a:buNone/>
              <a:defRPr kern="1200" baseline="0">
                <a:latin typeface="ＭＳ Ｐゴシック"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71500" y="1268760"/>
            <a:ext cx="9001000"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ＭＳ Ｐゴシック" panose="020B0600070205080204" pitchFamily="50" charset="-128"/>
                <a:cs typeface="Arial" panose="020B0604020202020204" pitchFamily="34" charset="0"/>
              </a:defRPr>
            </a:lvl1pPr>
            <a:lvl2pPr algn="l">
              <a:defRPr kern="1200" baseline="0">
                <a:latin typeface="ＭＳ Ｐゴシック" panose="020B0600070205080204" pitchFamily="50" charset="-128"/>
                <a:cs typeface="Arial" panose="020B0604020202020204" pitchFamily="34" charset="0"/>
              </a:defRPr>
            </a:lvl2pPr>
            <a:lvl3pPr algn="l">
              <a:defRPr kern="1200" baseline="0">
                <a:latin typeface="ＭＳ Ｐゴシック" panose="020B0600070205080204" pitchFamily="50" charset="-128"/>
                <a:cs typeface="Arial" panose="020B0604020202020204" pitchFamily="34" charset="0"/>
              </a:defRPr>
            </a:lvl3pPr>
            <a:lvl4pPr algn="l">
              <a:defRPr kern="1200" baseline="0">
                <a:latin typeface="ＭＳ Ｐゴシック" panose="020B0600070205080204" pitchFamily="50" charset="-128"/>
                <a:cs typeface="Arial" panose="020B0604020202020204" pitchFamily="34" charset="0"/>
              </a:defRPr>
            </a:lvl4pPr>
            <a:lvl5pPr algn="l">
              <a:defRPr kern="1200" baseline="0">
                <a:latin typeface="ＭＳ Ｐゴシック"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9144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5"/>
            <a:ext cx="9144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ＭＳ Ｐゴシック" panose="020B0600070205080204" pitchFamily="50" charset="-128"/>
                <a:ea typeface="ＭＳ Ｐゴシック" panose="020B0600070205080204" pitchFamily="50" charset="-128"/>
              </a:endParaRPr>
            </a:p>
          </p:txBody>
        </p:sp>
        <p:sp>
          <p:nvSpPr>
            <p:cNvPr id="3081" name="Text Box 9"/>
            <p:cNvSpPr txBox="1">
              <a:spLocks noChangeArrowheads="1"/>
            </p:cNvSpPr>
            <p:nvPr userDrawn="1"/>
          </p:nvSpPr>
          <p:spPr bwMode="auto">
            <a:xfrm>
              <a:off x="2776287" y="6659529"/>
              <a:ext cx="3590727"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第</a:t>
              </a:r>
              <a:r>
                <a:rPr kumimoji="0" lang="en-US" altLang="ja-JP" sz="1400" kern="1200" baseline="0" dirty="0">
                  <a:solidFill>
                    <a:schemeClr val="bg1"/>
                  </a:solidFill>
                  <a:latin typeface="+mn-ea"/>
                  <a:ea typeface="+mn-ea"/>
                  <a:cs typeface="Arial" pitchFamily="34" charset="0"/>
                </a:rPr>
                <a:t>41</a:t>
              </a:r>
              <a:r>
                <a:rPr kumimoji="0" lang="ja-JP" altLang="en-US" sz="1400" kern="1200" baseline="0" dirty="0">
                  <a:solidFill>
                    <a:schemeClr val="bg1"/>
                  </a:solidFill>
                  <a:latin typeface="+mn-ea"/>
                  <a:ea typeface="+mn-ea"/>
                  <a:cs typeface="Arial" pitchFamily="34" charset="0"/>
                </a:rPr>
                <a:t>回ゴムの力学研究分科会</a:t>
              </a:r>
              <a:r>
                <a:rPr kumimoji="0" lang="en-US" altLang="ja-JP" sz="1400" kern="1200" baseline="0" dirty="0">
                  <a:solidFill>
                    <a:schemeClr val="bg1"/>
                  </a:solidFill>
                  <a:latin typeface="+mn-ea"/>
                  <a:ea typeface="+mn-ea"/>
                  <a:cs typeface="Arial" pitchFamily="34" charset="0"/>
                </a:rPr>
                <a:t>(2021-01-20)</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4044204" y="6453336"/>
            <a:ext cx="1054894"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pic>
        <p:nvPicPr>
          <p:cNvPr id="3" name="図 2">
            <a:extLst>
              <a:ext uri="{FF2B5EF4-FFF2-40B4-BE49-F238E27FC236}">
                <a16:creationId xmlns:a16="http://schemas.microsoft.com/office/drawing/2014/main" id="{EC530747-D4E6-40B4-9405-F88C8155FC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96" t="24500" r="5523" b="24500"/>
          <a:stretch/>
        </p:blipFill>
        <p:spPr>
          <a:xfrm>
            <a:off x="250824" y="6428887"/>
            <a:ext cx="1840238" cy="396000"/>
          </a:xfrm>
          <a:prstGeom prst="rect">
            <a:avLst/>
          </a:prstGeom>
        </p:spPr>
      </p:pic>
      <p:pic>
        <p:nvPicPr>
          <p:cNvPr id="9" name="図 8">
            <a:extLst>
              <a:ext uri="{FF2B5EF4-FFF2-40B4-BE49-F238E27FC236}">
                <a16:creationId xmlns:a16="http://schemas.microsoft.com/office/drawing/2014/main" id="{89872A94-87EA-4B51-A25B-45DF9EDB974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287" t="25975" r="7483" b="25974"/>
          <a:stretch/>
        </p:blipFill>
        <p:spPr>
          <a:xfrm>
            <a:off x="7150079" y="6432417"/>
            <a:ext cx="1742400" cy="396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video" Target="../media/media3.mp4"/><Relationship Id="rId13" Type="http://schemas.openxmlformats.org/officeDocument/2006/relationships/image" Target="../media/image16.png"/><Relationship Id="rId3" Type="http://schemas.microsoft.com/office/2007/relationships/media" Target="../media/media6.mp4"/><Relationship Id="rId7" Type="http://schemas.microsoft.com/office/2007/relationships/media" Target="../media/media3.mp4"/><Relationship Id="rId12"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11" Type="http://schemas.openxmlformats.org/officeDocument/2006/relationships/image" Target="../media/image14.png"/><Relationship Id="rId5" Type="http://schemas.microsoft.com/office/2007/relationships/media" Target="../media/media7.mp4"/><Relationship Id="rId10" Type="http://schemas.openxmlformats.org/officeDocument/2006/relationships/notesSlide" Target="../notesSlides/notesSlide12.xml"/><Relationship Id="rId4" Type="http://schemas.openxmlformats.org/officeDocument/2006/relationships/video" Target="../media/media6.mp4"/><Relationship Id="rId9" Type="http://schemas.openxmlformats.org/officeDocument/2006/relationships/slideLayout" Target="../slideLayouts/slideLayout3.xml"/><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wmf"/><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0.w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0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80.png"/><Relationship Id="rId4" Type="http://schemas.openxmlformats.org/officeDocument/2006/relationships/image" Target="../media/image37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video" Target="../media/media2.mp4"/><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9.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0.wmf"/><Relationship Id="rId4" Type="http://schemas.openxmlformats.org/officeDocument/2006/relationships/image" Target="../media/image18.wmf"/></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8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412.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93.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94.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102.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103.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104.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110.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112.pn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129.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131.png"/><Relationship Id="rId4"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1.mp4"/><Relationship Id="rId1" Type="http://schemas.microsoft.com/office/2007/relationships/media" Target="../media/media21.mp4"/><Relationship Id="rId5" Type="http://schemas.openxmlformats.org/officeDocument/2006/relationships/image" Target="../media/image132.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133.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p:txBody>
          <a:bodyPr/>
          <a:lstStyle/>
          <a:p>
            <a:r>
              <a:rPr lang="ja-JP" altLang="en-US" dirty="0"/>
              <a:t>微圧縮大変形解析のための</a:t>
            </a:r>
            <a:br>
              <a:rPr lang="ja-JP" altLang="en-US" dirty="0"/>
            </a:br>
            <a:r>
              <a:rPr lang="ja-JP" altLang="en-US" dirty="0"/>
              <a:t>四面体</a:t>
            </a:r>
            <a:r>
              <a:rPr lang="ja-JP" altLang="en-US" dirty="0">
                <a:solidFill>
                  <a:schemeClr val="accent6">
                    <a:lumMod val="40000"/>
                    <a:lumOff val="60000"/>
                  </a:schemeClr>
                </a:solidFill>
              </a:rPr>
              <a:t>平滑化有限要素法</a:t>
            </a:r>
            <a:r>
              <a:rPr lang="ja-JP" altLang="en-US" dirty="0"/>
              <a:t>の現状</a:t>
            </a:r>
            <a:endParaRPr kumimoji="1" lang="ja-JP" altLang="en-US" dirty="0"/>
          </a:p>
        </p:txBody>
      </p:sp>
      <p:sp>
        <p:nvSpPr>
          <p:cNvPr id="5" name="字幕 4">
            <a:extLst>
              <a:ext uri="{FF2B5EF4-FFF2-40B4-BE49-F238E27FC236}">
                <a16:creationId xmlns:a16="http://schemas.microsoft.com/office/drawing/2014/main" id="{50976013-37B8-4994-A7C0-5AFBA1C0E290}"/>
              </a:ext>
            </a:extLst>
          </p:cNvPr>
          <p:cNvSpPr>
            <a:spLocks noGrp="1"/>
          </p:cNvSpPr>
          <p:nvPr>
            <p:ph type="subTitle" idx="1"/>
          </p:nvPr>
        </p:nvSpPr>
        <p:spPr/>
        <p:txBody>
          <a:bodyPr/>
          <a:lstStyle/>
          <a:p>
            <a:r>
              <a:rPr lang="zh-TW" altLang="en-US" u="sng" dirty="0"/>
              <a:t>大西　有希</a:t>
            </a:r>
            <a:br>
              <a:rPr lang="zh-TW" altLang="en-US" dirty="0"/>
            </a:br>
            <a:r>
              <a:rPr lang="zh-TW" altLang="en-US" dirty="0"/>
              <a:t>東京工業大学</a:t>
            </a:r>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68639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algn="just"/>
            <a:r>
              <a:rPr lang="en-US" altLang="ja-JP" sz="2800" dirty="0"/>
              <a:t>G.R. Liu</a:t>
            </a:r>
            <a:r>
              <a:rPr lang="ja-JP" altLang="en-US" sz="2800" dirty="0"/>
              <a:t>らが</a:t>
            </a:r>
            <a:r>
              <a:rPr lang="en-US" altLang="ja-JP" sz="2800" dirty="0"/>
              <a:t>2006</a:t>
            </a:r>
            <a:r>
              <a:rPr lang="ja-JP" altLang="en-US" sz="2800" dirty="0"/>
              <a:t>年に提案したまだ新しい</a:t>
            </a:r>
            <a:r>
              <a:rPr lang="en-US" altLang="ja-JP" sz="2800" dirty="0"/>
              <a:t>FEM</a:t>
            </a:r>
            <a:r>
              <a:rPr lang="ja-JP" altLang="en-US" sz="2800" dirty="0"/>
              <a:t>の定式化．</a:t>
            </a:r>
            <a:endParaRPr lang="en-US" altLang="ja-JP" sz="2800" dirty="0"/>
          </a:p>
          <a:p>
            <a:pPr algn="just"/>
            <a:r>
              <a:rPr lang="ja-JP" altLang="en-US" sz="2800" dirty="0"/>
              <a:t>歪み平滑化</a:t>
            </a:r>
            <a:r>
              <a:rPr lang="en-US" altLang="ja-JP" sz="2800" dirty="0"/>
              <a:t>(Strain Smoothing)</a:t>
            </a:r>
            <a:r>
              <a:rPr lang="ja-JP" altLang="en-US" sz="2800" dirty="0"/>
              <a:t>手法の一種．</a:t>
            </a:r>
            <a:endParaRPr lang="en-US" altLang="ja-JP" sz="2800" dirty="0"/>
          </a:p>
          <a:p>
            <a:pPr algn="just"/>
            <a:r>
              <a:rPr lang="ja-JP" altLang="en-US" dirty="0"/>
              <a:t>ザックリ言うと，</a:t>
            </a:r>
            <a:r>
              <a:rPr lang="en-US" altLang="ja-JP" dirty="0"/>
              <a:t>S-FEM</a:t>
            </a:r>
            <a:r>
              <a:rPr lang="ja-JP" altLang="en-US" dirty="0"/>
              <a:t>は近接要素間で</a:t>
            </a:r>
            <a:r>
              <a:rPr lang="ja-JP" altLang="en-US" dirty="0">
                <a:solidFill>
                  <a:srgbClr val="C00000"/>
                </a:solidFill>
              </a:rPr>
              <a:t>歪みをならす</a:t>
            </a:r>
            <a:r>
              <a:rPr lang="ja-JP" altLang="en-US" dirty="0"/>
              <a:t>ことによってロッキングによる精度低下および要素潰れによるロバスト性の低下を防ぐ</a:t>
            </a:r>
            <a:r>
              <a:rPr lang="en-US" altLang="ja-JP" dirty="0"/>
              <a:t>FEM</a:t>
            </a:r>
            <a:r>
              <a:rPr lang="ja-JP" altLang="en-US" dirty="0"/>
              <a:t>定式化の総称．</a:t>
            </a:r>
            <a:endParaRPr lang="en-US" altLang="ja-JP" sz="2800" dirty="0"/>
          </a:p>
          <a:p>
            <a:pPr algn="just"/>
            <a:r>
              <a:rPr lang="en-US" altLang="ja-JP" sz="2800" dirty="0"/>
              <a:t>S-FEM</a:t>
            </a:r>
            <a:r>
              <a:rPr lang="ja-JP" altLang="en-US" sz="2800" dirty="0" err="1"/>
              <a:t>には</a:t>
            </a:r>
            <a:r>
              <a:rPr lang="ja-JP" altLang="en-US" sz="2800" dirty="0"/>
              <a:t>幾つかのタイプがあり，古典的な</a:t>
            </a:r>
            <a:r>
              <a:rPr lang="en-US" altLang="ja-JP" sz="2800" dirty="0"/>
              <a:t>S-FEM</a:t>
            </a:r>
            <a:r>
              <a:rPr lang="ja-JP" altLang="en-US" sz="2800" dirty="0"/>
              <a:t>は次</a:t>
            </a:r>
            <a:r>
              <a:rPr lang="ja-JP" altLang="en-US" dirty="0"/>
              <a:t>の４種に大別される（詳細は後述）．</a:t>
            </a:r>
            <a:endParaRPr lang="en-US" altLang="ja-JP" dirty="0"/>
          </a:p>
          <a:p>
            <a:pPr lvl="1" algn="just"/>
            <a:r>
              <a:rPr lang="ja-JP" altLang="en-US" sz="2400" dirty="0"/>
              <a:t>辺で平滑化する</a:t>
            </a:r>
            <a:r>
              <a:rPr lang="en-US" altLang="ja-JP" sz="2400" dirty="0"/>
              <a:t>Edge-based S-FEM (</a:t>
            </a:r>
            <a:r>
              <a:rPr lang="en-US" altLang="ja-JP" sz="2400" dirty="0">
                <a:solidFill>
                  <a:srgbClr val="FF0000"/>
                </a:solidFill>
              </a:rPr>
              <a:t>ES-FEM</a:t>
            </a:r>
            <a:r>
              <a:rPr lang="en-US" altLang="ja-JP" sz="2400" dirty="0"/>
              <a:t>) </a:t>
            </a:r>
          </a:p>
          <a:p>
            <a:pPr lvl="1" algn="just"/>
            <a:r>
              <a:rPr lang="ja-JP" altLang="en-US" dirty="0"/>
              <a:t>面で平滑化する</a:t>
            </a:r>
            <a:r>
              <a:rPr lang="en-US" altLang="ja-JP" dirty="0"/>
              <a:t>Face-based S-FEM (</a:t>
            </a:r>
            <a:r>
              <a:rPr lang="en-US" altLang="ja-JP" dirty="0">
                <a:solidFill>
                  <a:srgbClr val="C00000"/>
                </a:solidFill>
              </a:rPr>
              <a:t>FS-FEM</a:t>
            </a:r>
            <a:r>
              <a:rPr lang="en-US" altLang="ja-JP" dirty="0"/>
              <a:t>) &lt;</a:t>
            </a:r>
            <a:r>
              <a:rPr lang="en-US" altLang="ja-JP" sz="1800" dirty="0"/>
              <a:t>3</a:t>
            </a:r>
            <a:r>
              <a:rPr lang="ja-JP" altLang="en-US" sz="1800" dirty="0"/>
              <a:t>次元に限る</a:t>
            </a:r>
            <a:r>
              <a:rPr lang="en-US" altLang="ja-JP" sz="1800" dirty="0"/>
              <a:t>&gt;</a:t>
            </a:r>
            <a:endParaRPr lang="en-US" altLang="ja-JP" sz="2400" dirty="0"/>
          </a:p>
          <a:p>
            <a:pPr lvl="1" algn="just"/>
            <a:r>
              <a:rPr lang="ja-JP" altLang="en-US" sz="2400" dirty="0"/>
              <a:t>節点で平滑化する</a:t>
            </a:r>
            <a:r>
              <a:rPr lang="en-US" altLang="ja-JP" sz="2400" dirty="0"/>
              <a:t>Node-based S-FEM</a:t>
            </a:r>
            <a:r>
              <a:rPr lang="ja-JP" altLang="en-US" sz="2400" dirty="0"/>
              <a:t> </a:t>
            </a:r>
            <a:r>
              <a:rPr lang="en-US" altLang="ja-JP" sz="2400" dirty="0"/>
              <a:t>(</a:t>
            </a:r>
            <a:r>
              <a:rPr lang="en-US" altLang="ja-JP" sz="2400" dirty="0">
                <a:solidFill>
                  <a:srgbClr val="0000CC"/>
                </a:solidFill>
              </a:rPr>
              <a:t>NS-FEM</a:t>
            </a:r>
            <a:r>
              <a:rPr lang="en-US" altLang="ja-JP" sz="2400" dirty="0"/>
              <a:t>)</a:t>
            </a:r>
          </a:p>
          <a:p>
            <a:pPr lvl="1" algn="just"/>
            <a:r>
              <a:rPr lang="ja-JP" altLang="en-US" dirty="0"/>
              <a:t>サブセルで平滑化する</a:t>
            </a:r>
            <a:r>
              <a:rPr lang="en-US" altLang="ja-JP" dirty="0"/>
              <a:t>Cell-based S-FEM</a:t>
            </a:r>
            <a:r>
              <a:rPr lang="ja-JP" altLang="en-US" dirty="0"/>
              <a:t> </a:t>
            </a:r>
            <a:r>
              <a:rPr lang="en-US" altLang="ja-JP" dirty="0"/>
              <a:t>(</a:t>
            </a:r>
            <a:r>
              <a:rPr lang="en-US" altLang="ja-JP" dirty="0">
                <a:solidFill>
                  <a:srgbClr val="008000"/>
                </a:solidFill>
              </a:rPr>
              <a:t>CS-FEM</a:t>
            </a:r>
            <a:r>
              <a:rPr lang="en-US" altLang="ja-JP" dirty="0"/>
              <a:t>)</a:t>
            </a:r>
          </a:p>
          <a:p>
            <a:pPr lvl="1" algn="just">
              <a:buFont typeface="Wingdings" panose="05000000000000000000" pitchFamily="2" charset="2"/>
              <a:buChar char="Ø"/>
            </a:pPr>
            <a:r>
              <a:rPr lang="ja-JP" altLang="en-US" dirty="0"/>
              <a:t>選択的低減積分</a:t>
            </a:r>
            <a:r>
              <a:rPr lang="en-US" altLang="ja-JP" dirty="0"/>
              <a:t>(SRI)</a:t>
            </a:r>
            <a:r>
              <a:rPr lang="ja-JP" altLang="en-US" dirty="0" err="1"/>
              <a:t>，</a:t>
            </a:r>
            <a:r>
              <a:rPr lang="en-US" altLang="ja-JP" dirty="0"/>
              <a:t>B-bar</a:t>
            </a:r>
            <a:r>
              <a:rPr lang="ja-JP" altLang="en-US" dirty="0"/>
              <a:t>法，</a:t>
            </a:r>
            <a:r>
              <a:rPr lang="en-US" altLang="ja-JP" dirty="0"/>
              <a:t>F-bar</a:t>
            </a:r>
            <a:r>
              <a:rPr lang="ja-JP" altLang="en-US" dirty="0"/>
              <a:t>法等を用いた上記の組合せもあり，多様なバリエーションがある．</a:t>
            </a:r>
            <a:endParaRPr lang="en-US" altLang="ja-JP" dirty="0"/>
          </a:p>
        </p:txBody>
      </p:sp>
      <p:sp>
        <p:nvSpPr>
          <p:cNvPr id="2" name="タイトル 1"/>
          <p:cNvSpPr>
            <a:spLocks noGrp="1"/>
          </p:cNvSpPr>
          <p:nvPr>
            <p:ph type="title"/>
          </p:nvPr>
        </p:nvSpPr>
        <p:spPr/>
        <p:txBody>
          <a:bodyPr>
            <a:noAutofit/>
          </a:bodyPr>
          <a:lstStyle/>
          <a:p>
            <a:r>
              <a:rPr lang="en-US" altLang="ja-JP" sz="2800" dirty="0"/>
              <a:t>Smoothed Finite Element Method (S-FEM)</a:t>
            </a:r>
            <a:r>
              <a:rPr lang="ja-JP" altLang="en-US" sz="2800" dirty="0"/>
              <a:t>とは</a:t>
            </a:r>
            <a:r>
              <a:rPr lang="en-US" altLang="ja-JP" sz="2800" dirty="0"/>
              <a:t>?</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spTree>
    <p:extLst>
      <p:ext uri="{BB962C8B-B14F-4D97-AF65-F5344CB8AC3E}">
        <p14:creationId xmlns:p14="http://schemas.microsoft.com/office/powerpoint/2010/main" val="254385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50F2DA3-5A08-468D-9B7C-19BA893C3CA0}"/>
              </a:ext>
            </a:extLst>
          </p:cNvPr>
          <p:cNvSpPr>
            <a:spLocks noGrp="1"/>
          </p:cNvSpPr>
          <p:nvPr>
            <p:ph idx="1"/>
          </p:nvPr>
        </p:nvSpPr>
        <p:spPr/>
        <p:txBody>
          <a:bodyPr/>
          <a:lstStyle/>
          <a:p>
            <a:pPr marL="0" indent="0" algn="ctr">
              <a:buNone/>
            </a:pPr>
            <a:r>
              <a:rPr kumimoji="1" lang="ja-JP" altLang="en-US" sz="2800" dirty="0">
                <a:effectLst>
                  <a:outerShdw blurRad="38100" dist="38100" dir="2700000" algn="tl">
                    <a:srgbClr val="000000">
                      <a:alpha val="43137"/>
                    </a:srgbClr>
                  </a:outerShdw>
                </a:effectLst>
              </a:rPr>
              <a:t>タイトル</a:t>
            </a:r>
            <a:r>
              <a:rPr kumimoji="1" lang="ja-JP" altLang="en-US" sz="2800" dirty="0"/>
              <a:t>に「</a:t>
            </a:r>
            <a:r>
              <a:rPr kumimoji="1" lang="en-US" altLang="ja-JP" sz="2800" b="1" dirty="0">
                <a:solidFill>
                  <a:srgbClr val="7030A0"/>
                </a:solidFill>
              </a:rPr>
              <a:t>smoothed finite element</a:t>
            </a:r>
            <a:r>
              <a:rPr lang="ja-JP" altLang="en-US" dirty="0"/>
              <a:t>」</a:t>
            </a:r>
            <a:br>
              <a:rPr lang="en-US" altLang="ja-JP" dirty="0"/>
            </a:br>
            <a:r>
              <a:rPr lang="ja-JP" altLang="en-US" dirty="0"/>
              <a:t>が含まれる英語論文の件数</a:t>
            </a:r>
            <a:endParaRPr kumimoji="1" lang="en-US" altLang="ja-JP" sz="2800" dirty="0"/>
          </a:p>
          <a:p>
            <a:pPr marL="0" indent="0">
              <a:buNone/>
            </a:pPr>
            <a:endParaRPr lang="en-US" altLang="ja-JP" sz="2800" dirty="0"/>
          </a:p>
          <a:p>
            <a:pPr marL="0" indent="0">
              <a:buNone/>
            </a:pPr>
            <a:endParaRPr kumimoji="1" lang="en-US" altLang="ja-JP" sz="2800" dirty="0"/>
          </a:p>
          <a:p>
            <a:pPr marL="0" indent="0">
              <a:buNone/>
            </a:pPr>
            <a:endParaRPr kumimoji="1" lang="en-US" altLang="ja-JP" sz="2800" dirty="0"/>
          </a:p>
          <a:p>
            <a:pPr marL="0" indent="0">
              <a:buNone/>
            </a:pPr>
            <a:endParaRPr lang="en-US" altLang="ja-JP" sz="2800" dirty="0"/>
          </a:p>
          <a:p>
            <a:pPr marL="0" indent="0">
              <a:buNone/>
            </a:pPr>
            <a:endParaRPr kumimoji="1" lang="en-US" altLang="ja-JP" sz="2800" dirty="0"/>
          </a:p>
          <a:p>
            <a:pPr marL="0" indent="0">
              <a:buNone/>
            </a:pPr>
            <a:endParaRPr lang="en-US" altLang="ja-JP" sz="2800" dirty="0"/>
          </a:p>
          <a:p>
            <a:pPr marL="0" indent="0">
              <a:buNone/>
            </a:pPr>
            <a:endParaRPr kumimoji="1" lang="en-US" altLang="ja-JP" sz="2800" dirty="0"/>
          </a:p>
          <a:p>
            <a:pPr marL="0" indent="0" algn="r">
              <a:buNone/>
            </a:pPr>
            <a:r>
              <a:rPr kumimoji="1" lang="en-US" altLang="ja-JP" sz="2000" dirty="0"/>
              <a:t>(inquired at Google Scholar)</a:t>
            </a:r>
          </a:p>
        </p:txBody>
      </p:sp>
      <p:sp>
        <p:nvSpPr>
          <p:cNvPr id="2" name="タイトル 1">
            <a:extLst>
              <a:ext uri="{FF2B5EF4-FFF2-40B4-BE49-F238E27FC236}">
                <a16:creationId xmlns:a16="http://schemas.microsoft.com/office/drawing/2014/main" id="{F9CFD14B-2ACF-4206-BD1C-4C903EFFBFA4}"/>
              </a:ext>
            </a:extLst>
          </p:cNvPr>
          <p:cNvSpPr>
            <a:spLocks noGrp="1"/>
          </p:cNvSpPr>
          <p:nvPr>
            <p:ph type="title"/>
          </p:nvPr>
        </p:nvSpPr>
        <p:spPr/>
        <p:txBody>
          <a:bodyPr/>
          <a:lstStyle/>
          <a:p>
            <a:r>
              <a:rPr kumimoji="1" lang="en-US" altLang="ja-JP" dirty="0"/>
              <a:t>S-FEM</a:t>
            </a:r>
            <a:r>
              <a:rPr lang="ja-JP" altLang="en-US" dirty="0"/>
              <a:t>研究の活発さ</a:t>
            </a:r>
            <a:endParaRPr kumimoji="1" lang="ja-JP" altLang="en-US" dirty="0"/>
          </a:p>
        </p:txBody>
      </p:sp>
      <p:sp>
        <p:nvSpPr>
          <p:cNvPr id="4" name="スライド番号プレースホルダー 3">
            <a:extLst>
              <a:ext uri="{FF2B5EF4-FFF2-40B4-BE49-F238E27FC236}">
                <a16:creationId xmlns:a16="http://schemas.microsoft.com/office/drawing/2014/main" id="{DDBAB005-8E85-496C-918E-74D1A746062D}"/>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sp>
        <p:nvSpPr>
          <p:cNvPr id="5" name="四角形: 角を丸くする 4">
            <a:extLst>
              <a:ext uri="{FF2B5EF4-FFF2-40B4-BE49-F238E27FC236}">
                <a16:creationId xmlns:a16="http://schemas.microsoft.com/office/drawing/2014/main" id="{D238B952-C568-410E-B3CC-0BA2DCBA3256}"/>
              </a:ext>
            </a:extLst>
          </p:cNvPr>
          <p:cNvSpPr/>
          <p:nvPr/>
        </p:nvSpPr>
        <p:spPr>
          <a:xfrm>
            <a:off x="371978" y="5553236"/>
            <a:ext cx="8388931" cy="742066"/>
          </a:xfrm>
          <a:prstGeom prst="round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FF0000"/>
                </a:solidFill>
                <a:latin typeface="ＭＳ Ｐゴシック" panose="020B0600070205080204" pitchFamily="50" charset="-128"/>
                <a:ea typeface="ＭＳ Ｐゴシック" panose="020B0600070205080204" pitchFamily="50" charset="-128"/>
              </a:rPr>
              <a:t>S-FEM</a:t>
            </a:r>
            <a:r>
              <a:rPr lang="ja-JP" altLang="en-US" sz="2800" dirty="0">
                <a:solidFill>
                  <a:srgbClr val="FF0000"/>
                </a:solidFill>
                <a:latin typeface="ＭＳ Ｐゴシック" panose="020B0600070205080204" pitchFamily="50" charset="-128"/>
                <a:ea typeface="ＭＳ Ｐゴシック" panose="020B0600070205080204" pitchFamily="50" charset="-128"/>
              </a:rPr>
              <a:t>研究の活発さは右肩上がりで上昇中．</a:t>
            </a:r>
            <a:endParaRPr kumimoji="1" lang="ja-JP" altLang="en-US" sz="2800" dirty="0">
              <a:solidFill>
                <a:srgbClr val="FF0000"/>
              </a:solidFill>
              <a:latin typeface="ＭＳ Ｐゴシック" panose="020B0600070205080204" pitchFamily="50" charset="-128"/>
              <a:ea typeface="ＭＳ Ｐゴシック" panose="020B0600070205080204" pitchFamily="50" charset="-128"/>
            </a:endParaRPr>
          </a:p>
        </p:txBody>
      </p:sp>
      <p:pic>
        <p:nvPicPr>
          <p:cNvPr id="10" name="図 9">
            <a:extLst>
              <a:ext uri="{FF2B5EF4-FFF2-40B4-BE49-F238E27FC236}">
                <a16:creationId xmlns:a16="http://schemas.microsoft.com/office/drawing/2014/main" id="{DC7459E3-AC2B-45B6-8468-4EB72FC34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484784"/>
            <a:ext cx="6794082" cy="3915332"/>
          </a:xfrm>
          <a:prstGeom prst="rect">
            <a:avLst/>
          </a:prstGeom>
        </p:spPr>
      </p:pic>
    </p:spTree>
    <p:extLst>
      <p:ext uri="{BB962C8B-B14F-4D97-AF65-F5344CB8AC3E}">
        <p14:creationId xmlns:p14="http://schemas.microsoft.com/office/powerpoint/2010/main" val="170321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BC64A5E-14D3-44A2-A7C8-691323410033}"/>
              </a:ext>
            </a:extLst>
          </p:cNvPr>
          <p:cNvSpPr>
            <a:spLocks noGrp="1"/>
          </p:cNvSpPr>
          <p:nvPr>
            <p:ph idx="1"/>
          </p:nvPr>
        </p:nvSpPr>
        <p:spPr/>
        <p:txBody>
          <a:bodyPr/>
          <a:lstStyle/>
          <a:p>
            <a:r>
              <a:rPr lang="ja-JP" altLang="en-US" sz="2400" dirty="0"/>
              <a:t>固体力学（主に微圧縮大変形）</a:t>
            </a:r>
            <a:endParaRPr lang="en-US" altLang="ja-JP" sz="2400" dirty="0"/>
          </a:p>
          <a:p>
            <a:pPr marL="0" indent="0">
              <a:buNone/>
            </a:pPr>
            <a:r>
              <a:rPr lang="en-US" altLang="ja-JP" sz="2000" dirty="0"/>
              <a:t>          </a:t>
            </a:r>
            <a:r>
              <a:rPr lang="ja-JP" altLang="en-US" sz="2000" b="1" u="sng" dirty="0">
                <a:effectLst>
                  <a:outerShdw blurRad="38100" dist="38100" dir="2700000" algn="tl">
                    <a:srgbClr val="000000">
                      <a:alpha val="43137"/>
                    </a:srgbClr>
                  </a:outerShdw>
                </a:effectLst>
              </a:rPr>
              <a:t>静的陰解法</a:t>
            </a:r>
            <a:r>
              <a:rPr lang="en-US" altLang="ja-JP" sz="2000" dirty="0"/>
              <a:t>                    </a:t>
            </a:r>
            <a:r>
              <a:rPr lang="ja-JP" altLang="en-US" sz="2000" dirty="0"/>
              <a:t>動的陽解法                        粘弾性陰解法</a:t>
            </a: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endParaRPr lang="en-US" altLang="ja-JP" sz="1400" dirty="0"/>
          </a:p>
          <a:p>
            <a:r>
              <a:rPr lang="ja-JP" altLang="en-US" sz="2400" dirty="0"/>
              <a:t>ラプラス場</a:t>
            </a:r>
            <a:r>
              <a:rPr lang="ja-JP" altLang="en-US" sz="2000" dirty="0"/>
              <a:t>                       </a:t>
            </a:r>
            <a:r>
              <a:rPr lang="ja-JP" altLang="en-US" sz="2000" b="1" u="sng" dirty="0">
                <a:effectLst>
                  <a:outerShdw blurRad="38100" dist="38100" dir="2700000" algn="tl">
                    <a:srgbClr val="000000">
                      <a:alpha val="43137"/>
                    </a:srgbClr>
                  </a:outerShdw>
                </a:effectLst>
              </a:rPr>
              <a:t>電着塗装</a:t>
            </a:r>
            <a:endParaRPr lang="en-US" altLang="ja-JP" sz="2000" b="1" u="sng" dirty="0">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406D19FA-1156-4E9C-8B86-14C631385427}"/>
              </a:ext>
            </a:extLst>
          </p:cNvPr>
          <p:cNvSpPr>
            <a:spLocks noGrp="1"/>
          </p:cNvSpPr>
          <p:nvPr>
            <p:ph type="title"/>
          </p:nvPr>
        </p:nvSpPr>
        <p:spPr/>
        <p:txBody>
          <a:bodyPr/>
          <a:lstStyle/>
          <a:p>
            <a:r>
              <a:rPr kumimoji="1" lang="en-US" altLang="ja-JP" dirty="0"/>
              <a:t>S-FEM</a:t>
            </a:r>
            <a:r>
              <a:rPr kumimoji="1" lang="ja-JP" altLang="en-US" dirty="0"/>
              <a:t>を利用した我々が取り組み中の研究</a:t>
            </a:r>
          </a:p>
        </p:txBody>
      </p:sp>
      <p:sp>
        <p:nvSpPr>
          <p:cNvPr id="4" name="スライド番号プレースホルダー 3">
            <a:extLst>
              <a:ext uri="{FF2B5EF4-FFF2-40B4-BE49-F238E27FC236}">
                <a16:creationId xmlns:a16="http://schemas.microsoft.com/office/drawing/2014/main" id="{1B8F7D50-029A-4622-8C97-C117972BCC70}"/>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pic>
        <p:nvPicPr>
          <p:cNvPr id="8" name="msmpeg4v2">
            <a:hlinkClick r:id="" action="ppaction://media"/>
            <a:extLst>
              <a:ext uri="{FF2B5EF4-FFF2-40B4-BE49-F238E27FC236}">
                <a16:creationId xmlns:a16="http://schemas.microsoft.com/office/drawing/2014/main" id="{3CC25547-C620-4E2F-92DA-221D4ABE4B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r="27388"/>
          <a:stretch/>
        </p:blipFill>
        <p:spPr>
          <a:xfrm>
            <a:off x="6162149" y="1340768"/>
            <a:ext cx="2728602" cy="5054061"/>
          </a:xfrm>
          <a:prstGeom prst="rect">
            <a:avLst/>
          </a:prstGeom>
        </p:spPr>
      </p:pic>
      <p:pic>
        <p:nvPicPr>
          <p:cNvPr id="5" name="sliced">
            <a:hlinkClick r:id="" action="ppaction://media"/>
            <a:extLst>
              <a:ext uri="{FF2B5EF4-FFF2-40B4-BE49-F238E27FC236}">
                <a16:creationId xmlns:a16="http://schemas.microsoft.com/office/drawing/2014/main" id="{D7632BA4-83C2-4D84-B5F8-4399340625D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11672" t="50017" r="13151"/>
          <a:stretch>
            <a:fillRect/>
          </a:stretch>
        </p:blipFill>
        <p:spPr>
          <a:xfrm>
            <a:off x="2387662" y="4579631"/>
            <a:ext cx="4164558" cy="1815198"/>
          </a:xfrm>
          <a:prstGeom prst="rect">
            <a:avLst/>
          </a:prstGeom>
          <a:ln w="19050">
            <a:noFill/>
          </a:ln>
        </p:spPr>
      </p:pic>
      <p:pic>
        <p:nvPicPr>
          <p:cNvPr id="6" name="bunny">
            <a:hlinkClick r:id="" action="ppaction://media"/>
            <a:extLst>
              <a:ext uri="{FF2B5EF4-FFF2-40B4-BE49-F238E27FC236}">
                <a16:creationId xmlns:a16="http://schemas.microsoft.com/office/drawing/2014/main" id="{67690CBF-7D52-4D0C-9024-AF123D88EC57}"/>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5576" r="3425" b="16106"/>
          <a:stretch/>
        </p:blipFill>
        <p:spPr>
          <a:xfrm>
            <a:off x="3171332" y="1844824"/>
            <a:ext cx="3560908" cy="1935552"/>
          </a:xfrm>
          <a:prstGeom prst="rect">
            <a:avLst/>
          </a:prstGeom>
        </p:spPr>
      </p:pic>
      <p:pic>
        <p:nvPicPr>
          <p:cNvPr id="9" name="msmpeg4v2">
            <a:hlinkClick r:id="" action="ppaction://media"/>
            <a:extLst>
              <a:ext uri="{FF2B5EF4-FFF2-40B4-BE49-F238E27FC236}">
                <a16:creationId xmlns:a16="http://schemas.microsoft.com/office/drawing/2014/main" id="{927EF7FD-DFF9-47D2-9698-730BF738B23E}"/>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187213" y="1378695"/>
            <a:ext cx="2728603" cy="2523024"/>
          </a:xfrm>
          <a:prstGeom prst="rect">
            <a:avLst/>
          </a:prstGeom>
        </p:spPr>
      </p:pic>
    </p:spTree>
    <p:extLst>
      <p:ext uri="{BB962C8B-B14F-4D97-AF65-F5344CB8AC3E}">
        <p14:creationId xmlns:p14="http://schemas.microsoft.com/office/powerpoint/2010/main" val="7390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6" fill="hold"/>
                                        <p:tgtEl>
                                          <p:spTgt spid="9"/>
                                        </p:tgtEl>
                                      </p:cBhvr>
                                    </p:cmd>
                                  </p:childTnLst>
                                </p:cTn>
                              </p:par>
                              <p:par>
                                <p:cTn id="7" presetID="1" presetClass="mediacall" presetSubtype="0" fill="hold" nodeType="withEffect">
                                  <p:stCondLst>
                                    <p:cond delay="5000"/>
                                  </p:stCondLst>
                                  <p:childTnLst>
                                    <p:cmd type="call" cmd="playFrom(0.0)">
                                      <p:cBhvr>
                                        <p:cTn id="8" dur="10020" fill="hold"/>
                                        <p:tgtEl>
                                          <p:spTgt spid="6"/>
                                        </p:tgtEl>
                                      </p:cBhvr>
                                    </p:cmd>
                                  </p:childTnLst>
                                </p:cTn>
                              </p:par>
                              <p:par>
                                <p:cTn id="9" presetID="1" presetClass="mediacall" presetSubtype="0" fill="hold" nodeType="withEffect">
                                  <p:stCondLst>
                                    <p:cond delay="15000"/>
                                  </p:stCondLst>
                                  <p:childTnLst>
                                    <p:cmd type="call" cmd="playFrom(0.0)">
                                      <p:cBhvr>
                                        <p:cTn id="10" dur="10250" fill="hold"/>
                                        <p:tgtEl>
                                          <p:spTgt spid="5"/>
                                        </p:tgtEl>
                                      </p:cBhvr>
                                    </p:cmd>
                                  </p:childTnLst>
                                </p:cTn>
                              </p:par>
                              <p:par>
                                <p:cTn id="11" presetID="1" presetClass="mediacall" presetSubtype="0" fill="hold" nodeType="withEffect">
                                  <p:stCondLst>
                                    <p:cond delay="10000"/>
                                  </p:stCondLst>
                                  <p:childTnLst>
                                    <p:cmd type="call" cmd="playFrom(0.0)">
                                      <p:cBhvr>
                                        <p:cTn id="12" dur="51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500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1500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3" presetClass="mediacall" presetSubtype="0" fill="hold" nodeType="withEffect">
                                  <p:stCondLst>
                                    <p:cond delay="10000"/>
                                  </p:stCondLst>
                                  <p:childTnLst>
                                    <p:cmd type="call" cmd="stop">
                                      <p:cBhvr>
                                        <p:cTn id="29" dur="1" fill="hold"/>
                                        <p:tgtEl>
                                          <p:spTgt spid="8"/>
                                        </p:tgtEl>
                                      </p:cBhvr>
                                    </p:cmd>
                                  </p:childTnLst>
                                </p:cTn>
                              </p:par>
                            </p:childTnLst>
                          </p:cTn>
                        </p:par>
                      </p:childTnLst>
                    </p:cTn>
                  </p:par>
                </p:childTnLst>
              </p:cTn>
              <p:nextCondLst>
                <p:cond evt="onClick" delay="0">
                  <p:tgtEl>
                    <p:spTgt spid="8"/>
                  </p:tgtEl>
                </p:cond>
              </p:nextCondLst>
            </p:seq>
            <p:video>
              <p:cMediaNode vol="80000">
                <p:cTn id="30" fill="hold" display="0">
                  <p:stCondLst>
                    <p:cond delay="indefinite"/>
                  </p:stCondLst>
                </p:cTn>
                <p:tgtEl>
                  <p:spTgt spid="8"/>
                </p:tgtEl>
              </p:cMediaNode>
            </p:video>
            <p:video>
              <p:cMediaNode vol="80000">
                <p:cTn id="31"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各要素の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と同様に計算する．</a:t>
                </a:r>
                <a:endParaRPr lang="en-US" altLang="ja-JP" sz="2400" dirty="0"/>
              </a:p>
              <a:p>
                <a:r>
                  <a:rPr lang="ja-JP" altLang="en-US" sz="2400" dirty="0"/>
                  <a:t>各要素の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を周囲の</a:t>
                </a:r>
                <a:r>
                  <a:rPr lang="ja-JP" altLang="en-US" sz="2400" dirty="0">
                    <a:solidFill>
                      <a:srgbClr val="FF0000"/>
                    </a:solidFill>
                  </a:rPr>
                  <a:t>エッジ</a:t>
                </a:r>
                <a:r>
                  <a:rPr lang="ja-JP" altLang="en-US" sz="2400" dirty="0"/>
                  <a:t>に要素体積を重みとして配り，</a:t>
                </a:r>
                <a:br>
                  <a:rPr lang="en-US" altLang="ja-JP" sz="2400" dirty="0"/>
                </a:br>
                <a:r>
                  <a:rPr lang="ja-JP" altLang="en-US" sz="2400" dirty="0">
                    <a:solidFill>
                      <a:srgbClr val="FF0000"/>
                    </a:solidFill>
                  </a:rPr>
                  <a:t>エッジ</a:t>
                </a:r>
                <a:r>
                  <a:rPr lang="ja-JP" altLang="en-US" sz="2400" dirty="0"/>
                  <a:t>で平均化して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r>
                  <a:rPr lang="ja-JP" altLang="en-US" sz="2400" dirty="0">
                    <a:solidFill>
                      <a:srgbClr val="FF0000"/>
                    </a:solidFill>
                  </a:rPr>
                  <a:t>エッジ</a:t>
                </a:r>
                <a:r>
                  <a:rPr lang="ja-JP" altLang="en-US" sz="2400" dirty="0"/>
                  <a:t>の平滑化領域の量として歪み，応力，節点内力を計算する．</a:t>
                </a:r>
                <a:endParaRPr lang="ja-JP" altLang="en-US" sz="2400" u="sng" dirty="0"/>
              </a:p>
              <a:p>
                <a:pPr marL="0" indent="0" algn="ctr">
                  <a:buNone/>
                </a:pP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75" t="-1584" r="-4513"/>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ES-FEM</a:t>
            </a:r>
            <a:r>
              <a:rPr lang="ja-JP" altLang="en-US" dirty="0"/>
              <a:t>の定式化概要</a:t>
            </a:r>
            <a:endParaRPr kumimoji="1" lang="ja-JP" altLang="en-US" dirty="0"/>
          </a:p>
        </p:txBody>
      </p:sp>
      <p:sp>
        <p:nvSpPr>
          <p:cNvPr id="6" name="スライド番号プレースホルダー 5">
            <a:extLst>
              <a:ext uri="{FF2B5EF4-FFF2-40B4-BE49-F238E27FC236}">
                <a16:creationId xmlns:a16="http://schemas.microsoft.com/office/drawing/2014/main" id="{77B5BFC6-F335-43B5-A5A8-5278E69F5461}"/>
              </a:ext>
            </a:extLst>
          </p:cNvPr>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364" y="2332208"/>
            <a:ext cx="1119704" cy="1924884"/>
          </a:xfrm>
          <a:prstGeom prst="rect">
            <a:avLst/>
          </a:prstGeom>
        </p:spPr>
      </p:pic>
      <p:sp>
        <p:nvSpPr>
          <p:cNvPr id="5" name="テキスト ボックス 4"/>
          <p:cNvSpPr txBox="1"/>
          <p:nvPr/>
        </p:nvSpPr>
        <p:spPr>
          <a:xfrm>
            <a:off x="1229445" y="2982179"/>
            <a:ext cx="1678665" cy="923330"/>
          </a:xfrm>
          <a:prstGeom prst="rect">
            <a:avLst/>
          </a:prstGeom>
          <a:noFill/>
          <a:ln>
            <a:solidFill>
              <a:schemeClr val="tx1"/>
            </a:solidFill>
          </a:ln>
        </p:spPr>
        <p:txBody>
          <a:bodyPr wrap="none" rtlCol="0">
            <a:spAutoFit/>
          </a:bodyPr>
          <a:lstStyle/>
          <a:p>
            <a:pPr algn="ctr"/>
            <a:r>
              <a:rPr kumimoji="1" lang="ja-JP" altLang="en-US" dirty="0"/>
              <a:t>積分点が</a:t>
            </a:r>
            <a:br>
              <a:rPr kumimoji="1" lang="en-US" altLang="ja-JP" dirty="0"/>
            </a:br>
            <a:r>
              <a:rPr kumimoji="1" lang="ja-JP" altLang="en-US" dirty="0"/>
              <a:t>各エッジ中心</a:t>
            </a:r>
            <a:r>
              <a:rPr lang="ja-JP" altLang="en-US" dirty="0"/>
              <a:t>に</a:t>
            </a:r>
            <a:br>
              <a:rPr kumimoji="1" lang="en-US" altLang="ja-JP" dirty="0"/>
            </a:br>
            <a:r>
              <a:rPr kumimoji="1" lang="ja-JP" altLang="en-US" dirty="0"/>
              <a:t>あるイメージ</a:t>
            </a:r>
          </a:p>
        </p:txBody>
      </p:sp>
      <p:sp>
        <p:nvSpPr>
          <p:cNvPr id="9" name="正方形/長方形 8"/>
          <p:cNvSpPr/>
          <p:nvPr/>
        </p:nvSpPr>
        <p:spPr>
          <a:xfrm>
            <a:off x="6480212" y="3510755"/>
            <a:ext cx="2110924" cy="2585323"/>
          </a:xfrm>
          <a:prstGeom prst="rect">
            <a:avLst/>
          </a:prstGeom>
          <a:solidFill>
            <a:schemeClr val="bg1">
              <a:lumMod val="85000"/>
            </a:schemeClr>
          </a:solidFill>
          <a:ln>
            <a:solidFill>
              <a:schemeClr val="tx1"/>
            </a:solidFill>
          </a:ln>
        </p:spPr>
        <p:txBody>
          <a:bodyPr wrap="square">
            <a:spAutoFit/>
          </a:bodyPr>
          <a:lstStyle/>
          <a:p>
            <a:pPr algn="ctr"/>
            <a:r>
              <a:rPr lang="ja-JP" altLang="en-US" dirty="0"/>
              <a:t>体積ロッキングや</a:t>
            </a:r>
            <a:endParaRPr lang="en-US" altLang="ja-JP" dirty="0"/>
          </a:p>
          <a:p>
            <a:pPr algn="ctr"/>
            <a:r>
              <a:rPr lang="ja-JP" altLang="en-US" dirty="0"/>
              <a:t>圧力振動を抑える</a:t>
            </a:r>
            <a:br>
              <a:rPr lang="en-US" altLang="ja-JP" dirty="0"/>
            </a:br>
            <a:r>
              <a:rPr lang="ja-JP" altLang="en-US" dirty="0"/>
              <a:t>ことは出来ないが，</a:t>
            </a:r>
            <a:endParaRPr lang="en-US" altLang="ja-JP" dirty="0"/>
          </a:p>
          <a:p>
            <a:pPr algn="ctr"/>
            <a:r>
              <a:rPr lang="ja-JP" altLang="en-US" dirty="0">
                <a:solidFill>
                  <a:srgbClr val="0000CC"/>
                </a:solidFill>
              </a:rPr>
              <a:t>四面体要素で</a:t>
            </a:r>
            <a:br>
              <a:rPr lang="en-US" altLang="ja-JP" dirty="0">
                <a:solidFill>
                  <a:srgbClr val="0000CC"/>
                </a:solidFill>
              </a:rPr>
            </a:br>
            <a:r>
              <a:rPr lang="ja-JP" altLang="en-US" dirty="0">
                <a:solidFill>
                  <a:srgbClr val="0000CC"/>
                </a:solidFill>
              </a:rPr>
              <a:t>せん断ロッキングを</a:t>
            </a:r>
            <a:br>
              <a:rPr lang="en-US" altLang="ja-JP" dirty="0">
                <a:solidFill>
                  <a:srgbClr val="0000CC"/>
                </a:solidFill>
              </a:rPr>
            </a:br>
            <a:r>
              <a:rPr lang="ja-JP" altLang="en-US" dirty="0">
                <a:solidFill>
                  <a:srgbClr val="0000CC"/>
                </a:solidFill>
              </a:rPr>
              <a:t>回避できる．</a:t>
            </a:r>
            <a:endParaRPr lang="en-US" altLang="ja-JP" dirty="0">
              <a:solidFill>
                <a:srgbClr val="0000CC"/>
              </a:solidFill>
            </a:endParaRPr>
          </a:p>
          <a:p>
            <a:pPr algn="ctr"/>
            <a:r>
              <a:rPr lang="ja-JP" altLang="en-US" dirty="0">
                <a:solidFill>
                  <a:srgbClr val="FF0000"/>
                </a:solidFill>
              </a:rPr>
              <a:t>ただし，独立した</a:t>
            </a:r>
            <a:br>
              <a:rPr lang="en-US" altLang="ja-JP" dirty="0">
                <a:solidFill>
                  <a:srgbClr val="FF0000"/>
                </a:solidFill>
              </a:rPr>
            </a:br>
            <a:r>
              <a:rPr lang="ja-JP" altLang="en-US" dirty="0">
                <a:solidFill>
                  <a:srgbClr val="FF0000"/>
                </a:solidFill>
              </a:rPr>
              <a:t>有限要素としては</a:t>
            </a:r>
            <a:br>
              <a:rPr lang="en-US" altLang="ja-JP" dirty="0">
                <a:solidFill>
                  <a:srgbClr val="FF0000"/>
                </a:solidFill>
              </a:rPr>
            </a:br>
            <a:r>
              <a:rPr lang="ja-JP" altLang="en-US" dirty="0">
                <a:solidFill>
                  <a:srgbClr val="FF0000"/>
                </a:solidFill>
              </a:rPr>
              <a:t>使用できない．</a:t>
            </a:r>
          </a:p>
        </p:txBody>
      </p:sp>
    </p:spTree>
    <p:extLst>
      <p:ext uri="{BB962C8B-B14F-4D97-AF65-F5344CB8AC3E}">
        <p14:creationId xmlns:p14="http://schemas.microsoft.com/office/powerpoint/2010/main" val="7502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各要素の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を通常の</a:t>
                </a:r>
                <a:r>
                  <a:rPr lang="en-US" altLang="ja-JP" sz="2400" dirty="0"/>
                  <a:t>FEM</a:t>
                </a:r>
                <a:r>
                  <a:rPr lang="ja-JP" altLang="en-US" sz="2400" dirty="0"/>
                  <a:t>と同様に計算する．</a:t>
                </a:r>
                <a:endParaRPr lang="en-US" altLang="ja-JP" sz="2400" dirty="0"/>
              </a:p>
              <a:p>
                <a:r>
                  <a:rPr lang="ja-JP" altLang="en-US" sz="2400" dirty="0"/>
                  <a:t>各要素の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を周囲の</a:t>
                </a:r>
                <a:r>
                  <a:rPr lang="ja-JP" altLang="en-US" sz="2400" dirty="0">
                    <a:solidFill>
                      <a:srgbClr val="0000CC"/>
                    </a:solidFill>
                  </a:rPr>
                  <a:t>ノード</a:t>
                </a:r>
                <a:r>
                  <a:rPr lang="ja-JP" altLang="en-US" sz="2400" dirty="0"/>
                  <a:t>に要素体積を重みとして配り，</a:t>
                </a:r>
                <a:br>
                  <a:rPr lang="en-US" altLang="ja-JP" sz="2400" dirty="0"/>
                </a:br>
                <a:r>
                  <a:rPr lang="ja-JP" altLang="en-US" sz="2400" dirty="0">
                    <a:solidFill>
                      <a:srgbClr val="0000CC"/>
                    </a:solidFill>
                  </a:rPr>
                  <a:t>ノード</a:t>
                </a:r>
                <a:r>
                  <a:rPr lang="ja-JP" altLang="en-US" sz="2400" dirty="0"/>
                  <a:t>で平均化して</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panose="02040503050406030204" pitchFamily="18" charset="0"/>
                          </a:rPr>
                          <m:t>Node</m:t>
                        </m:r>
                      </m:sup>
                    </m:sSup>
                    <m:r>
                      <a:rPr lang="en-US" altLang="ja-JP" sz="2400" i="1">
                        <a:latin typeface="Cambria Math"/>
                      </a:rPr>
                      <m:t>𝐵</m:t>
                    </m:r>
                    <m:r>
                      <a:rPr lang="en-US" altLang="ja-JP" sz="2400" i="1">
                        <a:latin typeface="Cambria Math"/>
                      </a:rPr>
                      <m:t>]</m:t>
                    </m:r>
                  </m:oMath>
                </a14:m>
                <a:r>
                  <a:rPr lang="ja-JP" altLang="en-US" sz="2400" dirty="0"/>
                  <a:t>を作る．</a:t>
                </a:r>
                <a:endParaRPr lang="en-US" altLang="ja-JP" sz="2400" dirty="0"/>
              </a:p>
              <a:p>
                <a:r>
                  <a:rPr lang="ja-JP" altLang="en-US" sz="2400" dirty="0">
                    <a:solidFill>
                      <a:srgbClr val="0000CC"/>
                    </a:solidFill>
                  </a:rPr>
                  <a:t>ノード</a:t>
                </a:r>
                <a:r>
                  <a:rPr lang="ja-JP" altLang="en-US" sz="2400" dirty="0"/>
                  <a:t>の平滑化領域の量として歪み，応力，節点内力を計算する．</a:t>
                </a:r>
                <a:endParaRPr lang="ja-JP" altLang="en-US" sz="2400" u="sng" dirty="0"/>
              </a:p>
              <a:p>
                <a:pPr marL="0" indent="0">
                  <a:buNone/>
                </a:pP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75" t="-1584" r="-4372"/>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kumimoji="1" lang="en-US" altLang="ja-JP" dirty="0"/>
              <a:t>NS-FEM</a:t>
            </a:r>
            <a:r>
              <a:rPr lang="ja-JP" altLang="en-US" dirty="0"/>
              <a:t>の</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646" y="2600908"/>
            <a:ext cx="1700446" cy="1404156"/>
          </a:xfrm>
          <a:prstGeom prst="rect">
            <a:avLst/>
          </a:prstGeom>
        </p:spPr>
      </p:pic>
      <p:sp>
        <p:nvSpPr>
          <p:cNvPr id="10" name="テキスト ボックス 9"/>
          <p:cNvSpPr txBox="1"/>
          <p:nvPr/>
        </p:nvSpPr>
        <p:spPr>
          <a:xfrm>
            <a:off x="1362494" y="2982179"/>
            <a:ext cx="1412566" cy="923330"/>
          </a:xfrm>
          <a:prstGeom prst="rect">
            <a:avLst/>
          </a:prstGeom>
          <a:noFill/>
          <a:ln>
            <a:solidFill>
              <a:schemeClr val="tx1"/>
            </a:solidFill>
          </a:ln>
        </p:spPr>
        <p:txBody>
          <a:bodyPr wrap="none" rtlCol="0">
            <a:spAutoFit/>
          </a:bodyPr>
          <a:lstStyle/>
          <a:p>
            <a:pPr algn="ctr"/>
            <a:r>
              <a:rPr kumimoji="1" lang="ja-JP" altLang="en-US" dirty="0"/>
              <a:t>積分点が</a:t>
            </a:r>
            <a:br>
              <a:rPr kumimoji="1" lang="en-US" altLang="ja-JP" dirty="0"/>
            </a:br>
            <a:r>
              <a:rPr kumimoji="1" lang="ja-JP" altLang="en-US" dirty="0"/>
              <a:t>各ノード</a:t>
            </a:r>
            <a:r>
              <a:rPr lang="ja-JP" altLang="en-US" dirty="0"/>
              <a:t>に</a:t>
            </a:r>
            <a:br>
              <a:rPr kumimoji="1" lang="en-US" altLang="ja-JP" dirty="0"/>
            </a:br>
            <a:r>
              <a:rPr kumimoji="1" lang="ja-JP" altLang="en-US" dirty="0"/>
              <a:t>あるイメージ</a:t>
            </a:r>
          </a:p>
        </p:txBody>
      </p:sp>
      <p:sp>
        <p:nvSpPr>
          <p:cNvPr id="11" name="正方形/長方形 10"/>
          <p:cNvSpPr/>
          <p:nvPr/>
        </p:nvSpPr>
        <p:spPr>
          <a:xfrm>
            <a:off x="6120171" y="3609020"/>
            <a:ext cx="2880321" cy="2585323"/>
          </a:xfrm>
          <a:prstGeom prst="rect">
            <a:avLst/>
          </a:prstGeom>
          <a:solidFill>
            <a:schemeClr val="bg1">
              <a:lumMod val="85000"/>
            </a:schemeClr>
          </a:solidFill>
          <a:ln>
            <a:solidFill>
              <a:schemeClr val="tx1"/>
            </a:solidFill>
          </a:ln>
        </p:spPr>
        <p:txBody>
          <a:bodyPr wrap="square">
            <a:spAutoFit/>
          </a:bodyPr>
          <a:lstStyle/>
          <a:p>
            <a:pPr algn="ctr"/>
            <a:r>
              <a:rPr lang="ja-JP" altLang="en-US" dirty="0"/>
              <a:t>低エネルギーモード</a:t>
            </a:r>
            <a:br>
              <a:rPr lang="en-US" altLang="ja-JP" dirty="0"/>
            </a:br>
            <a:r>
              <a:rPr lang="ja-JP" altLang="en-US" dirty="0"/>
              <a:t>（アワーグラスモードと同様）</a:t>
            </a:r>
            <a:br>
              <a:rPr lang="en-US" altLang="ja-JP" dirty="0"/>
            </a:br>
            <a:r>
              <a:rPr lang="ja-JP" altLang="en-US" dirty="0"/>
              <a:t>が現れてしまうが，</a:t>
            </a:r>
            <a:endParaRPr lang="en-US" altLang="ja-JP" dirty="0"/>
          </a:p>
          <a:p>
            <a:pPr algn="ctr"/>
            <a:r>
              <a:rPr lang="ja-JP" altLang="en-US" dirty="0">
                <a:solidFill>
                  <a:srgbClr val="0000CC"/>
                </a:solidFill>
              </a:rPr>
              <a:t>四面体要素で</a:t>
            </a:r>
            <a:br>
              <a:rPr lang="en-US" altLang="ja-JP" dirty="0">
                <a:solidFill>
                  <a:srgbClr val="0000CC"/>
                </a:solidFill>
              </a:rPr>
            </a:br>
            <a:r>
              <a:rPr lang="ja-JP" altLang="en-US" dirty="0">
                <a:solidFill>
                  <a:srgbClr val="0000CC"/>
                </a:solidFill>
              </a:rPr>
              <a:t>せん断・体積ロッキング</a:t>
            </a:r>
            <a:br>
              <a:rPr lang="en-US" altLang="ja-JP" dirty="0">
                <a:solidFill>
                  <a:srgbClr val="0000CC"/>
                </a:solidFill>
              </a:rPr>
            </a:br>
            <a:r>
              <a:rPr lang="ja-JP" altLang="en-US" dirty="0">
                <a:solidFill>
                  <a:srgbClr val="0000CC"/>
                </a:solidFill>
              </a:rPr>
              <a:t>を回避しできる．</a:t>
            </a:r>
            <a:endParaRPr lang="en-US" altLang="ja-JP" dirty="0">
              <a:solidFill>
                <a:srgbClr val="0000CC"/>
              </a:solidFill>
            </a:endParaRPr>
          </a:p>
          <a:p>
            <a:pPr algn="ctr"/>
            <a:r>
              <a:rPr lang="ja-JP" altLang="en-US" dirty="0">
                <a:solidFill>
                  <a:srgbClr val="FF0000"/>
                </a:solidFill>
              </a:rPr>
              <a:t>ただし，独立した</a:t>
            </a:r>
            <a:br>
              <a:rPr lang="en-US" altLang="ja-JP" dirty="0">
                <a:solidFill>
                  <a:srgbClr val="FF0000"/>
                </a:solidFill>
              </a:rPr>
            </a:br>
            <a:r>
              <a:rPr lang="ja-JP" altLang="en-US" dirty="0">
                <a:solidFill>
                  <a:srgbClr val="FF0000"/>
                </a:solidFill>
              </a:rPr>
              <a:t>有限要素としては</a:t>
            </a:r>
            <a:br>
              <a:rPr lang="en-US" altLang="ja-JP" dirty="0">
                <a:solidFill>
                  <a:srgbClr val="FF0000"/>
                </a:solidFill>
              </a:rPr>
            </a:br>
            <a:r>
              <a:rPr lang="ja-JP" altLang="en-US" dirty="0">
                <a:solidFill>
                  <a:srgbClr val="FF0000"/>
                </a:solidFill>
              </a:rPr>
              <a:t>使用できない．</a:t>
            </a:r>
          </a:p>
        </p:txBody>
      </p:sp>
    </p:spTree>
    <p:extLst>
      <p:ext uri="{BB962C8B-B14F-4D97-AF65-F5344CB8AC3E}">
        <p14:creationId xmlns:p14="http://schemas.microsoft.com/office/powerpoint/2010/main" val="44588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32C8EF1-71B3-4735-86B2-DB8AED48612A}"/>
              </a:ext>
            </a:extLst>
          </p:cNvPr>
          <p:cNvSpPr>
            <a:spLocks noGrp="1"/>
          </p:cNvSpPr>
          <p:nvPr>
            <p:ph idx="1"/>
          </p:nvPr>
        </p:nvSpPr>
        <p:spPr/>
        <p:txBody>
          <a:bodyPr/>
          <a:lstStyle/>
          <a:p>
            <a:pPr marL="514350" indent="-514350">
              <a:buFont typeface="+mj-lt"/>
              <a:buAutoNum type="arabicPeriod"/>
            </a:pPr>
            <a:r>
              <a:rPr lang="ja-JP" altLang="en-US" b="1" dirty="0">
                <a:solidFill>
                  <a:srgbClr val="FF0000"/>
                </a:solidFill>
              </a:rPr>
              <a:t>超１次メッシュ収束性．</a:t>
            </a:r>
            <a:br>
              <a:rPr kumimoji="1" lang="en-US" altLang="ja-JP" b="1" dirty="0">
                <a:solidFill>
                  <a:srgbClr val="FF0000"/>
                </a:solidFill>
              </a:rPr>
            </a:br>
            <a:r>
              <a:rPr kumimoji="1" lang="en-US" altLang="ja-JP" dirty="0"/>
              <a:t>(</a:t>
            </a:r>
            <a:r>
              <a:rPr kumimoji="1" lang="ja-JP" altLang="en-US" dirty="0"/>
              <a:t>微小変形問題やラプラス問題等において</a:t>
            </a:r>
            <a:r>
              <a:rPr lang="en-US" altLang="ja-JP" dirty="0"/>
              <a:t>2</a:t>
            </a:r>
            <a:r>
              <a:rPr lang="ja-JP" altLang="en-US" dirty="0"/>
              <a:t>次要素と同等のメッシュ収束性が得られる．</a:t>
            </a:r>
            <a:r>
              <a:rPr kumimoji="1" lang="en-US" altLang="ja-JP" dirty="0"/>
              <a:t>)</a:t>
            </a:r>
            <a:endParaRPr lang="en-US" altLang="ja-JP" dirty="0">
              <a:solidFill>
                <a:srgbClr val="008000"/>
              </a:solidFill>
            </a:endParaRPr>
          </a:p>
          <a:p>
            <a:pPr marL="514350" indent="-514350">
              <a:buFont typeface="+mj-lt"/>
              <a:buAutoNum type="arabicPeriod"/>
            </a:pPr>
            <a:r>
              <a:rPr lang="ja-JP" altLang="en-US" b="1" dirty="0">
                <a:solidFill>
                  <a:srgbClr val="0000CC"/>
                </a:solidFill>
              </a:rPr>
              <a:t>形の悪い（</a:t>
            </a:r>
            <a:r>
              <a:rPr lang="en-US" altLang="ja-JP" b="1" dirty="0">
                <a:solidFill>
                  <a:srgbClr val="0000CC"/>
                </a:solidFill>
              </a:rPr>
              <a:t>Skew</a:t>
            </a:r>
            <a:r>
              <a:rPr lang="ja-JP" altLang="en-US" b="1" dirty="0">
                <a:solidFill>
                  <a:srgbClr val="0000CC"/>
                </a:solidFill>
              </a:rPr>
              <a:t>大）メッシュでも精度が落ちにくい．</a:t>
            </a:r>
            <a:br>
              <a:rPr lang="en-US" altLang="ja-JP" b="1" dirty="0">
                <a:solidFill>
                  <a:srgbClr val="0000CC"/>
                </a:solidFill>
              </a:rPr>
            </a:br>
            <a:r>
              <a:rPr lang="en-US" altLang="ja-JP" dirty="0"/>
              <a:t>(</a:t>
            </a:r>
            <a:r>
              <a:rPr lang="ja-JP" altLang="en-US" dirty="0"/>
              <a:t>複雑形状の解析に強い．</a:t>
            </a:r>
            <a:r>
              <a:rPr lang="en-US" altLang="ja-JP" dirty="0"/>
              <a:t>)</a:t>
            </a:r>
          </a:p>
          <a:p>
            <a:pPr marL="514350" indent="-514350">
              <a:buFont typeface="+mj-lt"/>
              <a:buAutoNum type="arabicPeriod"/>
            </a:pPr>
            <a:r>
              <a:rPr lang="en-US" altLang="ja-JP" b="1" dirty="0">
                <a:solidFill>
                  <a:srgbClr val="008000"/>
                </a:solidFill>
              </a:rPr>
              <a:t>4</a:t>
            </a:r>
            <a:r>
              <a:rPr lang="ja-JP" altLang="en-US" b="1" dirty="0">
                <a:solidFill>
                  <a:srgbClr val="008000"/>
                </a:solidFill>
              </a:rPr>
              <a:t>節点四面体でもせん断・体積ロッキングが回避できる</a:t>
            </a:r>
            <a:r>
              <a:rPr lang="en-US" altLang="ja-JP" b="1" dirty="0">
                <a:solidFill>
                  <a:srgbClr val="008000"/>
                </a:solidFill>
              </a:rPr>
              <a:t>.</a:t>
            </a:r>
            <a:br>
              <a:rPr lang="en-US" altLang="ja-JP" b="1" dirty="0">
                <a:solidFill>
                  <a:srgbClr val="008000"/>
                </a:solidFill>
              </a:rPr>
            </a:br>
            <a:r>
              <a:rPr lang="en-US" altLang="ja-JP" dirty="0"/>
              <a:t>(</a:t>
            </a:r>
            <a:r>
              <a:rPr lang="ja-JP" altLang="en-US" dirty="0"/>
              <a:t>従来の</a:t>
            </a:r>
            <a:r>
              <a:rPr lang="en-US" altLang="ja-JP" dirty="0"/>
              <a:t>FEM</a:t>
            </a:r>
            <a:r>
              <a:rPr lang="ja-JP" altLang="en-US" dirty="0"/>
              <a:t>では使われなかった</a:t>
            </a:r>
            <a:r>
              <a:rPr lang="en-US" altLang="ja-JP" dirty="0"/>
              <a:t>4</a:t>
            </a:r>
            <a:r>
              <a:rPr lang="ja-JP" altLang="en-US" dirty="0"/>
              <a:t>節点四面体を利用する道を開いてくれる．</a:t>
            </a:r>
            <a:r>
              <a:rPr lang="en-US" altLang="ja-JP" dirty="0"/>
              <a:t>)</a:t>
            </a:r>
            <a:endParaRPr kumimoji="1" lang="en-US" altLang="ja-JP" dirty="0">
              <a:solidFill>
                <a:srgbClr val="0000CC"/>
              </a:solidFill>
            </a:endParaRPr>
          </a:p>
          <a:p>
            <a:pPr marL="514350" indent="-514350">
              <a:buFont typeface="+mj-lt"/>
              <a:buAutoNum type="arabicPeriod"/>
            </a:pPr>
            <a:endParaRPr lang="en-US" altLang="ja-JP" sz="3600" dirty="0"/>
          </a:p>
          <a:p>
            <a:pPr marL="0" indent="0" algn="ctr">
              <a:buNone/>
            </a:pPr>
            <a:r>
              <a:rPr lang="ja-JP" altLang="en-US" dirty="0"/>
              <a:t>しかし，</a:t>
            </a:r>
            <a:endParaRPr lang="en-US" altLang="ja-JP" dirty="0"/>
          </a:p>
          <a:p>
            <a:pPr marL="0" indent="0" algn="ctr">
              <a:buNone/>
            </a:pPr>
            <a:r>
              <a:rPr lang="ja-JP" altLang="en-US" b="1" u="sng" dirty="0">
                <a:effectLst>
                  <a:outerShdw blurRad="38100" dist="38100" dir="2700000" algn="tl">
                    <a:srgbClr val="000000">
                      <a:alpha val="43137"/>
                    </a:srgbClr>
                  </a:outerShdw>
                </a:effectLst>
              </a:rPr>
              <a:t>残念ながら，微圧縮問題に限り簡単に行かない．</a:t>
            </a:r>
          </a:p>
          <a:p>
            <a:endParaRPr kumimoji="1" lang="ja-JP" altLang="en-US" dirty="0"/>
          </a:p>
        </p:txBody>
      </p:sp>
      <p:sp>
        <p:nvSpPr>
          <p:cNvPr id="2" name="タイトル 1">
            <a:extLst>
              <a:ext uri="{FF2B5EF4-FFF2-40B4-BE49-F238E27FC236}">
                <a16:creationId xmlns:a16="http://schemas.microsoft.com/office/drawing/2014/main" id="{08CA5EEC-B255-4962-ABD9-106347F96D71}"/>
              </a:ext>
            </a:extLst>
          </p:cNvPr>
          <p:cNvSpPr>
            <a:spLocks noGrp="1"/>
          </p:cNvSpPr>
          <p:nvPr>
            <p:ph type="title"/>
          </p:nvPr>
        </p:nvSpPr>
        <p:spPr/>
        <p:txBody>
          <a:bodyPr>
            <a:normAutofit/>
          </a:bodyPr>
          <a:lstStyle/>
          <a:p>
            <a:r>
              <a:rPr lang="en-US" altLang="ja-JP" dirty="0"/>
              <a:t>S-FEM</a:t>
            </a:r>
            <a:r>
              <a:rPr lang="ja-JP" altLang="en-US" dirty="0"/>
              <a:t>の利点</a:t>
            </a:r>
            <a:endParaRPr kumimoji="1" lang="ja-JP" altLang="en-US" dirty="0"/>
          </a:p>
        </p:txBody>
      </p:sp>
      <p:sp>
        <p:nvSpPr>
          <p:cNvPr id="4" name="スライド番号プレースホルダー 3">
            <a:extLst>
              <a:ext uri="{FF2B5EF4-FFF2-40B4-BE49-F238E27FC236}">
                <a16:creationId xmlns:a16="http://schemas.microsoft.com/office/drawing/2014/main" id="{2BDB3369-EE14-4D0B-8774-94113AF1876A}"/>
              </a:ext>
            </a:extLst>
          </p:cNvPr>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sp>
        <p:nvSpPr>
          <p:cNvPr id="5" name="テキスト ボックス 4">
            <a:extLst>
              <a:ext uri="{FF2B5EF4-FFF2-40B4-BE49-F238E27FC236}">
                <a16:creationId xmlns:a16="http://schemas.microsoft.com/office/drawing/2014/main" id="{93F68CDC-5959-4CD5-8DA0-9F774AB24A57}"/>
              </a:ext>
            </a:extLst>
          </p:cNvPr>
          <p:cNvSpPr txBox="1"/>
          <p:nvPr/>
        </p:nvSpPr>
        <p:spPr>
          <a:xfrm>
            <a:off x="925864" y="4329100"/>
            <a:ext cx="7281160" cy="52322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2800" dirty="0">
                <a:latin typeface="ＭＳ Ｐゴシック" panose="020B0600070205080204" pitchFamily="50" charset="-128"/>
                <a:ea typeface="ＭＳ Ｐゴシック" panose="020B0600070205080204" pitchFamily="50" charset="-128"/>
              </a:rPr>
              <a:t>S-FEM</a:t>
            </a:r>
            <a:r>
              <a:rPr kumimoji="1" lang="ja-JP" altLang="en-US" sz="2800" dirty="0">
                <a:latin typeface="ＭＳ Ｐゴシック" panose="020B0600070205080204" pitchFamily="50" charset="-128"/>
                <a:ea typeface="ＭＳ Ｐゴシック" panose="020B0600070205080204" pitchFamily="50" charset="-128"/>
              </a:rPr>
              <a:t>は産業利用に</a:t>
            </a:r>
            <a:r>
              <a:rPr lang="ja-JP" altLang="en-US" sz="2800" dirty="0">
                <a:latin typeface="ＭＳ Ｐゴシック" panose="020B0600070205080204" pitchFamily="50" charset="-128"/>
                <a:ea typeface="ＭＳ Ｐゴシック" panose="020B0600070205080204" pitchFamily="50" charset="-128"/>
              </a:rPr>
              <a:t>おいて多くの利点を持つ．</a:t>
            </a:r>
            <a:endParaRPr lang="en-US" altLang="ja-JP"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05164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概要</a:t>
                </a:r>
                <a:endParaRPr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r>
                  <a:rPr lang="en-US" altLang="ja-JP" sz="2800" dirty="0"/>
                  <a:t>10m x 1m x 1m </a:t>
                </a:r>
                <a:r>
                  <a:rPr lang="ja-JP" altLang="en-US" sz="2800" dirty="0"/>
                  <a:t>の片持ち梁の先端に死荷重．</a:t>
                </a:r>
                <a:endParaRPr lang="en-US" altLang="ja-JP" sz="2800" dirty="0"/>
              </a:p>
              <a:p>
                <a:r>
                  <a:rPr lang="en-US" altLang="ja-JP" sz="2800" dirty="0"/>
                  <a:t>Neo-</a:t>
                </a:r>
                <a:r>
                  <a:rPr lang="en-US" altLang="ja-JP" sz="2800" dirty="0" err="1"/>
                  <a:t>Hookean</a:t>
                </a:r>
                <a:r>
                  <a:rPr lang="ja-JP" altLang="en-US" sz="2800" dirty="0"/>
                  <a:t>超弾性体： </a:t>
                </a:r>
                <a14:m>
                  <m:oMath xmlns:m="http://schemas.openxmlformats.org/officeDocument/2006/math">
                    <m:r>
                      <a:rPr lang="en-US" altLang="ja-JP" sz="2400" b="1" i="1" smtClean="0">
                        <a:latin typeface="Cambria Math" panose="02040503050406030204" pitchFamily="18" charset="0"/>
                      </a:rPr>
                      <m:t>𝑻</m:t>
                    </m:r>
                    <m:r>
                      <a:rPr lang="en-US" altLang="ja-JP" sz="2400" b="0" i="1" smtClean="0">
                        <a:latin typeface="Cambria Math"/>
                      </a:rPr>
                      <m:t>=2</m:t>
                    </m:r>
                    <m:sSub>
                      <m:sSubPr>
                        <m:ctrlPr>
                          <a:rPr lang="en-US" altLang="ja-JP" sz="2400" b="0" i="1" smtClean="0">
                            <a:latin typeface="Cambria Math" panose="02040503050406030204" pitchFamily="18" charset="0"/>
                          </a:rPr>
                        </m:ctrlPr>
                      </m:sSubPr>
                      <m:e>
                        <m:r>
                          <a:rPr lang="en-US" altLang="ja-JP" sz="2400" b="0" i="1" smtClean="0">
                            <a:latin typeface="Cambria Math"/>
                          </a:rPr>
                          <m:t>𝐶</m:t>
                        </m:r>
                      </m:e>
                      <m:sub>
                        <m:r>
                          <a:rPr lang="en-US" altLang="ja-JP" sz="2400" b="0" i="1" smtClean="0">
                            <a:latin typeface="Cambria Math"/>
                          </a:rPr>
                          <m:t>10</m:t>
                        </m:r>
                      </m:sub>
                    </m:sSub>
                    <m:f>
                      <m:fPr>
                        <m:ctrlPr>
                          <a:rPr lang="en-US" altLang="ja-JP" sz="2400" b="0" i="1" smtClean="0">
                            <a:latin typeface="Cambria Math" panose="02040503050406030204" pitchFamily="18" charset="0"/>
                          </a:rPr>
                        </m:ctrlPr>
                      </m:fPr>
                      <m:num>
                        <m:r>
                          <m:rPr>
                            <m:sty m:val="p"/>
                          </m:rPr>
                          <a:rPr lang="en-US" altLang="ja-JP" sz="2400" b="0" i="0" smtClean="0">
                            <a:latin typeface="Cambria Math"/>
                          </a:rPr>
                          <m:t>Dev</m:t>
                        </m:r>
                        <m:r>
                          <a:rPr lang="en-US" altLang="ja-JP" sz="2400" b="0" i="1" smtClean="0">
                            <a:latin typeface="Cambria Math"/>
                          </a:rPr>
                          <m:t>(</m:t>
                        </m:r>
                        <m:acc>
                          <m:accPr>
                            <m:chr m:val="̅"/>
                            <m:ctrlPr>
                              <a:rPr lang="en-US" altLang="ja-JP" sz="2400" b="1" i="1" smtClean="0">
                                <a:latin typeface="Cambria Math" panose="02040503050406030204" pitchFamily="18" charset="0"/>
                              </a:rPr>
                            </m:ctrlPr>
                          </m:accPr>
                          <m:e>
                            <m:r>
                              <a:rPr lang="en-US" altLang="ja-JP" sz="2400" b="1" i="1" smtClean="0">
                                <a:latin typeface="Cambria Math"/>
                              </a:rPr>
                              <m:t>𝑩</m:t>
                            </m:r>
                          </m:e>
                        </m:acc>
                        <m:r>
                          <a:rPr lang="en-US" altLang="ja-JP" sz="2400" b="0" i="1" smtClean="0">
                            <a:latin typeface="Cambria Math"/>
                          </a:rPr>
                          <m:t>)</m:t>
                        </m:r>
                      </m:num>
                      <m:den>
                        <m:r>
                          <a:rPr lang="en-US" altLang="ja-JP" sz="2400" b="0" i="1" smtClean="0">
                            <a:latin typeface="Cambria Math"/>
                          </a:rPr>
                          <m:t>𝐽</m:t>
                        </m:r>
                      </m:den>
                    </m:f>
                    <m:r>
                      <a:rPr lang="en-US" altLang="ja-JP" sz="2400" b="0" i="1" smtClean="0">
                        <a:latin typeface="Cambria Math"/>
                      </a:rPr>
                      <m:t>+</m:t>
                    </m:r>
                    <m:f>
                      <m:fPr>
                        <m:ctrlPr>
                          <a:rPr lang="en-US" altLang="ja-JP" sz="2400" b="0" i="1" smtClean="0">
                            <a:latin typeface="Cambria Math" panose="02040503050406030204" pitchFamily="18" charset="0"/>
                          </a:rPr>
                        </m:ctrlPr>
                      </m:fPr>
                      <m:num>
                        <m:r>
                          <a:rPr lang="en-US" altLang="ja-JP" sz="2400" b="0" i="1" smtClean="0">
                            <a:latin typeface="Cambria Math"/>
                          </a:rPr>
                          <m:t>2</m:t>
                        </m:r>
                      </m:num>
                      <m:den>
                        <m:sSub>
                          <m:sSubPr>
                            <m:ctrlPr>
                              <a:rPr lang="en-US" altLang="ja-JP" sz="2400" b="0" i="1" smtClean="0">
                                <a:latin typeface="Cambria Math" panose="02040503050406030204" pitchFamily="18" charset="0"/>
                              </a:rPr>
                            </m:ctrlPr>
                          </m:sSubPr>
                          <m:e>
                            <m:r>
                              <a:rPr lang="en-US" altLang="ja-JP" sz="2400" b="0" i="1" smtClean="0">
                                <a:latin typeface="Cambria Math"/>
                              </a:rPr>
                              <m:t>𝐷</m:t>
                            </m:r>
                          </m:e>
                          <m:sub>
                            <m:r>
                              <a:rPr lang="en-US" altLang="ja-JP" sz="2400" b="0" i="1" smtClean="0">
                                <a:latin typeface="Cambria Math"/>
                              </a:rPr>
                              <m:t>1</m:t>
                            </m:r>
                          </m:sub>
                        </m:sSub>
                      </m:den>
                    </m:f>
                    <m:d>
                      <m:dPr>
                        <m:ctrlPr>
                          <a:rPr lang="en-US" altLang="ja-JP" sz="2400" b="0" i="1" smtClean="0">
                            <a:latin typeface="Cambria Math" panose="02040503050406030204" pitchFamily="18" charset="0"/>
                          </a:rPr>
                        </m:ctrlPr>
                      </m:dPr>
                      <m:e>
                        <m:r>
                          <a:rPr lang="en-US" altLang="ja-JP" sz="2400" b="0" i="1" smtClean="0">
                            <a:latin typeface="Cambria Math"/>
                          </a:rPr>
                          <m:t>𝐽</m:t>
                        </m:r>
                        <m:r>
                          <a:rPr lang="en-US" altLang="ja-JP" sz="2400" b="0" i="1" smtClean="0">
                            <a:latin typeface="Cambria Math"/>
                          </a:rPr>
                          <m:t>−1</m:t>
                        </m:r>
                      </m:e>
                    </m:d>
                    <m:r>
                      <a:rPr lang="en-US" altLang="ja-JP" sz="2400" b="0" i="1" smtClean="0">
                        <a:latin typeface="Cambria Math" panose="02040503050406030204" pitchFamily="18" charset="0"/>
                      </a:rPr>
                      <m:t> </m:t>
                    </m:r>
                    <m:r>
                      <a:rPr lang="en-US" altLang="ja-JP" sz="2400" b="1" i="1" smtClean="0">
                        <a:latin typeface="Cambria Math" panose="02040503050406030204" pitchFamily="18" charset="0"/>
                      </a:rPr>
                      <m:t>𝑰</m:t>
                    </m:r>
                  </m:oMath>
                </a14:m>
                <a:r>
                  <a:rPr lang="ja-JP" altLang="en-US" sz="2400" dirty="0" err="1"/>
                  <a:t>．</a:t>
                </a:r>
                <a:r>
                  <a:rPr lang="en-US" altLang="ja-JP" sz="2400" dirty="0"/>
                  <a:t>    </a:t>
                </a:r>
                <a:r>
                  <a:rPr lang="ja-JP" altLang="en-US" sz="2800" dirty="0"/>
                  <a:t>初期ヤング率</a:t>
                </a:r>
                <a:r>
                  <a:rPr lang="en-US" altLang="ja-JP" sz="2800" dirty="0"/>
                  <a:t>6 </a:t>
                </a:r>
                <a:r>
                  <a:rPr lang="en-US" altLang="ja-JP" sz="2800" dirty="0" err="1"/>
                  <a:t>GPa</a:t>
                </a:r>
                <a:r>
                  <a:rPr lang="ja-JP" altLang="en-US" sz="2800" dirty="0" err="1"/>
                  <a:t>，</a:t>
                </a:r>
                <a:r>
                  <a:rPr lang="ja-JP" altLang="en-US" sz="2800" dirty="0"/>
                  <a:t>初期ポアソン比</a:t>
                </a:r>
                <a:r>
                  <a:rPr lang="en-US" altLang="ja-JP" sz="2800" dirty="0">
                    <a:solidFill>
                      <a:srgbClr val="C00000"/>
                    </a:solidFill>
                  </a:rPr>
                  <a:t>0.49</a:t>
                </a:r>
                <a:r>
                  <a:rPr lang="ja-JP" altLang="en-US" sz="2800" dirty="0"/>
                  <a:t>に設定．</a:t>
                </a:r>
                <a:endParaRPr lang="en-US" altLang="ja-JP" sz="2800" dirty="0"/>
              </a:p>
              <a:p>
                <a:r>
                  <a:rPr lang="ja-JP" altLang="en-US" sz="2800" dirty="0"/>
                  <a:t>古典的な</a:t>
                </a:r>
                <a:r>
                  <a:rPr lang="en-US" altLang="ja-JP" sz="2800" dirty="0"/>
                  <a:t>4</a:t>
                </a:r>
                <a:r>
                  <a:rPr lang="ja-JP" altLang="en-US" sz="2800" dirty="0"/>
                  <a:t>節点四面体</a:t>
                </a:r>
                <a:r>
                  <a:rPr lang="en-US" altLang="ja-JP" sz="2800" dirty="0"/>
                  <a:t>S-FEM</a:t>
                </a:r>
                <a:r>
                  <a:rPr lang="ja-JP" altLang="en-US" sz="2800" dirty="0"/>
                  <a:t>（</a:t>
                </a:r>
                <a:r>
                  <a:rPr lang="en-US" altLang="ja-JP" sz="2800" dirty="0">
                    <a:solidFill>
                      <a:srgbClr val="FF0000"/>
                    </a:solidFill>
                  </a:rPr>
                  <a:t>ES-FEM-T4</a:t>
                </a:r>
                <a:r>
                  <a:rPr lang="en-US" altLang="ja-JP" sz="2800" dirty="0"/>
                  <a:t>, </a:t>
                </a:r>
                <a:r>
                  <a:rPr lang="en-US" altLang="ja-JP" sz="2800" dirty="0">
                    <a:solidFill>
                      <a:srgbClr val="0000CC"/>
                    </a:solidFill>
                  </a:rPr>
                  <a:t>NS-FEM-T4</a:t>
                </a:r>
                <a:r>
                  <a:rPr lang="en-US" altLang="ja-JP" sz="2800" dirty="0"/>
                  <a:t>, </a:t>
                </a:r>
                <a:r>
                  <a:rPr lang="en-US" altLang="ja-JP" sz="2800" dirty="0" err="1">
                    <a:solidFill>
                      <a:srgbClr val="FF00FF"/>
                    </a:solidFill>
                  </a:rPr>
                  <a:t>SelectiveES</a:t>
                </a:r>
                <a:r>
                  <a:rPr lang="en-US" altLang="ja-JP" sz="2800" dirty="0">
                    <a:solidFill>
                      <a:srgbClr val="FF00FF"/>
                    </a:solidFill>
                  </a:rPr>
                  <a:t>/NS-FEM-T4</a:t>
                </a:r>
                <a:r>
                  <a:rPr lang="ja-JP" altLang="en-US" sz="2800" dirty="0"/>
                  <a:t>）で変形と圧力分布を比較．</a:t>
                </a:r>
                <a:endParaRPr kumimoji="1"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ja-JP" altLang="en-US" dirty="0"/>
              <a:t>微圧縮超弾性片持ち梁の曲げ解析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grpSp>
        <p:nvGrpSpPr>
          <p:cNvPr id="7" name="グループ化 6"/>
          <p:cNvGrpSpPr/>
          <p:nvPr/>
        </p:nvGrpSpPr>
        <p:grpSpPr>
          <a:xfrm>
            <a:off x="1655676" y="764704"/>
            <a:ext cx="6389744" cy="1944216"/>
            <a:chOff x="1655676" y="980728"/>
            <a:chExt cx="6389744" cy="194421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676" y="980728"/>
              <a:ext cx="6333279" cy="1944216"/>
            </a:xfrm>
            <a:prstGeom prst="rect">
              <a:avLst/>
            </a:prstGeom>
          </p:spPr>
        </p:pic>
        <p:sp>
          <p:nvSpPr>
            <p:cNvPr id="6" name="テキスト ボックス 5"/>
            <p:cNvSpPr txBox="1"/>
            <p:nvPr/>
          </p:nvSpPr>
          <p:spPr>
            <a:xfrm>
              <a:off x="6732240" y="2303584"/>
              <a:ext cx="1313180" cy="369332"/>
            </a:xfrm>
            <a:prstGeom prst="rect">
              <a:avLst/>
            </a:prstGeom>
            <a:solidFill>
              <a:schemeClr val="bg1"/>
            </a:solidFill>
          </p:spPr>
          <p:txBody>
            <a:bodyPr wrap="none" rtlCol="0">
              <a:spAutoFit/>
            </a:bodyPr>
            <a:lstStyle/>
            <a:p>
              <a:r>
                <a:rPr lang="en-US" altLang="ja-JP" dirty="0">
                  <a:solidFill>
                    <a:srgbClr val="FF0000"/>
                  </a:solidFill>
                </a:rPr>
                <a:t>Dead Load</a:t>
              </a:r>
              <a:endParaRPr kumimoji="1" lang="ja-JP" altLang="en-US" dirty="0">
                <a:solidFill>
                  <a:srgbClr val="FF0000"/>
                </a:solidFill>
              </a:endParaRPr>
            </a:p>
          </p:txBody>
        </p:sp>
      </p:grpSp>
    </p:spTree>
    <p:extLst>
      <p:ext uri="{BB962C8B-B14F-4D97-AF65-F5344CB8AC3E}">
        <p14:creationId xmlns:p14="http://schemas.microsoft.com/office/powerpoint/2010/main" val="335635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変形と圧力分布</a:t>
            </a:r>
            <a:endParaRPr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r>
              <a:rPr lang="en-US" altLang="ja-JP" sz="2400" dirty="0">
                <a:solidFill>
                  <a:srgbClr val="FF0000"/>
                </a:solidFill>
              </a:rPr>
              <a:t>ES-FEM-T4</a:t>
            </a:r>
            <a:r>
              <a:rPr lang="ja-JP" altLang="en-US" sz="2400" dirty="0"/>
              <a:t>は体積ロッキング＋圧力振動</a:t>
            </a:r>
            <a:r>
              <a:rPr lang="en-US" altLang="ja-JP" sz="2400" dirty="0"/>
              <a:t>(</a:t>
            </a:r>
            <a:r>
              <a:rPr lang="ja-JP" altLang="en-US" sz="2400" dirty="0"/>
              <a:t>大</a:t>
            </a:r>
            <a:r>
              <a:rPr lang="en-US" altLang="ja-JP" sz="2400" dirty="0"/>
              <a:t>)</a:t>
            </a:r>
            <a:r>
              <a:rPr lang="ja-JP" altLang="en-US" sz="2400" dirty="0"/>
              <a:t>あり．</a:t>
            </a:r>
            <a:endParaRPr lang="en-US" altLang="ja-JP" sz="2400" dirty="0"/>
          </a:p>
          <a:p>
            <a:r>
              <a:rPr lang="en-US" altLang="ja-JP" sz="2400" dirty="0">
                <a:solidFill>
                  <a:srgbClr val="0000CC"/>
                </a:solidFill>
              </a:rPr>
              <a:t>NS-FEM-T4</a:t>
            </a:r>
            <a:r>
              <a:rPr lang="ja-JP" altLang="en-US" sz="2400" dirty="0"/>
              <a:t>は</a:t>
            </a:r>
            <a:r>
              <a:rPr lang="ja-JP" altLang="en-US" sz="2000" dirty="0"/>
              <a:t>（明白ではないが）</a:t>
            </a:r>
            <a:r>
              <a:rPr lang="ja-JP" altLang="en-US" sz="2400" dirty="0"/>
              <a:t>アワーグラス＋圧力振動</a:t>
            </a:r>
            <a:r>
              <a:rPr lang="en-US" altLang="ja-JP" sz="2400" dirty="0"/>
              <a:t>(</a:t>
            </a:r>
            <a:r>
              <a:rPr lang="ja-JP" altLang="en-US" sz="2400" dirty="0"/>
              <a:t>小</a:t>
            </a:r>
            <a:r>
              <a:rPr lang="en-US" altLang="ja-JP" sz="2400" dirty="0"/>
              <a:t>)</a:t>
            </a:r>
            <a:r>
              <a:rPr lang="ja-JP" altLang="en-US" sz="2400" dirty="0"/>
              <a:t>あり．</a:t>
            </a:r>
            <a:endParaRPr lang="en-US" altLang="ja-JP" sz="2400" dirty="0"/>
          </a:p>
          <a:p>
            <a:r>
              <a:rPr lang="en-US" altLang="ja-JP" sz="2400" dirty="0">
                <a:solidFill>
                  <a:srgbClr val="FF00FF"/>
                </a:solidFill>
              </a:rPr>
              <a:t>Selective ES/NS-FEM-T4</a:t>
            </a:r>
            <a:r>
              <a:rPr lang="ja-JP" altLang="en-US" sz="2400" dirty="0"/>
              <a:t>は圧力振動</a:t>
            </a:r>
            <a:r>
              <a:rPr lang="en-US" altLang="ja-JP" sz="2400" dirty="0"/>
              <a:t>(</a:t>
            </a:r>
            <a:r>
              <a:rPr lang="ja-JP" altLang="en-US" sz="2400" dirty="0"/>
              <a:t>中</a:t>
            </a:r>
            <a:r>
              <a:rPr lang="en-US" altLang="ja-JP" sz="2400" dirty="0"/>
              <a:t>)</a:t>
            </a:r>
            <a:r>
              <a:rPr lang="ja-JP" altLang="en-US" sz="2400" dirty="0"/>
              <a:t>あり．</a:t>
            </a:r>
            <a:endParaRPr lang="en-US" altLang="ja-JP" sz="2400" dirty="0"/>
          </a:p>
        </p:txBody>
      </p:sp>
      <p:sp>
        <p:nvSpPr>
          <p:cNvPr id="2" name="タイトル 1"/>
          <p:cNvSpPr>
            <a:spLocks noGrp="1"/>
          </p:cNvSpPr>
          <p:nvPr>
            <p:ph type="title"/>
          </p:nvPr>
        </p:nvSpPr>
        <p:spPr/>
        <p:txBody>
          <a:bodyPr/>
          <a:lstStyle/>
          <a:p>
            <a:r>
              <a:rPr lang="ja-JP" altLang="en-US" dirty="0"/>
              <a:t>微圧縮超弾性片持ち梁の集中荷重曲げ解析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r="1420"/>
          <a:stretch/>
        </p:blipFill>
        <p:spPr>
          <a:xfrm>
            <a:off x="155091" y="1163183"/>
            <a:ext cx="3098068" cy="3566332"/>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 r="9852"/>
          <a:stretch/>
        </p:blipFill>
        <p:spPr>
          <a:xfrm>
            <a:off x="3253159" y="1162522"/>
            <a:ext cx="2833045" cy="3566332"/>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r="8371"/>
          <a:stretch/>
        </p:blipFill>
        <p:spPr>
          <a:xfrm>
            <a:off x="6084868" y="1162522"/>
            <a:ext cx="2879620" cy="3566332"/>
          </a:xfrm>
          <a:prstGeom prst="rect">
            <a:avLst/>
          </a:prstGeom>
        </p:spPr>
      </p:pic>
      <p:sp>
        <p:nvSpPr>
          <p:cNvPr id="12" name="テキスト ボックス 11"/>
          <p:cNvSpPr txBox="1"/>
          <p:nvPr/>
        </p:nvSpPr>
        <p:spPr>
          <a:xfrm>
            <a:off x="934524" y="4335226"/>
            <a:ext cx="1539204" cy="400110"/>
          </a:xfrm>
          <a:prstGeom prst="rect">
            <a:avLst/>
          </a:prstGeom>
          <a:noFill/>
        </p:spPr>
        <p:txBody>
          <a:bodyPr wrap="none" rtlCol="0">
            <a:spAutoFit/>
          </a:bodyPr>
          <a:lstStyle/>
          <a:p>
            <a:pPr algn="ctr"/>
            <a:r>
              <a:rPr kumimoji="1" lang="en-US" altLang="ja-JP" sz="2000" dirty="0">
                <a:solidFill>
                  <a:srgbClr val="FF0000"/>
                </a:solidFill>
              </a:rPr>
              <a:t>ES-FEM-T4</a:t>
            </a:r>
            <a:endParaRPr kumimoji="1" lang="ja-JP" altLang="en-US" sz="2000" dirty="0">
              <a:solidFill>
                <a:srgbClr val="FF0000"/>
              </a:solidFill>
            </a:endParaRPr>
          </a:p>
        </p:txBody>
      </p:sp>
      <p:sp>
        <p:nvSpPr>
          <p:cNvPr id="13" name="テキスト ボックス 12"/>
          <p:cNvSpPr txBox="1"/>
          <p:nvPr/>
        </p:nvSpPr>
        <p:spPr>
          <a:xfrm>
            <a:off x="3788257" y="4328744"/>
            <a:ext cx="1553630" cy="400110"/>
          </a:xfrm>
          <a:prstGeom prst="rect">
            <a:avLst/>
          </a:prstGeom>
          <a:noFill/>
        </p:spPr>
        <p:txBody>
          <a:bodyPr wrap="none" rtlCol="0">
            <a:spAutoFit/>
          </a:bodyPr>
          <a:lstStyle/>
          <a:p>
            <a:pPr algn="ctr"/>
            <a:r>
              <a:rPr lang="en-US" altLang="ja-JP" sz="2000" dirty="0">
                <a:solidFill>
                  <a:srgbClr val="0000CC"/>
                </a:solidFill>
              </a:rPr>
              <a:t>N</a:t>
            </a:r>
            <a:r>
              <a:rPr kumimoji="1" lang="en-US" altLang="ja-JP" sz="2000" dirty="0">
                <a:solidFill>
                  <a:srgbClr val="0000CC"/>
                </a:solidFill>
              </a:rPr>
              <a:t>S-FEM-T4</a:t>
            </a:r>
            <a:endParaRPr kumimoji="1" lang="ja-JP" altLang="en-US" sz="2000" dirty="0">
              <a:solidFill>
                <a:srgbClr val="0000CC"/>
              </a:solidFill>
            </a:endParaRPr>
          </a:p>
        </p:txBody>
      </p:sp>
      <p:sp>
        <p:nvSpPr>
          <p:cNvPr id="14" name="テキスト ボックス 13"/>
          <p:cNvSpPr txBox="1"/>
          <p:nvPr/>
        </p:nvSpPr>
        <p:spPr>
          <a:xfrm>
            <a:off x="6480212" y="4027450"/>
            <a:ext cx="1967206" cy="707886"/>
          </a:xfrm>
          <a:prstGeom prst="rect">
            <a:avLst/>
          </a:prstGeom>
          <a:noFill/>
        </p:spPr>
        <p:txBody>
          <a:bodyPr wrap="none" rtlCol="0">
            <a:spAutoFit/>
          </a:bodyPr>
          <a:lstStyle/>
          <a:p>
            <a:pPr algn="ctr"/>
            <a:r>
              <a:rPr lang="en-US" altLang="ja-JP" sz="2000" dirty="0">
                <a:solidFill>
                  <a:srgbClr val="FF00FF"/>
                </a:solidFill>
              </a:rPr>
              <a:t>Selective</a:t>
            </a:r>
            <a:br>
              <a:rPr lang="en-US" altLang="ja-JP" sz="2000" dirty="0">
                <a:solidFill>
                  <a:srgbClr val="FF00FF"/>
                </a:solidFill>
              </a:rPr>
            </a:br>
            <a:r>
              <a:rPr lang="en-US" altLang="ja-JP" sz="2000" dirty="0">
                <a:solidFill>
                  <a:srgbClr val="FF00FF"/>
                </a:solidFill>
              </a:rPr>
              <a:t>ES/N</a:t>
            </a:r>
            <a:r>
              <a:rPr kumimoji="1" lang="en-US" altLang="ja-JP" sz="2000" dirty="0">
                <a:solidFill>
                  <a:srgbClr val="FF00FF"/>
                </a:solidFill>
              </a:rPr>
              <a:t>S-FEM-T4</a:t>
            </a:r>
            <a:endParaRPr kumimoji="1" lang="ja-JP" altLang="en-US" sz="2000" dirty="0">
              <a:solidFill>
                <a:srgbClr val="FF00FF"/>
              </a:solidFill>
            </a:endParaRPr>
          </a:p>
        </p:txBody>
      </p:sp>
      <p:sp>
        <p:nvSpPr>
          <p:cNvPr id="5" name="テキスト ボックス 4">
            <a:extLst>
              <a:ext uri="{FF2B5EF4-FFF2-40B4-BE49-F238E27FC236}">
                <a16:creationId xmlns:a16="http://schemas.microsoft.com/office/drawing/2014/main" id="{726A8512-EDB7-4BBC-98C7-D013D1A2E009}"/>
              </a:ext>
            </a:extLst>
          </p:cNvPr>
          <p:cNvSpPr txBox="1"/>
          <p:nvPr/>
        </p:nvSpPr>
        <p:spPr>
          <a:xfrm>
            <a:off x="218746" y="5941494"/>
            <a:ext cx="8745742" cy="461665"/>
          </a:xfrm>
          <a:prstGeom prst="rect">
            <a:avLst/>
          </a:prstGeom>
          <a:solidFill>
            <a:srgbClr val="FFFF00"/>
          </a:solidFill>
          <a:scene3d>
            <a:camera prst="orthographicFront"/>
            <a:lightRig rig="threePt" dir="t"/>
          </a:scene3d>
          <a:sp3d>
            <a:bevelT/>
          </a:sp3d>
        </p:spPr>
        <p:txBody>
          <a:bodyPr wrap="square" rtlCol="0">
            <a:spAutoFit/>
          </a:bodyPr>
          <a:lstStyle/>
          <a:p>
            <a:r>
              <a:rPr kumimoji="1" lang="ja-JP" altLang="en-US" sz="2400" dirty="0">
                <a:solidFill>
                  <a:srgbClr val="C00000"/>
                </a:solidFill>
              </a:rPr>
              <a:t>微圧縮の場合は古典的定式化では上手く行かず，研究の余地あり．</a:t>
            </a:r>
          </a:p>
        </p:txBody>
      </p:sp>
      <p:sp>
        <p:nvSpPr>
          <p:cNvPr id="15" name="テキスト ボックス 14">
            <a:extLst>
              <a:ext uri="{FF2B5EF4-FFF2-40B4-BE49-F238E27FC236}">
                <a16:creationId xmlns:a16="http://schemas.microsoft.com/office/drawing/2014/main" id="{48BA34D6-5190-4DBE-AE8F-E95B1B981668}"/>
              </a:ext>
            </a:extLst>
          </p:cNvPr>
          <p:cNvSpPr txBox="1"/>
          <p:nvPr/>
        </p:nvSpPr>
        <p:spPr>
          <a:xfrm>
            <a:off x="5018518" y="670925"/>
            <a:ext cx="3938899" cy="400110"/>
          </a:xfrm>
          <a:prstGeom prst="rect">
            <a:avLst/>
          </a:prstGeom>
          <a:solidFill>
            <a:schemeClr val="bg1">
              <a:lumMod val="75000"/>
            </a:schemeClr>
          </a:solidFill>
        </p:spPr>
        <p:txBody>
          <a:bodyPr wrap="none" rtlCol="0">
            <a:spAutoFit/>
          </a:bodyPr>
          <a:lstStyle/>
          <a:p>
            <a:r>
              <a:rPr kumimoji="1" lang="en-US" altLang="ja-JP" sz="2000" dirty="0"/>
              <a:t>Neo-Hook</a:t>
            </a:r>
            <a:r>
              <a:rPr kumimoji="1" lang="ja-JP" altLang="en-US" sz="2000" dirty="0"/>
              <a:t>超弾性，ポアソン比</a:t>
            </a:r>
            <a:r>
              <a:rPr kumimoji="1" lang="en-US" altLang="ja-JP" sz="2000" dirty="0">
                <a:solidFill>
                  <a:srgbClr val="C00000"/>
                </a:solidFill>
              </a:rPr>
              <a:t>0.49</a:t>
            </a:r>
            <a:endParaRPr kumimoji="1" lang="ja-JP" altLang="en-US" sz="2000" dirty="0">
              <a:solidFill>
                <a:srgbClr val="C00000"/>
              </a:solidFill>
            </a:endParaRPr>
          </a:p>
        </p:txBody>
      </p:sp>
    </p:spTree>
    <p:extLst>
      <p:ext uri="{BB962C8B-B14F-4D97-AF65-F5344CB8AC3E}">
        <p14:creationId xmlns:p14="http://schemas.microsoft.com/office/powerpoint/2010/main" val="1201735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sz="3200" b="1" u="sng" dirty="0">
                <a:solidFill>
                  <a:srgbClr val="FF0000"/>
                </a:solidFill>
                <a:effectLst>
                  <a:outerShdw blurRad="38100" dist="38100" dir="2700000" algn="tl">
                    <a:srgbClr val="000000">
                      <a:alpha val="43137"/>
                    </a:srgbClr>
                  </a:outerShdw>
                </a:effectLst>
              </a:rPr>
              <a:t>利点：</a:t>
            </a:r>
            <a:r>
              <a:rPr lang="en-US" altLang="ja-JP" sz="3200" b="1" u="sng" dirty="0">
                <a:solidFill>
                  <a:srgbClr val="FF0000"/>
                </a:solidFill>
                <a:effectLst>
                  <a:outerShdw blurRad="38100" dist="38100" dir="2700000" algn="tl">
                    <a:srgbClr val="000000">
                      <a:alpha val="43137"/>
                    </a:srgbClr>
                  </a:outerShdw>
                </a:effectLst>
              </a:rPr>
              <a:t>S-FEM</a:t>
            </a:r>
            <a:r>
              <a:rPr lang="ja-JP" altLang="en-US" sz="3200" b="1" u="sng" dirty="0">
                <a:solidFill>
                  <a:srgbClr val="FF0000"/>
                </a:solidFill>
                <a:effectLst>
                  <a:outerShdw blurRad="38100" dist="38100" dir="2700000" algn="tl">
                    <a:srgbClr val="000000">
                      <a:alpha val="43137"/>
                    </a:srgbClr>
                  </a:outerShdw>
                </a:effectLst>
              </a:rPr>
              <a:t>は純粋な変位型</a:t>
            </a:r>
            <a:r>
              <a:rPr lang="en-US" altLang="ja-JP" sz="3200" b="1" u="sng" dirty="0">
                <a:solidFill>
                  <a:srgbClr val="FF0000"/>
                </a:solidFill>
                <a:effectLst>
                  <a:outerShdw blurRad="38100" dist="38100" dir="2700000" algn="tl">
                    <a:srgbClr val="000000">
                      <a:alpha val="43137"/>
                    </a:srgbClr>
                  </a:outerShdw>
                </a:effectLst>
              </a:rPr>
              <a:t>FEM</a:t>
            </a:r>
            <a:r>
              <a:rPr lang="ja-JP" altLang="en-US" sz="3200" b="1" u="sng" dirty="0">
                <a:solidFill>
                  <a:srgbClr val="FF0000"/>
                </a:solidFill>
                <a:effectLst>
                  <a:outerShdw blurRad="38100" dist="38100" dir="2700000" algn="tl">
                    <a:srgbClr val="000000">
                      <a:alpha val="43137"/>
                    </a:srgbClr>
                  </a:outerShdw>
                </a:effectLst>
              </a:rPr>
              <a:t>である</a:t>
            </a:r>
            <a:endParaRPr lang="en-US" altLang="ja-JP" sz="1400" dirty="0"/>
          </a:p>
          <a:p>
            <a:pPr algn="just"/>
            <a:r>
              <a:rPr lang="ja-JP" altLang="en-US" sz="2000" dirty="0"/>
              <a:t>微圧縮大変形向けの</a:t>
            </a:r>
            <a:r>
              <a:rPr lang="en-US" altLang="ja-JP" sz="2000" dirty="0"/>
              <a:t>FEM</a:t>
            </a:r>
            <a:r>
              <a:rPr lang="ja-JP" altLang="en-US" sz="2000" dirty="0"/>
              <a:t>定式化の研究で</a:t>
            </a:r>
            <a:r>
              <a:rPr lang="en-US" altLang="ja-JP" sz="2000" dirty="0"/>
              <a:t>S-FEM</a:t>
            </a:r>
            <a:r>
              <a:rPr lang="ja-JP" altLang="en-US" sz="2000" dirty="0"/>
              <a:t>以外のものの多くはハイブリッド要素（混合要素）であり，変位以外に圧力や体積ひずみ等を自由度として追加する．そのため，純粋な変位型</a:t>
            </a:r>
            <a:r>
              <a:rPr lang="en-US" altLang="ja-JP" sz="2000" dirty="0"/>
              <a:t>FEM</a:t>
            </a:r>
            <a:r>
              <a:rPr lang="ja-JP" altLang="en-US" sz="2000" dirty="0"/>
              <a:t>ではなくなってしまう．すると，</a:t>
            </a:r>
            <a:endParaRPr lang="en-US" altLang="ja-JP" sz="2000" dirty="0"/>
          </a:p>
          <a:p>
            <a:pPr lvl="1" algn="just"/>
            <a:r>
              <a:rPr lang="ja-JP" altLang="en-US" sz="2000" dirty="0"/>
              <a:t>動的陽解法に適用できない．</a:t>
            </a:r>
            <a:endParaRPr lang="en-US" altLang="ja-JP" sz="2000" dirty="0"/>
          </a:p>
          <a:p>
            <a:pPr lvl="1" algn="just"/>
            <a:r>
              <a:rPr lang="ja-JP" altLang="en-US" sz="2000" dirty="0"/>
              <a:t>方程式が解き難くなる（∵自由度の飛躍的増大＋静的縮約）</a:t>
            </a:r>
            <a:endParaRPr lang="en-US" altLang="ja-JP" sz="2000" dirty="0"/>
          </a:p>
          <a:p>
            <a:pPr algn="just"/>
            <a:r>
              <a:rPr lang="ja-JP" altLang="en-US" sz="2000" dirty="0"/>
              <a:t>他方，</a:t>
            </a:r>
            <a:r>
              <a:rPr lang="en-US" altLang="ja-JP" sz="2000" dirty="0"/>
              <a:t>S-FEM</a:t>
            </a:r>
            <a:r>
              <a:rPr lang="ja-JP" altLang="en-US" sz="2000" dirty="0"/>
              <a:t>は追加自由度無しなので，動的陽解法にも適用可能だし，静的縮約は不要なので方程式は解き易いまま．つまり，自作コーディングが容易．</a:t>
            </a:r>
            <a:endParaRPr lang="en-US" altLang="ja-JP" sz="2000" dirty="0"/>
          </a:p>
          <a:p>
            <a:pPr marL="0" indent="0" algn="just">
              <a:buNone/>
            </a:pPr>
            <a:endParaRPr lang="en-US" altLang="ja-JP" sz="2000" dirty="0"/>
          </a:p>
          <a:p>
            <a:pPr marL="0" indent="0" algn="just">
              <a:buNone/>
            </a:pPr>
            <a:r>
              <a:rPr lang="ja-JP" altLang="en-US" b="1" u="sng" dirty="0">
                <a:solidFill>
                  <a:srgbClr val="0000CC"/>
                </a:solidFill>
                <a:effectLst>
                  <a:outerShdw blurRad="38100" dist="38100" dir="2700000" algn="tl">
                    <a:srgbClr val="000000">
                      <a:alpha val="43137"/>
                    </a:srgbClr>
                  </a:outerShdw>
                </a:effectLst>
              </a:rPr>
              <a:t>欠点：</a:t>
            </a:r>
            <a:r>
              <a:rPr lang="en-US" altLang="ja-JP" b="1" u="sng" dirty="0">
                <a:solidFill>
                  <a:srgbClr val="0000CC"/>
                </a:solidFill>
                <a:effectLst>
                  <a:outerShdw blurRad="38100" dist="38100" dir="2700000" algn="tl">
                    <a:srgbClr val="000000">
                      <a:alpha val="43137"/>
                    </a:srgbClr>
                  </a:outerShdw>
                </a:effectLst>
              </a:rPr>
              <a:t>CS-FEM</a:t>
            </a:r>
            <a:r>
              <a:rPr lang="ja-JP" altLang="en-US" b="1" u="sng" dirty="0">
                <a:solidFill>
                  <a:srgbClr val="0000CC"/>
                </a:solidFill>
                <a:effectLst>
                  <a:outerShdw blurRad="38100" dist="38100" dir="2700000" algn="tl">
                    <a:srgbClr val="000000">
                      <a:alpha val="43137"/>
                    </a:srgbClr>
                  </a:outerShdw>
                </a:effectLst>
              </a:rPr>
              <a:t>を除き，標準的</a:t>
            </a:r>
            <a:r>
              <a:rPr lang="en-US" altLang="ja-JP" b="1" u="sng" dirty="0">
                <a:solidFill>
                  <a:srgbClr val="0000CC"/>
                </a:solidFill>
                <a:effectLst>
                  <a:outerShdw blurRad="38100" dist="38100" dir="2700000" algn="tl">
                    <a:srgbClr val="000000">
                      <a:alpha val="43137"/>
                    </a:srgbClr>
                  </a:outerShdw>
                </a:effectLst>
              </a:rPr>
              <a:t>FE</a:t>
            </a:r>
            <a:r>
              <a:rPr lang="ja-JP" altLang="en-US" b="1" u="sng" dirty="0">
                <a:solidFill>
                  <a:srgbClr val="0000CC"/>
                </a:solidFill>
                <a:effectLst>
                  <a:outerShdw blurRad="38100" dist="38100" dir="2700000" algn="tl">
                    <a:srgbClr val="000000">
                      <a:alpha val="43137"/>
                    </a:srgbClr>
                  </a:outerShdw>
                </a:effectLst>
              </a:rPr>
              <a:t>コードに実装しづらい．</a:t>
            </a:r>
            <a:endParaRPr lang="en-US" altLang="ja-JP" sz="2400" b="1" u="sng" dirty="0">
              <a:solidFill>
                <a:srgbClr val="0000CC"/>
              </a:solidFill>
              <a:effectLst>
                <a:outerShdw blurRad="38100" dist="38100" dir="2700000" algn="tl">
                  <a:srgbClr val="000000">
                    <a:alpha val="43137"/>
                  </a:srgbClr>
                </a:outerShdw>
              </a:effectLst>
            </a:endParaRPr>
          </a:p>
          <a:p>
            <a:pPr algn="just"/>
            <a:r>
              <a:rPr lang="en-US" altLang="ja-JP" sz="2000" dirty="0"/>
              <a:t>ES-FEM</a:t>
            </a:r>
            <a:r>
              <a:rPr lang="ja-JP" altLang="en-US" sz="2000" dirty="0"/>
              <a:t>や</a:t>
            </a:r>
            <a:r>
              <a:rPr lang="en-US" altLang="ja-JP" sz="2000" dirty="0"/>
              <a:t>NS-FEM</a:t>
            </a:r>
            <a:r>
              <a:rPr lang="ja-JP" altLang="en-US" sz="2000" dirty="0"/>
              <a:t>の様な要素をまたぐ平滑化を行った場合，独立した有限要素ではなくなってしまう．</a:t>
            </a:r>
            <a:endParaRPr lang="en-US" altLang="ja-JP" sz="2000" dirty="0"/>
          </a:p>
          <a:p>
            <a:pPr algn="just"/>
            <a:r>
              <a:rPr lang="ja-JP" altLang="en-US" sz="2000" dirty="0">
                <a:solidFill>
                  <a:srgbClr val="008000"/>
                </a:solidFill>
              </a:rPr>
              <a:t>ただし，</a:t>
            </a:r>
            <a:r>
              <a:rPr lang="en-US" altLang="ja-JP" sz="2000" dirty="0">
                <a:solidFill>
                  <a:srgbClr val="008000"/>
                </a:solidFill>
              </a:rPr>
              <a:t>CS-FEM</a:t>
            </a:r>
            <a:r>
              <a:rPr lang="ja-JP" altLang="en-US" sz="2000" dirty="0">
                <a:solidFill>
                  <a:srgbClr val="008000"/>
                </a:solidFill>
              </a:rPr>
              <a:t>なら要素内平滑化のみで済むため，標準的</a:t>
            </a:r>
            <a:r>
              <a:rPr lang="en-US" altLang="ja-JP" sz="2000" dirty="0">
                <a:solidFill>
                  <a:srgbClr val="008000"/>
                </a:solidFill>
              </a:rPr>
              <a:t>FE</a:t>
            </a:r>
            <a:r>
              <a:rPr lang="ja-JP" altLang="en-US" sz="2000" dirty="0">
                <a:solidFill>
                  <a:srgbClr val="008000"/>
                </a:solidFill>
              </a:rPr>
              <a:t>コードにも容易に実装できる．</a:t>
            </a:r>
            <a:endParaRPr lang="en-US" altLang="ja-JP" sz="2000" dirty="0">
              <a:solidFill>
                <a:srgbClr val="008000"/>
              </a:solidFill>
            </a:endParaRPr>
          </a:p>
        </p:txBody>
      </p:sp>
      <p:sp>
        <p:nvSpPr>
          <p:cNvPr id="2" name="タイトル 1"/>
          <p:cNvSpPr>
            <a:spLocks noGrp="1"/>
          </p:cNvSpPr>
          <p:nvPr>
            <p:ph type="title"/>
          </p:nvPr>
        </p:nvSpPr>
        <p:spPr/>
        <p:txBody>
          <a:bodyPr>
            <a:noAutofit/>
          </a:bodyPr>
          <a:lstStyle/>
          <a:p>
            <a:r>
              <a:rPr lang="ja-JP" altLang="en-US" dirty="0"/>
              <a:t>実装における</a:t>
            </a:r>
            <a:r>
              <a:rPr lang="en-US" altLang="ja-JP" dirty="0"/>
              <a:t>S-FEM</a:t>
            </a:r>
            <a:r>
              <a:rPr lang="ja-JP" altLang="en-US" dirty="0"/>
              <a:t>の特徴</a:t>
            </a:r>
          </a:p>
        </p:txBody>
      </p:sp>
      <p:sp>
        <p:nvSpPr>
          <p:cNvPr id="6" name="スライド番号プレースホルダー 5">
            <a:extLst>
              <a:ext uri="{FF2B5EF4-FFF2-40B4-BE49-F238E27FC236}">
                <a16:creationId xmlns:a16="http://schemas.microsoft.com/office/drawing/2014/main" id="{8AA9528D-81E1-4870-8085-AAB4EF5946B0}"/>
              </a:ext>
            </a:extLst>
          </p:cNvPr>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spTree>
    <p:extLst>
      <p:ext uri="{BB962C8B-B14F-4D97-AF65-F5344CB8AC3E}">
        <p14:creationId xmlns:p14="http://schemas.microsoft.com/office/powerpoint/2010/main" val="110120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6387703-8594-4712-8193-AF04E67DB9B6}"/>
                  </a:ext>
                </a:extLst>
              </p:cNvPr>
              <p:cNvSpPr>
                <a:spLocks noGrp="1"/>
              </p:cNvSpPr>
              <p:nvPr>
                <p:ph idx="1"/>
              </p:nvPr>
            </p:nvSpPr>
            <p:spPr/>
            <p:txBody>
              <a:bodyPr/>
              <a:lstStyle/>
              <a:p>
                <a:pPr marL="0" indent="0">
                  <a:buNone/>
                </a:pPr>
                <a:r>
                  <a:rPr lang="ja-JP" altLang="en-US" sz="2400" dirty="0"/>
                  <a:t>節点数分の変位に加えて，圧力自由度を追加する</a:t>
                </a:r>
                <a:r>
                  <a:rPr lang="en-US" altLang="ja-JP" sz="2400" dirty="0"/>
                  <a:t>Two Field</a:t>
                </a:r>
                <a:r>
                  <a:rPr lang="ja-JP" altLang="en-US" sz="2400" dirty="0"/>
                  <a:t>の</a:t>
                </a:r>
                <a:r>
                  <a:rPr lang="en-US" altLang="ja-JP" sz="2400" dirty="0"/>
                  <a:t>u-p</a:t>
                </a:r>
                <a:r>
                  <a:rPr lang="ja-JP" altLang="en-US" sz="2400" dirty="0"/>
                  <a:t>ハイブリッド定式化の場合，解くべき方程式は次式となる．</a:t>
                </a:r>
                <a:endParaRPr lang="en-US" altLang="ja-JP" sz="2400" dirty="0"/>
              </a:p>
              <a:p>
                <a:pPr marL="0" indent="0">
                  <a:buNone/>
                </a:pPr>
                <a14:m>
                  <m:oMathPara xmlns:m="http://schemas.openxmlformats.org/officeDocument/2006/math">
                    <m:oMathParaPr>
                      <m:jc m:val="centerGroup"/>
                    </m:oMathParaPr>
                    <m:oMath xmlns:m="http://schemas.openxmlformats.org/officeDocument/2006/math">
                      <m:d>
                        <m:dPr>
                          <m:begChr m:val="["/>
                          <m:endChr m:val="]"/>
                          <m:ctrlPr>
                            <a:rPr kumimoji="1" lang="en-US" altLang="ja-JP" sz="2400" b="0" i="1" smtClean="0">
                              <a:latin typeface="Cambria Math" panose="02040503050406030204" pitchFamily="18" charset="0"/>
                            </a:rPr>
                          </m:ctrlPr>
                        </m:dPr>
                        <m:e>
                          <m:m>
                            <m:mPr>
                              <m:mcs>
                                <m:mc>
                                  <m:mcPr>
                                    <m:count m:val="2"/>
                                    <m:mcJc m:val="center"/>
                                  </m:mcPr>
                                </m:mc>
                              </m:mcs>
                              <m:ctrlPr>
                                <a:rPr kumimoji="1" lang="en-US" altLang="ja-JP" sz="2400" i="1" smtClean="0">
                                  <a:latin typeface="Cambria Math" panose="02040503050406030204" pitchFamily="18" charset="0"/>
                                </a:rPr>
                              </m:ctrlPr>
                            </m:mPr>
                            <m:mr>
                              <m:e>
                                <m:sSub>
                                  <m:sSubPr>
                                    <m:ctrlPr>
                                      <a:rPr kumimoji="1" lang="en-US" altLang="ja-JP" sz="2400" b="0" i="1" smtClean="0">
                                        <a:latin typeface="Cambria Math" panose="02040503050406030204" pitchFamily="18" charset="0"/>
                                      </a:rPr>
                                    </m:ctrlPr>
                                  </m:sSubPr>
                                  <m:e>
                                    <m:r>
                                      <m:rPr>
                                        <m:brk m:alnAt="7"/>
                                      </m:rP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uu</m:t>
                                    </m:r>
                                  </m:sub>
                                </m:sSub>
                              </m:e>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up</m:t>
                                    </m:r>
                                  </m:sub>
                                </m:sSub>
                              </m:e>
                            </m:mr>
                            <m:m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pu</m:t>
                                    </m:r>
                                  </m:sub>
                                </m:sSub>
                              </m:e>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mr>
                          </m:m>
                        </m:e>
                      </m:d>
                      <m:d>
                        <m:dPr>
                          <m:begChr m:val="{"/>
                          <m:endChr m:val="}"/>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solidFill>
                                    <a:srgbClr val="0000CC"/>
                                  </a:solidFill>
                                  <a:latin typeface="Cambria Math" panose="02040503050406030204" pitchFamily="18" charset="0"/>
                                </a:rPr>
                              </m:ctrlPr>
                            </m:mPr>
                            <m:mr>
                              <m:e>
                                <m:r>
                                  <a:rPr kumimoji="1" lang="en-US" altLang="ja-JP" sz="2400" b="0" i="1" smtClean="0">
                                    <a:solidFill>
                                      <a:srgbClr val="FF0000"/>
                                    </a:solidFill>
                                    <a:latin typeface="Cambria Math" panose="02040503050406030204" pitchFamily="18" charset="0"/>
                                  </a:rPr>
                                  <m:t>𝑢</m:t>
                                </m:r>
                              </m:e>
                            </m:mr>
                            <m:mr>
                              <m:e>
                                <m:r>
                                  <a:rPr kumimoji="1" lang="en-US" altLang="ja-JP" sz="2400" b="0" i="1" smtClean="0">
                                    <a:solidFill>
                                      <a:srgbClr val="0000CC"/>
                                    </a:solidFill>
                                    <a:latin typeface="Cambria Math" panose="02040503050406030204" pitchFamily="18" charset="0"/>
                                  </a:rPr>
                                  <m:t>𝑝</m:t>
                                </m:r>
                              </m:e>
                            </m:mr>
                          </m:m>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m>
                            <m:mPr>
                              <m:mcs>
                                <m:mc>
                                  <m:mcPr>
                                    <m:count m:val="1"/>
                                    <m:mcJc m:val="center"/>
                                  </m:mcPr>
                                </m:mc>
                              </m:mcs>
                              <m:ctrlPr>
                                <a:rPr kumimoji="1" lang="en-US" altLang="ja-JP" sz="2400" b="0" i="1" smtClean="0">
                                  <a:latin typeface="Cambria Math" panose="02040503050406030204" pitchFamily="18" charset="0"/>
                                </a:rPr>
                              </m:ctrlPr>
                            </m:mPr>
                            <m:mr>
                              <m:e>
                                <m:r>
                                  <m:rPr>
                                    <m:brk m:alnAt="7"/>
                                  </m:rPr>
                                  <a:rPr kumimoji="1" lang="en-US" altLang="ja-JP" sz="2400" b="0" i="1" smtClean="0">
                                    <a:latin typeface="Cambria Math" panose="02040503050406030204" pitchFamily="18" charset="0"/>
                                  </a:rPr>
                                  <m:t>𝑓</m:t>
                                </m:r>
                              </m:e>
                            </m:mr>
                            <m:mr>
                              <m:e>
                                <m:r>
                                  <a:rPr kumimoji="1" lang="en-US" altLang="ja-JP" sz="2400" b="0" i="1" smtClean="0">
                                    <a:latin typeface="Cambria Math" panose="02040503050406030204" pitchFamily="18" charset="0"/>
                                  </a:rPr>
                                  <m:t>𝑔</m:t>
                                </m:r>
                              </m:e>
                            </m:mr>
                          </m:m>
                        </m:e>
                      </m:d>
                    </m:oMath>
                  </m:oMathPara>
                </a14:m>
                <a:endParaRPr kumimoji="1" lang="en-US" altLang="ja-JP" sz="2400" dirty="0"/>
              </a:p>
              <a:p>
                <a:pPr marL="0" indent="0">
                  <a:buNone/>
                </a:pPr>
                <a:r>
                  <a:rPr lang="ja-JP" altLang="en-US" sz="2400" dirty="0"/>
                  <a:t>下行の計算式だけを取り出すと，</a:t>
                </a:r>
                <a:endParaRPr lang="en-US" altLang="ja-JP" sz="2400" dirty="0"/>
              </a:p>
              <a:p>
                <a:pPr marL="0" indent="0">
                  <a:buNone/>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pu</m:t>
                          </m:r>
                        </m:sub>
                      </m:sSub>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𝑢</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d>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0000CC"/>
                              </a:solidFill>
                              <a:latin typeface="Cambria Math" panose="02040503050406030204" pitchFamily="18" charset="0"/>
                            </a:rPr>
                            <m:t>𝑝</m:t>
                          </m:r>
                        </m:e>
                      </m:d>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𝑔</m:t>
                      </m:r>
                      <m:r>
                        <a:rPr kumimoji="1" lang="en-US" altLang="ja-JP" sz="2400" b="0" i="1" smtClean="0">
                          <a:latin typeface="Cambria Math" panose="02040503050406030204" pitchFamily="18" charset="0"/>
                        </a:rPr>
                        <m:t>}</m:t>
                      </m:r>
                    </m:oMath>
                  </m:oMathPara>
                </a14:m>
                <a:endParaRPr kumimoji="1" lang="en-US" altLang="ja-JP" sz="2400" dirty="0"/>
              </a:p>
              <a:p>
                <a:pPr marL="0" indent="0">
                  <a:buNone/>
                </a:pPr>
                <a:r>
                  <a:rPr lang="ja-JP" altLang="en-US" sz="2400" dirty="0"/>
                  <a:t>もし，</a:t>
                </a:r>
                <a14:m>
                  <m:oMath xmlns:m="http://schemas.openxmlformats.org/officeDocument/2006/math">
                    <m:r>
                      <a:rPr lang="en-US" altLang="ja-JP" sz="2400" b="0" i="1" smtClean="0">
                        <a:latin typeface="Cambria Math" panose="02040503050406030204" pitchFamily="18" charset="0"/>
                      </a:rPr>
                      <m:t>[</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𝐾</m:t>
                        </m:r>
                      </m:e>
                      <m:sub>
                        <m:r>
                          <m:rPr>
                            <m:sty m:val="p"/>
                          </m:rPr>
                          <a:rPr lang="en-US" altLang="ja-JP" sz="2400" b="0" i="0" smtClean="0">
                            <a:latin typeface="Cambria Math" panose="02040503050406030204" pitchFamily="18" charset="0"/>
                          </a:rPr>
                          <m:t>pp</m:t>
                        </m:r>
                      </m:sub>
                    </m:sSub>
                    <m:r>
                      <a:rPr lang="en-US" altLang="ja-JP" sz="2400" b="0" i="1" smtClean="0">
                        <a:latin typeface="Cambria Math" panose="02040503050406030204" pitchFamily="18" charset="0"/>
                      </a:rPr>
                      <m:t>]</m:t>
                    </m:r>
                  </m:oMath>
                </a14:m>
                <a:r>
                  <a:rPr lang="ja-JP" altLang="en-US" sz="2400" dirty="0"/>
                  <a:t>が対角行列などで</a:t>
                </a:r>
                <a14:m>
                  <m:oMath xmlns:m="http://schemas.openxmlformats.org/officeDocument/2006/math">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m:t>
                        </m:r>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𝐾</m:t>
                            </m:r>
                          </m:e>
                          <m:sub>
                            <m:r>
                              <m:rPr>
                                <m:sty m:val="p"/>
                              </m:rPr>
                              <a:rPr lang="en-US" altLang="ja-JP" sz="2400" b="0" i="0" smtClean="0">
                                <a:latin typeface="Cambria Math" panose="02040503050406030204" pitchFamily="18" charset="0"/>
                              </a:rPr>
                              <m:t>pp</m:t>
                            </m:r>
                          </m:sub>
                        </m:sSub>
                        <m:r>
                          <a:rPr lang="en-US" altLang="ja-JP" sz="2400" b="0" i="1" smtClean="0">
                            <a:latin typeface="Cambria Math" panose="02040503050406030204" pitchFamily="18" charset="0"/>
                          </a:rPr>
                          <m:t>]</m:t>
                        </m:r>
                      </m:e>
                      <m:sup>
                        <m:r>
                          <a:rPr lang="en-US" altLang="ja-JP" sz="2400" b="0" i="1" smtClean="0">
                            <a:latin typeface="Cambria Math" panose="02040503050406030204" pitchFamily="18" charset="0"/>
                          </a:rPr>
                          <m:t>−1</m:t>
                        </m:r>
                      </m:sup>
                    </m:sSup>
                  </m:oMath>
                </a14:m>
                <a:r>
                  <a:rPr kumimoji="1" lang="ja-JP" altLang="en-US" sz="2400" dirty="0" err="1"/>
                  <a:t>が簡</a:t>
                </a:r>
                <a:r>
                  <a:rPr kumimoji="1" lang="ja-JP" altLang="en-US" sz="2400" dirty="0"/>
                  <a:t>単に求まる場合，</a:t>
                </a:r>
                <a:endParaRPr kumimoji="1" lang="en-US" altLang="ja-JP" sz="2400" dirty="0"/>
              </a:p>
              <a:p>
                <a:pPr marL="0" indent="0">
                  <a:buNone/>
                </a:pPr>
                <a14:m>
                  <m:oMathPara xmlns:m="http://schemas.openxmlformats.org/officeDocument/2006/math">
                    <m:oMathParaPr>
                      <m:jc m:val="centerGroup"/>
                    </m:oMathParaPr>
                    <m:oMath xmlns:m="http://schemas.openxmlformats.org/officeDocument/2006/math">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0000CC"/>
                              </a:solidFill>
                              <a:latin typeface="Cambria Math" panose="02040503050406030204" pitchFamily="18" charset="0"/>
                            </a:rPr>
                            <m:t>𝑝</m:t>
                          </m:r>
                        </m:e>
                      </m:d>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d>
                        </m:e>
                        <m:sup>
                          <m:r>
                            <a:rPr kumimoji="1" lang="en-US" altLang="ja-JP" sz="2400" b="0" i="1" smtClean="0">
                              <a:latin typeface="Cambria Math" panose="02040503050406030204" pitchFamily="18" charset="0"/>
                            </a:rPr>
                            <m:t>−1</m:t>
                          </m:r>
                        </m:sup>
                      </m:sSup>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𝑔</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pu</m:t>
                              </m:r>
                            </m:sub>
                          </m:sSub>
                        </m:e>
                      </m:d>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𝑢</m:t>
                          </m:r>
                        </m:e>
                      </m:d>
                      <m:r>
                        <a:rPr kumimoji="1" lang="en-US" altLang="ja-JP" sz="2400" b="0" i="1" smtClean="0">
                          <a:latin typeface="Cambria Math" panose="02040503050406030204" pitchFamily="18" charset="0"/>
                        </a:rPr>
                        <m:t>)</m:t>
                      </m:r>
                    </m:oMath>
                  </m:oMathPara>
                </a14:m>
                <a:endParaRPr kumimoji="1" lang="en-US" altLang="ja-JP" sz="2400" b="0" dirty="0"/>
              </a:p>
              <a:p>
                <a:pPr marL="0" indent="0">
                  <a:buNone/>
                </a:pPr>
                <a:r>
                  <a:rPr kumimoji="1" lang="ja-JP" altLang="en-US" sz="2400" b="0" dirty="0"/>
                  <a:t>これを上行の計算式に代入して</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solidFill>
                          <a:srgbClr val="0000CC"/>
                        </a:solidFill>
                        <a:latin typeface="Cambria Math" panose="02040503050406030204" pitchFamily="18" charset="0"/>
                      </a:rPr>
                      <m:t>𝑝</m:t>
                    </m:r>
                    <m:r>
                      <a:rPr kumimoji="1" lang="en-US" altLang="ja-JP" sz="2400" b="0" i="1" smtClean="0">
                        <a:latin typeface="Cambria Math" panose="02040503050406030204" pitchFamily="18" charset="0"/>
                      </a:rPr>
                      <m:t>}</m:t>
                    </m:r>
                  </m:oMath>
                </a14:m>
                <a:r>
                  <a:rPr kumimoji="1" lang="ja-JP" altLang="en-US" sz="2400" b="0" dirty="0"/>
                  <a:t>を消去すると，</a:t>
                </a:r>
                <a:endParaRPr kumimoji="1" lang="en-US" altLang="ja-JP" sz="2400" b="0" dirty="0"/>
              </a:p>
              <a:p>
                <a:pPr marL="0" indent="0">
                  <a:buNone/>
                </a:pPr>
                <a14:m>
                  <m:oMathPara xmlns:m="http://schemas.openxmlformats.org/officeDocument/2006/math">
                    <m:oMathParaPr>
                      <m:jc m:val="centerGroup"/>
                    </m:oMathParaPr>
                    <m:oMath xmlns:m="http://schemas.openxmlformats.org/officeDocument/2006/math">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uu</m:t>
                              </m:r>
                            </m:sub>
                          </m:sSub>
                        </m:e>
                      </m:d>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𝑢</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up</m:t>
                              </m:r>
                            </m:sub>
                          </m:sSub>
                        </m:e>
                      </m:d>
                      <m:sSup>
                        <m:sSupPr>
                          <m:ctrlPr>
                            <a:rPr kumimoji="1" lang="en-US" altLang="ja-JP" sz="2400" b="0" i="1" smtClean="0">
                              <a:latin typeface="Cambria Math" panose="02040503050406030204" pitchFamily="18" charset="0"/>
                            </a:rPr>
                          </m:ctrlPr>
                        </m:sSupPr>
                        <m:e>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d>
                        </m:e>
                        <m:sup>
                          <m:r>
                            <a:rPr kumimoji="1" lang="en-US" altLang="ja-JP" sz="2400" b="0" i="1" smtClean="0">
                              <a:latin typeface="Cambria Math" panose="02040503050406030204" pitchFamily="18" charset="0"/>
                            </a:rPr>
                            <m:t>−1</m:t>
                          </m:r>
                        </m:sup>
                      </m:sSup>
                      <m:d>
                        <m:dPr>
                          <m:ctrlPr>
                            <a:rPr kumimoji="1" lang="en-US" altLang="ja-JP" sz="2400" b="0" i="1" smtClean="0">
                              <a:latin typeface="Cambria Math" panose="02040503050406030204" pitchFamily="18" charset="0"/>
                            </a:rPr>
                          </m:ctrlPr>
                        </m:dPr>
                        <m:e>
                          <m:d>
                            <m:dPr>
                              <m:begChr m:val="{"/>
                              <m:endChr m:val="}"/>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𝑔</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pu</m:t>
                                  </m:r>
                                </m:sub>
                              </m:sSub>
                            </m:e>
                          </m:d>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𝑢</m:t>
                              </m:r>
                            </m:e>
                          </m:d>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𝑓</m:t>
                          </m:r>
                        </m:e>
                      </m:d>
                    </m:oMath>
                  </m:oMathPara>
                </a14:m>
                <a:endParaRPr kumimoji="1" lang="en-US" altLang="ja-JP" sz="2400" b="0" dirty="0"/>
              </a:p>
              <a:p>
                <a:pPr marL="0" indent="0">
                  <a:buNone/>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ea typeface="Cambria Math" panose="02040503050406030204" pitchFamily="18" charset="0"/>
                        </a:rPr>
                        <m:t>⟺</m:t>
                      </m:r>
                      <m:d>
                        <m:dPr>
                          <m:ctrlPr>
                            <a:rPr kumimoji="1" lang="en-US" altLang="ja-JP" sz="2400" b="0" i="1" smtClean="0">
                              <a:latin typeface="Cambria Math" panose="02040503050406030204" pitchFamily="18" charset="0"/>
                            </a:rPr>
                          </m:ctrlPr>
                        </m:dPr>
                        <m:e>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uu</m:t>
                                  </m:r>
                                </m:sub>
                              </m:sSub>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up</m:t>
                                  </m:r>
                                </m:sub>
                              </m:sSub>
                            </m:e>
                          </m:d>
                          <m:sSup>
                            <m:sSupPr>
                              <m:ctrlPr>
                                <a:rPr kumimoji="1" lang="en-US" altLang="ja-JP" sz="2400" b="0" i="1" smtClean="0">
                                  <a:latin typeface="Cambria Math" panose="02040503050406030204" pitchFamily="18" charset="0"/>
                                </a:rPr>
                              </m:ctrlPr>
                            </m:sSupPr>
                            <m:e>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d>
                            </m:e>
                            <m:sup>
                              <m:r>
                                <a:rPr kumimoji="1" lang="en-US" altLang="ja-JP" sz="2400" b="0" i="1" smtClean="0">
                                  <a:latin typeface="Cambria Math" panose="02040503050406030204" pitchFamily="18" charset="0"/>
                                </a:rPr>
                                <m:t>−1</m:t>
                              </m:r>
                            </m:sup>
                          </m:sSup>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pu</m:t>
                                  </m:r>
                                </m:sub>
                              </m:sSub>
                            </m:e>
                          </m:d>
                        </m:e>
                      </m:d>
                      <m:d>
                        <m:dPr>
                          <m:begChr m:val="{"/>
                          <m:endChr m:val="}"/>
                          <m:ctrlPr>
                            <a:rPr kumimoji="1" lang="en-US" altLang="ja-JP" sz="2400" b="0" i="1" smtClean="0">
                              <a:latin typeface="Cambria Math" panose="02040503050406030204" pitchFamily="18" charset="0"/>
                            </a:rPr>
                          </m:ctrlPr>
                        </m:dPr>
                        <m:e>
                          <m:r>
                            <a:rPr kumimoji="1" lang="en-US" altLang="ja-JP" sz="2400" b="0" i="1" smtClean="0">
                              <a:solidFill>
                                <a:srgbClr val="FF0000"/>
                              </a:solidFill>
                              <a:latin typeface="Cambria Math" panose="02040503050406030204" pitchFamily="18" charset="0"/>
                            </a:rPr>
                            <m:t>𝑢</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𝑓</m:t>
                          </m:r>
                        </m:e>
                      </m:d>
                      <m:r>
                        <a:rPr kumimoji="1" lang="en-US" altLang="ja-JP" sz="2400" b="0" i="1" smtClean="0">
                          <a:latin typeface="Cambria Math" panose="02040503050406030204" pitchFamily="18" charset="0"/>
                        </a:rPr>
                        <m:t>−</m:t>
                      </m:r>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up</m:t>
                              </m:r>
                            </m:sub>
                          </m:sSub>
                        </m:e>
                      </m:d>
                      <m:sSup>
                        <m:sSupPr>
                          <m:ctrlPr>
                            <a:rPr kumimoji="1" lang="en-US" altLang="ja-JP" sz="2400" b="0" i="1" smtClean="0">
                              <a:latin typeface="Cambria Math" panose="02040503050406030204" pitchFamily="18" charset="0"/>
                            </a:rPr>
                          </m:ctrlPr>
                        </m:sSupPr>
                        <m:e>
                          <m:d>
                            <m:dPr>
                              <m:begChr m:val="["/>
                              <m:endChr m:val="]"/>
                              <m:ctrlPr>
                                <a:rPr kumimoji="1" lang="en-US" altLang="ja-JP" sz="2400" b="0" i="1" smtClean="0">
                                  <a:latin typeface="Cambria Math" panose="02040503050406030204" pitchFamily="18" charset="0"/>
                                </a:rPr>
                              </m:ctrlPr>
                            </m:dPr>
                            <m:e>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𝐾</m:t>
                                  </m:r>
                                </m:e>
                                <m:sub>
                                  <m:r>
                                    <m:rPr>
                                      <m:sty m:val="p"/>
                                    </m:rPr>
                                    <a:rPr kumimoji="1" lang="en-US" altLang="ja-JP" sz="2400" b="0" i="0" smtClean="0">
                                      <a:latin typeface="Cambria Math" panose="02040503050406030204" pitchFamily="18" charset="0"/>
                                    </a:rPr>
                                    <m:t>pp</m:t>
                                  </m:r>
                                </m:sub>
                              </m:sSub>
                            </m:e>
                          </m:d>
                        </m:e>
                        <m:sup>
                          <m:r>
                            <a:rPr kumimoji="1" lang="en-US" altLang="ja-JP" sz="2400" b="0" i="1" smtClean="0">
                              <a:latin typeface="Cambria Math" panose="02040503050406030204" pitchFamily="18" charset="0"/>
                            </a:rPr>
                            <m:t>−1</m:t>
                          </m:r>
                        </m:sup>
                      </m:sSup>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𝑔</m:t>
                      </m:r>
                      <m:r>
                        <a:rPr kumimoji="1" lang="en-US" altLang="ja-JP" sz="2400" b="0" i="1" smtClean="0">
                          <a:latin typeface="Cambria Math" panose="02040503050406030204" pitchFamily="18" charset="0"/>
                        </a:rPr>
                        <m:t>}</m:t>
                      </m:r>
                    </m:oMath>
                  </m:oMathPara>
                </a14:m>
                <a:endParaRPr kumimoji="1" lang="en-US" altLang="ja-JP" sz="2400" b="0" dirty="0"/>
              </a:p>
              <a:p>
                <a:pPr marL="0" indent="0">
                  <a:buNone/>
                </a:pPr>
                <a:r>
                  <a:rPr kumimoji="1" lang="ja-JP" altLang="en-US" sz="2400" b="0" dirty="0"/>
                  <a:t>縮約されたこの方程式をまず</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𝑢</m:t>
                    </m:r>
                    <m:r>
                      <a:rPr kumimoji="1" lang="en-US" altLang="ja-JP" sz="2400" b="0" i="1" smtClean="0">
                        <a:latin typeface="Cambria Math" panose="02040503050406030204" pitchFamily="18" charset="0"/>
                      </a:rPr>
                      <m:t>}</m:t>
                    </m:r>
                  </m:oMath>
                </a14:m>
                <a:r>
                  <a:rPr kumimoji="1" lang="ja-JP" altLang="en-US" sz="2400" b="0" dirty="0"/>
                  <a:t>について解いた後，</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solidFill>
                          <a:srgbClr val="0000CC"/>
                        </a:solidFill>
                        <a:latin typeface="Cambria Math" panose="02040503050406030204" pitchFamily="18" charset="0"/>
                      </a:rPr>
                      <m:t>𝑝</m:t>
                    </m:r>
                    <m:r>
                      <a:rPr kumimoji="1" lang="en-US" altLang="ja-JP" sz="2400" b="0" i="1" smtClean="0">
                        <a:latin typeface="Cambria Math" panose="02040503050406030204" pitchFamily="18" charset="0"/>
                      </a:rPr>
                      <m:t>}</m:t>
                    </m:r>
                  </m:oMath>
                </a14:m>
                <a:r>
                  <a:rPr kumimoji="1" lang="ja-JP" altLang="en-US" sz="2400" b="0" dirty="0"/>
                  <a:t>の式に</a:t>
                </a: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solidFill>
                          <a:srgbClr val="FF0000"/>
                        </a:solidFill>
                        <a:latin typeface="Cambria Math" panose="02040503050406030204" pitchFamily="18" charset="0"/>
                      </a:rPr>
                      <m:t>𝑢</m:t>
                    </m:r>
                    <m:r>
                      <a:rPr kumimoji="1" lang="en-US" altLang="ja-JP" sz="2400" b="0" i="1" smtClean="0">
                        <a:latin typeface="Cambria Math" panose="02040503050406030204" pitchFamily="18" charset="0"/>
                      </a:rPr>
                      <m:t>}</m:t>
                    </m:r>
                  </m:oMath>
                </a14:m>
                <a:r>
                  <a:rPr kumimoji="1" lang="ja-JP" altLang="en-US" sz="2400" b="0" dirty="0"/>
                  <a:t>を代入して解が求まる．</a:t>
                </a:r>
                <a:endParaRPr kumimoji="1" lang="ja-JP" altLang="en-US" sz="2400" dirty="0"/>
              </a:p>
            </p:txBody>
          </p:sp>
        </mc:Choice>
        <mc:Fallback xmlns="">
          <p:sp>
            <p:nvSpPr>
              <p:cNvPr id="3" name="コンテンツ プレースホルダー 2">
                <a:extLst>
                  <a:ext uri="{FF2B5EF4-FFF2-40B4-BE49-F238E27FC236}">
                    <a16:creationId xmlns:a16="http://schemas.microsoft.com/office/drawing/2014/main" id="{16387703-8594-4712-8193-AF04E67DB9B6}"/>
                  </a:ext>
                </a:extLst>
              </p:cNvPr>
              <p:cNvSpPr>
                <a:spLocks noGrp="1" noRot="1" noChangeAspect="1" noMove="1" noResize="1" noEditPoints="1" noAdjustHandles="1" noChangeArrowheads="1" noChangeShapeType="1" noTextEdit="1"/>
              </p:cNvSpPr>
              <p:nvPr>
                <p:ph idx="1"/>
              </p:nvPr>
            </p:nvSpPr>
            <p:spPr>
              <a:blipFill>
                <a:blip r:embed="rId3"/>
                <a:stretch>
                  <a:fillRect l="-2116" t="-1584" b="-1690"/>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5C604699-CA99-4C56-93CD-29A70ED75F83}"/>
              </a:ext>
            </a:extLst>
          </p:cNvPr>
          <p:cNvSpPr>
            <a:spLocks noGrp="1"/>
          </p:cNvSpPr>
          <p:nvPr>
            <p:ph type="title"/>
          </p:nvPr>
        </p:nvSpPr>
        <p:spPr/>
        <p:txBody>
          <a:bodyPr>
            <a:noAutofit/>
          </a:bodyPr>
          <a:lstStyle/>
          <a:p>
            <a:r>
              <a:rPr kumimoji="1" lang="ja-JP" altLang="en-US" sz="3200" dirty="0"/>
              <a:t>＜参考＞ハイブリッド要素の剛性方程式の解き方</a:t>
            </a:r>
          </a:p>
        </p:txBody>
      </p:sp>
      <p:sp>
        <p:nvSpPr>
          <p:cNvPr id="4" name="スライド番号プレースホルダー 3">
            <a:extLst>
              <a:ext uri="{FF2B5EF4-FFF2-40B4-BE49-F238E27FC236}">
                <a16:creationId xmlns:a16="http://schemas.microsoft.com/office/drawing/2014/main" id="{7A21C437-2BF8-4F03-93DF-16A45B814565}"/>
              </a:ext>
            </a:extLst>
          </p:cNvPr>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
        <p:nvSpPr>
          <p:cNvPr id="5" name="テキスト ボックス 4">
            <a:extLst>
              <a:ext uri="{FF2B5EF4-FFF2-40B4-BE49-F238E27FC236}">
                <a16:creationId xmlns:a16="http://schemas.microsoft.com/office/drawing/2014/main" id="{5F0332AF-16AF-4D7F-80D2-9321A6DEA647}"/>
              </a:ext>
            </a:extLst>
          </p:cNvPr>
          <p:cNvSpPr txBox="1"/>
          <p:nvPr/>
        </p:nvSpPr>
        <p:spPr>
          <a:xfrm>
            <a:off x="3923928" y="5981218"/>
            <a:ext cx="4716524" cy="400110"/>
          </a:xfrm>
          <a:prstGeom prst="rect">
            <a:avLst/>
          </a:prstGeom>
          <a:solidFill>
            <a:srgbClr val="FFFF00"/>
          </a:solidFill>
          <a:ln>
            <a:solidFill>
              <a:schemeClr val="tx1"/>
            </a:solidFill>
          </a:ln>
        </p:spPr>
        <p:txBody>
          <a:bodyPr wrap="square" rtlCol="0">
            <a:spAutoFit/>
          </a:bodyPr>
          <a:lstStyle/>
          <a:p>
            <a:pPr algn="ctr"/>
            <a:r>
              <a:rPr kumimoji="1" lang="ja-JP" altLang="en-US" sz="2000" dirty="0">
                <a:solidFill>
                  <a:srgbClr val="0000CC"/>
                </a:solidFill>
              </a:rPr>
              <a:t>実装が複雑．汎用コード化は相当面倒．</a:t>
            </a:r>
          </a:p>
        </p:txBody>
      </p:sp>
    </p:spTree>
    <p:extLst>
      <p:ext uri="{BB962C8B-B14F-4D97-AF65-F5344CB8AC3E}">
        <p14:creationId xmlns:p14="http://schemas.microsoft.com/office/powerpoint/2010/main" val="157331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lvl="0" indent="0">
              <a:buNone/>
            </a:pPr>
            <a:r>
              <a:rPr lang="ja-JP" altLang="en-US" sz="3200" b="1" dirty="0">
                <a:solidFill>
                  <a:srgbClr val="000000"/>
                </a:solidFill>
                <a:effectLst>
                  <a:outerShdw blurRad="38100" dist="38100" dir="2700000" algn="tl">
                    <a:srgbClr val="000000">
                      <a:alpha val="43137"/>
                    </a:srgbClr>
                  </a:outerShdw>
                </a:effectLst>
              </a:rPr>
              <a:t>実現したい内容</a:t>
            </a:r>
            <a:r>
              <a:rPr lang="en-US" altLang="ja-JP" sz="3200" b="1" dirty="0">
                <a:solidFill>
                  <a:srgbClr val="000000"/>
                </a:solidFill>
                <a:effectLst>
                  <a:outerShdw blurRad="38100" dist="38100" dir="2700000" algn="tl">
                    <a:srgbClr val="000000">
                      <a:alpha val="43137"/>
                    </a:srgbClr>
                  </a:outerShdw>
                </a:effectLst>
              </a:rPr>
              <a:t>:</a:t>
            </a:r>
          </a:p>
          <a:p>
            <a:pPr lvl="0" algn="l">
              <a:lnSpc>
                <a:spcPct val="120000"/>
              </a:lnSpc>
            </a:pPr>
            <a:r>
              <a:rPr lang="ja-JP" altLang="en-US" sz="2800" b="1" u="sng" dirty="0"/>
              <a:t>「超」大変形問題</a:t>
            </a:r>
            <a:r>
              <a:rPr lang="ja-JP" altLang="en-US" sz="2800" dirty="0">
                <a:solidFill>
                  <a:srgbClr val="000000"/>
                </a:solidFill>
              </a:rPr>
              <a:t>を高精度かつ</a:t>
            </a:r>
            <a:br>
              <a:rPr lang="en-US" altLang="ja-JP" sz="2800" dirty="0">
                <a:solidFill>
                  <a:srgbClr val="000000"/>
                </a:solidFill>
              </a:rPr>
            </a:br>
            <a:r>
              <a:rPr lang="ja-JP" altLang="en-US" sz="2800" dirty="0">
                <a:solidFill>
                  <a:srgbClr val="000000"/>
                </a:solidFill>
              </a:rPr>
              <a:t>ロバストに解きたい．</a:t>
            </a:r>
            <a:endParaRPr lang="en-US" altLang="ja-JP" sz="2800" dirty="0">
              <a:solidFill>
                <a:srgbClr val="000000"/>
              </a:solidFill>
            </a:endParaRPr>
          </a:p>
          <a:p>
            <a:pPr lvl="0"/>
            <a:r>
              <a:rPr lang="ja-JP" altLang="en-US" sz="2800" b="1" dirty="0"/>
              <a:t>複雑形状</a:t>
            </a:r>
            <a:r>
              <a:rPr lang="ja-JP" altLang="en-US" sz="2800" dirty="0"/>
              <a:t>を</a:t>
            </a:r>
            <a:r>
              <a:rPr lang="ja-JP" altLang="en-US" sz="2800" b="1" u="sng" dirty="0">
                <a:solidFill>
                  <a:srgbClr val="0000CC"/>
                </a:solidFill>
              </a:rPr>
              <a:t>四面体</a:t>
            </a:r>
            <a:r>
              <a:rPr lang="ja-JP" altLang="en-US" sz="2800" dirty="0"/>
              <a:t>で解きたい．</a:t>
            </a:r>
            <a:endParaRPr lang="en-US" altLang="ja-JP" sz="2800" dirty="0"/>
          </a:p>
          <a:p>
            <a:r>
              <a:rPr lang="ja-JP" altLang="en-US" sz="2800" b="1" u="sng" dirty="0">
                <a:solidFill>
                  <a:srgbClr val="C00000"/>
                </a:solidFill>
              </a:rPr>
              <a:t>微圧縮性が現れる材料</a:t>
            </a:r>
            <a:r>
              <a:rPr lang="ja-JP" altLang="en-US" sz="2800" dirty="0">
                <a:solidFill>
                  <a:srgbClr val="000000"/>
                </a:solidFill>
              </a:rPr>
              <a:t>も解きたい．</a:t>
            </a:r>
            <a:endParaRPr lang="en-US" altLang="ja-JP" sz="2800" dirty="0"/>
          </a:p>
          <a:p>
            <a:pPr lvl="0"/>
            <a:r>
              <a:rPr lang="ja-JP" altLang="en-US" sz="2800" b="1" u="sng" dirty="0"/>
              <a:t>自動リメッシング</a:t>
            </a:r>
            <a:r>
              <a:rPr lang="ja-JP" altLang="en-US" sz="2800" dirty="0"/>
              <a:t>も実現したい．</a:t>
            </a:r>
            <a:endParaRPr lang="en-US" altLang="ja-JP" sz="2800" dirty="0"/>
          </a:p>
          <a:p>
            <a:r>
              <a:rPr lang="ja-JP" altLang="en-US" sz="2800" b="1" u="sng" dirty="0">
                <a:solidFill>
                  <a:srgbClr val="000000"/>
                </a:solidFill>
              </a:rPr>
              <a:t>接触</a:t>
            </a:r>
            <a:r>
              <a:rPr lang="ja-JP" altLang="en-US" sz="2800" dirty="0">
                <a:solidFill>
                  <a:srgbClr val="000000"/>
                </a:solidFill>
              </a:rPr>
              <a:t>も精度良く解きたい．</a:t>
            </a:r>
            <a:endParaRPr lang="en-US" altLang="ja-JP" sz="2800" dirty="0"/>
          </a:p>
        </p:txBody>
      </p:sp>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5" name="スライド番号プレースホルダー 4">
            <a:extLst>
              <a:ext uri="{FF2B5EF4-FFF2-40B4-BE49-F238E27FC236}">
                <a16:creationId xmlns:a16="http://schemas.microsoft.com/office/drawing/2014/main" id="{4A2410B4-8167-4CA1-B0AA-AAFF307F1BE2}"/>
              </a:ext>
            </a:extLst>
          </p:cNvPr>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r="10406" b="802"/>
          <a:stretch/>
        </p:blipFill>
        <p:spPr>
          <a:xfrm>
            <a:off x="791580" y="4318419"/>
            <a:ext cx="3420379" cy="1965577"/>
          </a:xfrm>
          <a:prstGeom prst="rect">
            <a:avLst/>
          </a:prstGeom>
          <a:ln w="25400">
            <a:solidFill>
              <a:schemeClr val="tx1"/>
            </a:solidFill>
          </a:ln>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3681028"/>
            <a:ext cx="3305175" cy="2400300"/>
          </a:xfrm>
          <a:prstGeom prst="rect">
            <a:avLst/>
          </a:prstGeom>
          <a:ln w="25400">
            <a:solidFill>
              <a:schemeClr val="tx1"/>
            </a:solidFill>
          </a:ln>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92" y="656692"/>
            <a:ext cx="3474720" cy="2097024"/>
          </a:xfrm>
          <a:prstGeom prst="rect">
            <a:avLst/>
          </a:prstGeom>
        </p:spPr>
      </p:pic>
      <p:sp>
        <p:nvSpPr>
          <p:cNvPr id="14" name="テキスト ボックス 13"/>
          <p:cNvSpPr txBox="1"/>
          <p:nvPr/>
        </p:nvSpPr>
        <p:spPr>
          <a:xfrm>
            <a:off x="8124123" y="2326190"/>
            <a:ext cx="760144" cy="461665"/>
          </a:xfrm>
          <a:prstGeom prst="rect">
            <a:avLst/>
          </a:prstGeom>
          <a:noFill/>
        </p:spPr>
        <p:txBody>
          <a:bodyPr wrap="none" rtlCol="0">
            <a:spAutoFit/>
          </a:bodyPr>
          <a:lstStyle/>
          <a:p>
            <a:r>
              <a:rPr kumimoji="1" lang="ja-JP" altLang="en-US" sz="2400" b="1" dirty="0">
                <a:solidFill>
                  <a:srgbClr val="C00000"/>
                </a:solidFill>
                <a:effectLst>
                  <a:outerShdw blurRad="38100" dist="38100" dir="2700000" algn="tl">
                    <a:srgbClr val="000000">
                      <a:alpha val="43137"/>
                    </a:srgbClr>
                  </a:outerShdw>
                </a:effectLst>
              </a:rPr>
              <a:t>ゴム</a:t>
            </a:r>
          </a:p>
        </p:txBody>
      </p:sp>
      <p:sp>
        <p:nvSpPr>
          <p:cNvPr id="15" name="テキスト ボックス 14"/>
          <p:cNvSpPr txBox="1"/>
          <p:nvPr/>
        </p:nvSpPr>
        <p:spPr>
          <a:xfrm>
            <a:off x="5679531" y="5414835"/>
            <a:ext cx="2855269" cy="461665"/>
          </a:xfrm>
          <a:prstGeom prst="rect">
            <a:avLst/>
          </a:prstGeom>
          <a:noFill/>
        </p:spPr>
        <p:txBody>
          <a:bodyPr wrap="none" rtlCol="0">
            <a:spAutoFit/>
          </a:bodyPr>
          <a:lstStyle/>
          <a:p>
            <a:r>
              <a:rPr lang="ja-JP" altLang="en-US" sz="2400" b="1" dirty="0">
                <a:solidFill>
                  <a:srgbClr val="C00000"/>
                </a:solidFill>
                <a:effectLst>
                  <a:outerShdw blurRad="38100" dist="38100" dir="2700000" algn="tl">
                    <a:srgbClr val="000000">
                      <a:alpha val="43137"/>
                    </a:srgbClr>
                  </a:outerShdw>
                </a:effectLst>
              </a:rPr>
              <a:t>プラスチック／ガラス</a:t>
            </a:r>
            <a:endParaRPr kumimoji="1" lang="ja-JP" altLang="en-US" sz="2400" b="1" dirty="0">
              <a:solidFill>
                <a:srgbClr val="C00000"/>
              </a:solidFill>
              <a:effectLst>
                <a:outerShdw blurRad="38100" dist="38100" dir="2700000" algn="tl">
                  <a:srgbClr val="000000">
                    <a:alpha val="43137"/>
                  </a:srgbClr>
                </a:outerShdw>
              </a:effectLst>
            </a:endParaRPr>
          </a:p>
        </p:txBody>
      </p:sp>
      <p:sp>
        <p:nvSpPr>
          <p:cNvPr id="16" name="テキスト ボックス 15"/>
          <p:cNvSpPr txBox="1"/>
          <p:nvPr/>
        </p:nvSpPr>
        <p:spPr>
          <a:xfrm>
            <a:off x="1439652" y="5301208"/>
            <a:ext cx="800219" cy="461665"/>
          </a:xfrm>
          <a:prstGeom prst="rect">
            <a:avLst/>
          </a:prstGeom>
          <a:noFill/>
        </p:spPr>
        <p:txBody>
          <a:bodyPr wrap="none" rtlCol="0">
            <a:spAutoFit/>
          </a:bodyPr>
          <a:lstStyle/>
          <a:p>
            <a:r>
              <a:rPr kumimoji="1" lang="ja-JP" altLang="en-US" sz="2400" dirty="0">
                <a:solidFill>
                  <a:srgbClr val="C00000"/>
                </a:solidFill>
                <a:effectLst>
                  <a:outerShdw blurRad="38100" dist="38100" dir="2700000" algn="tl">
                    <a:srgbClr val="000000">
                      <a:alpha val="43137"/>
                    </a:srgbClr>
                  </a:outerShdw>
                </a:effectLst>
              </a:rPr>
              <a:t>金属</a:t>
            </a:r>
          </a:p>
        </p:txBody>
      </p:sp>
    </p:spTree>
    <p:extLst>
      <p:ext uri="{BB962C8B-B14F-4D97-AF65-F5344CB8AC3E}">
        <p14:creationId xmlns:p14="http://schemas.microsoft.com/office/powerpoint/2010/main" val="1172851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ED88B4B-8582-421B-ACBA-2FC60CABB051}"/>
              </a:ext>
            </a:extLst>
          </p:cNvPr>
          <p:cNvSpPr>
            <a:spLocks noGrp="1"/>
          </p:cNvSpPr>
          <p:nvPr>
            <p:ph idx="1"/>
          </p:nvPr>
        </p:nvSpPr>
        <p:spPr/>
        <p:txBody>
          <a:bodyPr/>
          <a:lstStyle/>
          <a:p>
            <a:r>
              <a:rPr lang="ja-JP" altLang="en-US" sz="2400" dirty="0"/>
              <a:t>平滑化有限要素法</a:t>
            </a:r>
            <a:r>
              <a:rPr lang="en-US" altLang="ja-JP" sz="2400" dirty="0"/>
              <a:t>(S-FEM)</a:t>
            </a:r>
            <a:r>
              <a:rPr lang="ja-JP" altLang="en-US" sz="2400" dirty="0" err="1"/>
              <a:t>を簡</a:t>
            </a:r>
            <a:r>
              <a:rPr lang="ja-JP" altLang="en-US" sz="2400" dirty="0"/>
              <a:t>単に紹介した．</a:t>
            </a:r>
            <a:endParaRPr lang="en-US" altLang="ja-JP" sz="2400" dirty="0"/>
          </a:p>
          <a:p>
            <a:r>
              <a:rPr lang="en-US" altLang="ja-JP" sz="2400" dirty="0"/>
              <a:t>S-FEM</a:t>
            </a:r>
            <a:r>
              <a:rPr lang="ja-JP" altLang="en-US" sz="2400" dirty="0" err="1"/>
              <a:t>には</a:t>
            </a:r>
            <a:r>
              <a:rPr lang="ja-JP" altLang="en-US" sz="2400" dirty="0"/>
              <a:t>歪み平滑化を行う領域を変えることにより</a:t>
            </a:r>
            <a:r>
              <a:rPr lang="en-US" altLang="ja-JP" sz="2400" dirty="0"/>
              <a:t>NS-FEM, ES-FEM, CS-FEM</a:t>
            </a:r>
            <a:r>
              <a:rPr lang="ja-JP" altLang="en-US" sz="2400" dirty="0"/>
              <a:t>など様々な定式化がある．</a:t>
            </a:r>
            <a:endParaRPr lang="en-US" altLang="ja-JP" sz="2400" dirty="0"/>
          </a:p>
          <a:p>
            <a:r>
              <a:rPr lang="ja-JP" altLang="en-US" sz="2400" dirty="0">
                <a:solidFill>
                  <a:srgbClr val="008000"/>
                </a:solidFill>
              </a:rPr>
              <a:t>標準的</a:t>
            </a:r>
            <a:r>
              <a:rPr lang="en-US" altLang="ja-JP" sz="2400" dirty="0">
                <a:solidFill>
                  <a:srgbClr val="008000"/>
                </a:solidFill>
              </a:rPr>
              <a:t>FE</a:t>
            </a:r>
            <a:r>
              <a:rPr lang="ja-JP" altLang="en-US" sz="2400" dirty="0">
                <a:solidFill>
                  <a:srgbClr val="008000"/>
                </a:solidFill>
              </a:rPr>
              <a:t>コードに実装するためには</a:t>
            </a:r>
            <a:r>
              <a:rPr lang="ja-JP" altLang="en-US" sz="2400" dirty="0"/>
              <a:t>要素をまたいだひずみ平滑を行わない</a:t>
            </a:r>
            <a:r>
              <a:rPr lang="en-US" altLang="ja-JP" sz="2400" dirty="0">
                <a:solidFill>
                  <a:srgbClr val="008000"/>
                </a:solidFill>
              </a:rPr>
              <a:t>CS-FEM</a:t>
            </a:r>
            <a:r>
              <a:rPr lang="ja-JP" altLang="en-US" sz="2400" dirty="0">
                <a:solidFill>
                  <a:srgbClr val="008000"/>
                </a:solidFill>
              </a:rPr>
              <a:t>を用いる必要がある</a:t>
            </a:r>
            <a:r>
              <a:rPr lang="ja-JP" altLang="en-US" sz="2400" dirty="0"/>
              <a:t>．</a:t>
            </a:r>
            <a:endParaRPr lang="en-US" altLang="ja-JP" sz="2400" dirty="0"/>
          </a:p>
          <a:p>
            <a:endParaRPr lang="en-US" altLang="ja-JP" sz="2400" dirty="0"/>
          </a:p>
          <a:p>
            <a:r>
              <a:rPr lang="ja-JP" altLang="en-US" sz="2400" dirty="0">
                <a:solidFill>
                  <a:srgbClr val="FF0000"/>
                </a:solidFill>
              </a:rPr>
              <a:t>ラプラス場や圧縮性材料（ポアソン比が</a:t>
            </a:r>
            <a:r>
              <a:rPr lang="en-US" altLang="ja-JP" sz="2400" dirty="0">
                <a:solidFill>
                  <a:srgbClr val="FF0000"/>
                </a:solidFill>
              </a:rPr>
              <a:t>0.48</a:t>
            </a:r>
            <a:r>
              <a:rPr lang="ja-JP" altLang="en-US" sz="2400" dirty="0">
                <a:solidFill>
                  <a:srgbClr val="FF0000"/>
                </a:solidFill>
              </a:rPr>
              <a:t>以下）を扱うならば，</a:t>
            </a:r>
            <a:r>
              <a:rPr lang="en-US" altLang="ja-JP" sz="2400" dirty="0">
                <a:solidFill>
                  <a:srgbClr val="FF0000"/>
                </a:solidFill>
              </a:rPr>
              <a:t>ES-FEM-T4</a:t>
            </a:r>
            <a:r>
              <a:rPr lang="ja-JP" altLang="en-US" sz="2400" dirty="0">
                <a:solidFill>
                  <a:srgbClr val="FF0000"/>
                </a:solidFill>
              </a:rPr>
              <a:t>が極めて高精度</a:t>
            </a:r>
            <a:r>
              <a:rPr lang="ja-JP" altLang="en-US" sz="2400" dirty="0"/>
              <a:t>（せん断ロッキング無し・ほぼ２次のメッシュ収束速度）である．四面体なので複雑形状にも対応できる．</a:t>
            </a:r>
            <a:endParaRPr lang="en-US" altLang="ja-JP" sz="2400" dirty="0"/>
          </a:p>
          <a:p>
            <a:r>
              <a:rPr lang="ja-JP" altLang="en-US" sz="2400" dirty="0"/>
              <a:t>他方，</a:t>
            </a:r>
            <a:r>
              <a:rPr lang="ja-JP" altLang="en-US" sz="2400" dirty="0">
                <a:solidFill>
                  <a:srgbClr val="0000CC"/>
                </a:solidFill>
              </a:rPr>
              <a:t>微圧縮材料を扱うならば，古典的な</a:t>
            </a:r>
            <a:r>
              <a:rPr lang="en-US" altLang="ja-JP" sz="2400" dirty="0">
                <a:solidFill>
                  <a:srgbClr val="0000CC"/>
                </a:solidFill>
              </a:rPr>
              <a:t>S-FEM</a:t>
            </a:r>
            <a:r>
              <a:rPr lang="ja-JP" altLang="en-US" sz="2400" dirty="0">
                <a:solidFill>
                  <a:srgbClr val="0000CC"/>
                </a:solidFill>
              </a:rPr>
              <a:t>では上手く行かない</a:t>
            </a:r>
            <a:r>
              <a:rPr lang="ja-JP" altLang="en-US" sz="2400" dirty="0"/>
              <a:t>．</a:t>
            </a:r>
            <a:r>
              <a:rPr lang="en-US" altLang="ja-JP" sz="2400" dirty="0"/>
              <a:t>SRI</a:t>
            </a:r>
            <a:r>
              <a:rPr lang="ja-JP" altLang="en-US" sz="2400" dirty="0"/>
              <a:t>や</a:t>
            </a:r>
            <a:r>
              <a:rPr lang="en-US" altLang="ja-JP" sz="2400" dirty="0"/>
              <a:t>F-bar</a:t>
            </a:r>
            <a:r>
              <a:rPr lang="ja-JP" altLang="en-US" sz="2400" dirty="0"/>
              <a:t>法など何らかの方法で「体積ひずみの次数＜偏差ひずみの次数」を満たす（詳細は後述）必要がある．</a:t>
            </a:r>
            <a:endParaRPr lang="en-US" altLang="ja-JP" sz="2400" dirty="0"/>
          </a:p>
          <a:p>
            <a:endParaRPr lang="en-US" altLang="ja-JP" sz="2400" dirty="0"/>
          </a:p>
        </p:txBody>
      </p:sp>
      <p:sp>
        <p:nvSpPr>
          <p:cNvPr id="2" name="タイトル 1">
            <a:extLst>
              <a:ext uri="{FF2B5EF4-FFF2-40B4-BE49-F238E27FC236}">
                <a16:creationId xmlns:a16="http://schemas.microsoft.com/office/drawing/2014/main" id="{BB9A9B94-50AF-400D-AC82-3D8D62869F1E}"/>
              </a:ext>
            </a:extLst>
          </p:cNvPr>
          <p:cNvSpPr>
            <a:spLocks noGrp="1"/>
          </p:cNvSpPr>
          <p:nvPr>
            <p:ph type="title"/>
          </p:nvPr>
        </p:nvSpPr>
        <p:spPr/>
        <p:txBody>
          <a:bodyPr/>
          <a:lstStyle/>
          <a:p>
            <a:r>
              <a:rPr kumimoji="1" lang="ja-JP" altLang="en-US" dirty="0"/>
              <a:t>本章のまとめ</a:t>
            </a:r>
          </a:p>
        </p:txBody>
      </p:sp>
      <p:sp>
        <p:nvSpPr>
          <p:cNvPr id="4" name="スライド番号プレースホルダー 3">
            <a:extLst>
              <a:ext uri="{FF2B5EF4-FFF2-40B4-BE49-F238E27FC236}">
                <a16:creationId xmlns:a16="http://schemas.microsoft.com/office/drawing/2014/main" id="{CD265AE1-926A-4CBE-B9AD-D68EC3634DF0}"/>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spTree>
    <p:extLst>
      <p:ext uri="{BB962C8B-B14F-4D97-AF65-F5344CB8AC3E}">
        <p14:creationId xmlns:p14="http://schemas.microsoft.com/office/powerpoint/2010/main" val="317694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B38BA18-625C-45C8-9817-4A512955A961}"/>
              </a:ext>
            </a:extLst>
          </p:cNvPr>
          <p:cNvSpPr>
            <a:spLocks noGrp="1"/>
          </p:cNvSpPr>
          <p:nvPr>
            <p:ph type="ctrTitle"/>
          </p:nvPr>
        </p:nvSpPr>
        <p:spPr/>
        <p:txBody>
          <a:bodyPr/>
          <a:lstStyle/>
          <a:p>
            <a:r>
              <a:rPr lang="en-US" altLang="ja-JP" dirty="0"/>
              <a:t>S-FEM</a:t>
            </a:r>
            <a:r>
              <a:rPr lang="ja-JP" altLang="en-US" dirty="0"/>
              <a:t>実用事例紹介</a:t>
            </a:r>
            <a:br>
              <a:rPr lang="en-US" altLang="ja-JP" dirty="0"/>
            </a:br>
            <a:r>
              <a:rPr lang="ja-JP" altLang="en-US" dirty="0"/>
              <a:t>～電着塗装解析を例に～</a:t>
            </a:r>
            <a:endParaRPr kumimoji="1" lang="ja-JP" altLang="en-US" dirty="0"/>
          </a:p>
        </p:txBody>
      </p:sp>
      <p:sp>
        <p:nvSpPr>
          <p:cNvPr id="2" name="スライド番号プレースホルダー 1">
            <a:extLst>
              <a:ext uri="{FF2B5EF4-FFF2-40B4-BE49-F238E27FC236}">
                <a16:creationId xmlns:a16="http://schemas.microsoft.com/office/drawing/2014/main" id="{6BF9CECB-FAE6-47C8-9DBE-7C987B7FB109}"/>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spTree>
    <p:extLst>
      <p:ext uri="{BB962C8B-B14F-4D97-AF65-F5344CB8AC3E}">
        <p14:creationId xmlns:p14="http://schemas.microsoft.com/office/powerpoint/2010/main" val="86864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endParaRPr lang="en-US" altLang="ja-JP" dirty="0"/>
          </a:p>
          <a:p>
            <a:endParaRPr lang="en-US" altLang="ja-JP" dirty="0"/>
          </a:p>
          <a:p>
            <a:endParaRPr lang="en-US" altLang="ja-JP" dirty="0"/>
          </a:p>
          <a:p>
            <a:endParaRPr lang="en-US" altLang="ja-JP" dirty="0"/>
          </a:p>
          <a:p>
            <a:endParaRPr lang="en-US" altLang="ja-JP" dirty="0"/>
          </a:p>
          <a:p>
            <a:pPr marL="0" indent="0">
              <a:buNone/>
            </a:pPr>
            <a:endParaRPr lang="en-US" altLang="ja-JP" sz="2000" dirty="0"/>
          </a:p>
          <a:p>
            <a:r>
              <a:rPr lang="ja-JP" altLang="en-US" sz="2400" dirty="0">
                <a:solidFill>
                  <a:srgbClr val="7030A0"/>
                </a:solidFill>
              </a:rPr>
              <a:t>防食のためのベースコート</a:t>
            </a:r>
            <a:r>
              <a:rPr lang="ja-JP" altLang="en-US" sz="2400" dirty="0"/>
              <a:t>として自動車ボディを含め各種金属製品に広く用いられている塗装法．</a:t>
            </a:r>
            <a:endParaRPr lang="en-US" altLang="ja-JP" sz="2400" dirty="0"/>
          </a:p>
          <a:p>
            <a:r>
              <a:rPr lang="ja-JP" altLang="en-US" sz="2400" dirty="0"/>
              <a:t>サラサラの液体塗料で満たされたプール（電着槽）の中に被塗装物を沈め，</a:t>
            </a:r>
            <a:r>
              <a:rPr lang="ja-JP" altLang="en-US" sz="2400" dirty="0">
                <a:solidFill>
                  <a:srgbClr val="FF0000"/>
                </a:solidFill>
              </a:rPr>
              <a:t>直流電流</a:t>
            </a:r>
            <a:r>
              <a:rPr lang="ja-JP" altLang="en-US" sz="2400" dirty="0"/>
              <a:t>を流すことで塗膜を析出させる．</a:t>
            </a:r>
            <a:endParaRPr lang="en-US" altLang="ja-JP" sz="2400" dirty="0"/>
          </a:p>
          <a:p>
            <a:r>
              <a:rPr lang="ja-JP" altLang="en-US" sz="2400" dirty="0"/>
              <a:t>複雑形状であっても，</a:t>
            </a:r>
            <a:r>
              <a:rPr lang="ja-JP" altLang="en-US" sz="2400" dirty="0">
                <a:solidFill>
                  <a:srgbClr val="008000"/>
                </a:solidFill>
              </a:rPr>
              <a:t>比較的均一な塗膜を生成</a:t>
            </a:r>
            <a:r>
              <a:rPr lang="ja-JP" altLang="en-US" sz="2400" dirty="0"/>
              <a:t>できる．</a:t>
            </a:r>
            <a:endParaRPr lang="en-US" altLang="ja-JP" sz="2400" dirty="0"/>
          </a:p>
        </p:txBody>
      </p:sp>
      <p:sp>
        <p:nvSpPr>
          <p:cNvPr id="2" name="タイトル 1"/>
          <p:cNvSpPr>
            <a:spLocks noGrp="1"/>
          </p:cNvSpPr>
          <p:nvPr>
            <p:ph type="title"/>
          </p:nvPr>
        </p:nvSpPr>
        <p:spPr/>
        <p:txBody>
          <a:bodyPr/>
          <a:lstStyle/>
          <a:p>
            <a:r>
              <a:rPr lang="ja-JP" altLang="en-US" dirty="0"/>
              <a:t>電着塗装</a:t>
            </a:r>
            <a:r>
              <a:rPr lang="en-US" altLang="ja-JP" dirty="0"/>
              <a:t>(ED)</a:t>
            </a:r>
            <a:r>
              <a:rPr lang="ja-JP" altLang="en-US" dirty="0"/>
              <a:t>とは？</a:t>
            </a:r>
            <a:r>
              <a:rPr lang="en-US" altLang="ja-JP" dirty="0"/>
              <a:t> </a:t>
            </a:r>
            <a:endParaRPr kumimoji="1" lang="ja-JP" altLang="en-US" dirty="0"/>
          </a:p>
        </p:txBody>
      </p:sp>
      <p:sp>
        <p:nvSpPr>
          <p:cNvPr id="31" name="スライド番号プレースホルダー 30"/>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5" name="コンテンツ プレースホルダー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3528" y="1124744"/>
            <a:ext cx="4076224" cy="274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4420741" y="1175276"/>
            <a:ext cx="4579751" cy="2586960"/>
            <a:chOff x="2838922" y="3272691"/>
            <a:chExt cx="4579751" cy="2586960"/>
          </a:xfrm>
        </p:grpSpPr>
        <p:pic>
          <p:nvPicPr>
            <p:cNvPr id="19" name="図 18"/>
            <p:cNvPicPr>
              <a:picLocks noChangeAspect="1"/>
            </p:cNvPicPr>
            <p:nvPr/>
          </p:nvPicPr>
          <p:blipFill>
            <a:blip r:embed="rId4"/>
            <a:stretch>
              <a:fillRect/>
            </a:stretch>
          </p:blipFill>
          <p:spPr>
            <a:xfrm>
              <a:off x="2838922" y="3754347"/>
              <a:ext cx="4579751" cy="2105304"/>
            </a:xfrm>
            <a:prstGeom prst="rect">
              <a:avLst/>
            </a:prstGeom>
          </p:spPr>
        </p:pic>
        <p:sp>
          <p:nvSpPr>
            <p:cNvPr id="20" name="平行四辺形 19"/>
            <p:cNvSpPr/>
            <p:nvPr/>
          </p:nvSpPr>
          <p:spPr>
            <a:xfrm flipH="1">
              <a:off x="3181346" y="4352925"/>
              <a:ext cx="552453" cy="1231310"/>
            </a:xfrm>
            <a:prstGeom prst="parallelogram">
              <a:avLst>
                <a:gd name="adj" fmla="val 35652"/>
              </a:avLst>
            </a:prstGeom>
            <a:solidFill>
              <a:schemeClr val="bg1"/>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flipH="1" flipV="1">
              <a:off x="3343277" y="3559130"/>
              <a:ext cx="1" cy="7937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3347406" y="3570852"/>
              <a:ext cx="82867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5142042" y="3559130"/>
              <a:ext cx="0" cy="10604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4317496" y="3570852"/>
              <a:ext cx="82867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4176080" y="3382548"/>
              <a:ext cx="1" cy="3766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flipV="1">
              <a:off x="4317494" y="3447010"/>
              <a:ext cx="1" cy="2476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293499" y="3272691"/>
              <a:ext cx="283938" cy="400110"/>
            </a:xfrm>
            <a:prstGeom prst="rect">
              <a:avLst/>
            </a:prstGeom>
            <a:noFill/>
          </p:spPr>
          <p:txBody>
            <a:bodyPr wrap="square" rtlCol="0">
              <a:spAutoFit/>
            </a:bodyPr>
            <a:lstStyle/>
            <a:p>
              <a:r>
                <a:rPr kumimoji="1" lang="en-US" altLang="ja-JP" sz="2000" dirty="0"/>
                <a:t>+</a:t>
              </a:r>
              <a:endParaRPr kumimoji="1" lang="ja-JP" altLang="en-US" sz="2000" dirty="0"/>
            </a:p>
          </p:txBody>
        </p:sp>
        <p:sp>
          <p:nvSpPr>
            <p:cNvPr id="28" name="テキスト ボックス 27"/>
            <p:cNvSpPr txBox="1"/>
            <p:nvPr/>
          </p:nvSpPr>
          <p:spPr>
            <a:xfrm>
              <a:off x="4856408" y="3272691"/>
              <a:ext cx="283938" cy="400110"/>
            </a:xfrm>
            <a:prstGeom prst="rect">
              <a:avLst/>
            </a:prstGeom>
            <a:noFill/>
          </p:spPr>
          <p:txBody>
            <a:bodyPr wrap="square" rtlCol="0">
              <a:spAutoFit/>
            </a:bodyPr>
            <a:lstStyle/>
            <a:p>
              <a:r>
                <a:rPr kumimoji="1" lang="en-US" altLang="ja-JP" sz="2000" dirty="0"/>
                <a:t>-</a:t>
              </a:r>
              <a:endParaRPr kumimoji="1" lang="ja-JP" altLang="en-US" sz="2000" dirty="0"/>
            </a:p>
          </p:txBody>
        </p:sp>
        <p:sp>
          <p:nvSpPr>
            <p:cNvPr id="29" name="テキスト ボックス 28"/>
            <p:cNvSpPr txBox="1"/>
            <p:nvPr/>
          </p:nvSpPr>
          <p:spPr>
            <a:xfrm>
              <a:off x="4543392" y="4794710"/>
              <a:ext cx="1125137" cy="369332"/>
            </a:xfrm>
            <a:prstGeom prst="rect">
              <a:avLst/>
            </a:prstGeom>
            <a:noFill/>
          </p:spPr>
          <p:txBody>
            <a:bodyPr wrap="square" rtlCol="0">
              <a:spAutoFit/>
            </a:bodyPr>
            <a:lstStyle/>
            <a:p>
              <a:r>
                <a:rPr kumimoji="1" lang="en-US" altLang="ja-JP" b="1" dirty="0">
                  <a:latin typeface="Century" panose="02040604050505020304" pitchFamily="18" charset="0"/>
                  <a:ea typeface="HGPｺﾞｼｯｸM" panose="020B0600000000000000" pitchFamily="50" charset="-128"/>
                </a:rPr>
                <a:t>Cathode</a:t>
              </a:r>
              <a:endParaRPr kumimoji="1" lang="ja-JP" altLang="en-US" b="1" dirty="0">
                <a:latin typeface="Century" panose="02040604050505020304" pitchFamily="18" charset="0"/>
                <a:ea typeface="HGPｺﾞｼｯｸM" panose="020B0600000000000000" pitchFamily="50" charset="-128"/>
              </a:endParaRPr>
            </a:p>
          </p:txBody>
        </p:sp>
        <p:sp>
          <p:nvSpPr>
            <p:cNvPr id="30" name="テキスト ボックス 29"/>
            <p:cNvSpPr txBox="1"/>
            <p:nvPr/>
          </p:nvSpPr>
          <p:spPr>
            <a:xfrm rot="20999633">
              <a:off x="3245188" y="4579971"/>
              <a:ext cx="461665" cy="798026"/>
            </a:xfrm>
            <a:prstGeom prst="rect">
              <a:avLst/>
            </a:prstGeom>
            <a:noFill/>
          </p:spPr>
          <p:txBody>
            <a:bodyPr vert="eaVert" wrap="square" rtlCol="0">
              <a:spAutoFit/>
              <a:scene3d>
                <a:camera prst="orthographicFront">
                  <a:rot lat="0" lon="0" rev="0"/>
                </a:camera>
                <a:lightRig rig="threePt" dir="t"/>
              </a:scene3d>
            </a:bodyPr>
            <a:lstStyle/>
            <a:p>
              <a:r>
                <a:rPr lang="en-US" altLang="ja-JP" b="1" dirty="0">
                  <a:latin typeface="Century" panose="02040604050505020304" pitchFamily="18" charset="0"/>
                  <a:ea typeface="HGPｺﾞｼｯｸM" panose="020B0600000000000000" pitchFamily="50" charset="-128"/>
                </a:rPr>
                <a:t>Anode</a:t>
              </a:r>
              <a:endParaRPr kumimoji="1" lang="ja-JP" altLang="en-US" b="1" dirty="0">
                <a:latin typeface="Century" panose="02040604050505020304" pitchFamily="18" charset="0"/>
                <a:ea typeface="HGPｺﾞｼｯｸM" panose="020B0600000000000000" pitchFamily="50" charset="-128"/>
              </a:endParaRPr>
            </a:p>
          </p:txBody>
        </p:sp>
      </p:grpSp>
      <p:sp>
        <p:nvSpPr>
          <p:cNvPr id="18" name="テキスト ボックス 17"/>
          <p:cNvSpPr txBox="1"/>
          <p:nvPr/>
        </p:nvSpPr>
        <p:spPr>
          <a:xfrm>
            <a:off x="7125815" y="2055721"/>
            <a:ext cx="1001527" cy="400110"/>
          </a:xfrm>
          <a:prstGeom prst="rect">
            <a:avLst/>
          </a:prstGeom>
          <a:noFill/>
        </p:spPr>
        <p:txBody>
          <a:bodyPr wrap="square" rtlCol="0">
            <a:spAutoFit/>
          </a:bodyPr>
          <a:lstStyle/>
          <a:p>
            <a:pPr algn="ctr"/>
            <a:r>
              <a:rPr lang="en-US" altLang="ja-JP" sz="2000" dirty="0">
                <a:latin typeface="Century" panose="02040604050505020304" pitchFamily="18" charset="0"/>
              </a:rPr>
              <a:t>Paint</a:t>
            </a:r>
            <a:endParaRPr kumimoji="1" lang="ja-JP" altLang="en-US" dirty="0"/>
          </a:p>
        </p:txBody>
      </p:sp>
      <p:grpSp>
        <p:nvGrpSpPr>
          <p:cNvPr id="4" name="グループ化 3">
            <a:extLst>
              <a:ext uri="{FF2B5EF4-FFF2-40B4-BE49-F238E27FC236}">
                <a16:creationId xmlns:a16="http://schemas.microsoft.com/office/drawing/2014/main" id="{7611D78C-CA20-46C7-AA15-5E7D42AEF583}"/>
              </a:ext>
            </a:extLst>
          </p:cNvPr>
          <p:cNvGrpSpPr/>
          <p:nvPr/>
        </p:nvGrpSpPr>
        <p:grpSpPr>
          <a:xfrm>
            <a:off x="5380320" y="2199353"/>
            <a:ext cx="350295" cy="369332"/>
            <a:chOff x="5380320" y="2199353"/>
            <a:chExt cx="350295" cy="369332"/>
          </a:xfrm>
        </p:grpSpPr>
        <p:sp>
          <p:nvSpPr>
            <p:cNvPr id="13" name="楕円 12"/>
            <p:cNvSpPr/>
            <p:nvPr/>
          </p:nvSpPr>
          <p:spPr>
            <a:xfrm>
              <a:off x="5387069" y="2225113"/>
              <a:ext cx="317812" cy="317812"/>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80320" y="2199353"/>
              <a:ext cx="350295" cy="369332"/>
            </a:xfrm>
            <a:prstGeom prst="rect">
              <a:avLst/>
            </a:prstGeom>
            <a:noFill/>
          </p:spPr>
          <p:txBody>
            <a:bodyPr wrap="square" rtlCol="0">
              <a:spAutoFit/>
            </a:bodyPr>
            <a:lstStyle/>
            <a:p>
              <a:pPr algn="ctr"/>
              <a:r>
                <a:rPr kumimoji="1" lang="ja-JP" altLang="en-US" dirty="0"/>
                <a:t>＋</a:t>
              </a:r>
            </a:p>
          </p:txBody>
        </p:sp>
      </p:grpSp>
      <p:cxnSp>
        <p:nvCxnSpPr>
          <p:cNvPr id="11" name="直線矢印コネクタ 10"/>
          <p:cNvCxnSpPr/>
          <p:nvPr/>
        </p:nvCxnSpPr>
        <p:spPr>
          <a:xfrm>
            <a:off x="5616486" y="2522210"/>
            <a:ext cx="182255" cy="267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7682351" y="2697295"/>
            <a:ext cx="343136" cy="2030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152412" y="3623582"/>
            <a:ext cx="2240716" cy="246221"/>
          </a:xfrm>
          <a:prstGeom prst="rect">
            <a:avLst/>
          </a:prstGeom>
        </p:spPr>
        <p:txBody>
          <a:bodyPr wrap="square" lIns="0" tIns="0" rIns="0" bIns="0">
            <a:spAutoFit/>
          </a:bodyPr>
          <a:lstStyle/>
          <a:p>
            <a:pPr marL="0" indent="0" algn="ctr">
              <a:buNone/>
            </a:pPr>
            <a:r>
              <a:rPr lang="en-US" altLang="ja-JP" sz="1600" dirty="0">
                <a:solidFill>
                  <a:srgbClr val="000000"/>
                </a:solidFill>
              </a:rPr>
              <a:t>http://n-link.nissan.co.jp/</a:t>
            </a:r>
          </a:p>
        </p:txBody>
      </p:sp>
      <p:grpSp>
        <p:nvGrpSpPr>
          <p:cNvPr id="33" name="グループ化 32">
            <a:extLst>
              <a:ext uri="{FF2B5EF4-FFF2-40B4-BE49-F238E27FC236}">
                <a16:creationId xmlns:a16="http://schemas.microsoft.com/office/drawing/2014/main" id="{FEC50B59-2240-4968-993A-EBC034431753}"/>
              </a:ext>
            </a:extLst>
          </p:cNvPr>
          <p:cNvGrpSpPr/>
          <p:nvPr/>
        </p:nvGrpSpPr>
        <p:grpSpPr>
          <a:xfrm>
            <a:off x="8021068" y="2429477"/>
            <a:ext cx="350295" cy="369332"/>
            <a:chOff x="5380320" y="2199353"/>
            <a:chExt cx="350295" cy="369332"/>
          </a:xfrm>
        </p:grpSpPr>
        <p:sp>
          <p:nvSpPr>
            <p:cNvPr id="34" name="楕円 33">
              <a:extLst>
                <a:ext uri="{FF2B5EF4-FFF2-40B4-BE49-F238E27FC236}">
                  <a16:creationId xmlns:a16="http://schemas.microsoft.com/office/drawing/2014/main" id="{CEC7C275-856D-4659-9EB0-8EB9DDB68CD8}"/>
                </a:ext>
              </a:extLst>
            </p:cNvPr>
            <p:cNvSpPr/>
            <p:nvPr/>
          </p:nvSpPr>
          <p:spPr>
            <a:xfrm>
              <a:off x="5387069" y="2225113"/>
              <a:ext cx="317812" cy="317812"/>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1391903-8080-4F23-B04B-FB8AE19FFDAF}"/>
                </a:ext>
              </a:extLst>
            </p:cNvPr>
            <p:cNvSpPr txBox="1"/>
            <p:nvPr/>
          </p:nvSpPr>
          <p:spPr>
            <a:xfrm>
              <a:off x="5380320" y="2199353"/>
              <a:ext cx="350295" cy="369332"/>
            </a:xfrm>
            <a:prstGeom prst="rect">
              <a:avLst/>
            </a:prstGeom>
            <a:noFill/>
          </p:spPr>
          <p:txBody>
            <a:bodyPr wrap="square" rtlCol="0">
              <a:spAutoFit/>
            </a:bodyPr>
            <a:lstStyle/>
            <a:p>
              <a:pPr algn="ctr"/>
              <a:r>
                <a:rPr kumimoji="1" lang="ja-JP" altLang="en-US" dirty="0"/>
                <a:t>＋</a:t>
              </a:r>
            </a:p>
          </p:txBody>
        </p:sp>
      </p:grpSp>
    </p:spTree>
    <p:extLst>
      <p:ext uri="{BB962C8B-B14F-4D97-AF65-F5344CB8AC3E}">
        <p14:creationId xmlns:p14="http://schemas.microsoft.com/office/powerpoint/2010/main" val="1049369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466" t="29205" r="1700" b="34047"/>
          <a:stretch/>
        </p:blipFill>
        <p:spPr>
          <a:xfrm>
            <a:off x="457366" y="4360125"/>
            <a:ext cx="8424698" cy="2007222"/>
          </a:xfrm>
          <a:prstGeom prst="rect">
            <a:avLst/>
          </a:prstGeom>
        </p:spPr>
      </p:pic>
      <p:cxnSp>
        <p:nvCxnSpPr>
          <p:cNvPr id="41" name="直線コネクタ 40"/>
          <p:cNvCxnSpPr/>
          <p:nvPr/>
        </p:nvCxnSpPr>
        <p:spPr>
          <a:xfrm>
            <a:off x="8859762" y="5871488"/>
            <a:ext cx="0" cy="421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5"/>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実ライン</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u="sng" dirty="0">
              <a:effectLst>
                <a:outerShdw blurRad="38100" dist="38100" dir="2700000" algn="tl">
                  <a:srgbClr val="000000">
                    <a:alpha val="43137"/>
                  </a:srgbClr>
                </a:outerShdw>
              </a:effectLst>
            </a:endParaRPr>
          </a:p>
          <a:p>
            <a:pPr marL="0" indent="0">
              <a:buNone/>
            </a:pPr>
            <a:endParaRPr kumimoji="1" lang="en-US" altLang="ja-JP" b="1" u="sng" dirty="0">
              <a:effectLst>
                <a:outerShdw blurRad="38100" dist="38100" dir="2700000" algn="tl">
                  <a:srgbClr val="000000">
                    <a:alpha val="43137"/>
                  </a:srgbClr>
                </a:outerShdw>
              </a:effectLst>
            </a:endParaRPr>
          </a:p>
          <a:p>
            <a:pPr marL="0" indent="0">
              <a:buNone/>
            </a:pPr>
            <a:endParaRPr lang="en-US" altLang="ja-JP" b="1" u="sng" dirty="0">
              <a:effectLst>
                <a:outerShdw blurRad="38100" dist="38100" dir="2700000" algn="tl">
                  <a:srgbClr val="000000">
                    <a:alpha val="43137"/>
                  </a:srgbClr>
                </a:outerShdw>
              </a:effectLst>
            </a:endParaRPr>
          </a:p>
          <a:p>
            <a:pPr marL="0" indent="0">
              <a:buNone/>
            </a:pPr>
            <a:endParaRPr kumimoji="1" lang="en-US" altLang="ja-JP" b="1" u="sng" dirty="0">
              <a:effectLst>
                <a:outerShdw blurRad="38100" dist="38100" dir="2700000" algn="tl">
                  <a:srgbClr val="000000">
                    <a:alpha val="43137"/>
                  </a:srgbClr>
                </a:outerShdw>
              </a:effectLst>
            </a:endParaRPr>
          </a:p>
          <a:p>
            <a:pPr marL="0" indent="0">
              <a:buNone/>
            </a:pPr>
            <a:endParaRPr lang="en-US" altLang="ja-JP" sz="3600" b="1" u="sng" dirty="0">
              <a:effectLst>
                <a:outerShdw blurRad="38100" dist="38100" dir="2700000" algn="tl">
                  <a:srgbClr val="000000">
                    <a:alpha val="43137"/>
                  </a:srgbClr>
                </a:outerShdw>
              </a:effectLst>
            </a:endParaRPr>
          </a:p>
          <a:p>
            <a:pPr marL="0" indent="0">
              <a:buNone/>
            </a:pPr>
            <a:r>
              <a:rPr lang="ja-JP" altLang="en-US" b="1" i="1" u="sng" dirty="0">
                <a:effectLst>
                  <a:outerShdw blurRad="38100" dist="38100" dir="2700000" algn="tl">
                    <a:srgbClr val="000000">
                      <a:alpha val="43137"/>
                    </a:srgbClr>
                  </a:outerShdw>
                </a:effectLst>
              </a:rPr>
              <a:t>電着</a:t>
            </a:r>
            <a:br>
              <a:rPr lang="en-US" altLang="ja-JP" b="1" i="1" u="sng" dirty="0">
                <a:effectLst>
                  <a:outerShdw blurRad="38100" dist="38100" dir="2700000" algn="tl">
                    <a:srgbClr val="000000">
                      <a:alpha val="43137"/>
                    </a:srgbClr>
                  </a:outerShdw>
                </a:effectLst>
              </a:rPr>
            </a:br>
            <a:r>
              <a:rPr lang="ja-JP" altLang="en-US" b="1" i="1" u="sng" dirty="0">
                <a:effectLst>
                  <a:outerShdw blurRad="38100" dist="38100" dir="2700000" algn="tl">
                    <a:srgbClr val="000000">
                      <a:alpha val="43137"/>
                    </a:srgbClr>
                  </a:outerShdw>
                </a:effectLst>
              </a:rPr>
              <a:t>シミュレーション</a:t>
            </a:r>
            <a:endParaRPr kumimoji="1" lang="ja-JP" altLang="en-US" b="1" i="1" u="sng" dirty="0">
              <a:effectLst>
                <a:outerShdw blurRad="38100" dist="38100" dir="2700000" algn="tl">
                  <a:srgbClr val="000000">
                    <a:alpha val="43137"/>
                  </a:srgbClr>
                </a:outerShdw>
              </a:effectLst>
            </a:endParaRPr>
          </a:p>
        </p:txBody>
      </p:sp>
      <p:sp>
        <p:nvSpPr>
          <p:cNvPr id="5" name="タイトル 4"/>
          <p:cNvSpPr>
            <a:spLocks noGrp="1"/>
          </p:cNvSpPr>
          <p:nvPr>
            <p:ph type="title"/>
          </p:nvPr>
        </p:nvSpPr>
        <p:spPr/>
        <p:txBody>
          <a:bodyPr>
            <a:normAutofit/>
          </a:bodyPr>
          <a:lstStyle/>
          <a:p>
            <a:r>
              <a:rPr lang="ja-JP" altLang="en-US" dirty="0"/>
              <a:t>電着塗装シミュレーションとは？</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057815"/>
            <a:ext cx="4097298" cy="2731532"/>
          </a:xfrm>
          <a:prstGeom prst="rect">
            <a:avLst/>
          </a:prstGeom>
        </p:spPr>
      </p:pic>
      <p:cxnSp>
        <p:nvCxnSpPr>
          <p:cNvPr id="10" name="直線矢印コネクタ 9"/>
          <p:cNvCxnSpPr>
            <a:cxnSpLocks/>
          </p:cNvCxnSpPr>
          <p:nvPr/>
        </p:nvCxnSpPr>
        <p:spPr>
          <a:xfrm flipH="1">
            <a:off x="4772114" y="4677301"/>
            <a:ext cx="519966" cy="51790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cxnSpLocks/>
          </p:cNvCxnSpPr>
          <p:nvPr/>
        </p:nvCxnSpPr>
        <p:spPr>
          <a:xfrm flipH="1" flipV="1">
            <a:off x="3954322" y="2818842"/>
            <a:ext cx="1150683" cy="124070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843500" y="4004048"/>
            <a:ext cx="1405987" cy="707886"/>
          </a:xfrm>
          <a:prstGeom prst="rect">
            <a:avLst/>
          </a:prstGeom>
          <a:noFill/>
        </p:spPr>
        <p:txBody>
          <a:bodyPr wrap="square" rtlCol="0">
            <a:spAutoFit/>
          </a:bodyPr>
          <a:lstStyle/>
          <a:p>
            <a:pPr algn="ctr"/>
            <a:r>
              <a:rPr lang="ja-JP" altLang="en-US" sz="2000" dirty="0"/>
              <a:t>電極</a:t>
            </a:r>
            <a:br>
              <a:rPr lang="en-US" altLang="ja-JP" sz="2000" dirty="0"/>
            </a:br>
            <a:r>
              <a:rPr lang="ja-JP" altLang="en-US" sz="2000" dirty="0"/>
              <a:t>（アノード）</a:t>
            </a:r>
            <a:endParaRPr kumimoji="1" lang="ja-JP" altLang="en-US" sz="2000" dirty="0"/>
          </a:p>
        </p:txBody>
      </p:sp>
      <p:sp>
        <p:nvSpPr>
          <p:cNvPr id="15" name="テキスト ボックス 14"/>
          <p:cNvSpPr txBox="1"/>
          <p:nvPr/>
        </p:nvSpPr>
        <p:spPr>
          <a:xfrm>
            <a:off x="2700711" y="4110912"/>
            <a:ext cx="963028" cy="400110"/>
          </a:xfrm>
          <a:prstGeom prst="rect">
            <a:avLst/>
          </a:prstGeom>
          <a:noFill/>
        </p:spPr>
        <p:txBody>
          <a:bodyPr wrap="square" rtlCol="0">
            <a:spAutoFit/>
          </a:bodyPr>
          <a:lstStyle/>
          <a:p>
            <a:pPr algn="ctr"/>
            <a:r>
              <a:rPr lang="ja-JP" altLang="en-US" sz="2000" dirty="0"/>
              <a:t>電着槽</a:t>
            </a:r>
            <a:endParaRPr kumimoji="1" lang="ja-JP" altLang="en-US" sz="2000" dirty="0"/>
          </a:p>
        </p:txBody>
      </p:sp>
      <p:cxnSp>
        <p:nvCxnSpPr>
          <p:cNvPr id="16" name="直線矢印コネクタ 15"/>
          <p:cNvCxnSpPr>
            <a:cxnSpLocks/>
          </p:cNvCxnSpPr>
          <p:nvPr/>
        </p:nvCxnSpPr>
        <p:spPr>
          <a:xfrm flipH="1" flipV="1">
            <a:off x="2471565" y="3110638"/>
            <a:ext cx="594070" cy="98608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cxnSpLocks/>
          </p:cNvCxnSpPr>
          <p:nvPr/>
        </p:nvCxnSpPr>
        <p:spPr>
          <a:xfrm flipH="1">
            <a:off x="1743304" y="4490994"/>
            <a:ext cx="1151211" cy="79043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573375" y="4010431"/>
            <a:ext cx="1336744" cy="707886"/>
          </a:xfrm>
          <a:prstGeom prst="rect">
            <a:avLst/>
          </a:prstGeom>
          <a:noFill/>
        </p:spPr>
        <p:txBody>
          <a:bodyPr wrap="square" rtlCol="0">
            <a:spAutoFit/>
          </a:bodyPr>
          <a:lstStyle/>
          <a:p>
            <a:pPr algn="ctr"/>
            <a:r>
              <a:rPr lang="ja-JP" altLang="en-US" sz="2000" dirty="0"/>
              <a:t>移動する</a:t>
            </a:r>
            <a:br>
              <a:rPr lang="en-US" altLang="ja-JP" sz="2000" dirty="0"/>
            </a:br>
            <a:r>
              <a:rPr lang="ja-JP" altLang="en-US" sz="2000" dirty="0"/>
              <a:t>車体</a:t>
            </a:r>
            <a:endParaRPr kumimoji="1" lang="ja-JP" altLang="en-US" sz="2000" dirty="0"/>
          </a:p>
        </p:txBody>
      </p:sp>
      <p:cxnSp>
        <p:nvCxnSpPr>
          <p:cNvPr id="27" name="直線矢印コネクタ 26"/>
          <p:cNvCxnSpPr>
            <a:cxnSpLocks/>
          </p:cNvCxnSpPr>
          <p:nvPr/>
        </p:nvCxnSpPr>
        <p:spPr>
          <a:xfrm flipH="1" flipV="1">
            <a:off x="3137021" y="2636912"/>
            <a:ext cx="901976" cy="1435036"/>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cxnSpLocks/>
          </p:cNvCxnSpPr>
          <p:nvPr/>
        </p:nvCxnSpPr>
        <p:spPr>
          <a:xfrm flipH="1">
            <a:off x="3192283" y="4642725"/>
            <a:ext cx="846714" cy="28594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711143" y="5800185"/>
            <a:ext cx="3142701" cy="430887"/>
          </a:xfrm>
          <a:prstGeom prst="rect">
            <a:avLst/>
          </a:prstGeom>
          <a:noFill/>
        </p:spPr>
        <p:txBody>
          <a:bodyPr wrap="square" rtlCol="0">
            <a:spAutoFit/>
          </a:bodyPr>
          <a:lstStyle/>
          <a:p>
            <a:r>
              <a:rPr lang="ja-JP" altLang="en-US" sz="2200" dirty="0"/>
              <a:t>電着槽全長</a:t>
            </a:r>
            <a:r>
              <a:rPr lang="en-US" altLang="ja-JP" sz="2200" dirty="0"/>
              <a:t>: </a:t>
            </a:r>
            <a:r>
              <a:rPr lang="ja-JP" altLang="en-US" sz="2200" dirty="0"/>
              <a:t>約</a:t>
            </a:r>
            <a:r>
              <a:rPr lang="en-US" altLang="ja-JP" sz="2200" dirty="0"/>
              <a:t>30 m</a:t>
            </a:r>
            <a:endParaRPr kumimoji="1" lang="ja-JP" altLang="en-US" sz="2200" dirty="0"/>
          </a:p>
        </p:txBody>
      </p:sp>
      <p:cxnSp>
        <p:nvCxnSpPr>
          <p:cNvPr id="28" name="直線コネクタ 27"/>
          <p:cNvCxnSpPr/>
          <p:nvPr/>
        </p:nvCxnSpPr>
        <p:spPr>
          <a:xfrm>
            <a:off x="457366" y="5871488"/>
            <a:ext cx="0" cy="421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cxnSpLocks/>
          </p:cNvCxnSpPr>
          <p:nvPr/>
        </p:nvCxnSpPr>
        <p:spPr>
          <a:xfrm flipH="1">
            <a:off x="457368" y="6192144"/>
            <a:ext cx="59868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8140390" y="6192144"/>
            <a:ext cx="74167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5286376" y="1719668"/>
            <a:ext cx="3637796" cy="1660112"/>
          </a:xfrm>
          <a:prstGeom prst="roundRect">
            <a:avLst>
              <a:gd name="adj" fmla="val 16424"/>
            </a:avLst>
          </a:prstGeom>
          <a:ln/>
        </p:spPr>
        <p:style>
          <a:lnRef idx="1">
            <a:schemeClr val="accent6"/>
          </a:lnRef>
          <a:fillRef idx="2">
            <a:schemeClr val="accent6"/>
          </a:fillRef>
          <a:effectRef idx="1">
            <a:schemeClr val="accent6"/>
          </a:effectRef>
          <a:fontRef idx="minor">
            <a:schemeClr val="dk1"/>
          </a:fontRef>
        </p:style>
        <p:txBody>
          <a:bodyPr rtlCol="0" anchor="ctr"/>
          <a:lstStyle/>
          <a:p>
            <a:pPr marL="457200" indent="-457200">
              <a:buFont typeface="+mj-lt"/>
              <a:buAutoNum type="arabicPeriod"/>
            </a:pPr>
            <a:r>
              <a:rPr lang="ja-JP" altLang="en-US" sz="2400" dirty="0">
                <a:solidFill>
                  <a:schemeClr val="tx1"/>
                </a:solidFill>
                <a:latin typeface="ＭＳ Ｐゴシック" panose="020B0600070205080204" pitchFamily="50" charset="-128"/>
                <a:ea typeface="ＭＳ Ｐゴシック" panose="020B0600070205080204" pitchFamily="50" charset="-128"/>
              </a:rPr>
              <a:t>電着槽</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pPr marL="457200" indent="-457200">
              <a:buClr>
                <a:schemeClr val="tx1"/>
              </a:buClr>
              <a:buFont typeface="+mj-lt"/>
              <a:buAutoNum type="arabicPeriod"/>
            </a:pPr>
            <a:r>
              <a:rPr lang="ja-JP" altLang="en-US" sz="2400" dirty="0">
                <a:solidFill>
                  <a:schemeClr val="tx1"/>
                </a:solidFill>
                <a:latin typeface="ＭＳ Ｐゴシック" panose="020B0600070205080204" pitchFamily="50" charset="-128"/>
                <a:ea typeface="ＭＳ Ｐゴシック" panose="020B0600070205080204" pitchFamily="50" charset="-128"/>
              </a:rPr>
              <a:t>移動する車体</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marL="457200" indent="-457200">
              <a:buClr>
                <a:schemeClr val="tx1"/>
              </a:buClr>
              <a:buFont typeface="+mj-lt"/>
              <a:buAutoNum type="arabicPeriod"/>
            </a:pPr>
            <a:r>
              <a:rPr kumimoji="1" lang="ja-JP" altLang="en-US" sz="2400" dirty="0">
                <a:solidFill>
                  <a:schemeClr val="tx1"/>
                </a:solidFill>
                <a:latin typeface="ＭＳ Ｐゴシック" panose="020B0600070205080204" pitchFamily="50" charset="-128"/>
                <a:ea typeface="ＭＳ Ｐゴシック" panose="020B0600070205080204" pitchFamily="50" charset="-128"/>
              </a:rPr>
              <a:t>電極</a:t>
            </a:r>
            <a:r>
              <a:rPr lang="ja-JP" altLang="en-US" sz="2400" dirty="0">
                <a:solidFill>
                  <a:schemeClr val="tx1"/>
                </a:solidFill>
                <a:latin typeface="ＭＳ Ｐゴシック" panose="020B0600070205080204" pitchFamily="50" charset="-128"/>
                <a:ea typeface="ＭＳ Ｐゴシック" panose="020B0600070205080204" pitchFamily="50" charset="-128"/>
              </a:rPr>
              <a:t>（アノード）</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algn="ctr">
              <a:buClr>
                <a:schemeClr val="tx1"/>
              </a:buClr>
            </a:pPr>
            <a:r>
              <a:rPr lang="ja-JP" altLang="en-US" sz="2400" dirty="0">
                <a:solidFill>
                  <a:schemeClr val="tx1"/>
                </a:solidFill>
                <a:latin typeface="ＭＳ Ｐゴシック" panose="020B0600070205080204" pitchFamily="50" charset="-128"/>
                <a:ea typeface="ＭＳ Ｐゴシック" panose="020B0600070205080204" pitchFamily="50" charset="-128"/>
              </a:rPr>
              <a:t>をコンピュータ上に再現．</a:t>
            </a:r>
            <a:endParaRPr kumimoji="1" lang="ja-JP" alt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6859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kumimoji="1" lang="en-US" altLang="ja-JP" sz="1000" dirty="0"/>
              </a:p>
              <a:p>
                <a:r>
                  <a:rPr lang="ja-JP" altLang="en-US" sz="2000" dirty="0"/>
                  <a:t>解析領域：　電着槽内の塗料（液体）部分．</a:t>
                </a:r>
                <a:endParaRPr lang="en-US" altLang="ja-JP" sz="2000" dirty="0"/>
              </a:p>
              <a:p>
                <a:r>
                  <a:rPr lang="ja-JP" altLang="en-US" sz="2000" dirty="0"/>
                  <a:t>支配方程式：　静電場のラプラス方程式</a:t>
                </a:r>
                <a:r>
                  <a:rPr lang="en-US" altLang="ja-JP" sz="2000" dirty="0"/>
                  <a:t> (</a:t>
                </a:r>
                <a14:m>
                  <m:oMath xmlns:m="http://schemas.openxmlformats.org/officeDocument/2006/math">
                    <m:sSup>
                      <m:sSupPr>
                        <m:ctrlPr>
                          <a:rPr lang="en-US" altLang="ja-JP" sz="2000" b="1" i="1" smtClean="0">
                            <a:solidFill>
                              <a:srgbClr val="FF0000"/>
                            </a:solidFill>
                            <a:latin typeface="Cambria Math" panose="02040503050406030204" pitchFamily="18" charset="0"/>
                          </a:rPr>
                        </m:ctrlPr>
                      </m:sSupPr>
                      <m:e>
                        <m:r>
                          <a:rPr lang="en-US" altLang="ja-JP" sz="2000" b="1" i="1">
                            <a:solidFill>
                              <a:srgbClr val="FF0000"/>
                            </a:solidFill>
                            <a:latin typeface="Cambria Math" panose="02040503050406030204" pitchFamily="18" charset="0"/>
                          </a:rPr>
                          <m:t>𝜵</m:t>
                        </m:r>
                      </m:e>
                      <m:sup>
                        <m:r>
                          <a:rPr lang="en-US" altLang="ja-JP" sz="2000" b="1" i="1">
                            <a:solidFill>
                              <a:srgbClr val="FF0000"/>
                            </a:solidFill>
                            <a:latin typeface="Cambria Math" panose="02040503050406030204" pitchFamily="18" charset="0"/>
                          </a:rPr>
                          <m:t>𝟐</m:t>
                        </m:r>
                      </m:sup>
                    </m:sSup>
                    <m:r>
                      <a:rPr lang="en-US" altLang="ja-JP" sz="2000" b="1" i="1">
                        <a:solidFill>
                          <a:srgbClr val="FF0000"/>
                        </a:solidFill>
                        <a:latin typeface="Cambria Math" panose="02040503050406030204" pitchFamily="18" charset="0"/>
                      </a:rPr>
                      <m:t>𝝓</m:t>
                    </m:r>
                    <m:r>
                      <a:rPr lang="en-US" altLang="ja-JP" sz="2000" b="1" i="1">
                        <a:solidFill>
                          <a:srgbClr val="FF0000"/>
                        </a:solidFill>
                        <a:latin typeface="Cambria Math" panose="02040503050406030204" pitchFamily="18" charset="0"/>
                      </a:rPr>
                      <m:t>=</m:t>
                    </m:r>
                    <m:r>
                      <a:rPr lang="en-US" altLang="ja-JP" sz="2000" b="1" i="1">
                        <a:solidFill>
                          <a:srgbClr val="FF0000"/>
                        </a:solidFill>
                        <a:latin typeface="Cambria Math" panose="02040503050406030204" pitchFamily="18" charset="0"/>
                      </a:rPr>
                      <m:t>𝟎</m:t>
                    </m:r>
                  </m:oMath>
                </a14:m>
                <a:r>
                  <a:rPr lang="en-US" altLang="ja-JP" sz="2000" dirty="0"/>
                  <a:t>) </a:t>
                </a:r>
                <a:r>
                  <a:rPr lang="ja-JP" altLang="en-US" sz="2000" dirty="0" err="1"/>
                  <a:t>．</a:t>
                </a:r>
                <a:endParaRPr lang="en-US" altLang="ja-JP" sz="2000" dirty="0"/>
              </a:p>
              <a:p>
                <a:r>
                  <a:rPr lang="ja-JP" altLang="en-US" sz="2000" dirty="0"/>
                  <a:t>境界条件</a:t>
                </a:r>
                <a:r>
                  <a:rPr lang="en-US" altLang="ja-JP" sz="2000" dirty="0"/>
                  <a:t>(BC)</a:t>
                </a:r>
                <a:r>
                  <a:rPr lang="ja-JP" altLang="en-US" sz="2000" dirty="0"/>
                  <a:t>：</a:t>
                </a:r>
                <a:endParaRPr lang="en-US" altLang="ja-JP" sz="2000" dirty="0"/>
              </a:p>
              <a:p>
                <a:pPr marL="857250" lvl="1" indent="-457200">
                  <a:buFont typeface="+mj-lt"/>
                  <a:buAutoNum type="arabicPeriod"/>
                </a:pPr>
                <a:r>
                  <a:rPr lang="ja-JP" altLang="en-US" sz="2000" dirty="0"/>
                  <a:t>壁部分の絶縁境界，</a:t>
                </a:r>
                <a:endParaRPr lang="en-US" altLang="ja-JP" sz="2000" dirty="0"/>
              </a:p>
              <a:p>
                <a:pPr marL="857250" lvl="1" indent="-457200">
                  <a:buFont typeface="+mj-lt"/>
                  <a:buAutoNum type="arabicPeriod"/>
                </a:pPr>
                <a:r>
                  <a:rPr lang="ja-JP" altLang="en-US" sz="2000" dirty="0"/>
                  <a:t>電極表面のアノード分極境界，</a:t>
                </a:r>
                <a:endParaRPr lang="en-US" altLang="ja-JP" sz="2000" dirty="0"/>
              </a:p>
              <a:p>
                <a:pPr marL="857250" lvl="1" indent="-457200">
                  <a:buFont typeface="+mj-lt"/>
                  <a:buAutoNum type="arabicPeriod"/>
                </a:pPr>
                <a:r>
                  <a:rPr lang="ja-JP" altLang="en-US" sz="2000" dirty="0">
                    <a:solidFill>
                      <a:srgbClr val="0000CC"/>
                    </a:solidFill>
                  </a:rPr>
                  <a:t>車体表面のカソード分極境界：</a:t>
                </a:r>
                <a:br>
                  <a:rPr lang="en-US" altLang="ja-JP" sz="2000" dirty="0">
                    <a:solidFill>
                      <a:srgbClr val="0000CC"/>
                    </a:solidFill>
                  </a:rPr>
                </a:br>
                <a:r>
                  <a:rPr lang="ja-JP" altLang="en-US" sz="2000" dirty="0">
                    <a:solidFill>
                      <a:srgbClr val="0000CC"/>
                    </a:solidFill>
                  </a:rPr>
                  <a:t>塗膜抵抗／成長の構成則モデル．</a:t>
                </a:r>
                <a:endParaRPr kumimoji="1" lang="ja-JP" altLang="en-US" sz="2400" dirty="0">
                  <a:solidFill>
                    <a:srgbClr val="0000CC"/>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5"/>
                <a:stretch>
                  <a:fillRect l="-1693" b="-1267"/>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r>
              <a:rPr lang="ja-JP" altLang="en-US" dirty="0"/>
              <a:t>電着塗装シミュレーションとは？（続き）</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21" name="libx264">
            <a:hlinkClick r:id="" action="ppaction://media"/>
            <a:extLst>
              <a:ext uri="{FF2B5EF4-FFF2-40B4-BE49-F238E27FC236}">
                <a16:creationId xmlns:a16="http://schemas.microsoft.com/office/drawing/2014/main" id="{F77928EE-F319-4B7C-A533-08E15A0F16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56" y="657225"/>
            <a:ext cx="9144000" cy="3230737"/>
          </a:xfrm>
          <a:prstGeom prst="rect">
            <a:avLst/>
          </a:prstGeom>
        </p:spPr>
      </p:pic>
      <p:sp>
        <p:nvSpPr>
          <p:cNvPr id="5" name="テキスト ボックス 4">
            <a:extLst>
              <a:ext uri="{FF2B5EF4-FFF2-40B4-BE49-F238E27FC236}">
                <a16:creationId xmlns:a16="http://schemas.microsoft.com/office/drawing/2014/main" id="{D87AAAE7-4D29-4633-A6EC-096004EEC761}"/>
              </a:ext>
            </a:extLst>
          </p:cNvPr>
          <p:cNvSpPr txBox="1"/>
          <p:nvPr/>
        </p:nvSpPr>
        <p:spPr>
          <a:xfrm>
            <a:off x="5193114" y="4565446"/>
            <a:ext cx="2835270" cy="1815882"/>
          </a:xfrm>
          <a:prstGeom prst="rect">
            <a:avLst/>
          </a:prstGeom>
          <a:noFill/>
        </p:spPr>
        <p:txBody>
          <a:bodyPr wrap="square" rtlCol="0">
            <a:spAutoFit/>
          </a:bodyPr>
          <a:lstStyle/>
          <a:p>
            <a:pPr marL="342900" lvl="0" indent="-342900" eaLnBrk="0" hangingPunct="0">
              <a:spcBef>
                <a:spcPct val="20000"/>
              </a:spcBef>
              <a:buClr>
                <a:srgbClr val="000000"/>
              </a:buClr>
              <a:buFont typeface="Wingdings" pitchFamily="2" charset="2"/>
              <a:buChar char="n"/>
            </a:pPr>
            <a:r>
              <a:rPr lang="ja-JP" altLang="en-US" sz="2000" kern="0" dirty="0">
                <a:solidFill>
                  <a:srgbClr val="000000"/>
                </a:solidFill>
                <a:latin typeface="Arial" pitchFamily="34" charset="0"/>
                <a:ea typeface="Arial Unicode MS" pitchFamily="50" charset="-128"/>
                <a:cs typeface="Arial" pitchFamily="34" charset="0"/>
              </a:rPr>
              <a:t>結果出力：</a:t>
            </a:r>
            <a:endParaRPr lang="en-US" altLang="ja-JP" sz="2000" kern="0" dirty="0">
              <a:solidFill>
                <a:srgbClr val="000000"/>
              </a:solidFill>
              <a:latin typeface="Arial" pitchFamily="34" charset="0"/>
              <a:ea typeface="Arial Unicode MS" pitchFamily="50" charset="-128"/>
              <a:cs typeface="Arial" pitchFamily="34" charset="0"/>
            </a:endParaRPr>
          </a:p>
          <a:p>
            <a:pPr marL="857250" lvl="1" indent="-457200" eaLnBrk="0" hangingPunct="0">
              <a:spcBef>
                <a:spcPct val="20000"/>
              </a:spcBef>
              <a:buClr>
                <a:srgbClr val="000000"/>
              </a:buClr>
              <a:buFont typeface="+mj-lt"/>
              <a:buAutoNum type="arabicPeriod"/>
            </a:pPr>
            <a:r>
              <a:rPr lang="ja-JP" altLang="en-US" sz="2000" kern="0" dirty="0">
                <a:solidFill>
                  <a:srgbClr val="000000"/>
                </a:solidFill>
                <a:latin typeface="Arial" pitchFamily="34" charset="0"/>
                <a:ea typeface="Arial Unicode MS" pitchFamily="50" charset="-128"/>
                <a:cs typeface="Arial" pitchFamily="34" charset="0"/>
              </a:rPr>
              <a:t>表面電位，</a:t>
            </a:r>
            <a:endParaRPr lang="en-US" altLang="ja-JP" sz="2000" kern="0" dirty="0">
              <a:solidFill>
                <a:srgbClr val="000000"/>
              </a:solidFill>
              <a:latin typeface="Arial" pitchFamily="34" charset="0"/>
              <a:ea typeface="Arial Unicode MS" pitchFamily="50" charset="-128"/>
              <a:cs typeface="Arial" pitchFamily="34" charset="0"/>
            </a:endParaRPr>
          </a:p>
          <a:p>
            <a:pPr marL="857250" lvl="1" indent="-457200" eaLnBrk="0" hangingPunct="0">
              <a:spcBef>
                <a:spcPct val="20000"/>
              </a:spcBef>
              <a:buClr>
                <a:srgbClr val="000000"/>
              </a:buClr>
              <a:buFont typeface="+mj-lt"/>
              <a:buAutoNum type="arabicPeriod"/>
            </a:pPr>
            <a:r>
              <a:rPr lang="ja-JP" altLang="en-US" sz="2000" kern="0" dirty="0">
                <a:solidFill>
                  <a:srgbClr val="000000"/>
                </a:solidFill>
                <a:latin typeface="Arial" pitchFamily="34" charset="0"/>
                <a:ea typeface="Arial Unicode MS" pitchFamily="50" charset="-128"/>
                <a:cs typeface="Arial" pitchFamily="34" charset="0"/>
              </a:rPr>
              <a:t>電流密度，</a:t>
            </a:r>
            <a:endParaRPr lang="en-US" altLang="ja-JP" sz="2000" dirty="0"/>
          </a:p>
          <a:p>
            <a:pPr marL="857250" lvl="1" indent="-457200" eaLnBrk="0" hangingPunct="0">
              <a:spcBef>
                <a:spcPct val="20000"/>
              </a:spcBef>
              <a:buClr>
                <a:srgbClr val="000000"/>
              </a:buClr>
              <a:buFont typeface="+mj-lt"/>
              <a:buAutoNum type="arabicPeriod"/>
            </a:pPr>
            <a:r>
              <a:rPr lang="ja-JP" altLang="en-US" sz="2000" kern="0" dirty="0">
                <a:solidFill>
                  <a:srgbClr val="008000"/>
                </a:solidFill>
                <a:latin typeface="Arial" pitchFamily="34" charset="0"/>
                <a:ea typeface="Arial Unicode MS" pitchFamily="50" charset="-128"/>
                <a:cs typeface="Arial" pitchFamily="34" charset="0"/>
              </a:rPr>
              <a:t>塗膜厚さ</a:t>
            </a:r>
            <a:br>
              <a:rPr lang="en-US" altLang="ja-JP" sz="2000" kern="0" dirty="0">
                <a:solidFill>
                  <a:srgbClr val="008000"/>
                </a:solidFill>
                <a:latin typeface="Arial" pitchFamily="34" charset="0"/>
                <a:ea typeface="Arial Unicode MS" pitchFamily="50" charset="-128"/>
                <a:cs typeface="Arial" pitchFamily="34" charset="0"/>
              </a:rPr>
            </a:br>
            <a:r>
              <a:rPr lang="ja-JP" altLang="en-US" sz="2000" kern="0" dirty="0">
                <a:latin typeface="Arial" pitchFamily="34" charset="0"/>
                <a:ea typeface="Arial Unicode MS" pitchFamily="50" charset="-128"/>
                <a:cs typeface="Arial" pitchFamily="34" charset="0"/>
              </a:rPr>
              <a:t>などの時刻歴．</a:t>
            </a:r>
            <a:endParaRPr lang="en-US" altLang="ja-JP" sz="2000" kern="0" dirty="0">
              <a:latin typeface="Arial" pitchFamily="34" charset="0"/>
              <a:ea typeface="Arial Unicode MS" pitchFamily="50" charset="-128"/>
              <a:cs typeface="Arial" pitchFamily="34" charset="0"/>
            </a:endParaRPr>
          </a:p>
        </p:txBody>
      </p:sp>
      <p:sp>
        <p:nvSpPr>
          <p:cNvPr id="6" name="テキスト ボックス 5">
            <a:extLst>
              <a:ext uri="{FF2B5EF4-FFF2-40B4-BE49-F238E27FC236}">
                <a16:creationId xmlns:a16="http://schemas.microsoft.com/office/drawing/2014/main" id="{10E3520F-C4E8-4091-83D5-26700E83CBF2}"/>
              </a:ext>
            </a:extLst>
          </p:cNvPr>
          <p:cNvSpPr txBox="1"/>
          <p:nvPr/>
        </p:nvSpPr>
        <p:spPr>
          <a:xfrm>
            <a:off x="7855137" y="4965555"/>
            <a:ext cx="1210589" cy="1015663"/>
          </a:xfrm>
          <a:prstGeom prst="rect">
            <a:avLst/>
          </a:prstGeom>
          <a:solidFill>
            <a:srgbClr val="008000"/>
          </a:solidFill>
        </p:spPr>
        <p:txBody>
          <a:bodyPr wrap="none" rtlCol="0">
            <a:spAutoFit/>
          </a:bodyPr>
          <a:lstStyle/>
          <a:p>
            <a:pPr algn="ctr"/>
            <a:r>
              <a:rPr kumimoji="1" lang="ja-JP" altLang="en-US" sz="2000" dirty="0">
                <a:solidFill>
                  <a:schemeClr val="bg1"/>
                </a:solidFill>
              </a:rPr>
              <a:t>最低膜厚</a:t>
            </a:r>
            <a:br>
              <a:rPr kumimoji="1" lang="en-US" altLang="ja-JP" sz="2000" dirty="0">
                <a:solidFill>
                  <a:schemeClr val="bg1"/>
                </a:solidFill>
              </a:rPr>
            </a:br>
            <a:r>
              <a:rPr kumimoji="1" lang="ja-JP" altLang="en-US" sz="2000" dirty="0">
                <a:solidFill>
                  <a:schemeClr val="bg1"/>
                </a:solidFill>
              </a:rPr>
              <a:t>の保障が</a:t>
            </a:r>
            <a:br>
              <a:rPr kumimoji="1" lang="en-US" altLang="ja-JP" sz="2000" dirty="0">
                <a:solidFill>
                  <a:schemeClr val="bg1"/>
                </a:solidFill>
              </a:rPr>
            </a:br>
            <a:r>
              <a:rPr kumimoji="1" lang="ja-JP" altLang="en-US" sz="2000" dirty="0">
                <a:solidFill>
                  <a:schemeClr val="bg1"/>
                </a:solidFill>
              </a:rPr>
              <a:t>主目的</a:t>
            </a:r>
          </a:p>
        </p:txBody>
      </p:sp>
    </p:spTree>
    <p:extLst>
      <p:ext uri="{BB962C8B-B14F-4D97-AF65-F5344CB8AC3E}">
        <p14:creationId xmlns:p14="http://schemas.microsoft.com/office/powerpoint/2010/main" val="93844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3F68333-6A41-4D8A-BB34-753D1E52E0B4}"/>
              </a:ext>
            </a:extLst>
          </p:cNvPr>
          <p:cNvSpPr>
            <a:spLocks noGrp="1"/>
          </p:cNvSpPr>
          <p:nvPr>
            <p:ph idx="1"/>
          </p:nvPr>
        </p:nvSpPr>
        <p:spPr/>
        <p:txBody>
          <a:bodyPr/>
          <a:lstStyle/>
          <a:p>
            <a:pPr marL="0" indent="0" algn="ctr" eaLnBrk="1" hangingPunct="1">
              <a:buNone/>
            </a:pPr>
            <a:r>
              <a:rPr lang="ja-JP" altLang="en-US" b="1" u="sng" dirty="0">
                <a:effectLst>
                  <a:outerShdw blurRad="38100" dist="38100" dir="2700000" algn="tl">
                    <a:srgbClr val="000000">
                      <a:alpha val="43137"/>
                    </a:srgbClr>
                  </a:outerShdw>
                </a:effectLst>
              </a:rPr>
              <a:t>問題点１：形の良い六面体メッシュを生成することが困難</a:t>
            </a:r>
            <a:r>
              <a:rPr lang="en-US" altLang="ja-JP" b="1" u="sng" dirty="0">
                <a:effectLst>
                  <a:outerShdw blurRad="38100" dist="38100" dir="2700000" algn="tl">
                    <a:srgbClr val="000000">
                      <a:alpha val="43137"/>
                    </a:srgbClr>
                  </a:outerShdw>
                </a:effectLst>
              </a:rPr>
              <a:t>.</a:t>
            </a:r>
          </a:p>
          <a:p>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000" dirty="0"/>
          </a:p>
          <a:p>
            <a:r>
              <a:rPr lang="ja-JP" altLang="en-US" sz="2400" dirty="0"/>
              <a:t>電着シミュレーションでは，空力の</a:t>
            </a:r>
            <a:r>
              <a:rPr lang="en-US" altLang="ja-JP" sz="2400" dirty="0"/>
              <a:t>CFD</a:t>
            </a:r>
            <a:r>
              <a:rPr lang="ja-JP" altLang="en-US" sz="2400" dirty="0"/>
              <a:t>と同様，車体周囲の液体塗料領域に対するメッシュが必要．</a:t>
            </a:r>
            <a:endParaRPr lang="en-US" altLang="ja-JP" sz="2400" dirty="0"/>
          </a:p>
          <a:p>
            <a:r>
              <a:rPr lang="ja-JP" altLang="en-US" sz="2400" dirty="0"/>
              <a:t>ただし，空力の</a:t>
            </a:r>
            <a:r>
              <a:rPr lang="en-US" altLang="ja-JP" sz="2400" dirty="0"/>
              <a:t>CFD</a:t>
            </a:r>
            <a:r>
              <a:rPr lang="ja-JP" altLang="en-US" sz="2400" dirty="0"/>
              <a:t>と異なり，電着シミュレーションでは車体内部や</a:t>
            </a:r>
            <a:r>
              <a:rPr lang="ja-JP" altLang="en-US" sz="2400" dirty="0">
                <a:solidFill>
                  <a:srgbClr val="008000"/>
                </a:solidFill>
              </a:rPr>
              <a:t>プレス板の隙間に出来る狭い領域（サイドシル等）</a:t>
            </a:r>
            <a:r>
              <a:rPr lang="ja-JP" altLang="en-US" sz="2400" dirty="0"/>
              <a:t>にもメッシュが必要．</a:t>
            </a:r>
            <a:endParaRPr kumimoji="1" lang="ja-JP" altLang="en-US" dirty="0"/>
          </a:p>
        </p:txBody>
      </p:sp>
      <p:sp>
        <p:nvSpPr>
          <p:cNvPr id="2" name="タイトル 1">
            <a:extLst>
              <a:ext uri="{FF2B5EF4-FFF2-40B4-BE49-F238E27FC236}">
                <a16:creationId xmlns:a16="http://schemas.microsoft.com/office/drawing/2014/main" id="{5BE06456-0CAA-46F7-B4EE-D069826C7514}"/>
              </a:ext>
            </a:extLst>
          </p:cNvPr>
          <p:cNvSpPr>
            <a:spLocks noGrp="1"/>
          </p:cNvSpPr>
          <p:nvPr>
            <p:ph type="title"/>
          </p:nvPr>
        </p:nvSpPr>
        <p:spPr/>
        <p:txBody>
          <a:bodyPr/>
          <a:lstStyle/>
          <a:p>
            <a:r>
              <a:rPr kumimoji="1" lang="ja-JP" altLang="en-US" dirty="0"/>
              <a:t>メッシュ生成における問題点１</a:t>
            </a:r>
          </a:p>
        </p:txBody>
      </p:sp>
      <p:sp>
        <p:nvSpPr>
          <p:cNvPr id="4" name="スライド番号プレースホルダー 3">
            <a:extLst>
              <a:ext uri="{FF2B5EF4-FFF2-40B4-BE49-F238E27FC236}">
                <a16:creationId xmlns:a16="http://schemas.microsoft.com/office/drawing/2014/main" id="{F978C676-9D9D-462B-821E-8ED447433B96}"/>
              </a:ext>
            </a:extLst>
          </p:cNvPr>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45" name="図 44">
            <a:extLst>
              <a:ext uri="{FF2B5EF4-FFF2-40B4-BE49-F238E27FC236}">
                <a16:creationId xmlns:a16="http://schemas.microsoft.com/office/drawing/2014/main" id="{E7F92C08-221D-4213-B983-B4A2B873BD8F}"/>
              </a:ext>
            </a:extLst>
          </p:cNvPr>
          <p:cNvPicPr>
            <a:picLocks noChangeAspect="1"/>
          </p:cNvPicPr>
          <p:nvPr/>
        </p:nvPicPr>
        <p:blipFill rotWithShape="1">
          <a:blip r:embed="rId3">
            <a:extLst>
              <a:ext uri="{28A0092B-C50C-407E-A947-70E740481C1C}">
                <a14:useLocalDpi xmlns:a14="http://schemas.microsoft.com/office/drawing/2010/main" val="0"/>
              </a:ext>
            </a:extLst>
          </a:blip>
          <a:srcRect l="10525" r="7114"/>
          <a:stretch/>
        </p:blipFill>
        <p:spPr>
          <a:xfrm>
            <a:off x="41216" y="1052736"/>
            <a:ext cx="5070844" cy="3494178"/>
          </a:xfrm>
          <a:prstGeom prst="rect">
            <a:avLst/>
          </a:prstGeom>
        </p:spPr>
      </p:pic>
      <p:sp>
        <p:nvSpPr>
          <p:cNvPr id="43" name="正方形/長方形 42">
            <a:extLst>
              <a:ext uri="{FF2B5EF4-FFF2-40B4-BE49-F238E27FC236}">
                <a16:creationId xmlns:a16="http://schemas.microsoft.com/office/drawing/2014/main" id="{00B9AC53-82B0-4DE8-8581-187EB056F094}"/>
              </a:ext>
            </a:extLst>
          </p:cNvPr>
          <p:cNvSpPr/>
          <p:nvPr/>
        </p:nvSpPr>
        <p:spPr>
          <a:xfrm>
            <a:off x="2883438" y="4177582"/>
            <a:ext cx="2300630" cy="369332"/>
          </a:xfrm>
          <a:prstGeom prst="rect">
            <a:avLst/>
          </a:prstGeom>
          <a:solidFill>
            <a:schemeClr val="bg1">
              <a:lumMod val="85000"/>
            </a:schemeClr>
          </a:solidFill>
        </p:spPr>
        <p:txBody>
          <a:bodyPr wrap="none">
            <a:spAutoFit/>
          </a:bodyPr>
          <a:lstStyle/>
          <a:p>
            <a:r>
              <a:rPr lang="ja-JP" altLang="en-US" dirty="0"/>
              <a:t>車体メッシュの断面図</a:t>
            </a:r>
            <a:endParaRPr lang="en-US" altLang="ja-JP" dirty="0"/>
          </a:p>
        </p:txBody>
      </p:sp>
      <p:pic>
        <p:nvPicPr>
          <p:cNvPr id="7" name="図 6">
            <a:extLst>
              <a:ext uri="{FF2B5EF4-FFF2-40B4-BE49-F238E27FC236}">
                <a16:creationId xmlns:a16="http://schemas.microsoft.com/office/drawing/2014/main" id="{1308E30A-4C7D-4F5B-9216-C631BC874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076" y="1304764"/>
            <a:ext cx="3715469" cy="2786602"/>
          </a:xfrm>
          <a:prstGeom prst="rect">
            <a:avLst/>
          </a:prstGeom>
        </p:spPr>
      </p:pic>
      <p:sp>
        <p:nvSpPr>
          <p:cNvPr id="8" name="テキスト ボックス 7">
            <a:extLst>
              <a:ext uri="{FF2B5EF4-FFF2-40B4-BE49-F238E27FC236}">
                <a16:creationId xmlns:a16="http://schemas.microsoft.com/office/drawing/2014/main" id="{70C3A1B4-C854-46F5-B765-CD6EF1799849}"/>
              </a:ext>
            </a:extLst>
          </p:cNvPr>
          <p:cNvSpPr txBox="1"/>
          <p:nvPr/>
        </p:nvSpPr>
        <p:spPr>
          <a:xfrm rot="20992963">
            <a:off x="5815949" y="1804047"/>
            <a:ext cx="1624090" cy="369332"/>
          </a:xfrm>
          <a:prstGeom prst="rect">
            <a:avLst/>
          </a:prstGeom>
          <a:noFill/>
        </p:spPr>
        <p:txBody>
          <a:bodyPr wrap="square" lIns="0" tIns="0" rIns="0" bIns="0" rtlCol="0">
            <a:spAutoFit/>
          </a:bodyPr>
          <a:lstStyle/>
          <a:p>
            <a:pPr algn="ctr"/>
            <a:r>
              <a:rPr lang="ja-JP" altLang="en-US" sz="2400" dirty="0">
                <a:solidFill>
                  <a:schemeClr val="bg1"/>
                </a:solidFill>
              </a:rPr>
              <a:t>サイドシル</a:t>
            </a:r>
            <a:endParaRPr kumimoji="1" lang="ja-JP" altLang="en-US" sz="2400" dirty="0">
              <a:solidFill>
                <a:schemeClr val="bg1"/>
              </a:solidFill>
            </a:endParaRPr>
          </a:p>
        </p:txBody>
      </p:sp>
    </p:spTree>
    <p:extLst>
      <p:ext uri="{BB962C8B-B14F-4D97-AF65-F5344CB8AC3E}">
        <p14:creationId xmlns:p14="http://schemas.microsoft.com/office/powerpoint/2010/main" val="1412041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3F68333-6A41-4D8A-BB34-753D1E52E0B4}"/>
                  </a:ext>
                </a:extLst>
              </p:cNvPr>
              <p:cNvSpPr>
                <a:spLocks noGrp="1"/>
              </p:cNvSpPr>
              <p:nvPr>
                <p:ph idx="1"/>
              </p:nvPr>
            </p:nvSpPr>
            <p:spPr/>
            <p:txBody>
              <a:bodyPr/>
              <a:lstStyle/>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3200" dirty="0"/>
              </a:p>
              <a:p>
                <a:r>
                  <a:rPr lang="ja-JP" altLang="en-US" sz="2400" dirty="0"/>
                  <a:t>車体メッシュを作りたい領域は形状が複雑（多数の穴も持つ）であり，形の良い六面体メッシュを生成することが困難．</a:t>
                </a:r>
                <a:r>
                  <a:rPr lang="en-US" altLang="ja-JP" sz="2400" dirty="0"/>
                  <a:t> </a:t>
                </a:r>
              </a:p>
              <a:p>
                <a:r>
                  <a:rPr lang="en-US" altLang="ja-JP" sz="2400" dirty="0" err="1"/>
                  <a:t>Cutcell</a:t>
                </a:r>
                <a:r>
                  <a:rPr lang="ja-JP" altLang="en-US" sz="2400" dirty="0"/>
                  <a:t>や</a:t>
                </a:r>
                <a:r>
                  <a:rPr lang="en-US" altLang="ja-JP" sz="2400" dirty="0"/>
                  <a:t>Snappy</a:t>
                </a:r>
                <a:r>
                  <a:rPr lang="ja-JP" altLang="en-US" sz="2400" dirty="0"/>
                  <a:t>等の</a:t>
                </a:r>
                <a:r>
                  <a:rPr lang="en-US" altLang="ja-JP" sz="2400" dirty="0"/>
                  <a:t>Cartesian</a:t>
                </a:r>
                <a:r>
                  <a:rPr lang="ja-JP" altLang="en-US" sz="2400" dirty="0"/>
                  <a:t>系六面体メッシュ生成法は多数の穴を持つ様な形状には基本的に不向きである．</a:t>
                </a:r>
                <a:br>
                  <a:rPr lang="en-US" altLang="ja-JP" sz="2400" dirty="0"/>
                </a:br>
                <a:r>
                  <a:rPr lang="en-US" altLang="ja-JP" sz="2000" dirty="0"/>
                  <a:t>(</a:t>
                </a:r>
                <a14:m>
                  <m:oMath xmlns:m="http://schemas.openxmlformats.org/officeDocument/2006/math">
                    <m:r>
                      <a:rPr lang="en-US" altLang="ja-JP" sz="2000" b="0" i="1" smtClean="0">
                        <a:latin typeface="Cambria Math" panose="02040503050406030204" pitchFamily="18" charset="0"/>
                      </a:rPr>
                      <m:t>∵</m:t>
                    </m:r>
                  </m:oMath>
                </a14:m>
                <a:r>
                  <a:rPr lang="en-US" altLang="ja-JP" sz="2000" dirty="0"/>
                  <a:t> </a:t>
                </a:r>
                <a:r>
                  <a:rPr lang="ja-JP" altLang="en-US" sz="2000" dirty="0"/>
                  <a:t>メッシュ数の増大，１次のメッシュ収束速度，</a:t>
                </a:r>
                <a:r>
                  <a:rPr lang="en-US" altLang="ja-JP" sz="2000" dirty="0"/>
                  <a:t>Hanging</a:t>
                </a:r>
                <a:r>
                  <a:rPr lang="ja-JP" altLang="en-US" sz="2000" dirty="0"/>
                  <a:t>節点または多面体セルの存在，固体の動解析に適用不可，など）</a:t>
                </a:r>
                <a:endParaRPr kumimoji="1" lang="ja-JP" altLang="en-US" sz="2000" dirty="0"/>
              </a:p>
            </p:txBody>
          </p:sp>
        </mc:Choice>
        <mc:Fallback xmlns="">
          <p:sp>
            <p:nvSpPr>
              <p:cNvPr id="3" name="コンテンツ プレースホルダー 2">
                <a:extLst>
                  <a:ext uri="{FF2B5EF4-FFF2-40B4-BE49-F238E27FC236}">
                    <a16:creationId xmlns:a16="http://schemas.microsoft.com/office/drawing/2014/main" id="{E3F68333-6A41-4D8A-BB34-753D1E52E0B4}"/>
                  </a:ext>
                </a:extLst>
              </p:cNvPr>
              <p:cNvSpPr>
                <a:spLocks noGrp="1" noRot="1" noChangeAspect="1" noMove="1" noResize="1" noEditPoints="1" noAdjustHandles="1" noChangeArrowheads="1" noChangeShapeType="1" noTextEdit="1"/>
              </p:cNvSpPr>
              <p:nvPr>
                <p:ph idx="1"/>
              </p:nvPr>
            </p:nvSpPr>
            <p:spPr>
              <a:blipFill>
                <a:blip r:embed="rId3"/>
                <a:stretch>
                  <a:fillRect l="-1975" r="-2045"/>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5BE06456-0CAA-46F7-B4EE-D069826C7514}"/>
              </a:ext>
            </a:extLst>
          </p:cNvPr>
          <p:cNvSpPr>
            <a:spLocks noGrp="1"/>
          </p:cNvSpPr>
          <p:nvPr>
            <p:ph type="title"/>
          </p:nvPr>
        </p:nvSpPr>
        <p:spPr/>
        <p:txBody>
          <a:bodyPr/>
          <a:lstStyle/>
          <a:p>
            <a:r>
              <a:rPr lang="ja-JP" altLang="en-US" dirty="0"/>
              <a:t>メッシュ生成における問題点１（続き）</a:t>
            </a:r>
            <a:endParaRPr kumimoji="1" lang="ja-JP" altLang="en-US" dirty="0"/>
          </a:p>
        </p:txBody>
      </p:sp>
      <p:sp>
        <p:nvSpPr>
          <p:cNvPr id="4" name="スライド番号プレースホルダー 3">
            <a:extLst>
              <a:ext uri="{FF2B5EF4-FFF2-40B4-BE49-F238E27FC236}">
                <a16:creationId xmlns:a16="http://schemas.microsoft.com/office/drawing/2014/main" id="{F978C676-9D9D-462B-821E-8ED447433B96}"/>
              </a:ext>
            </a:extLst>
          </p:cNvPr>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5" name="Picture 4" descr="YP67cad">
            <a:extLst>
              <a:ext uri="{FF2B5EF4-FFF2-40B4-BE49-F238E27FC236}">
                <a16:creationId xmlns:a16="http://schemas.microsoft.com/office/drawing/2014/main" id="{FB311B95-F9FA-4731-8CA2-CE6785A45E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36" y="957703"/>
            <a:ext cx="2721960" cy="162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YP67full_mesh003">
            <a:extLst>
              <a:ext uri="{FF2B5EF4-FFF2-40B4-BE49-F238E27FC236}">
                <a16:creationId xmlns:a16="http://schemas.microsoft.com/office/drawing/2014/main" id="{45A9CB20-0EE9-414E-8D08-CB00512317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397" r="18179" b="11581"/>
          <a:stretch>
            <a:fillRect/>
          </a:stretch>
        </p:blipFill>
        <p:spPr bwMode="auto">
          <a:xfrm>
            <a:off x="2843808" y="694328"/>
            <a:ext cx="3125401" cy="20145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606032A7-75BB-4CC3-BAAF-3D00C934A5F5}"/>
              </a:ext>
            </a:extLst>
          </p:cNvPr>
          <p:cNvSpPr>
            <a:spLocks noChangeArrowheads="1"/>
          </p:cNvSpPr>
          <p:nvPr/>
        </p:nvSpPr>
        <p:spPr bwMode="auto">
          <a:xfrm>
            <a:off x="1295636" y="2240472"/>
            <a:ext cx="370695" cy="28138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Line 8">
            <a:extLst>
              <a:ext uri="{FF2B5EF4-FFF2-40B4-BE49-F238E27FC236}">
                <a16:creationId xmlns:a16="http://schemas.microsoft.com/office/drawing/2014/main" id="{5AFDCECC-267F-4BFA-B59C-0F4C73173800}"/>
              </a:ext>
            </a:extLst>
          </p:cNvPr>
          <p:cNvSpPr>
            <a:spLocks noChangeShapeType="1"/>
          </p:cNvSpPr>
          <p:nvPr/>
        </p:nvSpPr>
        <p:spPr bwMode="auto">
          <a:xfrm flipV="1">
            <a:off x="1295636" y="694326"/>
            <a:ext cx="1547411" cy="154614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9">
            <a:extLst>
              <a:ext uri="{FF2B5EF4-FFF2-40B4-BE49-F238E27FC236}">
                <a16:creationId xmlns:a16="http://schemas.microsoft.com/office/drawing/2014/main" id="{5A0D870D-1888-4F24-8168-F3A33994216B}"/>
              </a:ext>
            </a:extLst>
          </p:cNvPr>
          <p:cNvSpPr>
            <a:spLocks noChangeShapeType="1"/>
          </p:cNvSpPr>
          <p:nvPr/>
        </p:nvSpPr>
        <p:spPr bwMode="auto">
          <a:xfrm>
            <a:off x="1666332" y="2521854"/>
            <a:ext cx="1176716" cy="18706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テキスト ボックス 9">
            <a:extLst>
              <a:ext uri="{FF2B5EF4-FFF2-40B4-BE49-F238E27FC236}">
                <a16:creationId xmlns:a16="http://schemas.microsoft.com/office/drawing/2014/main" id="{FA4C876B-49F2-43F7-BEFD-4D3352C8F4BA}"/>
              </a:ext>
            </a:extLst>
          </p:cNvPr>
          <p:cNvSpPr txBox="1"/>
          <p:nvPr/>
        </p:nvSpPr>
        <p:spPr>
          <a:xfrm>
            <a:off x="1511660" y="703729"/>
            <a:ext cx="1176716" cy="276999"/>
          </a:xfrm>
          <a:prstGeom prst="rect">
            <a:avLst/>
          </a:prstGeom>
          <a:noFill/>
        </p:spPr>
        <p:txBody>
          <a:bodyPr wrap="square" lIns="0" tIns="0" rIns="0" bIns="0" rtlCol="0">
            <a:spAutoFit/>
          </a:bodyPr>
          <a:lstStyle/>
          <a:p>
            <a:pPr algn="ctr"/>
            <a:r>
              <a:rPr kumimoji="1" lang="en-US" altLang="ja-JP" dirty="0"/>
              <a:t>T4</a:t>
            </a:r>
            <a:r>
              <a:rPr kumimoji="1" lang="ja-JP" altLang="en-US" dirty="0"/>
              <a:t>メッシュ</a:t>
            </a:r>
          </a:p>
        </p:txBody>
      </p:sp>
      <p:sp>
        <p:nvSpPr>
          <p:cNvPr id="42" name="角丸四角形 71">
            <a:extLst>
              <a:ext uri="{FF2B5EF4-FFF2-40B4-BE49-F238E27FC236}">
                <a16:creationId xmlns:a16="http://schemas.microsoft.com/office/drawing/2014/main" id="{3643C3BE-500F-4D2F-AB25-3F6B971CA479}"/>
              </a:ext>
            </a:extLst>
          </p:cNvPr>
          <p:cNvSpPr/>
          <p:nvPr/>
        </p:nvSpPr>
        <p:spPr>
          <a:xfrm>
            <a:off x="383090" y="5661248"/>
            <a:ext cx="8365374" cy="531150"/>
          </a:xfrm>
          <a:prstGeom prst="roundRect">
            <a:avLst>
              <a:gd name="adj" fmla="val 29216"/>
            </a:avLst>
          </a:prstGeom>
          <a:solidFill>
            <a:srgbClr val="FFFF00"/>
          </a:solidFill>
          <a:ln w="3175">
            <a:solidFill>
              <a:schemeClr val="tx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solidFill>
                  <a:srgbClr val="FF0000"/>
                </a:solidFill>
                <a:latin typeface="ＭＳ Ｐゴシック" panose="020B0600070205080204" pitchFamily="50" charset="-128"/>
                <a:ea typeface="ＭＳ Ｐゴシック" panose="020B0600070205080204" pitchFamily="50" charset="-128"/>
              </a:rPr>
              <a:t>電着塗装シミュレーションには四面体メッシュが適している．</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p:txBody>
      </p:sp>
      <p:sp>
        <p:nvSpPr>
          <p:cNvPr id="43" name="正方形/長方形 42">
            <a:extLst>
              <a:ext uri="{FF2B5EF4-FFF2-40B4-BE49-F238E27FC236}">
                <a16:creationId xmlns:a16="http://schemas.microsoft.com/office/drawing/2014/main" id="{898FF709-AE0B-4EF6-9D2F-382292702C0C}"/>
              </a:ext>
            </a:extLst>
          </p:cNvPr>
          <p:cNvSpPr/>
          <p:nvPr/>
        </p:nvSpPr>
        <p:spPr>
          <a:xfrm>
            <a:off x="3211520" y="2744924"/>
            <a:ext cx="2728632" cy="646331"/>
          </a:xfrm>
          <a:prstGeom prst="rect">
            <a:avLst/>
          </a:prstGeom>
          <a:solidFill>
            <a:schemeClr val="bg1">
              <a:lumMod val="85000"/>
            </a:schemeClr>
          </a:solidFill>
        </p:spPr>
        <p:txBody>
          <a:bodyPr wrap="none">
            <a:spAutoFit/>
          </a:bodyPr>
          <a:lstStyle/>
          <a:p>
            <a:pPr algn="ctr"/>
            <a:r>
              <a:rPr lang="ja-JP" altLang="en-US" dirty="0"/>
              <a:t>車体メッシュの拡大図</a:t>
            </a:r>
            <a:br>
              <a:rPr lang="en-US" altLang="ja-JP" dirty="0"/>
            </a:br>
            <a:r>
              <a:rPr lang="ja-JP" altLang="en-US" dirty="0"/>
              <a:t>（表面メッシュのみを表示）</a:t>
            </a:r>
            <a:endParaRPr lang="en-US" altLang="ja-JP" dirty="0"/>
          </a:p>
        </p:txBody>
      </p:sp>
      <p:pic>
        <p:nvPicPr>
          <p:cNvPr id="11" name="図 10">
            <a:extLst>
              <a:ext uri="{FF2B5EF4-FFF2-40B4-BE49-F238E27FC236}">
                <a16:creationId xmlns:a16="http://schemas.microsoft.com/office/drawing/2014/main" id="{7966640C-1D36-40FD-8C5B-85CB55B1932F}"/>
              </a:ext>
            </a:extLst>
          </p:cNvPr>
          <p:cNvPicPr>
            <a:picLocks noChangeAspect="1"/>
          </p:cNvPicPr>
          <p:nvPr/>
        </p:nvPicPr>
        <p:blipFill rotWithShape="1">
          <a:blip r:embed="rId6"/>
          <a:srcRect b="2122"/>
          <a:stretch/>
        </p:blipFill>
        <p:spPr>
          <a:xfrm>
            <a:off x="5976156" y="1877114"/>
            <a:ext cx="2477190" cy="1518962"/>
          </a:xfrm>
          <a:prstGeom prst="rect">
            <a:avLst/>
          </a:prstGeom>
        </p:spPr>
      </p:pic>
      <p:pic>
        <p:nvPicPr>
          <p:cNvPr id="44" name="図 43">
            <a:extLst>
              <a:ext uri="{FF2B5EF4-FFF2-40B4-BE49-F238E27FC236}">
                <a16:creationId xmlns:a16="http://schemas.microsoft.com/office/drawing/2014/main" id="{1AC04DAF-4F2A-4ADE-8F7D-9DCB2AA80F8D}"/>
              </a:ext>
            </a:extLst>
          </p:cNvPr>
          <p:cNvPicPr>
            <a:picLocks noChangeAspect="1"/>
          </p:cNvPicPr>
          <p:nvPr/>
        </p:nvPicPr>
        <p:blipFill>
          <a:blip r:embed="rId7"/>
          <a:stretch>
            <a:fillRect/>
          </a:stretch>
        </p:blipFill>
        <p:spPr>
          <a:xfrm>
            <a:off x="7640400" y="645224"/>
            <a:ext cx="1468104" cy="1581035"/>
          </a:xfrm>
          <a:prstGeom prst="rect">
            <a:avLst/>
          </a:prstGeom>
        </p:spPr>
      </p:pic>
      <p:sp>
        <p:nvSpPr>
          <p:cNvPr id="45" name="Rectangle 7">
            <a:extLst>
              <a:ext uri="{FF2B5EF4-FFF2-40B4-BE49-F238E27FC236}">
                <a16:creationId xmlns:a16="http://schemas.microsoft.com/office/drawing/2014/main" id="{4AD1F6B9-F7D9-43AD-8003-C10E74EF371A}"/>
              </a:ext>
            </a:extLst>
          </p:cNvPr>
          <p:cNvSpPr>
            <a:spLocks noChangeArrowheads="1"/>
          </p:cNvSpPr>
          <p:nvPr/>
        </p:nvSpPr>
        <p:spPr bwMode="auto">
          <a:xfrm>
            <a:off x="7020273" y="2384884"/>
            <a:ext cx="252028" cy="28915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 name="Line 8">
            <a:extLst>
              <a:ext uri="{FF2B5EF4-FFF2-40B4-BE49-F238E27FC236}">
                <a16:creationId xmlns:a16="http://schemas.microsoft.com/office/drawing/2014/main" id="{A6402AC8-D59D-4254-8510-DF3EE6AB044D}"/>
              </a:ext>
            </a:extLst>
          </p:cNvPr>
          <p:cNvSpPr>
            <a:spLocks noChangeShapeType="1"/>
          </p:cNvSpPr>
          <p:nvPr/>
        </p:nvSpPr>
        <p:spPr bwMode="auto">
          <a:xfrm flipV="1">
            <a:off x="7013947" y="645224"/>
            <a:ext cx="626453" cy="174034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8">
            <a:extLst>
              <a:ext uri="{FF2B5EF4-FFF2-40B4-BE49-F238E27FC236}">
                <a16:creationId xmlns:a16="http://schemas.microsoft.com/office/drawing/2014/main" id="{6C377C6E-8395-44EC-A0DB-CF28A767060A}"/>
              </a:ext>
            </a:extLst>
          </p:cNvPr>
          <p:cNvSpPr>
            <a:spLocks noChangeShapeType="1"/>
          </p:cNvSpPr>
          <p:nvPr/>
        </p:nvSpPr>
        <p:spPr bwMode="auto">
          <a:xfrm flipV="1">
            <a:off x="7272302" y="2226260"/>
            <a:ext cx="1830016" cy="44778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テキスト ボックス 47">
            <a:extLst>
              <a:ext uri="{FF2B5EF4-FFF2-40B4-BE49-F238E27FC236}">
                <a16:creationId xmlns:a16="http://schemas.microsoft.com/office/drawing/2014/main" id="{124EF639-0D4B-458C-97BB-8EA7A64F27D6}"/>
              </a:ext>
            </a:extLst>
          </p:cNvPr>
          <p:cNvSpPr txBox="1"/>
          <p:nvPr/>
        </p:nvSpPr>
        <p:spPr>
          <a:xfrm>
            <a:off x="6606759" y="621862"/>
            <a:ext cx="849592" cy="553998"/>
          </a:xfrm>
          <a:prstGeom prst="rect">
            <a:avLst/>
          </a:prstGeom>
          <a:noFill/>
        </p:spPr>
        <p:txBody>
          <a:bodyPr wrap="square" lIns="0" tIns="0" rIns="0" bIns="0" rtlCol="0">
            <a:spAutoFit/>
          </a:bodyPr>
          <a:lstStyle/>
          <a:p>
            <a:pPr algn="ctr"/>
            <a:r>
              <a:rPr kumimoji="1" lang="en-US" altLang="ja-JP" dirty="0" err="1"/>
              <a:t>Cutcell</a:t>
            </a:r>
            <a:br>
              <a:rPr kumimoji="1" lang="en-US" altLang="ja-JP" dirty="0"/>
            </a:br>
            <a:r>
              <a:rPr kumimoji="1" lang="ja-JP" altLang="en-US" dirty="0"/>
              <a:t>メッシュ</a:t>
            </a:r>
          </a:p>
        </p:txBody>
      </p:sp>
    </p:spTree>
    <p:extLst>
      <p:ext uri="{BB962C8B-B14F-4D97-AF65-F5344CB8AC3E}">
        <p14:creationId xmlns:p14="http://schemas.microsoft.com/office/powerpoint/2010/main" val="428238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F40EDA18-1C76-40BD-B3B7-769C315DA8A3}"/>
                  </a:ext>
                </a:extLst>
              </p:cNvPr>
              <p:cNvSpPr>
                <a:spLocks noGrp="1"/>
              </p:cNvSpPr>
              <p:nvPr>
                <p:ph idx="1"/>
              </p:nvPr>
            </p:nvSpPr>
            <p:spPr/>
            <p:txBody>
              <a:bodyPr/>
              <a:lstStyle/>
              <a:p>
                <a:pPr marL="0" indent="0" algn="ctr">
                  <a:buNone/>
                </a:pPr>
                <a:r>
                  <a:rPr kumimoji="1" lang="ja-JP" altLang="en-US" b="1" u="sng" dirty="0">
                    <a:effectLst>
                      <a:outerShdw blurRad="38100" dist="38100" dir="2700000" algn="tl">
                        <a:srgbClr val="000000">
                          <a:alpha val="43137"/>
                        </a:srgbClr>
                      </a:outerShdw>
                    </a:effectLst>
                  </a:rPr>
                  <a:t>問題点２：標準的な</a:t>
                </a:r>
                <a:r>
                  <a:rPr lang="en-US" altLang="ja-JP" b="1" u="sng" dirty="0">
                    <a:effectLst>
                      <a:outerShdw blurRad="38100" dist="38100" dir="2700000" algn="tl">
                        <a:srgbClr val="000000">
                          <a:alpha val="43137"/>
                        </a:srgbClr>
                      </a:outerShdw>
                    </a:effectLst>
                  </a:rPr>
                  <a:t>4</a:t>
                </a:r>
                <a:r>
                  <a:rPr lang="ja-JP" altLang="en-US" b="1" u="sng" dirty="0">
                    <a:effectLst>
                      <a:outerShdw blurRad="38100" dist="38100" dir="2700000" algn="tl">
                        <a:srgbClr val="000000">
                          <a:alpha val="43137"/>
                        </a:srgbClr>
                      </a:outerShdw>
                    </a:effectLst>
                  </a:rPr>
                  <a:t>節点四面体および</a:t>
                </a:r>
                <a:r>
                  <a:rPr lang="en-US" altLang="ja-JP" b="1" u="sng" dirty="0">
                    <a:effectLst>
                      <a:outerShdw blurRad="38100" dist="38100" dir="2700000" algn="tl">
                        <a:srgbClr val="000000">
                          <a:alpha val="43137"/>
                        </a:srgbClr>
                      </a:outerShdw>
                    </a:effectLst>
                  </a:rPr>
                  <a:t>10</a:t>
                </a:r>
                <a:r>
                  <a:rPr lang="ja-JP" altLang="en-US" b="1" u="sng" dirty="0">
                    <a:effectLst>
                      <a:outerShdw blurRad="38100" dist="38100" dir="2700000" algn="tl">
                        <a:srgbClr val="000000">
                          <a:alpha val="43137"/>
                        </a:srgbClr>
                      </a:outerShdw>
                    </a:effectLst>
                  </a:rPr>
                  <a:t>節点四面体は</a:t>
                </a:r>
                <a:br>
                  <a:rPr lang="en-US" altLang="ja-JP" b="1" u="sng" dirty="0">
                    <a:effectLst>
                      <a:outerShdw blurRad="38100" dist="38100" dir="2700000" algn="tl">
                        <a:srgbClr val="000000">
                          <a:alpha val="43137"/>
                        </a:srgbClr>
                      </a:outerShdw>
                    </a:effectLst>
                  </a:rPr>
                </a:br>
                <a:r>
                  <a:rPr lang="ja-JP" altLang="en-US" b="1" u="sng" dirty="0">
                    <a:effectLst>
                      <a:outerShdw blurRad="38100" dist="38100" dir="2700000" algn="tl">
                        <a:srgbClr val="000000">
                          <a:alpha val="43137"/>
                        </a:srgbClr>
                      </a:outerShdw>
                    </a:effectLst>
                  </a:rPr>
                  <a:t>どちらも欠点があり使いづらい．</a:t>
                </a:r>
                <a:br>
                  <a:rPr kumimoji="1" lang="en-US" altLang="ja-JP" b="1" u="sng" dirty="0">
                    <a:effectLst>
                      <a:outerShdw blurRad="38100" dist="38100" dir="2700000" algn="tl">
                        <a:srgbClr val="000000">
                          <a:alpha val="43137"/>
                        </a:srgbClr>
                      </a:outerShdw>
                    </a:effectLst>
                  </a:rPr>
                </a:br>
                <a:r>
                  <a:rPr kumimoji="1" lang="en-US" altLang="ja-JP" b="1" u="sng" dirty="0">
                    <a:effectLst>
                      <a:outerShdw blurRad="38100" dist="38100" dir="2700000" algn="tl">
                        <a:srgbClr val="000000">
                          <a:alpha val="43137"/>
                        </a:srgbClr>
                      </a:outerShdw>
                    </a:effectLst>
                  </a:rPr>
                  <a:t>  </a:t>
                </a:r>
              </a:p>
              <a:p>
                <a:pPr>
                  <a:buFont typeface="Wingdings" panose="05000000000000000000" pitchFamily="2" charset="2"/>
                  <a:buChar char="Ø"/>
                </a:pPr>
                <a:r>
                  <a:rPr kumimoji="1" lang="ja-JP" altLang="en-US" sz="2400" dirty="0"/>
                  <a:t>標準的な</a:t>
                </a:r>
                <a:r>
                  <a:rPr kumimoji="1" lang="en-US" altLang="ja-JP" sz="2400" dirty="0"/>
                  <a:t>4</a:t>
                </a:r>
                <a:r>
                  <a:rPr kumimoji="1" lang="ja-JP" altLang="en-US" sz="2400" dirty="0"/>
                  <a:t>節点四面体</a:t>
                </a:r>
                <a:r>
                  <a:rPr kumimoji="1" lang="en-US" altLang="ja-JP" sz="2400" dirty="0"/>
                  <a:t>(</a:t>
                </a:r>
                <a:r>
                  <a:rPr kumimoji="1" lang="en-US" altLang="ja-JP" sz="2400" b="1" dirty="0"/>
                  <a:t>T4</a:t>
                </a:r>
                <a:r>
                  <a:rPr kumimoji="1" lang="en-US" altLang="ja-JP" sz="2400" dirty="0"/>
                  <a:t>)</a:t>
                </a:r>
                <a:r>
                  <a:rPr kumimoji="1" lang="ja-JP" altLang="en-US" sz="2400" dirty="0"/>
                  <a:t>要素は</a:t>
                </a:r>
                <a:r>
                  <a:rPr kumimoji="1" lang="ja-JP" altLang="en-US" sz="2400" dirty="0">
                    <a:solidFill>
                      <a:srgbClr val="FF0000"/>
                    </a:solidFill>
                  </a:rPr>
                  <a:t>メッシュ</a:t>
                </a:r>
                <a:br>
                  <a:rPr kumimoji="1" lang="en-US" altLang="ja-JP" sz="2400" dirty="0">
                    <a:solidFill>
                      <a:srgbClr val="FF0000"/>
                    </a:solidFill>
                  </a:rPr>
                </a:br>
                <a:r>
                  <a:rPr kumimoji="1" lang="ja-JP" altLang="en-US" sz="2400" dirty="0">
                    <a:solidFill>
                      <a:srgbClr val="FF0000"/>
                    </a:solidFill>
                  </a:rPr>
                  <a:t>収束速度が</a:t>
                </a:r>
                <a:r>
                  <a:rPr lang="ja-JP" altLang="en-US" sz="2400" dirty="0">
                    <a:solidFill>
                      <a:srgbClr val="FF0000"/>
                    </a:solidFill>
                  </a:rPr>
                  <a:t>１次</a:t>
                </a:r>
                <a:r>
                  <a:rPr kumimoji="1" lang="ja-JP" altLang="en-US" sz="2400" dirty="0">
                    <a:solidFill>
                      <a:srgbClr val="FF0000"/>
                    </a:solidFill>
                  </a:rPr>
                  <a:t>であり，精度が悪い</a:t>
                </a:r>
                <a:r>
                  <a:rPr kumimoji="1" lang="ja-JP" altLang="en-US" sz="2400" dirty="0"/>
                  <a:t>．</a:t>
                </a:r>
                <a:br>
                  <a:rPr kumimoji="1" lang="en-US" altLang="ja-JP" sz="2400" dirty="0"/>
                </a:br>
                <a14:m>
                  <m:oMath xmlns:m="http://schemas.openxmlformats.org/officeDocument/2006/math">
                    <m:r>
                      <a:rPr kumimoji="1" lang="en-US" altLang="ja-JP" sz="2400" i="1" smtClean="0">
                        <a:latin typeface="Cambria Math" panose="02040503050406030204" pitchFamily="18" charset="0"/>
                        <a:ea typeface="Cambria Math" panose="02040503050406030204" pitchFamily="18" charset="0"/>
                      </a:rPr>
                      <m:t>⟹</m:t>
                    </m:r>
                  </m:oMath>
                </a14:m>
                <a:r>
                  <a:rPr kumimoji="1" lang="en-US" altLang="ja-JP" sz="2400" dirty="0"/>
                  <a:t> FEM-T4</a:t>
                </a:r>
                <a:r>
                  <a:rPr kumimoji="1" lang="ja-JP" altLang="en-US" sz="2400" dirty="0"/>
                  <a:t>や</a:t>
                </a:r>
                <a:r>
                  <a:rPr kumimoji="1" lang="en-US" altLang="ja-JP" sz="2400" dirty="0"/>
                  <a:t>FVM-T4</a:t>
                </a:r>
                <a:r>
                  <a:rPr lang="ja-JP" altLang="en-US" sz="2400" dirty="0"/>
                  <a:t>では高精度な解</a:t>
                </a:r>
                <a:br>
                  <a:rPr lang="en-US" altLang="ja-JP" sz="2400" dirty="0"/>
                </a:br>
                <a:r>
                  <a:rPr lang="ja-JP" altLang="en-US" sz="2400" dirty="0"/>
                  <a:t>を得るために相当細かいメッシュが必要．</a:t>
                </a:r>
                <a:br>
                  <a:rPr kumimoji="1" lang="en-US" altLang="ja-JP" sz="2400" dirty="0"/>
                </a:br>
                <a:endParaRPr kumimoji="1" lang="en-US" altLang="ja-JP" sz="2400" dirty="0"/>
              </a:p>
              <a:p>
                <a:pPr>
                  <a:buFont typeface="Wingdings" panose="05000000000000000000" pitchFamily="2" charset="2"/>
                  <a:buChar char="Ø"/>
                </a:pPr>
                <a:r>
                  <a:rPr kumimoji="1" lang="ja-JP" altLang="en-US" sz="2400" dirty="0"/>
                  <a:t>標準的な</a:t>
                </a:r>
                <a:r>
                  <a:rPr kumimoji="1" lang="en-US" altLang="ja-JP" sz="2400" dirty="0"/>
                  <a:t>10</a:t>
                </a:r>
                <a:r>
                  <a:rPr kumimoji="1" lang="ja-JP" altLang="en-US" sz="2400" dirty="0"/>
                  <a:t>節点四面体</a:t>
                </a:r>
                <a:r>
                  <a:rPr kumimoji="1" lang="en-US" altLang="ja-JP" sz="2400" dirty="0"/>
                  <a:t>(</a:t>
                </a:r>
                <a:r>
                  <a:rPr kumimoji="1" lang="en-US" altLang="ja-JP" sz="2400" b="1" dirty="0"/>
                  <a:t>T10</a:t>
                </a:r>
                <a:r>
                  <a:rPr kumimoji="1" lang="en-US" altLang="ja-JP" sz="2400" dirty="0"/>
                  <a:t>)</a:t>
                </a:r>
                <a:r>
                  <a:rPr kumimoji="1" lang="ja-JP" altLang="en-US" sz="2400" dirty="0"/>
                  <a:t>要素はメッシュ</a:t>
                </a:r>
                <a:br>
                  <a:rPr kumimoji="1" lang="en-US" altLang="ja-JP" sz="2400" dirty="0"/>
                </a:br>
                <a:r>
                  <a:rPr kumimoji="1" lang="ja-JP" altLang="en-US" sz="2400" dirty="0"/>
                  <a:t>収束速度が</a:t>
                </a:r>
                <a:r>
                  <a:rPr lang="ja-JP" altLang="en-US" sz="2400" dirty="0"/>
                  <a:t>２次で精度は良いが，</a:t>
                </a:r>
                <a:r>
                  <a:rPr lang="ja-JP" altLang="en-US" sz="2400" dirty="0">
                    <a:solidFill>
                      <a:srgbClr val="0000CC"/>
                    </a:solidFill>
                  </a:rPr>
                  <a:t>中間節点</a:t>
                </a:r>
                <a:br>
                  <a:rPr lang="en-US" altLang="ja-JP" sz="2400" dirty="0">
                    <a:solidFill>
                      <a:srgbClr val="0000CC"/>
                    </a:solidFill>
                  </a:rPr>
                </a:br>
                <a:r>
                  <a:rPr lang="ja-JP" altLang="en-US" sz="2400" dirty="0">
                    <a:solidFill>
                      <a:srgbClr val="0000CC"/>
                    </a:solidFill>
                  </a:rPr>
                  <a:t>の折れ曲がりなしに複雑形状を表現すると</a:t>
                </a:r>
                <a:br>
                  <a:rPr lang="en-US" altLang="ja-JP" sz="2400" dirty="0">
                    <a:solidFill>
                      <a:srgbClr val="0000CC"/>
                    </a:solidFill>
                  </a:rPr>
                </a:br>
                <a:r>
                  <a:rPr lang="ja-JP" altLang="en-US" sz="2400" dirty="0">
                    <a:solidFill>
                      <a:srgbClr val="0000CC"/>
                    </a:solidFill>
                  </a:rPr>
                  <a:t>メッシュ数が飛躍的に増大してしまう．</a:t>
                </a:r>
                <a:endParaRPr kumimoji="1" lang="ja-JP" altLang="en-US" sz="2400" dirty="0">
                  <a:solidFill>
                    <a:srgbClr val="0000CC"/>
                  </a:solidFill>
                </a:endParaRPr>
              </a:p>
            </p:txBody>
          </p:sp>
        </mc:Choice>
        <mc:Fallback xmlns="">
          <p:sp>
            <p:nvSpPr>
              <p:cNvPr id="3" name="コンテンツ プレースホルダー 2">
                <a:extLst>
                  <a:ext uri="{FF2B5EF4-FFF2-40B4-BE49-F238E27FC236}">
                    <a16:creationId xmlns:a16="http://schemas.microsoft.com/office/drawing/2014/main" id="{F40EDA18-1C76-40BD-B3B7-769C315DA8A3}"/>
                  </a:ext>
                </a:extLst>
              </p:cNvPr>
              <p:cNvSpPr>
                <a:spLocks noGrp="1" noRot="1" noChangeAspect="1" noMove="1" noResize="1" noEditPoints="1" noAdjustHandles="1" noChangeArrowheads="1" noChangeShapeType="1" noTextEdit="1"/>
              </p:cNvSpPr>
              <p:nvPr>
                <p:ph idx="1"/>
              </p:nvPr>
            </p:nvSpPr>
            <p:spPr>
              <a:blipFill>
                <a:blip r:embed="rId3"/>
                <a:stretch>
                  <a:fillRect l="-1975" t="-2006" r="-1199"/>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AC434357-4E53-46F1-A86D-4928E7D3451C}"/>
              </a:ext>
            </a:extLst>
          </p:cNvPr>
          <p:cNvSpPr>
            <a:spLocks noGrp="1"/>
          </p:cNvSpPr>
          <p:nvPr>
            <p:ph type="title"/>
          </p:nvPr>
        </p:nvSpPr>
        <p:spPr/>
        <p:txBody>
          <a:bodyPr/>
          <a:lstStyle/>
          <a:p>
            <a:r>
              <a:rPr kumimoji="1" lang="ja-JP" altLang="en-US" dirty="0"/>
              <a:t>メッシュ生成における問題点２</a:t>
            </a:r>
          </a:p>
        </p:txBody>
      </p:sp>
      <p:sp>
        <p:nvSpPr>
          <p:cNvPr id="4" name="スライド番号プレースホルダー 3">
            <a:extLst>
              <a:ext uri="{FF2B5EF4-FFF2-40B4-BE49-F238E27FC236}">
                <a16:creationId xmlns:a16="http://schemas.microsoft.com/office/drawing/2014/main" id="{84F78BA0-EAB2-469E-A90E-8AA920D733D7}"/>
              </a:ext>
            </a:extLst>
          </p:cNvPr>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grpSp>
        <p:nvGrpSpPr>
          <p:cNvPr id="5" name="グループ化 4">
            <a:extLst>
              <a:ext uri="{FF2B5EF4-FFF2-40B4-BE49-F238E27FC236}">
                <a16:creationId xmlns:a16="http://schemas.microsoft.com/office/drawing/2014/main" id="{1C759687-5110-4EEB-A695-99F22E7D5634}"/>
              </a:ext>
            </a:extLst>
          </p:cNvPr>
          <p:cNvGrpSpPr>
            <a:grpSpLocks noChangeAspect="1"/>
          </p:cNvGrpSpPr>
          <p:nvPr/>
        </p:nvGrpSpPr>
        <p:grpSpPr>
          <a:xfrm>
            <a:off x="6535882" y="2127553"/>
            <a:ext cx="1358034" cy="1052727"/>
            <a:chOff x="7896806" y="3359140"/>
            <a:chExt cx="1113158" cy="862902"/>
          </a:xfrm>
        </p:grpSpPr>
        <p:cxnSp>
          <p:nvCxnSpPr>
            <p:cNvPr id="6" name="直線コネクタ 5">
              <a:extLst>
                <a:ext uri="{FF2B5EF4-FFF2-40B4-BE49-F238E27FC236}">
                  <a16:creationId xmlns:a16="http://schemas.microsoft.com/office/drawing/2014/main" id="{0FC4FE53-BF18-451A-AFBA-DBCACE33FCE2}"/>
                </a:ext>
              </a:extLst>
            </p:cNvPr>
            <p:cNvCxnSpPr>
              <a:stCxn id="7" idx="2"/>
              <a:endCxn id="12"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二等辺三角形 6">
              <a:extLst>
                <a:ext uri="{FF2B5EF4-FFF2-40B4-BE49-F238E27FC236}">
                  <a16:creationId xmlns:a16="http://schemas.microsoft.com/office/drawing/2014/main" id="{19208108-BF02-4E6B-9BAF-1BDE3AF0EA86}"/>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二等辺三角形 7">
              <a:extLst>
                <a:ext uri="{FF2B5EF4-FFF2-40B4-BE49-F238E27FC236}">
                  <a16:creationId xmlns:a16="http://schemas.microsoft.com/office/drawing/2014/main" id="{F64144A3-3DF8-4F80-9BB2-2DFDA14EA359}"/>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34">
              <a:extLst>
                <a:ext uri="{FF2B5EF4-FFF2-40B4-BE49-F238E27FC236}">
                  <a16:creationId xmlns:a16="http://schemas.microsoft.com/office/drawing/2014/main" id="{640970CA-501E-420E-A311-9CA7D6870356}"/>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35">
              <a:extLst>
                <a:ext uri="{FF2B5EF4-FFF2-40B4-BE49-F238E27FC236}">
                  <a16:creationId xmlns:a16="http://schemas.microsoft.com/office/drawing/2014/main" id="{192AE282-A677-47B2-8D3E-F80A56CC3160}"/>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36">
              <a:extLst>
                <a:ext uri="{FF2B5EF4-FFF2-40B4-BE49-F238E27FC236}">
                  <a16:creationId xmlns:a16="http://schemas.microsoft.com/office/drawing/2014/main" id="{CE8F7FD1-79CF-4AEE-8E44-7C13FB7D0314}"/>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37">
              <a:extLst>
                <a:ext uri="{FF2B5EF4-FFF2-40B4-BE49-F238E27FC236}">
                  <a16:creationId xmlns:a16="http://schemas.microsoft.com/office/drawing/2014/main" id="{CA6F20A0-F6CA-4162-9C71-6C942F5D3D7C}"/>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F8AE3553-0697-4EE5-8390-6EFCCB85B162}"/>
              </a:ext>
            </a:extLst>
          </p:cNvPr>
          <p:cNvGrpSpPr>
            <a:grpSpLocks noChangeAspect="1"/>
          </p:cNvGrpSpPr>
          <p:nvPr/>
        </p:nvGrpSpPr>
        <p:grpSpPr>
          <a:xfrm>
            <a:off x="6535882" y="4171874"/>
            <a:ext cx="1391448" cy="1078919"/>
            <a:chOff x="7033157" y="4150041"/>
            <a:chExt cx="1113158" cy="863135"/>
          </a:xfrm>
        </p:grpSpPr>
        <p:grpSp>
          <p:nvGrpSpPr>
            <p:cNvPr id="13" name="グループ化 12">
              <a:extLst>
                <a:ext uri="{FF2B5EF4-FFF2-40B4-BE49-F238E27FC236}">
                  <a16:creationId xmlns:a16="http://schemas.microsoft.com/office/drawing/2014/main" id="{EDA11963-5842-4D8E-976E-8215AC4A6EE2}"/>
                </a:ext>
              </a:extLst>
            </p:cNvPr>
            <p:cNvGrpSpPr/>
            <p:nvPr/>
          </p:nvGrpSpPr>
          <p:grpSpPr>
            <a:xfrm>
              <a:off x="7033157" y="4150041"/>
              <a:ext cx="1113158" cy="862902"/>
              <a:chOff x="7896806" y="3359140"/>
              <a:chExt cx="1113158" cy="862902"/>
            </a:xfrm>
          </p:grpSpPr>
          <p:cxnSp>
            <p:nvCxnSpPr>
              <p:cNvPr id="14" name="直線コネクタ 13">
                <a:extLst>
                  <a:ext uri="{FF2B5EF4-FFF2-40B4-BE49-F238E27FC236}">
                    <a16:creationId xmlns:a16="http://schemas.microsoft.com/office/drawing/2014/main" id="{01EAA64C-2AA9-4B14-B1CB-C43A01645637}"/>
                  </a:ext>
                </a:extLst>
              </p:cNvPr>
              <p:cNvCxnSpPr>
                <a:stCxn id="15" idx="2"/>
                <a:endCxn id="20" idx="2"/>
              </p:cNvCxnSpPr>
              <p:nvPr/>
            </p:nvCxnSpPr>
            <p:spPr>
              <a:xfrm flipV="1">
                <a:off x="7971688" y="3863909"/>
                <a:ext cx="923745" cy="291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二等辺三角形 14">
                <a:extLst>
                  <a:ext uri="{FF2B5EF4-FFF2-40B4-BE49-F238E27FC236}">
                    <a16:creationId xmlns:a16="http://schemas.microsoft.com/office/drawing/2014/main" id="{712C568E-CF74-4E26-8783-7AD768FB61D8}"/>
                  </a:ext>
                </a:extLst>
              </p:cNvPr>
              <p:cNvSpPr/>
              <p:nvPr/>
            </p:nvSpPr>
            <p:spPr>
              <a:xfrm>
                <a:off x="7971688" y="3456737"/>
                <a:ext cx="678702" cy="698928"/>
              </a:xfrm>
              <a:prstGeom prst="triangle">
                <a:avLst>
                  <a:gd name="adj" fmla="val 6312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二等辺三角形 15">
                <a:extLst>
                  <a:ext uri="{FF2B5EF4-FFF2-40B4-BE49-F238E27FC236}">
                    <a16:creationId xmlns:a16="http://schemas.microsoft.com/office/drawing/2014/main" id="{2451C1FF-8646-44D5-B48D-01E77E795A3C}"/>
                  </a:ext>
                </a:extLst>
              </p:cNvPr>
              <p:cNvSpPr/>
              <p:nvPr/>
            </p:nvSpPr>
            <p:spPr>
              <a:xfrm rot="4162743">
                <a:off x="8321115" y="3552465"/>
                <a:ext cx="769725" cy="383075"/>
              </a:xfrm>
              <a:prstGeom prst="triangle">
                <a:avLst>
                  <a:gd name="adj" fmla="val 7590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34">
                <a:extLst>
                  <a:ext uri="{FF2B5EF4-FFF2-40B4-BE49-F238E27FC236}">
                    <a16:creationId xmlns:a16="http://schemas.microsoft.com/office/drawing/2014/main" id="{A6CC5863-1EE3-49C6-9D96-6F231FB63960}"/>
                  </a:ext>
                </a:extLst>
              </p:cNvPr>
              <p:cNvSpPr/>
              <p:nvPr/>
            </p:nvSpPr>
            <p:spPr>
              <a:xfrm>
                <a:off x="8333426" y="34106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5">
                <a:extLst>
                  <a:ext uri="{FF2B5EF4-FFF2-40B4-BE49-F238E27FC236}">
                    <a16:creationId xmlns:a16="http://schemas.microsoft.com/office/drawing/2014/main" id="{4A58544C-ADA9-410A-A976-9C794330B794}"/>
                  </a:ext>
                </a:extLst>
              </p:cNvPr>
              <p:cNvSpPr/>
              <p:nvPr/>
            </p:nvSpPr>
            <p:spPr>
              <a:xfrm>
                <a:off x="7896806" y="409795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6">
                <a:extLst>
                  <a:ext uri="{FF2B5EF4-FFF2-40B4-BE49-F238E27FC236}">
                    <a16:creationId xmlns:a16="http://schemas.microsoft.com/office/drawing/2014/main" id="{CD9F2831-E4C7-4CA1-807E-CD0FA378578D}"/>
                  </a:ext>
                </a:extLst>
              </p:cNvPr>
              <p:cNvSpPr/>
              <p:nvPr/>
            </p:nvSpPr>
            <p:spPr>
              <a:xfrm>
                <a:off x="8610740" y="4106627"/>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7">
                <a:extLst>
                  <a:ext uri="{FF2B5EF4-FFF2-40B4-BE49-F238E27FC236}">
                    <a16:creationId xmlns:a16="http://schemas.microsoft.com/office/drawing/2014/main" id="{0E438488-D2DC-4FAE-9906-147F27824ABD}"/>
                  </a:ext>
                </a:extLst>
              </p:cNvPr>
              <p:cNvSpPr/>
              <p:nvPr/>
            </p:nvSpPr>
            <p:spPr>
              <a:xfrm>
                <a:off x="8895433" y="380620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円/楕円 36">
              <a:extLst>
                <a:ext uri="{FF2B5EF4-FFF2-40B4-BE49-F238E27FC236}">
                  <a16:creationId xmlns:a16="http://schemas.microsoft.com/office/drawing/2014/main" id="{0EF53B2A-5600-4B5A-909E-70FE6EA9717B}"/>
                </a:ext>
              </a:extLst>
            </p:cNvPr>
            <p:cNvSpPr/>
            <p:nvPr/>
          </p:nvSpPr>
          <p:spPr>
            <a:xfrm>
              <a:off x="7769837" y="440110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6">
              <a:extLst>
                <a:ext uri="{FF2B5EF4-FFF2-40B4-BE49-F238E27FC236}">
                  <a16:creationId xmlns:a16="http://schemas.microsoft.com/office/drawing/2014/main" id="{4AC7FB7E-2CDA-405C-ACBE-FAB62A6BD81D}"/>
                </a:ext>
              </a:extLst>
            </p:cNvPr>
            <p:cNvSpPr/>
            <p:nvPr/>
          </p:nvSpPr>
          <p:spPr>
            <a:xfrm>
              <a:off x="7884368" y="4753745"/>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36">
              <a:extLst>
                <a:ext uri="{FF2B5EF4-FFF2-40B4-BE49-F238E27FC236}">
                  <a16:creationId xmlns:a16="http://schemas.microsoft.com/office/drawing/2014/main" id="{4E0A8D43-389F-4F99-B6B1-6C078B916994}"/>
                </a:ext>
              </a:extLst>
            </p:cNvPr>
            <p:cNvSpPr/>
            <p:nvPr/>
          </p:nvSpPr>
          <p:spPr>
            <a:xfrm>
              <a:off x="7409797" y="489776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36">
              <a:extLst>
                <a:ext uri="{FF2B5EF4-FFF2-40B4-BE49-F238E27FC236}">
                  <a16:creationId xmlns:a16="http://schemas.microsoft.com/office/drawing/2014/main" id="{070CA3CB-D09C-4810-AC38-7361AAC2DFBC}"/>
                </a:ext>
              </a:extLst>
            </p:cNvPr>
            <p:cNvSpPr/>
            <p:nvPr/>
          </p:nvSpPr>
          <p:spPr>
            <a:xfrm>
              <a:off x="7236296" y="4537721"/>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36">
              <a:extLst>
                <a:ext uri="{FF2B5EF4-FFF2-40B4-BE49-F238E27FC236}">
                  <a16:creationId xmlns:a16="http://schemas.microsoft.com/office/drawing/2014/main" id="{B3834246-C7E9-4A7C-9B64-AA40B0799731}"/>
                </a:ext>
              </a:extLst>
            </p:cNvPr>
            <p:cNvSpPr/>
            <p:nvPr/>
          </p:nvSpPr>
          <p:spPr>
            <a:xfrm>
              <a:off x="7625821" y="4581128"/>
              <a:ext cx="114531" cy="11541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36">
              <a:extLst>
                <a:ext uri="{FF2B5EF4-FFF2-40B4-BE49-F238E27FC236}">
                  <a16:creationId xmlns:a16="http://schemas.microsoft.com/office/drawing/2014/main" id="{14384DCC-B184-4D4C-A938-32A4ACA60820}"/>
                </a:ext>
              </a:extLst>
            </p:cNvPr>
            <p:cNvSpPr/>
            <p:nvPr/>
          </p:nvSpPr>
          <p:spPr>
            <a:xfrm>
              <a:off x="7517809" y="4733528"/>
              <a:ext cx="114531" cy="115415"/>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967858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7F8A4A60-817C-404E-9B22-D7C419FE425B}"/>
                  </a:ext>
                </a:extLst>
              </p:cNvPr>
              <p:cNvSpPr>
                <a:spLocks noGrp="1"/>
              </p:cNvSpPr>
              <p:nvPr>
                <p:ph idx="1"/>
              </p:nvPr>
            </p:nvSpPr>
            <p:spPr/>
            <p:txBody>
              <a:bodyPr/>
              <a:lstStyle/>
              <a:p>
                <a:pPr marL="0" indent="0">
                  <a:buNone/>
                </a:pPr>
                <a:r>
                  <a:rPr kumimoji="1" lang="ja-JP" altLang="en-US" sz="2400" dirty="0"/>
                  <a:t>    </a:t>
                </a:r>
                <a14:m>
                  <m:oMath xmlns:m="http://schemas.openxmlformats.org/officeDocument/2006/math">
                    <m:r>
                      <a:rPr kumimoji="1" lang="ja-JP" altLang="en-US" sz="2400" i="1" smtClean="0">
                        <a:latin typeface="Cambria Math" panose="02040503050406030204" pitchFamily="18" charset="0"/>
                      </a:rPr>
                      <m:t>⟹</m:t>
                    </m:r>
                  </m:oMath>
                </a14:m>
                <a:r>
                  <a:rPr kumimoji="1" lang="ja-JP" altLang="en-US" sz="2400" dirty="0"/>
                  <a:t>車体表面に</a:t>
                </a:r>
                <a:r>
                  <a:rPr kumimoji="1" lang="ja-JP" altLang="en-US" sz="2400" b="1" dirty="0"/>
                  <a:t>小さな穴</a:t>
                </a:r>
                <a:r>
                  <a:rPr kumimoji="1" lang="ja-JP" altLang="en-US" sz="2400" dirty="0"/>
                  <a:t>がある場合，穴周辺の表面メッシュは</a:t>
                </a:r>
                <a:br>
                  <a:rPr kumimoji="1" lang="en-US" altLang="ja-JP" sz="2400" dirty="0"/>
                </a:br>
                <a:r>
                  <a:rPr lang="ja-JP" altLang="en-US" sz="2400" dirty="0"/>
                  <a:t>        </a:t>
                </a:r>
                <a:r>
                  <a:rPr kumimoji="1" lang="ja-JP" altLang="en-US" sz="2400" dirty="0"/>
                  <a:t>下図の様な見た目になる．</a:t>
                </a: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1200" dirty="0"/>
              </a:p>
              <a:p>
                <a:pPr marL="0" indent="0">
                  <a:buNone/>
                </a:pPr>
                <a:r>
                  <a:rPr lang="en-US" altLang="ja-JP" sz="2400" b="1" dirty="0">
                    <a:solidFill>
                      <a:srgbClr val="FF0000"/>
                    </a:solidFill>
                  </a:rPr>
                  <a:t>  ✗ </a:t>
                </a:r>
                <a:r>
                  <a:rPr lang="ja-JP" altLang="en-US" sz="2400" dirty="0">
                    <a:solidFill>
                      <a:srgbClr val="008000"/>
                    </a:solidFill>
                  </a:rPr>
                  <a:t>折れ曲がりのある</a:t>
                </a:r>
                <a:r>
                  <a:rPr lang="en-US" altLang="ja-JP" sz="2400" dirty="0">
                    <a:solidFill>
                      <a:srgbClr val="008000"/>
                    </a:solidFill>
                  </a:rPr>
                  <a:t>T10</a:t>
                </a:r>
                <a:r>
                  <a:rPr lang="ja-JP" altLang="en-US" sz="2400" dirty="0">
                    <a:solidFill>
                      <a:srgbClr val="008000"/>
                    </a:solidFill>
                  </a:rPr>
                  <a:t>メッシュ</a:t>
                </a:r>
                <a:r>
                  <a:rPr lang="ja-JP" altLang="en-US" sz="2400" dirty="0"/>
                  <a:t>は精度が大幅に落ちてしまう．</a:t>
                </a:r>
                <a:endParaRPr lang="en-US" altLang="ja-JP" sz="2400" dirty="0"/>
              </a:p>
              <a:p>
                <a:pPr marL="0" indent="0">
                  <a:buNone/>
                </a:pPr>
                <a:r>
                  <a:rPr lang="en-US" altLang="ja-JP" sz="2400" b="1" dirty="0">
                    <a:solidFill>
                      <a:srgbClr val="FF0000"/>
                    </a:solidFill>
                  </a:rPr>
                  <a:t>  ✗ </a:t>
                </a:r>
                <a:r>
                  <a:rPr lang="ja-JP" altLang="en-US" sz="2400" dirty="0">
                    <a:solidFill>
                      <a:srgbClr val="0000CC"/>
                    </a:solidFill>
                  </a:rPr>
                  <a:t>折れ曲がりのない</a:t>
                </a:r>
                <a:r>
                  <a:rPr lang="en-US" altLang="ja-JP" sz="2400" dirty="0">
                    <a:solidFill>
                      <a:srgbClr val="0000CC"/>
                    </a:solidFill>
                  </a:rPr>
                  <a:t>T10</a:t>
                </a:r>
                <a:r>
                  <a:rPr lang="ja-JP" altLang="en-US" sz="2400" dirty="0">
                    <a:solidFill>
                      <a:srgbClr val="0000CC"/>
                    </a:solidFill>
                  </a:rPr>
                  <a:t>メッシュ</a:t>
                </a:r>
                <a:r>
                  <a:rPr lang="ja-JP" altLang="en-US" sz="2400" dirty="0"/>
                  <a:t>はメッシュ数が大幅に増加する．</a:t>
                </a:r>
                <a:endParaRPr kumimoji="1" lang="ja-JP" altLang="en-US" sz="2400" dirty="0"/>
              </a:p>
            </p:txBody>
          </p:sp>
        </mc:Choice>
        <mc:Fallback xmlns="">
          <p:sp>
            <p:nvSpPr>
              <p:cNvPr id="3" name="コンテンツ プレースホルダー 2">
                <a:extLst>
                  <a:ext uri="{FF2B5EF4-FFF2-40B4-BE49-F238E27FC236}">
                    <a16:creationId xmlns:a16="http://schemas.microsoft.com/office/drawing/2014/main" id="{7F8A4A60-817C-404E-9B22-D7C419FE425B}"/>
                  </a:ext>
                </a:extLst>
              </p:cNvPr>
              <p:cNvSpPr>
                <a:spLocks noGrp="1" noRot="1" noChangeAspect="1" noMove="1" noResize="1" noEditPoints="1" noAdjustHandles="1" noChangeArrowheads="1" noChangeShapeType="1" noTextEdit="1"/>
              </p:cNvSpPr>
              <p:nvPr>
                <p:ph idx="1"/>
              </p:nvPr>
            </p:nvSpPr>
            <p:spPr>
              <a:blipFill>
                <a:blip r:embed="rId3"/>
                <a:stretch>
                  <a:fillRect t="-1584" r="-423"/>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FBD85AE5-DC4E-42D5-9376-B960EBE8FA2B}"/>
              </a:ext>
            </a:extLst>
          </p:cNvPr>
          <p:cNvSpPr>
            <a:spLocks noGrp="1"/>
          </p:cNvSpPr>
          <p:nvPr>
            <p:ph type="title"/>
          </p:nvPr>
        </p:nvSpPr>
        <p:spPr/>
        <p:txBody>
          <a:bodyPr/>
          <a:lstStyle/>
          <a:p>
            <a:r>
              <a:rPr lang="ja-JP" altLang="en-US" dirty="0"/>
              <a:t>メッシュ生成における問題点２（続き）</a:t>
            </a:r>
            <a:endParaRPr kumimoji="1" lang="ja-JP" altLang="en-US" dirty="0"/>
          </a:p>
        </p:txBody>
      </p:sp>
      <p:sp>
        <p:nvSpPr>
          <p:cNvPr id="4" name="スライド番号プレースホルダー 3">
            <a:extLst>
              <a:ext uri="{FF2B5EF4-FFF2-40B4-BE49-F238E27FC236}">
                <a16:creationId xmlns:a16="http://schemas.microsoft.com/office/drawing/2014/main" id="{22B79091-FF92-40D6-BE60-C78451956D81}"/>
              </a:ext>
            </a:extLst>
          </p:cNvPr>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
        <p:nvSpPr>
          <p:cNvPr id="5" name="正方形/長方形 4">
            <a:extLst>
              <a:ext uri="{FF2B5EF4-FFF2-40B4-BE49-F238E27FC236}">
                <a16:creationId xmlns:a16="http://schemas.microsoft.com/office/drawing/2014/main" id="{4C1DB593-C5EF-4DBB-8B95-F241811DD4FB}"/>
              </a:ext>
            </a:extLst>
          </p:cNvPr>
          <p:cNvSpPr/>
          <p:nvPr/>
        </p:nvSpPr>
        <p:spPr>
          <a:xfrm>
            <a:off x="3131840" y="1376772"/>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solidFill>
                <a:latin typeface="ＭＳ Ｐゴシック" panose="020B0600070205080204" pitchFamily="50" charset="-128"/>
                <a:ea typeface="ＭＳ Ｐゴシック" panose="020B0600070205080204" pitchFamily="50" charset="-128"/>
              </a:rPr>
              <a:t>車体</a:t>
            </a:r>
            <a:endParaRPr kumimoji="1" lang="ja-JP" altLang="en-US" sz="24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楕円 5">
            <a:extLst>
              <a:ext uri="{FF2B5EF4-FFF2-40B4-BE49-F238E27FC236}">
                <a16:creationId xmlns:a16="http://schemas.microsoft.com/office/drawing/2014/main" id="{C8F3ABEC-5F73-4D73-8B12-D194BD2D1FA6}"/>
              </a:ext>
            </a:extLst>
          </p:cNvPr>
          <p:cNvSpPr/>
          <p:nvPr/>
        </p:nvSpPr>
        <p:spPr>
          <a:xfrm>
            <a:off x="3934615" y="2153790"/>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A826BBC-AC34-4DA4-816D-BB60ACD2A782}"/>
              </a:ext>
            </a:extLst>
          </p:cNvPr>
          <p:cNvSpPr/>
          <p:nvPr/>
        </p:nvSpPr>
        <p:spPr>
          <a:xfrm>
            <a:off x="35496" y="1376772"/>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車体</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8" name="楕円 7">
            <a:extLst>
              <a:ext uri="{FF2B5EF4-FFF2-40B4-BE49-F238E27FC236}">
                <a16:creationId xmlns:a16="http://schemas.microsoft.com/office/drawing/2014/main" id="{A75A0A33-34D4-42B2-A29F-BB115536D57F}"/>
              </a:ext>
            </a:extLst>
          </p:cNvPr>
          <p:cNvSpPr/>
          <p:nvPr/>
        </p:nvSpPr>
        <p:spPr>
          <a:xfrm>
            <a:off x="836944" y="2153790"/>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1CFF1F6A-0129-44F9-937A-6A72FF0117FF}"/>
              </a:ext>
            </a:extLst>
          </p:cNvPr>
          <p:cNvSpPr txBox="1"/>
          <p:nvPr/>
        </p:nvSpPr>
        <p:spPr>
          <a:xfrm>
            <a:off x="4157649" y="2640735"/>
            <a:ext cx="841136" cy="338554"/>
          </a:xfrm>
          <a:prstGeom prst="rect">
            <a:avLst/>
          </a:prstGeom>
          <a:noFill/>
        </p:spPr>
        <p:txBody>
          <a:bodyPr wrap="square" lIns="0" tIns="0" rIns="0" bIns="0" rtlCol="0">
            <a:spAutoFit/>
          </a:bodyPr>
          <a:lstStyle/>
          <a:p>
            <a:pPr algn="ctr"/>
            <a:r>
              <a:rPr lang="ja-JP" altLang="en-US" sz="2200" dirty="0"/>
              <a:t>穴</a:t>
            </a:r>
            <a:endParaRPr kumimoji="1" lang="ja-JP" altLang="en-US" sz="2200" dirty="0"/>
          </a:p>
        </p:txBody>
      </p:sp>
      <p:sp>
        <p:nvSpPr>
          <p:cNvPr id="12" name="テキスト ボックス 11">
            <a:extLst>
              <a:ext uri="{FF2B5EF4-FFF2-40B4-BE49-F238E27FC236}">
                <a16:creationId xmlns:a16="http://schemas.microsoft.com/office/drawing/2014/main" id="{77270D0E-CF6D-4187-B6CD-40FCC52BF6CA}"/>
              </a:ext>
            </a:extLst>
          </p:cNvPr>
          <p:cNvSpPr txBox="1"/>
          <p:nvPr/>
        </p:nvSpPr>
        <p:spPr>
          <a:xfrm>
            <a:off x="1056695" y="2640740"/>
            <a:ext cx="841136" cy="338554"/>
          </a:xfrm>
          <a:prstGeom prst="rect">
            <a:avLst/>
          </a:prstGeom>
          <a:noFill/>
        </p:spPr>
        <p:txBody>
          <a:bodyPr wrap="square" lIns="0" tIns="0" rIns="0" bIns="0" rtlCol="0">
            <a:spAutoFit/>
          </a:bodyPr>
          <a:lstStyle/>
          <a:p>
            <a:pPr algn="ctr"/>
            <a:r>
              <a:rPr lang="ja-JP" altLang="en-US" sz="2200" dirty="0"/>
              <a:t>穴</a:t>
            </a:r>
            <a:endParaRPr kumimoji="1" lang="ja-JP" altLang="en-US" sz="2200" dirty="0"/>
          </a:p>
        </p:txBody>
      </p:sp>
      <p:grpSp>
        <p:nvGrpSpPr>
          <p:cNvPr id="13" name="グループ化 12">
            <a:extLst>
              <a:ext uri="{FF2B5EF4-FFF2-40B4-BE49-F238E27FC236}">
                <a16:creationId xmlns:a16="http://schemas.microsoft.com/office/drawing/2014/main" id="{65B89243-C11F-43FD-8CC9-9B88755B1A11}"/>
              </a:ext>
            </a:extLst>
          </p:cNvPr>
          <p:cNvGrpSpPr/>
          <p:nvPr/>
        </p:nvGrpSpPr>
        <p:grpSpPr>
          <a:xfrm>
            <a:off x="516375" y="1836283"/>
            <a:ext cx="1918242" cy="1931014"/>
            <a:chOff x="1446670" y="2755115"/>
            <a:chExt cx="1918242" cy="1931014"/>
          </a:xfrm>
        </p:grpSpPr>
        <p:cxnSp>
          <p:nvCxnSpPr>
            <p:cNvPr id="14" name="直線コネクタ 13">
              <a:extLst>
                <a:ext uri="{FF2B5EF4-FFF2-40B4-BE49-F238E27FC236}">
                  <a16:creationId xmlns:a16="http://schemas.microsoft.com/office/drawing/2014/main" id="{EF33A275-5D0D-4EEA-927D-35CF5DFB2F4E}"/>
                </a:ext>
              </a:extLst>
            </p:cNvPr>
            <p:cNvCxnSpPr/>
            <p:nvPr/>
          </p:nvCxnSpPr>
          <p:spPr>
            <a:xfrm rot="16200000" flipH="1" flipV="1">
              <a:off x="255943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D11FF18-CED9-43D4-900A-E14663E89567}"/>
                </a:ext>
              </a:extLst>
            </p:cNvPr>
            <p:cNvCxnSpPr/>
            <p:nvPr/>
          </p:nvCxnSpPr>
          <p:spPr>
            <a:xfrm rot="16200000" flipV="1">
              <a:off x="255938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3D19345-FAB8-418F-9502-A3DCA3F29601}"/>
                </a:ext>
              </a:extLst>
            </p:cNvPr>
            <p:cNvCxnSpPr/>
            <p:nvPr/>
          </p:nvCxnSpPr>
          <p:spPr>
            <a:xfrm rot="16200000" flipH="1">
              <a:off x="211744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60ED175-E7EE-4808-BBB7-2775FD041E74}"/>
                </a:ext>
              </a:extLst>
            </p:cNvPr>
            <p:cNvCxnSpPr/>
            <p:nvPr/>
          </p:nvCxnSpPr>
          <p:spPr>
            <a:xfrm rot="16200000">
              <a:off x="211749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円/楕円 34">
              <a:extLst>
                <a:ext uri="{FF2B5EF4-FFF2-40B4-BE49-F238E27FC236}">
                  <a16:creationId xmlns:a16="http://schemas.microsoft.com/office/drawing/2014/main" id="{F0AD625F-A548-45A0-8887-15072574DBE5}"/>
                </a:ext>
              </a:extLst>
            </p:cNvPr>
            <p:cNvSpPr/>
            <p:nvPr/>
          </p:nvSpPr>
          <p:spPr>
            <a:xfrm>
              <a:off x="235913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4">
              <a:extLst>
                <a:ext uri="{FF2B5EF4-FFF2-40B4-BE49-F238E27FC236}">
                  <a16:creationId xmlns:a16="http://schemas.microsoft.com/office/drawing/2014/main" id="{882859D4-7C1E-4BD7-BDD5-D844D3629588}"/>
                </a:ext>
              </a:extLst>
            </p:cNvPr>
            <p:cNvSpPr/>
            <p:nvPr/>
          </p:nvSpPr>
          <p:spPr>
            <a:xfrm>
              <a:off x="236085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34">
              <a:extLst>
                <a:ext uri="{FF2B5EF4-FFF2-40B4-BE49-F238E27FC236}">
                  <a16:creationId xmlns:a16="http://schemas.microsoft.com/office/drawing/2014/main" id="{71FD1130-EB39-4C9F-9DEF-AC8A3D09EF56}"/>
                </a:ext>
              </a:extLst>
            </p:cNvPr>
            <p:cNvSpPr/>
            <p:nvPr/>
          </p:nvSpPr>
          <p:spPr>
            <a:xfrm rot="16200000">
              <a:off x="173326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34">
              <a:extLst>
                <a:ext uri="{FF2B5EF4-FFF2-40B4-BE49-F238E27FC236}">
                  <a16:creationId xmlns:a16="http://schemas.microsoft.com/office/drawing/2014/main" id="{D549F313-945B-4763-9F9E-B8288830B518}"/>
                </a:ext>
              </a:extLst>
            </p:cNvPr>
            <p:cNvSpPr/>
            <p:nvPr/>
          </p:nvSpPr>
          <p:spPr>
            <a:xfrm rot="16200000">
              <a:off x="298812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34">
              <a:extLst>
                <a:ext uri="{FF2B5EF4-FFF2-40B4-BE49-F238E27FC236}">
                  <a16:creationId xmlns:a16="http://schemas.microsoft.com/office/drawing/2014/main" id="{F82CCEED-A132-4EF7-8E72-CC898698933E}"/>
                </a:ext>
              </a:extLst>
            </p:cNvPr>
            <p:cNvSpPr/>
            <p:nvPr/>
          </p:nvSpPr>
          <p:spPr>
            <a:xfrm rot="18900000">
              <a:off x="192085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34">
              <a:extLst>
                <a:ext uri="{FF2B5EF4-FFF2-40B4-BE49-F238E27FC236}">
                  <a16:creationId xmlns:a16="http://schemas.microsoft.com/office/drawing/2014/main" id="{6A6883FE-3A08-46E9-A73A-EADEE63BDD9C}"/>
                </a:ext>
              </a:extLst>
            </p:cNvPr>
            <p:cNvSpPr/>
            <p:nvPr/>
          </p:nvSpPr>
          <p:spPr>
            <a:xfrm rot="18900000">
              <a:off x="280053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34">
              <a:extLst>
                <a:ext uri="{FF2B5EF4-FFF2-40B4-BE49-F238E27FC236}">
                  <a16:creationId xmlns:a16="http://schemas.microsoft.com/office/drawing/2014/main" id="{08904D77-F024-4310-96C9-8821135ACB10}"/>
                </a:ext>
              </a:extLst>
            </p:cNvPr>
            <p:cNvSpPr/>
            <p:nvPr/>
          </p:nvSpPr>
          <p:spPr>
            <a:xfrm rot="2700000" flipH="1">
              <a:off x="280053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34">
              <a:extLst>
                <a:ext uri="{FF2B5EF4-FFF2-40B4-BE49-F238E27FC236}">
                  <a16:creationId xmlns:a16="http://schemas.microsoft.com/office/drawing/2014/main" id="{6725FAA1-6788-4C23-B244-605E9BC5E208}"/>
                </a:ext>
              </a:extLst>
            </p:cNvPr>
            <p:cNvSpPr/>
            <p:nvPr/>
          </p:nvSpPr>
          <p:spPr>
            <a:xfrm rot="2700000" flipH="1">
              <a:off x="192085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444ED382-6E0F-40EF-A25F-973BB831124A}"/>
                </a:ext>
              </a:extLst>
            </p:cNvPr>
            <p:cNvCxnSpPr/>
            <p:nvPr/>
          </p:nvCxnSpPr>
          <p:spPr>
            <a:xfrm flipH="1" flipV="1">
              <a:off x="180346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20FEE822-7743-4F0D-A578-EA8ADB5E4547}"/>
                </a:ext>
              </a:extLst>
            </p:cNvPr>
            <p:cNvCxnSpPr/>
            <p:nvPr/>
          </p:nvCxnSpPr>
          <p:spPr>
            <a:xfrm flipV="1">
              <a:off x="287341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4B27826-0647-4BD5-BB5E-8DED673E8A05}"/>
                </a:ext>
              </a:extLst>
            </p:cNvPr>
            <p:cNvCxnSpPr/>
            <p:nvPr/>
          </p:nvCxnSpPr>
          <p:spPr>
            <a:xfrm flipH="1">
              <a:off x="180346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DAE3031-DFFD-4A7E-940A-BFC57A1B42C8}"/>
                </a:ext>
              </a:extLst>
            </p:cNvPr>
            <p:cNvCxnSpPr/>
            <p:nvPr/>
          </p:nvCxnSpPr>
          <p:spPr>
            <a:xfrm>
              <a:off x="287341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73EDB4A7-1749-4513-9339-051E088CBE18}"/>
                </a:ext>
              </a:extLst>
            </p:cNvPr>
            <p:cNvCxnSpPr/>
            <p:nvPr/>
          </p:nvCxnSpPr>
          <p:spPr>
            <a:xfrm rot="3600000" flipH="1">
              <a:off x="165913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250DCF6-239F-40E8-B567-36297F6E5C76}"/>
                </a:ext>
              </a:extLst>
            </p:cNvPr>
            <p:cNvCxnSpPr/>
            <p:nvPr/>
          </p:nvCxnSpPr>
          <p:spPr>
            <a:xfrm rot="7200000" flipH="1">
              <a:off x="155809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円/楕円 34">
              <a:extLst>
                <a:ext uri="{FF2B5EF4-FFF2-40B4-BE49-F238E27FC236}">
                  <a16:creationId xmlns:a16="http://schemas.microsoft.com/office/drawing/2014/main" id="{4FB9B808-8EE9-45F4-9926-EACEF7AA1491}"/>
                </a:ext>
              </a:extLst>
            </p:cNvPr>
            <p:cNvSpPr/>
            <p:nvPr/>
          </p:nvSpPr>
          <p:spPr>
            <a:xfrm rot="18900000">
              <a:off x="144667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82D32BB1-62B3-41AA-A62A-46283FEF7E1C}"/>
                </a:ext>
              </a:extLst>
            </p:cNvPr>
            <p:cNvCxnSpPr/>
            <p:nvPr/>
          </p:nvCxnSpPr>
          <p:spPr>
            <a:xfrm rot="6300000" flipH="1">
              <a:off x="215228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E987047-B243-4A8C-B30E-5BA97BE96140}"/>
                </a:ext>
              </a:extLst>
            </p:cNvPr>
            <p:cNvCxnSpPr/>
            <p:nvPr/>
          </p:nvCxnSpPr>
          <p:spPr>
            <a:xfrm rot="9900000" flipH="1">
              <a:off x="191355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5" name="円/楕円 34">
              <a:extLst>
                <a:ext uri="{FF2B5EF4-FFF2-40B4-BE49-F238E27FC236}">
                  <a16:creationId xmlns:a16="http://schemas.microsoft.com/office/drawing/2014/main" id="{11DED82B-818D-4B0A-B87B-133D785CF670}"/>
                </a:ext>
              </a:extLst>
            </p:cNvPr>
            <p:cNvSpPr/>
            <p:nvPr/>
          </p:nvSpPr>
          <p:spPr>
            <a:xfrm>
              <a:off x="197876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9E9DAB4E-90AD-4AE7-AFC0-D9DED2EB43FF}"/>
                </a:ext>
              </a:extLst>
            </p:cNvPr>
            <p:cNvCxnSpPr/>
            <p:nvPr/>
          </p:nvCxnSpPr>
          <p:spPr>
            <a:xfrm rot="18000000">
              <a:off x="300746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AAFB213E-983A-4B3F-9463-645BEDE42971}"/>
                </a:ext>
              </a:extLst>
            </p:cNvPr>
            <p:cNvCxnSpPr/>
            <p:nvPr/>
          </p:nvCxnSpPr>
          <p:spPr>
            <a:xfrm rot="14400000">
              <a:off x="310850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8" name="円/楕円 34">
              <a:extLst>
                <a:ext uri="{FF2B5EF4-FFF2-40B4-BE49-F238E27FC236}">
                  <a16:creationId xmlns:a16="http://schemas.microsoft.com/office/drawing/2014/main" id="{8F5FB651-DAA2-4744-A2D1-BA63130CD85F}"/>
                </a:ext>
              </a:extLst>
            </p:cNvPr>
            <p:cNvSpPr/>
            <p:nvPr/>
          </p:nvSpPr>
          <p:spPr>
            <a:xfrm rot="2700000" flipH="1">
              <a:off x="326270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A99BB3D7-54CA-47C3-A0B4-3869F876D1A9}"/>
                </a:ext>
              </a:extLst>
            </p:cNvPr>
            <p:cNvCxnSpPr/>
            <p:nvPr/>
          </p:nvCxnSpPr>
          <p:spPr>
            <a:xfrm rot="18000000" flipH="1" flipV="1">
              <a:off x="166377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C37395C0-07B4-4107-9B81-4F616BE7CF77}"/>
                </a:ext>
              </a:extLst>
            </p:cNvPr>
            <p:cNvCxnSpPr/>
            <p:nvPr/>
          </p:nvCxnSpPr>
          <p:spPr>
            <a:xfrm rot="14400000" flipH="1" flipV="1">
              <a:off x="156273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円/楕円 34">
              <a:extLst>
                <a:ext uri="{FF2B5EF4-FFF2-40B4-BE49-F238E27FC236}">
                  <a16:creationId xmlns:a16="http://schemas.microsoft.com/office/drawing/2014/main" id="{0F6133CC-509A-482D-B1B5-39CBB37D9A80}"/>
                </a:ext>
              </a:extLst>
            </p:cNvPr>
            <p:cNvSpPr/>
            <p:nvPr/>
          </p:nvSpPr>
          <p:spPr>
            <a:xfrm rot="2700000" flipV="1">
              <a:off x="145131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BC768348-1646-4576-BECD-437C35DA7BD2}"/>
                </a:ext>
              </a:extLst>
            </p:cNvPr>
            <p:cNvCxnSpPr/>
            <p:nvPr/>
          </p:nvCxnSpPr>
          <p:spPr>
            <a:xfrm rot="15300000">
              <a:off x="252773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73C01F02-B190-491F-B4BB-E6021544D787}"/>
                </a:ext>
              </a:extLst>
            </p:cNvPr>
            <p:cNvCxnSpPr/>
            <p:nvPr/>
          </p:nvCxnSpPr>
          <p:spPr>
            <a:xfrm rot="11700000">
              <a:off x="276647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円/楕円 34">
              <a:extLst>
                <a:ext uri="{FF2B5EF4-FFF2-40B4-BE49-F238E27FC236}">
                  <a16:creationId xmlns:a16="http://schemas.microsoft.com/office/drawing/2014/main" id="{7619DC6F-F641-40FB-8B92-AD85D311E611}"/>
                </a:ext>
              </a:extLst>
            </p:cNvPr>
            <p:cNvSpPr/>
            <p:nvPr/>
          </p:nvSpPr>
          <p:spPr>
            <a:xfrm flipH="1">
              <a:off x="274402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DF6E7826-28F4-45B6-A9D5-CB9B286A0EAE}"/>
                </a:ext>
              </a:extLst>
            </p:cNvPr>
            <p:cNvCxnSpPr/>
            <p:nvPr/>
          </p:nvCxnSpPr>
          <p:spPr>
            <a:xfrm rot="3600000" flipV="1">
              <a:off x="300746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7A161EE-6C90-4ADF-813E-7906CB983573}"/>
                </a:ext>
              </a:extLst>
            </p:cNvPr>
            <p:cNvCxnSpPr/>
            <p:nvPr/>
          </p:nvCxnSpPr>
          <p:spPr>
            <a:xfrm rot="7200000" flipV="1">
              <a:off x="310850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円/楕円 34">
              <a:extLst>
                <a:ext uri="{FF2B5EF4-FFF2-40B4-BE49-F238E27FC236}">
                  <a16:creationId xmlns:a16="http://schemas.microsoft.com/office/drawing/2014/main" id="{9BAA2B75-DEA7-4DF5-8EBC-87656F2C77DF}"/>
                </a:ext>
              </a:extLst>
            </p:cNvPr>
            <p:cNvSpPr/>
            <p:nvPr/>
          </p:nvSpPr>
          <p:spPr>
            <a:xfrm rot="18900000" flipH="1" flipV="1">
              <a:off x="326270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F484D5D0-D911-45F8-BD43-D8DA2E946F92}"/>
                </a:ext>
              </a:extLst>
            </p:cNvPr>
            <p:cNvCxnSpPr/>
            <p:nvPr/>
          </p:nvCxnSpPr>
          <p:spPr>
            <a:xfrm rot="15300000" flipH="1" flipV="1">
              <a:off x="215228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361B2D1-FD05-48FE-866F-A1FE962EBB6A}"/>
                </a:ext>
              </a:extLst>
            </p:cNvPr>
            <p:cNvCxnSpPr/>
            <p:nvPr/>
          </p:nvCxnSpPr>
          <p:spPr>
            <a:xfrm rot="11700000" flipH="1" flipV="1">
              <a:off x="191355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円/楕円 34">
              <a:extLst>
                <a:ext uri="{FF2B5EF4-FFF2-40B4-BE49-F238E27FC236}">
                  <a16:creationId xmlns:a16="http://schemas.microsoft.com/office/drawing/2014/main" id="{27297B54-B4CC-4DBC-ABAC-3D7C74876BE3}"/>
                </a:ext>
              </a:extLst>
            </p:cNvPr>
            <p:cNvSpPr/>
            <p:nvPr/>
          </p:nvSpPr>
          <p:spPr>
            <a:xfrm flipV="1">
              <a:off x="197876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B9CEBE7C-7631-4ADB-ADCF-55728B06C6FA}"/>
                </a:ext>
              </a:extLst>
            </p:cNvPr>
            <p:cNvCxnSpPr/>
            <p:nvPr/>
          </p:nvCxnSpPr>
          <p:spPr>
            <a:xfrm rot="6300000" flipV="1">
              <a:off x="252773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D48CDCA-C60F-42F2-B8EA-09FD88BDCBE7}"/>
                </a:ext>
              </a:extLst>
            </p:cNvPr>
            <p:cNvCxnSpPr/>
            <p:nvPr/>
          </p:nvCxnSpPr>
          <p:spPr>
            <a:xfrm rot="9900000" flipV="1">
              <a:off x="276647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円/楕円 34">
              <a:extLst>
                <a:ext uri="{FF2B5EF4-FFF2-40B4-BE49-F238E27FC236}">
                  <a16:creationId xmlns:a16="http://schemas.microsoft.com/office/drawing/2014/main" id="{E8E0735B-7E11-404F-8A29-8266EAF07841}"/>
                </a:ext>
              </a:extLst>
            </p:cNvPr>
            <p:cNvSpPr/>
            <p:nvPr/>
          </p:nvSpPr>
          <p:spPr>
            <a:xfrm flipH="1" flipV="1">
              <a:off x="274402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A5EF258C-FC04-4C36-8F0F-D9D684E80BE0}"/>
              </a:ext>
            </a:extLst>
          </p:cNvPr>
          <p:cNvGrpSpPr/>
          <p:nvPr/>
        </p:nvGrpSpPr>
        <p:grpSpPr>
          <a:xfrm>
            <a:off x="3558655" y="1779905"/>
            <a:ext cx="2047919" cy="2043769"/>
            <a:chOff x="5709049" y="2698461"/>
            <a:chExt cx="2047919" cy="2043769"/>
          </a:xfrm>
        </p:grpSpPr>
        <p:cxnSp>
          <p:nvCxnSpPr>
            <p:cNvPr id="55" name="直線コネクタ 54">
              <a:extLst>
                <a:ext uri="{FF2B5EF4-FFF2-40B4-BE49-F238E27FC236}">
                  <a16:creationId xmlns:a16="http://schemas.microsoft.com/office/drawing/2014/main" id="{C0CDF631-552A-42F3-AA06-D997BEA425CF}"/>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F8FF526-6320-43A6-8BE9-F5753EF5DCD9}"/>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7639631D-4999-4E49-988D-A49E9E56638A}"/>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FFF69C0E-F5CD-4D4E-9C31-F92C406A8CD5}"/>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円/楕円 34">
              <a:extLst>
                <a:ext uri="{FF2B5EF4-FFF2-40B4-BE49-F238E27FC236}">
                  <a16:creationId xmlns:a16="http://schemas.microsoft.com/office/drawing/2014/main" id="{C037134A-1266-4E02-AEFE-DC12690C0CA9}"/>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34">
              <a:extLst>
                <a:ext uri="{FF2B5EF4-FFF2-40B4-BE49-F238E27FC236}">
                  <a16:creationId xmlns:a16="http://schemas.microsoft.com/office/drawing/2014/main" id="{73EAA236-8AED-4A7F-91B0-F8FED77A3896}"/>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34">
              <a:extLst>
                <a:ext uri="{FF2B5EF4-FFF2-40B4-BE49-F238E27FC236}">
                  <a16:creationId xmlns:a16="http://schemas.microsoft.com/office/drawing/2014/main" id="{3B50D4E0-67BC-4F28-85F7-6CEF25E995BF}"/>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34">
              <a:extLst>
                <a:ext uri="{FF2B5EF4-FFF2-40B4-BE49-F238E27FC236}">
                  <a16:creationId xmlns:a16="http://schemas.microsoft.com/office/drawing/2014/main" id="{5ED37D89-1AC0-4F38-B1FC-8DE9234F92D6}"/>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34">
              <a:extLst>
                <a:ext uri="{FF2B5EF4-FFF2-40B4-BE49-F238E27FC236}">
                  <a16:creationId xmlns:a16="http://schemas.microsoft.com/office/drawing/2014/main" id="{C3DC329F-3B18-4318-97B0-7B1E33D5A7FA}"/>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34">
              <a:extLst>
                <a:ext uri="{FF2B5EF4-FFF2-40B4-BE49-F238E27FC236}">
                  <a16:creationId xmlns:a16="http://schemas.microsoft.com/office/drawing/2014/main" id="{B19FA749-46A0-49C0-8BFF-9F5DA44F57CE}"/>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34">
              <a:extLst>
                <a:ext uri="{FF2B5EF4-FFF2-40B4-BE49-F238E27FC236}">
                  <a16:creationId xmlns:a16="http://schemas.microsoft.com/office/drawing/2014/main" id="{FB80B16F-3C99-4EC1-89F2-4BEB5DE46F50}"/>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34">
              <a:extLst>
                <a:ext uri="{FF2B5EF4-FFF2-40B4-BE49-F238E27FC236}">
                  <a16:creationId xmlns:a16="http://schemas.microsoft.com/office/drawing/2014/main" id="{78BAB9D8-7E7F-44C1-98CA-066431B61AB8}"/>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C6BA5451-7F22-4566-8D31-05754239D8E2}"/>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61EAADCA-DF10-4853-84B3-59F50C98A832}"/>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42F00943-82E2-4ACE-98AC-76752F32EBE5}"/>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F08D1102-5744-4B0B-BB38-212DB8C340FD}"/>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グループ化 70">
              <a:extLst>
                <a:ext uri="{FF2B5EF4-FFF2-40B4-BE49-F238E27FC236}">
                  <a16:creationId xmlns:a16="http://schemas.microsoft.com/office/drawing/2014/main" id="{11E676F6-EBAB-441E-8988-F934BB935C17}"/>
                </a:ext>
              </a:extLst>
            </p:cNvPr>
            <p:cNvGrpSpPr/>
            <p:nvPr/>
          </p:nvGrpSpPr>
          <p:grpSpPr>
            <a:xfrm>
              <a:off x="5709049" y="2698461"/>
              <a:ext cx="2047919" cy="2043769"/>
              <a:chOff x="5709049" y="2698461"/>
              <a:chExt cx="2047919" cy="2043769"/>
            </a:xfrm>
          </p:grpSpPr>
          <p:sp>
            <p:nvSpPr>
              <p:cNvPr id="72" name="円/楕円 34">
                <a:extLst>
                  <a:ext uri="{FF2B5EF4-FFF2-40B4-BE49-F238E27FC236}">
                    <a16:creationId xmlns:a16="http://schemas.microsoft.com/office/drawing/2014/main" id="{5158AA59-7A82-492A-9E61-B479182C84F3}"/>
                  </a:ext>
                </a:extLst>
              </p:cNvPr>
              <p:cNvSpPr/>
              <p:nvPr/>
            </p:nvSpPr>
            <p:spPr>
              <a:xfrm rot="4020000" flipH="1">
                <a:off x="5820486"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5EDC6BC6-0F79-4E19-BDBA-2D8A24019339}"/>
                  </a:ext>
                </a:extLst>
              </p:cNvPr>
              <p:cNvCxnSpPr/>
              <p:nvPr/>
            </p:nvCxnSpPr>
            <p:spPr>
              <a:xfrm rot="3600000" flipV="1">
                <a:off x="602234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379F87-AABF-48EA-A26C-692CF5DDE973}"/>
                  </a:ext>
                </a:extLst>
              </p:cNvPr>
              <p:cNvCxnSpPr/>
              <p:nvPr/>
            </p:nvCxnSpPr>
            <p:spPr>
              <a:xfrm rot="7200000" flipV="1">
                <a:off x="5710180"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円/楕円 34">
                <a:extLst>
                  <a:ext uri="{FF2B5EF4-FFF2-40B4-BE49-F238E27FC236}">
                    <a16:creationId xmlns:a16="http://schemas.microsoft.com/office/drawing/2014/main" id="{8717E5E2-5E30-4F5A-A35E-03E1D44E75D8}"/>
                  </a:ext>
                </a:extLst>
              </p:cNvPr>
              <p:cNvSpPr/>
              <p:nvPr/>
            </p:nvSpPr>
            <p:spPr>
              <a:xfrm rot="4020000" flipH="1">
                <a:off x="5944684"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34">
                <a:extLst>
                  <a:ext uri="{FF2B5EF4-FFF2-40B4-BE49-F238E27FC236}">
                    <a16:creationId xmlns:a16="http://schemas.microsoft.com/office/drawing/2014/main" id="{7BA4BA93-5FF4-4FF1-8900-449A9DBDF2F4}"/>
                  </a:ext>
                </a:extLst>
              </p:cNvPr>
              <p:cNvSpPr/>
              <p:nvPr/>
            </p:nvSpPr>
            <p:spPr>
              <a:xfrm rot="4020000" flipH="1">
                <a:off x="624823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34">
                <a:extLst>
                  <a:ext uri="{FF2B5EF4-FFF2-40B4-BE49-F238E27FC236}">
                    <a16:creationId xmlns:a16="http://schemas.microsoft.com/office/drawing/2014/main" id="{D0511B61-119B-4B04-892C-4536A0E34407}"/>
                  </a:ext>
                </a:extLst>
              </p:cNvPr>
              <p:cNvSpPr/>
              <p:nvPr/>
            </p:nvSpPr>
            <p:spPr>
              <a:xfrm rot="17580000">
                <a:off x="7543714" y="280445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a:extLst>
                  <a:ext uri="{FF2B5EF4-FFF2-40B4-BE49-F238E27FC236}">
                    <a16:creationId xmlns:a16="http://schemas.microsoft.com/office/drawing/2014/main" id="{94E43BBA-3B09-4E47-AFA5-84A79C2D1478}"/>
                  </a:ext>
                </a:extLst>
              </p:cNvPr>
              <p:cNvCxnSpPr/>
              <p:nvPr/>
            </p:nvCxnSpPr>
            <p:spPr>
              <a:xfrm rot="18000000" flipH="1" flipV="1">
                <a:off x="6890076" y="2697330"/>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8CA8389-D69A-4678-86E5-CC6E0B0FFCD2}"/>
                  </a:ext>
                </a:extLst>
              </p:cNvPr>
              <p:cNvCxnSpPr/>
              <p:nvPr/>
            </p:nvCxnSpPr>
            <p:spPr>
              <a:xfrm rot="14400000" flipH="1" flipV="1">
                <a:off x="7202242" y="301502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0" name="円/楕円 34">
                <a:extLst>
                  <a:ext uri="{FF2B5EF4-FFF2-40B4-BE49-F238E27FC236}">
                    <a16:creationId xmlns:a16="http://schemas.microsoft.com/office/drawing/2014/main" id="{8D6376F6-1512-4CD2-9238-D3706B503A08}"/>
                  </a:ext>
                </a:extLst>
              </p:cNvPr>
              <p:cNvSpPr/>
              <p:nvPr/>
            </p:nvSpPr>
            <p:spPr>
              <a:xfrm rot="17580000">
                <a:off x="7419516" y="325396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34">
                <a:extLst>
                  <a:ext uri="{FF2B5EF4-FFF2-40B4-BE49-F238E27FC236}">
                    <a16:creationId xmlns:a16="http://schemas.microsoft.com/office/drawing/2014/main" id="{6D84AE0D-3E4B-4848-A973-B6F0FBF1D397}"/>
                  </a:ext>
                </a:extLst>
              </p:cNvPr>
              <p:cNvSpPr/>
              <p:nvPr/>
            </p:nvSpPr>
            <p:spPr>
              <a:xfrm rot="17580000">
                <a:off x="7115965" y="29188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34">
                <a:extLst>
                  <a:ext uri="{FF2B5EF4-FFF2-40B4-BE49-F238E27FC236}">
                    <a16:creationId xmlns:a16="http://schemas.microsoft.com/office/drawing/2014/main" id="{73339648-21EC-4DA0-8FE3-3BF85D41DA67}"/>
                  </a:ext>
                </a:extLst>
              </p:cNvPr>
              <p:cNvSpPr/>
              <p:nvPr/>
            </p:nvSpPr>
            <p:spPr>
              <a:xfrm rot="17580000" flipH="1" flipV="1">
                <a:off x="5820486"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B0B0AE72-ED97-4399-9324-8829C68E9BF2}"/>
                  </a:ext>
                </a:extLst>
              </p:cNvPr>
              <p:cNvCxnSpPr/>
              <p:nvPr/>
            </p:nvCxnSpPr>
            <p:spPr>
              <a:xfrm rot="18000000">
                <a:off x="602234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AB8A9E-6A97-48C3-957F-FDA9E0691273}"/>
                  </a:ext>
                </a:extLst>
              </p:cNvPr>
              <p:cNvCxnSpPr/>
              <p:nvPr/>
            </p:nvCxnSpPr>
            <p:spPr>
              <a:xfrm rot="14400000">
                <a:off x="5710180"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5" name="円/楕円 34">
                <a:extLst>
                  <a:ext uri="{FF2B5EF4-FFF2-40B4-BE49-F238E27FC236}">
                    <a16:creationId xmlns:a16="http://schemas.microsoft.com/office/drawing/2014/main" id="{D5A9ECE8-00B2-45D0-AC0F-AEE025EDB23D}"/>
                  </a:ext>
                </a:extLst>
              </p:cNvPr>
              <p:cNvSpPr/>
              <p:nvPr/>
            </p:nvSpPr>
            <p:spPr>
              <a:xfrm rot="17580000" flipH="1" flipV="1">
                <a:off x="5944684"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円/楕円 34">
                <a:extLst>
                  <a:ext uri="{FF2B5EF4-FFF2-40B4-BE49-F238E27FC236}">
                    <a16:creationId xmlns:a16="http://schemas.microsoft.com/office/drawing/2014/main" id="{5C113F8D-587F-4D93-9605-21A4C7F7FCB8}"/>
                  </a:ext>
                </a:extLst>
              </p:cNvPr>
              <p:cNvSpPr/>
              <p:nvPr/>
            </p:nvSpPr>
            <p:spPr>
              <a:xfrm rot="17580000" flipH="1" flipV="1">
                <a:off x="624823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34">
                <a:extLst>
                  <a:ext uri="{FF2B5EF4-FFF2-40B4-BE49-F238E27FC236}">
                    <a16:creationId xmlns:a16="http://schemas.microsoft.com/office/drawing/2014/main" id="{E236AA21-AB5D-4FBA-8E04-501F3D067D38}"/>
                  </a:ext>
                </a:extLst>
              </p:cNvPr>
              <p:cNvSpPr/>
              <p:nvPr/>
            </p:nvSpPr>
            <p:spPr>
              <a:xfrm rot="4020000" flipV="1">
                <a:off x="7543714" y="453363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8" name="直線コネクタ 87">
                <a:extLst>
                  <a:ext uri="{FF2B5EF4-FFF2-40B4-BE49-F238E27FC236}">
                    <a16:creationId xmlns:a16="http://schemas.microsoft.com/office/drawing/2014/main" id="{5FA4B7C3-24E3-4918-B3CC-7E722B7D0F4D}"/>
                  </a:ext>
                </a:extLst>
              </p:cNvPr>
              <p:cNvCxnSpPr/>
              <p:nvPr/>
            </p:nvCxnSpPr>
            <p:spPr>
              <a:xfrm rot="3600000" flipH="1">
                <a:off x="6890076" y="4187504"/>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B5CE17-77A6-4B66-8346-1AED1FD5476B}"/>
                  </a:ext>
                </a:extLst>
              </p:cNvPr>
              <p:cNvCxnSpPr/>
              <p:nvPr/>
            </p:nvCxnSpPr>
            <p:spPr>
              <a:xfrm rot="7200000" flipH="1">
                <a:off x="7202242" y="3869812"/>
                <a:ext cx="553595" cy="55585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0" name="円/楕円 34">
                <a:extLst>
                  <a:ext uri="{FF2B5EF4-FFF2-40B4-BE49-F238E27FC236}">
                    <a16:creationId xmlns:a16="http://schemas.microsoft.com/office/drawing/2014/main" id="{D6BD5597-F240-4DDE-A060-4142971D3E22}"/>
                  </a:ext>
                </a:extLst>
              </p:cNvPr>
              <p:cNvSpPr/>
              <p:nvPr/>
            </p:nvSpPr>
            <p:spPr>
              <a:xfrm rot="4020000" flipV="1">
                <a:off x="7419516" y="408412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34">
                <a:extLst>
                  <a:ext uri="{FF2B5EF4-FFF2-40B4-BE49-F238E27FC236}">
                    <a16:creationId xmlns:a16="http://schemas.microsoft.com/office/drawing/2014/main" id="{F00EC278-401C-4AD2-BC6B-39C5613FA5D1}"/>
                  </a:ext>
                </a:extLst>
              </p:cNvPr>
              <p:cNvSpPr/>
              <p:nvPr/>
            </p:nvSpPr>
            <p:spPr>
              <a:xfrm rot="4020000" flipV="1">
                <a:off x="7115965" y="441922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6" name="正方形/長方形 105">
            <a:extLst>
              <a:ext uri="{FF2B5EF4-FFF2-40B4-BE49-F238E27FC236}">
                <a16:creationId xmlns:a16="http://schemas.microsoft.com/office/drawing/2014/main" id="{4A760BAD-4C05-4B59-9D56-24CBDF8FB0D0}"/>
              </a:ext>
            </a:extLst>
          </p:cNvPr>
          <p:cNvSpPr/>
          <p:nvPr/>
        </p:nvSpPr>
        <p:spPr>
          <a:xfrm>
            <a:off x="6192180" y="1377092"/>
            <a:ext cx="2880000" cy="2880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車体</a:t>
            </a:r>
          </a:p>
        </p:txBody>
      </p:sp>
      <p:sp>
        <p:nvSpPr>
          <p:cNvPr id="107" name="楕円 106">
            <a:extLst>
              <a:ext uri="{FF2B5EF4-FFF2-40B4-BE49-F238E27FC236}">
                <a16:creationId xmlns:a16="http://schemas.microsoft.com/office/drawing/2014/main" id="{3C4B563C-435F-4C46-92AC-F7931901A82B}"/>
              </a:ext>
            </a:extLst>
          </p:cNvPr>
          <p:cNvSpPr/>
          <p:nvPr/>
        </p:nvSpPr>
        <p:spPr>
          <a:xfrm>
            <a:off x="6994955" y="2154110"/>
            <a:ext cx="1296000" cy="129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90F08085-C0C1-43BC-8A76-57DE29C64887}"/>
              </a:ext>
            </a:extLst>
          </p:cNvPr>
          <p:cNvGrpSpPr/>
          <p:nvPr/>
        </p:nvGrpSpPr>
        <p:grpSpPr>
          <a:xfrm>
            <a:off x="6669221" y="1841600"/>
            <a:ext cx="1918242" cy="1931014"/>
            <a:chOff x="5767150" y="2755115"/>
            <a:chExt cx="1918242" cy="1931014"/>
          </a:xfrm>
        </p:grpSpPr>
        <p:cxnSp>
          <p:nvCxnSpPr>
            <p:cNvPr id="109" name="直線コネクタ 108">
              <a:extLst>
                <a:ext uri="{FF2B5EF4-FFF2-40B4-BE49-F238E27FC236}">
                  <a16:creationId xmlns:a16="http://schemas.microsoft.com/office/drawing/2014/main" id="{8FEBE42B-0ED3-4FD2-A7C7-0ACC7EDC7832}"/>
                </a:ext>
              </a:extLst>
            </p:cNvPr>
            <p:cNvCxnSpPr/>
            <p:nvPr/>
          </p:nvCxnSpPr>
          <p:spPr>
            <a:xfrm rot="16200000" flipH="1" flipV="1">
              <a:off x="6879917"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E007B7BD-E6DE-4B33-8513-8D00A9F39DFE}"/>
                </a:ext>
              </a:extLst>
            </p:cNvPr>
            <p:cNvCxnSpPr/>
            <p:nvPr/>
          </p:nvCxnSpPr>
          <p:spPr>
            <a:xfrm rot="16200000" flipV="1">
              <a:off x="6879863"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FA3CA7CC-D424-4BCE-87DB-E54AA318C4CF}"/>
                </a:ext>
              </a:extLst>
            </p:cNvPr>
            <p:cNvCxnSpPr/>
            <p:nvPr/>
          </p:nvCxnSpPr>
          <p:spPr>
            <a:xfrm rot="16200000" flipH="1">
              <a:off x="6437923" y="4089078"/>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2D3789C5-B6A5-4FB1-9CE8-2EF92450A922}"/>
                </a:ext>
              </a:extLst>
            </p:cNvPr>
            <p:cNvCxnSpPr/>
            <p:nvPr/>
          </p:nvCxnSpPr>
          <p:spPr>
            <a:xfrm rot="16200000">
              <a:off x="6437977" y="3019129"/>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円/楕円 34">
              <a:extLst>
                <a:ext uri="{FF2B5EF4-FFF2-40B4-BE49-F238E27FC236}">
                  <a16:creationId xmlns:a16="http://schemas.microsoft.com/office/drawing/2014/main" id="{408DF67D-19B3-41CF-BCF4-3642EE30705B}"/>
                </a:ext>
              </a:extLst>
            </p:cNvPr>
            <p:cNvSpPr/>
            <p:nvPr/>
          </p:nvSpPr>
          <p:spPr>
            <a:xfrm>
              <a:off x="6679610" y="303846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円/楕円 34">
              <a:extLst>
                <a:ext uri="{FF2B5EF4-FFF2-40B4-BE49-F238E27FC236}">
                  <a16:creationId xmlns:a16="http://schemas.microsoft.com/office/drawing/2014/main" id="{29DF80B4-58C8-445E-AC48-7958B3947DDB}"/>
                </a:ext>
              </a:extLst>
            </p:cNvPr>
            <p:cNvSpPr/>
            <p:nvPr/>
          </p:nvSpPr>
          <p:spPr>
            <a:xfrm>
              <a:off x="6681331" y="429332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円/楕円 34">
              <a:extLst>
                <a:ext uri="{FF2B5EF4-FFF2-40B4-BE49-F238E27FC236}">
                  <a16:creationId xmlns:a16="http://schemas.microsoft.com/office/drawing/2014/main" id="{3320C93B-A713-47DD-BB85-D68E33E96FB3}"/>
                </a:ext>
              </a:extLst>
            </p:cNvPr>
            <p:cNvSpPr/>
            <p:nvPr/>
          </p:nvSpPr>
          <p:spPr>
            <a:xfrm rot="16200000">
              <a:off x="6053742" y="3666592"/>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円/楕円 34">
              <a:extLst>
                <a:ext uri="{FF2B5EF4-FFF2-40B4-BE49-F238E27FC236}">
                  <a16:creationId xmlns:a16="http://schemas.microsoft.com/office/drawing/2014/main" id="{FAD61246-1EE4-481B-90CF-BDB16B05B379}"/>
                </a:ext>
              </a:extLst>
            </p:cNvPr>
            <p:cNvSpPr/>
            <p:nvPr/>
          </p:nvSpPr>
          <p:spPr>
            <a:xfrm rot="16200000">
              <a:off x="7308601" y="366487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34">
              <a:extLst>
                <a:ext uri="{FF2B5EF4-FFF2-40B4-BE49-F238E27FC236}">
                  <a16:creationId xmlns:a16="http://schemas.microsoft.com/office/drawing/2014/main" id="{E62698B0-1BDF-495E-B4A8-D9B5B6EA1628}"/>
                </a:ext>
              </a:extLst>
            </p:cNvPr>
            <p:cNvSpPr/>
            <p:nvPr/>
          </p:nvSpPr>
          <p:spPr>
            <a:xfrm rot="18900000">
              <a:off x="6241331"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円/楕円 34">
              <a:extLst>
                <a:ext uri="{FF2B5EF4-FFF2-40B4-BE49-F238E27FC236}">
                  <a16:creationId xmlns:a16="http://schemas.microsoft.com/office/drawing/2014/main" id="{5005B076-DF72-4590-B4FE-11AF228DEF1A}"/>
                </a:ext>
              </a:extLst>
            </p:cNvPr>
            <p:cNvSpPr/>
            <p:nvPr/>
          </p:nvSpPr>
          <p:spPr>
            <a:xfrm rot="18900000">
              <a:off x="7121012"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34">
              <a:extLst>
                <a:ext uri="{FF2B5EF4-FFF2-40B4-BE49-F238E27FC236}">
                  <a16:creationId xmlns:a16="http://schemas.microsoft.com/office/drawing/2014/main" id="{80328729-9C2F-4146-9357-B8C656DFBB93}"/>
                </a:ext>
              </a:extLst>
            </p:cNvPr>
            <p:cNvSpPr/>
            <p:nvPr/>
          </p:nvSpPr>
          <p:spPr>
            <a:xfrm rot="2700000" flipH="1">
              <a:off x="7121012" y="3226050"/>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34">
              <a:extLst>
                <a:ext uri="{FF2B5EF4-FFF2-40B4-BE49-F238E27FC236}">
                  <a16:creationId xmlns:a16="http://schemas.microsoft.com/office/drawing/2014/main" id="{7729DC63-C4E2-41D8-92A4-7E77F63F561E}"/>
                </a:ext>
              </a:extLst>
            </p:cNvPr>
            <p:cNvSpPr/>
            <p:nvPr/>
          </p:nvSpPr>
          <p:spPr>
            <a:xfrm rot="2700000" flipH="1">
              <a:off x="6241331" y="410573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1" name="直線コネクタ 120">
              <a:extLst>
                <a:ext uri="{FF2B5EF4-FFF2-40B4-BE49-F238E27FC236}">
                  <a16:creationId xmlns:a16="http://schemas.microsoft.com/office/drawing/2014/main" id="{ADC8EB0B-A71A-48AD-9111-6A4C03082447}"/>
                </a:ext>
              </a:extLst>
            </p:cNvPr>
            <p:cNvCxnSpPr/>
            <p:nvPr/>
          </p:nvCxnSpPr>
          <p:spPr>
            <a:xfrm flipH="1" flipV="1">
              <a:off x="6123945" y="377023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42971E4B-1BE1-47D6-94D8-756A92DF9686}"/>
                </a:ext>
              </a:extLst>
            </p:cNvPr>
            <p:cNvCxnSpPr/>
            <p:nvPr/>
          </p:nvCxnSpPr>
          <p:spPr>
            <a:xfrm flipV="1">
              <a:off x="7193894" y="377018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3C0CCE2E-2E33-4AAE-9BB9-B06FE2CE19C3}"/>
                </a:ext>
              </a:extLst>
            </p:cNvPr>
            <p:cNvCxnSpPr/>
            <p:nvPr/>
          </p:nvCxnSpPr>
          <p:spPr>
            <a:xfrm flipH="1">
              <a:off x="6123945" y="3328241"/>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B4AD6EA8-9970-49AD-9F78-C6ABB9911B51}"/>
                </a:ext>
              </a:extLst>
            </p:cNvPr>
            <p:cNvCxnSpPr/>
            <p:nvPr/>
          </p:nvCxnSpPr>
          <p:spPr>
            <a:xfrm>
              <a:off x="7193894" y="3328295"/>
              <a:ext cx="144589" cy="3387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603F5837-315B-4FAA-8230-80FBDB24DB5C}"/>
                </a:ext>
              </a:extLst>
            </p:cNvPr>
            <p:cNvCxnSpPr/>
            <p:nvPr/>
          </p:nvCxnSpPr>
          <p:spPr>
            <a:xfrm rot="3600000" flipH="1">
              <a:off x="5979613" y="3130044"/>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F19E35F-2BC3-4375-A705-478FE9FD59DA}"/>
                </a:ext>
              </a:extLst>
            </p:cNvPr>
            <p:cNvCxnSpPr/>
            <p:nvPr/>
          </p:nvCxnSpPr>
          <p:spPr>
            <a:xfrm rot="7200000" flipH="1">
              <a:off x="5878574" y="336662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7" name="円/楕円 34">
              <a:extLst>
                <a:ext uri="{FF2B5EF4-FFF2-40B4-BE49-F238E27FC236}">
                  <a16:creationId xmlns:a16="http://schemas.microsoft.com/office/drawing/2014/main" id="{D7217227-E8BA-4323-BE46-E5DCCA7CA14E}"/>
                </a:ext>
              </a:extLst>
            </p:cNvPr>
            <p:cNvSpPr/>
            <p:nvPr/>
          </p:nvSpPr>
          <p:spPr>
            <a:xfrm rot="18900000">
              <a:off x="5767150" y="328990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直線コネクタ 127">
              <a:extLst>
                <a:ext uri="{FF2B5EF4-FFF2-40B4-BE49-F238E27FC236}">
                  <a16:creationId xmlns:a16="http://schemas.microsoft.com/office/drawing/2014/main" id="{51531563-F351-4E48-ADA2-D36405F0A49D}"/>
                </a:ext>
              </a:extLst>
            </p:cNvPr>
            <p:cNvCxnSpPr/>
            <p:nvPr/>
          </p:nvCxnSpPr>
          <p:spPr>
            <a:xfrm rot="6300000" flipH="1">
              <a:off x="6472764"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CA45A658-0CF4-4BAF-8C7E-A078CDF79C6F}"/>
                </a:ext>
              </a:extLst>
            </p:cNvPr>
            <p:cNvCxnSpPr/>
            <p:nvPr/>
          </p:nvCxnSpPr>
          <p:spPr>
            <a:xfrm rot="9900000" flipH="1">
              <a:off x="6234030" y="286869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0" name="円/楕円 34">
              <a:extLst>
                <a:ext uri="{FF2B5EF4-FFF2-40B4-BE49-F238E27FC236}">
                  <a16:creationId xmlns:a16="http://schemas.microsoft.com/office/drawing/2014/main" id="{747DC12F-EE10-4DC6-A5F8-955702321C1C}"/>
                </a:ext>
              </a:extLst>
            </p:cNvPr>
            <p:cNvSpPr/>
            <p:nvPr/>
          </p:nvSpPr>
          <p:spPr>
            <a:xfrm>
              <a:off x="6299243" y="275511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1" name="直線コネクタ 130">
              <a:extLst>
                <a:ext uri="{FF2B5EF4-FFF2-40B4-BE49-F238E27FC236}">
                  <a16:creationId xmlns:a16="http://schemas.microsoft.com/office/drawing/2014/main" id="{175516F7-C508-470E-82DB-B2E38F3E0F11}"/>
                </a:ext>
              </a:extLst>
            </p:cNvPr>
            <p:cNvCxnSpPr/>
            <p:nvPr/>
          </p:nvCxnSpPr>
          <p:spPr>
            <a:xfrm rot="18000000">
              <a:off x="7327946" y="3125658"/>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BE0B9E5E-70A2-4074-B7F9-C8B2CEAF74EB}"/>
                </a:ext>
              </a:extLst>
            </p:cNvPr>
            <p:cNvCxnSpPr/>
            <p:nvPr/>
          </p:nvCxnSpPr>
          <p:spPr>
            <a:xfrm rot="14400000">
              <a:off x="7428985" y="336224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3" name="円/楕円 34">
              <a:extLst>
                <a:ext uri="{FF2B5EF4-FFF2-40B4-BE49-F238E27FC236}">
                  <a16:creationId xmlns:a16="http://schemas.microsoft.com/office/drawing/2014/main" id="{EEC5EC7F-E19A-4237-A4A3-7F04B358B57D}"/>
                </a:ext>
              </a:extLst>
            </p:cNvPr>
            <p:cNvSpPr/>
            <p:nvPr/>
          </p:nvSpPr>
          <p:spPr>
            <a:xfrm rot="2700000" flipH="1">
              <a:off x="7583182" y="328551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4" name="直線コネクタ 133">
              <a:extLst>
                <a:ext uri="{FF2B5EF4-FFF2-40B4-BE49-F238E27FC236}">
                  <a16:creationId xmlns:a16="http://schemas.microsoft.com/office/drawing/2014/main" id="{86285C79-E7B5-4E9E-8FCF-4FBF1CFAFD1D}"/>
                </a:ext>
              </a:extLst>
            </p:cNvPr>
            <p:cNvCxnSpPr/>
            <p:nvPr/>
          </p:nvCxnSpPr>
          <p:spPr>
            <a:xfrm rot="18000000" flipH="1" flipV="1">
              <a:off x="5984257" y="3975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E619EF9B-C551-4494-A92E-4690D85C7C48}"/>
                </a:ext>
              </a:extLst>
            </p:cNvPr>
            <p:cNvCxnSpPr/>
            <p:nvPr/>
          </p:nvCxnSpPr>
          <p:spPr>
            <a:xfrm rot="14400000" flipH="1" flipV="1">
              <a:off x="5883219" y="373906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6" name="円/楕円 34">
              <a:extLst>
                <a:ext uri="{FF2B5EF4-FFF2-40B4-BE49-F238E27FC236}">
                  <a16:creationId xmlns:a16="http://schemas.microsoft.com/office/drawing/2014/main" id="{71ADB8EC-BB5A-4B98-93D2-A2F2BB18B72A}"/>
                </a:ext>
              </a:extLst>
            </p:cNvPr>
            <p:cNvSpPr/>
            <p:nvPr/>
          </p:nvSpPr>
          <p:spPr>
            <a:xfrm rot="2700000" flipV="1">
              <a:off x="5771794" y="405192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0FEA2037-D19B-4128-B4D3-2F289350034F}"/>
                </a:ext>
              </a:extLst>
            </p:cNvPr>
            <p:cNvCxnSpPr/>
            <p:nvPr/>
          </p:nvCxnSpPr>
          <p:spPr>
            <a:xfrm rot="15300000">
              <a:off x="6848216" y="2772852"/>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F2462330-9D39-4B5C-AA4A-9055AFABD5F6}"/>
                </a:ext>
              </a:extLst>
            </p:cNvPr>
            <p:cNvCxnSpPr/>
            <p:nvPr/>
          </p:nvCxnSpPr>
          <p:spPr>
            <a:xfrm rot="11700000">
              <a:off x="7086950" y="286869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9" name="円/楕円 34">
              <a:extLst>
                <a:ext uri="{FF2B5EF4-FFF2-40B4-BE49-F238E27FC236}">
                  <a16:creationId xmlns:a16="http://schemas.microsoft.com/office/drawing/2014/main" id="{59E5E21A-88F3-4961-AA8A-06A706EC8767}"/>
                </a:ext>
              </a:extLst>
            </p:cNvPr>
            <p:cNvSpPr/>
            <p:nvPr/>
          </p:nvSpPr>
          <p:spPr>
            <a:xfrm flipH="1">
              <a:off x="7064509" y="2755115"/>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0" name="直線コネクタ 139">
              <a:extLst>
                <a:ext uri="{FF2B5EF4-FFF2-40B4-BE49-F238E27FC236}">
                  <a16:creationId xmlns:a16="http://schemas.microsoft.com/office/drawing/2014/main" id="{F7D98BDD-712E-4F22-9D8B-A8A534FEF4DC}"/>
                </a:ext>
              </a:extLst>
            </p:cNvPr>
            <p:cNvCxnSpPr/>
            <p:nvPr/>
          </p:nvCxnSpPr>
          <p:spPr>
            <a:xfrm rot="3600000" flipV="1">
              <a:off x="7327946" y="3961375"/>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9E4771F1-76F8-4AE8-A815-4BC8B2796DA9}"/>
                </a:ext>
              </a:extLst>
            </p:cNvPr>
            <p:cNvCxnSpPr/>
            <p:nvPr/>
          </p:nvCxnSpPr>
          <p:spPr>
            <a:xfrm rot="7200000" flipV="1">
              <a:off x="7428985" y="3724793"/>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2" name="円/楕円 34">
              <a:extLst>
                <a:ext uri="{FF2B5EF4-FFF2-40B4-BE49-F238E27FC236}">
                  <a16:creationId xmlns:a16="http://schemas.microsoft.com/office/drawing/2014/main" id="{91A78C2D-58E3-4306-9002-5CF697610035}"/>
                </a:ext>
              </a:extLst>
            </p:cNvPr>
            <p:cNvSpPr/>
            <p:nvPr/>
          </p:nvSpPr>
          <p:spPr>
            <a:xfrm rot="18900000" flipH="1" flipV="1">
              <a:off x="7583182" y="4037654"/>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3" name="直線コネクタ 142">
              <a:extLst>
                <a:ext uri="{FF2B5EF4-FFF2-40B4-BE49-F238E27FC236}">
                  <a16:creationId xmlns:a16="http://schemas.microsoft.com/office/drawing/2014/main" id="{253143C2-8953-484D-BF7C-2BCAC7BF0775}"/>
                </a:ext>
              </a:extLst>
            </p:cNvPr>
            <p:cNvCxnSpPr/>
            <p:nvPr/>
          </p:nvCxnSpPr>
          <p:spPr>
            <a:xfrm rot="15300000" flipH="1" flipV="1">
              <a:off x="6472764" y="4329650"/>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579E9941-884C-425E-9055-40CF7A3E38E1}"/>
                </a:ext>
              </a:extLst>
            </p:cNvPr>
            <p:cNvCxnSpPr/>
            <p:nvPr/>
          </p:nvCxnSpPr>
          <p:spPr>
            <a:xfrm rot="11700000" flipH="1" flipV="1">
              <a:off x="6234030" y="4233807"/>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5" name="円/楕円 34">
              <a:extLst>
                <a:ext uri="{FF2B5EF4-FFF2-40B4-BE49-F238E27FC236}">
                  <a16:creationId xmlns:a16="http://schemas.microsoft.com/office/drawing/2014/main" id="{38E4B90F-F84F-47C7-88C5-691938C4E377}"/>
                </a:ext>
              </a:extLst>
            </p:cNvPr>
            <p:cNvSpPr/>
            <p:nvPr/>
          </p:nvSpPr>
          <p:spPr>
            <a:xfrm flipV="1">
              <a:off x="6299243"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6" name="直線コネクタ 145">
              <a:extLst>
                <a:ext uri="{FF2B5EF4-FFF2-40B4-BE49-F238E27FC236}">
                  <a16:creationId xmlns:a16="http://schemas.microsoft.com/office/drawing/2014/main" id="{45F10263-FDD0-4469-9C4B-2E764A9E28FF}"/>
                </a:ext>
              </a:extLst>
            </p:cNvPr>
            <p:cNvCxnSpPr/>
            <p:nvPr/>
          </p:nvCxnSpPr>
          <p:spPr>
            <a:xfrm rot="6300000" flipV="1">
              <a:off x="6848216" y="4329649"/>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9A76C501-25E8-4C05-9FA2-D65E22CA65B9}"/>
                </a:ext>
              </a:extLst>
            </p:cNvPr>
            <p:cNvCxnSpPr/>
            <p:nvPr/>
          </p:nvCxnSpPr>
          <p:spPr>
            <a:xfrm rot="9900000" flipV="1">
              <a:off x="7086950" y="4233806"/>
              <a:ext cx="144589" cy="3387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8" name="円/楕円 34">
              <a:extLst>
                <a:ext uri="{FF2B5EF4-FFF2-40B4-BE49-F238E27FC236}">
                  <a16:creationId xmlns:a16="http://schemas.microsoft.com/office/drawing/2014/main" id="{2088C69B-FA11-46C9-A484-5AAEB37C4660}"/>
                </a:ext>
              </a:extLst>
            </p:cNvPr>
            <p:cNvSpPr/>
            <p:nvPr/>
          </p:nvSpPr>
          <p:spPr>
            <a:xfrm flipH="1" flipV="1">
              <a:off x="7064509" y="458352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34">
              <a:extLst>
                <a:ext uri="{FF2B5EF4-FFF2-40B4-BE49-F238E27FC236}">
                  <a16:creationId xmlns:a16="http://schemas.microsoft.com/office/drawing/2014/main" id="{21982C8C-97EA-4D26-9326-8B0BA155C6E0}"/>
                </a:ext>
              </a:extLst>
            </p:cNvPr>
            <p:cNvSpPr/>
            <p:nvPr/>
          </p:nvSpPr>
          <p:spPr>
            <a:xfrm rot="1320000">
              <a:off x="6902944" y="313104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34">
              <a:extLst>
                <a:ext uri="{FF2B5EF4-FFF2-40B4-BE49-F238E27FC236}">
                  <a16:creationId xmlns:a16="http://schemas.microsoft.com/office/drawing/2014/main" id="{4B33AC2D-9AC2-47AC-A128-50034168236C}"/>
                </a:ext>
              </a:extLst>
            </p:cNvPr>
            <p:cNvSpPr/>
            <p:nvPr/>
          </p:nvSpPr>
          <p:spPr>
            <a:xfrm rot="1320000">
              <a:off x="6459719" y="4211161"/>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34">
              <a:extLst>
                <a:ext uri="{FF2B5EF4-FFF2-40B4-BE49-F238E27FC236}">
                  <a16:creationId xmlns:a16="http://schemas.microsoft.com/office/drawing/2014/main" id="{AA2DFE14-0C56-4D25-8704-45AAD6F3BF2D}"/>
                </a:ext>
              </a:extLst>
            </p:cNvPr>
            <p:cNvSpPr/>
            <p:nvPr/>
          </p:nvSpPr>
          <p:spPr>
            <a:xfrm rot="17520000">
              <a:off x="6146642" y="3444118"/>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34">
              <a:extLst>
                <a:ext uri="{FF2B5EF4-FFF2-40B4-BE49-F238E27FC236}">
                  <a16:creationId xmlns:a16="http://schemas.microsoft.com/office/drawing/2014/main" id="{4560D097-5708-449F-9AF8-FA60403F6B90}"/>
                </a:ext>
              </a:extLst>
            </p:cNvPr>
            <p:cNvSpPr/>
            <p:nvPr/>
          </p:nvSpPr>
          <p:spPr>
            <a:xfrm rot="17520000">
              <a:off x="7216021" y="388734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34">
              <a:extLst>
                <a:ext uri="{FF2B5EF4-FFF2-40B4-BE49-F238E27FC236}">
                  <a16:creationId xmlns:a16="http://schemas.microsoft.com/office/drawing/2014/main" id="{13CCCECF-7FA1-41C4-BE8E-D8D7B4B94F26}"/>
                </a:ext>
              </a:extLst>
            </p:cNvPr>
            <p:cNvSpPr/>
            <p:nvPr/>
          </p:nvSpPr>
          <p:spPr>
            <a:xfrm rot="20220000">
              <a:off x="6460207" y="313056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34">
              <a:extLst>
                <a:ext uri="{FF2B5EF4-FFF2-40B4-BE49-F238E27FC236}">
                  <a16:creationId xmlns:a16="http://schemas.microsoft.com/office/drawing/2014/main" id="{EEBBA939-56FB-4A97-BDC4-6BC5DF2A7B91}"/>
                </a:ext>
              </a:extLst>
            </p:cNvPr>
            <p:cNvSpPr/>
            <p:nvPr/>
          </p:nvSpPr>
          <p:spPr>
            <a:xfrm rot="20220000">
              <a:off x="6902456" y="4210683"/>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34">
              <a:extLst>
                <a:ext uri="{FF2B5EF4-FFF2-40B4-BE49-F238E27FC236}">
                  <a16:creationId xmlns:a16="http://schemas.microsoft.com/office/drawing/2014/main" id="{F568646C-E4BC-4EE5-8C56-E7BB6896D117}"/>
                </a:ext>
              </a:extLst>
            </p:cNvPr>
            <p:cNvSpPr/>
            <p:nvPr/>
          </p:nvSpPr>
          <p:spPr>
            <a:xfrm rot="4020000" flipH="1">
              <a:off x="7216499" y="3444606"/>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34">
              <a:extLst>
                <a:ext uri="{FF2B5EF4-FFF2-40B4-BE49-F238E27FC236}">
                  <a16:creationId xmlns:a16="http://schemas.microsoft.com/office/drawing/2014/main" id="{34780DF2-FCCB-4974-8B18-E64940D2CE7E}"/>
                </a:ext>
              </a:extLst>
            </p:cNvPr>
            <p:cNvSpPr/>
            <p:nvPr/>
          </p:nvSpPr>
          <p:spPr>
            <a:xfrm rot="4020000" flipH="1">
              <a:off x="6146164" y="3886855"/>
              <a:ext cx="101817" cy="10260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34">
              <a:extLst>
                <a:ext uri="{FF2B5EF4-FFF2-40B4-BE49-F238E27FC236}">
                  <a16:creationId xmlns:a16="http://schemas.microsoft.com/office/drawing/2014/main" id="{CAE4758F-65F3-4049-8353-67D2C4E3CFAF}"/>
                </a:ext>
              </a:extLst>
            </p:cNvPr>
            <p:cNvSpPr/>
            <p:nvPr/>
          </p:nvSpPr>
          <p:spPr>
            <a:xfrm>
              <a:off x="625541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34">
              <a:extLst>
                <a:ext uri="{FF2B5EF4-FFF2-40B4-BE49-F238E27FC236}">
                  <a16:creationId xmlns:a16="http://schemas.microsoft.com/office/drawing/2014/main" id="{5E505FB1-9BB7-4FEC-A852-285D76905003}"/>
                </a:ext>
              </a:extLst>
            </p:cNvPr>
            <p:cNvSpPr/>
            <p:nvPr/>
          </p:nvSpPr>
          <p:spPr>
            <a:xfrm>
              <a:off x="7109665" y="29850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34">
              <a:extLst>
                <a:ext uri="{FF2B5EF4-FFF2-40B4-BE49-F238E27FC236}">
                  <a16:creationId xmlns:a16="http://schemas.microsoft.com/office/drawing/2014/main" id="{BA9B7CF5-CBFB-4443-8EF4-0950E95BC03F}"/>
                </a:ext>
              </a:extLst>
            </p:cNvPr>
            <p:cNvSpPr/>
            <p:nvPr/>
          </p:nvSpPr>
          <p:spPr>
            <a:xfrm>
              <a:off x="625541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34">
              <a:extLst>
                <a:ext uri="{FF2B5EF4-FFF2-40B4-BE49-F238E27FC236}">
                  <a16:creationId xmlns:a16="http://schemas.microsoft.com/office/drawing/2014/main" id="{424FF880-A546-4271-9DE9-96C55C4D5C33}"/>
                </a:ext>
              </a:extLst>
            </p:cNvPr>
            <p:cNvSpPr/>
            <p:nvPr/>
          </p:nvSpPr>
          <p:spPr>
            <a:xfrm>
              <a:off x="7109665" y="434993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34">
              <a:extLst>
                <a:ext uri="{FF2B5EF4-FFF2-40B4-BE49-F238E27FC236}">
                  <a16:creationId xmlns:a16="http://schemas.microsoft.com/office/drawing/2014/main" id="{A0C28ED8-2B95-4F4C-A9DF-28A40737C322}"/>
                </a:ext>
              </a:extLst>
            </p:cNvPr>
            <p:cNvSpPr/>
            <p:nvPr/>
          </p:nvSpPr>
          <p:spPr>
            <a:xfrm>
              <a:off x="6488267"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34">
              <a:extLst>
                <a:ext uri="{FF2B5EF4-FFF2-40B4-BE49-F238E27FC236}">
                  <a16:creationId xmlns:a16="http://schemas.microsoft.com/office/drawing/2014/main" id="{9679BC18-CCC8-4821-9041-03C00E407DE9}"/>
                </a:ext>
              </a:extLst>
            </p:cNvPr>
            <p:cNvSpPr/>
            <p:nvPr/>
          </p:nvSpPr>
          <p:spPr>
            <a:xfrm>
              <a:off x="6869256" y="288808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34">
              <a:extLst>
                <a:ext uri="{FF2B5EF4-FFF2-40B4-BE49-F238E27FC236}">
                  <a16:creationId xmlns:a16="http://schemas.microsoft.com/office/drawing/2014/main" id="{7360D1FD-2718-4EF8-8E82-11ABCF444D95}"/>
                </a:ext>
              </a:extLst>
            </p:cNvPr>
            <p:cNvSpPr/>
            <p:nvPr/>
          </p:nvSpPr>
          <p:spPr>
            <a:xfrm>
              <a:off x="6488267"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34">
              <a:extLst>
                <a:ext uri="{FF2B5EF4-FFF2-40B4-BE49-F238E27FC236}">
                  <a16:creationId xmlns:a16="http://schemas.microsoft.com/office/drawing/2014/main" id="{C1BE7EFB-6455-4CA3-9A5E-90AE8BFDCC2F}"/>
                </a:ext>
              </a:extLst>
            </p:cNvPr>
            <p:cNvSpPr/>
            <p:nvPr/>
          </p:nvSpPr>
          <p:spPr>
            <a:xfrm>
              <a:off x="6869256" y="4441966"/>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34">
              <a:extLst>
                <a:ext uri="{FF2B5EF4-FFF2-40B4-BE49-F238E27FC236}">
                  <a16:creationId xmlns:a16="http://schemas.microsoft.com/office/drawing/2014/main" id="{08D60D21-B189-4CDC-AD57-1A564CA5A07E}"/>
                </a:ext>
              </a:extLst>
            </p:cNvPr>
            <p:cNvSpPr/>
            <p:nvPr/>
          </p:nvSpPr>
          <p:spPr>
            <a:xfrm>
              <a:off x="598831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34">
              <a:extLst>
                <a:ext uri="{FF2B5EF4-FFF2-40B4-BE49-F238E27FC236}">
                  <a16:creationId xmlns:a16="http://schemas.microsoft.com/office/drawing/2014/main" id="{25CE4A6C-C071-4792-9D4E-4DEC79057E40}"/>
                </a:ext>
              </a:extLst>
            </p:cNvPr>
            <p:cNvSpPr/>
            <p:nvPr/>
          </p:nvSpPr>
          <p:spPr>
            <a:xfrm>
              <a:off x="5988319" y="408797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34">
              <a:extLst>
                <a:ext uri="{FF2B5EF4-FFF2-40B4-BE49-F238E27FC236}">
                  <a16:creationId xmlns:a16="http://schemas.microsoft.com/office/drawing/2014/main" id="{C008DBB8-2895-4FBB-9AC6-3B8029944E6F}"/>
                </a:ext>
              </a:extLst>
            </p:cNvPr>
            <p:cNvSpPr/>
            <p:nvPr/>
          </p:nvSpPr>
          <p:spPr>
            <a:xfrm>
              <a:off x="5911125" y="349071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34">
              <a:extLst>
                <a:ext uri="{FF2B5EF4-FFF2-40B4-BE49-F238E27FC236}">
                  <a16:creationId xmlns:a16="http://schemas.microsoft.com/office/drawing/2014/main" id="{1D91F8B5-C8FB-4E55-8BFA-F7546DE42078}"/>
                </a:ext>
              </a:extLst>
            </p:cNvPr>
            <p:cNvSpPr/>
            <p:nvPr/>
          </p:nvSpPr>
          <p:spPr>
            <a:xfrm>
              <a:off x="5911125" y="383925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34">
              <a:extLst>
                <a:ext uri="{FF2B5EF4-FFF2-40B4-BE49-F238E27FC236}">
                  <a16:creationId xmlns:a16="http://schemas.microsoft.com/office/drawing/2014/main" id="{086B39E9-9B84-4B9B-B54B-D627BD5A80BF}"/>
                </a:ext>
              </a:extLst>
            </p:cNvPr>
            <p:cNvSpPr/>
            <p:nvPr/>
          </p:nvSpPr>
          <p:spPr>
            <a:xfrm>
              <a:off x="7447881" y="3486463"/>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34">
              <a:extLst>
                <a:ext uri="{FF2B5EF4-FFF2-40B4-BE49-F238E27FC236}">
                  <a16:creationId xmlns:a16="http://schemas.microsoft.com/office/drawing/2014/main" id="{B8F4BBE3-54BB-4645-9948-05070B5A342D}"/>
                </a:ext>
              </a:extLst>
            </p:cNvPr>
            <p:cNvSpPr/>
            <p:nvPr/>
          </p:nvSpPr>
          <p:spPr>
            <a:xfrm>
              <a:off x="7447881" y="3835009"/>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34">
              <a:extLst>
                <a:ext uri="{FF2B5EF4-FFF2-40B4-BE49-F238E27FC236}">
                  <a16:creationId xmlns:a16="http://schemas.microsoft.com/office/drawing/2014/main" id="{412990BF-27B7-4367-A695-056A913589C3}"/>
                </a:ext>
              </a:extLst>
            </p:cNvPr>
            <p:cNvSpPr/>
            <p:nvPr/>
          </p:nvSpPr>
          <p:spPr>
            <a:xfrm>
              <a:off x="7351859" y="3248980"/>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34">
              <a:extLst>
                <a:ext uri="{FF2B5EF4-FFF2-40B4-BE49-F238E27FC236}">
                  <a16:creationId xmlns:a16="http://schemas.microsoft.com/office/drawing/2014/main" id="{CDC95130-1FDF-4DA7-B037-64B31006A38D}"/>
                </a:ext>
              </a:extLst>
            </p:cNvPr>
            <p:cNvSpPr/>
            <p:nvPr/>
          </p:nvSpPr>
          <p:spPr>
            <a:xfrm>
              <a:off x="7353806" y="4078298"/>
              <a:ext cx="101817" cy="102603"/>
            </a:xfrm>
            <a:prstGeom prst="ellipse">
              <a:avLst/>
            </a:prstGeom>
            <a:solidFill>
              <a:schemeClr val="bg2">
                <a:lumMod val="40000"/>
                <a:lumOff val="60000"/>
              </a:schemeClr>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4" name="テキスト ボックス 173">
            <a:extLst>
              <a:ext uri="{FF2B5EF4-FFF2-40B4-BE49-F238E27FC236}">
                <a16:creationId xmlns:a16="http://schemas.microsoft.com/office/drawing/2014/main" id="{A04D2033-6CEF-4A0E-8AB8-B2FC39EEBD1C}"/>
              </a:ext>
            </a:extLst>
          </p:cNvPr>
          <p:cNvSpPr txBox="1"/>
          <p:nvPr/>
        </p:nvSpPr>
        <p:spPr>
          <a:xfrm>
            <a:off x="7223252" y="2643034"/>
            <a:ext cx="841136" cy="338554"/>
          </a:xfrm>
          <a:prstGeom prst="rect">
            <a:avLst/>
          </a:prstGeom>
          <a:noFill/>
        </p:spPr>
        <p:txBody>
          <a:bodyPr wrap="square" lIns="0" tIns="0" rIns="0" bIns="0" rtlCol="0">
            <a:spAutoFit/>
          </a:bodyPr>
          <a:lstStyle/>
          <a:p>
            <a:pPr algn="ctr"/>
            <a:r>
              <a:rPr lang="ja-JP" altLang="en-US" sz="2200" dirty="0"/>
              <a:t>穴</a:t>
            </a:r>
            <a:endParaRPr kumimoji="1" lang="ja-JP" altLang="en-US" sz="2200" dirty="0"/>
          </a:p>
        </p:txBody>
      </p:sp>
      <p:sp>
        <p:nvSpPr>
          <p:cNvPr id="175" name="テキスト ボックス 174">
            <a:extLst>
              <a:ext uri="{FF2B5EF4-FFF2-40B4-BE49-F238E27FC236}">
                <a16:creationId xmlns:a16="http://schemas.microsoft.com/office/drawing/2014/main" id="{501A55C5-1E21-42C5-9DD6-7E0F519D9CD4}"/>
              </a:ext>
            </a:extLst>
          </p:cNvPr>
          <p:cNvSpPr txBox="1"/>
          <p:nvPr/>
        </p:nvSpPr>
        <p:spPr>
          <a:xfrm>
            <a:off x="841916" y="3887441"/>
            <a:ext cx="1184940" cy="369332"/>
          </a:xfrm>
          <a:prstGeom prst="rect">
            <a:avLst/>
          </a:prstGeom>
          <a:noFill/>
        </p:spPr>
        <p:txBody>
          <a:bodyPr wrap="none" rtlCol="0">
            <a:spAutoFit/>
          </a:bodyPr>
          <a:lstStyle/>
          <a:p>
            <a:pPr algn="ctr"/>
            <a:r>
              <a:rPr kumimoji="1" lang="en-US" altLang="ja-JP" dirty="0">
                <a:solidFill>
                  <a:srgbClr val="FF0000"/>
                </a:solidFill>
              </a:rPr>
              <a:t>T4</a:t>
            </a:r>
            <a:r>
              <a:rPr kumimoji="1" lang="ja-JP" altLang="en-US" dirty="0">
                <a:solidFill>
                  <a:srgbClr val="FF0000"/>
                </a:solidFill>
              </a:rPr>
              <a:t>メッシュ</a:t>
            </a:r>
          </a:p>
        </p:txBody>
      </p:sp>
      <p:sp>
        <p:nvSpPr>
          <p:cNvPr id="176" name="テキスト ボックス 175">
            <a:extLst>
              <a:ext uri="{FF2B5EF4-FFF2-40B4-BE49-F238E27FC236}">
                <a16:creationId xmlns:a16="http://schemas.microsoft.com/office/drawing/2014/main" id="{729CADAB-8ABA-427C-9A76-256B7BFB2261}"/>
              </a:ext>
            </a:extLst>
          </p:cNvPr>
          <p:cNvSpPr txBox="1"/>
          <p:nvPr/>
        </p:nvSpPr>
        <p:spPr>
          <a:xfrm>
            <a:off x="3059290" y="3887441"/>
            <a:ext cx="3055645" cy="369332"/>
          </a:xfrm>
          <a:prstGeom prst="rect">
            <a:avLst/>
          </a:prstGeom>
          <a:noFill/>
        </p:spPr>
        <p:txBody>
          <a:bodyPr wrap="none" rtlCol="0">
            <a:spAutoFit/>
          </a:bodyPr>
          <a:lstStyle/>
          <a:p>
            <a:pPr algn="ctr"/>
            <a:r>
              <a:rPr kumimoji="1" lang="ja-JP" altLang="en-US" dirty="0">
                <a:solidFill>
                  <a:srgbClr val="008000"/>
                </a:solidFill>
              </a:rPr>
              <a:t>折れ曲がりのある</a:t>
            </a:r>
            <a:r>
              <a:rPr kumimoji="1" lang="en-US" altLang="ja-JP" dirty="0">
                <a:solidFill>
                  <a:srgbClr val="008000"/>
                </a:solidFill>
              </a:rPr>
              <a:t>T10</a:t>
            </a:r>
            <a:r>
              <a:rPr kumimoji="1" lang="ja-JP" altLang="en-US" dirty="0">
                <a:solidFill>
                  <a:srgbClr val="008000"/>
                </a:solidFill>
              </a:rPr>
              <a:t>メッシュ</a:t>
            </a:r>
          </a:p>
        </p:txBody>
      </p:sp>
      <p:sp>
        <p:nvSpPr>
          <p:cNvPr id="177" name="テキスト ボックス 176">
            <a:extLst>
              <a:ext uri="{FF2B5EF4-FFF2-40B4-BE49-F238E27FC236}">
                <a16:creationId xmlns:a16="http://schemas.microsoft.com/office/drawing/2014/main" id="{2DF5162A-9C77-4246-BBED-DECE9DB686EE}"/>
              </a:ext>
            </a:extLst>
          </p:cNvPr>
          <p:cNvSpPr txBox="1"/>
          <p:nvPr/>
        </p:nvSpPr>
        <p:spPr>
          <a:xfrm>
            <a:off x="6107638" y="3887441"/>
            <a:ext cx="3065263" cy="369332"/>
          </a:xfrm>
          <a:prstGeom prst="rect">
            <a:avLst/>
          </a:prstGeom>
          <a:noFill/>
        </p:spPr>
        <p:txBody>
          <a:bodyPr wrap="none" rtlCol="0">
            <a:spAutoFit/>
          </a:bodyPr>
          <a:lstStyle/>
          <a:p>
            <a:pPr algn="ctr"/>
            <a:r>
              <a:rPr kumimoji="1" lang="ja-JP" altLang="en-US" dirty="0">
                <a:solidFill>
                  <a:srgbClr val="0000CC"/>
                </a:solidFill>
              </a:rPr>
              <a:t>折れ曲がりのない</a:t>
            </a:r>
            <a:r>
              <a:rPr kumimoji="1" lang="en-US" altLang="ja-JP" dirty="0">
                <a:solidFill>
                  <a:srgbClr val="0000CC"/>
                </a:solidFill>
              </a:rPr>
              <a:t>T10</a:t>
            </a:r>
            <a:r>
              <a:rPr kumimoji="1" lang="ja-JP" altLang="en-US" dirty="0">
                <a:solidFill>
                  <a:srgbClr val="0000CC"/>
                </a:solidFill>
              </a:rPr>
              <a:t>メッシュ</a:t>
            </a:r>
          </a:p>
        </p:txBody>
      </p:sp>
      <p:sp>
        <p:nvSpPr>
          <p:cNvPr id="178" name="角丸四角形 71">
            <a:extLst>
              <a:ext uri="{FF2B5EF4-FFF2-40B4-BE49-F238E27FC236}">
                <a16:creationId xmlns:a16="http://schemas.microsoft.com/office/drawing/2014/main" id="{CA5DA67D-7758-4813-8777-C11065800585}"/>
              </a:ext>
            </a:extLst>
          </p:cNvPr>
          <p:cNvSpPr/>
          <p:nvPr/>
        </p:nvSpPr>
        <p:spPr>
          <a:xfrm>
            <a:off x="250825" y="5220678"/>
            <a:ext cx="8641654" cy="871327"/>
          </a:xfrm>
          <a:prstGeom prst="roundRect">
            <a:avLst>
              <a:gd name="adj" fmla="val 15631"/>
            </a:avLst>
          </a:prstGeom>
          <a:solidFill>
            <a:srgbClr val="FFFF00"/>
          </a:solidFill>
          <a:ln w="3175">
            <a:solidFill>
              <a:schemeClr val="tx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solidFill>
                  <a:srgbClr val="FF0000"/>
                </a:solidFill>
                <a:latin typeface="ＭＳ Ｐゴシック" panose="020B0600070205080204" pitchFamily="50" charset="-128"/>
                <a:ea typeface="ＭＳ Ｐゴシック" panose="020B0600070205080204" pitchFamily="50" charset="-128"/>
              </a:rPr>
              <a:t>車体メッシュのメッシュ数を最小限に抑えて高速に高精度な解を得たい場合，標準的な</a:t>
            </a:r>
            <a:r>
              <a:rPr lang="en-US" altLang="ja-JP" sz="2400" dirty="0">
                <a:solidFill>
                  <a:srgbClr val="FF0000"/>
                </a:solidFill>
                <a:latin typeface="ＭＳ Ｐゴシック" panose="020B0600070205080204" pitchFamily="50" charset="-128"/>
                <a:ea typeface="ＭＳ Ｐゴシック" panose="020B0600070205080204" pitchFamily="50" charset="-128"/>
              </a:rPr>
              <a:t>T4</a:t>
            </a:r>
            <a:r>
              <a:rPr lang="ja-JP" altLang="en-US" sz="2400" dirty="0">
                <a:solidFill>
                  <a:srgbClr val="FF0000"/>
                </a:solidFill>
                <a:latin typeface="ＭＳ Ｐゴシック" panose="020B0600070205080204" pitchFamily="50" charset="-128"/>
                <a:ea typeface="ＭＳ Ｐゴシック" panose="020B0600070205080204" pitchFamily="50" charset="-128"/>
              </a:rPr>
              <a:t>および</a:t>
            </a:r>
            <a:r>
              <a:rPr lang="en-US" altLang="ja-JP" sz="2400" dirty="0">
                <a:solidFill>
                  <a:srgbClr val="FF0000"/>
                </a:solidFill>
                <a:latin typeface="ＭＳ Ｐゴシック" panose="020B0600070205080204" pitchFamily="50" charset="-128"/>
                <a:ea typeface="ＭＳ Ｐゴシック" panose="020B0600070205080204" pitchFamily="50" charset="-128"/>
              </a:rPr>
              <a:t>T10</a:t>
            </a:r>
            <a:r>
              <a:rPr lang="ja-JP" altLang="en-US" sz="2400" dirty="0">
                <a:solidFill>
                  <a:srgbClr val="FF0000"/>
                </a:solidFill>
                <a:latin typeface="ＭＳ Ｐゴシック" panose="020B0600070205080204" pitchFamily="50" charset="-128"/>
                <a:ea typeface="ＭＳ Ｐゴシック" panose="020B0600070205080204" pitchFamily="50" charset="-128"/>
              </a:rPr>
              <a:t>要素はどちらも使いづらい．</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0039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sz="2400" dirty="0"/>
              <a:t>ところで</a:t>
            </a:r>
            <a:r>
              <a:rPr lang="en-US" altLang="ja-JP" sz="2400" dirty="0"/>
              <a:t>…</a:t>
            </a:r>
          </a:p>
          <a:p>
            <a:pPr marL="0" indent="0">
              <a:buNone/>
            </a:pPr>
            <a:endParaRPr lang="en-US" altLang="ja-JP" sz="1100" dirty="0"/>
          </a:p>
          <a:p>
            <a:r>
              <a:rPr lang="ja-JP" altLang="en-US" sz="2400" spc="-20" dirty="0">
                <a:solidFill>
                  <a:srgbClr val="7030A0"/>
                </a:solidFill>
              </a:rPr>
              <a:t>平滑化有限要素法</a:t>
            </a:r>
            <a:r>
              <a:rPr lang="en-US" altLang="ja-JP" sz="2400" spc="-20" dirty="0">
                <a:solidFill>
                  <a:srgbClr val="7030A0"/>
                </a:solidFill>
              </a:rPr>
              <a:t>(smoothed finite element method: S-FEM)</a:t>
            </a:r>
            <a:r>
              <a:rPr lang="ja-JP" altLang="en-US" sz="2400" spc="-20" dirty="0"/>
              <a:t>が</a:t>
            </a:r>
            <a:br>
              <a:rPr lang="en-US" altLang="ja-JP" sz="2400" spc="-20" dirty="0"/>
            </a:br>
            <a:r>
              <a:rPr lang="ja-JP" altLang="en-US" sz="2400" spc="-20" dirty="0"/>
              <a:t>次世代の高性能有限要素法として近年注目を集めている．</a:t>
            </a:r>
            <a:endParaRPr lang="en-US" altLang="ja-JP" sz="2400" spc="-20" dirty="0"/>
          </a:p>
          <a:p>
            <a:r>
              <a:rPr lang="ja-JP" altLang="en-US" sz="2400" dirty="0"/>
              <a:t>特に，</a:t>
            </a:r>
            <a:r>
              <a:rPr lang="en-US" altLang="ja-JP" sz="2400" dirty="0">
                <a:solidFill>
                  <a:srgbClr val="FF0000"/>
                </a:solidFill>
              </a:rPr>
              <a:t>T4</a:t>
            </a:r>
            <a:r>
              <a:rPr lang="ja-JP" altLang="en-US" sz="2400" dirty="0">
                <a:solidFill>
                  <a:srgbClr val="FF0000"/>
                </a:solidFill>
              </a:rPr>
              <a:t>メッシュを用いるエッジベースの</a:t>
            </a:r>
            <a:r>
              <a:rPr lang="en-US" altLang="ja-JP" sz="2400" dirty="0">
                <a:solidFill>
                  <a:srgbClr val="FF0000"/>
                </a:solidFill>
              </a:rPr>
              <a:t>S-FEM(ES-FEM-T4)</a:t>
            </a:r>
            <a:r>
              <a:rPr lang="ja-JP" altLang="en-US" sz="2400" dirty="0"/>
              <a:t>は</a:t>
            </a:r>
            <a:r>
              <a:rPr lang="en-US" altLang="ja-JP" sz="2400" b="1" dirty="0"/>
              <a:t>T4</a:t>
            </a:r>
            <a:r>
              <a:rPr lang="ja-JP" altLang="en-US" sz="2400" b="1" dirty="0"/>
              <a:t>メッシュでも超１次メッシュ収束する</a:t>
            </a:r>
            <a:r>
              <a:rPr lang="ja-JP" altLang="en-US" sz="2400" dirty="0"/>
              <a:t>手法として知られている．</a:t>
            </a:r>
            <a:endParaRPr lang="en-US" altLang="ja-JP" sz="2400" dirty="0"/>
          </a:p>
          <a:p>
            <a:pPr marL="0" indent="0">
              <a:buNone/>
            </a:pPr>
            <a:endParaRPr lang="en-US" altLang="ja-JP" sz="1100" dirty="0"/>
          </a:p>
          <a:p>
            <a:pPr marL="0" indent="0">
              <a:buNone/>
            </a:pPr>
            <a:r>
              <a:rPr lang="ja-JP" altLang="en-US" sz="2400" dirty="0"/>
              <a:t>従って，もしかすると</a:t>
            </a:r>
            <a:r>
              <a:rPr lang="en-US" altLang="ja-JP" sz="2400" dirty="0"/>
              <a:t>…</a:t>
            </a:r>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lgn="ctr">
              <a:buNone/>
            </a:pPr>
            <a:r>
              <a:rPr lang="ja-JP" altLang="en-US" sz="2400" dirty="0"/>
              <a:t>⇒</a:t>
            </a:r>
            <a:r>
              <a:rPr lang="en-US" altLang="ja-JP" sz="2400" dirty="0"/>
              <a:t>ES-FEM-T4</a:t>
            </a:r>
            <a:r>
              <a:rPr lang="ja-JP" altLang="en-US" sz="2400" dirty="0"/>
              <a:t>による電着塗装シミュレーションの研究に着手．</a:t>
            </a:r>
            <a:endParaRPr lang="en-US" altLang="ja-JP" sz="2400" dirty="0"/>
          </a:p>
        </p:txBody>
      </p:sp>
      <p:sp>
        <p:nvSpPr>
          <p:cNvPr id="2" name="タイトル 1"/>
          <p:cNvSpPr>
            <a:spLocks noGrp="1"/>
          </p:cNvSpPr>
          <p:nvPr>
            <p:ph type="title"/>
          </p:nvPr>
        </p:nvSpPr>
        <p:spPr/>
        <p:txBody>
          <a:bodyPr/>
          <a:lstStyle/>
          <a:p>
            <a:r>
              <a:rPr kumimoji="1" lang="ja-JP" altLang="en-US" dirty="0"/>
              <a:t>研究動機</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7" name="角丸四角形 6"/>
          <p:cNvSpPr/>
          <p:nvPr/>
        </p:nvSpPr>
        <p:spPr>
          <a:xfrm>
            <a:off x="250824" y="3510754"/>
            <a:ext cx="8646138" cy="1538425"/>
          </a:xfrm>
          <a:prstGeom prst="roundRect">
            <a:avLst>
              <a:gd name="adj" fmla="val 18884"/>
            </a:avLst>
          </a:prstGeom>
          <a:solidFill>
            <a:schemeClr val="accent6">
              <a:lumMod val="20000"/>
              <a:lumOff val="80000"/>
            </a:schemeClr>
          </a:solidFill>
          <a:ln w="3175">
            <a:solidFill>
              <a:schemeClr val="tx1"/>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800" dirty="0">
                <a:solidFill>
                  <a:srgbClr val="FF0000"/>
                </a:solidFill>
                <a:latin typeface="ＭＳ Ｐゴシック" panose="020B0600070205080204" pitchFamily="50" charset="-128"/>
                <a:ea typeface="ＭＳ Ｐゴシック" panose="020B0600070205080204" pitchFamily="50" charset="-128"/>
              </a:rPr>
              <a:t>ES-FEM-T4</a:t>
            </a:r>
            <a:r>
              <a:rPr lang="ja-JP" altLang="en-US" sz="2800" dirty="0">
                <a:solidFill>
                  <a:schemeClr val="tx1"/>
                </a:solidFill>
                <a:latin typeface="ＭＳ Ｐゴシック" panose="020B0600070205080204" pitchFamily="50" charset="-128"/>
                <a:ea typeface="ＭＳ Ｐゴシック" panose="020B0600070205080204" pitchFamily="50" charset="-128"/>
              </a:rPr>
              <a:t>を用いれば，先のメッシュ生成における問題点を克服し，高速かつ高精度な電着塗装シミュレーションが実現出来るかも知れない．</a:t>
            </a:r>
            <a:endParaRPr lang="en-US" altLang="ja-JP" sz="28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699482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p:cNvSpPr>
            <a:spLocks noGrp="1"/>
          </p:cNvSpPr>
          <p:nvPr>
            <p:ph idx="1"/>
          </p:nvPr>
        </p:nvSpPr>
        <p:spPr/>
        <p:txBody>
          <a:bodyPr/>
          <a:lstStyle/>
          <a:p>
            <a:pPr marL="0" indent="0" algn="l">
              <a:spcBef>
                <a:spcPts val="200"/>
              </a:spcBef>
              <a:buNone/>
            </a:pPr>
            <a:r>
              <a:rPr kumimoji="1" lang="ja-JP" altLang="en-US" sz="2800" dirty="0">
                <a:solidFill>
                  <a:srgbClr val="0000CC"/>
                </a:solidFill>
              </a:rPr>
              <a:t>四面体</a:t>
            </a:r>
            <a:r>
              <a:rPr kumimoji="1" lang="ja-JP" altLang="en-US" sz="2800" dirty="0"/>
              <a:t>を用いる既存の</a:t>
            </a:r>
            <a:r>
              <a:rPr kumimoji="1" lang="en-US" altLang="ja-JP" sz="2800" dirty="0"/>
              <a:t>FEM</a:t>
            </a:r>
            <a:r>
              <a:rPr kumimoji="1" lang="ja-JP" altLang="en-US" sz="2800" dirty="0"/>
              <a:t>は，</a:t>
            </a:r>
            <a:r>
              <a:rPr kumimoji="1" lang="ja-JP" altLang="en-US" sz="2800" b="1" dirty="0">
                <a:solidFill>
                  <a:srgbClr val="C00000"/>
                </a:solidFill>
              </a:rPr>
              <a:t>微圧縮性</a:t>
            </a:r>
            <a:r>
              <a:rPr kumimoji="1" lang="ja-JP" altLang="en-US" sz="2800" dirty="0"/>
              <a:t>を有する材料の</a:t>
            </a:r>
            <a:r>
              <a:rPr kumimoji="1" lang="ja-JP" altLang="en-US" sz="2800" b="1" dirty="0"/>
              <a:t>大変形</a:t>
            </a:r>
            <a:r>
              <a:rPr kumimoji="1" lang="ja-JP" altLang="en-US" sz="2800" dirty="0"/>
              <a:t>解析において精度とロバスト性に未だ問題がある．</a:t>
            </a:r>
            <a:endParaRPr kumimoji="1" lang="en-US" altLang="ja-JP" sz="2800" dirty="0"/>
          </a:p>
          <a:p>
            <a:pPr lvl="0" algn="l">
              <a:spcBef>
                <a:spcPts val="200"/>
              </a:spcBef>
            </a:pPr>
            <a:r>
              <a:rPr lang="ja-JP" altLang="en-US" sz="2400" dirty="0">
                <a:solidFill>
                  <a:srgbClr val="000000"/>
                </a:solidFill>
              </a:rPr>
              <a:t>２次・高次要素：</a:t>
            </a:r>
            <a:br>
              <a:rPr lang="en-US" altLang="ja-JP" sz="2400" dirty="0">
                <a:solidFill>
                  <a:srgbClr val="000000"/>
                </a:solidFill>
              </a:rPr>
            </a:br>
            <a:r>
              <a:rPr lang="en-US" altLang="ja-JP" sz="2400" dirty="0">
                <a:solidFill>
                  <a:srgbClr val="000000"/>
                </a:solidFill>
              </a:rPr>
              <a:t>  </a:t>
            </a:r>
            <a:r>
              <a:rPr lang="en-US" altLang="ja-JP" sz="2400" b="1" dirty="0">
                <a:solidFill>
                  <a:srgbClr val="FF0000"/>
                </a:solidFill>
              </a:rPr>
              <a:t>✗</a:t>
            </a:r>
            <a:r>
              <a:rPr lang="ja-JP" altLang="en-US" sz="2400" b="1" dirty="0">
                <a:solidFill>
                  <a:srgbClr val="FF0000"/>
                </a:solidFill>
              </a:rPr>
              <a:t> </a:t>
            </a:r>
            <a:r>
              <a:rPr lang="ja-JP" altLang="en-US" sz="2400" dirty="0">
                <a:solidFill>
                  <a:srgbClr val="000000"/>
                </a:solidFill>
              </a:rPr>
              <a:t>中間節点反力振動による接触・大変形の精度低下と不安定．</a:t>
            </a:r>
            <a:endParaRPr lang="en-US" altLang="ja-JP" sz="2400" dirty="0">
              <a:solidFill>
                <a:srgbClr val="000000"/>
              </a:solidFill>
            </a:endParaRPr>
          </a:p>
          <a:p>
            <a:pPr lvl="0" algn="l">
              <a:spcBef>
                <a:spcPts val="200"/>
              </a:spcBef>
            </a:pPr>
            <a:r>
              <a:rPr lang="ja-JP" altLang="en-US" sz="2400" dirty="0">
                <a:solidFill>
                  <a:srgbClr val="000000"/>
                </a:solidFill>
              </a:rPr>
              <a:t>拡張ひずみ仮定法</a:t>
            </a:r>
            <a:r>
              <a:rPr lang="en-US" altLang="ja-JP" sz="2400" dirty="0">
                <a:solidFill>
                  <a:srgbClr val="000000"/>
                </a:solidFill>
              </a:rPr>
              <a:t>(EAS)</a:t>
            </a:r>
            <a:r>
              <a:rPr lang="ja-JP" altLang="en-US" sz="2400" dirty="0">
                <a:solidFill>
                  <a:srgbClr val="000000"/>
                </a:solidFill>
              </a:rPr>
              <a:t>：</a:t>
            </a:r>
            <a:br>
              <a:rPr lang="en-US" altLang="ja-JP" sz="2400" dirty="0">
                <a:solidFill>
                  <a:srgbClr val="000000"/>
                </a:solidFill>
              </a:rPr>
            </a:br>
            <a:r>
              <a:rPr lang="en-US" altLang="ja-JP" sz="2400" dirty="0">
                <a:solidFill>
                  <a:srgbClr val="000000"/>
                </a:solidFill>
              </a:rPr>
              <a:t>  </a:t>
            </a:r>
            <a:r>
              <a:rPr lang="en-US" altLang="ja-JP" sz="2400" b="1" dirty="0">
                <a:solidFill>
                  <a:srgbClr val="FF0000"/>
                </a:solidFill>
              </a:rPr>
              <a:t>✗</a:t>
            </a:r>
            <a:r>
              <a:rPr lang="ja-JP" altLang="en-US" sz="2400" dirty="0">
                <a:solidFill>
                  <a:srgbClr val="000000"/>
                </a:solidFill>
              </a:rPr>
              <a:t> 擬似ゼロエネルギーモードにより不安定．</a:t>
            </a:r>
            <a:endParaRPr lang="en-US" altLang="ja-JP" sz="2400" dirty="0">
              <a:solidFill>
                <a:srgbClr val="000000"/>
              </a:solidFill>
            </a:endParaRPr>
          </a:p>
          <a:p>
            <a:pPr lvl="0" algn="l">
              <a:spcBef>
                <a:spcPts val="200"/>
              </a:spcBef>
            </a:pPr>
            <a:r>
              <a:rPr lang="en-US" altLang="ja-JP" sz="2400" dirty="0">
                <a:solidFill>
                  <a:srgbClr val="000000"/>
                </a:solidFill>
              </a:rPr>
              <a:t>B-bar</a:t>
            </a:r>
            <a:r>
              <a:rPr lang="ja-JP" altLang="en-US" sz="2400" dirty="0">
                <a:solidFill>
                  <a:srgbClr val="000000"/>
                </a:solidFill>
              </a:rPr>
              <a:t>法，</a:t>
            </a:r>
            <a:r>
              <a:rPr lang="en-US" altLang="ja-JP" sz="2400" dirty="0">
                <a:solidFill>
                  <a:srgbClr val="000000"/>
                </a:solidFill>
              </a:rPr>
              <a:t>F-bar</a:t>
            </a:r>
            <a:r>
              <a:rPr lang="ja-JP" altLang="en-US" sz="2400" dirty="0">
                <a:solidFill>
                  <a:srgbClr val="000000"/>
                </a:solidFill>
              </a:rPr>
              <a:t>法，</a:t>
            </a:r>
            <a:r>
              <a:rPr lang="en-US" altLang="ja-JP" sz="2400" dirty="0">
                <a:solidFill>
                  <a:srgbClr val="000000"/>
                </a:solidFill>
              </a:rPr>
              <a:t>Selective</a:t>
            </a:r>
            <a:r>
              <a:rPr lang="ja-JP" altLang="en-US" sz="2400" dirty="0">
                <a:solidFill>
                  <a:srgbClr val="000000"/>
                </a:solidFill>
              </a:rPr>
              <a:t>法：</a:t>
            </a:r>
            <a:br>
              <a:rPr lang="en-US" altLang="ja-JP" sz="2400" dirty="0">
                <a:solidFill>
                  <a:srgbClr val="000000"/>
                </a:solidFill>
              </a:rPr>
            </a:br>
            <a:r>
              <a:rPr lang="en-US" altLang="ja-JP" sz="2400" dirty="0">
                <a:solidFill>
                  <a:srgbClr val="000000"/>
                </a:solidFill>
              </a:rPr>
              <a:t>  </a:t>
            </a:r>
            <a:r>
              <a:rPr lang="en-US" altLang="ja-JP" sz="2400" b="1" dirty="0">
                <a:solidFill>
                  <a:srgbClr val="FF0000"/>
                </a:solidFill>
              </a:rPr>
              <a:t>✗</a:t>
            </a:r>
            <a:r>
              <a:rPr lang="en-US" altLang="ja-JP" sz="2400" dirty="0">
                <a:solidFill>
                  <a:srgbClr val="000000"/>
                </a:solidFill>
              </a:rPr>
              <a:t> </a:t>
            </a:r>
            <a:r>
              <a:rPr lang="ja-JP" altLang="en-US" sz="2400" dirty="0">
                <a:solidFill>
                  <a:srgbClr val="000000"/>
                </a:solidFill>
              </a:rPr>
              <a:t>四面体要素にはそのまま適用できない．</a:t>
            </a:r>
            <a:endParaRPr lang="en-US" altLang="ja-JP" sz="2400" dirty="0">
              <a:solidFill>
                <a:srgbClr val="000000"/>
              </a:solidFill>
            </a:endParaRPr>
          </a:p>
          <a:p>
            <a:pPr lvl="0" algn="l">
              <a:spcBef>
                <a:spcPts val="200"/>
              </a:spcBef>
            </a:pPr>
            <a:r>
              <a:rPr lang="en-US" altLang="ja-JP" sz="2400" dirty="0">
                <a:solidFill>
                  <a:srgbClr val="000000"/>
                </a:solidFill>
              </a:rPr>
              <a:t>F-bar</a:t>
            </a:r>
            <a:r>
              <a:rPr lang="ja-JP" altLang="en-US" sz="2400" dirty="0">
                <a:solidFill>
                  <a:srgbClr val="000000"/>
                </a:solidFill>
              </a:rPr>
              <a:t>パッチ法：</a:t>
            </a:r>
            <a:br>
              <a:rPr lang="en-US" altLang="ja-JP" sz="2400" dirty="0">
                <a:solidFill>
                  <a:srgbClr val="000000"/>
                </a:solidFill>
              </a:rPr>
            </a:br>
            <a:r>
              <a:rPr lang="en-US" altLang="ja-JP" sz="2400" dirty="0">
                <a:solidFill>
                  <a:srgbClr val="000000"/>
                </a:solidFill>
              </a:rPr>
              <a:t>  </a:t>
            </a:r>
            <a:r>
              <a:rPr lang="en-US" altLang="ja-JP" sz="2400" b="1" dirty="0">
                <a:solidFill>
                  <a:srgbClr val="FF0000"/>
                </a:solidFill>
              </a:rPr>
              <a:t>✗ </a:t>
            </a:r>
            <a:r>
              <a:rPr lang="ja-JP" altLang="en-US" sz="2400" dirty="0">
                <a:solidFill>
                  <a:srgbClr val="000000"/>
                </a:solidFill>
              </a:rPr>
              <a:t>良いパッチを作ることが難しい．</a:t>
            </a:r>
            <a:endParaRPr lang="en-US" altLang="ja-JP" sz="2400" dirty="0">
              <a:solidFill>
                <a:srgbClr val="000000"/>
              </a:solidFill>
            </a:endParaRPr>
          </a:p>
          <a:p>
            <a:pPr lvl="0" algn="l">
              <a:spcBef>
                <a:spcPts val="200"/>
              </a:spcBef>
            </a:pPr>
            <a:r>
              <a:rPr lang="en-US" altLang="ja-JP" sz="2400" b="1" u="sng" dirty="0">
                <a:solidFill>
                  <a:srgbClr val="000000"/>
                </a:solidFill>
              </a:rPr>
              <a:t>u/p</a:t>
            </a:r>
            <a:r>
              <a:rPr lang="ja-JP" altLang="en-US" sz="2400" b="1" u="sng" dirty="0">
                <a:solidFill>
                  <a:srgbClr val="000000"/>
                </a:solidFill>
              </a:rPr>
              <a:t>混合（ハイブリッド）法</a:t>
            </a:r>
            <a:r>
              <a:rPr lang="ja-JP" altLang="en-US" sz="2400" dirty="0">
                <a:solidFill>
                  <a:srgbClr val="000000"/>
                </a:solidFill>
              </a:rPr>
              <a:t>：</a:t>
            </a:r>
            <a:br>
              <a:rPr lang="en-US" altLang="ja-JP" sz="2400" dirty="0">
                <a:solidFill>
                  <a:srgbClr val="000000"/>
                </a:solidFill>
              </a:rPr>
            </a:br>
            <a:r>
              <a:rPr lang="en-US" altLang="ja-JP" sz="2400" dirty="0">
                <a:solidFill>
                  <a:srgbClr val="000000"/>
                </a:solidFill>
              </a:rPr>
              <a:t>  </a:t>
            </a:r>
            <a:r>
              <a:rPr lang="en-US" altLang="ja-JP" sz="2400" b="1" dirty="0">
                <a:solidFill>
                  <a:srgbClr val="FF0000"/>
                </a:solidFill>
              </a:rPr>
              <a:t>✗</a:t>
            </a:r>
            <a:r>
              <a:rPr lang="ja-JP" altLang="en-US" sz="2400" dirty="0">
                <a:solidFill>
                  <a:srgbClr val="000000"/>
                </a:solidFill>
              </a:rPr>
              <a:t> 今のところ完全に満足できる定式化が提案されていない．</a:t>
            </a:r>
            <a:br>
              <a:rPr lang="en-US" altLang="ja-JP" sz="2400" dirty="0">
                <a:solidFill>
                  <a:srgbClr val="000000"/>
                </a:solidFill>
              </a:rPr>
            </a:br>
            <a:r>
              <a:rPr lang="ja-JP" altLang="en-US" sz="2400" dirty="0">
                <a:solidFill>
                  <a:srgbClr val="000000"/>
                </a:solidFill>
              </a:rPr>
              <a:t>　　　ただし，ある程度許容出来るものは提案されている．</a:t>
            </a:r>
            <a:br>
              <a:rPr lang="en-US" altLang="ja-JP" sz="2400" dirty="0">
                <a:solidFill>
                  <a:srgbClr val="000000"/>
                </a:solidFill>
              </a:rPr>
            </a:br>
            <a:r>
              <a:rPr lang="ja-JP" altLang="en-US" sz="2400" dirty="0">
                <a:solidFill>
                  <a:srgbClr val="000000"/>
                </a:solidFill>
              </a:rPr>
              <a:t>　　　（例：</a:t>
            </a:r>
            <a:r>
              <a:rPr lang="en-US" altLang="ja-JP" sz="2400" dirty="0">
                <a:solidFill>
                  <a:srgbClr val="000000"/>
                </a:solidFill>
              </a:rPr>
              <a:t>ABAQUS/Standard</a:t>
            </a:r>
            <a:r>
              <a:rPr lang="ja-JP" altLang="en-US" sz="2400" dirty="0">
                <a:solidFill>
                  <a:srgbClr val="000000"/>
                </a:solidFill>
              </a:rPr>
              <a:t>の「</a:t>
            </a:r>
            <a:r>
              <a:rPr lang="en-US" altLang="ja-JP" sz="2400" dirty="0">
                <a:solidFill>
                  <a:srgbClr val="FF0000"/>
                </a:solidFill>
              </a:rPr>
              <a:t>C3D4H</a:t>
            </a:r>
            <a:r>
              <a:rPr lang="ja-JP" altLang="en-US" sz="2400" dirty="0">
                <a:solidFill>
                  <a:srgbClr val="000000"/>
                </a:solidFill>
              </a:rPr>
              <a:t>」や「</a:t>
            </a:r>
            <a:r>
              <a:rPr lang="en-US" altLang="ja-JP" sz="2400" dirty="0">
                <a:solidFill>
                  <a:srgbClr val="FF0000"/>
                </a:solidFill>
              </a:rPr>
              <a:t>C3D10MH</a:t>
            </a:r>
            <a:r>
              <a:rPr lang="ja-JP" altLang="en-US" sz="2400" dirty="0">
                <a:solidFill>
                  <a:srgbClr val="000000"/>
                </a:solidFill>
              </a:rPr>
              <a:t>」など）</a:t>
            </a:r>
            <a:endParaRPr kumimoji="1" lang="ja-JP" altLang="en-US" sz="2400" dirty="0"/>
          </a:p>
        </p:txBody>
      </p:sp>
      <p:sp>
        <p:nvSpPr>
          <p:cNvPr id="2" name="タイトル 1"/>
          <p:cNvSpPr>
            <a:spLocks noGrp="1"/>
          </p:cNvSpPr>
          <p:nvPr>
            <p:ph type="title"/>
          </p:nvPr>
        </p:nvSpPr>
        <p:spPr/>
        <p:txBody>
          <a:bodyPr>
            <a:noAutofit/>
          </a:bodyPr>
          <a:lstStyle/>
          <a:p>
            <a:r>
              <a:rPr lang="ja-JP" altLang="en-US" dirty="0"/>
              <a:t>既存手法の問題点</a:t>
            </a:r>
            <a:endParaRPr kumimoji="1" lang="ja-JP" altLang="en-US" dirty="0"/>
          </a:p>
        </p:txBody>
      </p:sp>
      <p:sp>
        <p:nvSpPr>
          <p:cNvPr id="3" name="スライド番号プレースホルダー 2">
            <a:extLst>
              <a:ext uri="{FF2B5EF4-FFF2-40B4-BE49-F238E27FC236}">
                <a16:creationId xmlns:a16="http://schemas.microsoft.com/office/drawing/2014/main" id="{C4514105-0B3D-4C8B-80D1-F05C8F543CDC}"/>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Tree>
    <p:extLst>
      <p:ext uri="{BB962C8B-B14F-4D97-AF65-F5344CB8AC3E}">
        <p14:creationId xmlns:p14="http://schemas.microsoft.com/office/powerpoint/2010/main" val="3309268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静電場解析における</a:t>
            </a:r>
            <a:r>
              <a:rPr lang="en-US" altLang="ja-JP" dirty="0"/>
              <a:t>ES-FEM</a:t>
            </a:r>
            <a:r>
              <a:rPr lang="ja-JP" altLang="en-US" dirty="0"/>
              <a:t>の概要</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400" dirty="0"/>
                  <a:t>簡単のため，</a:t>
                </a:r>
                <a:r>
                  <a:rPr lang="en-US" altLang="ja-JP" sz="2400" dirty="0"/>
                  <a:t>2</a:t>
                </a:r>
                <a:r>
                  <a:rPr lang="ja-JP" altLang="en-US" sz="2400" dirty="0"/>
                  <a:t>次元の</a:t>
                </a:r>
                <a:r>
                  <a:rPr lang="en-US" altLang="ja-JP" sz="2400" dirty="0"/>
                  <a:t>3</a:t>
                </a:r>
                <a:r>
                  <a:rPr lang="ja-JP" altLang="en-US" sz="2400" dirty="0"/>
                  <a:t>節点三角形</a:t>
                </a:r>
                <a:r>
                  <a:rPr lang="en-US" altLang="ja-JP" sz="2400" dirty="0"/>
                  <a:t>(T3)</a:t>
                </a:r>
                <a:r>
                  <a:rPr lang="ja-JP" altLang="en-US" sz="2400" dirty="0"/>
                  <a:t>要素で説明します．</a:t>
                </a:r>
                <a:r>
                  <a:rPr lang="en-US" altLang="ja-JP" sz="2400" dirty="0"/>
                  <a:t> </a:t>
                </a:r>
              </a:p>
              <a:p>
                <a:r>
                  <a:rPr lang="ja-JP" altLang="en-US" sz="2400" dirty="0"/>
                  <a:t>標準的</a:t>
                </a:r>
                <a:r>
                  <a:rPr lang="en-US" altLang="ja-JP" sz="2400" dirty="0"/>
                  <a:t>FEM</a:t>
                </a:r>
                <a:r>
                  <a:rPr lang="ja-JP" altLang="en-US" sz="2400" dirty="0"/>
                  <a:t>同様，各要素で</a:t>
                </a:r>
                <a:r>
                  <a:rPr lang="en-US" altLang="ja-JP" sz="2400" dirty="0"/>
                  <a:t>B</a:t>
                </a:r>
                <a:r>
                  <a:rPr lang="ja-JP" altLang="en-US" sz="2400" dirty="0"/>
                  <a:t>マトリックス</a:t>
                </a:r>
                <a:r>
                  <a:rPr lang="en-US" altLang="ja-JP" sz="2400" dirty="0"/>
                  <a:t> </a:t>
                </a:r>
                <a14:m>
                  <m:oMath xmlns:m="http://schemas.openxmlformats.org/officeDocument/2006/math">
                    <m:d>
                      <m:dPr>
                        <m:begChr m:val="["/>
                        <m:endChr m:val="]"/>
                        <m:ctrlPr>
                          <a:rPr lang="en-US" altLang="ja-JP" sz="2400" i="1">
                            <a:latin typeface="Cambria Math" panose="02040503050406030204" pitchFamily="18" charset="0"/>
                          </a:rPr>
                        </m:ctrlPr>
                      </m:dPr>
                      <m:e>
                        <m:r>
                          <a:rPr lang="en-US" altLang="ja-JP" sz="2400" i="1">
                            <a:latin typeface="Cambria Math"/>
                          </a:rPr>
                          <m:t>𝐵</m:t>
                        </m:r>
                      </m:e>
                    </m:d>
                    <m:r>
                      <a:rPr lang="en-US" altLang="ja-JP" sz="2400" b="0" i="1" smtClean="0">
                        <a:latin typeface="Cambria Math" panose="02040503050406030204" pitchFamily="18" charset="0"/>
                      </a:rPr>
                      <m:t>(=</m:t>
                    </m:r>
                    <m:r>
                      <m:rPr>
                        <m:sty m:val="p"/>
                      </m:rPr>
                      <a:rPr lang="en-US" altLang="ja-JP" sz="2400" b="0" i="0" smtClean="0">
                        <a:latin typeface="Cambria Math" panose="02040503050406030204" pitchFamily="18" charset="0"/>
                      </a:rPr>
                      <m:t>d</m:t>
                    </m:r>
                    <m:r>
                      <a:rPr lang="en-US" altLang="ja-JP" sz="2400" b="1" i="1" smtClean="0">
                        <a:latin typeface="Cambria Math" panose="02040503050406030204" pitchFamily="18" charset="0"/>
                      </a:rPr>
                      <m:t>𝑵</m:t>
                    </m:r>
                    <m:r>
                      <a:rPr lang="en-US" altLang="ja-JP" sz="2400" b="0" i="1" smtClean="0">
                        <a:latin typeface="Cambria Math" panose="02040503050406030204" pitchFamily="18" charset="0"/>
                      </a:rPr>
                      <m:t>/</m:t>
                    </m:r>
                    <m:r>
                      <m:rPr>
                        <m:sty m:val="p"/>
                      </m:rPr>
                      <a:rPr lang="en-US" altLang="ja-JP" sz="2400" b="0" i="0" smtClean="0">
                        <a:latin typeface="Cambria Math" panose="02040503050406030204" pitchFamily="18" charset="0"/>
                      </a:rPr>
                      <m:t>d</m:t>
                    </m:r>
                    <m:r>
                      <a:rPr lang="en-US" altLang="ja-JP" sz="2400" b="1" i="1" smtClean="0">
                        <a:latin typeface="Cambria Math" panose="02040503050406030204" pitchFamily="18" charset="0"/>
                      </a:rPr>
                      <m:t>𝒙</m:t>
                    </m:r>
                    <m:r>
                      <a:rPr lang="en-US" altLang="ja-JP" sz="2400" b="0" i="1" smtClean="0">
                        <a:latin typeface="Cambria Math" panose="02040503050406030204" pitchFamily="18" charset="0"/>
                      </a:rPr>
                      <m:t>)</m:t>
                    </m:r>
                  </m:oMath>
                </a14:m>
                <a:r>
                  <a:rPr lang="ja-JP" altLang="en-US" sz="2400" dirty="0"/>
                  <a:t> を計算．</a:t>
                </a:r>
                <a:endParaRPr lang="en-US" altLang="ja-JP" sz="2400" dirty="0"/>
              </a:p>
              <a:p>
                <a:r>
                  <a:rPr lang="ja-JP" altLang="en-US" sz="2400" dirty="0"/>
                  <a:t>要素の</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を周囲の</a:t>
                </a:r>
                <a:r>
                  <a:rPr lang="ja-JP" altLang="en-US" sz="2400" dirty="0">
                    <a:solidFill>
                      <a:srgbClr val="E89049"/>
                    </a:solidFill>
                  </a:rPr>
                  <a:t>エッジ</a:t>
                </a:r>
                <a:r>
                  <a:rPr lang="ja-JP" altLang="en-US" sz="2400" dirty="0"/>
                  <a:t>に要素面積を重みとして分配し，エッジの</a:t>
                </a:r>
                <a:r>
                  <a:rPr lang="en-US" altLang="ja-JP" sz="2400" dirty="0"/>
                  <a:t>B</a:t>
                </a:r>
                <a:r>
                  <a:rPr lang="ja-JP" altLang="en-US" sz="2400" dirty="0"/>
                  <a:t>マトリックス</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を計算． </a:t>
                </a:r>
                <a:endParaRPr lang="en-US" altLang="ja-JP" sz="2400" dirty="0"/>
              </a:p>
              <a:p>
                <a:r>
                  <a:rPr lang="ja-JP" altLang="en-US" sz="2400" dirty="0"/>
                  <a:t>各</a:t>
                </a:r>
                <a:r>
                  <a:rPr lang="ja-JP" altLang="en-US" sz="2400" dirty="0">
                    <a:solidFill>
                      <a:srgbClr val="E48D48"/>
                    </a:solidFill>
                  </a:rPr>
                  <a:t>エッジ平滑化領域</a:t>
                </a:r>
                <a:r>
                  <a:rPr lang="ja-JP" altLang="en-US" sz="2400" dirty="0"/>
                  <a:t>を担当面積とし，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a:latin typeface="Cambria Math" panose="02040503050406030204" pitchFamily="18" charset="0"/>
                          </a:rPr>
                          <m:t>Edge</m:t>
                        </m:r>
                      </m:sup>
                    </m:sSup>
                    <m:r>
                      <a:rPr lang="en-US" altLang="ja-JP" sz="2400" i="1">
                        <a:latin typeface="Cambria Math"/>
                      </a:rPr>
                      <m:t>𝐵</m:t>
                    </m:r>
                    <m:r>
                      <a:rPr lang="en-US" altLang="ja-JP" sz="2400" i="1">
                        <a:latin typeface="Cambria Math"/>
                      </a:rPr>
                      <m:t>]</m:t>
                    </m:r>
                  </m:oMath>
                </a14:m>
                <a:r>
                  <a:rPr lang="ja-JP" altLang="en-US" sz="2400" dirty="0"/>
                  <a:t>を用いて電流密度</a:t>
                </a:r>
                <a14:m>
                  <m:oMath xmlns:m="http://schemas.openxmlformats.org/officeDocument/2006/math">
                    <m:r>
                      <a:rPr lang="en-US" altLang="ja-JP" sz="2400" b="0" i="0" smtClean="0">
                        <a:latin typeface="Cambria Math" panose="02040503050406030204" pitchFamily="18" charset="0"/>
                      </a:rPr>
                      <m:t>(</m:t>
                    </m:r>
                    <m:sSup>
                      <m:sSupPr>
                        <m:ctrlPr>
                          <a:rPr lang="en-US" altLang="ja-JP" sz="2400" b="1" i="1" smtClean="0">
                            <a:solidFill>
                              <a:schemeClr val="tx1"/>
                            </a:solidFill>
                            <a:latin typeface="Cambria Math" panose="02040503050406030204" pitchFamily="18" charset="0"/>
                          </a:rPr>
                        </m:ctrlPr>
                      </m:sSupPr>
                      <m:e>
                        <m:r>
                          <a:rPr lang="en-US" altLang="ja-JP" sz="2400" b="1" i="1">
                            <a:solidFill>
                              <a:schemeClr val="tx1"/>
                            </a:solidFill>
                            <a:latin typeface="Cambria Math" panose="02040503050406030204" pitchFamily="18" charset="0"/>
                          </a:rPr>
                          <m:t> </m:t>
                        </m:r>
                      </m:e>
                      <m:sup>
                        <m:r>
                          <m:rPr>
                            <m:sty m:val="p"/>
                          </m:rPr>
                          <a:rPr lang="en-US" altLang="ja-JP" sz="2400">
                            <a:solidFill>
                              <a:schemeClr val="tx1"/>
                            </a:solidFill>
                            <a:latin typeface="Cambria Math" panose="02040503050406030204" pitchFamily="18" charset="0"/>
                          </a:rPr>
                          <m:t>Edge</m:t>
                        </m:r>
                      </m:sup>
                    </m:sSup>
                    <m:r>
                      <a:rPr lang="en-US" altLang="ja-JP" sz="2400" b="1" i="1">
                        <a:solidFill>
                          <a:schemeClr val="tx1"/>
                        </a:solidFill>
                        <a:latin typeface="Cambria Math" panose="02040503050406030204" pitchFamily="18" charset="0"/>
                      </a:rPr>
                      <m:t>𝑱</m:t>
                    </m:r>
                    <m:r>
                      <a:rPr lang="en-US" altLang="ja-JP" sz="2400" b="1" i="1" smtClean="0">
                        <a:solidFill>
                          <a:schemeClr val="tx1"/>
                        </a:solidFill>
                        <a:latin typeface="Cambria Math" panose="02040503050406030204" pitchFamily="18" charset="0"/>
                      </a:rPr>
                      <m:t>)</m:t>
                    </m:r>
                  </m:oMath>
                </a14:m>
                <a:r>
                  <a:rPr lang="ja-JP" altLang="en-US" sz="2400" dirty="0"/>
                  <a:t>や節点電流への寄与</a:t>
                </a:r>
                <a:r>
                  <a:rPr lang="en-US" altLang="ja-JP" sz="2400" dirty="0"/>
                  <a:t>(</a:t>
                </a:r>
                <a14:m>
                  <m:oMath xmlns:m="http://schemas.openxmlformats.org/officeDocument/2006/math">
                    <m:sSup>
                      <m:sSupPr>
                        <m:ctrlPr>
                          <a:rPr lang="en-US" altLang="ja-JP" sz="2400" i="1" smtClean="0">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m:t>
                        </m:r>
                      </m:e>
                      <m:sup>
                        <m:r>
                          <m:rPr>
                            <m:sty m:val="p"/>
                          </m:rPr>
                          <a:rPr lang="en-US" altLang="ja-JP" sz="2400">
                            <a:solidFill>
                              <a:schemeClr val="tx1"/>
                            </a:solidFill>
                            <a:latin typeface="Cambria Math" panose="02040503050406030204" pitchFamily="18" charset="0"/>
                          </a:rPr>
                          <m:t>Edge</m:t>
                        </m:r>
                      </m:sup>
                    </m:sSup>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𝑖</m:t>
                        </m:r>
                      </m:e>
                      <m:sup>
                        <m:r>
                          <m:rPr>
                            <m:sty m:val="p"/>
                          </m:rPr>
                          <a:rPr lang="en-US" altLang="ja-JP" sz="2400">
                            <a:solidFill>
                              <a:schemeClr val="tx1"/>
                            </a:solidFill>
                            <a:latin typeface="Cambria Math" panose="02040503050406030204" pitchFamily="18" charset="0"/>
                          </a:rPr>
                          <m:t>int</m:t>
                        </m:r>
                      </m:sup>
                    </m:sSup>
                    <m:r>
                      <a:rPr lang="en-US" altLang="ja-JP" sz="2400" b="0" i="1" smtClean="0">
                        <a:solidFill>
                          <a:schemeClr val="tx1"/>
                        </a:solidFill>
                        <a:latin typeface="Cambria Math" panose="02040503050406030204" pitchFamily="18" charset="0"/>
                      </a:rPr>
                      <m:t>}</m:t>
                    </m:r>
                  </m:oMath>
                </a14:m>
                <a:r>
                  <a:rPr kumimoji="1" lang="en-US" altLang="ja-JP" sz="2400" dirty="0">
                    <a:solidFill>
                      <a:schemeClr val="tx1"/>
                    </a:solidFill>
                  </a:rPr>
                  <a:t>)</a:t>
                </a:r>
                <a:r>
                  <a:rPr kumimoji="1" lang="ja-JP" altLang="en-US" sz="2400" dirty="0"/>
                  <a:t>を計算．</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116" t="-1584" r="-176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5" name="テキスト ボックス 4"/>
          <p:cNvSpPr txBox="1"/>
          <p:nvPr/>
        </p:nvSpPr>
        <p:spPr>
          <a:xfrm>
            <a:off x="838574" y="4047150"/>
            <a:ext cx="1845378" cy="1015663"/>
          </a:xfrm>
          <a:prstGeom prst="rect">
            <a:avLst/>
          </a:prstGeom>
          <a:noFill/>
          <a:ln>
            <a:solidFill>
              <a:schemeClr val="tx1"/>
            </a:solidFill>
          </a:ln>
        </p:spPr>
        <p:txBody>
          <a:bodyPr wrap="none" rtlCol="0">
            <a:spAutoFit/>
          </a:bodyPr>
          <a:lstStyle/>
          <a:p>
            <a:pPr algn="ctr"/>
            <a:r>
              <a:rPr kumimoji="1" lang="ja-JP" altLang="en-US" sz="2000" dirty="0"/>
              <a:t>積分点が</a:t>
            </a:r>
            <a:br>
              <a:rPr kumimoji="1" lang="en-US" altLang="ja-JP" sz="2000" dirty="0"/>
            </a:br>
            <a:r>
              <a:rPr kumimoji="1" lang="ja-JP" altLang="en-US" sz="2000" dirty="0"/>
              <a:t>各エッジ中心に</a:t>
            </a:r>
            <a:br>
              <a:rPr kumimoji="1" lang="en-US" altLang="ja-JP" sz="2000" dirty="0"/>
            </a:br>
            <a:r>
              <a:rPr kumimoji="1" lang="ja-JP" altLang="en-US" sz="2000" dirty="0"/>
              <a:t>あるイメージ</a:t>
            </a:r>
          </a:p>
        </p:txBody>
      </p:sp>
      <p:sp>
        <p:nvSpPr>
          <p:cNvPr id="19" name="矢印: 右 18">
            <a:extLst>
              <a:ext uri="{FF2B5EF4-FFF2-40B4-BE49-F238E27FC236}">
                <a16:creationId xmlns:a16="http://schemas.microsoft.com/office/drawing/2014/main" id="{D13873AE-BDD3-4BED-9EC6-B274B2A57A89}"/>
              </a:ext>
            </a:extLst>
          </p:cNvPr>
          <p:cNvSpPr/>
          <p:nvPr/>
        </p:nvSpPr>
        <p:spPr>
          <a:xfrm>
            <a:off x="3250472" y="3528438"/>
            <a:ext cx="341286" cy="309689"/>
          </a:xfrm>
          <a:prstGeom prst="rightArrow">
            <a:avLst/>
          </a:prstGeom>
          <a:solidFill>
            <a:schemeClr val="tx1"/>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F4DA9098-F65F-4BF7-840C-7CC76D419FA8}"/>
              </a:ext>
            </a:extLst>
          </p:cNvPr>
          <p:cNvSpPr/>
          <p:nvPr/>
        </p:nvSpPr>
        <p:spPr>
          <a:xfrm>
            <a:off x="2483768" y="3133262"/>
            <a:ext cx="4212772" cy="2383970"/>
          </a:xfrm>
          <a:custGeom>
            <a:avLst/>
            <a:gdLst>
              <a:gd name="connsiteX0" fmla="*/ 0 w 3810000"/>
              <a:gd name="connsiteY0" fmla="*/ 54429 h 2198914"/>
              <a:gd name="connsiteX1" fmla="*/ 2155371 w 3810000"/>
              <a:gd name="connsiteY1" fmla="*/ 0 h 2198914"/>
              <a:gd name="connsiteX2" fmla="*/ 3810000 w 3810000"/>
              <a:gd name="connsiteY2" fmla="*/ 2198914 h 2198914"/>
              <a:gd name="connsiteX3" fmla="*/ 1121228 w 3810000"/>
              <a:gd name="connsiteY3" fmla="*/ 2133600 h 2198914"/>
              <a:gd name="connsiteX4" fmla="*/ 0 w 3810000"/>
              <a:gd name="connsiteY4" fmla="*/ 54429 h 2198914"/>
              <a:gd name="connsiteX0" fmla="*/ 0 w 4212772"/>
              <a:gd name="connsiteY0" fmla="*/ 0 h 2383970"/>
              <a:gd name="connsiteX1" fmla="*/ 2558143 w 4212772"/>
              <a:gd name="connsiteY1" fmla="*/ 185056 h 2383970"/>
              <a:gd name="connsiteX2" fmla="*/ 4212772 w 4212772"/>
              <a:gd name="connsiteY2" fmla="*/ 2383970 h 2383970"/>
              <a:gd name="connsiteX3" fmla="*/ 1524000 w 4212772"/>
              <a:gd name="connsiteY3" fmla="*/ 2318656 h 2383970"/>
              <a:gd name="connsiteX4" fmla="*/ 0 w 4212772"/>
              <a:gd name="connsiteY4" fmla="*/ 0 h 238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772" h="2383970">
                <a:moveTo>
                  <a:pt x="0" y="0"/>
                </a:moveTo>
                <a:lnTo>
                  <a:pt x="2558143" y="185056"/>
                </a:lnTo>
                <a:lnTo>
                  <a:pt x="4212772" y="2383970"/>
                </a:lnTo>
                <a:lnTo>
                  <a:pt x="1524000" y="2318656"/>
                </a:lnTo>
                <a:lnTo>
                  <a:pt x="0" y="0"/>
                </a:lnTo>
                <a:close/>
              </a:path>
            </a:pathLst>
          </a:cu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a:extLst>
              <a:ext uri="{FF2B5EF4-FFF2-40B4-BE49-F238E27FC236}">
                <a16:creationId xmlns:a16="http://schemas.microsoft.com/office/drawing/2014/main" id="{E0EFF63A-736A-4E55-A96F-1865CDB1F6B3}"/>
              </a:ext>
            </a:extLst>
          </p:cNvPr>
          <p:cNvCxnSpPr>
            <a:cxnSpLocks/>
            <a:stCxn id="21" idx="1"/>
            <a:endCxn id="21" idx="3"/>
          </p:cNvCxnSpPr>
          <p:nvPr/>
        </p:nvCxnSpPr>
        <p:spPr>
          <a:xfrm flipH="1">
            <a:off x="4007768" y="3318318"/>
            <a:ext cx="1034143"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DE8930DB-BEC5-49C6-8ADB-3E6830571420}"/>
              </a:ext>
            </a:extLst>
          </p:cNvPr>
          <p:cNvCxnSpPr>
            <a:cxnSpLocks/>
            <a:stCxn id="21" idx="3"/>
            <a:endCxn id="21" idx="1"/>
          </p:cNvCxnSpPr>
          <p:nvPr/>
        </p:nvCxnSpPr>
        <p:spPr>
          <a:xfrm flipV="1">
            <a:off x="4007768" y="3318318"/>
            <a:ext cx="1034143" cy="2133600"/>
          </a:xfrm>
          <a:prstGeom prst="line">
            <a:avLst/>
          </a:prstGeom>
          <a:ln w="76200" cmpd="dbl">
            <a:solidFill>
              <a:srgbClr val="FF9900"/>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DD3591DA-8628-45C9-B532-98BEF26CBEE1}"/>
              </a:ext>
            </a:extLst>
          </p:cNvPr>
          <p:cNvGrpSpPr/>
          <p:nvPr/>
        </p:nvGrpSpPr>
        <p:grpSpPr>
          <a:xfrm>
            <a:off x="2837410" y="3333336"/>
            <a:ext cx="3517564" cy="2043594"/>
            <a:chOff x="2837410" y="2944998"/>
            <a:chExt cx="3517564" cy="2043594"/>
          </a:xfrm>
        </p:grpSpPr>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BE4D2AFF-1B86-46A1-8F47-0A13453BF167}"/>
                    </a:ext>
                  </a:extLst>
                </p:cNvPr>
                <p:cNvSpPr txBox="1"/>
                <p:nvPr/>
              </p:nvSpPr>
              <p:spPr>
                <a:xfrm>
                  <a:off x="5539494" y="4526927"/>
                  <a:ext cx="8154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𝐵</m:t>
                            </m:r>
                          </m:e>
                          <m:sub>
                            <m:r>
                              <a:rPr kumimoji="1" lang="en-US" altLang="ja-JP" sz="2400" b="0" i="1" smtClean="0">
                                <a:latin typeface="Cambria Math" panose="02040503050406030204" pitchFamily="18" charset="0"/>
                              </a:rPr>
                              <m:t>2</m:t>
                            </m:r>
                          </m:sub>
                        </m:sSub>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3" name="テキスト ボックス 12">
                  <a:extLst>
                    <a:ext uri="{FF2B5EF4-FFF2-40B4-BE49-F238E27FC236}">
                      <a16:creationId xmlns:a16="http://schemas.microsoft.com/office/drawing/2014/main" id="{BE4D2AFF-1B86-46A1-8F47-0A13453BF167}"/>
                    </a:ext>
                  </a:extLst>
                </p:cNvPr>
                <p:cNvSpPr txBox="1">
                  <a:spLocks noRot="1" noChangeAspect="1" noMove="1" noResize="1" noEditPoints="1" noAdjustHandles="1" noChangeArrowheads="1" noChangeShapeType="1" noTextEdit="1"/>
                </p:cNvSpPr>
                <p:nvPr/>
              </p:nvSpPr>
              <p:spPr>
                <a:xfrm>
                  <a:off x="5539494" y="4526927"/>
                  <a:ext cx="815480" cy="461665"/>
                </a:xfrm>
                <a:prstGeom prst="rect">
                  <a:avLst/>
                </a:prstGeom>
                <a:blipFill>
                  <a:blip r:embed="rId4"/>
                  <a:stretch>
                    <a:fillRect l="-1504" r="-1504" b="-1973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9B4CEC9D-5375-4A12-ADBA-0D63F6B881AD}"/>
                    </a:ext>
                  </a:extLst>
                </p:cNvPr>
                <p:cNvSpPr txBox="1"/>
                <p:nvPr/>
              </p:nvSpPr>
              <p:spPr>
                <a:xfrm>
                  <a:off x="2837410" y="2944998"/>
                  <a:ext cx="8083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m:t>
                        </m:r>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𝐵</m:t>
                            </m:r>
                          </m:e>
                          <m:sub>
                            <m:r>
                              <a:rPr kumimoji="1" lang="en-US" altLang="ja-JP" sz="2400" b="0" i="1" smtClean="0">
                                <a:latin typeface="Cambria Math" panose="02040503050406030204" pitchFamily="18" charset="0"/>
                              </a:rPr>
                              <m:t>1</m:t>
                            </m:r>
                          </m:sub>
                        </m:sSub>
                        <m:r>
                          <a:rPr kumimoji="1" lang="en-US" altLang="ja-JP" sz="2400" b="0" i="1" smtClean="0">
                            <a:latin typeface="Cambria Math" panose="02040503050406030204" pitchFamily="18" charset="0"/>
                          </a:rPr>
                          <m:t>]</m:t>
                        </m:r>
                      </m:oMath>
                    </m:oMathPara>
                  </a14:m>
                  <a:endParaRPr kumimoji="1" lang="ja-JP" altLang="en-US" sz="2400" dirty="0"/>
                </a:p>
              </p:txBody>
            </p:sp>
          </mc:Choice>
          <mc:Fallback xmlns="">
            <p:sp>
              <p:nvSpPr>
                <p:cNvPr id="12" name="テキスト ボックス 11">
                  <a:extLst>
                    <a:ext uri="{FF2B5EF4-FFF2-40B4-BE49-F238E27FC236}">
                      <a16:creationId xmlns:a16="http://schemas.microsoft.com/office/drawing/2014/main" id="{9B4CEC9D-5375-4A12-ADBA-0D63F6B881AD}"/>
                    </a:ext>
                  </a:extLst>
                </p:cNvPr>
                <p:cNvSpPr txBox="1">
                  <a:spLocks noRot="1" noChangeAspect="1" noMove="1" noResize="1" noEditPoints="1" noAdjustHandles="1" noChangeArrowheads="1" noChangeShapeType="1" noTextEdit="1"/>
                </p:cNvSpPr>
                <p:nvPr/>
              </p:nvSpPr>
              <p:spPr>
                <a:xfrm>
                  <a:off x="2837410" y="2944998"/>
                  <a:ext cx="808363" cy="461665"/>
                </a:xfrm>
                <a:prstGeom prst="rect">
                  <a:avLst/>
                </a:prstGeom>
                <a:blipFill>
                  <a:blip r:embed="rId5"/>
                  <a:stretch>
                    <a:fillRect r="-1504" b="-19737"/>
                  </a:stretch>
                </a:blipFill>
              </p:spPr>
              <p:txBody>
                <a:bodyPr/>
                <a:lstStyle/>
                <a:p>
                  <a:r>
                    <a:rPr lang="ja-JP" altLang="en-US">
                      <a:noFill/>
                    </a:rPr>
                    <a:t> </a:t>
                  </a:r>
                </a:p>
              </p:txBody>
            </p:sp>
          </mc:Fallback>
        </mc:AlternateContent>
      </p:grpSp>
      <p:grpSp>
        <p:nvGrpSpPr>
          <p:cNvPr id="37" name="グループ化 36">
            <a:extLst>
              <a:ext uri="{FF2B5EF4-FFF2-40B4-BE49-F238E27FC236}">
                <a16:creationId xmlns:a16="http://schemas.microsoft.com/office/drawing/2014/main" id="{6B595655-D6DF-405B-BD52-C4215C0BD364}"/>
              </a:ext>
            </a:extLst>
          </p:cNvPr>
          <p:cNvGrpSpPr/>
          <p:nvPr/>
        </p:nvGrpSpPr>
        <p:grpSpPr>
          <a:xfrm>
            <a:off x="3517966" y="3757856"/>
            <a:ext cx="2136400" cy="1388977"/>
            <a:chOff x="3517966" y="3369518"/>
            <a:chExt cx="2136400" cy="1388977"/>
          </a:xfrm>
        </p:grpSpPr>
        <p:sp>
          <p:nvSpPr>
            <p:cNvPr id="31" name="矢印: 右 30">
              <a:extLst>
                <a:ext uri="{FF2B5EF4-FFF2-40B4-BE49-F238E27FC236}">
                  <a16:creationId xmlns:a16="http://schemas.microsoft.com/office/drawing/2014/main" id="{EF66857B-F433-45E5-8B54-BCA67C5B4103}"/>
                </a:ext>
              </a:extLst>
            </p:cNvPr>
            <p:cNvSpPr/>
            <p:nvPr/>
          </p:nvSpPr>
          <p:spPr>
            <a:xfrm rot="1792047">
              <a:off x="3517966" y="3369518"/>
              <a:ext cx="382093" cy="309689"/>
            </a:xfrm>
            <a:prstGeom prst="rightArrow">
              <a:avLst/>
            </a:prstGeom>
            <a:solidFill>
              <a:schemeClr val="tx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4AE85927-C59E-45CF-A11F-C8B860F82661}"/>
                </a:ext>
              </a:extLst>
            </p:cNvPr>
            <p:cNvSpPr/>
            <p:nvPr/>
          </p:nvSpPr>
          <p:spPr>
            <a:xfrm rot="12682973">
              <a:off x="5272273" y="4448806"/>
              <a:ext cx="382093" cy="309689"/>
            </a:xfrm>
            <a:prstGeom prst="rightArrow">
              <a:avLst/>
            </a:prstGeom>
            <a:solidFill>
              <a:schemeClr val="tx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フリーフォーム: 図形 17">
            <a:extLst>
              <a:ext uri="{FF2B5EF4-FFF2-40B4-BE49-F238E27FC236}">
                <a16:creationId xmlns:a16="http://schemas.microsoft.com/office/drawing/2014/main" id="{434875A4-AEEC-4739-A75B-07C0E9DC424C}"/>
              </a:ext>
            </a:extLst>
          </p:cNvPr>
          <p:cNvSpPr/>
          <p:nvPr/>
        </p:nvSpPr>
        <p:spPr>
          <a:xfrm>
            <a:off x="3920993" y="3319205"/>
            <a:ext cx="1319794" cy="2138879"/>
          </a:xfrm>
          <a:custGeom>
            <a:avLst/>
            <a:gdLst>
              <a:gd name="connsiteX0" fmla="*/ 286438 w 1035585"/>
              <a:gd name="connsiteY0" fmla="*/ 0 h 1344058"/>
              <a:gd name="connsiteX1" fmla="*/ 1035585 w 1035585"/>
              <a:gd name="connsiteY1" fmla="*/ 440675 h 1344058"/>
              <a:gd name="connsiteX2" fmla="*/ 881349 w 1035585"/>
              <a:gd name="connsiteY2" fmla="*/ 1344058 h 1344058"/>
              <a:gd name="connsiteX3" fmla="*/ 0 w 1035585"/>
              <a:gd name="connsiteY3" fmla="*/ 958468 h 1344058"/>
              <a:gd name="connsiteX4" fmla="*/ 286438 w 1035585"/>
              <a:gd name="connsiteY4" fmla="*/ 0 h 1344058"/>
              <a:gd name="connsiteX0" fmla="*/ 286438 w 1421175"/>
              <a:gd name="connsiteY0" fmla="*/ 0 h 1685581"/>
              <a:gd name="connsiteX1" fmla="*/ 1035585 w 1421175"/>
              <a:gd name="connsiteY1" fmla="*/ 440675 h 1685581"/>
              <a:gd name="connsiteX2" fmla="*/ 1421175 w 1421175"/>
              <a:gd name="connsiteY2" fmla="*/ 1685581 h 1685581"/>
              <a:gd name="connsiteX3" fmla="*/ 0 w 1421175"/>
              <a:gd name="connsiteY3" fmla="*/ 958468 h 1685581"/>
              <a:gd name="connsiteX4" fmla="*/ 286438 w 1421175"/>
              <a:gd name="connsiteY4" fmla="*/ 0 h 1685581"/>
              <a:gd name="connsiteX0" fmla="*/ 286438 w 1421175"/>
              <a:gd name="connsiteY0" fmla="*/ 0 h 1685581"/>
              <a:gd name="connsiteX1" fmla="*/ 1299990 w 1421175"/>
              <a:gd name="connsiteY1" fmla="*/ 517793 h 1685581"/>
              <a:gd name="connsiteX2" fmla="*/ 1421175 w 1421175"/>
              <a:gd name="connsiteY2" fmla="*/ 1685581 h 1685581"/>
              <a:gd name="connsiteX3" fmla="*/ 0 w 1421175"/>
              <a:gd name="connsiteY3" fmla="*/ 958468 h 1685581"/>
              <a:gd name="connsiteX4" fmla="*/ 286438 w 1421175"/>
              <a:gd name="connsiteY4" fmla="*/ 0 h 1685581"/>
              <a:gd name="connsiteX0" fmla="*/ 22033 w 1156770"/>
              <a:gd name="connsiteY0" fmla="*/ 0 h 1685581"/>
              <a:gd name="connsiteX1" fmla="*/ 1035585 w 1156770"/>
              <a:gd name="connsiteY1" fmla="*/ 517793 h 1685581"/>
              <a:gd name="connsiteX2" fmla="*/ 1156770 w 1156770"/>
              <a:gd name="connsiteY2" fmla="*/ 1685581 h 1685581"/>
              <a:gd name="connsiteX3" fmla="*/ 0 w 1156770"/>
              <a:gd name="connsiteY3" fmla="*/ 1189822 h 1685581"/>
              <a:gd name="connsiteX4" fmla="*/ 22033 w 1156770"/>
              <a:gd name="connsiteY4" fmla="*/ 0 h 1685581"/>
              <a:gd name="connsiteX0" fmla="*/ 0 w 3453394"/>
              <a:gd name="connsiteY0" fmla="*/ 211550 h 1167788"/>
              <a:gd name="connsiteX1" fmla="*/ 3332209 w 3453394"/>
              <a:gd name="connsiteY1" fmla="*/ 0 h 1167788"/>
              <a:gd name="connsiteX2" fmla="*/ 3453394 w 3453394"/>
              <a:gd name="connsiteY2" fmla="*/ 1167788 h 1167788"/>
              <a:gd name="connsiteX3" fmla="*/ 2296624 w 3453394"/>
              <a:gd name="connsiteY3" fmla="*/ 672029 h 1167788"/>
              <a:gd name="connsiteX4" fmla="*/ 0 w 3453394"/>
              <a:gd name="connsiteY4" fmla="*/ 211550 h 1167788"/>
              <a:gd name="connsiteX0" fmla="*/ 0 w 3453394"/>
              <a:gd name="connsiteY0" fmla="*/ 211550 h 1597315"/>
              <a:gd name="connsiteX1" fmla="*/ 3332209 w 3453394"/>
              <a:gd name="connsiteY1" fmla="*/ 0 h 1597315"/>
              <a:gd name="connsiteX2" fmla="*/ 3453394 w 3453394"/>
              <a:gd name="connsiteY2" fmla="*/ 1167788 h 1597315"/>
              <a:gd name="connsiteX3" fmla="*/ 86824 w 3453394"/>
              <a:gd name="connsiteY3" fmla="*/ 1597315 h 1597315"/>
              <a:gd name="connsiteX4" fmla="*/ 0 w 3453394"/>
              <a:gd name="connsiteY4" fmla="*/ 211550 h 1597315"/>
              <a:gd name="connsiteX0" fmla="*/ 0 w 3453394"/>
              <a:gd name="connsiteY0" fmla="*/ 734064 h 2119829"/>
              <a:gd name="connsiteX1" fmla="*/ 1122409 w 3453394"/>
              <a:gd name="connsiteY1" fmla="*/ 0 h 2119829"/>
              <a:gd name="connsiteX2" fmla="*/ 3453394 w 3453394"/>
              <a:gd name="connsiteY2" fmla="*/ 1690302 h 2119829"/>
              <a:gd name="connsiteX3" fmla="*/ 86824 w 3453394"/>
              <a:gd name="connsiteY3" fmla="*/ 2119829 h 2119829"/>
              <a:gd name="connsiteX4" fmla="*/ 0 w 3453394"/>
              <a:gd name="connsiteY4" fmla="*/ 734064 h 2119829"/>
              <a:gd name="connsiteX0" fmla="*/ 0 w 1319794"/>
              <a:gd name="connsiteY0" fmla="*/ 734064 h 2119829"/>
              <a:gd name="connsiteX1" fmla="*/ 1122409 w 1319794"/>
              <a:gd name="connsiteY1" fmla="*/ 0 h 2119829"/>
              <a:gd name="connsiteX2" fmla="*/ 1319794 w 1319794"/>
              <a:gd name="connsiteY2" fmla="*/ 1603217 h 2119829"/>
              <a:gd name="connsiteX3" fmla="*/ 86824 w 1319794"/>
              <a:gd name="connsiteY3" fmla="*/ 2119829 h 2119829"/>
              <a:gd name="connsiteX4" fmla="*/ 0 w 1319794"/>
              <a:gd name="connsiteY4" fmla="*/ 734064 h 2119829"/>
              <a:gd name="connsiteX0" fmla="*/ 0 w 1319794"/>
              <a:gd name="connsiteY0" fmla="*/ 753114 h 2138879"/>
              <a:gd name="connsiteX1" fmla="*/ 1125130 w 1319794"/>
              <a:gd name="connsiteY1" fmla="*/ 0 h 2138879"/>
              <a:gd name="connsiteX2" fmla="*/ 1319794 w 1319794"/>
              <a:gd name="connsiteY2" fmla="*/ 1622267 h 2138879"/>
              <a:gd name="connsiteX3" fmla="*/ 86824 w 1319794"/>
              <a:gd name="connsiteY3" fmla="*/ 2138879 h 2138879"/>
              <a:gd name="connsiteX4" fmla="*/ 0 w 1319794"/>
              <a:gd name="connsiteY4" fmla="*/ 753114 h 2138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794" h="2138879">
                <a:moveTo>
                  <a:pt x="0" y="753114"/>
                </a:moveTo>
                <a:lnTo>
                  <a:pt x="1125130" y="0"/>
                </a:lnTo>
                <a:lnTo>
                  <a:pt x="1319794" y="1622267"/>
                </a:lnTo>
                <a:lnTo>
                  <a:pt x="86824" y="2138879"/>
                </a:lnTo>
                <a:lnTo>
                  <a:pt x="0" y="753114"/>
                </a:lnTo>
                <a:close/>
              </a:path>
            </a:pathLst>
          </a:custGeom>
          <a:blipFill dpi="0" rotWithShape="1">
            <a:blip r:embed="rId6"/>
            <a:srcRect/>
            <a:tile tx="0" ty="0" sx="50000" sy="50000" flip="none" algn="tl"/>
          </a:blip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6BBA529-C59D-4AFC-B552-D37DEB06181F}"/>
                  </a:ext>
                </a:extLst>
              </p:cNvPr>
              <p:cNvSpPr txBox="1"/>
              <p:nvPr/>
            </p:nvSpPr>
            <p:spPr>
              <a:xfrm>
                <a:off x="3825676" y="5479801"/>
                <a:ext cx="1241237" cy="4785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400" b="0" i="1" smtClean="0">
                              <a:solidFill>
                                <a:srgbClr val="E48D48"/>
                              </a:solidFill>
                              <a:latin typeface="Cambria Math" panose="02040503050406030204" pitchFamily="18" charset="0"/>
                            </a:rPr>
                          </m:ctrlPr>
                        </m:sSupPr>
                        <m:e>
                          <m:r>
                            <a:rPr kumimoji="1" lang="en-US" altLang="ja-JP" sz="2400" b="0" i="1" smtClean="0">
                              <a:solidFill>
                                <a:srgbClr val="E48D48"/>
                              </a:solidFill>
                              <a:latin typeface="Cambria Math" panose="02040503050406030204" pitchFamily="18" charset="0"/>
                            </a:rPr>
                            <m:t>[</m:t>
                          </m:r>
                        </m:e>
                        <m:sup>
                          <m:r>
                            <m:rPr>
                              <m:sty m:val="p"/>
                            </m:rPr>
                            <a:rPr kumimoji="1" lang="en-US" altLang="ja-JP" sz="2400" b="0" i="0" smtClean="0">
                              <a:solidFill>
                                <a:srgbClr val="E48D48"/>
                              </a:solidFill>
                              <a:latin typeface="Cambria Math" panose="02040503050406030204" pitchFamily="18" charset="0"/>
                            </a:rPr>
                            <m:t>Edge</m:t>
                          </m:r>
                        </m:sup>
                      </m:sSup>
                      <m:r>
                        <a:rPr kumimoji="1" lang="en-US" altLang="ja-JP" sz="2400" b="0" i="1" smtClean="0">
                          <a:solidFill>
                            <a:srgbClr val="E48D48"/>
                          </a:solidFill>
                          <a:latin typeface="Cambria Math" panose="02040503050406030204" pitchFamily="18" charset="0"/>
                        </a:rPr>
                        <m:t>𝐵</m:t>
                      </m:r>
                      <m:r>
                        <a:rPr kumimoji="1" lang="en-US" altLang="ja-JP" sz="2400" b="0" i="1" smtClean="0">
                          <a:solidFill>
                            <a:srgbClr val="E48D48"/>
                          </a:solidFill>
                          <a:latin typeface="Cambria Math" panose="02040503050406030204" pitchFamily="18" charset="0"/>
                        </a:rPr>
                        <m:t>]</m:t>
                      </m:r>
                    </m:oMath>
                  </m:oMathPara>
                </a14:m>
                <a:endParaRPr kumimoji="1" lang="ja-JP" altLang="en-US" sz="2400" dirty="0">
                  <a:solidFill>
                    <a:srgbClr val="E48D48"/>
                  </a:solidFill>
                </a:endParaRPr>
              </a:p>
            </p:txBody>
          </p:sp>
        </mc:Choice>
        <mc:Fallback xmlns="">
          <p:sp>
            <p:nvSpPr>
              <p:cNvPr id="33" name="テキスト ボックス 32">
                <a:extLst>
                  <a:ext uri="{FF2B5EF4-FFF2-40B4-BE49-F238E27FC236}">
                    <a16:creationId xmlns:a16="http://schemas.microsoft.com/office/drawing/2014/main" id="{66BBA529-C59D-4AFC-B552-D37DEB06181F}"/>
                  </a:ext>
                </a:extLst>
              </p:cNvPr>
              <p:cNvSpPr txBox="1">
                <a:spLocks noRot="1" noChangeAspect="1" noMove="1" noResize="1" noEditPoints="1" noAdjustHandles="1" noChangeArrowheads="1" noChangeShapeType="1" noTextEdit="1"/>
              </p:cNvSpPr>
              <p:nvPr/>
            </p:nvSpPr>
            <p:spPr>
              <a:xfrm>
                <a:off x="3825676" y="5479801"/>
                <a:ext cx="1241237" cy="478593"/>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6A2DD9E2-43D3-4D5F-8A27-E04591497782}"/>
                  </a:ext>
                </a:extLst>
              </p:cNvPr>
              <p:cNvSpPr txBox="1"/>
              <p:nvPr/>
            </p:nvSpPr>
            <p:spPr>
              <a:xfrm>
                <a:off x="4157481" y="5881160"/>
                <a:ext cx="3403560" cy="478593"/>
              </a:xfrm>
              <a:prstGeom prst="rect">
                <a:avLst/>
              </a:prstGeom>
              <a:noFill/>
            </p:spPr>
            <p:txBody>
              <a:bodyPr wrap="none" rtlCol="0">
                <a:spAutoFit/>
              </a:bodyPr>
              <a:lstStyle/>
              <a:p>
                <a:r>
                  <a:rPr kumimoji="1" lang="en-US" altLang="ja-JP" sz="2400" b="0" dirty="0">
                    <a:solidFill>
                      <a:srgbClr val="E48D48"/>
                    </a:solidFill>
                  </a:rPr>
                  <a:t> </a:t>
                </a:r>
                <a:r>
                  <a:rPr kumimoji="1" lang="en-US" altLang="ja-JP" sz="2400" b="1" dirty="0">
                    <a:solidFill>
                      <a:srgbClr val="E48D48"/>
                    </a:solidFill>
                  </a:rPr>
                  <a:t> </a:t>
                </a:r>
                <a14:m>
                  <m:oMath xmlns:m="http://schemas.openxmlformats.org/officeDocument/2006/math">
                    <m:r>
                      <a:rPr kumimoji="1" lang="en-US" altLang="ja-JP" sz="2400" b="1" i="1" smtClean="0">
                        <a:solidFill>
                          <a:srgbClr val="E48D48"/>
                        </a:solidFill>
                        <a:latin typeface="Cambria Math" panose="02040503050406030204" pitchFamily="18" charset="0"/>
                        <a:ea typeface="Cambria Math" panose="02040503050406030204" pitchFamily="18" charset="0"/>
                      </a:rPr>
                      <m:t>↳</m:t>
                    </m:r>
                    <m:sSup>
                      <m:sSupPr>
                        <m:ctrlPr>
                          <a:rPr kumimoji="1" lang="en-US" altLang="ja-JP" sz="2400" b="1" i="1" smtClean="0">
                            <a:solidFill>
                              <a:srgbClr val="E48D48"/>
                            </a:solidFill>
                            <a:latin typeface="Cambria Math" panose="02040503050406030204" pitchFamily="18" charset="0"/>
                          </a:rPr>
                        </m:ctrlPr>
                      </m:sSupPr>
                      <m:e>
                        <m:r>
                          <a:rPr kumimoji="1" lang="en-US" altLang="ja-JP" sz="2400" b="1" i="1" smtClean="0">
                            <a:solidFill>
                              <a:srgbClr val="E48D48"/>
                            </a:solidFill>
                            <a:latin typeface="Cambria Math" panose="02040503050406030204" pitchFamily="18" charset="0"/>
                          </a:rPr>
                          <m:t> </m:t>
                        </m:r>
                      </m:e>
                      <m:sup>
                        <m:r>
                          <m:rPr>
                            <m:sty m:val="p"/>
                          </m:rPr>
                          <a:rPr kumimoji="1" lang="en-US" altLang="ja-JP" sz="2400" b="0" i="0" smtClean="0">
                            <a:solidFill>
                              <a:srgbClr val="E48D48"/>
                            </a:solidFill>
                            <a:latin typeface="Cambria Math" panose="02040503050406030204" pitchFamily="18" charset="0"/>
                          </a:rPr>
                          <m:t>Edge</m:t>
                        </m:r>
                      </m:sup>
                    </m:sSup>
                    <m:r>
                      <a:rPr kumimoji="1" lang="en-US" altLang="ja-JP" sz="2400" b="1" i="1" smtClean="0">
                        <a:solidFill>
                          <a:srgbClr val="E48D48"/>
                        </a:solidFill>
                        <a:latin typeface="Cambria Math" panose="02040503050406030204" pitchFamily="18" charset="0"/>
                      </a:rPr>
                      <m:t>𝑱</m:t>
                    </m:r>
                    <m:r>
                      <a:rPr kumimoji="1" lang="en-US" altLang="ja-JP" sz="2400" b="0" i="0" smtClean="0">
                        <a:solidFill>
                          <a:srgbClr val="E48D48"/>
                        </a:solidFill>
                        <a:latin typeface="Cambria Math" panose="02040503050406030204" pitchFamily="18" charset="0"/>
                      </a:rPr>
                      <m:t>, </m:t>
                    </m:r>
                    <m:sSup>
                      <m:sSupPr>
                        <m:ctrlPr>
                          <a:rPr kumimoji="1" lang="en-US" altLang="ja-JP" sz="2400" b="0" i="1" smtClean="0">
                            <a:solidFill>
                              <a:srgbClr val="E48D48"/>
                            </a:solidFill>
                            <a:latin typeface="Cambria Math" panose="02040503050406030204" pitchFamily="18" charset="0"/>
                          </a:rPr>
                        </m:ctrlPr>
                      </m:sSupPr>
                      <m:e>
                        <m:r>
                          <a:rPr kumimoji="1" lang="en-US" altLang="ja-JP" sz="2400" b="0" i="1" smtClean="0">
                            <a:solidFill>
                              <a:srgbClr val="E48D48"/>
                            </a:solidFill>
                            <a:latin typeface="Cambria Math" panose="02040503050406030204" pitchFamily="18" charset="0"/>
                          </a:rPr>
                          <m:t>{</m:t>
                        </m:r>
                      </m:e>
                      <m:sup>
                        <m:r>
                          <m:rPr>
                            <m:sty m:val="p"/>
                          </m:rPr>
                          <a:rPr kumimoji="1" lang="en-US" altLang="ja-JP" sz="2400" b="0" i="0" smtClean="0">
                            <a:solidFill>
                              <a:srgbClr val="E48D48"/>
                            </a:solidFill>
                            <a:latin typeface="Cambria Math" panose="02040503050406030204" pitchFamily="18" charset="0"/>
                          </a:rPr>
                          <m:t>Edge</m:t>
                        </m:r>
                      </m:sup>
                    </m:sSup>
                    <m:sSup>
                      <m:sSupPr>
                        <m:ctrlPr>
                          <a:rPr kumimoji="1" lang="en-US" altLang="ja-JP" sz="2400" b="0" i="1" smtClean="0">
                            <a:solidFill>
                              <a:srgbClr val="E48D48"/>
                            </a:solidFill>
                            <a:latin typeface="Cambria Math" panose="02040503050406030204" pitchFamily="18" charset="0"/>
                          </a:rPr>
                        </m:ctrlPr>
                      </m:sSupPr>
                      <m:e>
                        <m:r>
                          <a:rPr kumimoji="1" lang="en-US" altLang="ja-JP" sz="2400" b="0" i="1" smtClean="0">
                            <a:solidFill>
                              <a:srgbClr val="E48D48"/>
                            </a:solidFill>
                            <a:latin typeface="Cambria Math" panose="02040503050406030204" pitchFamily="18" charset="0"/>
                          </a:rPr>
                          <m:t>𝑖</m:t>
                        </m:r>
                      </m:e>
                      <m:sup>
                        <m:r>
                          <m:rPr>
                            <m:sty m:val="p"/>
                          </m:rPr>
                          <a:rPr kumimoji="1" lang="en-US" altLang="ja-JP" sz="2400" b="0" i="0" smtClean="0">
                            <a:solidFill>
                              <a:srgbClr val="E48D48"/>
                            </a:solidFill>
                            <a:latin typeface="Cambria Math" panose="02040503050406030204" pitchFamily="18" charset="0"/>
                          </a:rPr>
                          <m:t>int</m:t>
                        </m:r>
                      </m:sup>
                    </m:sSup>
                    <m:r>
                      <a:rPr kumimoji="1" lang="en-US" altLang="ja-JP" sz="2400" b="0" i="1" smtClean="0">
                        <a:solidFill>
                          <a:srgbClr val="E48D48"/>
                        </a:solidFill>
                        <a:latin typeface="Cambria Math" panose="02040503050406030204" pitchFamily="18" charset="0"/>
                      </a:rPr>
                      <m:t>}</m:t>
                    </m:r>
                  </m:oMath>
                </a14:m>
                <a:r>
                  <a:rPr kumimoji="1" lang="ja-JP" altLang="en-US" sz="2400" dirty="0">
                    <a:solidFill>
                      <a:srgbClr val="E48D48"/>
                    </a:solidFill>
                  </a:rPr>
                  <a:t> など</a:t>
                </a:r>
                <a:r>
                  <a:rPr lang="en-US" altLang="ja-JP" sz="2400" dirty="0">
                    <a:solidFill>
                      <a:srgbClr val="E48D48"/>
                    </a:solidFill>
                  </a:rPr>
                  <a:t>.</a:t>
                </a:r>
                <a:endParaRPr kumimoji="1" lang="ja-JP" altLang="en-US" sz="2400" dirty="0">
                  <a:solidFill>
                    <a:srgbClr val="E48D48"/>
                  </a:solidFill>
                </a:endParaRPr>
              </a:p>
            </p:txBody>
          </p:sp>
        </mc:Choice>
        <mc:Fallback xmlns="">
          <p:sp>
            <p:nvSpPr>
              <p:cNvPr id="39" name="テキスト ボックス 38">
                <a:extLst>
                  <a:ext uri="{FF2B5EF4-FFF2-40B4-BE49-F238E27FC236}">
                    <a16:creationId xmlns:a16="http://schemas.microsoft.com/office/drawing/2014/main" id="{6A2DD9E2-43D3-4D5F-8A27-E04591497782}"/>
                  </a:ext>
                </a:extLst>
              </p:cNvPr>
              <p:cNvSpPr txBox="1">
                <a:spLocks noRot="1" noChangeAspect="1" noMove="1" noResize="1" noEditPoints="1" noAdjustHandles="1" noChangeArrowheads="1" noChangeShapeType="1" noTextEdit="1"/>
              </p:cNvSpPr>
              <p:nvPr/>
            </p:nvSpPr>
            <p:spPr>
              <a:xfrm>
                <a:off x="4157481" y="5881160"/>
                <a:ext cx="3403560" cy="478593"/>
              </a:xfrm>
              <a:prstGeom prst="rect">
                <a:avLst/>
              </a:prstGeom>
              <a:blipFill>
                <a:blip r:embed="rId8"/>
                <a:stretch>
                  <a:fillRect t="-11538" r="-1792" b="-2948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2414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3" grpId="0"/>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950684-22A8-4A95-A6AE-F1312C5523F9}"/>
              </a:ext>
            </a:extLst>
          </p:cNvPr>
          <p:cNvSpPr>
            <a:spLocks noGrp="1"/>
          </p:cNvSpPr>
          <p:nvPr>
            <p:ph type="title"/>
          </p:nvPr>
        </p:nvSpPr>
        <p:spPr/>
        <p:txBody>
          <a:bodyPr>
            <a:normAutofit/>
          </a:bodyPr>
          <a:lstStyle/>
          <a:p>
            <a:r>
              <a:rPr lang="en-US" altLang="ja-JP" dirty="0"/>
              <a:t>ES-FEM</a:t>
            </a:r>
            <a:r>
              <a:rPr lang="ja-JP" altLang="en-US" dirty="0"/>
              <a:t>の定式化</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147F1E8-831A-4DAA-9C08-39FCC47A7A7F}"/>
                  </a:ext>
                </a:extLst>
              </p:cNvPr>
              <p:cNvSpPr>
                <a:spLocks noGrp="1"/>
              </p:cNvSpPr>
              <p:nvPr>
                <p:ph idx="1"/>
              </p:nvPr>
            </p:nvSpPr>
            <p:spPr/>
            <p:txBody>
              <a:bodyPr/>
              <a:lstStyle/>
              <a:p>
                <a14:m>
                  <m:oMath xmlns:m="http://schemas.openxmlformats.org/officeDocument/2006/math">
                    <m:sPre>
                      <m:sPrePr>
                        <m:ctrlPr>
                          <a:rPr lang="en-US" altLang="ja-JP" sz="2400" b="0" i="1" smtClean="0">
                            <a:latin typeface="Cambria Math" panose="02040503050406030204" pitchFamily="18" charset="0"/>
                          </a:rPr>
                        </m:ctrlPr>
                      </m:sPrePr>
                      <m:sub/>
                      <m:sup>
                        <m:r>
                          <m:rPr>
                            <m:sty m:val="p"/>
                          </m:rPr>
                          <a:rPr lang="en-US" altLang="ja-JP" sz="2400" b="0" i="0" smtClean="0">
                            <a:latin typeface="Cambria Math" panose="02040503050406030204" pitchFamily="18" charset="0"/>
                          </a:rPr>
                          <m:t>Edge</m:t>
                        </m:r>
                      </m:sup>
                      <m:e>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𝑉</m:t>
                            </m:r>
                          </m:e>
                          <m:sub>
                            <m:r>
                              <a:rPr lang="en-US" altLang="ja-JP" sz="2400" b="0" i="1" smtClean="0">
                                <a:latin typeface="Cambria Math" panose="02040503050406030204" pitchFamily="18" charset="0"/>
                              </a:rPr>
                              <m:t>𝑘</m:t>
                            </m:r>
                          </m:sub>
                        </m:sSub>
                      </m:e>
                    </m:sPre>
                  </m:oMath>
                </a14:m>
                <a:r>
                  <a:rPr lang="en-US" altLang="ja-JP" sz="2400" dirty="0">
                    <a:latin typeface="+mn-lt"/>
                  </a:rPr>
                  <a:t>: </a:t>
                </a:r>
                <a:r>
                  <a:rPr lang="ja-JP" altLang="en-US" sz="2400" dirty="0">
                    <a:latin typeface="+mn-lt"/>
                  </a:rPr>
                  <a:t>エッジ</a:t>
                </a:r>
                <a14:m>
                  <m:oMath xmlns:m="http://schemas.openxmlformats.org/officeDocument/2006/math">
                    <m:r>
                      <a:rPr lang="en-US" altLang="ja-JP" sz="2400" b="0" i="1" smtClean="0">
                        <a:latin typeface="Cambria Math" panose="02040503050406030204" pitchFamily="18" charset="0"/>
                      </a:rPr>
                      <m:t>𝑘</m:t>
                    </m:r>
                  </m:oMath>
                </a14:m>
                <a:r>
                  <a:rPr lang="ja-JP" altLang="en-US" sz="2400" dirty="0">
                    <a:latin typeface="+mn-lt"/>
                  </a:rPr>
                  <a:t>の平滑化領域の体積，</a:t>
                </a:r>
                <a:endParaRPr lang="en-US" altLang="ja-JP" sz="2400" dirty="0">
                  <a:latin typeface="+mn-lt"/>
                </a:endParaRPr>
              </a:p>
              <a:p>
                <a:pPr marL="0" indent="0" algn="ctr">
                  <a:buNone/>
                </a:pPr>
                <a14:m>
                  <m:oMath xmlns:m="http://schemas.openxmlformats.org/officeDocument/2006/math">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𝑘</m:t>
                            </m:r>
                          </m:sub>
                        </m:sSub>
                      </m:e>
                    </m:sPre>
                    <m:r>
                      <m:rPr>
                        <m:nor/>
                      </m:rPr>
                      <a:rPr lang="en-US" altLang="ja-JP" sz="2400" b="0" i="0" smtClean="0">
                        <a:latin typeface="Cambria Math" panose="02040503050406030204" pitchFamily="18" charset="0"/>
                      </a:rPr>
                      <m:t>=</m:t>
                    </m:r>
                    <m:nary>
                      <m:naryPr>
                        <m:chr m:val="∑"/>
                        <m:grow m:val="on"/>
                        <m:supHide m:val="on"/>
                        <m:ctrlPr>
                          <a:rPr lang="en-US" altLang="ja-JP" sz="2400" i="1">
                            <a:latin typeface="Cambria Math" panose="02040503050406030204" pitchFamily="18" charset="0"/>
                          </a:rPr>
                        </m:ctrlPr>
                      </m:naryPr>
                      <m:sub>
                        <m:r>
                          <a:rPr lang="en-US" altLang="ja-JP" sz="2400" i="1">
                            <a:latin typeface="Cambria Math" panose="02040503050406030204" pitchFamily="18" charset="0"/>
                          </a:rPr>
                          <m:t>𝑒</m:t>
                        </m:r>
                        <m:r>
                          <a:rPr lang="en-US" altLang="ja-JP" sz="2400" i="1">
                            <a:latin typeface="Cambria Math" panose="02040503050406030204" pitchFamily="18" charset="0"/>
                          </a:rPr>
                          <m:t>∈</m:t>
                        </m:r>
                        <m:sPre>
                          <m:sPrePr>
                            <m:ctrlPr>
                              <a:rPr lang="en-US" altLang="ja-JP" sz="2400" i="1" smtClean="0">
                                <a:latin typeface="Cambria Math" panose="02040503050406030204" pitchFamily="18" charset="0"/>
                              </a:rPr>
                            </m:ctrlPr>
                          </m:sPrePr>
                          <m:sub/>
                          <m:sup>
                            <m:r>
                              <m:rPr>
                                <m:sty m:val="p"/>
                              </m:rPr>
                              <a:rPr lang="en-US" altLang="ja-JP" sz="2400" b="0" i="0" smtClean="0">
                                <a:latin typeface="Cambria Math" panose="02040503050406030204" pitchFamily="18" charset="0"/>
                              </a:rPr>
                              <m:t>Edge</m:t>
                            </m:r>
                          </m:sup>
                          <m:e>
                            <m:sSub>
                              <m:sSubPr>
                                <m:ctrlPr>
                                  <a:rPr lang="en-US" altLang="ja-JP" sz="2400" b="0" i="1" smtClean="0">
                                    <a:latin typeface="Cambria Math" panose="02040503050406030204" pitchFamily="18" charset="0"/>
                                  </a:rPr>
                                </m:ctrlPr>
                              </m:sSubPr>
                              <m:e>
                                <m:r>
                                  <a:rPr lang="en-US" altLang="ja-JP" sz="2400" b="1" i="1" smtClean="0">
                                    <a:effectLst>
                                      <a:outerShdw blurRad="38100" dist="38100" dir="2700000" algn="tl">
                                        <a:srgbClr val="000000">
                                          <a:alpha val="43137"/>
                                        </a:srgbClr>
                                      </a:outerShdw>
                                    </a:effectLst>
                                    <a:latin typeface="Cambria Math" panose="02040503050406030204" pitchFamily="18" charset="0"/>
                                  </a:rPr>
                                  <m:t>𝑬</m:t>
                                </m:r>
                              </m:e>
                              <m:sub>
                                <m:r>
                                  <a:rPr lang="en-US" altLang="ja-JP" sz="2400" b="0" i="1" smtClean="0">
                                    <a:latin typeface="Cambria Math" panose="02040503050406030204" pitchFamily="18" charset="0"/>
                                  </a:rPr>
                                  <m:t>𝑘</m:t>
                                </m:r>
                              </m:sub>
                            </m:sSub>
                          </m:e>
                        </m:sPre>
                      </m:sub>
                      <m:sup/>
                      <m:e>
                        <m:sPre>
                          <m:sPrePr>
                            <m:ctrlPr>
                              <a:rPr lang="en-US" altLang="ja-JP" sz="2400" i="1" smtClean="0">
                                <a:latin typeface="Cambria Math" panose="02040503050406030204" pitchFamily="18" charset="0"/>
                              </a:rPr>
                            </m:ctrlPr>
                          </m:sPrePr>
                          <m:sub/>
                          <m:sup>
                            <m:r>
                              <m:rPr>
                                <m:sty m:val="p"/>
                              </m:rPr>
                              <a:rPr lang="en-US" altLang="ja-JP" sz="2400" b="0" i="0" smtClean="0">
                                <a:latin typeface="Cambria Math" panose="02040503050406030204" pitchFamily="18" charset="0"/>
                              </a:rPr>
                              <m:t>Elem</m:t>
                            </m:r>
                          </m:sup>
                          <m:e>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𝑉</m:t>
                                </m:r>
                              </m:e>
                              <m:sub>
                                <m:r>
                                  <a:rPr lang="en-US" altLang="ja-JP" sz="2400" b="0" i="1" smtClean="0">
                                    <a:latin typeface="Cambria Math" panose="02040503050406030204" pitchFamily="18" charset="0"/>
                                  </a:rPr>
                                  <m:t>𝑒</m:t>
                                </m:r>
                              </m:sub>
                            </m:sSub>
                            <m:r>
                              <a:rPr lang="en-US" altLang="ja-JP" sz="2400" b="0" i="1" smtClean="0">
                                <a:latin typeface="Cambria Math" panose="02040503050406030204" pitchFamily="18" charset="0"/>
                              </a:rPr>
                              <m:t>/6</m:t>
                            </m:r>
                          </m:e>
                        </m:sPre>
                      </m:e>
                    </m:nary>
                  </m:oMath>
                </a14:m>
                <a:r>
                  <a:rPr kumimoji="1" lang="en-US" altLang="ja-JP" sz="2400" b="0" dirty="0">
                    <a:latin typeface="+mn-lt"/>
                  </a:rPr>
                  <a:t> .</a:t>
                </a:r>
              </a:p>
              <a:p>
                <a:pPr lvl="1"/>
                <a:endParaRPr kumimoji="1" lang="en-US" altLang="ja-JP" sz="2000" b="0" dirty="0">
                  <a:latin typeface="+mn-lt"/>
                </a:endParaRPr>
              </a:p>
              <a:p>
                <a:pPr lvl="1"/>
                <a:endParaRPr lang="en-US" altLang="ja-JP" sz="2000" dirty="0">
                  <a:latin typeface="+mn-lt"/>
                </a:endParaRPr>
              </a:p>
              <a:p>
                <a:pPr lvl="1"/>
                <a:endParaRPr kumimoji="1" lang="en-US" altLang="ja-JP" sz="2000" b="0" dirty="0">
                  <a:latin typeface="+mn-lt"/>
                </a:endParaRPr>
              </a:p>
              <a:p>
                <a:pPr lvl="1"/>
                <a:endParaRPr kumimoji="1" lang="en-US" altLang="ja-JP" sz="2000" b="0" dirty="0">
                  <a:latin typeface="+mn-lt"/>
                </a:endParaRPr>
              </a:p>
              <a:p>
                <a14:m>
                  <m:oMath xmlns:m="http://schemas.openxmlformats.org/officeDocument/2006/math">
                    <m:r>
                      <a:rPr lang="en-US" altLang="ja-JP" sz="2000" b="0" i="1" smtClean="0">
                        <a:latin typeface="Cambria Math" panose="02040503050406030204" pitchFamily="18" charset="0"/>
                      </a:rPr>
                      <m:t>[</m:t>
                    </m:r>
                    <m:sPre>
                      <m:sPrePr>
                        <m:ctrlPr>
                          <a:rPr lang="en-US" altLang="ja-JP" sz="20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𝐵</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e>
                    </m:sPre>
                  </m:oMath>
                </a14:m>
                <a:r>
                  <a:rPr kumimoji="1" lang="en-US" altLang="ja-JP" sz="2400" dirty="0"/>
                  <a:t> </a:t>
                </a:r>
                <a:r>
                  <a:rPr kumimoji="1" lang="ja-JP" altLang="en-US" sz="2400" dirty="0"/>
                  <a:t>エッジ</a:t>
                </a:r>
                <a14:m>
                  <m:oMath xmlns:m="http://schemas.openxmlformats.org/officeDocument/2006/math">
                    <m:r>
                      <a:rPr kumimoji="1" lang="en-US" altLang="ja-JP" sz="2400" b="0" i="1" dirty="0" smtClean="0">
                        <a:latin typeface="Cambria Math" panose="02040503050406030204" pitchFamily="18" charset="0"/>
                      </a:rPr>
                      <m:t>𝑘</m:t>
                    </m:r>
                  </m:oMath>
                </a14:m>
                <a:r>
                  <a:rPr kumimoji="1" lang="ja-JP" altLang="en-US" sz="2400" dirty="0"/>
                  <a:t>の</a:t>
                </a:r>
                <a:r>
                  <a:rPr kumimoji="1" lang="en-US" altLang="ja-JP" sz="2400" dirty="0"/>
                  <a:t>B</a:t>
                </a:r>
                <a:r>
                  <a:rPr kumimoji="1" lang="ja-JP" altLang="en-US" sz="2400" dirty="0"/>
                  <a:t>マトリックス，</a:t>
                </a:r>
                <a:endParaRPr kumimoji="1" lang="en-US" altLang="ja-JP" sz="2400" dirty="0"/>
              </a:p>
              <a:p>
                <a:pPr marL="0" indent="0" algn="ctr">
                  <a:buNone/>
                </a:pPr>
                <a:r>
                  <a:rPr lang="en-US" altLang="ja-JP" sz="2400" dirty="0"/>
                  <a:t>[</a:t>
                </a:r>
                <a14:m>
                  <m:oMath xmlns:m="http://schemas.openxmlformats.org/officeDocument/2006/math">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𝐵</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e>
                    </m:sPre>
                    <m:r>
                      <a:rPr kumimoji="1" lang="en-US" altLang="ja-JP" sz="2400" b="0" i="1" smtClean="0">
                        <a:latin typeface="Cambria Math" panose="02040503050406030204" pitchFamily="18" charset="0"/>
                      </a:rPr>
                      <m:t>=</m:t>
                    </m:r>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1</m:t>
                        </m:r>
                      </m:num>
                      <m:den>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𝑘</m:t>
                                </m:r>
                              </m:sub>
                            </m:sSub>
                          </m:e>
                        </m:sPre>
                      </m:den>
                    </m:f>
                    <m:nary>
                      <m:naryPr>
                        <m:chr m:val="∑"/>
                        <m:grow m:val="on"/>
                        <m:supHide m:val="on"/>
                        <m:ctrlPr>
                          <a:rPr kumimoji="1" lang="en-US" altLang="ja-JP" sz="2400" b="0" i="1" smtClean="0">
                            <a:latin typeface="Cambria Math" panose="02040503050406030204" pitchFamily="18" charset="0"/>
                          </a:rPr>
                        </m:ctrlPr>
                      </m:naryPr>
                      <m:sub>
                        <m:r>
                          <a:rPr lang="en-US" altLang="ja-JP" sz="2400" i="1">
                            <a:latin typeface="Cambria Math" panose="02040503050406030204" pitchFamily="18" charset="0"/>
                          </a:rPr>
                          <m:t>𝑒</m:t>
                        </m:r>
                        <m:r>
                          <a:rPr lang="en-US" altLang="ja-JP" sz="2400" i="1">
                            <a:latin typeface="Cambria Math" panose="02040503050406030204" pitchFamily="18" charset="0"/>
                          </a:rPr>
                          <m:t>∈</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1" i="1" smtClean="0">
                                    <a:effectLst>
                                      <a:outerShdw blurRad="38100" dist="38100" dir="2700000" algn="tl">
                                        <a:srgbClr val="000000">
                                          <a:alpha val="43137"/>
                                        </a:srgbClr>
                                      </a:outerShdw>
                                    </a:effectLst>
                                    <a:latin typeface="Cambria Math" panose="02040503050406030204" pitchFamily="18" charset="0"/>
                                  </a:rPr>
                                  <m:t>𝑬</m:t>
                                </m:r>
                              </m:e>
                              <m:sub>
                                <m:r>
                                  <a:rPr lang="en-US" altLang="ja-JP" sz="2400" i="1">
                                    <a:latin typeface="Cambria Math" panose="02040503050406030204" pitchFamily="18" charset="0"/>
                                  </a:rPr>
                                  <m:t>𝑘</m:t>
                                </m:r>
                              </m:sub>
                            </m:sSub>
                          </m:e>
                        </m:sPre>
                      </m:sub>
                      <m:sup/>
                      <m:e>
                        <m:r>
                          <a:rPr kumimoji="1" lang="en-US" altLang="ja-JP" sz="2400" b="0" i="1" smtClean="0">
                            <a:latin typeface="Cambria Math" panose="02040503050406030204" pitchFamily="18" charset="0"/>
                          </a:rPr>
                          <m:t>([</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m:t>
                            </m:r>
                            <m:r>
                              <m:rPr>
                                <m:sty m:val="p"/>
                              </m:rPr>
                              <a:rPr lang="en-US" altLang="ja-JP" sz="2400" b="0" i="0" smtClean="0">
                                <a:latin typeface="Cambria Math" panose="02040503050406030204" pitchFamily="18" charset="0"/>
                              </a:rPr>
                              <m:t>lem</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b="0" i="1" smtClean="0">
                                    <a:latin typeface="Cambria Math" panose="02040503050406030204" pitchFamily="18" charset="0"/>
                                  </a:rPr>
                                  <m:t>𝑒</m:t>
                                </m:r>
                              </m:sub>
                            </m:sSub>
                            <m:r>
                              <a:rPr lang="en-US" altLang="ja-JP" sz="2400" i="1">
                                <a:latin typeface="Cambria Math" panose="02040503050406030204" pitchFamily="18" charset="0"/>
                              </a:rPr>
                              <m:t>]</m:t>
                            </m:r>
                          </m:e>
                        </m:sPre>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Elem</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𝑒</m:t>
                                </m:r>
                              </m:sub>
                            </m:sSub>
                            <m:r>
                              <a:rPr lang="en-US" altLang="ja-JP" sz="2400" i="1">
                                <a:latin typeface="Cambria Math" panose="02040503050406030204" pitchFamily="18" charset="0"/>
                              </a:rPr>
                              <m:t>/6</m:t>
                            </m:r>
                          </m:e>
                        </m:sPre>
                        <m:r>
                          <a:rPr kumimoji="1" lang="en-US" altLang="ja-JP" sz="2400" b="0" i="1" smtClean="0">
                            <a:latin typeface="Cambria Math" panose="02040503050406030204" pitchFamily="18" charset="0"/>
                          </a:rPr>
                          <m:t>)</m:t>
                        </m:r>
                      </m:e>
                    </m:nary>
                    <m:r>
                      <a:rPr kumimoji="1" lang="en-US" altLang="ja-JP" sz="2400" b="0" i="1" smtClean="0">
                        <a:latin typeface="Cambria Math" panose="02040503050406030204" pitchFamily="18" charset="0"/>
                      </a:rPr>
                      <m:t>.</m:t>
                    </m:r>
                  </m:oMath>
                </a14:m>
                <a:endParaRPr kumimoji="1" lang="en-US" altLang="ja-JP" sz="2400" dirty="0"/>
              </a:p>
            </p:txBody>
          </p:sp>
        </mc:Choice>
        <mc:Fallback xmlns="">
          <p:sp>
            <p:nvSpPr>
              <p:cNvPr id="3" name="コンテンツ プレースホルダー 2">
                <a:extLst>
                  <a:ext uri="{FF2B5EF4-FFF2-40B4-BE49-F238E27FC236}">
                    <a16:creationId xmlns:a16="http://schemas.microsoft.com/office/drawing/2014/main" id="{D147F1E8-831A-4DAA-9C08-39FCC47A7A7F}"/>
                  </a:ext>
                </a:extLst>
              </p:cNvPr>
              <p:cNvSpPr>
                <a:spLocks noGrp="1" noRot="1" noChangeAspect="1" noMove="1" noResize="1" noEditPoints="1" noAdjustHandles="1" noChangeArrowheads="1" noChangeShapeType="1" noTextEdit="1"/>
              </p:cNvSpPr>
              <p:nvPr>
                <p:ph idx="1"/>
              </p:nvPr>
            </p:nvSpPr>
            <p:spPr>
              <a:blipFill>
                <a:blip r:embed="rId3"/>
                <a:stretch>
                  <a:fillRect t="-63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E34D37F8-E037-47B1-8002-3F1E465FD887}"/>
              </a:ext>
            </a:extLst>
          </p:cNvPr>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E99B4520-2A4F-442C-91F0-790BDB216525}"/>
                  </a:ext>
                </a:extLst>
              </p:cNvPr>
              <p:cNvSpPr txBox="1"/>
              <p:nvPr/>
            </p:nvSpPr>
            <p:spPr>
              <a:xfrm>
                <a:off x="1792005" y="2096852"/>
                <a:ext cx="5559292" cy="1153906"/>
              </a:xfrm>
              <a:prstGeom prst="rect">
                <a:avLst/>
              </a:prstGeom>
              <a:solidFill>
                <a:schemeClr val="bg1">
                  <a:lumMod val="85000"/>
                </a:schemeClr>
              </a:solidFill>
            </p:spPr>
            <p:txBody>
              <a:bodyPr wrap="square" rtlCol="0">
                <a:spAutoFit/>
              </a:bodyPr>
              <a:lstStyle/>
              <a:p>
                <a:pPr marL="342900" indent="-342900">
                  <a:buFont typeface="Wingdings" panose="05000000000000000000" pitchFamily="2" charset="2"/>
                  <a:buChar char="l"/>
                </a:pPr>
                <a14:m>
                  <m:oMath xmlns:m="http://schemas.openxmlformats.org/officeDocument/2006/math">
                    <m:sPre>
                      <m:sPrePr>
                        <m:ctrlPr>
                          <a:rPr lang="en-US" altLang="ja-JP" sz="2000" i="1" smtClean="0">
                            <a:latin typeface="Cambria Math" panose="02040503050406030204" pitchFamily="18" charset="0"/>
                          </a:rPr>
                        </m:ctrlPr>
                      </m:sPrePr>
                      <m:sub/>
                      <m:sup>
                        <m:r>
                          <m:rPr>
                            <m:sty m:val="p"/>
                          </m:rPr>
                          <a:rPr lang="en-US" altLang="ja-JP" sz="2000">
                            <a:latin typeface="Cambria Math" panose="02040503050406030204" pitchFamily="18" charset="0"/>
                          </a:rPr>
                          <m:t>Edge</m:t>
                        </m:r>
                      </m:sup>
                      <m:e>
                        <m:sSub>
                          <m:sSubPr>
                            <m:ctrlPr>
                              <a:rPr lang="en-US" altLang="ja-JP" sz="2000" i="1">
                                <a:latin typeface="Cambria Math" panose="02040503050406030204" pitchFamily="18" charset="0"/>
                              </a:rPr>
                            </m:ctrlPr>
                          </m:sSubPr>
                          <m:e>
                            <m:r>
                              <a:rPr lang="en-US" altLang="ja-JP" sz="2000" b="1" i="1">
                                <a:effectLst>
                                  <a:outerShdw blurRad="38100" dist="38100" dir="2700000" algn="tl">
                                    <a:srgbClr val="000000">
                                      <a:alpha val="43137"/>
                                    </a:srgbClr>
                                  </a:outerShdw>
                                </a:effectLst>
                                <a:latin typeface="Cambria Math" panose="02040503050406030204" pitchFamily="18" charset="0"/>
                              </a:rPr>
                              <m:t>𝑬</m:t>
                            </m:r>
                          </m:e>
                          <m:sub>
                            <m:r>
                              <a:rPr lang="en-US" altLang="ja-JP" sz="2000" i="1">
                                <a:latin typeface="Cambria Math" panose="02040503050406030204" pitchFamily="18" charset="0"/>
                              </a:rPr>
                              <m:t>𝑘</m:t>
                            </m:r>
                          </m:sub>
                        </m:sSub>
                      </m:e>
                    </m:sPre>
                    <m:r>
                      <a:rPr lang="en-US" altLang="ja-JP" sz="2000" i="1">
                        <a:latin typeface="Cambria Math" panose="02040503050406030204" pitchFamily="18" charset="0"/>
                      </a:rPr>
                      <m:t> </m:t>
                    </m:r>
                  </m:oMath>
                </a14:m>
                <a:r>
                  <a:rPr lang="ja-JP" altLang="en-US" sz="2000" dirty="0"/>
                  <a:t>：エッジ</a:t>
                </a:r>
                <a14:m>
                  <m:oMath xmlns:m="http://schemas.openxmlformats.org/officeDocument/2006/math">
                    <m:r>
                      <a:rPr lang="en-US" altLang="ja-JP" sz="2000" b="0" i="1" smtClean="0">
                        <a:latin typeface="Cambria Math" panose="02040503050406030204" pitchFamily="18" charset="0"/>
                      </a:rPr>
                      <m:t>𝑘</m:t>
                    </m:r>
                  </m:oMath>
                </a14:m>
                <a:r>
                  <a:rPr lang="ja-JP" altLang="en-US" sz="2000" dirty="0"/>
                  <a:t>とつながっている要素の集合，</a:t>
                </a:r>
                <a:endParaRPr lang="en-US" altLang="ja-JP" sz="2000" dirty="0"/>
              </a:p>
              <a:p>
                <a:pPr marL="342900" indent="-342900">
                  <a:buFont typeface="Wingdings" panose="05000000000000000000" pitchFamily="2" charset="2"/>
                  <a:buChar char="l"/>
                </a:pPr>
                <a14:m>
                  <m:oMath xmlns:m="http://schemas.openxmlformats.org/officeDocument/2006/math">
                    <m:sPre>
                      <m:sPrePr>
                        <m:ctrlPr>
                          <a:rPr lang="en-US" altLang="ja-JP" sz="2000" i="1">
                            <a:latin typeface="Cambria Math" panose="02040503050406030204" pitchFamily="18" charset="0"/>
                          </a:rPr>
                        </m:ctrlPr>
                      </m:sPrePr>
                      <m:sub/>
                      <m:sup>
                        <m:r>
                          <m:rPr>
                            <m:sty m:val="p"/>
                          </m:rPr>
                          <a:rPr lang="en-US" altLang="ja-JP" sz="2000">
                            <a:latin typeface="Cambria Math" panose="02040503050406030204" pitchFamily="18" charset="0"/>
                          </a:rPr>
                          <m:t>Elem</m:t>
                        </m:r>
                      </m:sup>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𝑉</m:t>
                            </m:r>
                          </m:e>
                          <m:sub>
                            <m:r>
                              <a:rPr lang="en-US" altLang="ja-JP" sz="2000" i="1">
                                <a:latin typeface="Cambria Math" panose="02040503050406030204" pitchFamily="18" charset="0"/>
                              </a:rPr>
                              <m:t>𝑒</m:t>
                            </m:r>
                          </m:sub>
                        </m:sSub>
                      </m:e>
                    </m:sPre>
                  </m:oMath>
                </a14:m>
                <a:r>
                  <a:rPr lang="ja-JP" altLang="en-US" sz="2000" dirty="0"/>
                  <a:t>：</a:t>
                </a:r>
                <a:r>
                  <a:rPr lang="en-US" altLang="ja-JP" sz="2000" dirty="0"/>
                  <a:t> </a:t>
                </a:r>
                <a:r>
                  <a:rPr lang="ja-JP" altLang="en-US" sz="2000" dirty="0"/>
                  <a:t>要素</a:t>
                </a:r>
                <a14:m>
                  <m:oMath xmlns:m="http://schemas.openxmlformats.org/officeDocument/2006/math">
                    <m:r>
                      <a:rPr lang="en-US" altLang="ja-JP" sz="2000" b="0" i="1" smtClean="0">
                        <a:latin typeface="Cambria Math" panose="02040503050406030204" pitchFamily="18" charset="0"/>
                      </a:rPr>
                      <m:t>𝑒</m:t>
                    </m:r>
                  </m:oMath>
                </a14:m>
                <a:r>
                  <a:rPr lang="ja-JP" altLang="en-US" sz="2000" dirty="0"/>
                  <a:t>の体積，</a:t>
                </a:r>
                <a:r>
                  <a:rPr lang="en-US" altLang="ja-JP" sz="2000" dirty="0"/>
                  <a:t> </a:t>
                </a:r>
              </a:p>
              <a:p>
                <a:pPr marL="342900" indent="-342900">
                  <a:buFont typeface="Wingdings" panose="05000000000000000000" pitchFamily="2" charset="2"/>
                  <a:buChar char="l"/>
                </a:pPr>
                <a:r>
                  <a:rPr lang="en-US" altLang="ja-JP" sz="2000" dirty="0"/>
                  <a:t>“6”</a:t>
                </a:r>
                <a:r>
                  <a:rPr lang="ja-JP" altLang="en-US" sz="2000" dirty="0"/>
                  <a:t>：１つの四面体のエッジの数．</a:t>
                </a:r>
                <a:endParaRPr kumimoji="1" lang="ja-JP" altLang="en-US" dirty="0"/>
              </a:p>
            </p:txBody>
          </p:sp>
        </mc:Choice>
        <mc:Fallback xmlns="">
          <p:sp>
            <p:nvSpPr>
              <p:cNvPr id="19" name="テキスト ボックス 18">
                <a:extLst>
                  <a:ext uri="{FF2B5EF4-FFF2-40B4-BE49-F238E27FC236}">
                    <a16:creationId xmlns:a16="http://schemas.microsoft.com/office/drawing/2014/main" id="{E99B4520-2A4F-442C-91F0-790BDB216525}"/>
                  </a:ext>
                </a:extLst>
              </p:cNvPr>
              <p:cNvSpPr txBox="1">
                <a:spLocks noRot="1" noChangeAspect="1" noMove="1" noResize="1" noEditPoints="1" noAdjustHandles="1" noChangeArrowheads="1" noChangeShapeType="1" noTextEdit="1"/>
              </p:cNvSpPr>
              <p:nvPr/>
            </p:nvSpPr>
            <p:spPr>
              <a:xfrm>
                <a:off x="1792005" y="2096852"/>
                <a:ext cx="5559292" cy="1153906"/>
              </a:xfrm>
              <a:prstGeom prst="rect">
                <a:avLst/>
              </a:prstGeom>
              <a:blipFill>
                <a:blip r:embed="rId4"/>
                <a:stretch>
                  <a:fillRect l="-987" r="-329" b="-89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BA34177B-2EC3-44B8-8300-25C0FAE03A8F}"/>
                  </a:ext>
                </a:extLst>
              </p:cNvPr>
              <p:cNvSpPr txBox="1"/>
              <p:nvPr/>
            </p:nvSpPr>
            <p:spPr>
              <a:xfrm>
                <a:off x="2670842" y="5085184"/>
                <a:ext cx="3801617" cy="447751"/>
              </a:xfrm>
              <a:prstGeom prst="rect">
                <a:avLst/>
              </a:prstGeom>
              <a:solidFill>
                <a:schemeClr val="bg1">
                  <a:lumMod val="85000"/>
                </a:schemeClr>
              </a:solidFill>
            </p:spPr>
            <p:txBody>
              <a:bodyPr wrap="square" rtlCol="0">
                <a:spAutoFit/>
              </a:bodyPr>
              <a:lstStyle/>
              <a:p>
                <a:pPr marL="285750" indent="-285750">
                  <a:buFont typeface="Wingdings" panose="05000000000000000000" pitchFamily="2" charset="2"/>
                  <a:buChar char="l"/>
                </a:pPr>
                <a14:m>
                  <m:oMath xmlns:m="http://schemas.openxmlformats.org/officeDocument/2006/math">
                    <m:r>
                      <m:rPr>
                        <m:nor/>
                      </m:rPr>
                      <a:rPr lang="en-US" altLang="ja-JP" sz="2000" dirty="0" smtClean="0"/>
                      <m:t>[</m:t>
                    </m:r>
                    <m:sPre>
                      <m:sPrePr>
                        <m:ctrlPr>
                          <a:rPr lang="en-US" altLang="ja-JP" sz="2000" i="1">
                            <a:latin typeface="Cambria Math" panose="02040503050406030204" pitchFamily="18" charset="0"/>
                          </a:rPr>
                        </m:ctrlPr>
                      </m:sPrePr>
                      <m:sub/>
                      <m:sup>
                        <m:r>
                          <m:rPr>
                            <m:sty m:val="p"/>
                          </m:rPr>
                          <a:rPr lang="en-US" altLang="ja-JP" sz="2000">
                            <a:latin typeface="Cambria Math" panose="02040503050406030204" pitchFamily="18" charset="0"/>
                          </a:rPr>
                          <m:t>Elem</m:t>
                        </m:r>
                      </m:sup>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𝐵</m:t>
                            </m:r>
                          </m:e>
                          <m:sub>
                            <m:r>
                              <a:rPr lang="en-US" altLang="ja-JP" sz="2000" i="1">
                                <a:latin typeface="Cambria Math" panose="02040503050406030204" pitchFamily="18" charset="0"/>
                              </a:rPr>
                              <m:t>𝑒</m:t>
                            </m:r>
                          </m:sub>
                        </m:sSub>
                        <m:r>
                          <a:rPr lang="en-US" altLang="ja-JP" sz="2000" i="1">
                            <a:latin typeface="Cambria Math" panose="02040503050406030204" pitchFamily="18" charset="0"/>
                          </a:rPr>
                          <m:t>]</m:t>
                        </m:r>
                      </m:e>
                    </m:sPre>
                  </m:oMath>
                </a14:m>
                <a:r>
                  <a:rPr lang="ja-JP" altLang="en-US" sz="2000" dirty="0"/>
                  <a:t>：要素</a:t>
                </a:r>
                <a14:m>
                  <m:oMath xmlns:m="http://schemas.openxmlformats.org/officeDocument/2006/math">
                    <m:r>
                      <a:rPr lang="en-US" altLang="ja-JP" sz="2000" b="0" i="1" smtClean="0">
                        <a:latin typeface="Cambria Math" panose="02040503050406030204" pitchFamily="18" charset="0"/>
                      </a:rPr>
                      <m:t>𝑒</m:t>
                    </m:r>
                  </m:oMath>
                </a14:m>
                <a:r>
                  <a:rPr lang="ja-JP" altLang="en-US" sz="2000" dirty="0"/>
                  <a:t>の</a:t>
                </a:r>
                <a:r>
                  <a:rPr lang="en-US" altLang="ja-JP" sz="2000" dirty="0"/>
                  <a:t>B</a:t>
                </a:r>
                <a:r>
                  <a:rPr lang="ja-JP" altLang="en-US" sz="2000" dirty="0"/>
                  <a:t>マトリックス．</a:t>
                </a:r>
              </a:p>
            </p:txBody>
          </p:sp>
        </mc:Choice>
        <mc:Fallback xmlns="">
          <p:sp>
            <p:nvSpPr>
              <p:cNvPr id="20" name="テキスト ボックス 19">
                <a:extLst>
                  <a:ext uri="{FF2B5EF4-FFF2-40B4-BE49-F238E27FC236}">
                    <a16:creationId xmlns:a16="http://schemas.microsoft.com/office/drawing/2014/main" id="{BA34177B-2EC3-44B8-8300-25C0FAE03A8F}"/>
                  </a:ext>
                </a:extLst>
              </p:cNvPr>
              <p:cNvSpPr txBox="1">
                <a:spLocks noRot="1" noChangeAspect="1" noMove="1" noResize="1" noEditPoints="1" noAdjustHandles="1" noChangeArrowheads="1" noChangeShapeType="1" noTextEdit="1"/>
              </p:cNvSpPr>
              <p:nvPr/>
            </p:nvSpPr>
            <p:spPr>
              <a:xfrm>
                <a:off x="2670842" y="5085184"/>
                <a:ext cx="3801617" cy="447751"/>
              </a:xfrm>
              <a:prstGeom prst="rect">
                <a:avLst/>
              </a:prstGeom>
              <a:blipFill>
                <a:blip r:embed="rId5"/>
                <a:stretch>
                  <a:fillRect l="-1442" t="-2703" r="-5929" b="-2027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743574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950684-22A8-4A95-A6AE-F1312C5523F9}"/>
              </a:ext>
            </a:extLst>
          </p:cNvPr>
          <p:cNvSpPr>
            <a:spLocks noGrp="1"/>
          </p:cNvSpPr>
          <p:nvPr>
            <p:ph type="title"/>
          </p:nvPr>
        </p:nvSpPr>
        <p:spPr/>
        <p:txBody>
          <a:bodyPr>
            <a:normAutofit/>
          </a:bodyPr>
          <a:lstStyle/>
          <a:p>
            <a:r>
              <a:rPr lang="en-US" altLang="ja-JP" dirty="0"/>
              <a:t>ES-FEM</a:t>
            </a:r>
            <a:r>
              <a:rPr lang="ja-JP" altLang="en-US" dirty="0"/>
              <a:t>の定式化（続き）</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147F1E8-831A-4DAA-9C08-39FCC47A7A7F}"/>
                  </a:ext>
                </a:extLst>
              </p:cNvPr>
              <p:cNvSpPr>
                <a:spLocks noGrp="1"/>
              </p:cNvSpPr>
              <p:nvPr>
                <p:ph idx="1"/>
              </p:nvPr>
            </p:nvSpPr>
            <p:spPr/>
            <p:txBody>
              <a:bodyPr/>
              <a:lstStyle/>
              <a:p>
                <a14:m>
                  <m:oMath xmlns:m="http://schemas.openxmlformats.org/officeDocument/2006/math">
                    <m:r>
                      <a:rPr lang="en-US" altLang="ja-JP" sz="2400" b="0" i="1" smtClean="0">
                        <a:latin typeface="Cambria Math" panose="02040503050406030204" pitchFamily="18" charset="0"/>
                      </a:rPr>
                      <m:t>{</m:t>
                    </m:r>
                    <m:sPre>
                      <m:sPrePr>
                        <m:ctrlPr>
                          <a:rPr lang="en-US" altLang="ja-JP" sz="2400" b="0" i="1" smtClean="0">
                            <a:latin typeface="Cambria Math" panose="02040503050406030204" pitchFamily="18" charset="0"/>
                          </a:rPr>
                        </m:ctrlPr>
                      </m:sPrePr>
                      <m:sub/>
                      <m:sup>
                        <m:r>
                          <m:rPr>
                            <m:sty m:val="p"/>
                          </m:rPr>
                          <a:rPr lang="en-US" altLang="ja-JP" sz="2400" b="0" i="0" smtClean="0">
                            <a:latin typeface="Cambria Math" panose="02040503050406030204" pitchFamily="18" charset="0"/>
                          </a:rPr>
                          <m:t>Edge</m:t>
                        </m:r>
                      </m:sup>
                      <m:e>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𝐽</m:t>
                            </m:r>
                          </m:e>
                          <m:sub>
                            <m:r>
                              <a:rPr lang="en-US" altLang="ja-JP" sz="2400" b="0" i="1" smtClean="0">
                                <a:latin typeface="Cambria Math" panose="02040503050406030204" pitchFamily="18" charset="0"/>
                              </a:rPr>
                              <m:t>𝑘</m:t>
                            </m:r>
                          </m:sub>
                        </m:sSub>
                        <m:r>
                          <a:rPr lang="en-US" altLang="ja-JP" sz="2400" b="0" i="1" smtClean="0">
                            <a:latin typeface="Cambria Math" panose="02040503050406030204" pitchFamily="18" charset="0"/>
                          </a:rPr>
                          <m:t>}</m:t>
                        </m:r>
                      </m:e>
                    </m:sPre>
                  </m:oMath>
                </a14:m>
                <a:r>
                  <a:rPr lang="en-US" altLang="ja-JP" sz="2400" dirty="0">
                    <a:latin typeface="+mn-lt"/>
                  </a:rPr>
                  <a:t>: </a:t>
                </a:r>
                <a:r>
                  <a:rPr lang="ja-JP" altLang="en-US" sz="2400" dirty="0">
                    <a:latin typeface="+mn-lt"/>
                  </a:rPr>
                  <a:t>エッジ</a:t>
                </a:r>
                <a14:m>
                  <m:oMath xmlns:m="http://schemas.openxmlformats.org/officeDocument/2006/math">
                    <m:r>
                      <a:rPr lang="en-US" altLang="ja-JP" sz="2400" b="0" i="1" smtClean="0">
                        <a:latin typeface="Cambria Math" panose="02040503050406030204" pitchFamily="18" charset="0"/>
                      </a:rPr>
                      <m:t>𝑘</m:t>
                    </m:r>
                  </m:oMath>
                </a14:m>
                <a:r>
                  <a:rPr lang="ja-JP" altLang="en-US" sz="2400" dirty="0">
                    <a:latin typeface="+mn-lt"/>
                  </a:rPr>
                  <a:t>の電流密度，</a:t>
                </a:r>
                <a:endParaRPr lang="en-US" altLang="ja-JP" sz="2400" dirty="0">
                  <a:latin typeface="+mn-lt"/>
                </a:endParaRPr>
              </a:p>
              <a:p>
                <a:pPr marL="0" indent="0" algn="ctr">
                  <a:buNone/>
                </a:pPr>
                <a14:m>
                  <m:oMath xmlns:m="http://schemas.openxmlformats.org/officeDocument/2006/math">
                    <m:r>
                      <a:rPr lang="en-US" altLang="ja-JP" sz="2400" b="0" i="1" smtClean="0">
                        <a:latin typeface="Cambria Math" panose="02040503050406030204" pitchFamily="18" charset="0"/>
                      </a:rPr>
                      <m:t>{</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𝐽</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e>
                    </m:sPre>
                    <m:r>
                      <m:rPr>
                        <m:nor/>
                      </m:rPr>
                      <a:rPr lang="en-US" altLang="ja-JP" sz="2400" b="0" i="0" smtClean="0">
                        <a:latin typeface="Cambria Math" panose="02040503050406030204" pitchFamily="18" charset="0"/>
                      </a:rPr>
                      <m:t>= </m:t>
                    </m:r>
                    <m:r>
                      <a:rPr lang="en-US" altLang="ja-JP" sz="2400" b="0" i="1" smtClean="0">
                        <a:latin typeface="Cambria Math" panose="02040503050406030204" pitchFamily="18" charset="0"/>
                      </a:rPr>
                      <m:t>−</m:t>
                    </m:r>
                    <m:r>
                      <m:rPr>
                        <m:sty m:val="p"/>
                      </m:rPr>
                      <a:rPr lang="en-US" altLang="ja-JP" sz="2400" b="0" i="1" smtClean="0">
                        <a:latin typeface="Cambria Math" panose="02040503050406030204" pitchFamily="18" charset="0"/>
                      </a:rPr>
                      <m:t>κ</m:t>
                    </m:r>
                    <m:r>
                      <a:rPr lang="en-US" altLang="ja-JP" sz="2400" b="0" i="1" smtClean="0">
                        <a:latin typeface="Cambria Math" panose="02040503050406030204" pitchFamily="18" charset="0"/>
                      </a:rPr>
                      <m:t> </m:t>
                    </m:r>
                  </m:oMath>
                </a14:m>
                <a:r>
                  <a:rPr lang="en-US" altLang="ja-JP" sz="2400" dirty="0"/>
                  <a:t>[</a:t>
                </a:r>
                <a14:m>
                  <m:oMath xmlns:m="http://schemas.openxmlformats.org/officeDocument/2006/math">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𝐵</m:t>
                            </m:r>
                          </m:e>
                          <m:sub>
                            <m:r>
                              <a:rPr lang="en-US" altLang="ja-JP" sz="2400" i="1">
                                <a:latin typeface="Cambria Math" panose="02040503050406030204" pitchFamily="18" charset="0"/>
                              </a:rPr>
                              <m:t>𝑘</m:t>
                            </m:r>
                          </m:sub>
                        </m:sSub>
                        <m:r>
                          <a:rPr lang="en-US" altLang="ja-JP" sz="2400" i="1">
                            <a:latin typeface="Cambria Math" panose="02040503050406030204" pitchFamily="18" charset="0"/>
                          </a:rPr>
                          <m:t>]</m:t>
                        </m:r>
                      </m:e>
                    </m:sPre>
                    <m:r>
                      <a:rPr lang="en-US" altLang="ja-JP" sz="2400" b="0" i="1" smtClean="0">
                        <a:latin typeface="Cambria Math" panose="02040503050406030204" pitchFamily="18" charset="0"/>
                      </a:rPr>
                      <m:t>{</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𝜙</m:t>
                            </m:r>
                          </m:e>
                          <m:sub>
                            <m:r>
                              <a:rPr lang="en-US" altLang="ja-JP" sz="2400" i="1">
                                <a:latin typeface="Cambria Math" panose="02040503050406030204" pitchFamily="18" charset="0"/>
                              </a:rPr>
                              <m:t>𝑘</m:t>
                            </m:r>
                          </m:sub>
                        </m:sSub>
                      </m:e>
                    </m:sPre>
                    <m:r>
                      <a:rPr lang="en-US" altLang="ja-JP" sz="2400" b="0" i="1" smtClean="0">
                        <a:latin typeface="Cambria Math" panose="02040503050406030204" pitchFamily="18" charset="0"/>
                      </a:rPr>
                      <m:t>}</m:t>
                    </m:r>
                  </m:oMath>
                </a14:m>
                <a:r>
                  <a:rPr kumimoji="1" lang="en-US" altLang="ja-JP" sz="2400" b="0" dirty="0">
                    <a:latin typeface="+mn-lt"/>
                  </a:rPr>
                  <a:t> .</a:t>
                </a:r>
              </a:p>
              <a:p>
                <a:pPr marL="0" indent="0" algn="ctr">
                  <a:buNone/>
                </a:pPr>
                <a:endParaRPr kumimoji="1" lang="en-US" altLang="ja-JP" sz="2400" b="0" dirty="0">
                  <a:latin typeface="+mn-lt"/>
                </a:endParaRPr>
              </a:p>
              <a:p>
                <a:pPr marL="457200" lvl="1" indent="0">
                  <a:buNone/>
                </a:pPr>
                <a:endParaRPr lang="en-US" altLang="ja-JP" sz="2000" dirty="0">
                  <a:latin typeface="+mn-lt"/>
                </a:endParaRPr>
              </a:p>
              <a:p>
                <a:pPr lvl="1"/>
                <a:endParaRPr kumimoji="1" lang="en-US" altLang="ja-JP" sz="1000" b="0" dirty="0">
                  <a:latin typeface="+mn-lt"/>
                </a:endParaRPr>
              </a:p>
              <a:p>
                <a14:m>
                  <m:oMath xmlns:m="http://schemas.openxmlformats.org/officeDocument/2006/math">
                    <m:r>
                      <a:rPr lang="en-US" altLang="ja-JP" sz="2000" b="0" i="1" spc="-50" smtClean="0">
                        <a:latin typeface="Cambria Math" panose="02040503050406030204" pitchFamily="18" charset="0"/>
                      </a:rPr>
                      <m:t>{</m:t>
                    </m:r>
                    <m:sPre>
                      <m:sPrePr>
                        <m:ctrlPr>
                          <a:rPr lang="en-US" altLang="ja-JP" sz="2000" i="1" spc="-50">
                            <a:latin typeface="Cambria Math" panose="02040503050406030204" pitchFamily="18" charset="0"/>
                          </a:rPr>
                        </m:ctrlPr>
                      </m:sPrePr>
                      <m:sub/>
                      <m:sup>
                        <m:r>
                          <m:rPr>
                            <m:sty m:val="p"/>
                          </m:rPr>
                          <a:rPr lang="en-US" altLang="ja-JP" sz="2400" spc="-50">
                            <a:latin typeface="Cambria Math" panose="02040503050406030204" pitchFamily="18" charset="0"/>
                          </a:rPr>
                          <m:t>Edge</m:t>
                        </m:r>
                      </m:sup>
                      <m:e>
                        <m:sSubSup>
                          <m:sSubSupPr>
                            <m:ctrlPr>
                              <a:rPr lang="en-US" altLang="ja-JP" sz="2400" b="0" i="1" spc="-50" smtClean="0">
                                <a:latin typeface="Cambria Math" panose="02040503050406030204" pitchFamily="18" charset="0"/>
                              </a:rPr>
                            </m:ctrlPr>
                          </m:sSubSupPr>
                          <m:e>
                            <m:r>
                              <a:rPr lang="en-US" altLang="ja-JP" sz="2400" b="0" i="1" spc="-50" smtClean="0">
                                <a:latin typeface="Cambria Math" panose="02040503050406030204" pitchFamily="18" charset="0"/>
                              </a:rPr>
                              <m:t>𝑖</m:t>
                            </m:r>
                          </m:e>
                          <m:sub>
                            <m:r>
                              <a:rPr lang="en-US" altLang="ja-JP" sz="2400" i="1" spc="-50">
                                <a:latin typeface="Cambria Math" panose="02040503050406030204" pitchFamily="18" charset="0"/>
                              </a:rPr>
                              <m:t>𝑘</m:t>
                            </m:r>
                          </m:sub>
                          <m:sup>
                            <m:r>
                              <m:rPr>
                                <m:sty m:val="p"/>
                              </m:rPr>
                              <a:rPr lang="en-US" altLang="ja-JP" sz="2400" b="0" i="0" spc="-50" smtClean="0">
                                <a:latin typeface="Cambria Math" panose="02040503050406030204" pitchFamily="18" charset="0"/>
                              </a:rPr>
                              <m:t>int</m:t>
                            </m:r>
                          </m:sup>
                        </m:sSubSup>
                        <m:r>
                          <a:rPr lang="en-US" altLang="ja-JP" sz="2400" b="0" i="1" spc="-50" smtClean="0">
                            <a:latin typeface="Cambria Math" panose="02040503050406030204" pitchFamily="18" charset="0"/>
                          </a:rPr>
                          <m:t>}:</m:t>
                        </m:r>
                      </m:e>
                    </m:sPre>
                  </m:oMath>
                </a14:m>
                <a:r>
                  <a:rPr kumimoji="1" lang="en-US" altLang="ja-JP" sz="2400" spc="-50" dirty="0"/>
                  <a:t> </a:t>
                </a:r>
                <a:r>
                  <a:rPr kumimoji="1" lang="ja-JP" altLang="en-US" sz="2400" spc="-50" dirty="0"/>
                  <a:t>エッジ</a:t>
                </a:r>
                <a14:m>
                  <m:oMath xmlns:m="http://schemas.openxmlformats.org/officeDocument/2006/math">
                    <m:r>
                      <a:rPr kumimoji="1" lang="en-US" altLang="ja-JP" sz="2400" b="0" i="1" spc="-50" dirty="0" smtClean="0">
                        <a:latin typeface="Cambria Math" panose="02040503050406030204" pitchFamily="18" charset="0"/>
                      </a:rPr>
                      <m:t>𝑘</m:t>
                    </m:r>
                  </m:oMath>
                </a14:m>
                <a:r>
                  <a:rPr kumimoji="1" lang="ja-JP" altLang="en-US" sz="2400" spc="-50" dirty="0"/>
                  <a:t>の節点電流ベクトルへの寄与，</a:t>
                </a:r>
                <a:endParaRPr kumimoji="1" lang="en-US" altLang="ja-JP" sz="2400" spc="-50" dirty="0"/>
              </a:p>
              <a:p>
                <a:pPr marL="0" indent="0" algn="ctr">
                  <a:buNone/>
                </a:pPr>
                <a14:m>
                  <m:oMath xmlns:m="http://schemas.openxmlformats.org/officeDocument/2006/math">
                    <m:r>
                      <a:rPr lang="en-US" altLang="ja-JP" sz="2400" b="0" i="0" smtClean="0">
                        <a:latin typeface="Cambria Math" panose="02040503050406030204" pitchFamily="18" charset="0"/>
                      </a:rPr>
                      <m:t>{</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Sup>
                          <m:sSubSupPr>
                            <m:ctrlPr>
                              <a:rPr lang="en-US" altLang="ja-JP" sz="2400" b="0" i="1" smtClean="0">
                                <a:latin typeface="Cambria Math" panose="02040503050406030204" pitchFamily="18" charset="0"/>
                              </a:rPr>
                            </m:ctrlPr>
                          </m:sSubSupPr>
                          <m:e>
                            <m:r>
                              <a:rPr lang="en-US" altLang="ja-JP" sz="2400" b="0" i="1" smtClean="0">
                                <a:latin typeface="Cambria Math" panose="02040503050406030204" pitchFamily="18" charset="0"/>
                              </a:rPr>
                              <m:t>𝑖</m:t>
                            </m:r>
                          </m:e>
                          <m:sub>
                            <m:r>
                              <a:rPr lang="en-US" altLang="ja-JP" sz="2400" i="1">
                                <a:latin typeface="Cambria Math" panose="02040503050406030204" pitchFamily="18" charset="0"/>
                              </a:rPr>
                              <m:t>𝑘</m:t>
                            </m:r>
                          </m:sub>
                          <m:sup>
                            <m:r>
                              <m:rPr>
                                <m:sty m:val="p"/>
                              </m:rPr>
                              <a:rPr lang="en-US" altLang="ja-JP" sz="2400" b="0" i="0" smtClean="0">
                                <a:latin typeface="Cambria Math" panose="02040503050406030204" pitchFamily="18" charset="0"/>
                              </a:rPr>
                              <m:t>int</m:t>
                            </m:r>
                          </m:sup>
                        </m:sSubSup>
                        <m:r>
                          <a:rPr lang="en-US" altLang="ja-JP" sz="2400" b="0" i="1" smtClean="0">
                            <a:latin typeface="Cambria Math" panose="02040503050406030204" pitchFamily="18" charset="0"/>
                          </a:rPr>
                          <m:t>}</m:t>
                        </m:r>
                      </m:e>
                    </m:sPre>
                    <m:r>
                      <a:rPr kumimoji="1" lang="en-US" altLang="ja-JP" sz="2400" b="0" i="1" smtClean="0">
                        <a:latin typeface="Cambria Math" panose="02040503050406030204" pitchFamily="18" charset="0"/>
                      </a:rPr>
                      <m:t>=−</m:t>
                    </m:r>
                  </m:oMath>
                </a14:m>
                <a:r>
                  <a:rPr lang="en-US" altLang="ja-JP" sz="2400" dirty="0"/>
                  <a:t> </a:t>
                </a:r>
                <a14:m>
                  <m:oMath xmlns:m="http://schemas.openxmlformats.org/officeDocument/2006/math">
                    <m:r>
                      <a:rPr lang="en-US" altLang="ja-JP" sz="2400" i="1">
                        <a:latin typeface="Cambria Math" panose="02040503050406030204" pitchFamily="18" charset="0"/>
                      </a:rPr>
                      <m:t>[</m:t>
                    </m:r>
                    <m:sSup>
                      <m:sSupPr>
                        <m:ctrlPr>
                          <a:rPr lang="en-US" altLang="ja-JP" sz="2400" b="0" i="1" smtClean="0">
                            <a:latin typeface="Cambria Math" panose="02040503050406030204" pitchFamily="18" charset="0"/>
                          </a:rPr>
                        </m:ctrlPr>
                      </m:sSupPr>
                      <m:e>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𝐵</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e>
                        </m:sPre>
                      </m:e>
                      <m:sup>
                        <m:r>
                          <m:rPr>
                            <m:sty m:val="p"/>
                          </m:rPr>
                          <a:rPr lang="en-US" altLang="ja-JP" sz="2400" b="0" i="0" smtClean="0">
                            <a:latin typeface="Cambria Math" panose="02040503050406030204" pitchFamily="18" charset="0"/>
                          </a:rPr>
                          <m:t>T</m:t>
                        </m:r>
                      </m:sup>
                    </m:sSup>
                    <m:r>
                      <a:rPr lang="en-US" altLang="ja-JP" sz="2400" b="0" i="0" smtClean="0">
                        <a:latin typeface="Cambria Math" panose="02040503050406030204" pitchFamily="18" charset="0"/>
                      </a:rPr>
                      <m:t> {</m:t>
                    </m:r>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𝐽</m:t>
                            </m:r>
                          </m:e>
                          <m:sub>
                            <m:r>
                              <a:rPr lang="en-US" altLang="ja-JP" sz="2400" i="1">
                                <a:latin typeface="Cambria Math" panose="02040503050406030204" pitchFamily="18" charset="0"/>
                              </a:rPr>
                              <m:t>𝑘</m:t>
                            </m:r>
                          </m:sub>
                        </m:sSub>
                        <m:r>
                          <a:rPr lang="en-US" altLang="ja-JP" sz="2400" b="0" i="1" smtClean="0">
                            <a:latin typeface="Cambria Math" panose="02040503050406030204" pitchFamily="18" charset="0"/>
                          </a:rPr>
                          <m:t>}</m:t>
                        </m:r>
                      </m:e>
                    </m:sPre>
                  </m:oMath>
                </a14:m>
                <a:r>
                  <a:rPr kumimoji="1" lang="en-US" altLang="ja-JP" sz="2400" dirty="0"/>
                  <a:t> </a:t>
                </a:r>
                <a14:m>
                  <m:oMath xmlns:m="http://schemas.openxmlformats.org/officeDocument/2006/math">
                    <m:sPre>
                      <m:sPrePr>
                        <m:ctrlPr>
                          <a:rPr lang="en-US" altLang="ja-JP" sz="24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𝑘</m:t>
                            </m:r>
                          </m:sub>
                        </m:sSub>
                      </m:e>
                    </m:sPre>
                  </m:oMath>
                </a14:m>
                <a:r>
                  <a:rPr lang="en-US" altLang="ja-JP" sz="2000" dirty="0"/>
                  <a:t> .</a:t>
                </a:r>
              </a:p>
              <a:p>
                <a:pPr marL="0" indent="0" algn="ctr">
                  <a:buNone/>
                </a:pPr>
                <a:endParaRPr kumimoji="1" lang="en-US" altLang="ja-JP" sz="1000" dirty="0"/>
              </a:p>
              <a:p>
                <a14:m>
                  <m:oMath xmlns:m="http://schemas.openxmlformats.org/officeDocument/2006/math">
                    <m:d>
                      <m:dPr>
                        <m:begChr m:val="{"/>
                        <m:endChr m:val="}"/>
                        <m:ctrlPr>
                          <a:rPr lang="en-US" altLang="ja-JP" sz="2400" b="0" i="1" smtClean="0">
                            <a:latin typeface="Cambria Math" panose="02040503050406030204" pitchFamily="18" charset="0"/>
                          </a:rPr>
                        </m:ctrlPr>
                      </m:dPr>
                      <m:e>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𝑖</m:t>
                            </m:r>
                          </m:e>
                          <m:sup>
                            <m:r>
                              <m:rPr>
                                <m:sty m:val="p"/>
                              </m:rPr>
                              <a:rPr lang="en-US" altLang="ja-JP" sz="2400" b="0" i="0" smtClean="0">
                                <a:latin typeface="Cambria Math" panose="02040503050406030204" pitchFamily="18" charset="0"/>
                              </a:rPr>
                              <m:t>int</m:t>
                            </m:r>
                          </m:sup>
                        </m:sSup>
                      </m:e>
                    </m:d>
                    <m:r>
                      <a:rPr lang="en-US" altLang="ja-JP" sz="2400" b="0" i="1" smtClean="0">
                        <a:latin typeface="Cambria Math" panose="02040503050406030204" pitchFamily="18" charset="0"/>
                      </a:rPr>
                      <m:t>: </m:t>
                    </m:r>
                  </m:oMath>
                </a14:m>
                <a:r>
                  <a:rPr lang="en-US" altLang="ja-JP" sz="2400" dirty="0">
                    <a:latin typeface="+mn-lt"/>
                  </a:rPr>
                  <a:t>FE</a:t>
                </a:r>
                <a:r>
                  <a:rPr lang="ja-JP" altLang="en-US" sz="2400" dirty="0">
                    <a:latin typeface="+mn-lt"/>
                  </a:rPr>
                  <a:t>モデル全体の節点電流ベクトル，</a:t>
                </a:r>
                <a:r>
                  <a:rPr lang="en-US" altLang="ja-JP" sz="2400" dirty="0">
                    <a:latin typeface="+mn-lt"/>
                  </a:rPr>
                  <a:t> </a:t>
                </a:r>
              </a:p>
              <a:p>
                <a:pPr marL="0" indent="0" algn="ctr">
                  <a:buNone/>
                </a:pPr>
                <a14:m>
                  <m:oMath xmlns:m="http://schemas.openxmlformats.org/officeDocument/2006/math">
                    <m:r>
                      <a:rPr lang="en-US" altLang="ja-JP" sz="2400">
                        <a:latin typeface="Cambria Math" panose="02040503050406030204" pitchFamily="18" charset="0"/>
                      </a:rPr>
                      <m:t>{</m:t>
                    </m:r>
                    <m:sSup>
                      <m:sSupPr>
                        <m:ctrlPr>
                          <a:rPr lang="en-US" altLang="ja-JP" sz="2400" b="0" i="1" smtClean="0">
                            <a:latin typeface="Cambria Math" panose="02040503050406030204" pitchFamily="18" charset="0"/>
                          </a:rPr>
                        </m:ctrlPr>
                      </m:sSupPr>
                      <m:e>
                        <m:r>
                          <a:rPr lang="en-US" altLang="ja-JP" sz="2400" b="0" i="1" smtClean="0">
                            <a:latin typeface="Cambria Math" panose="02040503050406030204" pitchFamily="18" charset="0"/>
                          </a:rPr>
                          <m:t>𝑖</m:t>
                        </m:r>
                      </m:e>
                      <m:sup>
                        <m:r>
                          <m:rPr>
                            <m:sty m:val="p"/>
                          </m:rPr>
                          <a:rPr lang="en-US" altLang="ja-JP" sz="2400" b="0" i="0" smtClean="0">
                            <a:latin typeface="Cambria Math" panose="02040503050406030204" pitchFamily="18" charset="0"/>
                          </a:rPr>
                          <m:t>int</m:t>
                        </m:r>
                      </m:sup>
                    </m:sSup>
                    <m:r>
                      <a:rPr lang="en-US" altLang="ja-JP" sz="2400" b="0" i="1" smtClean="0">
                        <a:latin typeface="Cambria Math" panose="02040503050406030204" pitchFamily="18" charset="0"/>
                      </a:rPr>
                      <m:t>}</m:t>
                    </m:r>
                    <m:r>
                      <a:rPr lang="en-US" altLang="ja-JP" sz="2400" i="1">
                        <a:latin typeface="Cambria Math" panose="02040503050406030204" pitchFamily="18" charset="0"/>
                      </a:rPr>
                      <m:t>=</m:t>
                    </m:r>
                    <m:nary>
                      <m:naryPr>
                        <m:chr m:val="∑"/>
                        <m:grow m:val="on"/>
                        <m:supHide m:val="on"/>
                        <m:ctrlPr>
                          <a:rPr lang="en-US" altLang="ja-JP" sz="2400" i="1">
                            <a:latin typeface="Cambria Math" panose="02040503050406030204" pitchFamily="18" charset="0"/>
                          </a:rPr>
                        </m:ctrlPr>
                      </m:naryPr>
                      <m:sub>
                        <m:r>
                          <a:rPr lang="en-US" altLang="ja-JP" sz="2400" b="0" i="1" smtClean="0">
                            <a:latin typeface="Cambria Math" panose="02040503050406030204" pitchFamily="18" charset="0"/>
                          </a:rPr>
                          <m:t>𝑘</m:t>
                        </m:r>
                        <m:r>
                          <a:rPr lang="en-US" altLang="ja-JP" sz="2400" i="1">
                            <a:latin typeface="Cambria Math" panose="02040503050406030204" pitchFamily="18" charset="0"/>
                          </a:rPr>
                          <m:t>∈</m:t>
                        </m:r>
                        <m:r>
                          <a:rPr lang="en-US" altLang="ja-JP" sz="2400" b="1" i="1" smtClean="0">
                            <a:effectLst>
                              <a:outerShdw blurRad="38100" dist="38100" dir="2700000" algn="tl">
                                <a:srgbClr val="000000">
                                  <a:alpha val="43137"/>
                                </a:srgbClr>
                              </a:outerShdw>
                            </a:effectLst>
                            <a:latin typeface="Cambria Math" panose="02040503050406030204" pitchFamily="18" charset="0"/>
                          </a:rPr>
                          <m:t>𝑮</m:t>
                        </m:r>
                      </m:sub>
                      <m:sup/>
                      <m:e>
                        <m:r>
                          <a:rPr lang="en-US" altLang="ja-JP" sz="2000" i="1">
                            <a:latin typeface="Cambria Math" panose="02040503050406030204" pitchFamily="18" charset="0"/>
                          </a:rPr>
                          <m:t>{</m:t>
                        </m:r>
                        <m:sPre>
                          <m:sPrePr>
                            <m:ctrlPr>
                              <a:rPr lang="en-US" altLang="ja-JP" sz="2000" i="1">
                                <a:latin typeface="Cambria Math" panose="02040503050406030204" pitchFamily="18" charset="0"/>
                              </a:rPr>
                            </m:ctrlPr>
                          </m:sPrePr>
                          <m:sub/>
                          <m:sup>
                            <m:r>
                              <m:rPr>
                                <m:sty m:val="p"/>
                              </m:rPr>
                              <a:rPr lang="en-US" altLang="ja-JP" sz="2400">
                                <a:latin typeface="Cambria Math" panose="02040503050406030204" pitchFamily="18" charset="0"/>
                              </a:rPr>
                              <m:t>Edge</m:t>
                            </m:r>
                          </m:sup>
                          <m:e>
                            <m:sSubSup>
                              <m:sSubSupPr>
                                <m:ctrlPr>
                                  <a:rPr lang="en-US" altLang="ja-JP" sz="2400" b="0" i="1" smtClean="0">
                                    <a:latin typeface="Cambria Math" panose="02040503050406030204" pitchFamily="18" charset="0"/>
                                  </a:rPr>
                                </m:ctrlPr>
                              </m:sSubSupPr>
                              <m:e>
                                <m:r>
                                  <a:rPr lang="en-US" altLang="ja-JP" sz="2400" i="1">
                                    <a:latin typeface="Cambria Math" panose="02040503050406030204" pitchFamily="18" charset="0"/>
                                  </a:rPr>
                                  <m:t>𝑖</m:t>
                                </m:r>
                              </m:e>
                              <m:sub>
                                <m:r>
                                  <a:rPr lang="en-US" altLang="ja-JP" sz="2400" i="1">
                                    <a:latin typeface="Cambria Math" panose="02040503050406030204" pitchFamily="18" charset="0"/>
                                  </a:rPr>
                                  <m:t>𝑘</m:t>
                                </m:r>
                              </m:sub>
                              <m:sup>
                                <m:r>
                                  <m:rPr>
                                    <m:sty m:val="p"/>
                                  </m:rPr>
                                  <a:rPr lang="en-US" altLang="ja-JP" sz="2400" b="0" i="0" smtClean="0">
                                    <a:latin typeface="Cambria Math" panose="02040503050406030204" pitchFamily="18" charset="0"/>
                                  </a:rPr>
                                  <m:t>int</m:t>
                                </m:r>
                              </m:sup>
                            </m:sSubSup>
                            <m:r>
                              <a:rPr lang="en-US" altLang="ja-JP" sz="2400" i="1">
                                <a:latin typeface="Cambria Math" panose="02040503050406030204" pitchFamily="18" charset="0"/>
                              </a:rPr>
                              <m:t>}</m:t>
                            </m:r>
                          </m:e>
                        </m:sPre>
                      </m:e>
                    </m:nary>
                  </m:oMath>
                </a14:m>
                <a:r>
                  <a:rPr kumimoji="1" lang="en-US" altLang="ja-JP" sz="2400" dirty="0">
                    <a:latin typeface="+mn-lt"/>
                  </a:rPr>
                  <a:t>.</a:t>
                </a:r>
              </a:p>
            </p:txBody>
          </p:sp>
        </mc:Choice>
        <mc:Fallback xmlns="">
          <p:sp>
            <p:nvSpPr>
              <p:cNvPr id="3" name="コンテンツ プレースホルダー 2">
                <a:extLst>
                  <a:ext uri="{FF2B5EF4-FFF2-40B4-BE49-F238E27FC236}">
                    <a16:creationId xmlns:a16="http://schemas.microsoft.com/office/drawing/2014/main" id="{D147F1E8-831A-4DAA-9C08-39FCC47A7A7F}"/>
                  </a:ext>
                </a:extLst>
              </p:cNvPr>
              <p:cNvSpPr>
                <a:spLocks noGrp="1" noRot="1" noChangeAspect="1" noMove="1" noResize="1" noEditPoints="1" noAdjustHandles="1" noChangeArrowheads="1" noChangeShapeType="1" noTextEdit="1"/>
              </p:cNvSpPr>
              <p:nvPr>
                <p:ph idx="1"/>
              </p:nvPr>
            </p:nvSpPr>
            <p:spPr>
              <a:blipFill>
                <a:blip r:embed="rId3"/>
                <a:stretch>
                  <a:fillRect t="-63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E34D37F8-E037-47B1-8002-3F1E465FD887}"/>
              </a:ext>
            </a:extLst>
          </p:cNvPr>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98A7CDB6-D857-4411-B8F2-1A28CE7C59F5}"/>
                  </a:ext>
                </a:extLst>
              </p:cNvPr>
              <p:cNvSpPr txBox="1"/>
              <p:nvPr/>
            </p:nvSpPr>
            <p:spPr>
              <a:xfrm>
                <a:off x="1684563" y="1764893"/>
                <a:ext cx="5763757" cy="798488"/>
              </a:xfrm>
              <a:prstGeom prst="rect">
                <a:avLst/>
              </a:prstGeom>
              <a:solidFill>
                <a:schemeClr val="bg1">
                  <a:lumMod val="85000"/>
                </a:schemeClr>
              </a:solidFill>
            </p:spPr>
            <p:txBody>
              <a:bodyPr wrap="none" rtlCol="0">
                <a:spAutoFit/>
              </a:bodyPr>
              <a:lstStyle/>
              <a:p>
                <a:pPr marL="342900" indent="-342900">
                  <a:buFont typeface="Wingdings" panose="05000000000000000000" pitchFamily="2" charset="2"/>
                  <a:buChar char="l"/>
                </a:pPr>
                <a14:m>
                  <m:oMath xmlns:m="http://schemas.openxmlformats.org/officeDocument/2006/math">
                    <m:r>
                      <a:rPr lang="en-US" altLang="ja-JP" sz="2000" i="1" smtClean="0">
                        <a:latin typeface="Cambria Math" panose="02040503050406030204" pitchFamily="18" charset="0"/>
                      </a:rPr>
                      <m:t>𝜅</m:t>
                    </m:r>
                  </m:oMath>
                </a14:m>
                <a:r>
                  <a:rPr lang="en-US" altLang="ja-JP" sz="2000" i="1" dirty="0">
                    <a:latin typeface="Cambria Math" panose="02040503050406030204" pitchFamily="18" charset="0"/>
                  </a:rPr>
                  <a:t> </a:t>
                </a:r>
                <a:r>
                  <a:rPr lang="ja-JP" altLang="en-US" sz="2000" dirty="0"/>
                  <a:t>：電気伝導率（定数），</a:t>
                </a:r>
                <a:endParaRPr lang="en-US" altLang="ja-JP" sz="2000" i="1" dirty="0">
                  <a:latin typeface="Cambria Math" panose="02040503050406030204" pitchFamily="18" charset="0"/>
                </a:endParaRPr>
              </a:p>
              <a:p>
                <a:pPr marL="342900" indent="-342900">
                  <a:buFont typeface="Wingdings" panose="05000000000000000000" pitchFamily="2" charset="2"/>
                  <a:buChar char="l"/>
                </a:pPr>
                <a14:m>
                  <m:oMath xmlns:m="http://schemas.openxmlformats.org/officeDocument/2006/math">
                    <m:r>
                      <a:rPr lang="en-US" altLang="ja-JP" sz="2000" i="1">
                        <a:latin typeface="Cambria Math" panose="02040503050406030204" pitchFamily="18" charset="0"/>
                      </a:rPr>
                      <m:t>{</m:t>
                    </m:r>
                    <m:sPre>
                      <m:sPrePr>
                        <m:ctrlPr>
                          <a:rPr lang="en-US" altLang="ja-JP" sz="2000" i="1">
                            <a:latin typeface="Cambria Math" panose="02040503050406030204" pitchFamily="18" charset="0"/>
                          </a:rPr>
                        </m:ctrlPr>
                      </m:sPrePr>
                      <m:sub/>
                      <m:sup>
                        <m:r>
                          <m:rPr>
                            <m:sty m:val="p"/>
                          </m:rPr>
                          <a:rPr lang="en-US" altLang="ja-JP" sz="2000">
                            <a:latin typeface="Cambria Math" panose="02040503050406030204" pitchFamily="18" charset="0"/>
                          </a:rPr>
                          <m:t>Edge</m:t>
                        </m:r>
                      </m:sup>
                      <m:e>
                        <m:sSub>
                          <m:sSubPr>
                            <m:ctrlPr>
                              <a:rPr lang="en-US" altLang="ja-JP" sz="2000" i="1">
                                <a:latin typeface="Cambria Math" panose="02040503050406030204" pitchFamily="18" charset="0"/>
                              </a:rPr>
                            </m:ctrlPr>
                          </m:sSubPr>
                          <m:e>
                            <m:r>
                              <a:rPr lang="en-US" altLang="ja-JP" sz="2000" i="1">
                                <a:latin typeface="Cambria Math" panose="02040503050406030204" pitchFamily="18" charset="0"/>
                              </a:rPr>
                              <m:t>𝜙</m:t>
                            </m:r>
                          </m:e>
                          <m:sub>
                            <m:r>
                              <a:rPr lang="en-US" altLang="ja-JP" sz="2000" i="1">
                                <a:latin typeface="Cambria Math" panose="02040503050406030204" pitchFamily="18" charset="0"/>
                              </a:rPr>
                              <m:t>𝑘</m:t>
                            </m:r>
                          </m:sub>
                        </m:sSub>
                        <m:r>
                          <a:rPr lang="en-US" altLang="ja-JP" sz="2000" i="1">
                            <a:latin typeface="Cambria Math" panose="02040503050406030204" pitchFamily="18" charset="0"/>
                          </a:rPr>
                          <m:t>}</m:t>
                        </m:r>
                      </m:e>
                    </m:sPre>
                    <m:r>
                      <a:rPr lang="en-US" altLang="ja-JP" sz="2000" i="1">
                        <a:latin typeface="Cambria Math" panose="02040503050406030204" pitchFamily="18" charset="0"/>
                      </a:rPr>
                      <m:t> </m:t>
                    </m:r>
                  </m:oMath>
                </a14:m>
                <a:r>
                  <a:rPr lang="ja-JP" altLang="en-US" sz="2000" dirty="0"/>
                  <a:t>：エッジ</a:t>
                </a:r>
                <a14:m>
                  <m:oMath xmlns:m="http://schemas.openxmlformats.org/officeDocument/2006/math">
                    <m:r>
                      <a:rPr lang="en-US" altLang="ja-JP" sz="2000" b="0" i="1" smtClean="0">
                        <a:latin typeface="Cambria Math" panose="02040503050406030204" pitchFamily="18" charset="0"/>
                      </a:rPr>
                      <m:t>𝑘</m:t>
                    </m:r>
                  </m:oMath>
                </a14:m>
                <a:r>
                  <a:rPr lang="ja-JP" altLang="en-US" sz="2000" dirty="0" err="1"/>
                  <a:t>に</a:t>
                </a:r>
                <a:r>
                  <a:rPr lang="ja-JP" altLang="en-US" sz="2000" dirty="0"/>
                  <a:t>関連する節点電位ベクトル．</a:t>
                </a:r>
                <a:endParaRPr kumimoji="1" lang="ja-JP" altLang="en-US" dirty="0"/>
              </a:p>
            </p:txBody>
          </p:sp>
        </mc:Choice>
        <mc:Fallback xmlns="">
          <p:sp>
            <p:nvSpPr>
              <p:cNvPr id="5" name="テキスト ボックス 4">
                <a:extLst>
                  <a:ext uri="{FF2B5EF4-FFF2-40B4-BE49-F238E27FC236}">
                    <a16:creationId xmlns:a16="http://schemas.microsoft.com/office/drawing/2014/main" id="{98A7CDB6-D857-4411-B8F2-1A28CE7C59F5}"/>
                  </a:ext>
                </a:extLst>
              </p:cNvPr>
              <p:cNvSpPr txBox="1">
                <a:spLocks noRot="1" noChangeAspect="1" noMove="1" noResize="1" noEditPoints="1" noAdjustHandles="1" noChangeArrowheads="1" noChangeShapeType="1" noTextEdit="1"/>
              </p:cNvSpPr>
              <p:nvPr/>
            </p:nvSpPr>
            <p:spPr>
              <a:xfrm>
                <a:off x="1684563" y="1764893"/>
                <a:ext cx="5763757" cy="798488"/>
              </a:xfrm>
              <a:prstGeom prst="rect">
                <a:avLst/>
              </a:prstGeom>
              <a:blipFill>
                <a:blip r:embed="rId4"/>
                <a:stretch>
                  <a:fillRect l="-951" t="-6107" r="-423" b="-68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DE31172F-14B2-4CE8-8592-CA7433A4A2BB}"/>
                  </a:ext>
                </a:extLst>
              </p:cNvPr>
              <p:cNvSpPr txBox="1"/>
              <p:nvPr/>
            </p:nvSpPr>
            <p:spPr>
              <a:xfrm>
                <a:off x="2073613" y="5337212"/>
                <a:ext cx="5027338" cy="400110"/>
              </a:xfrm>
              <a:prstGeom prst="rect">
                <a:avLst/>
              </a:prstGeom>
              <a:solidFill>
                <a:schemeClr val="bg1">
                  <a:lumMod val="85000"/>
                </a:schemeClr>
              </a:solidFill>
            </p:spPr>
            <p:txBody>
              <a:bodyPr wrap="none" rtlCol="0">
                <a:spAutoFit/>
              </a:bodyPr>
              <a:lstStyle/>
              <a:p>
                <a:pPr marL="285750" indent="-285750">
                  <a:buFont typeface="Wingdings" panose="05000000000000000000" pitchFamily="2" charset="2"/>
                  <a:buChar char="l"/>
                </a:pPr>
                <a14:m>
                  <m:oMath xmlns:m="http://schemas.openxmlformats.org/officeDocument/2006/math">
                    <m:r>
                      <a:rPr lang="en-US" altLang="ja-JP" sz="2000" b="1" i="1">
                        <a:effectLst>
                          <a:outerShdw blurRad="38100" dist="38100" dir="2700000" algn="tl">
                            <a:srgbClr val="000000">
                              <a:alpha val="43137"/>
                            </a:srgbClr>
                          </a:outerShdw>
                        </a:effectLst>
                        <a:latin typeface="Cambria Math" panose="02040503050406030204" pitchFamily="18" charset="0"/>
                      </a:rPr>
                      <m:t>𝑮</m:t>
                    </m:r>
                  </m:oMath>
                </a14:m>
                <a:r>
                  <a:rPr lang="en-US" altLang="ja-JP" sz="2000" dirty="0"/>
                  <a:t> </a:t>
                </a:r>
                <a:r>
                  <a:rPr lang="ja-JP" altLang="en-US" sz="2000" dirty="0"/>
                  <a:t>：</a:t>
                </a:r>
                <a:r>
                  <a:rPr lang="en-US" altLang="ja-JP" sz="2000" dirty="0"/>
                  <a:t>FE</a:t>
                </a:r>
                <a:r>
                  <a:rPr lang="ja-JP" altLang="en-US" sz="2000" dirty="0"/>
                  <a:t>モデルに含まれる全エッジの集合．</a:t>
                </a:r>
                <a:endParaRPr lang="en-US" altLang="ja-JP" sz="2000" dirty="0"/>
              </a:p>
            </p:txBody>
          </p:sp>
        </mc:Choice>
        <mc:Fallback xmlns="">
          <p:sp>
            <p:nvSpPr>
              <p:cNvPr id="6" name="テキスト ボックス 5">
                <a:extLst>
                  <a:ext uri="{FF2B5EF4-FFF2-40B4-BE49-F238E27FC236}">
                    <a16:creationId xmlns:a16="http://schemas.microsoft.com/office/drawing/2014/main" id="{DE31172F-14B2-4CE8-8592-CA7433A4A2BB}"/>
                  </a:ext>
                </a:extLst>
              </p:cNvPr>
              <p:cNvSpPr txBox="1">
                <a:spLocks noRot="1" noChangeAspect="1" noMove="1" noResize="1" noEditPoints="1" noAdjustHandles="1" noChangeArrowheads="1" noChangeShapeType="1" noTextEdit="1"/>
              </p:cNvSpPr>
              <p:nvPr/>
            </p:nvSpPr>
            <p:spPr>
              <a:xfrm>
                <a:off x="2073613" y="5337212"/>
                <a:ext cx="5027338" cy="400110"/>
              </a:xfrm>
              <a:prstGeom prst="rect">
                <a:avLst/>
              </a:prstGeom>
              <a:blipFill>
                <a:blip r:embed="rId5"/>
                <a:stretch>
                  <a:fillRect l="-1212" t="-12308" b="-32308"/>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6AA0BEB5-015A-442D-BE4B-0A3737CB556E}"/>
              </a:ext>
            </a:extLst>
          </p:cNvPr>
          <p:cNvSpPr txBox="1"/>
          <p:nvPr/>
        </p:nvSpPr>
        <p:spPr>
          <a:xfrm>
            <a:off x="833293" y="5847655"/>
            <a:ext cx="7466298"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kumimoji="1" lang="ja-JP" altLang="en-US" sz="2400" dirty="0">
                <a:solidFill>
                  <a:schemeClr val="tx1"/>
                </a:solidFill>
                <a:latin typeface="ＭＳ Ｐゴシック" panose="020B0600070205080204" pitchFamily="50" charset="-128"/>
                <a:ea typeface="ＭＳ Ｐゴシック" panose="020B0600070205080204" pitchFamily="50" charset="-128"/>
              </a:rPr>
              <a:t>以上で全て．定式化は極めてシンプル．</a:t>
            </a:r>
          </a:p>
        </p:txBody>
      </p:sp>
    </p:spTree>
    <p:extLst>
      <p:ext uri="{BB962C8B-B14F-4D97-AF65-F5344CB8AC3E}">
        <p14:creationId xmlns:p14="http://schemas.microsoft.com/office/powerpoint/2010/main" val="3523811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98D0-723A-4DED-B821-F62D4B7D9FF9}"/>
              </a:ext>
            </a:extLst>
          </p:cNvPr>
          <p:cNvSpPr>
            <a:spLocks noGrp="1"/>
          </p:cNvSpPr>
          <p:nvPr>
            <p:ph type="title"/>
          </p:nvPr>
        </p:nvSpPr>
        <p:spPr/>
        <p:txBody>
          <a:bodyPr/>
          <a:lstStyle/>
          <a:p>
            <a:r>
              <a:rPr lang="en-US" altLang="ja-JP" dirty="0"/>
              <a:t>ES-FEM-T4</a:t>
            </a:r>
            <a:r>
              <a:rPr lang="ja-JP" altLang="en-US" dirty="0"/>
              <a:t>の特徴</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140EC6A3-5971-4ADA-80AE-463490DCD5F2}"/>
                  </a:ext>
                </a:extLst>
              </p:cNvPr>
              <p:cNvSpPr>
                <a:spLocks noGrp="1"/>
              </p:cNvSpPr>
              <p:nvPr>
                <p:ph idx="1"/>
              </p:nvPr>
            </p:nvSpPr>
            <p:spPr/>
            <p:txBody>
              <a:bodyPr/>
              <a:lstStyle/>
              <a:p>
                <a:pPr marL="0" indent="0">
                  <a:buNone/>
                </a:pPr>
                <a:r>
                  <a:rPr kumimoji="1" lang="ja-JP" altLang="en-US" sz="2400" b="1" i="1" u="sng" dirty="0">
                    <a:effectLst>
                      <a:outerShdw blurRad="38100" dist="38100" dir="2700000" algn="tl">
                        <a:srgbClr val="000000">
                          <a:alpha val="43137"/>
                        </a:srgbClr>
                      </a:outerShdw>
                    </a:effectLst>
                  </a:rPr>
                  <a:t>長所：</a:t>
                </a:r>
                <a:endParaRPr kumimoji="1" lang="en-US" altLang="ja-JP" sz="2400" b="1" i="1" u="sng" dirty="0">
                  <a:effectLst>
                    <a:outerShdw blurRad="38100" dist="38100" dir="2700000" algn="tl">
                      <a:srgbClr val="000000">
                        <a:alpha val="43137"/>
                      </a:srgbClr>
                    </a:outerShdw>
                  </a:effectLst>
                </a:endParaRPr>
              </a:p>
              <a:p>
                <a:pPr>
                  <a:buFont typeface="Wingdings" panose="05000000000000000000" pitchFamily="2" charset="2"/>
                  <a:buChar char="l"/>
                </a:pPr>
                <a:r>
                  <a:rPr lang="ja-JP" altLang="en-US" sz="2400" dirty="0"/>
                  <a:t>２次要素と同等の</a:t>
                </a:r>
                <a:r>
                  <a:rPr lang="ja-JP" altLang="en-US" sz="2400" dirty="0">
                    <a:solidFill>
                      <a:srgbClr val="FF0000"/>
                    </a:solidFill>
                  </a:rPr>
                  <a:t>超１次メッシュ収束速度</a:t>
                </a:r>
                <a:r>
                  <a:rPr lang="ja-JP" altLang="en-US" sz="2400" dirty="0"/>
                  <a:t>を持つ．</a:t>
                </a:r>
                <a:endParaRPr kumimoji="1" lang="en-US" altLang="ja-JP" sz="2400" dirty="0"/>
              </a:p>
              <a:p>
                <a:pPr>
                  <a:buFont typeface="Wingdings" panose="05000000000000000000" pitchFamily="2" charset="2"/>
                  <a:buChar char="l"/>
                </a:pPr>
                <a:r>
                  <a:rPr lang="en-US" altLang="ja-JP" sz="2400" dirty="0"/>
                  <a:t>FEM-T4</a:t>
                </a:r>
                <a:r>
                  <a:rPr lang="ja-JP" altLang="en-US" sz="2400" dirty="0"/>
                  <a:t>と同じ解析入力ファイルが使い回せる</a:t>
                </a:r>
                <a:r>
                  <a:rPr lang="en-US" altLang="ja-JP" sz="2400" dirty="0"/>
                  <a:t>.</a:t>
                </a:r>
                <a:endParaRPr kumimoji="1" lang="en-US" altLang="ja-JP" sz="2400" dirty="0"/>
              </a:p>
              <a:p>
                <a:pPr>
                  <a:buFont typeface="Wingdings" panose="05000000000000000000" pitchFamily="2" charset="2"/>
                  <a:buChar char="l"/>
                </a:pPr>
                <a:r>
                  <a:rPr kumimoji="1" lang="ja-JP" altLang="en-US" sz="2400" dirty="0"/>
                  <a:t>未知数は節点電位のみで自由度が増えない．</a:t>
                </a:r>
                <a:endParaRPr kumimoji="1" lang="en-US" altLang="ja-JP" dirty="0"/>
              </a:p>
              <a:p>
                <a:pPr marL="0" indent="0">
                  <a:buNone/>
                </a:pPr>
                <a:r>
                  <a:rPr lang="ja-JP" altLang="en-US" sz="2400" b="1" i="1" u="sng" dirty="0">
                    <a:effectLst>
                      <a:outerShdw blurRad="38100" dist="38100" dir="2700000" algn="tl">
                        <a:srgbClr val="000000">
                          <a:alpha val="43137"/>
                        </a:srgbClr>
                      </a:outerShdw>
                    </a:effectLst>
                  </a:rPr>
                  <a:t>短所：</a:t>
                </a:r>
                <a:endParaRPr lang="en-US" altLang="ja-JP" b="1" i="1" u="sng" dirty="0">
                  <a:effectLst>
                    <a:outerShdw blurRad="38100" dist="38100" dir="2700000" algn="tl">
                      <a:srgbClr val="000000">
                        <a:alpha val="43137"/>
                      </a:srgbClr>
                    </a:outerShdw>
                  </a:effectLst>
                </a:endParaRPr>
              </a:p>
              <a:p>
                <a:pPr>
                  <a:buFont typeface="Wingdings" panose="05000000000000000000" pitchFamily="2" charset="2"/>
                  <a:buChar char="l"/>
                </a:pP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のアセンブル時間が長い（同メッシュで</a:t>
                </a:r>
                <a:r>
                  <a:rPr kumimoji="1" lang="en-US" altLang="ja-JP" sz="2400" dirty="0"/>
                  <a:t>FEM-T4</a:t>
                </a:r>
                <a:r>
                  <a:rPr kumimoji="1" lang="ja-JP" altLang="en-US" sz="2400" dirty="0"/>
                  <a:t>の約２倍）．</a:t>
                </a:r>
                <a:endParaRPr kumimoji="1" lang="en-US" altLang="ja-JP" sz="2400" dirty="0"/>
              </a:p>
              <a:p>
                <a:pPr>
                  <a:buFont typeface="Wingdings" panose="05000000000000000000" pitchFamily="2" charset="2"/>
                  <a:buChar char="l"/>
                </a:pPr>
                <a14:m>
                  <m:oMath xmlns:m="http://schemas.openxmlformats.org/officeDocument/2006/math">
                    <m:r>
                      <a:rPr kumimoji="1" lang="en-US" altLang="ja-JP" sz="2400" b="0" i="1" smtClean="0">
                        <a:latin typeface="Cambria Math" panose="02040503050406030204" pitchFamily="18" charset="0"/>
                      </a:rPr>
                      <m:t>[</m:t>
                    </m:r>
                    <m:r>
                      <a:rPr kumimoji="1" lang="en-US" altLang="ja-JP" sz="2400" b="0" i="1" smtClean="0">
                        <a:latin typeface="Cambria Math" panose="02040503050406030204" pitchFamily="18" charset="0"/>
                      </a:rPr>
                      <m:t>𝐾</m:t>
                    </m:r>
                    <m:r>
                      <a:rPr kumimoji="1" lang="en-US" altLang="ja-JP" sz="2400" b="0" i="1" smtClean="0">
                        <a:latin typeface="Cambria Math" panose="02040503050406030204" pitchFamily="18" charset="0"/>
                      </a:rPr>
                      <m:t>]</m:t>
                    </m:r>
                  </m:oMath>
                </a14:m>
                <a:r>
                  <a:rPr kumimoji="1" lang="ja-JP" altLang="en-US" sz="2400" dirty="0"/>
                  <a:t>のバンド幅および</a:t>
                </a:r>
                <a:r>
                  <a:rPr kumimoji="1" lang="en-US" altLang="ja-JP" sz="2400" dirty="0" err="1"/>
                  <a:t>MatVec</a:t>
                </a:r>
                <a:r>
                  <a:rPr kumimoji="1" lang="ja-JP" altLang="en-US" sz="2400" dirty="0"/>
                  <a:t>計算時間が長い（同メッシュで</a:t>
                </a:r>
                <a:br>
                  <a:rPr kumimoji="1" lang="en-US" altLang="ja-JP" sz="2400" dirty="0"/>
                </a:br>
                <a:r>
                  <a:rPr kumimoji="1" lang="ja-JP" altLang="en-US" sz="2400" dirty="0"/>
                  <a:t>バンド幅は</a:t>
                </a:r>
                <a:r>
                  <a:rPr kumimoji="1" lang="en-US" altLang="ja-JP" sz="2400" dirty="0"/>
                  <a:t>FEM-T4</a:t>
                </a:r>
                <a:r>
                  <a:rPr kumimoji="1" lang="ja-JP" altLang="en-US" sz="2400" dirty="0"/>
                  <a:t>の約３倍，計算時間は約２倍）．</a:t>
                </a:r>
              </a:p>
            </p:txBody>
          </p:sp>
        </mc:Choice>
        <mc:Fallback xmlns="">
          <p:sp>
            <p:nvSpPr>
              <p:cNvPr id="3" name="コンテンツ プレースホルダー 2">
                <a:extLst>
                  <a:ext uri="{FF2B5EF4-FFF2-40B4-BE49-F238E27FC236}">
                    <a16:creationId xmlns:a16="http://schemas.microsoft.com/office/drawing/2014/main" id="{140EC6A3-5971-4ADA-80AE-463490DCD5F2}"/>
                  </a:ext>
                </a:extLst>
              </p:cNvPr>
              <p:cNvSpPr>
                <a:spLocks noGrp="1" noRot="1" noChangeAspect="1" noMove="1" noResize="1" noEditPoints="1" noAdjustHandles="1" noChangeArrowheads="1" noChangeShapeType="1" noTextEdit="1"/>
              </p:cNvSpPr>
              <p:nvPr>
                <p:ph idx="1"/>
              </p:nvPr>
            </p:nvSpPr>
            <p:spPr>
              <a:blipFill>
                <a:blip r:embed="rId3"/>
                <a:stretch>
                  <a:fillRect l="-2186" t="-1690"/>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09EC5F8-4217-4E1B-91E9-A5343979DF26}"/>
              </a:ext>
            </a:extLst>
          </p:cNvPr>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
        <p:nvSpPr>
          <p:cNvPr id="5" name="二等辺三角形 4">
            <a:extLst>
              <a:ext uri="{FF2B5EF4-FFF2-40B4-BE49-F238E27FC236}">
                <a16:creationId xmlns:a16="http://schemas.microsoft.com/office/drawing/2014/main" id="{E86F1723-7E28-4CA4-9BA0-EC635855B426}"/>
              </a:ext>
            </a:extLst>
          </p:cNvPr>
          <p:cNvSpPr/>
          <p:nvPr/>
        </p:nvSpPr>
        <p:spPr>
          <a:xfrm>
            <a:off x="4958069" y="458112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67BAA91D-E688-4D7A-A78B-13689DA1B0B4}"/>
              </a:ext>
            </a:extLst>
          </p:cNvPr>
          <p:cNvSpPr/>
          <p:nvPr/>
        </p:nvSpPr>
        <p:spPr>
          <a:xfrm rot="10800000">
            <a:off x="5210097" y="458112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A669F2D4-6055-4DDC-874A-422190D49E02}"/>
              </a:ext>
            </a:extLst>
          </p:cNvPr>
          <p:cNvSpPr/>
          <p:nvPr/>
        </p:nvSpPr>
        <p:spPr>
          <a:xfrm>
            <a:off x="5460921" y="4581123"/>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885E900F-9C3C-4821-A493-1CAFE11B7988}"/>
              </a:ext>
            </a:extLst>
          </p:cNvPr>
          <p:cNvSpPr/>
          <p:nvPr/>
        </p:nvSpPr>
        <p:spPr>
          <a:xfrm rot="10800000">
            <a:off x="6215801" y="458112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A8489348-4164-404A-A6BB-12871D7C392B}"/>
              </a:ext>
            </a:extLst>
          </p:cNvPr>
          <p:cNvSpPr/>
          <p:nvPr/>
        </p:nvSpPr>
        <p:spPr>
          <a:xfrm>
            <a:off x="6466625" y="458112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B74CCBE7-2C3E-43CD-A416-A86EF9ECF68F}"/>
              </a:ext>
            </a:extLst>
          </p:cNvPr>
          <p:cNvSpPr/>
          <p:nvPr/>
        </p:nvSpPr>
        <p:spPr>
          <a:xfrm>
            <a:off x="5208893"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二等辺三角形 15">
            <a:extLst>
              <a:ext uri="{FF2B5EF4-FFF2-40B4-BE49-F238E27FC236}">
                <a16:creationId xmlns:a16="http://schemas.microsoft.com/office/drawing/2014/main" id="{75337791-C25D-4DED-B711-C12A0A264D94}"/>
              </a:ext>
            </a:extLst>
          </p:cNvPr>
          <p:cNvSpPr/>
          <p:nvPr/>
        </p:nvSpPr>
        <p:spPr>
          <a:xfrm>
            <a:off x="5711745" y="414907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a:extLst>
              <a:ext uri="{FF2B5EF4-FFF2-40B4-BE49-F238E27FC236}">
                <a16:creationId xmlns:a16="http://schemas.microsoft.com/office/drawing/2014/main" id="{E948B7E9-E1EB-4D4E-92F4-860EA2F0480A}"/>
              </a:ext>
            </a:extLst>
          </p:cNvPr>
          <p:cNvSpPr/>
          <p:nvPr/>
        </p:nvSpPr>
        <p:spPr>
          <a:xfrm rot="10800000">
            <a:off x="5460921"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5BCD2F7F-F441-490E-AB2F-5DA0057C2B6B}"/>
              </a:ext>
            </a:extLst>
          </p:cNvPr>
          <p:cNvSpPr/>
          <p:nvPr/>
        </p:nvSpPr>
        <p:spPr>
          <a:xfrm rot="10800000">
            <a:off x="5963773" y="414907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a:extLst>
              <a:ext uri="{FF2B5EF4-FFF2-40B4-BE49-F238E27FC236}">
                <a16:creationId xmlns:a16="http://schemas.microsoft.com/office/drawing/2014/main" id="{44AB16CB-E78C-48FF-85ED-5282EC521F35}"/>
              </a:ext>
            </a:extLst>
          </p:cNvPr>
          <p:cNvSpPr/>
          <p:nvPr/>
        </p:nvSpPr>
        <p:spPr>
          <a:xfrm>
            <a:off x="6214597"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F441856D-7952-425B-8513-0FE204430548}"/>
              </a:ext>
            </a:extLst>
          </p:cNvPr>
          <p:cNvSpPr/>
          <p:nvPr/>
        </p:nvSpPr>
        <p:spPr>
          <a:xfrm rot="10800000">
            <a:off x="6466625"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F0026FDA-2D06-48E9-B1C3-5A42A8DD4F34}"/>
              </a:ext>
            </a:extLst>
          </p:cNvPr>
          <p:cNvSpPr/>
          <p:nvPr/>
        </p:nvSpPr>
        <p:spPr>
          <a:xfrm>
            <a:off x="4956865"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a:extLst>
              <a:ext uri="{FF2B5EF4-FFF2-40B4-BE49-F238E27FC236}">
                <a16:creationId xmlns:a16="http://schemas.microsoft.com/office/drawing/2014/main" id="{D98A5114-F16C-49AD-9408-AE1B6D09E306}"/>
              </a:ext>
            </a:extLst>
          </p:cNvPr>
          <p:cNvSpPr/>
          <p:nvPr/>
        </p:nvSpPr>
        <p:spPr>
          <a:xfrm rot="10800000">
            <a:off x="5208893"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70EF363A-6F98-495B-8CC0-8D0D28DAFE7A}"/>
              </a:ext>
            </a:extLst>
          </p:cNvPr>
          <p:cNvSpPr/>
          <p:nvPr/>
        </p:nvSpPr>
        <p:spPr>
          <a:xfrm>
            <a:off x="5459717" y="544522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25263921-A13D-4640-9927-A9F21E6374D7}"/>
              </a:ext>
            </a:extLst>
          </p:cNvPr>
          <p:cNvSpPr/>
          <p:nvPr/>
        </p:nvSpPr>
        <p:spPr>
          <a:xfrm rot="10800000">
            <a:off x="5711745" y="5445224"/>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a:extLst>
              <a:ext uri="{FF2B5EF4-FFF2-40B4-BE49-F238E27FC236}">
                <a16:creationId xmlns:a16="http://schemas.microsoft.com/office/drawing/2014/main" id="{48039D47-3205-4A6E-A8AE-B5E3FBEB1C7F}"/>
              </a:ext>
            </a:extLst>
          </p:cNvPr>
          <p:cNvSpPr/>
          <p:nvPr/>
        </p:nvSpPr>
        <p:spPr>
          <a:xfrm>
            <a:off x="5962569"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二等辺三角形 26">
            <a:extLst>
              <a:ext uri="{FF2B5EF4-FFF2-40B4-BE49-F238E27FC236}">
                <a16:creationId xmlns:a16="http://schemas.microsoft.com/office/drawing/2014/main" id="{B171D7A5-D5F7-40AD-B4CC-C15BEA06DDD7}"/>
              </a:ext>
            </a:extLst>
          </p:cNvPr>
          <p:cNvSpPr/>
          <p:nvPr/>
        </p:nvSpPr>
        <p:spPr>
          <a:xfrm rot="10800000">
            <a:off x="6214597"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a:extLst>
              <a:ext uri="{FF2B5EF4-FFF2-40B4-BE49-F238E27FC236}">
                <a16:creationId xmlns:a16="http://schemas.microsoft.com/office/drawing/2014/main" id="{83D93C30-2C3A-4FF2-A439-A32C54E44518}"/>
              </a:ext>
            </a:extLst>
          </p:cNvPr>
          <p:cNvSpPr/>
          <p:nvPr/>
        </p:nvSpPr>
        <p:spPr>
          <a:xfrm>
            <a:off x="6465421" y="544522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E245F6F6-5B54-4B51-93B8-1762EA134DEF}"/>
              </a:ext>
            </a:extLst>
          </p:cNvPr>
          <p:cNvSpPr/>
          <p:nvPr/>
        </p:nvSpPr>
        <p:spPr>
          <a:xfrm>
            <a:off x="5207689" y="501316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C1E569AF-A394-485B-92B4-DDD15E152D61}"/>
              </a:ext>
            </a:extLst>
          </p:cNvPr>
          <p:cNvSpPr/>
          <p:nvPr/>
        </p:nvSpPr>
        <p:spPr>
          <a:xfrm>
            <a:off x="6213393" y="501316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a:extLst>
              <a:ext uri="{FF2B5EF4-FFF2-40B4-BE49-F238E27FC236}">
                <a16:creationId xmlns:a16="http://schemas.microsoft.com/office/drawing/2014/main" id="{C932A928-8246-4F59-9304-6506C6233A63}"/>
              </a:ext>
            </a:extLst>
          </p:cNvPr>
          <p:cNvSpPr/>
          <p:nvPr/>
        </p:nvSpPr>
        <p:spPr>
          <a:xfrm rot="10800000">
            <a:off x="6465421" y="501316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a:extLst>
              <a:ext uri="{FF2B5EF4-FFF2-40B4-BE49-F238E27FC236}">
                <a16:creationId xmlns:a16="http://schemas.microsoft.com/office/drawing/2014/main" id="{025D6205-EDED-40DD-8A00-2A4C2D747739}"/>
              </a:ext>
            </a:extLst>
          </p:cNvPr>
          <p:cNvSpPr/>
          <p:nvPr/>
        </p:nvSpPr>
        <p:spPr>
          <a:xfrm>
            <a:off x="2079121" y="458112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二等辺三角形 38">
            <a:extLst>
              <a:ext uri="{FF2B5EF4-FFF2-40B4-BE49-F238E27FC236}">
                <a16:creationId xmlns:a16="http://schemas.microsoft.com/office/drawing/2014/main" id="{625A2FD5-8B0B-4753-9221-C186E1E5F1F4}"/>
              </a:ext>
            </a:extLst>
          </p:cNvPr>
          <p:cNvSpPr/>
          <p:nvPr/>
        </p:nvSpPr>
        <p:spPr>
          <a:xfrm rot="10800000">
            <a:off x="2331149" y="458112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a:extLst>
              <a:ext uri="{FF2B5EF4-FFF2-40B4-BE49-F238E27FC236}">
                <a16:creationId xmlns:a16="http://schemas.microsoft.com/office/drawing/2014/main" id="{93916444-7021-4DC6-86DA-3E5D0DA7146C}"/>
              </a:ext>
            </a:extLst>
          </p:cNvPr>
          <p:cNvSpPr/>
          <p:nvPr/>
        </p:nvSpPr>
        <p:spPr>
          <a:xfrm>
            <a:off x="2581973" y="458112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66D99345-86E6-41A8-8279-612685F02C89}"/>
              </a:ext>
            </a:extLst>
          </p:cNvPr>
          <p:cNvSpPr/>
          <p:nvPr/>
        </p:nvSpPr>
        <p:spPr>
          <a:xfrm rot="10800000">
            <a:off x="2834001" y="4581123"/>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a:extLst>
              <a:ext uri="{FF2B5EF4-FFF2-40B4-BE49-F238E27FC236}">
                <a16:creationId xmlns:a16="http://schemas.microsoft.com/office/drawing/2014/main" id="{65FF6EB6-A218-41D4-833C-6EA4E14B4225}"/>
              </a:ext>
            </a:extLst>
          </p:cNvPr>
          <p:cNvSpPr/>
          <p:nvPr/>
        </p:nvSpPr>
        <p:spPr>
          <a:xfrm>
            <a:off x="3084825" y="4581122"/>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C769EB49-7D0E-4364-BD0F-474FA93C9036}"/>
              </a:ext>
            </a:extLst>
          </p:cNvPr>
          <p:cNvSpPr/>
          <p:nvPr/>
        </p:nvSpPr>
        <p:spPr>
          <a:xfrm rot="10800000">
            <a:off x="3336853" y="458112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a:extLst>
              <a:ext uri="{FF2B5EF4-FFF2-40B4-BE49-F238E27FC236}">
                <a16:creationId xmlns:a16="http://schemas.microsoft.com/office/drawing/2014/main" id="{A4232978-45D0-440D-B424-23FCF99F517F}"/>
              </a:ext>
            </a:extLst>
          </p:cNvPr>
          <p:cNvSpPr/>
          <p:nvPr/>
        </p:nvSpPr>
        <p:spPr>
          <a:xfrm>
            <a:off x="3587677" y="458112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二等辺三角形 45">
            <a:extLst>
              <a:ext uri="{FF2B5EF4-FFF2-40B4-BE49-F238E27FC236}">
                <a16:creationId xmlns:a16="http://schemas.microsoft.com/office/drawing/2014/main" id="{7943A7BA-9FF2-4E92-B937-ACC09E591936}"/>
              </a:ext>
            </a:extLst>
          </p:cNvPr>
          <p:cNvSpPr/>
          <p:nvPr/>
        </p:nvSpPr>
        <p:spPr>
          <a:xfrm>
            <a:off x="2329945"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二等辺三角形 46">
            <a:extLst>
              <a:ext uri="{FF2B5EF4-FFF2-40B4-BE49-F238E27FC236}">
                <a16:creationId xmlns:a16="http://schemas.microsoft.com/office/drawing/2014/main" id="{9CBA7C1E-1D54-464B-89FF-26B14D3CCEF1}"/>
              </a:ext>
            </a:extLst>
          </p:cNvPr>
          <p:cNvSpPr/>
          <p:nvPr/>
        </p:nvSpPr>
        <p:spPr>
          <a:xfrm rot="10800000">
            <a:off x="2581973"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二等辺三角形 47">
            <a:extLst>
              <a:ext uri="{FF2B5EF4-FFF2-40B4-BE49-F238E27FC236}">
                <a16:creationId xmlns:a16="http://schemas.microsoft.com/office/drawing/2014/main" id="{2E8F014B-03F0-4227-80FB-CF5677F56956}"/>
              </a:ext>
            </a:extLst>
          </p:cNvPr>
          <p:cNvSpPr/>
          <p:nvPr/>
        </p:nvSpPr>
        <p:spPr>
          <a:xfrm>
            <a:off x="2832797" y="414907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a:extLst>
              <a:ext uri="{FF2B5EF4-FFF2-40B4-BE49-F238E27FC236}">
                <a16:creationId xmlns:a16="http://schemas.microsoft.com/office/drawing/2014/main" id="{06475E87-1340-42A7-8C8D-49627F32570D}"/>
              </a:ext>
            </a:extLst>
          </p:cNvPr>
          <p:cNvSpPr/>
          <p:nvPr/>
        </p:nvSpPr>
        <p:spPr>
          <a:xfrm rot="10800000">
            <a:off x="3084825" y="414907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a:extLst>
              <a:ext uri="{FF2B5EF4-FFF2-40B4-BE49-F238E27FC236}">
                <a16:creationId xmlns:a16="http://schemas.microsoft.com/office/drawing/2014/main" id="{9CEF0A81-9C3F-42A2-B42F-FEE8D8504A73}"/>
              </a:ext>
            </a:extLst>
          </p:cNvPr>
          <p:cNvSpPr/>
          <p:nvPr/>
        </p:nvSpPr>
        <p:spPr>
          <a:xfrm>
            <a:off x="3335649"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二等辺三角形 50">
            <a:extLst>
              <a:ext uri="{FF2B5EF4-FFF2-40B4-BE49-F238E27FC236}">
                <a16:creationId xmlns:a16="http://schemas.microsoft.com/office/drawing/2014/main" id="{24926A96-787A-4B9E-B3A9-D1C7FA657FCC}"/>
              </a:ext>
            </a:extLst>
          </p:cNvPr>
          <p:cNvSpPr/>
          <p:nvPr/>
        </p:nvSpPr>
        <p:spPr>
          <a:xfrm rot="10800000">
            <a:off x="3587677" y="414907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二等辺三角形 52">
            <a:extLst>
              <a:ext uri="{FF2B5EF4-FFF2-40B4-BE49-F238E27FC236}">
                <a16:creationId xmlns:a16="http://schemas.microsoft.com/office/drawing/2014/main" id="{F16AE434-B421-4C70-A60D-D94926CBDE7C}"/>
              </a:ext>
            </a:extLst>
          </p:cNvPr>
          <p:cNvSpPr/>
          <p:nvPr/>
        </p:nvSpPr>
        <p:spPr>
          <a:xfrm rot="10800000">
            <a:off x="4959272" y="4149073"/>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二等辺三角形 53">
            <a:extLst>
              <a:ext uri="{FF2B5EF4-FFF2-40B4-BE49-F238E27FC236}">
                <a16:creationId xmlns:a16="http://schemas.microsoft.com/office/drawing/2014/main" id="{1FF6BD42-F50D-452B-9439-02042C63DBC8}"/>
              </a:ext>
            </a:extLst>
          </p:cNvPr>
          <p:cNvSpPr/>
          <p:nvPr/>
        </p:nvSpPr>
        <p:spPr>
          <a:xfrm>
            <a:off x="2077917"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二等辺三角形 54">
            <a:extLst>
              <a:ext uri="{FF2B5EF4-FFF2-40B4-BE49-F238E27FC236}">
                <a16:creationId xmlns:a16="http://schemas.microsoft.com/office/drawing/2014/main" id="{487FFC01-2BFC-4BEB-A8F9-51983290022B}"/>
              </a:ext>
            </a:extLst>
          </p:cNvPr>
          <p:cNvSpPr/>
          <p:nvPr/>
        </p:nvSpPr>
        <p:spPr>
          <a:xfrm rot="10800000">
            <a:off x="2329945"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a:extLst>
              <a:ext uri="{FF2B5EF4-FFF2-40B4-BE49-F238E27FC236}">
                <a16:creationId xmlns:a16="http://schemas.microsoft.com/office/drawing/2014/main" id="{95FB9EFF-972A-4B6C-A37F-AAFE48996662}"/>
              </a:ext>
            </a:extLst>
          </p:cNvPr>
          <p:cNvSpPr/>
          <p:nvPr/>
        </p:nvSpPr>
        <p:spPr>
          <a:xfrm>
            <a:off x="2580769" y="544522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二等辺三角形 56">
            <a:extLst>
              <a:ext uri="{FF2B5EF4-FFF2-40B4-BE49-F238E27FC236}">
                <a16:creationId xmlns:a16="http://schemas.microsoft.com/office/drawing/2014/main" id="{73B453C8-25EA-4EE0-8AB6-85DACFC3DE45}"/>
              </a:ext>
            </a:extLst>
          </p:cNvPr>
          <p:cNvSpPr/>
          <p:nvPr/>
        </p:nvSpPr>
        <p:spPr>
          <a:xfrm rot="10800000">
            <a:off x="2832797" y="544522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二等辺三角形 57">
            <a:extLst>
              <a:ext uri="{FF2B5EF4-FFF2-40B4-BE49-F238E27FC236}">
                <a16:creationId xmlns:a16="http://schemas.microsoft.com/office/drawing/2014/main" id="{6F12AFD5-7844-4069-BD51-6BF92E146A5B}"/>
              </a:ext>
            </a:extLst>
          </p:cNvPr>
          <p:cNvSpPr/>
          <p:nvPr/>
        </p:nvSpPr>
        <p:spPr>
          <a:xfrm>
            <a:off x="3083621"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FA8A36F5-D33C-44B5-ACC1-A50A19EBD1ED}"/>
              </a:ext>
            </a:extLst>
          </p:cNvPr>
          <p:cNvSpPr/>
          <p:nvPr/>
        </p:nvSpPr>
        <p:spPr>
          <a:xfrm rot="10800000">
            <a:off x="3335649" y="544521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1C529367-ECB4-4466-8D80-651FAB932286}"/>
              </a:ext>
            </a:extLst>
          </p:cNvPr>
          <p:cNvSpPr/>
          <p:nvPr/>
        </p:nvSpPr>
        <p:spPr>
          <a:xfrm>
            <a:off x="3586473" y="544522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C98873CF-9A7C-465C-8331-42BCDCA0D361}"/>
              </a:ext>
            </a:extLst>
          </p:cNvPr>
          <p:cNvSpPr/>
          <p:nvPr/>
        </p:nvSpPr>
        <p:spPr>
          <a:xfrm>
            <a:off x="2328741" y="501316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a:extLst>
              <a:ext uri="{FF2B5EF4-FFF2-40B4-BE49-F238E27FC236}">
                <a16:creationId xmlns:a16="http://schemas.microsoft.com/office/drawing/2014/main" id="{F404BE70-C04A-4699-8E17-5866E54C9084}"/>
              </a:ext>
            </a:extLst>
          </p:cNvPr>
          <p:cNvSpPr/>
          <p:nvPr/>
        </p:nvSpPr>
        <p:spPr>
          <a:xfrm rot="10800000">
            <a:off x="2580769" y="5013169"/>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二等辺三角形 63">
            <a:extLst>
              <a:ext uri="{FF2B5EF4-FFF2-40B4-BE49-F238E27FC236}">
                <a16:creationId xmlns:a16="http://schemas.microsoft.com/office/drawing/2014/main" id="{150F1A13-86B4-42F6-87AA-64B053F91053}"/>
              </a:ext>
            </a:extLst>
          </p:cNvPr>
          <p:cNvSpPr/>
          <p:nvPr/>
        </p:nvSpPr>
        <p:spPr>
          <a:xfrm>
            <a:off x="2831593" y="5013170"/>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二等辺三角形 64">
            <a:extLst>
              <a:ext uri="{FF2B5EF4-FFF2-40B4-BE49-F238E27FC236}">
                <a16:creationId xmlns:a16="http://schemas.microsoft.com/office/drawing/2014/main" id="{149C9995-E382-4B2F-9DFA-4E77E934AC62}"/>
              </a:ext>
            </a:extLst>
          </p:cNvPr>
          <p:cNvSpPr/>
          <p:nvPr/>
        </p:nvSpPr>
        <p:spPr>
          <a:xfrm rot="10800000">
            <a:off x="3083621" y="5013170"/>
            <a:ext cx="504056" cy="432048"/>
          </a:xfrm>
          <a:prstGeom prst="triangle">
            <a:avLst/>
          </a:prstGeom>
          <a:solidFill>
            <a:srgbClr val="4DFFC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二等辺三角形 65">
            <a:extLst>
              <a:ext uri="{FF2B5EF4-FFF2-40B4-BE49-F238E27FC236}">
                <a16:creationId xmlns:a16="http://schemas.microsoft.com/office/drawing/2014/main" id="{252CAA7D-B5FE-4E79-991A-E4EB7FFF93D1}"/>
              </a:ext>
            </a:extLst>
          </p:cNvPr>
          <p:cNvSpPr/>
          <p:nvPr/>
        </p:nvSpPr>
        <p:spPr>
          <a:xfrm>
            <a:off x="3334445" y="501316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4982BEC-661A-4CD8-A938-052B66D28A29}"/>
              </a:ext>
            </a:extLst>
          </p:cNvPr>
          <p:cNvSpPr/>
          <p:nvPr/>
        </p:nvSpPr>
        <p:spPr>
          <a:xfrm rot="10800000">
            <a:off x="3586473" y="5013169"/>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68">
            <a:extLst>
              <a:ext uri="{FF2B5EF4-FFF2-40B4-BE49-F238E27FC236}">
                <a16:creationId xmlns:a16="http://schemas.microsoft.com/office/drawing/2014/main" id="{681BAA42-07EF-4631-9BD8-8D895E7EEBAA}"/>
              </a:ext>
            </a:extLst>
          </p:cNvPr>
          <p:cNvSpPr/>
          <p:nvPr/>
        </p:nvSpPr>
        <p:spPr>
          <a:xfrm rot="10800000">
            <a:off x="4958068" y="5013170"/>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楕円 85">
            <a:extLst>
              <a:ext uri="{FF2B5EF4-FFF2-40B4-BE49-F238E27FC236}">
                <a16:creationId xmlns:a16="http://schemas.microsoft.com/office/drawing/2014/main" id="{EBECEDA7-B7FE-43DC-839A-6FF6F2784A9D}"/>
              </a:ext>
            </a:extLst>
          </p:cNvPr>
          <p:cNvSpPr/>
          <p:nvPr/>
        </p:nvSpPr>
        <p:spPr>
          <a:xfrm>
            <a:off x="3008627" y="495340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楕円 86">
            <a:extLst>
              <a:ext uri="{FF2B5EF4-FFF2-40B4-BE49-F238E27FC236}">
                <a16:creationId xmlns:a16="http://schemas.microsoft.com/office/drawing/2014/main" id="{18A07128-60F7-4FB0-837A-1E0FFDE07172}"/>
              </a:ext>
            </a:extLst>
          </p:cNvPr>
          <p:cNvSpPr/>
          <p:nvPr/>
        </p:nvSpPr>
        <p:spPr>
          <a:xfrm>
            <a:off x="2769202" y="450794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86FA3A2F-58E2-42A1-9A6B-FE7CC1F1BA23}"/>
              </a:ext>
            </a:extLst>
          </p:cNvPr>
          <p:cNvSpPr/>
          <p:nvPr/>
        </p:nvSpPr>
        <p:spPr>
          <a:xfrm>
            <a:off x="2757185" y="537321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B278BBC3-7860-49DC-AEC3-E173589BF7D3}"/>
              </a:ext>
            </a:extLst>
          </p:cNvPr>
          <p:cNvSpPr/>
          <p:nvPr/>
        </p:nvSpPr>
        <p:spPr>
          <a:xfrm>
            <a:off x="3260031" y="537321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楕円 90">
            <a:extLst>
              <a:ext uri="{FF2B5EF4-FFF2-40B4-BE49-F238E27FC236}">
                <a16:creationId xmlns:a16="http://schemas.microsoft.com/office/drawing/2014/main" id="{11FFDEFA-0913-4FE1-826F-CCEA7F2F6AC5}"/>
              </a:ext>
            </a:extLst>
          </p:cNvPr>
          <p:cNvSpPr/>
          <p:nvPr/>
        </p:nvSpPr>
        <p:spPr>
          <a:xfrm>
            <a:off x="3520492" y="494543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楕円 91">
            <a:extLst>
              <a:ext uri="{FF2B5EF4-FFF2-40B4-BE49-F238E27FC236}">
                <a16:creationId xmlns:a16="http://schemas.microsoft.com/office/drawing/2014/main" id="{A721E8E4-53DA-4A21-9D49-DDF288C06299}"/>
              </a:ext>
            </a:extLst>
          </p:cNvPr>
          <p:cNvSpPr/>
          <p:nvPr/>
        </p:nvSpPr>
        <p:spPr>
          <a:xfrm>
            <a:off x="3264250" y="450794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二等辺三角形 92">
            <a:extLst>
              <a:ext uri="{FF2B5EF4-FFF2-40B4-BE49-F238E27FC236}">
                <a16:creationId xmlns:a16="http://schemas.microsoft.com/office/drawing/2014/main" id="{13E78AE9-5C3A-4C8F-BE27-FDE718CF4422}"/>
              </a:ext>
            </a:extLst>
          </p:cNvPr>
          <p:cNvSpPr/>
          <p:nvPr/>
        </p:nvSpPr>
        <p:spPr>
          <a:xfrm rot="10800000">
            <a:off x="2079984" y="5014535"/>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楕円 87">
            <a:extLst>
              <a:ext uri="{FF2B5EF4-FFF2-40B4-BE49-F238E27FC236}">
                <a16:creationId xmlns:a16="http://schemas.microsoft.com/office/drawing/2014/main" id="{ABCF7EFC-0504-411A-BAB0-BC2D1B80FEFD}"/>
              </a:ext>
            </a:extLst>
          </p:cNvPr>
          <p:cNvSpPr/>
          <p:nvPr/>
        </p:nvSpPr>
        <p:spPr>
          <a:xfrm>
            <a:off x="2505775" y="4950854"/>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a:extLst>
              <a:ext uri="{FF2B5EF4-FFF2-40B4-BE49-F238E27FC236}">
                <a16:creationId xmlns:a16="http://schemas.microsoft.com/office/drawing/2014/main" id="{65BD5BB6-D206-4C40-92B3-A9872ADDD33C}"/>
              </a:ext>
            </a:extLst>
          </p:cNvPr>
          <p:cNvSpPr/>
          <p:nvPr/>
        </p:nvSpPr>
        <p:spPr>
          <a:xfrm rot="10800000">
            <a:off x="2073719" y="4148392"/>
            <a:ext cx="504056" cy="432048"/>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楕円 102">
            <a:extLst>
              <a:ext uri="{FF2B5EF4-FFF2-40B4-BE49-F238E27FC236}">
                <a16:creationId xmlns:a16="http://schemas.microsoft.com/office/drawing/2014/main" id="{1AFE92D4-62F5-4A1C-83E6-71C9C25C2987}"/>
              </a:ext>
            </a:extLst>
          </p:cNvPr>
          <p:cNvSpPr/>
          <p:nvPr/>
        </p:nvSpPr>
        <p:spPr>
          <a:xfrm>
            <a:off x="5890693" y="4077072"/>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楕円 103">
            <a:extLst>
              <a:ext uri="{FF2B5EF4-FFF2-40B4-BE49-F238E27FC236}">
                <a16:creationId xmlns:a16="http://schemas.microsoft.com/office/drawing/2014/main" id="{49EFA3E7-22E0-42F0-A873-C19DCC8F625A}"/>
              </a:ext>
            </a:extLst>
          </p:cNvPr>
          <p:cNvSpPr/>
          <p:nvPr/>
        </p:nvSpPr>
        <p:spPr>
          <a:xfrm>
            <a:off x="6644245" y="4507949"/>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a:extLst>
              <a:ext uri="{FF2B5EF4-FFF2-40B4-BE49-F238E27FC236}">
                <a16:creationId xmlns:a16="http://schemas.microsoft.com/office/drawing/2014/main" id="{B3CA61AF-F69C-42C5-90D7-4B2BA6581853}"/>
              </a:ext>
            </a:extLst>
          </p:cNvPr>
          <p:cNvSpPr/>
          <p:nvPr/>
        </p:nvSpPr>
        <p:spPr>
          <a:xfrm>
            <a:off x="6639926" y="537321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a:extLst>
              <a:ext uri="{FF2B5EF4-FFF2-40B4-BE49-F238E27FC236}">
                <a16:creationId xmlns:a16="http://schemas.microsoft.com/office/drawing/2014/main" id="{E1BEC76D-11DE-47A1-8C94-5900E9499BB1}"/>
              </a:ext>
            </a:extLst>
          </p:cNvPr>
          <p:cNvSpPr/>
          <p:nvPr/>
        </p:nvSpPr>
        <p:spPr>
          <a:xfrm>
            <a:off x="5880666" y="5805280"/>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4A3DD876-53E8-403F-8091-883B2001F71B}"/>
              </a:ext>
            </a:extLst>
          </p:cNvPr>
          <p:cNvSpPr/>
          <p:nvPr/>
        </p:nvSpPr>
        <p:spPr>
          <a:xfrm>
            <a:off x="5139943" y="5378803"/>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78A39A76-D584-4BAE-B6B0-8313FB51CAC2}"/>
              </a:ext>
            </a:extLst>
          </p:cNvPr>
          <p:cNvSpPr/>
          <p:nvPr/>
        </p:nvSpPr>
        <p:spPr>
          <a:xfrm>
            <a:off x="5132109" y="450353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B9952A57-D6B0-4D4B-BFC3-94C6257E55DE}"/>
              </a:ext>
            </a:extLst>
          </p:cNvPr>
          <p:cNvSpPr txBox="1"/>
          <p:nvPr/>
        </p:nvSpPr>
        <p:spPr>
          <a:xfrm>
            <a:off x="1805278" y="5867318"/>
            <a:ext cx="2550698" cy="400110"/>
          </a:xfrm>
          <a:prstGeom prst="rect">
            <a:avLst/>
          </a:prstGeom>
          <a:noFill/>
        </p:spPr>
        <p:txBody>
          <a:bodyPr wrap="none" rtlCol="0">
            <a:spAutoFit/>
          </a:bodyPr>
          <a:lstStyle/>
          <a:p>
            <a:pPr algn="ctr"/>
            <a:r>
              <a:rPr kumimoji="1" lang="en-US" altLang="ja-JP" sz="2000" dirty="0"/>
              <a:t>FEM-T3 (</a:t>
            </a:r>
            <a:r>
              <a:rPr kumimoji="1" lang="ja-JP" altLang="en-US" sz="2000" dirty="0"/>
              <a:t>バンド幅</a:t>
            </a:r>
            <a:r>
              <a:rPr kumimoji="1" lang="en-US" altLang="ja-JP" sz="2000" dirty="0"/>
              <a:t>: 7)</a:t>
            </a:r>
            <a:endParaRPr kumimoji="1" lang="ja-JP" altLang="en-US" sz="2000" dirty="0"/>
          </a:p>
        </p:txBody>
      </p:sp>
      <p:sp>
        <p:nvSpPr>
          <p:cNvPr id="110" name="テキスト ボックス 109">
            <a:extLst>
              <a:ext uri="{FF2B5EF4-FFF2-40B4-BE49-F238E27FC236}">
                <a16:creationId xmlns:a16="http://schemas.microsoft.com/office/drawing/2014/main" id="{A3A818A3-2612-49B6-8FCE-369529D2610D}"/>
              </a:ext>
            </a:extLst>
          </p:cNvPr>
          <p:cNvSpPr txBox="1"/>
          <p:nvPr/>
        </p:nvSpPr>
        <p:spPr>
          <a:xfrm>
            <a:off x="4391980" y="5869470"/>
            <a:ext cx="3121367" cy="400110"/>
          </a:xfrm>
          <a:prstGeom prst="rect">
            <a:avLst/>
          </a:prstGeom>
          <a:noFill/>
        </p:spPr>
        <p:txBody>
          <a:bodyPr wrap="none" rtlCol="0">
            <a:spAutoFit/>
          </a:bodyPr>
          <a:lstStyle/>
          <a:p>
            <a:pPr algn="ctr"/>
            <a:r>
              <a:rPr kumimoji="1" lang="en-US" altLang="ja-JP" sz="2000" dirty="0">
                <a:solidFill>
                  <a:srgbClr val="E48D48"/>
                </a:solidFill>
              </a:rPr>
              <a:t>ES-FEM-T3 (</a:t>
            </a:r>
            <a:r>
              <a:rPr kumimoji="1" lang="ja-JP" altLang="en-US" sz="2000" dirty="0">
                <a:solidFill>
                  <a:srgbClr val="E48D48"/>
                </a:solidFill>
              </a:rPr>
              <a:t>バンド幅</a:t>
            </a:r>
            <a:r>
              <a:rPr kumimoji="1" lang="en-US" altLang="ja-JP" sz="2000" dirty="0">
                <a:solidFill>
                  <a:srgbClr val="E48D48"/>
                </a:solidFill>
              </a:rPr>
              <a:t>: 13)</a:t>
            </a:r>
            <a:endParaRPr kumimoji="1" lang="ja-JP" altLang="en-US" sz="2000" dirty="0">
              <a:solidFill>
                <a:srgbClr val="E48D48"/>
              </a:solidFill>
            </a:endParaRPr>
          </a:p>
        </p:txBody>
      </p:sp>
      <p:sp>
        <p:nvSpPr>
          <p:cNvPr id="9" name="二等辺三角形 8">
            <a:extLst>
              <a:ext uri="{FF2B5EF4-FFF2-40B4-BE49-F238E27FC236}">
                <a16:creationId xmlns:a16="http://schemas.microsoft.com/office/drawing/2014/main" id="{58FFA975-0158-4509-B974-2F939039B25E}"/>
              </a:ext>
            </a:extLst>
          </p:cNvPr>
          <p:cNvSpPr/>
          <p:nvPr/>
        </p:nvSpPr>
        <p:spPr>
          <a:xfrm rot="10800000">
            <a:off x="5712949" y="4581123"/>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a:extLst>
              <a:ext uri="{FF2B5EF4-FFF2-40B4-BE49-F238E27FC236}">
                <a16:creationId xmlns:a16="http://schemas.microsoft.com/office/drawing/2014/main" id="{81B04FA9-2186-4AEA-8228-E80B994EA3AB}"/>
              </a:ext>
            </a:extLst>
          </p:cNvPr>
          <p:cNvSpPr/>
          <p:nvPr/>
        </p:nvSpPr>
        <p:spPr>
          <a:xfrm>
            <a:off x="5963773" y="4581122"/>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CD164AF6-4748-431E-AC0B-A874129AE395}"/>
              </a:ext>
            </a:extLst>
          </p:cNvPr>
          <p:cNvSpPr/>
          <p:nvPr/>
        </p:nvSpPr>
        <p:spPr>
          <a:xfrm rot="10800000">
            <a:off x="5459717" y="5013169"/>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a:extLst>
              <a:ext uri="{FF2B5EF4-FFF2-40B4-BE49-F238E27FC236}">
                <a16:creationId xmlns:a16="http://schemas.microsoft.com/office/drawing/2014/main" id="{6BCF9C02-68AC-44EA-AC10-D1F0EBC1B2F2}"/>
              </a:ext>
            </a:extLst>
          </p:cNvPr>
          <p:cNvSpPr/>
          <p:nvPr/>
        </p:nvSpPr>
        <p:spPr>
          <a:xfrm>
            <a:off x="5710541" y="5013170"/>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a:extLst>
              <a:ext uri="{FF2B5EF4-FFF2-40B4-BE49-F238E27FC236}">
                <a16:creationId xmlns:a16="http://schemas.microsoft.com/office/drawing/2014/main" id="{CE37A362-68F9-4101-BA01-4E1BC0517C36}"/>
              </a:ext>
            </a:extLst>
          </p:cNvPr>
          <p:cNvSpPr/>
          <p:nvPr/>
        </p:nvSpPr>
        <p:spPr>
          <a:xfrm rot="10800000">
            <a:off x="5962569" y="5013170"/>
            <a:ext cx="504056" cy="432048"/>
          </a:xfrm>
          <a:prstGeom prst="triangle">
            <a:avLst/>
          </a:prstGeom>
          <a:solidFill>
            <a:srgbClr val="4DFFC4"/>
          </a:solidFill>
          <a:ln w="38100">
            <a:solidFill>
              <a:srgbClr val="E48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楕円 94">
            <a:extLst>
              <a:ext uri="{FF2B5EF4-FFF2-40B4-BE49-F238E27FC236}">
                <a16:creationId xmlns:a16="http://schemas.microsoft.com/office/drawing/2014/main" id="{4B40ADEC-EF3E-4E7B-B54C-ACE81CC7F23B}"/>
              </a:ext>
            </a:extLst>
          </p:cNvPr>
          <p:cNvSpPr/>
          <p:nvPr/>
        </p:nvSpPr>
        <p:spPr>
          <a:xfrm>
            <a:off x="5886281" y="494116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楕円 96">
            <a:extLst>
              <a:ext uri="{FF2B5EF4-FFF2-40B4-BE49-F238E27FC236}">
                <a16:creationId xmlns:a16="http://schemas.microsoft.com/office/drawing/2014/main" id="{CA19E197-0F40-4E6D-B483-B85C039349FC}"/>
              </a:ext>
            </a:extLst>
          </p:cNvPr>
          <p:cNvSpPr/>
          <p:nvPr/>
        </p:nvSpPr>
        <p:spPr>
          <a:xfrm>
            <a:off x="5648711" y="451181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楕円 97">
            <a:extLst>
              <a:ext uri="{FF2B5EF4-FFF2-40B4-BE49-F238E27FC236}">
                <a16:creationId xmlns:a16="http://schemas.microsoft.com/office/drawing/2014/main" id="{3A07EB21-07D0-4421-B15C-B0B546D53B0F}"/>
              </a:ext>
            </a:extLst>
          </p:cNvPr>
          <p:cNvSpPr/>
          <p:nvPr/>
        </p:nvSpPr>
        <p:spPr>
          <a:xfrm>
            <a:off x="5636694" y="5377086"/>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楕円 98">
            <a:extLst>
              <a:ext uri="{FF2B5EF4-FFF2-40B4-BE49-F238E27FC236}">
                <a16:creationId xmlns:a16="http://schemas.microsoft.com/office/drawing/2014/main" id="{1A1BEB9E-C216-4A52-AA46-203362B0F71E}"/>
              </a:ext>
            </a:extLst>
          </p:cNvPr>
          <p:cNvSpPr/>
          <p:nvPr/>
        </p:nvSpPr>
        <p:spPr>
          <a:xfrm>
            <a:off x="6139540" y="5377086"/>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楕円 99">
            <a:extLst>
              <a:ext uri="{FF2B5EF4-FFF2-40B4-BE49-F238E27FC236}">
                <a16:creationId xmlns:a16="http://schemas.microsoft.com/office/drawing/2014/main" id="{18DE9122-9992-45F1-97C2-6F4FE3D7DA65}"/>
              </a:ext>
            </a:extLst>
          </p:cNvPr>
          <p:cNvSpPr/>
          <p:nvPr/>
        </p:nvSpPr>
        <p:spPr>
          <a:xfrm>
            <a:off x="6400001" y="4949307"/>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楕円 100">
            <a:extLst>
              <a:ext uri="{FF2B5EF4-FFF2-40B4-BE49-F238E27FC236}">
                <a16:creationId xmlns:a16="http://schemas.microsoft.com/office/drawing/2014/main" id="{3B88DC2C-A1D4-45BA-9BC7-E28876279456}"/>
              </a:ext>
            </a:extLst>
          </p:cNvPr>
          <p:cNvSpPr/>
          <p:nvPr/>
        </p:nvSpPr>
        <p:spPr>
          <a:xfrm>
            <a:off x="6143759" y="4511818"/>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楕円 101">
            <a:extLst>
              <a:ext uri="{FF2B5EF4-FFF2-40B4-BE49-F238E27FC236}">
                <a16:creationId xmlns:a16="http://schemas.microsoft.com/office/drawing/2014/main" id="{245F19B1-C02C-4CEB-8549-3BC96EE0201B}"/>
              </a:ext>
            </a:extLst>
          </p:cNvPr>
          <p:cNvSpPr/>
          <p:nvPr/>
        </p:nvSpPr>
        <p:spPr>
          <a:xfrm>
            <a:off x="5385284" y="4954723"/>
            <a:ext cx="144000" cy="1440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2" name="テキスト ボックス 111">
                <a:extLst>
                  <a:ext uri="{FF2B5EF4-FFF2-40B4-BE49-F238E27FC236}">
                    <a16:creationId xmlns:a16="http://schemas.microsoft.com/office/drawing/2014/main" id="{02C250BD-BA15-4DBA-94B9-E9334AD204A2}"/>
                  </a:ext>
                </a:extLst>
              </p:cNvPr>
              <p:cNvSpPr txBox="1"/>
              <p:nvPr/>
            </p:nvSpPr>
            <p:spPr>
              <a:xfrm>
                <a:off x="285374" y="4421142"/>
                <a:ext cx="2116285" cy="1200329"/>
              </a:xfrm>
              <a:prstGeom prst="rect">
                <a:avLst/>
              </a:prstGeom>
              <a:noFill/>
            </p:spPr>
            <p:txBody>
              <a:bodyPr wrap="none" rtlCol="0">
                <a:spAutoFit/>
              </a:bodyPr>
              <a:lstStyle/>
              <a:p>
                <a:r>
                  <a:rPr lang="ja-JP" altLang="en-US" dirty="0">
                    <a:solidFill>
                      <a:srgbClr val="FF0000"/>
                    </a:solidFill>
                  </a:rPr>
                  <a:t>１節点</a:t>
                </a:r>
                <a:r>
                  <a:rPr lang="ja-JP" altLang="en-US" dirty="0"/>
                  <a:t>は</a:t>
                </a:r>
                <a:br>
                  <a:rPr kumimoji="1" lang="en-US" altLang="ja-JP" dirty="0"/>
                </a:br>
                <a:r>
                  <a:rPr kumimoji="1" lang="ja-JP" altLang="en-US" dirty="0">
                    <a:solidFill>
                      <a:schemeClr val="accent5">
                        <a:lumMod val="50000"/>
                      </a:schemeClr>
                    </a:solidFill>
                  </a:rPr>
                  <a:t>６要素</a:t>
                </a:r>
                <a:r>
                  <a:rPr kumimoji="1" lang="ja-JP" altLang="en-US" dirty="0"/>
                  <a:t>から</a:t>
                </a:r>
                <a:br>
                  <a:rPr kumimoji="1" lang="en-US" altLang="ja-JP" dirty="0"/>
                </a:br>
                <a:r>
                  <a:rPr kumimoji="1" lang="ja-JP" altLang="en-US" dirty="0"/>
                  <a:t>参照される．</a:t>
                </a:r>
                <a:br>
                  <a:rPr kumimoji="1" lang="en-US" altLang="ja-JP" dirty="0"/>
                </a:b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 </a:t>
                </a:r>
                <a:r>
                  <a:rPr kumimoji="1" lang="ja-JP" altLang="en-US" dirty="0">
                    <a:solidFill>
                      <a:srgbClr val="FF00FF"/>
                    </a:solidFill>
                  </a:rPr>
                  <a:t>関連節点は</a:t>
                </a:r>
                <a:r>
                  <a:rPr kumimoji="1" lang="en-US" altLang="ja-JP" dirty="0">
                    <a:solidFill>
                      <a:srgbClr val="FF00FF"/>
                    </a:solidFill>
                  </a:rPr>
                  <a:t>7</a:t>
                </a:r>
                <a:r>
                  <a:rPr kumimoji="1" lang="ja-JP" altLang="en-US" dirty="0">
                    <a:solidFill>
                      <a:srgbClr val="FF00FF"/>
                    </a:solidFill>
                  </a:rPr>
                  <a:t>個．</a:t>
                </a:r>
              </a:p>
            </p:txBody>
          </p:sp>
        </mc:Choice>
        <mc:Fallback xmlns="">
          <p:sp>
            <p:nvSpPr>
              <p:cNvPr id="112" name="テキスト ボックス 111">
                <a:extLst>
                  <a:ext uri="{FF2B5EF4-FFF2-40B4-BE49-F238E27FC236}">
                    <a16:creationId xmlns:a16="http://schemas.microsoft.com/office/drawing/2014/main" id="{02C250BD-BA15-4DBA-94B9-E9334AD204A2}"/>
                  </a:ext>
                </a:extLst>
              </p:cNvPr>
              <p:cNvSpPr txBox="1">
                <a:spLocks noRot="1" noChangeAspect="1" noMove="1" noResize="1" noEditPoints="1" noAdjustHandles="1" noChangeArrowheads="1" noChangeShapeType="1" noTextEdit="1"/>
              </p:cNvSpPr>
              <p:nvPr/>
            </p:nvSpPr>
            <p:spPr>
              <a:xfrm>
                <a:off x="285374" y="4421142"/>
                <a:ext cx="2116285" cy="1200329"/>
              </a:xfrm>
              <a:prstGeom prst="rect">
                <a:avLst/>
              </a:prstGeom>
              <a:blipFill>
                <a:blip r:embed="rId4"/>
                <a:stretch>
                  <a:fillRect l="-2594" t="-3553" r="-2305" b="-76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3" name="テキスト ボックス 112">
                <a:extLst>
                  <a:ext uri="{FF2B5EF4-FFF2-40B4-BE49-F238E27FC236}">
                    <a16:creationId xmlns:a16="http://schemas.microsoft.com/office/drawing/2014/main" id="{D791D3E9-F053-43CC-9F3B-49B802E391F9}"/>
                  </a:ext>
                </a:extLst>
              </p:cNvPr>
              <p:cNvSpPr txBox="1"/>
              <p:nvPr/>
            </p:nvSpPr>
            <p:spPr>
              <a:xfrm>
                <a:off x="7020272" y="4122946"/>
                <a:ext cx="2129211" cy="1754326"/>
              </a:xfrm>
              <a:prstGeom prst="rect">
                <a:avLst/>
              </a:prstGeom>
              <a:noFill/>
            </p:spPr>
            <p:txBody>
              <a:bodyPr wrap="square" rtlCol="0">
                <a:spAutoFit/>
              </a:bodyPr>
              <a:lstStyle/>
              <a:p>
                <a:r>
                  <a:rPr kumimoji="1" lang="ja-JP" altLang="en-US" dirty="0">
                    <a:solidFill>
                      <a:srgbClr val="FF0000"/>
                    </a:solidFill>
                  </a:rPr>
                  <a:t>１節点は</a:t>
                </a:r>
                <a:br>
                  <a:rPr kumimoji="1" lang="en-US" altLang="ja-JP" dirty="0"/>
                </a:br>
                <a:r>
                  <a:rPr kumimoji="1" lang="ja-JP" altLang="en-US" dirty="0">
                    <a:solidFill>
                      <a:srgbClr val="E89049"/>
                    </a:solidFill>
                  </a:rPr>
                  <a:t>１２エッジ</a:t>
                </a:r>
                <a:r>
                  <a:rPr kumimoji="1" lang="ja-JP" altLang="en-US" dirty="0"/>
                  <a:t>から</a:t>
                </a:r>
                <a:br>
                  <a:rPr kumimoji="1" lang="en-US" altLang="ja-JP" dirty="0"/>
                </a:br>
                <a:r>
                  <a:rPr kumimoji="1" lang="ja-JP" altLang="en-US" dirty="0"/>
                  <a:t>参照され，</a:t>
                </a:r>
                <a:endParaRPr kumimoji="1" lang="en-US" altLang="ja-JP" dirty="0"/>
              </a:p>
              <a:p>
                <a:r>
                  <a:rPr lang="ja-JP" altLang="en-US" dirty="0">
                    <a:solidFill>
                      <a:srgbClr val="66A9B1"/>
                    </a:solidFill>
                  </a:rPr>
                  <a:t>１２要素</a:t>
                </a:r>
                <a:r>
                  <a:rPr lang="ja-JP" altLang="en-US" dirty="0"/>
                  <a:t>から</a:t>
                </a:r>
                <a:br>
                  <a:rPr lang="en-US" altLang="ja-JP" dirty="0"/>
                </a:br>
                <a:r>
                  <a:rPr lang="ja-JP" altLang="en-US" dirty="0"/>
                  <a:t>参照される．</a:t>
                </a:r>
                <a:br>
                  <a:rPr kumimoji="1" lang="en-US" altLang="ja-JP" dirty="0"/>
                </a:br>
                <a14:m>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a14:m>
                <a:r>
                  <a:rPr kumimoji="1" lang="ja-JP" altLang="en-US" dirty="0"/>
                  <a:t> </a:t>
                </a:r>
                <a:r>
                  <a:rPr kumimoji="1" lang="ja-JP" altLang="en-US" dirty="0">
                    <a:solidFill>
                      <a:srgbClr val="FF00FF"/>
                    </a:solidFill>
                  </a:rPr>
                  <a:t>関連節点は</a:t>
                </a:r>
                <a:r>
                  <a:rPr kumimoji="1" lang="en-US" altLang="ja-JP" dirty="0">
                    <a:solidFill>
                      <a:srgbClr val="FF00FF"/>
                    </a:solidFill>
                  </a:rPr>
                  <a:t>13</a:t>
                </a:r>
                <a:r>
                  <a:rPr kumimoji="1" lang="ja-JP" altLang="en-US" dirty="0">
                    <a:solidFill>
                      <a:srgbClr val="FF00FF"/>
                    </a:solidFill>
                  </a:rPr>
                  <a:t>個．</a:t>
                </a:r>
              </a:p>
            </p:txBody>
          </p:sp>
        </mc:Choice>
        <mc:Fallback xmlns="">
          <p:sp>
            <p:nvSpPr>
              <p:cNvPr id="113" name="テキスト ボックス 112">
                <a:extLst>
                  <a:ext uri="{FF2B5EF4-FFF2-40B4-BE49-F238E27FC236}">
                    <a16:creationId xmlns:a16="http://schemas.microsoft.com/office/drawing/2014/main" id="{D791D3E9-F053-43CC-9F3B-49B802E391F9}"/>
                  </a:ext>
                </a:extLst>
              </p:cNvPr>
              <p:cNvSpPr txBox="1">
                <a:spLocks noRot="1" noChangeAspect="1" noMove="1" noResize="1" noEditPoints="1" noAdjustHandles="1" noChangeArrowheads="1" noChangeShapeType="1" noTextEdit="1"/>
              </p:cNvSpPr>
              <p:nvPr/>
            </p:nvSpPr>
            <p:spPr>
              <a:xfrm>
                <a:off x="7020272" y="4122946"/>
                <a:ext cx="2129211" cy="1754326"/>
              </a:xfrm>
              <a:prstGeom prst="rect">
                <a:avLst/>
              </a:prstGeom>
              <a:blipFill>
                <a:blip r:embed="rId5"/>
                <a:stretch>
                  <a:fillRect l="-2579" t="-2431" r="-9169" b="-486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6995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E67DEF-9231-4A1C-B05B-EDD3E3B1F799}"/>
              </a:ext>
            </a:extLst>
          </p:cNvPr>
          <p:cNvSpPr>
            <a:spLocks noGrp="1"/>
          </p:cNvSpPr>
          <p:nvPr>
            <p:ph type="title"/>
          </p:nvPr>
        </p:nvSpPr>
        <p:spPr/>
        <p:txBody>
          <a:bodyPr>
            <a:normAutofit/>
          </a:bodyPr>
          <a:lstStyle/>
          <a:p>
            <a:r>
              <a:rPr kumimoji="1" lang="ja-JP" altLang="en-US" dirty="0"/>
              <a:t>車体移動（移動境界）の取り扱い</a:t>
            </a:r>
          </a:p>
        </p:txBody>
      </p:sp>
      <p:sp>
        <p:nvSpPr>
          <p:cNvPr id="3" name="コンテンツ プレースホルダー 2">
            <a:extLst>
              <a:ext uri="{FF2B5EF4-FFF2-40B4-BE49-F238E27FC236}">
                <a16:creationId xmlns:a16="http://schemas.microsoft.com/office/drawing/2014/main" id="{EB916030-85D9-4592-82FA-BB03BE89BFC4}"/>
              </a:ext>
            </a:extLst>
          </p:cNvPr>
          <p:cNvSpPr>
            <a:spLocks noGrp="1"/>
          </p:cNvSpPr>
          <p:nvPr>
            <p:ph idx="1"/>
          </p:nvPr>
        </p:nvSpPr>
        <p:spPr/>
        <p:txBody>
          <a:bodyPr/>
          <a:lstStyle/>
          <a:p>
            <a:pPr marL="0" indent="0">
              <a:buNone/>
            </a:pPr>
            <a:r>
              <a:rPr lang="ja-JP" altLang="en-US" sz="2400" dirty="0"/>
              <a:t>車体メッシュと電着槽メッシュ</a:t>
            </a:r>
            <a:br>
              <a:rPr lang="en-US" altLang="ja-JP" sz="2400" dirty="0"/>
            </a:br>
            <a:r>
              <a:rPr lang="ja-JP" altLang="en-US" sz="2400" dirty="0"/>
              <a:t>の２つのメッシュを利用した</a:t>
            </a:r>
            <a:br>
              <a:rPr lang="en-US" altLang="ja-JP" sz="2400" dirty="0"/>
            </a:br>
            <a:r>
              <a:rPr lang="ja-JP" altLang="en-US" sz="2400" b="1" u="sng" dirty="0"/>
              <a:t>オーバーセットメッシュ法</a:t>
            </a:r>
            <a:br>
              <a:rPr lang="en-US" altLang="ja-JP" sz="2400" dirty="0"/>
            </a:br>
            <a:r>
              <a:rPr lang="ja-JP" altLang="en-US" sz="2400" dirty="0"/>
              <a:t>を利用．</a:t>
            </a:r>
            <a:endParaRPr lang="en-US" altLang="ja-JP" sz="2400" dirty="0"/>
          </a:p>
          <a:p>
            <a:pPr marL="0" indent="0" algn="ctr">
              <a:buNone/>
            </a:pPr>
            <a:endParaRPr lang="en-US" altLang="ja-JP" sz="2400" b="1" dirty="0"/>
          </a:p>
          <a:p>
            <a:pPr marL="0" indent="0" algn="ctr">
              <a:buNone/>
            </a:pPr>
            <a:endParaRPr lang="en-US" altLang="ja-JP" sz="2400" b="1" dirty="0"/>
          </a:p>
          <a:p>
            <a:pPr marL="0" indent="0" algn="ctr">
              <a:buNone/>
            </a:pPr>
            <a:endParaRPr lang="en-US" altLang="ja-JP" sz="2400" b="1" dirty="0"/>
          </a:p>
          <a:p>
            <a:pPr marL="0" indent="0" algn="ctr">
              <a:buNone/>
            </a:pPr>
            <a:endParaRPr lang="en-US" altLang="ja-JP" sz="2400" b="1" dirty="0"/>
          </a:p>
          <a:p>
            <a:pPr marL="0" indent="0" algn="ctr">
              <a:buNone/>
            </a:pPr>
            <a:endParaRPr lang="en-US" altLang="ja-JP" sz="2400" b="1" dirty="0"/>
          </a:p>
          <a:p>
            <a:pPr marL="0" indent="0" algn="ctr">
              <a:buNone/>
            </a:pPr>
            <a:endParaRPr lang="en-US" altLang="ja-JP" sz="1400" b="1" dirty="0"/>
          </a:p>
          <a:p>
            <a:pPr>
              <a:buFont typeface="Wingdings" panose="05000000000000000000" pitchFamily="2" charset="2"/>
              <a:buChar char="l"/>
            </a:pPr>
            <a:r>
              <a:rPr lang="en-US" altLang="ja-JP" sz="2400" b="1" spc="-10" dirty="0"/>
              <a:t>Multi-Point Constraint (MPC)</a:t>
            </a:r>
            <a:r>
              <a:rPr lang="ja-JP" altLang="en-US" sz="2400" spc="-10" dirty="0"/>
              <a:t>を用いて，両メッシュの界面に位置する電着槽メッシュの節点を車体メッシュの要素にタイイングで結びつける．</a:t>
            </a:r>
            <a:endParaRPr lang="en-US" altLang="ja-JP" sz="2400" spc="-10" dirty="0"/>
          </a:p>
          <a:p>
            <a:pPr>
              <a:buFont typeface="Wingdings" panose="05000000000000000000" pitchFamily="2" charset="2"/>
              <a:buChar char="l"/>
            </a:pPr>
            <a:r>
              <a:rPr lang="en-US" altLang="ja-JP" sz="2400" spc="-10" dirty="0"/>
              <a:t>MPC</a:t>
            </a:r>
            <a:r>
              <a:rPr lang="ja-JP" altLang="en-US" sz="2400" spc="-10" dirty="0"/>
              <a:t>は</a:t>
            </a:r>
            <a:r>
              <a:rPr lang="ja-JP" altLang="en-US" sz="2400" b="1" spc="-10" dirty="0"/>
              <a:t>ラグランジュ未定乗数法</a:t>
            </a:r>
            <a:r>
              <a:rPr lang="ja-JP" altLang="en-US" sz="2400" spc="-10" dirty="0"/>
              <a:t>で満足させる．</a:t>
            </a:r>
            <a:endParaRPr kumimoji="1" lang="ja-JP" altLang="en-US" dirty="0"/>
          </a:p>
        </p:txBody>
      </p:sp>
      <p:sp>
        <p:nvSpPr>
          <p:cNvPr id="4" name="スライド番号プレースホルダー 3">
            <a:extLst>
              <a:ext uri="{FF2B5EF4-FFF2-40B4-BE49-F238E27FC236}">
                <a16:creationId xmlns:a16="http://schemas.microsoft.com/office/drawing/2014/main" id="{DE03DBC7-B54E-4EAD-B3A3-8C4268C76E01}"/>
              </a:ext>
            </a:extLst>
          </p:cNvPr>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pic>
        <p:nvPicPr>
          <p:cNvPr id="15" name="図 14">
            <a:extLst>
              <a:ext uri="{FF2B5EF4-FFF2-40B4-BE49-F238E27FC236}">
                <a16:creationId xmlns:a16="http://schemas.microsoft.com/office/drawing/2014/main" id="{0C03FC69-72B9-4EDC-800B-BD9C19BD4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53"/>
          <a:stretch/>
        </p:blipFill>
        <p:spPr>
          <a:xfrm>
            <a:off x="1272332" y="548679"/>
            <a:ext cx="6588224" cy="4299973"/>
          </a:xfrm>
          <a:prstGeom prst="rect">
            <a:avLst/>
          </a:prstGeom>
        </p:spPr>
      </p:pic>
      <p:sp>
        <p:nvSpPr>
          <p:cNvPr id="10" name="テキスト ボックス 9">
            <a:extLst>
              <a:ext uri="{FF2B5EF4-FFF2-40B4-BE49-F238E27FC236}">
                <a16:creationId xmlns:a16="http://schemas.microsoft.com/office/drawing/2014/main" id="{97138F4F-050F-4C25-B2F4-EE67DE6F50EC}"/>
              </a:ext>
            </a:extLst>
          </p:cNvPr>
          <p:cNvSpPr txBox="1"/>
          <p:nvPr/>
        </p:nvSpPr>
        <p:spPr>
          <a:xfrm>
            <a:off x="5765792" y="1738553"/>
            <a:ext cx="1146468" cy="646331"/>
          </a:xfrm>
          <a:prstGeom prst="rect">
            <a:avLst/>
          </a:prstGeom>
          <a:noFill/>
        </p:spPr>
        <p:txBody>
          <a:bodyPr wrap="none" rtlCol="0">
            <a:spAutoFit/>
          </a:bodyPr>
          <a:lstStyle/>
          <a:p>
            <a:pPr algn="ctr"/>
            <a:r>
              <a:rPr kumimoji="1" lang="en-US" altLang="ja-JP" dirty="0"/>
              <a:t>Inactive</a:t>
            </a:r>
            <a:br>
              <a:rPr kumimoji="1" lang="en-US" altLang="ja-JP" dirty="0"/>
            </a:br>
            <a:r>
              <a:rPr kumimoji="1" lang="en-US" altLang="ja-JP" dirty="0"/>
              <a:t>Elements</a:t>
            </a:r>
            <a:endParaRPr kumimoji="1" lang="ja-JP" altLang="en-US" dirty="0"/>
          </a:p>
        </p:txBody>
      </p:sp>
      <p:sp>
        <p:nvSpPr>
          <p:cNvPr id="11" name="テキスト ボックス 10">
            <a:extLst>
              <a:ext uri="{FF2B5EF4-FFF2-40B4-BE49-F238E27FC236}">
                <a16:creationId xmlns:a16="http://schemas.microsoft.com/office/drawing/2014/main" id="{14C2EC1D-5644-4E19-8D71-F6399D26FD4F}"/>
              </a:ext>
            </a:extLst>
          </p:cNvPr>
          <p:cNvSpPr txBox="1"/>
          <p:nvPr/>
        </p:nvSpPr>
        <p:spPr>
          <a:xfrm>
            <a:off x="3239852" y="1844824"/>
            <a:ext cx="1736374" cy="646331"/>
          </a:xfrm>
          <a:prstGeom prst="rect">
            <a:avLst/>
          </a:prstGeom>
          <a:noFill/>
        </p:spPr>
        <p:txBody>
          <a:bodyPr wrap="none" rtlCol="0">
            <a:spAutoFit/>
          </a:bodyPr>
          <a:lstStyle/>
          <a:p>
            <a:pPr algn="ctr"/>
            <a:r>
              <a:rPr kumimoji="1" lang="en-US" altLang="ja-JP" dirty="0">
                <a:solidFill>
                  <a:srgbClr val="FF0000"/>
                </a:solidFill>
              </a:rPr>
              <a:t>Active</a:t>
            </a:r>
            <a:br>
              <a:rPr kumimoji="1" lang="en-US" altLang="ja-JP" dirty="0">
                <a:solidFill>
                  <a:srgbClr val="FF0000"/>
                </a:solidFill>
              </a:rPr>
            </a:br>
            <a:r>
              <a:rPr lang="en-US" altLang="ja-JP" dirty="0">
                <a:solidFill>
                  <a:srgbClr val="FF0000"/>
                </a:solidFill>
              </a:rPr>
              <a:t>B</a:t>
            </a:r>
            <a:r>
              <a:rPr kumimoji="1" lang="en-US" altLang="ja-JP" dirty="0">
                <a:solidFill>
                  <a:srgbClr val="FF0000"/>
                </a:solidFill>
              </a:rPr>
              <a:t>ody Elements</a:t>
            </a:r>
            <a:endParaRPr kumimoji="1" lang="ja-JP" altLang="en-US" dirty="0">
              <a:solidFill>
                <a:srgbClr val="FF0000"/>
              </a:solidFill>
            </a:endParaRPr>
          </a:p>
        </p:txBody>
      </p:sp>
      <p:sp>
        <p:nvSpPr>
          <p:cNvPr id="12" name="テキスト ボックス 11">
            <a:extLst>
              <a:ext uri="{FF2B5EF4-FFF2-40B4-BE49-F238E27FC236}">
                <a16:creationId xmlns:a16="http://schemas.microsoft.com/office/drawing/2014/main" id="{080C0577-8EE1-4157-94B7-95C40FE2CE92}"/>
              </a:ext>
            </a:extLst>
          </p:cNvPr>
          <p:cNvSpPr txBox="1"/>
          <p:nvPr/>
        </p:nvSpPr>
        <p:spPr>
          <a:xfrm>
            <a:off x="3961149" y="3510755"/>
            <a:ext cx="1210589" cy="923330"/>
          </a:xfrm>
          <a:prstGeom prst="rect">
            <a:avLst/>
          </a:prstGeom>
          <a:noFill/>
        </p:spPr>
        <p:txBody>
          <a:bodyPr wrap="none" rtlCol="0">
            <a:spAutoFit/>
          </a:bodyPr>
          <a:lstStyle/>
          <a:p>
            <a:pPr algn="ctr"/>
            <a:r>
              <a:rPr kumimoji="1" lang="en-US" altLang="ja-JP" b="1" dirty="0">
                <a:solidFill>
                  <a:schemeClr val="bg1"/>
                </a:solidFill>
              </a:rPr>
              <a:t>Active</a:t>
            </a:r>
            <a:br>
              <a:rPr kumimoji="1" lang="en-US" altLang="ja-JP" b="1" dirty="0">
                <a:solidFill>
                  <a:schemeClr val="bg1"/>
                </a:solidFill>
              </a:rPr>
            </a:br>
            <a:r>
              <a:rPr kumimoji="1" lang="en-US" altLang="ja-JP" b="1" dirty="0">
                <a:solidFill>
                  <a:schemeClr val="bg1"/>
                </a:solidFill>
              </a:rPr>
              <a:t>Pool </a:t>
            </a:r>
            <a:br>
              <a:rPr kumimoji="1" lang="en-US" altLang="ja-JP" b="1" dirty="0">
                <a:solidFill>
                  <a:schemeClr val="bg1"/>
                </a:solidFill>
              </a:rPr>
            </a:br>
            <a:r>
              <a:rPr kumimoji="1" lang="en-US" altLang="ja-JP" b="1" dirty="0">
                <a:solidFill>
                  <a:schemeClr val="bg1"/>
                </a:solidFill>
              </a:rPr>
              <a:t>Elements</a:t>
            </a:r>
            <a:endParaRPr kumimoji="1" lang="ja-JP" altLang="en-US" b="1" dirty="0">
              <a:solidFill>
                <a:schemeClr val="bg1"/>
              </a:solidFill>
            </a:endParaRPr>
          </a:p>
        </p:txBody>
      </p:sp>
      <p:sp>
        <p:nvSpPr>
          <p:cNvPr id="16" name="テキスト ボックス 15">
            <a:extLst>
              <a:ext uri="{FF2B5EF4-FFF2-40B4-BE49-F238E27FC236}">
                <a16:creationId xmlns:a16="http://schemas.microsoft.com/office/drawing/2014/main" id="{3DBD9BA1-9E1E-468B-ACF3-844D5EC63CD3}"/>
              </a:ext>
            </a:extLst>
          </p:cNvPr>
          <p:cNvSpPr txBox="1"/>
          <p:nvPr/>
        </p:nvSpPr>
        <p:spPr>
          <a:xfrm>
            <a:off x="8128265" y="2134597"/>
            <a:ext cx="800219" cy="646331"/>
          </a:xfrm>
          <a:prstGeom prst="rect">
            <a:avLst/>
          </a:prstGeom>
          <a:noFill/>
        </p:spPr>
        <p:txBody>
          <a:bodyPr wrap="none" rtlCol="0">
            <a:spAutoFit/>
          </a:bodyPr>
          <a:lstStyle/>
          <a:p>
            <a:pPr algn="ctr"/>
            <a:r>
              <a:rPr kumimoji="1" lang="en-US" altLang="ja-JP" dirty="0"/>
              <a:t>Liquid</a:t>
            </a:r>
            <a:br>
              <a:rPr kumimoji="1" lang="en-US" altLang="ja-JP" dirty="0"/>
            </a:br>
            <a:r>
              <a:rPr kumimoji="1" lang="en-US" altLang="ja-JP" dirty="0"/>
              <a:t>Level</a:t>
            </a:r>
            <a:endParaRPr kumimoji="1" lang="ja-JP" altLang="en-US" dirty="0"/>
          </a:p>
        </p:txBody>
      </p:sp>
      <p:cxnSp>
        <p:nvCxnSpPr>
          <p:cNvPr id="18" name="直線矢印コネクタ 17">
            <a:extLst>
              <a:ext uri="{FF2B5EF4-FFF2-40B4-BE49-F238E27FC236}">
                <a16:creationId xmlns:a16="http://schemas.microsoft.com/office/drawing/2014/main" id="{30C5E1D3-A755-422E-B21B-A17D8811D698}"/>
              </a:ext>
            </a:extLst>
          </p:cNvPr>
          <p:cNvCxnSpPr>
            <a:stCxn id="16" idx="1"/>
          </p:cNvCxnSpPr>
          <p:nvPr/>
        </p:nvCxnSpPr>
        <p:spPr>
          <a:xfrm flipH="1">
            <a:off x="7802453" y="2457763"/>
            <a:ext cx="3258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954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kumimoji="1"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lang="en-US" altLang="ja-JP" sz="900" dirty="0"/>
          </a:p>
          <a:p>
            <a:r>
              <a:rPr lang="ja-JP" altLang="en-US" sz="2400" dirty="0"/>
              <a:t>サイドシルの様な</a:t>
            </a:r>
            <a:r>
              <a:rPr lang="ja-JP" altLang="en-US" sz="2400" b="1" dirty="0">
                <a:effectLst>
                  <a:outerShdw blurRad="38100" dist="38100" dir="2700000" algn="tl">
                    <a:srgbClr val="000000">
                      <a:alpha val="43137"/>
                    </a:srgbClr>
                  </a:outerShdw>
                </a:effectLst>
              </a:rPr>
              <a:t>袋状構造</a:t>
            </a:r>
            <a:r>
              <a:rPr lang="ja-JP" altLang="en-US" sz="2400" dirty="0"/>
              <a:t>を実験室で再現した試験．</a:t>
            </a:r>
            <a:endParaRPr lang="en-US" altLang="ja-JP" sz="2400" dirty="0"/>
          </a:p>
          <a:p>
            <a:r>
              <a:rPr lang="ja-JP" altLang="en-US" sz="2400" dirty="0"/>
              <a:t>最も塗膜が析出しづらい</a:t>
            </a:r>
            <a:r>
              <a:rPr lang="ja-JP" altLang="en-US" sz="2400" b="1" dirty="0">
                <a:effectLst>
                  <a:outerShdw blurRad="38100" dist="38100" dir="2700000" algn="tl">
                    <a:srgbClr val="000000">
                      <a:alpha val="43137"/>
                    </a:srgbClr>
                  </a:outerShdw>
                </a:effectLst>
              </a:rPr>
              <a:t>最奥面</a:t>
            </a:r>
            <a:r>
              <a:rPr lang="en-US" altLang="ja-JP" sz="2400" dirty="0"/>
              <a:t>(G</a:t>
            </a:r>
            <a:r>
              <a:rPr lang="ja-JP" altLang="en-US" sz="2400" dirty="0"/>
              <a:t>面</a:t>
            </a:r>
            <a:r>
              <a:rPr lang="en-US" altLang="ja-JP" sz="2400" dirty="0"/>
              <a:t>)</a:t>
            </a:r>
            <a:r>
              <a:rPr lang="ja-JP" altLang="en-US" sz="2400" dirty="0"/>
              <a:t>の膜厚の解析精度が防食性能の評価において重要．</a:t>
            </a:r>
            <a:endParaRPr lang="en-US" altLang="ja-JP" sz="2400" dirty="0"/>
          </a:p>
          <a:p>
            <a:r>
              <a:rPr lang="ja-JP" altLang="en-US" sz="2400" b="1" dirty="0">
                <a:solidFill>
                  <a:srgbClr val="FF0000"/>
                </a:solidFill>
                <a:effectLst>
                  <a:outerShdw blurRad="38100" dist="38100" dir="2700000" algn="tl">
                    <a:srgbClr val="000000">
                      <a:alpha val="43137"/>
                    </a:srgbClr>
                  </a:outerShdw>
                </a:effectLst>
              </a:rPr>
              <a:t>粗密の異なる４種のメッシュ</a:t>
            </a:r>
            <a:r>
              <a:rPr lang="ja-JP" altLang="en-US" sz="2400" dirty="0"/>
              <a:t>を用い，</a:t>
            </a:r>
            <a:r>
              <a:rPr lang="en-US" altLang="ja-JP" sz="2400" dirty="0"/>
              <a:t>FEM-T4</a:t>
            </a:r>
            <a:r>
              <a:rPr lang="ja-JP" altLang="en-US" sz="2400" dirty="0"/>
              <a:t>および</a:t>
            </a:r>
            <a:r>
              <a:rPr lang="en-US" altLang="ja-JP" sz="2400" dirty="0"/>
              <a:t>ES-FEM-T4</a:t>
            </a:r>
            <a:r>
              <a:rPr lang="ja-JP" altLang="en-US" sz="2400" dirty="0"/>
              <a:t>の</a:t>
            </a:r>
            <a:r>
              <a:rPr lang="ja-JP" altLang="en-US" sz="2400" b="1" dirty="0">
                <a:effectLst>
                  <a:outerShdw blurRad="38100" dist="38100" dir="2700000" algn="tl">
                    <a:srgbClr val="000000">
                      <a:alpha val="43137"/>
                    </a:srgbClr>
                  </a:outerShdw>
                </a:effectLst>
              </a:rPr>
              <a:t>メッシュ収束速度</a:t>
            </a:r>
            <a:r>
              <a:rPr lang="ja-JP" altLang="en-US" sz="2400" dirty="0"/>
              <a:t>を最奥面の膜厚で検証．</a:t>
            </a:r>
            <a:endParaRPr lang="en-US" altLang="ja-JP" sz="2400" b="1" dirty="0">
              <a:solidFill>
                <a:srgbClr val="FF0000"/>
              </a:solidFill>
            </a:endParaRPr>
          </a:p>
        </p:txBody>
      </p:sp>
      <p:sp>
        <p:nvSpPr>
          <p:cNvPr id="2" name="タイトル 1"/>
          <p:cNvSpPr>
            <a:spLocks noGrp="1"/>
          </p:cNvSpPr>
          <p:nvPr>
            <p:ph type="title"/>
          </p:nvPr>
        </p:nvSpPr>
        <p:spPr/>
        <p:txBody>
          <a:bodyPr/>
          <a:lstStyle/>
          <a:p>
            <a:r>
              <a:rPr kumimoji="1" lang="ja-JP" altLang="en-US" dirty="0"/>
              <a:t>解析例：４枚ボックス試験</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p:pic>
        <p:nvPicPr>
          <p:cNvPr id="5" name="コンテンツ プレースホルダ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5931000" y="1340768"/>
            <a:ext cx="3213507" cy="28803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6516216" y="3635732"/>
            <a:ext cx="2357657" cy="369332"/>
          </a:xfrm>
          <a:prstGeom prst="rect">
            <a:avLst/>
          </a:prstGeom>
          <a:noFill/>
        </p:spPr>
        <p:txBody>
          <a:bodyPr wrap="square" rtlCol="0">
            <a:spAutoFit/>
          </a:bodyPr>
          <a:lstStyle/>
          <a:p>
            <a:pPr algn="ctr"/>
            <a:r>
              <a:rPr kumimoji="1" lang="en-US" altLang="ja-JP" dirty="0">
                <a:solidFill>
                  <a:schemeClr val="bg1"/>
                </a:solidFill>
              </a:rPr>
              <a:t>Film Thickness Anim. </a:t>
            </a:r>
            <a:endParaRPr kumimoji="1" lang="ja-JP" altLang="en-US" dirty="0">
              <a:solidFill>
                <a:schemeClr val="bg1"/>
              </a:solidFill>
            </a:endParaRPr>
          </a:p>
        </p:txBody>
      </p:sp>
      <p:pic>
        <p:nvPicPr>
          <p:cNvPr id="14" name="Picture 3">
            <a:extLst>
              <a:ext uri="{FF2B5EF4-FFF2-40B4-BE49-F238E27FC236}">
                <a16:creationId xmlns:a16="http://schemas.microsoft.com/office/drawing/2014/main" id="{ABCB3060-14C9-41A6-A487-5218EAACB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 y="1052736"/>
            <a:ext cx="4506091"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a:extLst>
              <a:ext uri="{FF2B5EF4-FFF2-40B4-BE49-F238E27FC236}">
                <a16:creationId xmlns:a16="http://schemas.microsoft.com/office/drawing/2014/main" id="{548870A1-87E8-4E24-89FB-16C741FE9218}"/>
              </a:ext>
            </a:extLst>
          </p:cNvPr>
          <p:cNvSpPr txBox="1"/>
          <p:nvPr/>
        </p:nvSpPr>
        <p:spPr>
          <a:xfrm>
            <a:off x="5207436" y="692696"/>
            <a:ext cx="3547766" cy="646331"/>
          </a:xfrm>
          <a:prstGeom prst="rect">
            <a:avLst/>
          </a:prstGeom>
          <a:solidFill>
            <a:schemeClr val="bg1">
              <a:lumMod val="85000"/>
            </a:schemeClr>
          </a:solidFill>
        </p:spPr>
        <p:txBody>
          <a:bodyPr wrap="none" rtlCol="0">
            <a:spAutoFit/>
          </a:bodyPr>
          <a:lstStyle/>
          <a:p>
            <a:pPr marL="285750" indent="-285750">
              <a:buFont typeface="Wingdings" panose="05000000000000000000" pitchFamily="2" charset="2"/>
              <a:buChar char="l"/>
            </a:pPr>
            <a:r>
              <a:rPr lang="ja-JP" altLang="en-US" dirty="0"/>
              <a:t>４枚の板で３個の袋部を構成．</a:t>
            </a:r>
            <a:endParaRPr lang="en-US" altLang="ja-JP" dirty="0"/>
          </a:p>
          <a:p>
            <a:pPr marL="285750" indent="-285750">
              <a:buFont typeface="Wingdings" panose="05000000000000000000" pitchFamily="2" charset="2"/>
              <a:buChar char="l"/>
            </a:pPr>
            <a:r>
              <a:rPr kumimoji="1" lang="ja-JP" altLang="en-US" dirty="0"/>
              <a:t>１～３枚</a:t>
            </a:r>
            <a:r>
              <a:rPr lang="ja-JP" altLang="en-US" dirty="0"/>
              <a:t>目は穴あき板．</a:t>
            </a:r>
            <a:endParaRPr kumimoji="1" lang="ja-JP" altLang="en-US" dirty="0"/>
          </a:p>
        </p:txBody>
      </p:sp>
      <p:grpSp>
        <p:nvGrpSpPr>
          <p:cNvPr id="17" name="グループ化 16">
            <a:extLst>
              <a:ext uri="{FF2B5EF4-FFF2-40B4-BE49-F238E27FC236}">
                <a16:creationId xmlns:a16="http://schemas.microsoft.com/office/drawing/2014/main" id="{BD83D143-0DB7-4986-86E5-3F1ABBDF13F4}"/>
              </a:ext>
            </a:extLst>
          </p:cNvPr>
          <p:cNvGrpSpPr/>
          <p:nvPr/>
        </p:nvGrpSpPr>
        <p:grpSpPr>
          <a:xfrm>
            <a:off x="4391980" y="1448780"/>
            <a:ext cx="1889450" cy="2929756"/>
            <a:chOff x="4391980" y="1407475"/>
            <a:chExt cx="1889450" cy="2929756"/>
          </a:xfrm>
        </p:grpSpPr>
        <p:pic>
          <p:nvPicPr>
            <p:cNvPr id="15" name="図 14">
              <a:extLst>
                <a:ext uri="{FF2B5EF4-FFF2-40B4-BE49-F238E27FC236}">
                  <a16:creationId xmlns:a16="http://schemas.microsoft.com/office/drawing/2014/main" id="{3D5DC8ED-4B64-4A9D-ADF1-97E706D40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4" t="9149" r="709" b="12175"/>
            <a:stretch/>
          </p:blipFill>
          <p:spPr>
            <a:xfrm rot="16200000" flipH="1" flipV="1">
              <a:off x="3965903" y="1833552"/>
              <a:ext cx="2741604" cy="1889450"/>
            </a:xfrm>
            <a:prstGeom prst="rect">
              <a:avLst/>
            </a:prstGeom>
          </p:spPr>
        </p:pic>
        <p:sp>
          <p:nvSpPr>
            <p:cNvPr id="16" name="テキスト ボックス 15">
              <a:extLst>
                <a:ext uri="{FF2B5EF4-FFF2-40B4-BE49-F238E27FC236}">
                  <a16:creationId xmlns:a16="http://schemas.microsoft.com/office/drawing/2014/main" id="{B3F49ABE-0CE7-4275-B4C7-CE6B8D0248F3}"/>
                </a:ext>
              </a:extLst>
            </p:cNvPr>
            <p:cNvSpPr txBox="1"/>
            <p:nvPr/>
          </p:nvSpPr>
          <p:spPr>
            <a:xfrm>
              <a:off x="4531035" y="3998677"/>
              <a:ext cx="1611339" cy="338554"/>
            </a:xfrm>
            <a:prstGeom prst="rect">
              <a:avLst/>
            </a:prstGeom>
            <a:noFill/>
          </p:spPr>
          <p:txBody>
            <a:bodyPr wrap="none" rtlCol="0">
              <a:spAutoFit/>
            </a:bodyPr>
            <a:lstStyle/>
            <a:p>
              <a:r>
                <a:rPr kumimoji="1" lang="en-US" altLang="ja-JP" sz="1600" dirty="0"/>
                <a:t>Photo of a BOX</a:t>
              </a:r>
              <a:endParaRPr kumimoji="1" lang="ja-JP" altLang="en-US" sz="1600" dirty="0"/>
            </a:p>
          </p:txBody>
        </p:sp>
      </p:grpSp>
    </p:spTree>
    <p:extLst>
      <p:ext uri="{BB962C8B-B14F-4D97-AF65-F5344CB8AC3E}">
        <p14:creationId xmlns:p14="http://schemas.microsoft.com/office/powerpoint/2010/main" val="2630896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４種の</a:t>
            </a:r>
            <a:br>
              <a:rPr kumimoji="1" lang="en-US" altLang="ja-JP" b="1" i="1" u="sng" dirty="0">
                <a:effectLst>
                  <a:outerShdw blurRad="38100" dist="38100" dir="2700000" algn="tl">
                    <a:srgbClr val="000000">
                      <a:alpha val="43137"/>
                    </a:srgbClr>
                  </a:outerShdw>
                </a:effectLst>
              </a:rPr>
            </a:br>
            <a:r>
              <a:rPr kumimoji="1" lang="ja-JP" altLang="en-US" b="1" i="1" u="sng" dirty="0">
                <a:effectLst>
                  <a:outerShdw blurRad="38100" dist="38100" dir="2700000" algn="tl">
                    <a:srgbClr val="000000">
                      <a:alpha val="43137"/>
                    </a:srgbClr>
                  </a:outerShdw>
                </a:effectLst>
              </a:rPr>
              <a:t>メッシュ</a:t>
            </a:r>
            <a:endParaRPr kumimoji="1" lang="en-US" altLang="ja-JP" sz="2400" dirty="0"/>
          </a:p>
        </p:txBody>
      </p:sp>
      <p:sp>
        <p:nvSpPr>
          <p:cNvPr id="2" name="タイトル 1"/>
          <p:cNvSpPr>
            <a:spLocks noGrp="1"/>
          </p:cNvSpPr>
          <p:nvPr>
            <p:ph type="title"/>
          </p:nvPr>
        </p:nvSpPr>
        <p:spPr/>
        <p:txBody>
          <a:bodyPr/>
          <a:lstStyle/>
          <a:p>
            <a:r>
              <a:rPr kumimoji="1" lang="ja-JP" altLang="en-US" dirty="0"/>
              <a:t>解析例：４枚ボックス試験</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p:pic>
        <p:nvPicPr>
          <p:cNvPr id="6" name="図 5">
            <a:extLst>
              <a:ext uri="{FF2B5EF4-FFF2-40B4-BE49-F238E27FC236}">
                <a16:creationId xmlns:a16="http://schemas.microsoft.com/office/drawing/2014/main" id="{39B183CC-DF04-43DC-B39E-45FBA989F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664748"/>
            <a:ext cx="2375345" cy="2872264"/>
          </a:xfrm>
          <a:prstGeom prst="rect">
            <a:avLst/>
          </a:prstGeom>
        </p:spPr>
      </p:pic>
      <p:pic>
        <p:nvPicPr>
          <p:cNvPr id="8" name="図 7">
            <a:extLst>
              <a:ext uri="{FF2B5EF4-FFF2-40B4-BE49-F238E27FC236}">
                <a16:creationId xmlns:a16="http://schemas.microsoft.com/office/drawing/2014/main" id="{79C57A8E-9096-4EDC-8455-359022EE6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656692"/>
            <a:ext cx="2375345" cy="2872264"/>
          </a:xfrm>
          <a:prstGeom prst="rect">
            <a:avLst/>
          </a:prstGeom>
        </p:spPr>
      </p:pic>
      <p:pic>
        <p:nvPicPr>
          <p:cNvPr id="11" name="図 10">
            <a:extLst>
              <a:ext uri="{FF2B5EF4-FFF2-40B4-BE49-F238E27FC236}">
                <a16:creationId xmlns:a16="http://schemas.microsoft.com/office/drawing/2014/main" id="{60C5B424-7ABC-4E86-8F02-242D6BAF7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501008"/>
            <a:ext cx="2375345" cy="2872264"/>
          </a:xfrm>
          <a:prstGeom prst="rect">
            <a:avLst/>
          </a:prstGeom>
        </p:spPr>
      </p:pic>
      <p:pic>
        <p:nvPicPr>
          <p:cNvPr id="13" name="図 12">
            <a:extLst>
              <a:ext uri="{FF2B5EF4-FFF2-40B4-BE49-F238E27FC236}">
                <a16:creationId xmlns:a16="http://schemas.microsoft.com/office/drawing/2014/main" id="{A805E84F-EC78-46A5-937E-9C8A82B88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937" y="3501008"/>
            <a:ext cx="2375345" cy="2872264"/>
          </a:xfrm>
          <a:prstGeom prst="rect">
            <a:avLst/>
          </a:prstGeom>
        </p:spPr>
      </p:pic>
      <p:sp>
        <p:nvSpPr>
          <p:cNvPr id="14" name="テキスト ボックス 13">
            <a:extLst>
              <a:ext uri="{FF2B5EF4-FFF2-40B4-BE49-F238E27FC236}">
                <a16:creationId xmlns:a16="http://schemas.microsoft.com/office/drawing/2014/main" id="{C354C7B6-4680-4843-9130-B48217552A6B}"/>
              </a:ext>
            </a:extLst>
          </p:cNvPr>
          <p:cNvSpPr txBox="1"/>
          <p:nvPr/>
        </p:nvSpPr>
        <p:spPr>
          <a:xfrm>
            <a:off x="395536" y="2276872"/>
            <a:ext cx="1831142" cy="1015663"/>
          </a:xfrm>
          <a:prstGeom prst="rect">
            <a:avLst/>
          </a:prstGeom>
          <a:noFill/>
        </p:spPr>
        <p:txBody>
          <a:bodyPr wrap="none" rtlCol="0">
            <a:spAutoFit/>
          </a:bodyPr>
          <a:lstStyle/>
          <a:p>
            <a:r>
              <a:rPr kumimoji="1" lang="en-US" altLang="ja-JP" sz="2000" b="1" dirty="0"/>
              <a:t>3.2 mm </a:t>
            </a:r>
            <a:r>
              <a:rPr kumimoji="1" lang="en-US" altLang="ja-JP" sz="2000" dirty="0"/>
              <a:t>Mesh</a:t>
            </a:r>
            <a:br>
              <a:rPr kumimoji="1" lang="en-US" altLang="ja-JP" sz="2000" dirty="0"/>
            </a:br>
            <a:r>
              <a:rPr kumimoji="1" lang="en-US" altLang="ja-JP" sz="2000" dirty="0"/>
              <a:t>Seed Size</a:t>
            </a:r>
            <a:br>
              <a:rPr kumimoji="1" lang="en-US" altLang="ja-JP" sz="2000" dirty="0"/>
            </a:br>
            <a:r>
              <a:rPr kumimoji="1" lang="en-US" altLang="ja-JP" sz="2000" dirty="0"/>
              <a:t>(31k T4 elem.)</a:t>
            </a:r>
            <a:endParaRPr kumimoji="1" lang="ja-JP" altLang="en-US" sz="2000" dirty="0"/>
          </a:p>
        </p:txBody>
      </p:sp>
      <p:sp>
        <p:nvSpPr>
          <p:cNvPr id="15" name="テキスト ボックス 14">
            <a:extLst>
              <a:ext uri="{FF2B5EF4-FFF2-40B4-BE49-F238E27FC236}">
                <a16:creationId xmlns:a16="http://schemas.microsoft.com/office/drawing/2014/main" id="{5E11E781-4416-489A-AC37-1DCA1EFA742C}"/>
              </a:ext>
            </a:extLst>
          </p:cNvPr>
          <p:cNvSpPr txBox="1"/>
          <p:nvPr/>
        </p:nvSpPr>
        <p:spPr>
          <a:xfrm>
            <a:off x="393426" y="5077633"/>
            <a:ext cx="1973810" cy="1015663"/>
          </a:xfrm>
          <a:prstGeom prst="rect">
            <a:avLst/>
          </a:prstGeom>
          <a:noFill/>
        </p:spPr>
        <p:txBody>
          <a:bodyPr wrap="none" rtlCol="0">
            <a:spAutoFit/>
          </a:bodyPr>
          <a:lstStyle/>
          <a:p>
            <a:r>
              <a:rPr lang="en-US" altLang="ja-JP" sz="2000" b="1" dirty="0"/>
              <a:t>0</a:t>
            </a:r>
            <a:r>
              <a:rPr kumimoji="1" lang="en-US" altLang="ja-JP" sz="2000" b="1" dirty="0"/>
              <a:t>.8 mm </a:t>
            </a:r>
            <a:r>
              <a:rPr kumimoji="1" lang="en-US" altLang="ja-JP" sz="2000" dirty="0"/>
              <a:t>Mesh</a:t>
            </a:r>
            <a:br>
              <a:rPr kumimoji="1" lang="en-US" altLang="ja-JP" sz="2000" dirty="0"/>
            </a:br>
            <a:r>
              <a:rPr kumimoji="1" lang="en-US" altLang="ja-JP" sz="2000" dirty="0"/>
              <a:t>Seed Size</a:t>
            </a:r>
            <a:br>
              <a:rPr kumimoji="1" lang="en-US" altLang="ja-JP" sz="2000" dirty="0"/>
            </a:br>
            <a:r>
              <a:rPr kumimoji="1" lang="en-US" altLang="ja-JP" sz="2000" dirty="0"/>
              <a:t>(169k T4 elem.)</a:t>
            </a:r>
            <a:endParaRPr kumimoji="1" lang="ja-JP" altLang="en-US" sz="2000" dirty="0"/>
          </a:p>
        </p:txBody>
      </p:sp>
      <p:sp>
        <p:nvSpPr>
          <p:cNvPr id="16" name="テキスト ボックス 15">
            <a:extLst>
              <a:ext uri="{FF2B5EF4-FFF2-40B4-BE49-F238E27FC236}">
                <a16:creationId xmlns:a16="http://schemas.microsoft.com/office/drawing/2014/main" id="{3FADC091-341A-49AC-9039-17816E5E4097}"/>
              </a:ext>
            </a:extLst>
          </p:cNvPr>
          <p:cNvSpPr txBox="1"/>
          <p:nvPr/>
        </p:nvSpPr>
        <p:spPr>
          <a:xfrm>
            <a:off x="6948264" y="2280796"/>
            <a:ext cx="1831142" cy="1015663"/>
          </a:xfrm>
          <a:prstGeom prst="rect">
            <a:avLst/>
          </a:prstGeom>
          <a:noFill/>
        </p:spPr>
        <p:txBody>
          <a:bodyPr wrap="none" rtlCol="0">
            <a:spAutoFit/>
          </a:bodyPr>
          <a:lstStyle/>
          <a:p>
            <a:r>
              <a:rPr lang="en-US" altLang="ja-JP" sz="2000" b="1" dirty="0"/>
              <a:t>1</a:t>
            </a:r>
            <a:r>
              <a:rPr kumimoji="1" lang="en-US" altLang="ja-JP" sz="2000" b="1" dirty="0"/>
              <a:t>.6 mm </a:t>
            </a:r>
            <a:r>
              <a:rPr kumimoji="1" lang="en-US" altLang="ja-JP" sz="2000" dirty="0"/>
              <a:t>Mesh</a:t>
            </a:r>
            <a:br>
              <a:rPr kumimoji="1" lang="en-US" altLang="ja-JP" sz="2000" dirty="0"/>
            </a:br>
            <a:r>
              <a:rPr kumimoji="1" lang="en-US" altLang="ja-JP" sz="2000" dirty="0"/>
              <a:t>Seed Size</a:t>
            </a:r>
            <a:br>
              <a:rPr kumimoji="1" lang="en-US" altLang="ja-JP" sz="2000" dirty="0"/>
            </a:br>
            <a:r>
              <a:rPr kumimoji="1" lang="en-US" altLang="ja-JP" sz="2000" dirty="0"/>
              <a:t>(65k T4 elem.)</a:t>
            </a:r>
            <a:endParaRPr kumimoji="1" lang="ja-JP" altLang="en-US" sz="2000" dirty="0"/>
          </a:p>
        </p:txBody>
      </p:sp>
      <p:sp>
        <p:nvSpPr>
          <p:cNvPr id="17" name="テキスト ボックス 16">
            <a:extLst>
              <a:ext uri="{FF2B5EF4-FFF2-40B4-BE49-F238E27FC236}">
                <a16:creationId xmlns:a16="http://schemas.microsoft.com/office/drawing/2014/main" id="{7559B84F-CA5A-40A5-855E-5F9D55DA1529}"/>
              </a:ext>
            </a:extLst>
          </p:cNvPr>
          <p:cNvSpPr txBox="1"/>
          <p:nvPr/>
        </p:nvSpPr>
        <p:spPr>
          <a:xfrm>
            <a:off x="7026682" y="5079721"/>
            <a:ext cx="1973810" cy="1015663"/>
          </a:xfrm>
          <a:prstGeom prst="rect">
            <a:avLst/>
          </a:prstGeom>
          <a:noFill/>
        </p:spPr>
        <p:txBody>
          <a:bodyPr wrap="none" rtlCol="0">
            <a:spAutoFit/>
          </a:bodyPr>
          <a:lstStyle/>
          <a:p>
            <a:r>
              <a:rPr lang="en-US" altLang="ja-JP" sz="2000" b="1" dirty="0"/>
              <a:t>0</a:t>
            </a:r>
            <a:r>
              <a:rPr kumimoji="1" lang="en-US" altLang="ja-JP" sz="2000" b="1" dirty="0"/>
              <a:t>.4 mm </a:t>
            </a:r>
            <a:r>
              <a:rPr kumimoji="1" lang="en-US" altLang="ja-JP" sz="2000" dirty="0"/>
              <a:t>Mesh</a:t>
            </a:r>
            <a:br>
              <a:rPr kumimoji="1" lang="en-US" altLang="ja-JP" sz="2000" dirty="0"/>
            </a:br>
            <a:r>
              <a:rPr kumimoji="1" lang="en-US" altLang="ja-JP" sz="2000" dirty="0"/>
              <a:t>Seed Size</a:t>
            </a:r>
            <a:br>
              <a:rPr kumimoji="1" lang="en-US" altLang="ja-JP" sz="2000" dirty="0"/>
            </a:br>
            <a:r>
              <a:rPr kumimoji="1" lang="en-US" altLang="ja-JP" sz="2000" dirty="0"/>
              <a:t>(716k T4 elem.)</a:t>
            </a:r>
            <a:endParaRPr kumimoji="1" lang="ja-JP" altLang="en-US" sz="2000" dirty="0"/>
          </a:p>
        </p:txBody>
      </p:sp>
      <p:sp>
        <p:nvSpPr>
          <p:cNvPr id="18" name="テキスト ボックス 17">
            <a:extLst>
              <a:ext uri="{FF2B5EF4-FFF2-40B4-BE49-F238E27FC236}">
                <a16:creationId xmlns:a16="http://schemas.microsoft.com/office/drawing/2014/main" id="{79C2D01D-A2C8-4464-B8EA-4253C1711CB0}"/>
              </a:ext>
            </a:extLst>
          </p:cNvPr>
          <p:cNvSpPr txBox="1"/>
          <p:nvPr/>
        </p:nvSpPr>
        <p:spPr>
          <a:xfrm>
            <a:off x="7514109" y="649581"/>
            <a:ext cx="1377300" cy="646331"/>
          </a:xfrm>
          <a:prstGeom prst="rect">
            <a:avLst/>
          </a:prstGeom>
          <a:solidFill>
            <a:schemeClr val="bg1">
              <a:lumMod val="85000"/>
            </a:schemeClr>
          </a:solidFill>
        </p:spPr>
        <p:txBody>
          <a:bodyPr wrap="none" rtlCol="0">
            <a:spAutoFit/>
          </a:bodyPr>
          <a:lstStyle/>
          <a:p>
            <a:pPr algn="ctr"/>
            <a:r>
              <a:rPr kumimoji="1" lang="ja-JP" altLang="en-US" dirty="0"/>
              <a:t>表面メッシュ</a:t>
            </a:r>
            <a:br>
              <a:rPr kumimoji="1" lang="en-US" altLang="ja-JP" dirty="0"/>
            </a:br>
            <a:r>
              <a:rPr kumimoji="1" lang="ja-JP" altLang="en-US" dirty="0"/>
              <a:t>のみを表示</a:t>
            </a:r>
          </a:p>
        </p:txBody>
      </p:sp>
    </p:spTree>
    <p:extLst>
      <p:ext uri="{BB962C8B-B14F-4D97-AF65-F5344CB8AC3E}">
        <p14:creationId xmlns:p14="http://schemas.microsoft.com/office/powerpoint/2010/main" val="199258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最奥面の膜厚時刻歴</a:t>
            </a:r>
            <a:endParaRPr kumimoji="1" lang="ja-JP" altLang="en-US" dirty="0"/>
          </a:p>
        </p:txBody>
      </p:sp>
      <p:sp>
        <p:nvSpPr>
          <p:cNvPr id="2" name="タイトル 1"/>
          <p:cNvSpPr>
            <a:spLocks noGrp="1"/>
          </p:cNvSpPr>
          <p:nvPr>
            <p:ph type="title"/>
          </p:nvPr>
        </p:nvSpPr>
        <p:spPr/>
        <p:txBody>
          <a:bodyPr/>
          <a:lstStyle/>
          <a:p>
            <a:r>
              <a:rPr kumimoji="1" lang="ja-JP" altLang="en-US" dirty="0"/>
              <a:t>解析例：４枚ボックス試験</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
        <p:nvSpPr>
          <p:cNvPr id="5" name="角丸四角形 4"/>
          <p:cNvSpPr/>
          <p:nvPr/>
        </p:nvSpPr>
        <p:spPr>
          <a:xfrm>
            <a:off x="245617" y="5049180"/>
            <a:ext cx="8641654" cy="1260140"/>
          </a:xfrm>
          <a:prstGeom prst="roundRect">
            <a:avLst/>
          </a:prstGeom>
          <a:solidFill>
            <a:srgbClr val="FF5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400" dirty="0">
                <a:latin typeface="ＭＳ Ｐゴシック" panose="020B0600070205080204" pitchFamily="50" charset="-128"/>
                <a:ea typeface="ＭＳ Ｐゴシック" panose="020B0600070205080204" pitchFamily="50" charset="-128"/>
              </a:rPr>
              <a:t>FEM-T4</a:t>
            </a:r>
            <a:r>
              <a:rPr lang="ja-JP" altLang="en-US" sz="2400" dirty="0">
                <a:latin typeface="ＭＳ Ｐゴシック" panose="020B0600070205080204" pitchFamily="50" charset="-128"/>
                <a:ea typeface="ＭＳ Ｐゴシック" panose="020B0600070205080204" pitchFamily="50" charset="-128"/>
              </a:rPr>
              <a:t>（破線）の結果はメッシュが粗いと大きな誤差を持つ．</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他方，</a:t>
            </a:r>
            <a:r>
              <a:rPr lang="en-US" altLang="ja-JP" sz="2400" dirty="0">
                <a:latin typeface="ＭＳ Ｐゴシック" panose="020B0600070205080204" pitchFamily="50" charset="-128"/>
                <a:ea typeface="ＭＳ Ｐゴシック" panose="020B0600070205080204" pitchFamily="50" charset="-128"/>
              </a:rPr>
              <a:t>ES-FEM-T4</a:t>
            </a:r>
            <a:r>
              <a:rPr lang="ja-JP" altLang="en-US" sz="2400" dirty="0">
                <a:latin typeface="ＭＳ Ｐゴシック" panose="020B0600070205080204" pitchFamily="50" charset="-128"/>
                <a:ea typeface="ＭＳ Ｐゴシック" panose="020B0600070205080204" pitchFamily="50" charset="-128"/>
              </a:rPr>
              <a:t>（実線）は粗いメッシュでも誤差が小さく，</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収束解が得られている．</a:t>
            </a:r>
          </a:p>
        </p:txBody>
      </p:sp>
      <p:sp>
        <p:nvSpPr>
          <p:cNvPr id="10" name="正方形/長方形 9"/>
          <p:cNvSpPr/>
          <p:nvPr/>
        </p:nvSpPr>
        <p:spPr>
          <a:xfrm>
            <a:off x="7487120" y="1340768"/>
            <a:ext cx="937308" cy="28329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flipV="1">
            <a:off x="7812360" y="4149080"/>
            <a:ext cx="180020" cy="2880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696236" y="4437112"/>
            <a:ext cx="2304256" cy="461665"/>
          </a:xfrm>
          <a:prstGeom prst="rect">
            <a:avLst/>
          </a:prstGeom>
          <a:solidFill>
            <a:schemeClr val="accent5"/>
          </a:solidFill>
        </p:spPr>
        <p:txBody>
          <a:bodyPr wrap="square" rtlCol="0">
            <a:spAutoFit/>
          </a:bodyPr>
          <a:lstStyle/>
          <a:p>
            <a:r>
              <a:rPr lang="en-US" altLang="ja-JP" sz="2400" dirty="0"/>
              <a:t>Mesh seed size</a:t>
            </a:r>
            <a:endParaRPr kumimoji="1" lang="ja-JP" altLang="en-US" sz="2400" dirty="0"/>
          </a:p>
        </p:txBody>
      </p:sp>
      <p:pic>
        <p:nvPicPr>
          <p:cNvPr id="11" name="図 10">
            <a:extLst>
              <a:ext uri="{FF2B5EF4-FFF2-40B4-BE49-F238E27FC236}">
                <a16:creationId xmlns:a16="http://schemas.microsoft.com/office/drawing/2014/main" id="{17BA4F38-B15D-432C-A0ED-93B9CACBC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508" y="1131235"/>
            <a:ext cx="8858725" cy="3881941"/>
          </a:xfrm>
          <a:prstGeom prst="rect">
            <a:avLst/>
          </a:prstGeom>
        </p:spPr>
      </p:pic>
    </p:spTree>
    <p:extLst>
      <p:ext uri="{BB962C8B-B14F-4D97-AF65-F5344CB8AC3E}">
        <p14:creationId xmlns:p14="http://schemas.microsoft.com/office/powerpoint/2010/main" val="3808135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75" y="1088740"/>
            <a:ext cx="6616261" cy="3715200"/>
          </a:xfrm>
          <a:prstGeom prst="rect">
            <a:avLst/>
          </a:prstGeom>
        </p:spPr>
      </p:pic>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最奥面の</a:t>
            </a:r>
            <a:r>
              <a:rPr lang="en-US" altLang="ja-JP" b="1" i="1" u="sng" dirty="0">
                <a:effectLst>
                  <a:outerShdw blurRad="38100" dist="38100" dir="2700000" algn="tl">
                    <a:srgbClr val="000000">
                      <a:alpha val="43137"/>
                    </a:srgbClr>
                  </a:outerShdw>
                </a:effectLst>
              </a:rPr>
              <a:t>180</a:t>
            </a:r>
            <a:r>
              <a:rPr lang="ja-JP" altLang="en-US" b="1" i="1" u="sng" dirty="0">
                <a:effectLst>
                  <a:outerShdw blurRad="38100" dist="38100" dir="2700000" algn="tl">
                    <a:srgbClr val="000000">
                      <a:alpha val="43137"/>
                    </a:srgbClr>
                  </a:outerShdw>
                </a:effectLst>
              </a:rPr>
              <a:t>秒時点の膜厚のメッシュ収束速度比較</a:t>
            </a:r>
            <a:endParaRPr lang="en-US" altLang="ja-JP" b="1" i="1" u="sng" dirty="0">
              <a:effectLst>
                <a:outerShdw blurRad="38100" dist="38100" dir="2700000" algn="tl">
                  <a:srgbClr val="000000">
                    <a:alpha val="43137"/>
                  </a:srgbClr>
                </a:outerShdw>
              </a:effectLst>
            </a:endParaRPr>
          </a:p>
          <a:p>
            <a:pPr marL="0" indent="0">
              <a:buNone/>
            </a:pP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br>
              <a:rPr kumimoji="1" lang="en-US" altLang="ja-JP" sz="2400" b="1" i="1" u="sng" dirty="0">
                <a:effectLst>
                  <a:outerShdw blurRad="38100" dist="38100" dir="2700000" algn="tl">
                    <a:srgbClr val="000000">
                      <a:alpha val="43137"/>
                    </a:srgbClr>
                  </a:outerShdw>
                </a:effectLst>
              </a:rPr>
            </a:br>
            <a:endParaRPr kumimoji="1" lang="en-US" altLang="ja-JP" sz="1800" b="1" i="1" u="sng" dirty="0">
              <a:effectLst>
                <a:outerShdw blurRad="38100" dist="38100" dir="2700000" algn="tl">
                  <a:srgbClr val="000000">
                    <a:alpha val="43137"/>
                  </a:srgbClr>
                </a:outerShdw>
              </a:effectLst>
            </a:endParaRPr>
          </a:p>
          <a:p>
            <a:r>
              <a:rPr lang="en-US" altLang="ja-JP" sz="2400" dirty="0"/>
              <a:t>FEM-T4</a:t>
            </a:r>
            <a:r>
              <a:rPr lang="ja-JP" altLang="en-US" sz="2400" dirty="0"/>
              <a:t>は１次収束している．</a:t>
            </a:r>
            <a:endParaRPr lang="en-US" altLang="ja-JP" sz="2400" dirty="0"/>
          </a:p>
          <a:p>
            <a:r>
              <a:rPr lang="en-US" altLang="ja-JP" sz="2400" dirty="0"/>
              <a:t>ES-FEM-T4</a:t>
            </a:r>
            <a:r>
              <a:rPr lang="ja-JP" altLang="en-US" sz="2400" dirty="0"/>
              <a:t>は２次収束している．</a:t>
            </a:r>
            <a:endParaRPr kumimoji="1" lang="ja-JP" altLang="en-US" dirty="0"/>
          </a:p>
        </p:txBody>
      </p:sp>
      <p:sp>
        <p:nvSpPr>
          <p:cNvPr id="2" name="タイトル 1"/>
          <p:cNvSpPr>
            <a:spLocks noGrp="1"/>
          </p:cNvSpPr>
          <p:nvPr>
            <p:ph type="title"/>
          </p:nvPr>
        </p:nvSpPr>
        <p:spPr/>
        <p:txBody>
          <a:bodyPr/>
          <a:lstStyle/>
          <a:p>
            <a:r>
              <a:rPr lang="ja-JP" altLang="en-US" dirty="0"/>
              <a:t>解析例：４枚ボックス試験</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sp>
        <p:nvSpPr>
          <p:cNvPr id="5" name="角丸四角形 4"/>
          <p:cNvSpPr/>
          <p:nvPr/>
        </p:nvSpPr>
        <p:spPr>
          <a:xfrm>
            <a:off x="250824" y="5589240"/>
            <a:ext cx="8785672" cy="763768"/>
          </a:xfrm>
          <a:prstGeom prst="roundRect">
            <a:avLst/>
          </a:prstGeom>
          <a:solidFill>
            <a:schemeClr val="accent1"/>
          </a:soli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400" dirty="0">
                <a:solidFill>
                  <a:schemeClr val="tx1"/>
                </a:solidFill>
                <a:latin typeface="ＭＳ Ｐゴシック" panose="020B0600070205080204" pitchFamily="50" charset="-128"/>
                <a:ea typeface="ＭＳ Ｐゴシック" panose="020B0600070205080204" pitchFamily="50" charset="-128"/>
              </a:rPr>
              <a:t>FEM-T4</a:t>
            </a:r>
            <a:r>
              <a:rPr lang="ja-JP" altLang="en-US" sz="2400" dirty="0">
                <a:solidFill>
                  <a:schemeClr val="tx1"/>
                </a:solidFill>
                <a:latin typeface="ＭＳ Ｐゴシック" panose="020B0600070205080204" pitchFamily="50" charset="-128"/>
                <a:ea typeface="ＭＳ Ｐゴシック" panose="020B0600070205080204" pitchFamily="50" charset="-128"/>
              </a:rPr>
              <a:t>と比較して，</a:t>
            </a:r>
            <a:r>
              <a:rPr lang="en-US" altLang="ja-JP" sz="2400" dirty="0">
                <a:solidFill>
                  <a:schemeClr val="tx1"/>
                </a:solidFill>
                <a:latin typeface="ＭＳ Ｐゴシック" panose="020B0600070205080204" pitchFamily="50" charset="-128"/>
                <a:ea typeface="ＭＳ Ｐゴシック" panose="020B0600070205080204" pitchFamily="50" charset="-128"/>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rPr>
              <a:t>は遥かにメッシュ収束速度が速い．</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⇒粗いメッシュでも十分高精度な解が得られる．</a:t>
            </a:r>
          </a:p>
        </p:txBody>
      </p:sp>
      <p:sp>
        <p:nvSpPr>
          <p:cNvPr id="15" name="テキスト ボックス 14"/>
          <p:cNvSpPr txBox="1"/>
          <p:nvPr/>
        </p:nvSpPr>
        <p:spPr>
          <a:xfrm>
            <a:off x="6696237" y="2888940"/>
            <a:ext cx="2088232" cy="1200329"/>
          </a:xfrm>
          <a:prstGeom prst="rect">
            <a:avLst/>
          </a:prstGeom>
          <a:solidFill>
            <a:schemeClr val="bg1">
              <a:lumMod val="75000"/>
            </a:schemeClr>
          </a:solidFill>
          <a:ln>
            <a:solidFill>
              <a:schemeClr val="tx1"/>
            </a:solidFill>
          </a:ln>
        </p:spPr>
        <p:txBody>
          <a:bodyPr wrap="square" rtlCol="0">
            <a:spAutoFit/>
          </a:bodyPr>
          <a:lstStyle/>
          <a:p>
            <a:r>
              <a:rPr lang="ja-JP" altLang="en-US" dirty="0"/>
              <a:t>最も密なメッシュ</a:t>
            </a:r>
            <a:br>
              <a:rPr lang="en-US" altLang="ja-JP" dirty="0"/>
            </a:br>
            <a:r>
              <a:rPr lang="ja-JP" altLang="en-US" dirty="0"/>
              <a:t>（</a:t>
            </a:r>
            <a:r>
              <a:rPr lang="en-US" altLang="ja-JP" dirty="0"/>
              <a:t>0.4 mm</a:t>
            </a:r>
            <a:r>
              <a:rPr lang="ja-JP" altLang="en-US" dirty="0"/>
              <a:t>）を用いた</a:t>
            </a:r>
            <a:r>
              <a:rPr lang="en-US" altLang="ja-JP" dirty="0"/>
              <a:t>ES-FEM-T4</a:t>
            </a:r>
            <a:r>
              <a:rPr lang="ja-JP" altLang="en-US" dirty="0"/>
              <a:t>の結果</a:t>
            </a:r>
            <a:br>
              <a:rPr lang="en-US" altLang="ja-JP" dirty="0"/>
            </a:br>
            <a:r>
              <a:rPr lang="ja-JP" altLang="en-US" dirty="0"/>
              <a:t>を参照解とした．</a:t>
            </a:r>
            <a:endParaRPr kumimoji="1" lang="ja-JP" altLang="en-US" dirty="0"/>
          </a:p>
        </p:txBody>
      </p:sp>
      <p:sp>
        <p:nvSpPr>
          <p:cNvPr id="6" name="テキスト ボックス 5">
            <a:extLst>
              <a:ext uri="{FF2B5EF4-FFF2-40B4-BE49-F238E27FC236}">
                <a16:creationId xmlns:a16="http://schemas.microsoft.com/office/drawing/2014/main" id="{5EF465CF-68A4-486A-AA81-66C552139B08}"/>
              </a:ext>
            </a:extLst>
          </p:cNvPr>
          <p:cNvSpPr txBox="1"/>
          <p:nvPr/>
        </p:nvSpPr>
        <p:spPr>
          <a:xfrm rot="16200000">
            <a:off x="-577008" y="2529337"/>
            <a:ext cx="1954381" cy="369332"/>
          </a:xfrm>
          <a:prstGeom prst="rect">
            <a:avLst/>
          </a:prstGeom>
          <a:noFill/>
        </p:spPr>
        <p:txBody>
          <a:bodyPr wrap="none" rtlCol="0">
            <a:spAutoFit/>
          </a:bodyPr>
          <a:lstStyle/>
          <a:p>
            <a:r>
              <a:rPr kumimoji="1" lang="en-US" altLang="ja-JP" dirty="0"/>
              <a:t>In Final thickness</a:t>
            </a:r>
            <a:endParaRPr kumimoji="1" lang="ja-JP" altLang="en-US" dirty="0"/>
          </a:p>
        </p:txBody>
      </p:sp>
    </p:spTree>
    <p:extLst>
      <p:ext uri="{BB962C8B-B14F-4D97-AF65-F5344CB8AC3E}">
        <p14:creationId xmlns:p14="http://schemas.microsoft.com/office/powerpoint/2010/main" val="3006329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計算時間の比較</a:t>
            </a:r>
            <a:endParaRPr kumimoji="1" lang="en-US" altLang="ja-JP" b="1" i="1" u="sng" dirty="0">
              <a:effectLst>
                <a:outerShdw blurRad="38100" dist="38100" dir="2700000" algn="tl">
                  <a:srgbClr val="000000">
                    <a:alpha val="43137"/>
                  </a:srgbClr>
                </a:outerShdw>
              </a:effectLst>
            </a:endParaRPr>
          </a:p>
          <a:p>
            <a:pPr marL="0" indent="0" algn="r">
              <a:buNone/>
            </a:pPr>
            <a:r>
              <a:rPr lang="en-US" altLang="ja-JP" sz="2400" dirty="0"/>
              <a:t>on a PC (only 1 CPU: Intel i9-9960X)</a:t>
            </a: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br>
              <a:rPr lang="en-US" altLang="ja-JP" sz="2400" dirty="0"/>
            </a:br>
            <a:endParaRPr kumimoji="1" lang="en-US" altLang="ja-JP" sz="1800" dirty="0"/>
          </a:p>
          <a:p>
            <a:r>
              <a:rPr lang="ja-JP" altLang="en-US" sz="2400" dirty="0"/>
              <a:t>同じメッシュを用いると，</a:t>
            </a:r>
            <a:r>
              <a:rPr lang="en-US" altLang="ja-JP" sz="2400" dirty="0"/>
              <a:t>ES-FEM-T4</a:t>
            </a:r>
            <a:r>
              <a:rPr lang="ja-JP" altLang="en-US" sz="2400" dirty="0"/>
              <a:t>は</a:t>
            </a:r>
            <a:r>
              <a:rPr lang="en-US" altLang="ja-JP" sz="2400" dirty="0"/>
              <a:t>FEM-T4</a:t>
            </a:r>
            <a:r>
              <a:rPr lang="ja-JP" altLang="en-US" sz="2400" dirty="0"/>
              <a:t>より２倍遅い．</a:t>
            </a:r>
            <a:r>
              <a:rPr lang="en-US" altLang="ja-JP" sz="2400" dirty="0"/>
              <a:t> </a:t>
            </a:r>
          </a:p>
          <a:p>
            <a:r>
              <a:rPr lang="ja-JP" altLang="en-US" sz="2400" dirty="0">
                <a:solidFill>
                  <a:srgbClr val="FF00FF"/>
                </a:solidFill>
              </a:rPr>
              <a:t>同じ計算精度を得るなら，</a:t>
            </a:r>
            <a:r>
              <a:rPr lang="en-US" altLang="ja-JP" sz="2400" dirty="0">
                <a:solidFill>
                  <a:srgbClr val="FF00FF"/>
                </a:solidFill>
              </a:rPr>
              <a:t>ES-FEM-T4</a:t>
            </a:r>
            <a:r>
              <a:rPr lang="ja-JP" altLang="en-US" sz="2400" dirty="0">
                <a:solidFill>
                  <a:srgbClr val="FF00FF"/>
                </a:solidFill>
              </a:rPr>
              <a:t>は</a:t>
            </a:r>
            <a:r>
              <a:rPr lang="en-US" altLang="ja-JP" sz="2400" dirty="0">
                <a:solidFill>
                  <a:srgbClr val="FF00FF"/>
                </a:solidFill>
              </a:rPr>
              <a:t>FEM-T4</a:t>
            </a:r>
            <a:r>
              <a:rPr lang="ja-JP" altLang="en-US" sz="2400" dirty="0">
                <a:solidFill>
                  <a:srgbClr val="FF00FF"/>
                </a:solidFill>
              </a:rPr>
              <a:t>より４倍速い．</a:t>
            </a:r>
            <a:endParaRPr lang="en-US" altLang="ja-JP" sz="2400" dirty="0">
              <a:solidFill>
                <a:srgbClr val="FF00FF"/>
              </a:solidFill>
            </a:endParaRPr>
          </a:p>
        </p:txBody>
      </p:sp>
      <p:sp>
        <p:nvSpPr>
          <p:cNvPr id="2" name="タイトル 1"/>
          <p:cNvSpPr>
            <a:spLocks noGrp="1"/>
          </p:cNvSpPr>
          <p:nvPr>
            <p:ph type="title"/>
          </p:nvPr>
        </p:nvSpPr>
        <p:spPr/>
        <p:txBody>
          <a:bodyPr>
            <a:normAutofit/>
          </a:bodyPr>
          <a:lstStyle/>
          <a:p>
            <a:r>
              <a:rPr lang="ja-JP" altLang="en-US" dirty="0"/>
              <a:t>解析例：４枚ボックス試験</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sp>
        <p:nvSpPr>
          <p:cNvPr id="6" name="テキスト ボックス 5"/>
          <p:cNvSpPr txBox="1"/>
          <p:nvPr/>
        </p:nvSpPr>
        <p:spPr>
          <a:xfrm>
            <a:off x="-1116632" y="5121188"/>
            <a:ext cx="184731" cy="369332"/>
          </a:xfrm>
          <a:prstGeom prst="rect">
            <a:avLst/>
          </a:prstGeom>
          <a:noFill/>
        </p:spPr>
        <p:txBody>
          <a:bodyPr wrap="none" rtlCol="0">
            <a:spAutoFit/>
          </a:bodyPr>
          <a:lstStyle/>
          <a:p>
            <a:endParaRPr kumimoji="1"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2879827512"/>
              </p:ext>
            </p:extLst>
          </p:nvPr>
        </p:nvGraphicFramePr>
        <p:xfrm>
          <a:off x="1326444" y="1592796"/>
          <a:ext cx="6480000" cy="2286000"/>
        </p:xfrm>
        <a:graphic>
          <a:graphicData uri="http://schemas.openxmlformats.org/drawingml/2006/table">
            <a:tbl>
              <a:tblPr firstRow="1" bandRow="1">
                <a:tableStyleId>{073A0DAA-6AF3-43AB-8588-CEC1D06C72B9}</a:tableStyleId>
              </a:tblPr>
              <a:tblGrid>
                <a:gridCol w="2160000">
                  <a:extLst>
                    <a:ext uri="{9D8B030D-6E8A-4147-A177-3AD203B41FA5}">
                      <a16:colId xmlns:a16="http://schemas.microsoft.com/office/drawing/2014/main" val="782426800"/>
                    </a:ext>
                  </a:extLst>
                </a:gridCol>
                <a:gridCol w="2160000">
                  <a:extLst>
                    <a:ext uri="{9D8B030D-6E8A-4147-A177-3AD203B41FA5}">
                      <a16:colId xmlns:a16="http://schemas.microsoft.com/office/drawing/2014/main" val="1708347068"/>
                    </a:ext>
                  </a:extLst>
                </a:gridCol>
                <a:gridCol w="2160000">
                  <a:extLst>
                    <a:ext uri="{9D8B030D-6E8A-4147-A177-3AD203B41FA5}">
                      <a16:colId xmlns:a16="http://schemas.microsoft.com/office/drawing/2014/main" val="3829323949"/>
                    </a:ext>
                  </a:extLst>
                </a:gridCol>
              </a:tblGrid>
              <a:tr h="370840">
                <a:tc>
                  <a:txBody>
                    <a:bodyPr/>
                    <a:lstStyle/>
                    <a:p>
                      <a:pPr algn="ctr"/>
                      <a:r>
                        <a:rPr kumimoji="1" lang="en-US" altLang="ja-JP" sz="2400" dirty="0"/>
                        <a:t>Mesh Size</a:t>
                      </a:r>
                      <a:endParaRPr kumimoji="1" lang="ja-JP" altLang="en-US" sz="2400" dirty="0"/>
                    </a:p>
                  </a:txBody>
                  <a:tcPr/>
                </a:tc>
                <a:tc>
                  <a:txBody>
                    <a:bodyPr/>
                    <a:lstStyle/>
                    <a:p>
                      <a:pPr algn="ctr"/>
                      <a:r>
                        <a:rPr kumimoji="1" lang="en-US" altLang="ja-JP" sz="2400" dirty="0"/>
                        <a:t>FEM-T4</a:t>
                      </a:r>
                      <a:endParaRPr kumimoji="1" lang="ja-JP" altLang="en-US" sz="2400" dirty="0"/>
                    </a:p>
                  </a:txBody>
                  <a:tcPr/>
                </a:tc>
                <a:tc>
                  <a:txBody>
                    <a:bodyPr/>
                    <a:lstStyle/>
                    <a:p>
                      <a:pPr algn="ctr"/>
                      <a:r>
                        <a:rPr kumimoji="1" lang="en-US" altLang="ja-JP" sz="2400" dirty="0"/>
                        <a:t>ES-FEM-T4</a:t>
                      </a:r>
                      <a:endParaRPr kumimoji="1" lang="ja-JP" altLang="en-US" sz="2400" dirty="0"/>
                    </a:p>
                  </a:txBody>
                  <a:tcPr/>
                </a:tc>
                <a:extLst>
                  <a:ext uri="{0D108BD9-81ED-4DB2-BD59-A6C34878D82A}">
                    <a16:rowId xmlns:a16="http://schemas.microsoft.com/office/drawing/2014/main" val="1206346903"/>
                  </a:ext>
                </a:extLst>
              </a:tr>
              <a:tr h="370840">
                <a:tc>
                  <a:txBody>
                    <a:bodyPr/>
                    <a:lstStyle/>
                    <a:p>
                      <a:pPr algn="ctr"/>
                      <a:r>
                        <a:rPr kumimoji="1" lang="en-US" altLang="ja-JP" sz="2400" dirty="0">
                          <a:solidFill>
                            <a:schemeClr val="tx1"/>
                          </a:solidFill>
                        </a:rPr>
                        <a:t>3.2 mm</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7 s</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rgbClr val="0000CC"/>
                          </a:solidFill>
                        </a:rPr>
                        <a:t>10 s</a:t>
                      </a:r>
                      <a:endParaRPr kumimoji="1" lang="ja-JP" altLang="en-US" sz="2400" dirty="0">
                        <a:solidFill>
                          <a:srgbClr val="0000CC"/>
                        </a:solidFill>
                      </a:endParaRPr>
                    </a:p>
                  </a:txBody>
                  <a:tcPr/>
                </a:tc>
                <a:extLst>
                  <a:ext uri="{0D108BD9-81ED-4DB2-BD59-A6C34878D82A}">
                    <a16:rowId xmlns:a16="http://schemas.microsoft.com/office/drawing/2014/main" val="3124488184"/>
                  </a:ext>
                </a:extLst>
              </a:tr>
              <a:tr h="370840">
                <a:tc>
                  <a:txBody>
                    <a:bodyPr/>
                    <a:lstStyle/>
                    <a:p>
                      <a:pPr algn="ctr"/>
                      <a:r>
                        <a:rPr kumimoji="1" lang="en-US" altLang="ja-JP" sz="2400" dirty="0"/>
                        <a:t>1.6 mm</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8 s</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14 s</a:t>
                      </a:r>
                      <a:endParaRPr kumimoji="1" lang="ja-JP" altLang="en-US" sz="2400" dirty="0"/>
                    </a:p>
                  </a:txBody>
                  <a:tcPr/>
                </a:tc>
                <a:extLst>
                  <a:ext uri="{0D108BD9-81ED-4DB2-BD59-A6C34878D82A}">
                    <a16:rowId xmlns:a16="http://schemas.microsoft.com/office/drawing/2014/main" val="42368653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0.8</a:t>
                      </a:r>
                      <a:r>
                        <a:rPr kumimoji="1" lang="en-US" altLang="ja-JP" sz="2400" baseline="0" dirty="0"/>
                        <a:t> mm</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12 s</a:t>
                      </a:r>
                      <a:endParaRPr kumimoji="1" lang="ja-JP"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26 s</a:t>
                      </a:r>
                      <a:endParaRPr kumimoji="1" lang="ja-JP" altLang="en-US" sz="2400" dirty="0"/>
                    </a:p>
                  </a:txBody>
                  <a:tcPr/>
                </a:tc>
                <a:extLst>
                  <a:ext uri="{0D108BD9-81ED-4DB2-BD59-A6C34878D82A}">
                    <a16:rowId xmlns:a16="http://schemas.microsoft.com/office/drawing/2014/main" val="24721247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0.4 mm</a:t>
                      </a:r>
                      <a:endParaRPr kumimoji="1" lang="ja-JP" altLang="en-US" sz="2400" dirty="0"/>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rgbClr val="FF0000"/>
                          </a:solidFill>
                        </a:rPr>
                        <a:t>41 s</a:t>
                      </a:r>
                      <a:endParaRPr kumimoji="1" lang="ja-JP" altLang="en-US" sz="2400" dirty="0">
                        <a:solidFill>
                          <a:srgbClr val="FF0000"/>
                        </a:solidFill>
                      </a:endParaRPr>
                    </a:p>
                  </a:txBody>
                  <a:tcP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125 s</a:t>
                      </a:r>
                      <a:endParaRPr kumimoji="1" lang="ja-JP" altLang="en-US" sz="24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941924"/>
                  </a:ext>
                </a:extLst>
              </a:tr>
            </a:tbl>
          </a:graphicData>
        </a:graphic>
      </p:graphicFrame>
      <p:grpSp>
        <p:nvGrpSpPr>
          <p:cNvPr id="5" name="グループ化 4">
            <a:extLst>
              <a:ext uri="{FF2B5EF4-FFF2-40B4-BE49-F238E27FC236}">
                <a16:creationId xmlns:a16="http://schemas.microsoft.com/office/drawing/2014/main" id="{F8814EB8-19CF-4700-8EB5-A7B011FE2550}"/>
              </a:ext>
            </a:extLst>
          </p:cNvPr>
          <p:cNvGrpSpPr/>
          <p:nvPr/>
        </p:nvGrpSpPr>
        <p:grpSpPr>
          <a:xfrm>
            <a:off x="5220072" y="2293137"/>
            <a:ext cx="864096" cy="1401302"/>
            <a:chOff x="6270706" y="2361929"/>
            <a:chExt cx="864096" cy="1224136"/>
          </a:xfrm>
        </p:grpSpPr>
        <p:cxnSp>
          <p:nvCxnSpPr>
            <p:cNvPr id="7" name="直線矢印コネクタ 6"/>
            <p:cNvCxnSpPr/>
            <p:nvPr/>
          </p:nvCxnSpPr>
          <p:spPr>
            <a:xfrm flipH="1">
              <a:off x="6270706" y="2361929"/>
              <a:ext cx="864096" cy="1224136"/>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8070999">
              <a:off x="6151956" y="2624492"/>
              <a:ext cx="1057534" cy="707886"/>
            </a:xfrm>
            <a:prstGeom prst="rect">
              <a:avLst/>
            </a:prstGeom>
            <a:noFill/>
          </p:spPr>
          <p:txBody>
            <a:bodyPr wrap="none" rtlCol="0">
              <a:spAutoFit/>
            </a:bodyPr>
            <a:lstStyle/>
            <a:p>
              <a:pPr algn="ctr"/>
              <a:r>
                <a:rPr kumimoji="1" lang="ja-JP" altLang="en-US" sz="2000" dirty="0">
                  <a:solidFill>
                    <a:srgbClr val="FF00FF"/>
                  </a:solidFill>
                </a:rPr>
                <a:t>ほぼ同じ</a:t>
              </a:r>
              <a:br>
                <a:rPr kumimoji="1" lang="en-US" altLang="ja-JP" sz="2000" dirty="0">
                  <a:solidFill>
                    <a:srgbClr val="FF00FF"/>
                  </a:solidFill>
                </a:rPr>
              </a:br>
              <a:r>
                <a:rPr kumimoji="1" lang="ja-JP" altLang="en-US" sz="2000" dirty="0">
                  <a:solidFill>
                    <a:srgbClr val="FF00FF"/>
                  </a:solidFill>
                </a:rPr>
                <a:t>計算精度</a:t>
              </a:r>
            </a:p>
          </p:txBody>
        </p:sp>
      </p:grpSp>
      <p:sp>
        <p:nvSpPr>
          <p:cNvPr id="13" name="角丸四角形 12"/>
          <p:cNvSpPr/>
          <p:nvPr/>
        </p:nvSpPr>
        <p:spPr>
          <a:xfrm>
            <a:off x="971601" y="5013176"/>
            <a:ext cx="7200800" cy="972108"/>
          </a:xfrm>
          <a:prstGeom prst="roundRect">
            <a:avLst>
              <a:gd name="adj" fmla="val 24639"/>
            </a:avLst>
          </a:prstGeom>
          <a:solidFill>
            <a:schemeClr val="accent1"/>
          </a:soli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800" dirty="0">
                <a:solidFill>
                  <a:schemeClr val="tx1"/>
                </a:solidFill>
                <a:latin typeface="ＭＳ Ｐゴシック" panose="020B0600070205080204" pitchFamily="50" charset="-128"/>
                <a:ea typeface="ＭＳ Ｐゴシック" panose="020B0600070205080204" pitchFamily="50" charset="-128"/>
              </a:rPr>
              <a:t>ES-FEM-T4</a:t>
            </a:r>
            <a:r>
              <a:rPr lang="ja-JP" altLang="en-US" sz="2800" dirty="0">
                <a:solidFill>
                  <a:schemeClr val="tx1"/>
                </a:solidFill>
                <a:latin typeface="ＭＳ Ｐゴシック" panose="020B0600070205080204" pitchFamily="50" charset="-128"/>
                <a:ea typeface="ＭＳ Ｐゴシック" panose="020B0600070205080204" pitchFamily="50" charset="-128"/>
              </a:rPr>
              <a:t>は</a:t>
            </a:r>
            <a:r>
              <a:rPr lang="en-US" altLang="ja-JP" sz="2800" dirty="0">
                <a:solidFill>
                  <a:schemeClr val="tx1"/>
                </a:solidFill>
                <a:latin typeface="ＭＳ Ｐゴシック" panose="020B0600070205080204" pitchFamily="50" charset="-128"/>
                <a:ea typeface="ＭＳ Ｐゴシック" panose="020B0600070205080204" pitchFamily="50" charset="-128"/>
              </a:rPr>
              <a:t>FEM-T4</a:t>
            </a:r>
            <a:r>
              <a:rPr lang="ja-JP" altLang="en-US" sz="2800" dirty="0">
                <a:solidFill>
                  <a:schemeClr val="tx1"/>
                </a:solidFill>
                <a:latin typeface="ＭＳ Ｐゴシック" panose="020B0600070205080204" pitchFamily="50" charset="-128"/>
                <a:ea typeface="ＭＳ Ｐゴシック" panose="020B0600070205080204" pitchFamily="50" charset="-128"/>
              </a:rPr>
              <a:t>より遥かに短時間で</a:t>
            </a:r>
            <a:br>
              <a:rPr lang="en-US" altLang="ja-JP" sz="2800" dirty="0">
                <a:solidFill>
                  <a:schemeClr val="tx1"/>
                </a:solidFill>
                <a:latin typeface="ＭＳ Ｐゴシック" panose="020B0600070205080204" pitchFamily="50" charset="-128"/>
                <a:ea typeface="ＭＳ Ｐゴシック" panose="020B0600070205080204" pitchFamily="50" charset="-128"/>
              </a:rPr>
            </a:br>
            <a:r>
              <a:rPr lang="ja-JP" altLang="en-US" sz="2800" dirty="0">
                <a:solidFill>
                  <a:schemeClr val="tx1"/>
                </a:solidFill>
                <a:latin typeface="ＭＳ Ｐゴシック" panose="020B0600070205080204" pitchFamily="50" charset="-128"/>
                <a:ea typeface="ＭＳ Ｐゴシック" panose="020B0600070205080204" pitchFamily="50" charset="-128"/>
              </a:rPr>
              <a:t>メッシュ収束した解が得られる．</a:t>
            </a:r>
            <a:endParaRPr lang="en-US" altLang="ja-JP" sz="28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2683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dirty="0">
                    <a:solidFill>
                      <a:srgbClr val="0000CC"/>
                    </a:solidFill>
                  </a:rPr>
                  <a:t>四面体</a:t>
                </a:r>
                <a:r>
                  <a:rPr lang="ja-JP" altLang="en-US" sz="2800" dirty="0"/>
                  <a:t>解析例</a:t>
                </a:r>
                <a:r>
                  <a:rPr lang="en-US" altLang="ja-JP" dirty="0"/>
                  <a:t> </a:t>
                </a:r>
                <a:r>
                  <a:rPr kumimoji="1" lang="ja-JP" altLang="en-US" sz="2800" dirty="0"/>
                  <a:t>材料</a:t>
                </a:r>
                <a:r>
                  <a:rPr kumimoji="1" lang="en-US" altLang="ja-JP" sz="2800" dirty="0"/>
                  <a:t>: neo-</a:t>
                </a:r>
                <a:r>
                  <a:rPr kumimoji="1" lang="en-US" altLang="ja-JP" sz="2800" dirty="0" err="1"/>
                  <a:t>Hookean</a:t>
                </a:r>
                <a:r>
                  <a:rPr kumimoji="1" lang="ja-JP" altLang="en-US" sz="2800" u="sng" dirty="0">
                    <a:solidFill>
                      <a:srgbClr val="008000"/>
                    </a:solidFill>
                  </a:rPr>
                  <a:t>超弾性体</a:t>
                </a:r>
                <a:r>
                  <a:rPr kumimoji="1" lang="en-US" altLang="ja-JP" sz="2800" dirty="0"/>
                  <a:t>, </a:t>
                </a:r>
                <a14:m>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𝜈</m:t>
                        </m:r>
                      </m:e>
                      <m:sub>
                        <m:r>
                          <m:rPr>
                            <m:sty m:val="p"/>
                          </m:rPr>
                          <a:rPr kumimoji="1" lang="en-US" altLang="ja-JP" sz="2800" b="0" i="0" smtClean="0">
                            <a:latin typeface="Cambria Math" panose="02040503050406030204" pitchFamily="18" charset="0"/>
                          </a:rPr>
                          <m:t>ini</m:t>
                        </m:r>
                      </m:sub>
                    </m:sSub>
                    <m:r>
                      <a:rPr kumimoji="1" lang="en-US" altLang="ja-JP" sz="2800" b="0" i="1" smtClean="0">
                        <a:latin typeface="Cambria Math" panose="02040503050406030204" pitchFamily="18" charset="0"/>
                      </a:rPr>
                      <m:t>=</m:t>
                    </m:r>
                    <m:r>
                      <a:rPr kumimoji="1" lang="en-US" altLang="ja-JP" sz="2800" b="0" i="1" smtClean="0">
                        <a:solidFill>
                          <a:srgbClr val="C00000"/>
                        </a:solidFill>
                        <a:latin typeface="Cambria Math" panose="02040503050406030204" pitchFamily="18" charset="0"/>
                      </a:rPr>
                      <m:t>0.49</m:t>
                    </m:r>
                  </m:oMath>
                </a14:m>
                <a:endParaRPr kumimoji="1" lang="ja-JP" altLang="en-US" sz="2800" dirty="0">
                  <a:solidFill>
                    <a:srgbClr val="C0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2468"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kumimoji="1" lang="ja-JP" altLang="en-US" dirty="0">
                <a:latin typeface="+mn-ea"/>
                <a:ea typeface="+mn-ea"/>
              </a:rPr>
              <a:t>既存手法の問題点（</a:t>
            </a:r>
            <a:r>
              <a:rPr kumimoji="1" lang="en-US" altLang="ja-JP" dirty="0">
                <a:latin typeface="+mn-ea"/>
                <a:ea typeface="+mn-ea"/>
              </a:rPr>
              <a:t>ABAQUS</a:t>
            </a:r>
            <a:r>
              <a:rPr kumimoji="1" lang="ja-JP" altLang="en-US" dirty="0">
                <a:latin typeface="+mn-ea"/>
                <a:ea typeface="+mn-ea"/>
              </a:rPr>
              <a:t>の要素）</a:t>
            </a:r>
          </a:p>
        </p:txBody>
      </p:sp>
      <p:sp>
        <p:nvSpPr>
          <p:cNvPr id="12" name="スライド番号プレースホルダー 11">
            <a:extLst>
              <a:ext uri="{FF2B5EF4-FFF2-40B4-BE49-F238E27FC236}">
                <a16:creationId xmlns:a16="http://schemas.microsoft.com/office/drawing/2014/main" id="{BA043722-D924-4288-98A2-7F67F35E0EA7}"/>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5" name="テキスト ボックス 4"/>
          <p:cNvSpPr txBox="1"/>
          <p:nvPr/>
        </p:nvSpPr>
        <p:spPr>
          <a:xfrm>
            <a:off x="262161" y="5143679"/>
            <a:ext cx="4028347" cy="1231106"/>
          </a:xfrm>
          <a:prstGeom prst="rect">
            <a:avLst/>
          </a:prstGeom>
          <a:noFill/>
        </p:spPr>
        <p:txBody>
          <a:bodyPr wrap="none" lIns="0" tIns="0" rIns="0" bIns="0" rtlCol="0">
            <a:spAutoFit/>
          </a:bodyPr>
          <a:lstStyle/>
          <a:p>
            <a:r>
              <a:rPr kumimoji="1" lang="ja-JP" altLang="en-US" sz="2000" b="1" u="sng" dirty="0">
                <a:latin typeface="Arial" panose="020B0604020202020204" pitchFamily="34" charset="0"/>
                <a:cs typeface="Arial" panose="020B0604020202020204" pitchFamily="34" charset="0"/>
              </a:rPr>
              <a:t>四面体</a:t>
            </a:r>
            <a:r>
              <a:rPr kumimoji="1" lang="en-US" altLang="ja-JP" sz="2000" b="1" u="sng" dirty="0">
                <a:latin typeface="Arial" panose="020B0604020202020204" pitchFamily="34" charset="0"/>
                <a:cs typeface="Arial" panose="020B0604020202020204" pitchFamily="34" charset="0"/>
              </a:rPr>
              <a:t>1</a:t>
            </a:r>
            <a:r>
              <a:rPr kumimoji="1" lang="ja-JP" altLang="en-US" sz="2000" b="1" u="sng" dirty="0">
                <a:latin typeface="Arial" panose="020B0604020202020204" pitchFamily="34" charset="0"/>
                <a:cs typeface="Arial" panose="020B0604020202020204" pitchFamily="34" charset="0"/>
              </a:rPr>
              <a:t>次ハイブリッド要素</a:t>
            </a:r>
            <a:r>
              <a:rPr kumimoji="1" lang="en-US" altLang="ja-JP" sz="2000" b="1" u="sng" dirty="0">
                <a:latin typeface="Arial" panose="020B0604020202020204" pitchFamily="34" charset="0"/>
                <a:cs typeface="Arial" panose="020B0604020202020204" pitchFamily="34" charset="0"/>
              </a:rPr>
              <a:t>(C3D4H)</a:t>
            </a:r>
            <a:br>
              <a:rPr kumimoji="1" lang="en-US" altLang="ja-JP" sz="2000" b="1" u="sng" dirty="0">
                <a:latin typeface="Arial" panose="020B0604020202020204" pitchFamily="34" charset="0"/>
                <a:cs typeface="Arial" panose="020B0604020202020204" pitchFamily="34" charset="0"/>
              </a:rPr>
            </a:br>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体積ロッキングなし．</a:t>
            </a:r>
            <a:endParaRPr lang="en-US" altLang="ja-JP" sz="2000" b="1" dirty="0">
              <a:solidFill>
                <a:srgbClr val="FF0000"/>
              </a:solidFill>
              <a:latin typeface="Arial" panose="020B0604020202020204" pitchFamily="34" charset="0"/>
              <a:cs typeface="Arial" panose="020B0604020202020204" pitchFamily="34" charset="0"/>
            </a:endParaRPr>
          </a:p>
          <a:p>
            <a:r>
              <a:rPr lang="en-US" altLang="ja-JP" sz="2000" b="1" dirty="0">
                <a:solidFill>
                  <a:srgbClr val="FF0000"/>
                </a:solidFill>
                <a:latin typeface="Arial" panose="020B0604020202020204" pitchFamily="34" charset="0"/>
                <a:cs typeface="Arial" panose="020B0604020202020204" pitchFamily="34" charset="0"/>
              </a:rPr>
              <a:t>✗ </a:t>
            </a:r>
            <a:r>
              <a:rPr lang="ja-JP" altLang="en-US" sz="2000" dirty="0">
                <a:latin typeface="Arial" panose="020B0604020202020204" pitchFamily="34" charset="0"/>
                <a:cs typeface="Arial" panose="020B0604020202020204" pitchFamily="34" charset="0"/>
              </a:rPr>
              <a:t>圧力振動（チェッカーボード）あり．</a:t>
            </a:r>
            <a:endParaRPr kumimoji="1" lang="en-US" altLang="ja-JP" sz="2000" dirty="0">
              <a:latin typeface="Arial" panose="020B0604020202020204" pitchFamily="34" charset="0"/>
              <a:cs typeface="Arial" panose="020B0604020202020204" pitchFamily="34" charset="0"/>
            </a:endParaRPr>
          </a:p>
          <a:p>
            <a:r>
              <a:rPr lang="en-US" altLang="ja-JP" sz="2000" b="1" dirty="0">
                <a:solidFill>
                  <a:srgbClr val="FF0000"/>
                </a:solidFill>
                <a:latin typeface="Arial" panose="020B0604020202020204" pitchFamily="34" charset="0"/>
                <a:cs typeface="Arial" panose="020B0604020202020204" pitchFamily="34" charset="0"/>
              </a:rPr>
              <a:t>✗ </a:t>
            </a:r>
            <a:r>
              <a:rPr lang="ja-JP" altLang="en-US" sz="2000" dirty="0">
                <a:latin typeface="Arial" panose="020B0604020202020204" pitchFamily="34" charset="0"/>
                <a:cs typeface="Arial" panose="020B0604020202020204" pitchFamily="34" charset="0"/>
              </a:rPr>
              <a:t>せん断／コーナーロッキングあり．</a:t>
            </a:r>
            <a:endParaRPr kumimoji="1" lang="ja-JP" altLang="en-US"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283968" y="5143679"/>
            <a:ext cx="5145639" cy="1231106"/>
          </a:xfrm>
          <a:prstGeom prst="rect">
            <a:avLst/>
          </a:prstGeom>
          <a:noFill/>
        </p:spPr>
        <p:txBody>
          <a:bodyPr wrap="none" lIns="0" tIns="0" rIns="0" bIns="0" rtlCol="0">
            <a:spAutoFit/>
          </a:bodyPr>
          <a:lstStyle/>
          <a:p>
            <a:r>
              <a:rPr kumimoji="1" lang="ja-JP" altLang="en-US" sz="2000" b="1" u="sng" dirty="0"/>
              <a:t>四面体</a:t>
            </a:r>
            <a:r>
              <a:rPr kumimoji="1" lang="en-US" altLang="ja-JP" sz="2000" b="1" u="sng" dirty="0"/>
              <a:t>2</a:t>
            </a:r>
            <a:r>
              <a:rPr kumimoji="1" lang="ja-JP" altLang="en-US" sz="2000" b="1" u="sng" dirty="0"/>
              <a:t>次修正ハイブリッド要素</a:t>
            </a:r>
            <a:r>
              <a:rPr kumimoji="1" lang="en-US" altLang="ja-JP" sz="2000" b="1" u="sng" dirty="0"/>
              <a:t>(C3D10MH)</a:t>
            </a:r>
          </a:p>
          <a:p>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せん断／体積ロッキングなし．</a:t>
            </a:r>
            <a:endParaRPr lang="en-US" altLang="ja-JP" sz="2000" b="1" dirty="0">
              <a:solidFill>
                <a:srgbClr val="FF0000"/>
              </a:solidFill>
              <a:latin typeface="Arial" panose="020B0604020202020204" pitchFamily="34" charset="0"/>
              <a:cs typeface="Arial" panose="020B0604020202020204" pitchFamily="34" charset="0"/>
            </a:endParaRPr>
          </a:p>
          <a:p>
            <a:r>
              <a:rPr lang="en-US" altLang="ja-JP" sz="2000" b="1" dirty="0">
                <a:solidFill>
                  <a:srgbClr val="FF0000"/>
                </a:solidFill>
              </a:rPr>
              <a:t>✗ </a:t>
            </a:r>
            <a:r>
              <a:rPr lang="ja-JP" altLang="en-US" sz="2000" dirty="0"/>
              <a:t>内挿の精度低下あり．</a:t>
            </a:r>
            <a:br>
              <a:rPr lang="en-US" altLang="ja-JP" sz="2000" dirty="0"/>
            </a:br>
            <a:r>
              <a:rPr lang="en-US" altLang="ja-JP" sz="2000" b="1" dirty="0">
                <a:solidFill>
                  <a:srgbClr val="FF0000"/>
                </a:solidFill>
              </a:rPr>
              <a:t>✗ </a:t>
            </a:r>
            <a:r>
              <a:rPr lang="ja-JP" altLang="en-US" sz="2000" dirty="0"/>
              <a:t>大変形で早期の収束困難あり（低ロバスト）．</a:t>
            </a:r>
            <a:endParaRPr kumimoji="1" lang="ja-JP" altLang="en-US" sz="2000" dirty="0"/>
          </a:p>
        </p:txBody>
      </p:sp>
      <p:pic>
        <p:nvPicPr>
          <p:cNvPr id="7" name="c3d4h-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8479" y="1068450"/>
            <a:ext cx="3931493" cy="4016734"/>
          </a:xfrm>
          <a:prstGeom prst="rect">
            <a:avLst/>
          </a:prstGeom>
        </p:spPr>
      </p:pic>
      <p:pic>
        <p:nvPicPr>
          <p:cNvPr id="8" name="c3d10mh-pressur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14611" y="1065258"/>
            <a:ext cx="3969857" cy="4055930"/>
          </a:xfrm>
          <a:prstGeom prst="rect">
            <a:avLst/>
          </a:prstGeom>
        </p:spPr>
      </p:pic>
      <p:sp>
        <p:nvSpPr>
          <p:cNvPr id="9" name="テキスト ボックス 8"/>
          <p:cNvSpPr txBox="1"/>
          <p:nvPr/>
        </p:nvSpPr>
        <p:spPr>
          <a:xfrm>
            <a:off x="4271691" y="4365644"/>
            <a:ext cx="1107996" cy="646331"/>
          </a:xfrm>
          <a:prstGeom prst="rect">
            <a:avLst/>
          </a:prstGeom>
          <a:noFill/>
        </p:spPr>
        <p:txBody>
          <a:bodyPr wrap="none" rtlCol="0">
            <a:spAutoFit/>
          </a:bodyPr>
          <a:lstStyle/>
          <a:p>
            <a:pPr algn="ctr"/>
            <a:r>
              <a:rPr kumimoji="1" lang="ja-JP" altLang="en-US" dirty="0"/>
              <a:t>節点数は</a:t>
            </a:r>
            <a:br>
              <a:rPr kumimoji="1" lang="en-US" altLang="ja-JP" dirty="0"/>
            </a:br>
            <a:r>
              <a:rPr kumimoji="1" lang="ja-JP" altLang="en-US" dirty="0"/>
              <a:t>ほぼ同じ</a:t>
            </a:r>
          </a:p>
        </p:txBody>
      </p:sp>
      <p:sp>
        <p:nvSpPr>
          <p:cNvPr id="10" name="テキスト ボックス 9"/>
          <p:cNvSpPr txBox="1"/>
          <p:nvPr/>
        </p:nvSpPr>
        <p:spPr>
          <a:xfrm>
            <a:off x="2917689" y="1043444"/>
            <a:ext cx="1366279" cy="369332"/>
          </a:xfrm>
          <a:prstGeom prst="rect">
            <a:avLst/>
          </a:prstGeom>
          <a:solidFill>
            <a:schemeClr val="bg1"/>
          </a:solidFill>
        </p:spPr>
        <p:txBody>
          <a:bodyPr wrap="square" rtlCol="0">
            <a:spAutoFit/>
          </a:bodyPr>
          <a:lstStyle/>
          <a:p>
            <a:pPr algn="r"/>
            <a:r>
              <a:rPr kumimoji="1" lang="ja-JP" altLang="en-US" dirty="0"/>
              <a:t>圧力</a:t>
            </a:r>
          </a:p>
        </p:txBody>
      </p:sp>
      <p:sp>
        <p:nvSpPr>
          <p:cNvPr id="11" name="テキスト ボックス 10"/>
          <p:cNvSpPr txBox="1"/>
          <p:nvPr/>
        </p:nvSpPr>
        <p:spPr>
          <a:xfrm>
            <a:off x="7382185" y="1042767"/>
            <a:ext cx="1366279" cy="369332"/>
          </a:xfrm>
          <a:prstGeom prst="rect">
            <a:avLst/>
          </a:prstGeom>
          <a:solidFill>
            <a:schemeClr val="bg1"/>
          </a:solidFill>
        </p:spPr>
        <p:txBody>
          <a:bodyPr wrap="square" rtlCol="0">
            <a:spAutoFit/>
          </a:bodyPr>
          <a:lstStyle/>
          <a:p>
            <a:pPr algn="r"/>
            <a:r>
              <a:rPr kumimoji="1" lang="ja-JP" altLang="en-US" dirty="0"/>
              <a:t>圧力</a:t>
            </a:r>
          </a:p>
        </p:txBody>
      </p:sp>
    </p:spTree>
    <p:extLst>
      <p:ext uri="{BB962C8B-B14F-4D97-AF65-F5344CB8AC3E}">
        <p14:creationId xmlns:p14="http://schemas.microsoft.com/office/powerpoint/2010/main" val="36560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00" fill="hold"/>
                                        <p:tgtEl>
                                          <p:spTgt spid="7"/>
                                        </p:tgtEl>
                                      </p:cBhvr>
                                    </p:cmd>
                                  </p:childTnLst>
                                </p:cTn>
                              </p:par>
                              <p:par>
                                <p:cTn id="7" presetID="1" presetClass="mediacall" presetSubtype="0" fill="hold" nodeType="withEffect">
                                  <p:stCondLst>
                                    <p:cond delay="0"/>
                                  </p:stCondLst>
                                  <p:childTnLst>
                                    <p:cmd type="call" cmd="playFrom(0.0)">
                                      <p:cBhvr>
                                        <p:cTn id="8" dur="4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utput">
            <a:hlinkClick r:id="" action="ppaction://media"/>
            <a:extLst>
              <a:ext uri="{FF2B5EF4-FFF2-40B4-BE49-F238E27FC236}">
                <a16:creationId xmlns:a16="http://schemas.microsoft.com/office/drawing/2014/main" id="{7019F743-FECB-435B-811A-A91EC1C9FF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616" b="18861"/>
          <a:stretch>
            <a:fillRect/>
          </a:stretch>
        </p:blipFill>
        <p:spPr>
          <a:xfrm>
            <a:off x="72008" y="656691"/>
            <a:ext cx="9036496" cy="3024361"/>
          </a:xfrm>
          <a:prstGeom prst="rect">
            <a:avLst/>
          </a:prstGeom>
        </p:spPr>
      </p:pic>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722DEDC-37DC-47A9-A604-48647E20B7CC}"/>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sz="3200" b="1" i="1" u="sng" dirty="0">
                  <a:effectLst>
                    <a:outerShdw blurRad="38100" dist="38100" dir="2700000" algn="tl">
                      <a:srgbClr val="000000">
                        <a:alpha val="43137"/>
                      </a:srgbClr>
                    </a:outerShdw>
                  </a:effectLst>
                </a:endParaRPr>
              </a:p>
              <a:p>
                <a:r>
                  <a:rPr lang="ja-JP" altLang="en-US" sz="2400" dirty="0"/>
                  <a:t>解析領域は</a:t>
                </a:r>
                <a:r>
                  <a:rPr lang="ja-JP" altLang="en-US" sz="2400" b="1" dirty="0">
                    <a:effectLst>
                      <a:outerShdw blurRad="38100" dist="38100" dir="2700000" algn="tl">
                        <a:srgbClr val="000000">
                          <a:alpha val="43137"/>
                        </a:srgbClr>
                      </a:outerShdw>
                    </a:effectLst>
                  </a:rPr>
                  <a:t>右側半分</a:t>
                </a:r>
                <a:r>
                  <a:rPr lang="ja-JP" altLang="en-US" sz="2400" dirty="0"/>
                  <a:t>のみ</a:t>
                </a:r>
                <a:endParaRPr kumimoji="1" lang="en-US" altLang="ja-JP" sz="2400" dirty="0"/>
              </a:p>
              <a:p>
                <a:r>
                  <a:rPr kumimoji="1" lang="ja-JP" altLang="en-US" sz="2400" dirty="0"/>
                  <a:t>電着槽と車体の形状，車体の移動，電極の分極条件等を可能な限り再現．</a:t>
                </a:r>
                <a:endParaRPr kumimoji="1" lang="en-US" altLang="ja-JP" sz="2400" dirty="0"/>
              </a:p>
              <a:p>
                <a:r>
                  <a:rPr kumimoji="0" lang="en-US" altLang="ja-JP" sz="2400" dirty="0"/>
                  <a:t>300</a:t>
                </a:r>
                <a:r>
                  <a:rPr kumimoji="0" lang="ja-JP" altLang="en-US" sz="2400" dirty="0"/>
                  <a:t>秒を</a:t>
                </a:r>
                <a:r>
                  <a:rPr kumimoji="0" lang="en-US" altLang="ja-JP" sz="2400" dirty="0"/>
                  <a:t>1000</a:t>
                </a:r>
                <a:r>
                  <a:rPr kumimoji="0" lang="ja-JP" altLang="en-US" sz="2400" dirty="0"/>
                  <a:t>時間ステップで解析（平均</a:t>
                </a:r>
                <a14:m>
                  <m:oMath xmlns:m="http://schemas.openxmlformats.org/officeDocument/2006/math">
                    <m:r>
                      <m:rPr>
                        <m:sty m:val="p"/>
                      </m:rPr>
                      <a:rPr kumimoji="0" lang="en-US" altLang="ja-JP" sz="2400">
                        <a:latin typeface="Cambria Math" panose="02040503050406030204" pitchFamily="18" charset="0"/>
                      </a:rPr>
                      <m:t>Δ</m:t>
                    </m:r>
                    <m:r>
                      <a:rPr kumimoji="0" lang="en-US" altLang="ja-JP" sz="2400" i="1">
                        <a:latin typeface="Cambria Math" panose="02040503050406030204" pitchFamily="18" charset="0"/>
                      </a:rPr>
                      <m:t>𝑡</m:t>
                    </m:r>
                    <m:r>
                      <a:rPr kumimoji="0" lang="en-US" altLang="ja-JP" sz="2400" i="1">
                        <a:latin typeface="Cambria Math" panose="02040503050406030204" pitchFamily="18" charset="0"/>
                      </a:rPr>
                      <m:t>=0.3</m:t>
                    </m:r>
                  </m:oMath>
                </a14:m>
                <a:r>
                  <a:rPr kumimoji="0" lang="en-US" altLang="ja-JP" sz="2400" dirty="0"/>
                  <a:t> </a:t>
                </a:r>
                <a:r>
                  <a:rPr kumimoji="0" lang="ja-JP" altLang="en-US" sz="2400" dirty="0"/>
                  <a:t>秒）</a:t>
                </a:r>
                <a:r>
                  <a:rPr kumimoji="0" lang="en-US" altLang="ja-JP" sz="2400" dirty="0"/>
                  <a:t>.</a:t>
                </a:r>
                <a:endParaRPr kumimoji="1" lang="en-US" altLang="ja-JP" sz="2400" dirty="0"/>
              </a:p>
              <a:p>
                <a:r>
                  <a:rPr lang="ja-JP" altLang="en-US" sz="2400" b="1" dirty="0">
                    <a:solidFill>
                      <a:srgbClr val="FF0000"/>
                    </a:solidFill>
                    <a:effectLst>
                      <a:outerShdw blurRad="38100" dist="38100" dir="2700000" algn="tl">
                        <a:srgbClr val="000000">
                          <a:alpha val="43137"/>
                        </a:srgbClr>
                      </a:outerShdw>
                    </a:effectLst>
                  </a:rPr>
                  <a:t>粗密の異なる３種のメッシュ</a:t>
                </a:r>
                <a:r>
                  <a:rPr lang="ja-JP" altLang="en-US" sz="2400" dirty="0"/>
                  <a:t>を用い，</a:t>
                </a:r>
                <a:r>
                  <a:rPr lang="en-US" altLang="ja-JP" sz="2400" dirty="0"/>
                  <a:t>FEM-T4</a:t>
                </a:r>
                <a:r>
                  <a:rPr lang="ja-JP" altLang="en-US" sz="2400" dirty="0"/>
                  <a:t>および</a:t>
                </a:r>
                <a:r>
                  <a:rPr lang="en-US" altLang="ja-JP" sz="2400" dirty="0"/>
                  <a:t>ES-FEM-T4</a:t>
                </a:r>
                <a:r>
                  <a:rPr lang="ja-JP" altLang="en-US" sz="2400" dirty="0"/>
                  <a:t>の</a:t>
                </a:r>
                <a:r>
                  <a:rPr lang="ja-JP" altLang="en-US" sz="2400" b="1" dirty="0">
                    <a:effectLst>
                      <a:outerShdw blurRad="38100" dist="38100" dir="2700000" algn="tl">
                        <a:srgbClr val="000000">
                          <a:alpha val="43137"/>
                        </a:srgbClr>
                      </a:outerShdw>
                    </a:effectLst>
                  </a:rPr>
                  <a:t>メッシュ収束速度</a:t>
                </a:r>
                <a:r>
                  <a:rPr lang="ja-JP" altLang="en-US" sz="2400" dirty="0"/>
                  <a:t>をサイドシル内の膜厚で検証．</a:t>
                </a:r>
                <a:endParaRPr lang="en-US" altLang="ja-JP" sz="2400" b="1" dirty="0">
                  <a:solidFill>
                    <a:srgbClr val="FF0000"/>
                  </a:solidFill>
                </a:endParaRPr>
              </a:p>
            </p:txBody>
          </p:sp>
        </mc:Choice>
        <mc:Fallback xmlns="">
          <p:sp>
            <p:nvSpPr>
              <p:cNvPr id="3" name="コンテンツ プレースホルダー 2">
                <a:extLst>
                  <a:ext uri="{FF2B5EF4-FFF2-40B4-BE49-F238E27FC236}">
                    <a16:creationId xmlns:a16="http://schemas.microsoft.com/office/drawing/2014/main" id="{D722DEDC-37DC-47A9-A604-48647E20B7CC}"/>
                  </a:ext>
                </a:extLst>
              </p:cNvPr>
              <p:cNvSpPr>
                <a:spLocks noGrp="1" noRot="1" noChangeAspect="1" noMove="1" noResize="1" noEditPoints="1" noAdjustHandles="1" noChangeArrowheads="1" noChangeShapeType="1" noTextEdit="1"/>
              </p:cNvSpPr>
              <p:nvPr>
                <p:ph idx="1"/>
              </p:nvPr>
            </p:nvSpPr>
            <p:spPr>
              <a:blipFill>
                <a:blip r:embed="rId6"/>
                <a:stretch>
                  <a:fillRect l="-2539" t="-2006" r="-776"/>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8C17E057-E8AC-43A2-A058-5FB4B8C2E9B3}"/>
              </a:ext>
            </a:extLst>
          </p:cNvPr>
          <p:cNvSpPr>
            <a:spLocks noGrp="1"/>
          </p:cNvSpPr>
          <p:nvPr>
            <p:ph type="title"/>
          </p:nvPr>
        </p:nvSpPr>
        <p:spPr/>
        <p:txBody>
          <a:bodyPr/>
          <a:lstStyle/>
          <a:p>
            <a:r>
              <a:rPr kumimoji="1" lang="ja-JP" altLang="en-US" dirty="0"/>
              <a:t>解析例：実ライン解析</a:t>
            </a:r>
          </a:p>
        </p:txBody>
      </p:sp>
      <p:sp>
        <p:nvSpPr>
          <p:cNvPr id="4" name="スライド番号プレースホルダー 3">
            <a:extLst>
              <a:ext uri="{FF2B5EF4-FFF2-40B4-BE49-F238E27FC236}">
                <a16:creationId xmlns:a16="http://schemas.microsoft.com/office/drawing/2014/main" id="{A247506F-48B8-4149-9306-E57A27F6103C}"/>
              </a:ext>
            </a:extLst>
          </p:cNvPr>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spTree>
    <p:extLst>
      <p:ext uri="{BB962C8B-B14F-4D97-AF65-F5344CB8AC3E}">
        <p14:creationId xmlns:p14="http://schemas.microsoft.com/office/powerpoint/2010/main" val="18040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30655"/>
            <a:ext cx="9144000" cy="3350473"/>
          </a:xfrm>
          <a:prstGeom prst="rect">
            <a:avLst/>
          </a:prstGeom>
        </p:spPr>
      </p:pic>
      <p:sp>
        <p:nvSpPr>
          <p:cNvPr id="8" name="コンテンツ プレースホルダー 4">
            <a:extLst>
              <a:ext uri="{FF2B5EF4-FFF2-40B4-BE49-F238E27FC236}">
                <a16:creationId xmlns:a16="http://schemas.microsoft.com/office/drawing/2014/main" id="{79A547B3-C1F8-4354-BA3D-B632CC37E8A8}"/>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pitchFamily="2" charset="2"/>
              <a:buChar char="n"/>
              <a:defRPr kumimoji="1" sz="2800">
                <a:solidFill>
                  <a:schemeClr val="tx1"/>
                </a:solidFill>
                <a:latin typeface="Arial" pitchFamily="34" charset="0"/>
                <a:ea typeface="Arial Unicode MS" pitchFamily="50" charset="-128"/>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l"/>
              <a:defRPr kumimoji="1" sz="2400">
                <a:solidFill>
                  <a:schemeClr val="tx1"/>
                </a:solidFill>
                <a:latin typeface="Arial" pitchFamily="34" charset="0"/>
                <a:ea typeface="Arial Unicode MS" pitchFamily="50" charset="-128"/>
                <a:cs typeface="Arial" pitchFamily="34" charset="0"/>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000">
                <a:solidFill>
                  <a:schemeClr val="tx1"/>
                </a:solidFill>
                <a:latin typeface="Arial" pitchFamily="34" charset="0"/>
                <a:ea typeface="Arial Unicode MS" pitchFamily="50" charset="-128"/>
                <a:cs typeface="Arial" pitchFamily="34" charset="0"/>
              </a:defRPr>
            </a:lvl3pPr>
            <a:lvl4pPr marL="1600200" indent="-228600" algn="l" rtl="0" eaLnBrk="0" fontAlgn="base" hangingPunct="0">
              <a:spcBef>
                <a:spcPct val="20000"/>
              </a:spcBef>
              <a:spcAft>
                <a:spcPct val="0"/>
              </a:spcAft>
              <a:buClr>
                <a:schemeClr val="tx1"/>
              </a:buClr>
              <a:buFont typeface="Wingdings" pitchFamily="2" charset="2"/>
              <a:buChar char="p"/>
              <a:defRPr kumimoji="1" sz="1800">
                <a:solidFill>
                  <a:schemeClr val="tx1"/>
                </a:solidFill>
                <a:latin typeface="Arial" pitchFamily="34" charset="0"/>
                <a:ea typeface="Arial Unicode MS" pitchFamily="50" charset="-128"/>
                <a:cs typeface="Arial" pitchFamily="34" charset="0"/>
              </a:defRPr>
            </a:lvl4pPr>
            <a:lvl5pPr marL="2057400" indent="-228600" algn="l" rtl="0" eaLnBrk="0" fontAlgn="base" hangingPunct="0">
              <a:spcBef>
                <a:spcPct val="20000"/>
              </a:spcBef>
              <a:spcAft>
                <a:spcPct val="0"/>
              </a:spcAft>
              <a:buClr>
                <a:schemeClr val="tx1"/>
              </a:buClr>
              <a:buChar char="»"/>
              <a:defRPr kumimoji="1" sz="1800">
                <a:solidFill>
                  <a:schemeClr val="tx1"/>
                </a:solidFill>
                <a:latin typeface="Arial" pitchFamily="34" charset="0"/>
                <a:ea typeface="Arial Unicode MS"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 typeface="Wingdings" pitchFamily="2" charset="2"/>
              <a:buNone/>
            </a:pP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要素数 </a:t>
            </a:r>
            <a:r>
              <a:rPr lang="en-US" altLang="ja-JP" b="1" i="1" u="sng" kern="0" dirty="0">
                <a:solidFill>
                  <a:srgbClr val="0000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10M </a:t>
            </a: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の車体メッシュの車体表面メッシュ</a:t>
            </a: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0" lang="ja-JP" altLang="en-US" sz="2400" kern="0" dirty="0">
                <a:latin typeface="ＭＳ Ｐゴシック" panose="020B0600070205080204" pitchFamily="50" charset="-128"/>
                <a:ea typeface="ＭＳ Ｐゴシック" panose="020B0600070205080204" pitchFamily="50" charset="-128"/>
              </a:rPr>
              <a:t>多数の「電着穴」が空いていることが見て取れる．</a:t>
            </a:r>
            <a:endParaRPr lang="en-US" altLang="ja-JP" sz="2600" kern="0" dirty="0">
              <a:latin typeface="ＭＳ Ｐゴシック" panose="020B0600070205080204" pitchFamily="50" charset="-128"/>
              <a:ea typeface="ＭＳ Ｐゴシック" panose="020B0600070205080204" pitchFamily="50" charset="-128"/>
            </a:endParaRPr>
          </a:p>
        </p:txBody>
      </p:sp>
      <p:sp>
        <p:nvSpPr>
          <p:cNvPr id="17410" name="Rectangle 2"/>
          <p:cNvSpPr>
            <a:spLocks noGrp="1" noChangeArrowheads="1"/>
          </p:cNvSpPr>
          <p:nvPr>
            <p:ph type="title"/>
          </p:nvPr>
        </p:nvSpPr>
        <p:spPr/>
        <p:txBody>
          <a:bodyPr/>
          <a:lstStyle/>
          <a:p>
            <a:r>
              <a:rPr lang="ja-JP" altLang="en-US" dirty="0"/>
              <a:t>解析例：実ライン解析</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sp>
        <p:nvSpPr>
          <p:cNvPr id="7" name="テキスト ボックス 6">
            <a:extLst>
              <a:ext uri="{FF2B5EF4-FFF2-40B4-BE49-F238E27FC236}">
                <a16:creationId xmlns:a16="http://schemas.microsoft.com/office/drawing/2014/main" id="{544A7BF0-DE0C-4C3C-ABD6-0E4E53D5DB10}"/>
              </a:ext>
            </a:extLst>
          </p:cNvPr>
          <p:cNvSpPr txBox="1"/>
          <p:nvPr/>
        </p:nvSpPr>
        <p:spPr>
          <a:xfrm>
            <a:off x="755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表面メッシュ</a:t>
            </a:r>
            <a:br>
              <a:rPr kumimoji="1" lang="en-US" altLang="ja-JP" dirty="0"/>
            </a:br>
            <a:r>
              <a:rPr kumimoji="1" lang="ja-JP" altLang="en-US" dirty="0"/>
              <a:t>のみを表示</a:t>
            </a:r>
          </a:p>
        </p:txBody>
      </p:sp>
    </p:spTree>
    <p:extLst>
      <p:ext uri="{BB962C8B-B14F-4D97-AF65-F5344CB8AC3E}">
        <p14:creationId xmlns:p14="http://schemas.microsoft.com/office/powerpoint/2010/main" val="3406209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35033"/>
            <a:ext cx="9144000" cy="3350473"/>
          </a:xfrm>
          <a:prstGeom prst="rect">
            <a:avLst/>
          </a:prstGeom>
        </p:spPr>
      </p:pic>
      <p:sp>
        <p:nvSpPr>
          <p:cNvPr id="8" name="コンテンツ プレースホルダー 4">
            <a:extLst>
              <a:ext uri="{FF2B5EF4-FFF2-40B4-BE49-F238E27FC236}">
                <a16:creationId xmlns:a16="http://schemas.microsoft.com/office/drawing/2014/main" id="{79A547B3-C1F8-4354-BA3D-B632CC37E8A8}"/>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pitchFamily="2" charset="2"/>
              <a:buChar char="n"/>
              <a:defRPr kumimoji="1" sz="2800">
                <a:solidFill>
                  <a:schemeClr val="tx1"/>
                </a:solidFill>
                <a:latin typeface="Arial" pitchFamily="34" charset="0"/>
                <a:ea typeface="Arial Unicode MS" pitchFamily="50" charset="-128"/>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l"/>
              <a:defRPr kumimoji="1" sz="2400">
                <a:solidFill>
                  <a:schemeClr val="tx1"/>
                </a:solidFill>
                <a:latin typeface="Arial" pitchFamily="34" charset="0"/>
                <a:ea typeface="Arial Unicode MS" pitchFamily="50" charset="-128"/>
                <a:cs typeface="Arial" pitchFamily="34" charset="0"/>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000">
                <a:solidFill>
                  <a:schemeClr val="tx1"/>
                </a:solidFill>
                <a:latin typeface="Arial" pitchFamily="34" charset="0"/>
                <a:ea typeface="Arial Unicode MS" pitchFamily="50" charset="-128"/>
                <a:cs typeface="Arial" pitchFamily="34" charset="0"/>
              </a:defRPr>
            </a:lvl3pPr>
            <a:lvl4pPr marL="1600200" indent="-228600" algn="l" rtl="0" eaLnBrk="0" fontAlgn="base" hangingPunct="0">
              <a:spcBef>
                <a:spcPct val="20000"/>
              </a:spcBef>
              <a:spcAft>
                <a:spcPct val="0"/>
              </a:spcAft>
              <a:buClr>
                <a:schemeClr val="tx1"/>
              </a:buClr>
              <a:buFont typeface="Wingdings" pitchFamily="2" charset="2"/>
              <a:buChar char="p"/>
              <a:defRPr kumimoji="1" sz="1800">
                <a:solidFill>
                  <a:schemeClr val="tx1"/>
                </a:solidFill>
                <a:latin typeface="Arial" pitchFamily="34" charset="0"/>
                <a:ea typeface="Arial Unicode MS" pitchFamily="50" charset="-128"/>
                <a:cs typeface="Arial" pitchFamily="34" charset="0"/>
              </a:defRPr>
            </a:lvl4pPr>
            <a:lvl5pPr marL="2057400" indent="-228600" algn="l" rtl="0" eaLnBrk="0" fontAlgn="base" hangingPunct="0">
              <a:spcBef>
                <a:spcPct val="20000"/>
              </a:spcBef>
              <a:spcAft>
                <a:spcPct val="0"/>
              </a:spcAft>
              <a:buClr>
                <a:schemeClr val="tx1"/>
              </a:buClr>
              <a:buChar char="»"/>
              <a:defRPr kumimoji="1" sz="1800">
                <a:solidFill>
                  <a:schemeClr val="tx1"/>
                </a:solidFill>
                <a:latin typeface="Arial" pitchFamily="34" charset="0"/>
                <a:ea typeface="Arial Unicode MS"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要素数</a:t>
            </a:r>
            <a:r>
              <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en-US" altLang="ja-JP" b="1" i="1" u="sng" kern="0" dirty="0">
                <a:solidFill>
                  <a:srgbClr val="008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16M </a:t>
            </a: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の車体メッシュの車体表面メッシュ</a:t>
            </a: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0" lang="ja-JP" altLang="en-US" sz="2400" kern="0" dirty="0">
                <a:latin typeface="ＭＳ Ｐゴシック" panose="020B0600070205080204" pitchFamily="50" charset="-128"/>
                <a:ea typeface="ＭＳ Ｐゴシック" panose="020B0600070205080204" pitchFamily="50" charset="-128"/>
              </a:rPr>
              <a:t>多数の「電着穴」が空いていることが見て取れる．</a:t>
            </a:r>
            <a:endParaRPr lang="en-US" altLang="ja-JP" sz="2600" kern="0" dirty="0">
              <a:latin typeface="ＭＳ Ｐゴシック" panose="020B0600070205080204" pitchFamily="50" charset="-128"/>
              <a:ea typeface="ＭＳ Ｐゴシック" panose="020B0600070205080204" pitchFamily="50" charset="-128"/>
            </a:endParaRPr>
          </a:p>
          <a:p>
            <a:pPr marL="0" indent="0">
              <a:buNone/>
            </a:pPr>
            <a:endParaRPr lang="en-US" altLang="ja-JP" sz="2600" kern="0" dirty="0">
              <a:latin typeface="ＭＳ Ｐゴシック" panose="020B0600070205080204" pitchFamily="50" charset="-128"/>
              <a:ea typeface="ＭＳ Ｐゴシック" panose="020B0600070205080204" pitchFamily="50" charset="-128"/>
            </a:endParaRPr>
          </a:p>
        </p:txBody>
      </p:sp>
      <p:sp>
        <p:nvSpPr>
          <p:cNvPr id="17410" name="Rectangle 2"/>
          <p:cNvSpPr>
            <a:spLocks noGrp="1" noChangeArrowheads="1"/>
          </p:cNvSpPr>
          <p:nvPr>
            <p:ph type="title"/>
          </p:nvPr>
        </p:nvSpPr>
        <p:spPr/>
        <p:txBody>
          <a:bodyPr/>
          <a:lstStyle/>
          <a:p>
            <a:r>
              <a:rPr lang="ja-JP" altLang="en-US" dirty="0"/>
              <a:t>解析例：実ライン解析</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42</a:t>
            </a:fld>
            <a:endParaRPr lang="ja-JP" altLang="en-US" dirty="0"/>
          </a:p>
        </p:txBody>
      </p:sp>
      <p:sp>
        <p:nvSpPr>
          <p:cNvPr id="7" name="テキスト ボックス 6">
            <a:extLst>
              <a:ext uri="{FF2B5EF4-FFF2-40B4-BE49-F238E27FC236}">
                <a16:creationId xmlns:a16="http://schemas.microsoft.com/office/drawing/2014/main" id="{B508147B-4F87-4E01-AB0D-7E414F1FB40C}"/>
              </a:ext>
            </a:extLst>
          </p:cNvPr>
          <p:cNvSpPr txBox="1"/>
          <p:nvPr/>
        </p:nvSpPr>
        <p:spPr>
          <a:xfrm>
            <a:off x="755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表面メッシュ</a:t>
            </a:r>
            <a:br>
              <a:rPr kumimoji="1" lang="en-US" altLang="ja-JP" dirty="0"/>
            </a:br>
            <a:r>
              <a:rPr kumimoji="1" lang="ja-JP" altLang="en-US" dirty="0"/>
              <a:t>のみを表示</a:t>
            </a:r>
          </a:p>
        </p:txBody>
      </p:sp>
    </p:spTree>
    <p:extLst>
      <p:ext uri="{BB962C8B-B14F-4D97-AF65-F5344CB8AC3E}">
        <p14:creationId xmlns:p14="http://schemas.microsoft.com/office/powerpoint/2010/main" val="2922748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35032"/>
            <a:ext cx="9144000" cy="3350473"/>
          </a:xfrm>
          <a:prstGeom prst="rect">
            <a:avLst/>
          </a:prstGeom>
        </p:spPr>
      </p:pic>
      <p:sp>
        <p:nvSpPr>
          <p:cNvPr id="8" name="コンテンツ プレースホルダー 4">
            <a:extLst>
              <a:ext uri="{FF2B5EF4-FFF2-40B4-BE49-F238E27FC236}">
                <a16:creationId xmlns:a16="http://schemas.microsoft.com/office/drawing/2014/main" id="{79A547B3-C1F8-4354-BA3D-B632CC37E8A8}"/>
              </a:ext>
            </a:extLst>
          </p:cNvPr>
          <p:cNvSpPr txBox="1">
            <a:spLocks/>
          </p:cNvSpPr>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 typeface="Wingdings" pitchFamily="2" charset="2"/>
              <a:buChar char="n"/>
              <a:defRPr kumimoji="1" sz="2800">
                <a:solidFill>
                  <a:schemeClr val="tx1"/>
                </a:solidFill>
                <a:latin typeface="Arial" pitchFamily="34" charset="0"/>
                <a:ea typeface="Arial Unicode MS" pitchFamily="50" charset="-128"/>
                <a:cs typeface="Arial" pitchFamily="34" charset="0"/>
              </a:defRPr>
            </a:lvl1pPr>
            <a:lvl2pPr marL="742950" indent="-285750" algn="l" rtl="0" eaLnBrk="0" fontAlgn="base" hangingPunct="0">
              <a:spcBef>
                <a:spcPct val="20000"/>
              </a:spcBef>
              <a:spcAft>
                <a:spcPct val="0"/>
              </a:spcAft>
              <a:buClr>
                <a:schemeClr val="tx1"/>
              </a:buClr>
              <a:buFont typeface="Wingdings" pitchFamily="2" charset="2"/>
              <a:buChar char="l"/>
              <a:defRPr kumimoji="1" sz="2400">
                <a:solidFill>
                  <a:schemeClr val="tx1"/>
                </a:solidFill>
                <a:latin typeface="Arial" pitchFamily="34" charset="0"/>
                <a:ea typeface="Arial Unicode MS" pitchFamily="50" charset="-128"/>
                <a:cs typeface="Arial" pitchFamily="34" charset="0"/>
              </a:defRPr>
            </a:lvl2pPr>
            <a:lvl3pPr marL="1143000" indent="-228600" algn="l" rtl="0" eaLnBrk="0" fontAlgn="base" hangingPunct="0">
              <a:spcBef>
                <a:spcPct val="20000"/>
              </a:spcBef>
              <a:spcAft>
                <a:spcPct val="0"/>
              </a:spcAft>
              <a:buClr>
                <a:schemeClr val="tx1"/>
              </a:buClr>
              <a:buSzPct val="80000"/>
              <a:buFont typeface="Wingdings" pitchFamily="2" charset="2"/>
              <a:buChar char="u"/>
              <a:defRPr kumimoji="1" sz="2000">
                <a:solidFill>
                  <a:schemeClr val="tx1"/>
                </a:solidFill>
                <a:latin typeface="Arial" pitchFamily="34" charset="0"/>
                <a:ea typeface="Arial Unicode MS" pitchFamily="50" charset="-128"/>
                <a:cs typeface="Arial" pitchFamily="34" charset="0"/>
              </a:defRPr>
            </a:lvl3pPr>
            <a:lvl4pPr marL="1600200" indent="-228600" algn="l" rtl="0" eaLnBrk="0" fontAlgn="base" hangingPunct="0">
              <a:spcBef>
                <a:spcPct val="20000"/>
              </a:spcBef>
              <a:spcAft>
                <a:spcPct val="0"/>
              </a:spcAft>
              <a:buClr>
                <a:schemeClr val="tx1"/>
              </a:buClr>
              <a:buFont typeface="Wingdings" pitchFamily="2" charset="2"/>
              <a:buChar char="p"/>
              <a:defRPr kumimoji="1" sz="1800">
                <a:solidFill>
                  <a:schemeClr val="tx1"/>
                </a:solidFill>
                <a:latin typeface="Arial" pitchFamily="34" charset="0"/>
                <a:ea typeface="Arial Unicode MS" pitchFamily="50" charset="-128"/>
                <a:cs typeface="Arial" pitchFamily="34" charset="0"/>
              </a:defRPr>
            </a:lvl4pPr>
            <a:lvl5pPr marL="2057400" indent="-228600" algn="l" rtl="0" eaLnBrk="0" fontAlgn="base" hangingPunct="0">
              <a:spcBef>
                <a:spcPct val="20000"/>
              </a:spcBef>
              <a:spcAft>
                <a:spcPct val="0"/>
              </a:spcAft>
              <a:buClr>
                <a:schemeClr val="tx1"/>
              </a:buClr>
              <a:buChar char="»"/>
              <a:defRPr kumimoji="1" sz="1800">
                <a:solidFill>
                  <a:schemeClr val="tx1"/>
                </a:solidFill>
                <a:latin typeface="Arial" pitchFamily="34" charset="0"/>
                <a:ea typeface="Arial Unicode MS"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要素数</a:t>
            </a:r>
            <a:r>
              <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en-US" altLang="ja-JP" b="1" i="1" u="sng" kern="0" dirty="0">
                <a:solidFill>
                  <a:srgbClr val="FF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51M </a:t>
            </a:r>
            <a:r>
              <a:rPr lang="ja-JP" altLang="en-US"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の車体メッシュの車体表面メッシュ</a:t>
            </a: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indent="0">
              <a:buFont typeface="Wingdings" pitchFamily="2" charset="2"/>
              <a:buNone/>
            </a:pPr>
            <a:endParaRPr lang="en-US" altLang="ja-JP" b="1" i="1" u="sng" kern="0"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r>
              <a:rPr kumimoji="0" lang="ja-JP" altLang="en-US" sz="2400" kern="0" dirty="0">
                <a:latin typeface="ＭＳ Ｐゴシック" panose="020B0600070205080204" pitchFamily="50" charset="-128"/>
                <a:ea typeface="ＭＳ Ｐゴシック" panose="020B0600070205080204" pitchFamily="50" charset="-128"/>
              </a:rPr>
              <a:t>多数の「電着穴」が空いていることが見て取れる．</a:t>
            </a:r>
            <a:endParaRPr lang="en-US" altLang="ja-JP" sz="2600" kern="0" dirty="0">
              <a:latin typeface="ＭＳ Ｐゴシック" panose="020B0600070205080204" pitchFamily="50" charset="-128"/>
              <a:ea typeface="ＭＳ Ｐゴシック" panose="020B0600070205080204" pitchFamily="50" charset="-128"/>
            </a:endParaRPr>
          </a:p>
          <a:p>
            <a:r>
              <a:rPr kumimoji="0" lang="ja-JP" altLang="en-US" sz="2400" kern="0" dirty="0">
                <a:latin typeface="ＭＳ Ｐゴシック" panose="020B0600070205080204" pitchFamily="50" charset="-128"/>
                <a:ea typeface="ＭＳ Ｐゴシック" panose="020B0600070205080204" pitchFamily="50" charset="-128"/>
              </a:rPr>
              <a:t>メッシュ密度の違いは</a:t>
            </a:r>
            <a:r>
              <a:rPr kumimoji="0" lang="ja-JP" altLang="en-US" sz="2400" kern="0" dirty="0">
                <a:solidFill>
                  <a:srgbClr val="FF00FF"/>
                </a:solidFill>
                <a:latin typeface="ＭＳ Ｐゴシック" panose="020B0600070205080204" pitchFamily="50" charset="-128"/>
                <a:ea typeface="ＭＳ Ｐゴシック" panose="020B0600070205080204" pitchFamily="50" charset="-128"/>
              </a:rPr>
              <a:t>穴周辺を拡大表示</a:t>
            </a:r>
            <a:r>
              <a:rPr kumimoji="0" lang="ja-JP" altLang="en-US" sz="2400" kern="0" dirty="0">
                <a:latin typeface="ＭＳ Ｐゴシック" panose="020B0600070205080204" pitchFamily="50" charset="-128"/>
                <a:ea typeface="ＭＳ Ｐゴシック" panose="020B0600070205080204" pitchFamily="50" charset="-128"/>
              </a:rPr>
              <a:t>すると分かり易い．</a:t>
            </a:r>
            <a:endParaRPr lang="en-US" altLang="ja-JP" sz="2600" kern="0" dirty="0">
              <a:latin typeface="ＭＳ Ｐゴシック" panose="020B0600070205080204" pitchFamily="50" charset="-128"/>
              <a:ea typeface="ＭＳ Ｐゴシック" panose="020B0600070205080204" pitchFamily="50" charset="-128"/>
            </a:endParaRPr>
          </a:p>
        </p:txBody>
      </p:sp>
      <p:sp>
        <p:nvSpPr>
          <p:cNvPr id="17410" name="Rectangle 2"/>
          <p:cNvSpPr>
            <a:spLocks noGrp="1" noChangeArrowheads="1"/>
          </p:cNvSpPr>
          <p:nvPr>
            <p:ph type="title"/>
          </p:nvPr>
        </p:nvSpPr>
        <p:spPr/>
        <p:txBody>
          <a:bodyPr/>
          <a:lstStyle/>
          <a:p>
            <a:r>
              <a:rPr lang="ja-JP" altLang="en-US" dirty="0"/>
              <a:t>解析例：実ライン解析</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43</a:t>
            </a:fld>
            <a:endParaRPr lang="ja-JP" altLang="en-US" dirty="0"/>
          </a:p>
        </p:txBody>
      </p:sp>
      <p:sp>
        <p:nvSpPr>
          <p:cNvPr id="4" name="正方形/長方形 3">
            <a:extLst>
              <a:ext uri="{FF2B5EF4-FFF2-40B4-BE49-F238E27FC236}">
                <a16:creationId xmlns:a16="http://schemas.microsoft.com/office/drawing/2014/main" id="{DB90F842-DB85-4FD9-8849-4DE5C5A1A3B9}"/>
              </a:ext>
            </a:extLst>
          </p:cNvPr>
          <p:cNvSpPr/>
          <p:nvPr/>
        </p:nvSpPr>
        <p:spPr>
          <a:xfrm>
            <a:off x="7344308" y="3573016"/>
            <a:ext cx="216024" cy="216024"/>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6E8F9046-F2A5-43C4-8288-0D0E5F795705}"/>
              </a:ext>
            </a:extLst>
          </p:cNvPr>
          <p:cNvCxnSpPr/>
          <p:nvPr/>
        </p:nvCxnSpPr>
        <p:spPr>
          <a:xfrm flipV="1">
            <a:off x="7452320" y="3789040"/>
            <a:ext cx="0" cy="540060"/>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794620C-0A30-4278-9F5D-81765B410D17}"/>
              </a:ext>
            </a:extLst>
          </p:cNvPr>
          <p:cNvSpPr txBox="1"/>
          <p:nvPr/>
        </p:nvSpPr>
        <p:spPr>
          <a:xfrm>
            <a:off x="6949433" y="4329100"/>
            <a:ext cx="1951175" cy="369332"/>
          </a:xfrm>
          <a:prstGeom prst="rect">
            <a:avLst/>
          </a:prstGeom>
          <a:noFill/>
        </p:spPr>
        <p:txBody>
          <a:bodyPr wrap="none" rtlCol="0">
            <a:spAutoFit/>
          </a:bodyPr>
          <a:lstStyle/>
          <a:p>
            <a:r>
              <a:rPr kumimoji="1" lang="ja-JP" altLang="en-US" dirty="0">
                <a:solidFill>
                  <a:srgbClr val="FF00FF"/>
                </a:solidFill>
              </a:rPr>
              <a:t>この部分を拡大！</a:t>
            </a:r>
          </a:p>
        </p:txBody>
      </p:sp>
      <p:sp>
        <p:nvSpPr>
          <p:cNvPr id="11" name="テキスト ボックス 10">
            <a:extLst>
              <a:ext uri="{FF2B5EF4-FFF2-40B4-BE49-F238E27FC236}">
                <a16:creationId xmlns:a16="http://schemas.microsoft.com/office/drawing/2014/main" id="{A07E6011-333D-486E-A6E1-21B53E8B0DF1}"/>
              </a:ext>
            </a:extLst>
          </p:cNvPr>
          <p:cNvSpPr txBox="1"/>
          <p:nvPr/>
        </p:nvSpPr>
        <p:spPr>
          <a:xfrm>
            <a:off x="755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表面メッシュ</a:t>
            </a:r>
            <a:br>
              <a:rPr kumimoji="1" lang="en-US" altLang="ja-JP" dirty="0"/>
            </a:br>
            <a:r>
              <a:rPr kumimoji="1" lang="ja-JP" altLang="en-US" dirty="0"/>
              <a:t>のみを表示</a:t>
            </a:r>
          </a:p>
        </p:txBody>
      </p:sp>
    </p:spTree>
    <p:extLst>
      <p:ext uri="{BB962C8B-B14F-4D97-AF65-F5344CB8AC3E}">
        <p14:creationId xmlns:p14="http://schemas.microsoft.com/office/powerpoint/2010/main" val="3736346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120" y="1196752"/>
            <a:ext cx="2880000" cy="288000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52" y="1196752"/>
            <a:ext cx="2880000" cy="2880000"/>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599" y="1196752"/>
            <a:ext cx="2880000" cy="2880000"/>
          </a:xfrm>
          <a:prstGeom prst="rect">
            <a:avLst/>
          </a:prstGeom>
        </p:spPr>
      </p:pic>
      <p:sp>
        <p:nvSpPr>
          <p:cNvPr id="5" name="コンテンツ プレースホルダー 4">
            <a:extLst>
              <a:ext uri="{FF2B5EF4-FFF2-40B4-BE49-F238E27FC236}">
                <a16:creationId xmlns:a16="http://schemas.microsoft.com/office/drawing/2014/main" id="{79A547B3-C1F8-4354-BA3D-B632CC37E8A8}"/>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穴周辺の表面メッシュ拡大図</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r>
              <a:rPr kumimoji="0" lang="ja-JP" altLang="en-US" sz="2400" kern="0" dirty="0"/>
              <a:t>多数の「電着穴」が空いていることが見て取れる．</a:t>
            </a:r>
            <a:endParaRPr lang="en-US" altLang="ja-JP" sz="2600" kern="0" dirty="0"/>
          </a:p>
          <a:p>
            <a:r>
              <a:rPr kumimoji="0" lang="ja-JP" altLang="en-US" sz="2400" kern="0" dirty="0"/>
              <a:t>メッシュ密度の違いは</a:t>
            </a:r>
            <a:r>
              <a:rPr kumimoji="0" lang="ja-JP" altLang="en-US" sz="2400" kern="0" dirty="0">
                <a:solidFill>
                  <a:srgbClr val="FF00FF"/>
                </a:solidFill>
              </a:rPr>
              <a:t>電着穴周辺を拡大表示</a:t>
            </a:r>
            <a:r>
              <a:rPr kumimoji="0" lang="ja-JP" altLang="en-US" sz="2400" kern="0" dirty="0"/>
              <a:t>すると分かり易い．</a:t>
            </a:r>
            <a:endParaRPr lang="en-US" altLang="ja-JP" sz="2600" kern="0" dirty="0"/>
          </a:p>
          <a:p>
            <a:endParaRPr lang="en-US" altLang="ja-JP" sz="2600" dirty="0"/>
          </a:p>
        </p:txBody>
      </p:sp>
      <p:sp>
        <p:nvSpPr>
          <p:cNvPr id="17410" name="Rectangle 2"/>
          <p:cNvSpPr>
            <a:spLocks noGrp="1" noChangeArrowheads="1"/>
          </p:cNvSpPr>
          <p:nvPr>
            <p:ph type="title"/>
          </p:nvPr>
        </p:nvSpPr>
        <p:spPr/>
        <p:txBody>
          <a:bodyPr/>
          <a:lstStyle/>
          <a:p>
            <a:r>
              <a:rPr lang="ja-JP" altLang="en-US" dirty="0"/>
              <a:t>解析例：実ライン解析</a:t>
            </a:r>
          </a:p>
        </p:txBody>
      </p:sp>
      <p:sp>
        <p:nvSpPr>
          <p:cNvPr id="2" name="スライド番号プレースホルダー 1"/>
          <p:cNvSpPr>
            <a:spLocks noGrp="1"/>
          </p:cNvSpPr>
          <p:nvPr>
            <p:ph type="sldNum" sz="quarter" idx="4"/>
          </p:nvPr>
        </p:nvSpPr>
        <p:spPr/>
        <p:txBody>
          <a:bodyPr/>
          <a:lstStyle/>
          <a:p>
            <a:r>
              <a:rPr lang="en-US" altLang="ja-JP"/>
              <a:t>P. </a:t>
            </a:r>
            <a:fld id="{F8FDF831-B0A3-4B44-A20D-7581D5587101}" type="slidenum">
              <a:rPr lang="ja-JP" altLang="en-US" smtClean="0"/>
              <a:pPr/>
              <a:t>44</a:t>
            </a:fld>
            <a:endParaRPr lang="ja-JP" altLang="en-US" dirty="0"/>
          </a:p>
        </p:txBody>
      </p:sp>
      <p:sp>
        <p:nvSpPr>
          <p:cNvPr id="18" name="テキスト ボックス 17">
            <a:extLst>
              <a:ext uri="{FF2B5EF4-FFF2-40B4-BE49-F238E27FC236}">
                <a16:creationId xmlns:a16="http://schemas.microsoft.com/office/drawing/2014/main" id="{4282FFB1-EA61-4CD1-97B4-9838F9FCFE69}"/>
              </a:ext>
            </a:extLst>
          </p:cNvPr>
          <p:cNvSpPr txBox="1"/>
          <p:nvPr/>
        </p:nvSpPr>
        <p:spPr>
          <a:xfrm>
            <a:off x="131388" y="1196752"/>
            <a:ext cx="784190" cy="461665"/>
          </a:xfrm>
          <a:prstGeom prst="rect">
            <a:avLst/>
          </a:prstGeom>
          <a:solidFill>
            <a:schemeClr val="bg1">
              <a:alpha val="50000"/>
            </a:schemeClr>
          </a:solidFill>
        </p:spPr>
        <p:txBody>
          <a:bodyPr wrap="none" rtlCol="0">
            <a:spAutoFit/>
          </a:bodyPr>
          <a:lstStyle/>
          <a:p>
            <a:pPr algn="ctr"/>
            <a:r>
              <a:rPr kumimoji="1" lang="en-US" altLang="ja-JP" sz="2400" dirty="0">
                <a:solidFill>
                  <a:srgbClr val="0000CC"/>
                </a:solidFill>
              </a:rPr>
              <a:t>10M</a:t>
            </a:r>
            <a:endParaRPr kumimoji="1" lang="ja-JP" altLang="en-US" sz="2400" dirty="0">
              <a:solidFill>
                <a:srgbClr val="0000CC"/>
              </a:solidFill>
            </a:endParaRPr>
          </a:p>
        </p:txBody>
      </p:sp>
      <p:sp>
        <p:nvSpPr>
          <p:cNvPr id="19" name="テキスト ボックス 18">
            <a:extLst>
              <a:ext uri="{FF2B5EF4-FFF2-40B4-BE49-F238E27FC236}">
                <a16:creationId xmlns:a16="http://schemas.microsoft.com/office/drawing/2014/main" id="{4282FFB1-EA61-4CD1-97B4-9838F9FCFE69}"/>
              </a:ext>
            </a:extLst>
          </p:cNvPr>
          <p:cNvSpPr txBox="1"/>
          <p:nvPr/>
        </p:nvSpPr>
        <p:spPr>
          <a:xfrm>
            <a:off x="3130824" y="1196752"/>
            <a:ext cx="784189" cy="461665"/>
          </a:xfrm>
          <a:prstGeom prst="rect">
            <a:avLst/>
          </a:prstGeom>
          <a:solidFill>
            <a:schemeClr val="bg1">
              <a:alpha val="50000"/>
            </a:schemeClr>
          </a:solidFill>
        </p:spPr>
        <p:txBody>
          <a:bodyPr wrap="none" rtlCol="0">
            <a:spAutoFit/>
          </a:bodyPr>
          <a:lstStyle/>
          <a:p>
            <a:pPr algn="ctr"/>
            <a:r>
              <a:rPr kumimoji="1" lang="en-US" altLang="ja-JP" sz="2400" dirty="0">
                <a:solidFill>
                  <a:srgbClr val="008000"/>
                </a:solidFill>
              </a:rPr>
              <a:t>16M</a:t>
            </a:r>
            <a:endParaRPr kumimoji="1" lang="ja-JP" altLang="en-US" sz="2400" dirty="0">
              <a:solidFill>
                <a:srgbClr val="008000"/>
              </a:solidFill>
            </a:endParaRPr>
          </a:p>
        </p:txBody>
      </p:sp>
      <p:sp>
        <p:nvSpPr>
          <p:cNvPr id="20" name="テキスト ボックス 19">
            <a:extLst>
              <a:ext uri="{FF2B5EF4-FFF2-40B4-BE49-F238E27FC236}">
                <a16:creationId xmlns:a16="http://schemas.microsoft.com/office/drawing/2014/main" id="{4282FFB1-EA61-4CD1-97B4-9838F9FCFE69}"/>
              </a:ext>
            </a:extLst>
          </p:cNvPr>
          <p:cNvSpPr txBox="1"/>
          <p:nvPr/>
        </p:nvSpPr>
        <p:spPr>
          <a:xfrm>
            <a:off x="6132264" y="1196752"/>
            <a:ext cx="784189" cy="461665"/>
          </a:xfrm>
          <a:prstGeom prst="rect">
            <a:avLst/>
          </a:prstGeom>
          <a:solidFill>
            <a:schemeClr val="bg1">
              <a:alpha val="50000"/>
            </a:schemeClr>
          </a:solidFill>
        </p:spPr>
        <p:txBody>
          <a:bodyPr wrap="none" rtlCol="0">
            <a:spAutoFit/>
          </a:bodyPr>
          <a:lstStyle/>
          <a:p>
            <a:pPr algn="ctr"/>
            <a:r>
              <a:rPr lang="en-US" altLang="ja-JP" sz="2400" dirty="0">
                <a:solidFill>
                  <a:srgbClr val="FF0000"/>
                </a:solidFill>
              </a:rPr>
              <a:t>51</a:t>
            </a:r>
            <a:r>
              <a:rPr kumimoji="1" lang="en-US" altLang="ja-JP" sz="2400" dirty="0">
                <a:solidFill>
                  <a:srgbClr val="FF0000"/>
                </a:solidFill>
              </a:rPr>
              <a:t>M</a:t>
            </a:r>
            <a:endParaRPr kumimoji="1" lang="ja-JP" altLang="en-US" sz="2400" dirty="0">
              <a:solidFill>
                <a:srgbClr val="FF0000"/>
              </a:solidFill>
            </a:endParaRPr>
          </a:p>
        </p:txBody>
      </p:sp>
      <p:sp>
        <p:nvSpPr>
          <p:cNvPr id="3" name="テキスト ボックス 2">
            <a:extLst>
              <a:ext uri="{FF2B5EF4-FFF2-40B4-BE49-F238E27FC236}">
                <a16:creationId xmlns:a16="http://schemas.microsoft.com/office/drawing/2014/main" id="{46B4884A-E136-469E-9F2A-8EF22E05AD61}"/>
              </a:ext>
            </a:extLst>
          </p:cNvPr>
          <p:cNvSpPr txBox="1"/>
          <p:nvPr/>
        </p:nvSpPr>
        <p:spPr>
          <a:xfrm>
            <a:off x="1203610" y="4041068"/>
            <a:ext cx="7616862" cy="461665"/>
          </a:xfrm>
          <a:prstGeom prst="rect">
            <a:avLst/>
          </a:prstGeom>
          <a:noFill/>
        </p:spPr>
        <p:txBody>
          <a:bodyPr wrap="square" rtlCol="0">
            <a:spAutoFit/>
          </a:bodyPr>
          <a:lstStyle/>
          <a:p>
            <a:r>
              <a:rPr kumimoji="1" lang="ja-JP" altLang="en-US" sz="2400" dirty="0"/>
              <a:t>粗い</a:t>
            </a:r>
            <a:r>
              <a:rPr kumimoji="1" lang="en-US" altLang="ja-JP" sz="2400" dirty="0"/>
              <a:t>                                                              </a:t>
            </a:r>
            <a:r>
              <a:rPr kumimoji="1" lang="ja-JP" altLang="en-US" sz="2400" dirty="0"/>
              <a:t>細かい</a:t>
            </a:r>
          </a:p>
        </p:txBody>
      </p:sp>
      <p:sp>
        <p:nvSpPr>
          <p:cNvPr id="4" name="矢印: 右 3">
            <a:extLst>
              <a:ext uri="{FF2B5EF4-FFF2-40B4-BE49-F238E27FC236}">
                <a16:creationId xmlns:a16="http://schemas.microsoft.com/office/drawing/2014/main" id="{D8DC6416-F1A3-4FF3-AAE7-605EEBE6AC9F}"/>
              </a:ext>
            </a:extLst>
          </p:cNvPr>
          <p:cNvSpPr/>
          <p:nvPr/>
        </p:nvSpPr>
        <p:spPr>
          <a:xfrm>
            <a:off x="2303748" y="4041068"/>
            <a:ext cx="4540697" cy="461665"/>
          </a:xfrm>
          <a:prstGeom prst="rightArrow">
            <a:avLst>
              <a:gd name="adj1" fmla="val 50000"/>
              <a:gd name="adj2" fmla="val 118380"/>
            </a:avLst>
          </a:prstGeom>
          <a:gradFill flip="none" rotWithShape="1">
            <a:gsLst>
              <a:gs pos="0">
                <a:srgbClr val="FF0000">
                  <a:alpha val="20000"/>
                </a:srgbClr>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2225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膜厚時刻歴の参照解（要素数</a:t>
            </a:r>
            <a:r>
              <a:rPr lang="en-US" altLang="ja-JP" b="1" i="1" u="sng" dirty="0">
                <a:solidFill>
                  <a:srgbClr val="FF0000"/>
                </a:solidFill>
                <a:effectLst>
                  <a:outerShdw blurRad="38100" dist="38100" dir="2700000" algn="tl">
                    <a:srgbClr val="000000">
                      <a:alpha val="43137"/>
                    </a:srgbClr>
                  </a:outerShdw>
                </a:effectLst>
              </a:rPr>
              <a:t>51M</a:t>
            </a:r>
            <a:r>
              <a:rPr lang="ja-JP" altLang="en-US" b="1" i="1" u="sng" dirty="0" err="1">
                <a:effectLst>
                  <a:outerShdw blurRad="38100" dist="38100" dir="2700000" algn="tl">
                    <a:srgbClr val="000000">
                      <a:alpha val="43137"/>
                    </a:srgbClr>
                  </a:outerShdw>
                </a:effectLst>
              </a:rPr>
              <a:t>での</a:t>
            </a:r>
            <a:r>
              <a:rPr kumimoji="1" lang="en-US" altLang="ja-JP" b="1" i="1" u="sng" dirty="0">
                <a:effectLst>
                  <a:outerShdw blurRad="38100" dist="38100" dir="2700000" algn="tl">
                    <a:srgbClr val="000000">
                      <a:alpha val="43137"/>
                    </a:srgbClr>
                  </a:outerShdw>
                </a:effectLst>
              </a:rPr>
              <a:t>ES-FEM-T4</a:t>
            </a:r>
            <a:r>
              <a:rPr kumimoji="1" lang="ja-JP" altLang="en-US" b="1" i="1" u="sng" dirty="0">
                <a:effectLst>
                  <a:outerShdw blurRad="38100" dist="38100" dir="2700000" algn="tl">
                    <a:srgbClr val="000000">
                      <a:alpha val="43137"/>
                    </a:srgbClr>
                  </a:outerShdw>
                </a:effectLst>
              </a:rPr>
              <a:t>の解）</a:t>
            </a:r>
            <a:endParaRPr kumimoji="1" lang="en-US" altLang="ja-JP" b="1" i="1" u="sng" dirty="0">
              <a:effectLst>
                <a:outerShdw blurRad="38100" dist="38100" dir="2700000" algn="tl">
                  <a:srgbClr val="000000">
                    <a:alpha val="43137"/>
                  </a:srgbClr>
                </a:outerShdw>
              </a:effectLst>
            </a:endParaRPr>
          </a:p>
          <a:p>
            <a:pPr marL="0" indent="0">
              <a:buNone/>
            </a:pPr>
            <a:r>
              <a:rPr lang="ja-JP" altLang="en-US" sz="1800" dirty="0"/>
              <a:t>                   </a:t>
            </a:r>
            <a:r>
              <a:rPr kumimoji="1" lang="ja-JP" altLang="en-US" sz="1800" b="1" dirty="0"/>
              <a:t>外側からの視点                                             </a:t>
            </a:r>
            <a:r>
              <a:rPr lang="ja-JP" altLang="en-US" sz="1800" b="1" dirty="0"/>
              <a:t>内側からの視点</a:t>
            </a:r>
            <a:endParaRPr lang="en-US" altLang="ja-JP" sz="1800" b="1" dirty="0"/>
          </a:p>
        </p:txBody>
      </p:sp>
      <p:sp>
        <p:nvSpPr>
          <p:cNvPr id="2" name="タイトル 1"/>
          <p:cNvSpPr>
            <a:spLocks noGrp="1"/>
          </p:cNvSpPr>
          <p:nvPr>
            <p:ph type="title"/>
          </p:nvPr>
        </p:nvSpPr>
        <p:spPr/>
        <p:txBody>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45</a:t>
            </a:fld>
            <a:endParaRPr lang="ja-JP" altLang="en-US" dirty="0"/>
          </a:p>
        </p:txBody>
      </p:sp>
      <p:pic>
        <p:nvPicPr>
          <p:cNvPr id="5" name="h">
            <a:hlinkClick r:id="" action="ppaction://media"/>
            <a:extLst>
              <a:ext uri="{FF2B5EF4-FFF2-40B4-BE49-F238E27FC236}">
                <a16:creationId xmlns:a16="http://schemas.microsoft.com/office/drawing/2014/main" id="{3898FC0E-86A0-468D-8892-7D0CA4E6D3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56030"/>
            <a:ext cx="9144000" cy="5038725"/>
          </a:xfrm>
          <a:prstGeom prst="rect">
            <a:avLst/>
          </a:prstGeom>
        </p:spPr>
      </p:pic>
    </p:spTree>
    <p:extLst>
      <p:ext uri="{BB962C8B-B14F-4D97-AF65-F5344CB8AC3E}">
        <p14:creationId xmlns:p14="http://schemas.microsoft.com/office/powerpoint/2010/main" val="23875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要素数 </a:t>
            </a:r>
            <a:r>
              <a:rPr lang="en-US" altLang="ja-JP" b="1" i="1" u="sng" dirty="0">
                <a:solidFill>
                  <a:srgbClr val="FF0000"/>
                </a:solidFill>
                <a:effectLst>
                  <a:outerShdw blurRad="38100" dist="38100" dir="2700000" algn="tl">
                    <a:srgbClr val="000000">
                      <a:alpha val="43137"/>
                    </a:srgbClr>
                  </a:outerShdw>
                </a:effectLst>
              </a:rPr>
              <a:t>51M </a:t>
            </a:r>
            <a:r>
              <a:rPr lang="ja-JP" altLang="en-US" b="1" i="1" u="sng" dirty="0">
                <a:effectLst>
                  <a:outerShdw blurRad="38100" dist="38100" dir="2700000" algn="tl">
                    <a:srgbClr val="000000">
                      <a:alpha val="43137"/>
                    </a:srgbClr>
                  </a:outerShdw>
                </a:effectLst>
              </a:rPr>
              <a:t>の解析で得られた最終膜厚</a:t>
            </a:r>
            <a:endParaRPr lang="en-US" altLang="ja-JP" b="1" i="1" u="sng" dirty="0">
              <a:effectLst>
                <a:outerShdw blurRad="38100" dist="38100" dir="2700000" algn="tl">
                  <a:srgbClr val="000000">
                    <a:alpha val="43137"/>
                  </a:srgbClr>
                </a:outerShdw>
              </a:effectLst>
            </a:endParaRPr>
          </a:p>
          <a:p>
            <a:pPr marL="0" indent="0" algn="r">
              <a:buNone/>
            </a:pPr>
            <a:r>
              <a:rPr lang="ja-JP" altLang="en-US" sz="2400" dirty="0"/>
              <a:t>（サイドシル最奥面を含む部材のみを表示）</a:t>
            </a: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r>
              <a:rPr lang="en-US" altLang="ja-JP" sz="2400" dirty="0"/>
              <a:t>FEM-T4</a:t>
            </a:r>
            <a:r>
              <a:rPr lang="ja-JP" altLang="en-US" sz="2400" dirty="0"/>
              <a:t>の結果は</a:t>
            </a:r>
            <a:r>
              <a:rPr lang="ja-JP" altLang="en-US" sz="2400" b="1" dirty="0">
                <a:effectLst>
                  <a:outerShdw blurRad="38100" dist="38100" dir="2700000" algn="tl">
                    <a:srgbClr val="000000">
                      <a:alpha val="43137"/>
                    </a:srgbClr>
                  </a:outerShdw>
                </a:effectLst>
              </a:rPr>
              <a:t>少し厚い</a:t>
            </a:r>
            <a:r>
              <a:rPr lang="ja-JP" altLang="en-US" sz="2400" dirty="0"/>
              <a:t>．</a:t>
            </a:r>
            <a:br>
              <a:rPr lang="en-US" altLang="ja-JP" sz="2400" dirty="0"/>
            </a:br>
            <a:r>
              <a:rPr lang="ja-JP" altLang="en-US" sz="2400" dirty="0"/>
              <a:t>（サイドシル中央のコンター色は黄色．）</a:t>
            </a:r>
            <a:endParaRPr lang="en-US" altLang="ja-JP" sz="2400" dirty="0"/>
          </a:p>
          <a:p>
            <a:r>
              <a:rPr lang="en-US" altLang="ja-JP" sz="2400" dirty="0"/>
              <a:t>ES-FEM-T4</a:t>
            </a:r>
            <a:r>
              <a:rPr lang="ja-JP" altLang="en-US" sz="2400" dirty="0"/>
              <a:t>の結果は参照解とみなす．</a:t>
            </a:r>
            <a:r>
              <a:rPr lang="en-US" altLang="ja-JP" sz="2400" dirty="0"/>
              <a:t> </a:t>
            </a:r>
            <a:br>
              <a:rPr lang="en-US" altLang="ja-JP" sz="2400" dirty="0"/>
            </a:br>
            <a:r>
              <a:rPr lang="ja-JP" altLang="en-US" sz="2400" dirty="0"/>
              <a:t>（サイドシル中央のコンター色は緑色．）</a:t>
            </a:r>
            <a:endParaRPr lang="en-US" altLang="ja-JP" sz="2400" dirty="0"/>
          </a:p>
          <a:p>
            <a:pPr marL="0" indent="0">
              <a:buNone/>
            </a:pPr>
            <a:endParaRPr kumimoji="1"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46</a:t>
            </a:fld>
            <a:endParaRPr lang="ja-JP" altLang="en-US" dirty="0"/>
          </a:p>
        </p:txBody>
      </p:sp>
      <p:sp>
        <p:nvSpPr>
          <p:cNvPr id="7" name="テキスト ボックス 6">
            <a:extLst>
              <a:ext uri="{FF2B5EF4-FFF2-40B4-BE49-F238E27FC236}">
                <a16:creationId xmlns:a16="http://schemas.microsoft.com/office/drawing/2014/main" id="{4282FFB1-EA61-4CD1-97B4-9838F9FCFE69}"/>
              </a:ext>
            </a:extLst>
          </p:cNvPr>
          <p:cNvSpPr txBox="1"/>
          <p:nvPr/>
        </p:nvSpPr>
        <p:spPr>
          <a:xfrm>
            <a:off x="49279" y="1484784"/>
            <a:ext cx="1111202" cy="400110"/>
          </a:xfrm>
          <a:prstGeom prst="rect">
            <a:avLst/>
          </a:prstGeom>
          <a:solidFill>
            <a:srgbClr val="92D050"/>
          </a:solidFill>
        </p:spPr>
        <p:txBody>
          <a:bodyPr wrap="none" rtlCol="0">
            <a:spAutoFit/>
          </a:bodyPr>
          <a:lstStyle/>
          <a:p>
            <a:pPr algn="ctr"/>
            <a:r>
              <a:rPr kumimoji="1" lang="en-US" altLang="ja-JP" sz="2000" dirty="0"/>
              <a:t>FEM-T4</a:t>
            </a:r>
            <a:endParaRPr kumimoji="1" lang="ja-JP" altLang="en-US" sz="2000" dirty="0"/>
          </a:p>
        </p:txBody>
      </p:sp>
      <p:sp>
        <p:nvSpPr>
          <p:cNvPr id="8" name="テキスト ボックス 7">
            <a:extLst>
              <a:ext uri="{FF2B5EF4-FFF2-40B4-BE49-F238E27FC236}">
                <a16:creationId xmlns:a16="http://schemas.microsoft.com/office/drawing/2014/main" id="{B6FF3758-47CE-4804-BF0C-B2999DBD7911}"/>
              </a:ext>
            </a:extLst>
          </p:cNvPr>
          <p:cNvSpPr txBox="1"/>
          <p:nvPr/>
        </p:nvSpPr>
        <p:spPr>
          <a:xfrm>
            <a:off x="4618476" y="1484784"/>
            <a:ext cx="1539204" cy="400110"/>
          </a:xfrm>
          <a:prstGeom prst="rect">
            <a:avLst/>
          </a:prstGeom>
          <a:solidFill>
            <a:srgbClr val="E48D48"/>
          </a:solidFill>
        </p:spPr>
        <p:txBody>
          <a:bodyPr wrap="square" rtlCol="0">
            <a:spAutoFit/>
          </a:bodyPr>
          <a:lstStyle/>
          <a:p>
            <a:pPr algn="ctr"/>
            <a:r>
              <a:rPr kumimoji="1" lang="en-US" altLang="ja-JP" sz="2000" dirty="0"/>
              <a:t>ES-FEM-T4</a:t>
            </a:r>
            <a:endParaRPr kumimoji="1" lang="ja-JP" altLang="en-US" sz="2000" dirty="0"/>
          </a:p>
        </p:txBody>
      </p:sp>
      <p:pic>
        <p:nvPicPr>
          <p:cNvPr id="9" name="図 8">
            <a:extLst>
              <a:ext uri="{FF2B5EF4-FFF2-40B4-BE49-F238E27FC236}">
                <a16:creationId xmlns:a16="http://schemas.microsoft.com/office/drawing/2014/main" id="{FE0D069C-C6F4-4985-83F3-10D3FCD70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3378"/>
            <a:ext cx="4572000" cy="2594714"/>
          </a:xfrm>
          <a:prstGeom prst="rect">
            <a:avLst/>
          </a:prstGeom>
        </p:spPr>
      </p:pic>
      <p:pic>
        <p:nvPicPr>
          <p:cNvPr id="14" name="図 13">
            <a:extLst>
              <a:ext uri="{FF2B5EF4-FFF2-40B4-BE49-F238E27FC236}">
                <a16:creationId xmlns:a16="http://schemas.microsoft.com/office/drawing/2014/main" id="{0CF71DF6-45B0-41D6-9494-09EE1325A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95804"/>
            <a:ext cx="4572000" cy="2594714"/>
          </a:xfrm>
          <a:prstGeom prst="rect">
            <a:avLst/>
          </a:prstGeom>
        </p:spPr>
      </p:pic>
      <p:sp>
        <p:nvSpPr>
          <p:cNvPr id="15" name="テキスト ボックス 14">
            <a:extLst>
              <a:ext uri="{FF2B5EF4-FFF2-40B4-BE49-F238E27FC236}">
                <a16:creationId xmlns:a16="http://schemas.microsoft.com/office/drawing/2014/main" id="{0539459E-8BE9-491E-9708-0B2D7D50D69D}"/>
              </a:ext>
            </a:extLst>
          </p:cNvPr>
          <p:cNvSpPr txBox="1"/>
          <p:nvPr/>
        </p:nvSpPr>
        <p:spPr>
          <a:xfrm>
            <a:off x="8010506" y="4178291"/>
            <a:ext cx="881973" cy="369332"/>
          </a:xfrm>
          <a:prstGeom prst="rect">
            <a:avLst/>
          </a:prstGeom>
          <a:solidFill>
            <a:schemeClr val="bg1">
              <a:lumMod val="85000"/>
            </a:schemeClr>
          </a:solidFill>
        </p:spPr>
        <p:txBody>
          <a:bodyPr wrap="none" rtlCol="0">
            <a:spAutoFit/>
          </a:bodyPr>
          <a:lstStyle/>
          <a:p>
            <a:r>
              <a:rPr kumimoji="1" lang="ja-JP" altLang="en-US" b="1" dirty="0"/>
              <a:t>参照解</a:t>
            </a:r>
          </a:p>
        </p:txBody>
      </p:sp>
    </p:spTree>
    <p:extLst>
      <p:ext uri="{BB962C8B-B14F-4D97-AF65-F5344CB8AC3E}">
        <p14:creationId xmlns:p14="http://schemas.microsoft.com/office/powerpoint/2010/main" val="3289092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要素数 </a:t>
            </a:r>
            <a:r>
              <a:rPr lang="en-US" altLang="ja-JP" b="1" i="1" u="sng" dirty="0">
                <a:solidFill>
                  <a:srgbClr val="008000"/>
                </a:solidFill>
                <a:effectLst>
                  <a:outerShdw blurRad="38100" dist="38100" dir="2700000" algn="tl">
                    <a:srgbClr val="000000">
                      <a:alpha val="43137"/>
                    </a:srgbClr>
                  </a:outerShdw>
                </a:effectLst>
              </a:rPr>
              <a:t>16M </a:t>
            </a:r>
            <a:r>
              <a:rPr lang="ja-JP" altLang="en-US" b="1" i="1" u="sng" dirty="0">
                <a:effectLst>
                  <a:outerShdw blurRad="38100" dist="38100" dir="2700000" algn="tl">
                    <a:srgbClr val="000000">
                      <a:alpha val="43137"/>
                    </a:srgbClr>
                  </a:outerShdw>
                </a:effectLst>
              </a:rPr>
              <a:t>の解析で得られた最終膜厚</a:t>
            </a:r>
            <a:endParaRPr lang="en-US" altLang="ja-JP" b="1" i="1" u="sng" dirty="0">
              <a:effectLst>
                <a:outerShdw blurRad="38100" dist="38100" dir="2700000" algn="tl">
                  <a:srgbClr val="000000">
                    <a:alpha val="43137"/>
                  </a:srgbClr>
                </a:outerShdw>
              </a:effectLst>
            </a:endParaRPr>
          </a:p>
          <a:p>
            <a:pPr marL="0" indent="0" algn="r">
              <a:buNone/>
            </a:pPr>
            <a:r>
              <a:rPr lang="ja-JP" altLang="en-US" sz="2400" dirty="0"/>
              <a:t>（サイドシル最奥面を含む部材のみを表示）</a:t>
            </a: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sz="2400" b="1" i="1" u="sng" dirty="0">
              <a:effectLst>
                <a:outerShdw blurRad="38100" dist="38100" dir="2700000" algn="tl">
                  <a:srgbClr val="000000">
                    <a:alpha val="43137"/>
                  </a:srgbClr>
                </a:outerShdw>
              </a:effectLst>
            </a:endParaRPr>
          </a:p>
          <a:p>
            <a:endParaRPr lang="en-US" altLang="ja-JP" sz="2400" b="1" i="1" u="sng" dirty="0">
              <a:effectLst>
                <a:outerShdw blurRad="38100" dist="38100" dir="2700000" algn="tl">
                  <a:srgbClr val="000000">
                    <a:alpha val="43137"/>
                  </a:srgbClr>
                </a:outerShdw>
              </a:effectLst>
            </a:endParaRPr>
          </a:p>
          <a:p>
            <a:endParaRPr kumimoji="1" lang="en-US" altLang="ja-JP" sz="2400" b="1" i="1" u="sng" dirty="0">
              <a:effectLst>
                <a:outerShdw blurRad="38100" dist="38100" dir="2700000" algn="tl">
                  <a:srgbClr val="000000">
                    <a:alpha val="43137"/>
                  </a:srgbClr>
                </a:outerShdw>
              </a:effectLst>
            </a:endParaRPr>
          </a:p>
          <a:p>
            <a:endParaRPr lang="en-US" altLang="ja-JP" sz="2400" b="1" i="1" u="sng" dirty="0">
              <a:effectLst>
                <a:outerShdw blurRad="38100" dist="38100" dir="2700000" algn="tl">
                  <a:srgbClr val="000000">
                    <a:alpha val="43137"/>
                  </a:srgbClr>
                </a:outerShdw>
              </a:effectLst>
            </a:endParaRPr>
          </a:p>
          <a:p>
            <a:endParaRPr lang="en-US" altLang="ja-JP" sz="1600" b="1" i="1" u="sng" dirty="0">
              <a:effectLst>
                <a:outerShdw blurRad="38100" dist="38100" dir="2700000" algn="tl">
                  <a:srgbClr val="000000">
                    <a:alpha val="43137"/>
                  </a:srgbClr>
                </a:outerShdw>
              </a:effectLst>
            </a:endParaRPr>
          </a:p>
          <a:p>
            <a:r>
              <a:rPr lang="en-US" altLang="ja-JP" sz="2400" dirty="0"/>
              <a:t>FEM-T4</a:t>
            </a:r>
            <a:r>
              <a:rPr lang="ja-JP" altLang="en-US" sz="2400" dirty="0"/>
              <a:t>の結果はかなり厚い．</a:t>
            </a:r>
            <a:br>
              <a:rPr lang="en-US" altLang="ja-JP" sz="2400" dirty="0"/>
            </a:br>
            <a:r>
              <a:rPr lang="ja-JP" altLang="en-US" sz="2400" dirty="0"/>
              <a:t>（サイドシル中央のコンター色は橙色．）</a:t>
            </a:r>
            <a:endParaRPr lang="en-US" altLang="ja-JP" sz="2400" dirty="0"/>
          </a:p>
          <a:p>
            <a:r>
              <a:rPr lang="en-US" altLang="ja-JP" sz="2400" dirty="0"/>
              <a:t>ES-FEM-T4</a:t>
            </a:r>
            <a:r>
              <a:rPr lang="ja-JP" altLang="en-US" sz="2400" dirty="0"/>
              <a:t>の結果はほぼ参照解と一致．</a:t>
            </a:r>
            <a:br>
              <a:rPr lang="en-US" altLang="ja-JP" sz="2400" dirty="0"/>
            </a:br>
            <a:r>
              <a:rPr lang="ja-JP" altLang="en-US" sz="2400" dirty="0"/>
              <a:t>（サイドシル中央のコンター色は緑色．）</a:t>
            </a:r>
            <a:endParaRPr kumimoji="1" lang="en-US" altLang="ja-JP" sz="2400"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47</a:t>
            </a:fld>
            <a:endParaRPr lang="ja-JP" altLang="en-US" dirty="0"/>
          </a:p>
        </p:txBody>
      </p:sp>
      <p:sp>
        <p:nvSpPr>
          <p:cNvPr id="7" name="テキスト ボックス 6">
            <a:extLst>
              <a:ext uri="{FF2B5EF4-FFF2-40B4-BE49-F238E27FC236}">
                <a16:creationId xmlns:a16="http://schemas.microsoft.com/office/drawing/2014/main" id="{4282FFB1-EA61-4CD1-97B4-9838F9FCFE69}"/>
              </a:ext>
            </a:extLst>
          </p:cNvPr>
          <p:cNvSpPr txBox="1"/>
          <p:nvPr/>
        </p:nvSpPr>
        <p:spPr>
          <a:xfrm>
            <a:off x="49279" y="1484784"/>
            <a:ext cx="1111202" cy="400110"/>
          </a:xfrm>
          <a:prstGeom prst="rect">
            <a:avLst/>
          </a:prstGeom>
          <a:solidFill>
            <a:srgbClr val="92D050"/>
          </a:solidFill>
        </p:spPr>
        <p:txBody>
          <a:bodyPr wrap="none" rtlCol="0">
            <a:spAutoFit/>
          </a:bodyPr>
          <a:lstStyle/>
          <a:p>
            <a:pPr algn="ctr"/>
            <a:r>
              <a:rPr kumimoji="1" lang="en-US" altLang="ja-JP" sz="2000" dirty="0"/>
              <a:t>FEM-T4</a:t>
            </a:r>
            <a:endParaRPr kumimoji="1" lang="ja-JP" altLang="en-US" sz="2000" dirty="0"/>
          </a:p>
        </p:txBody>
      </p:sp>
      <p:sp>
        <p:nvSpPr>
          <p:cNvPr id="8" name="テキスト ボックス 7">
            <a:extLst>
              <a:ext uri="{FF2B5EF4-FFF2-40B4-BE49-F238E27FC236}">
                <a16:creationId xmlns:a16="http://schemas.microsoft.com/office/drawing/2014/main" id="{B6FF3758-47CE-4804-BF0C-B2999DBD7911}"/>
              </a:ext>
            </a:extLst>
          </p:cNvPr>
          <p:cNvSpPr txBox="1"/>
          <p:nvPr/>
        </p:nvSpPr>
        <p:spPr>
          <a:xfrm>
            <a:off x="4618476" y="1484784"/>
            <a:ext cx="1539204" cy="400110"/>
          </a:xfrm>
          <a:prstGeom prst="rect">
            <a:avLst/>
          </a:prstGeom>
          <a:solidFill>
            <a:srgbClr val="E48D48"/>
          </a:solidFill>
        </p:spPr>
        <p:txBody>
          <a:bodyPr wrap="square" rtlCol="0">
            <a:spAutoFit/>
          </a:bodyPr>
          <a:lstStyle/>
          <a:p>
            <a:pPr algn="ctr"/>
            <a:r>
              <a:rPr kumimoji="1" lang="en-US" altLang="ja-JP" sz="2000" dirty="0"/>
              <a:t>ES-FEM-T4</a:t>
            </a:r>
            <a:endParaRPr kumimoji="1" lang="ja-JP" altLang="en-US" sz="2000" dirty="0"/>
          </a:p>
        </p:txBody>
      </p:sp>
      <p:pic>
        <p:nvPicPr>
          <p:cNvPr id="6" name="図 5">
            <a:extLst>
              <a:ext uri="{FF2B5EF4-FFF2-40B4-BE49-F238E27FC236}">
                <a16:creationId xmlns:a16="http://schemas.microsoft.com/office/drawing/2014/main" id="{8F22CAD7-C44E-4F3A-91FA-22FB1BE76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7455"/>
            <a:ext cx="4572000" cy="2594714"/>
          </a:xfrm>
          <a:prstGeom prst="rect">
            <a:avLst/>
          </a:prstGeom>
        </p:spPr>
      </p:pic>
      <p:pic>
        <p:nvPicPr>
          <p:cNvPr id="13" name="図 12">
            <a:extLst>
              <a:ext uri="{FF2B5EF4-FFF2-40B4-BE49-F238E27FC236}">
                <a16:creationId xmlns:a16="http://schemas.microsoft.com/office/drawing/2014/main" id="{4367A7D3-2B38-4E0F-97F6-9883F3462A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97455"/>
            <a:ext cx="4572000" cy="2594714"/>
          </a:xfrm>
          <a:prstGeom prst="rect">
            <a:avLst/>
          </a:prstGeom>
        </p:spPr>
      </p:pic>
    </p:spTree>
    <p:extLst>
      <p:ext uri="{BB962C8B-B14F-4D97-AF65-F5344CB8AC3E}">
        <p14:creationId xmlns:p14="http://schemas.microsoft.com/office/powerpoint/2010/main" val="2117625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要素数 </a:t>
            </a:r>
            <a:r>
              <a:rPr lang="en-US" altLang="ja-JP" b="1" i="1" u="sng" dirty="0">
                <a:solidFill>
                  <a:srgbClr val="0000CC"/>
                </a:solidFill>
                <a:effectLst>
                  <a:outerShdw blurRad="38100" dist="38100" dir="2700000" algn="tl">
                    <a:srgbClr val="000000">
                      <a:alpha val="43137"/>
                    </a:srgbClr>
                  </a:outerShdw>
                </a:effectLst>
              </a:rPr>
              <a:t>10M </a:t>
            </a:r>
            <a:r>
              <a:rPr lang="ja-JP" altLang="en-US" b="1" i="1" u="sng" dirty="0">
                <a:effectLst>
                  <a:outerShdw blurRad="38100" dist="38100" dir="2700000" algn="tl">
                    <a:srgbClr val="000000">
                      <a:alpha val="43137"/>
                    </a:srgbClr>
                  </a:outerShdw>
                </a:effectLst>
              </a:rPr>
              <a:t>の解析で得られた最終膜厚</a:t>
            </a:r>
            <a:endParaRPr lang="en-US" altLang="ja-JP" b="1" i="1" u="sng" dirty="0">
              <a:effectLst>
                <a:outerShdw blurRad="38100" dist="38100" dir="2700000" algn="tl">
                  <a:srgbClr val="000000">
                    <a:alpha val="43137"/>
                  </a:srgbClr>
                </a:outerShdw>
              </a:effectLst>
            </a:endParaRPr>
          </a:p>
          <a:p>
            <a:pPr marL="0" indent="0" algn="r">
              <a:buNone/>
            </a:pPr>
            <a:r>
              <a:rPr lang="ja-JP" altLang="en-US" sz="2400" dirty="0"/>
              <a:t>（サイドシル最奥面を含む部材のみを表示）</a:t>
            </a: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r>
              <a:rPr lang="en-US" altLang="ja-JP" sz="2400" dirty="0"/>
              <a:t>FEM-T4</a:t>
            </a:r>
            <a:r>
              <a:rPr lang="ja-JP" altLang="en-US" sz="2400" dirty="0"/>
              <a:t>の結果は大幅に厚い．</a:t>
            </a:r>
            <a:br>
              <a:rPr lang="en-US" altLang="ja-JP" sz="2400" dirty="0"/>
            </a:br>
            <a:r>
              <a:rPr lang="ja-JP" altLang="en-US" sz="2400" dirty="0"/>
              <a:t>（サイドシル中央のコンター色は赤色．）</a:t>
            </a:r>
            <a:r>
              <a:rPr lang="en-US" altLang="ja-JP" sz="2400" dirty="0"/>
              <a:t> </a:t>
            </a:r>
          </a:p>
          <a:p>
            <a:r>
              <a:rPr lang="en-US" altLang="ja-JP" sz="2400" dirty="0"/>
              <a:t>ES-FEM-T4</a:t>
            </a:r>
            <a:r>
              <a:rPr lang="ja-JP" altLang="en-US" sz="2400" dirty="0"/>
              <a:t>の結果は少し厚い．</a:t>
            </a:r>
            <a:br>
              <a:rPr lang="en-US" altLang="ja-JP" sz="2400" dirty="0"/>
            </a:br>
            <a:r>
              <a:rPr lang="ja-JP" altLang="en-US" sz="2400" dirty="0"/>
              <a:t>（サイドシル中央のコンター色は黄色．）</a:t>
            </a:r>
            <a:endParaRPr kumimoji="1" lang="en-US" altLang="ja-JP"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48</a:t>
            </a:fld>
            <a:endParaRPr lang="ja-JP" altLang="en-US" dirty="0"/>
          </a:p>
        </p:txBody>
      </p:sp>
      <p:sp>
        <p:nvSpPr>
          <p:cNvPr id="7" name="テキスト ボックス 6">
            <a:extLst>
              <a:ext uri="{FF2B5EF4-FFF2-40B4-BE49-F238E27FC236}">
                <a16:creationId xmlns:a16="http://schemas.microsoft.com/office/drawing/2014/main" id="{4282FFB1-EA61-4CD1-97B4-9838F9FCFE69}"/>
              </a:ext>
            </a:extLst>
          </p:cNvPr>
          <p:cNvSpPr txBox="1"/>
          <p:nvPr/>
        </p:nvSpPr>
        <p:spPr>
          <a:xfrm>
            <a:off x="51524" y="1484784"/>
            <a:ext cx="1111202" cy="400110"/>
          </a:xfrm>
          <a:prstGeom prst="rect">
            <a:avLst/>
          </a:prstGeom>
          <a:solidFill>
            <a:srgbClr val="92D050"/>
          </a:solidFill>
        </p:spPr>
        <p:txBody>
          <a:bodyPr wrap="none" rtlCol="0">
            <a:spAutoFit/>
          </a:bodyPr>
          <a:lstStyle/>
          <a:p>
            <a:pPr algn="ctr"/>
            <a:r>
              <a:rPr kumimoji="1" lang="en-US" altLang="ja-JP" sz="2000" dirty="0"/>
              <a:t>FEM-T4</a:t>
            </a:r>
            <a:endParaRPr kumimoji="1" lang="ja-JP" altLang="en-US" sz="2000" dirty="0"/>
          </a:p>
        </p:txBody>
      </p:sp>
      <p:sp>
        <p:nvSpPr>
          <p:cNvPr id="8" name="テキスト ボックス 7">
            <a:extLst>
              <a:ext uri="{FF2B5EF4-FFF2-40B4-BE49-F238E27FC236}">
                <a16:creationId xmlns:a16="http://schemas.microsoft.com/office/drawing/2014/main" id="{B6FF3758-47CE-4804-BF0C-B2999DBD7911}"/>
              </a:ext>
            </a:extLst>
          </p:cNvPr>
          <p:cNvSpPr txBox="1"/>
          <p:nvPr/>
        </p:nvSpPr>
        <p:spPr>
          <a:xfrm>
            <a:off x="4620721" y="1484784"/>
            <a:ext cx="1539204" cy="400110"/>
          </a:xfrm>
          <a:prstGeom prst="rect">
            <a:avLst/>
          </a:prstGeom>
          <a:solidFill>
            <a:srgbClr val="E48D48"/>
          </a:solidFill>
        </p:spPr>
        <p:txBody>
          <a:bodyPr wrap="square" rtlCol="0">
            <a:spAutoFit/>
          </a:bodyPr>
          <a:lstStyle/>
          <a:p>
            <a:pPr algn="ctr"/>
            <a:r>
              <a:rPr kumimoji="1" lang="en-US" altLang="ja-JP" sz="2000" dirty="0"/>
              <a:t>ES-FEM-T4</a:t>
            </a:r>
            <a:endParaRPr kumimoji="1" lang="ja-JP" altLang="en-US" sz="2000" dirty="0"/>
          </a:p>
        </p:txBody>
      </p:sp>
      <p:pic>
        <p:nvPicPr>
          <p:cNvPr id="6" name="図 5">
            <a:extLst>
              <a:ext uri="{FF2B5EF4-FFF2-40B4-BE49-F238E27FC236}">
                <a16:creationId xmlns:a16="http://schemas.microsoft.com/office/drawing/2014/main" id="{47B1CD1B-EB6D-44BB-84B2-5CFF93A7A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 y="2002687"/>
            <a:ext cx="4572000" cy="2594714"/>
          </a:xfrm>
          <a:prstGeom prst="rect">
            <a:avLst/>
          </a:prstGeom>
        </p:spPr>
      </p:pic>
      <p:pic>
        <p:nvPicPr>
          <p:cNvPr id="16" name="図 15">
            <a:extLst>
              <a:ext uri="{FF2B5EF4-FFF2-40B4-BE49-F238E27FC236}">
                <a16:creationId xmlns:a16="http://schemas.microsoft.com/office/drawing/2014/main" id="{B15CAE23-C3DD-47C0-8CB7-A579513000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442" y="1994153"/>
            <a:ext cx="4577557" cy="2597868"/>
          </a:xfrm>
          <a:prstGeom prst="rect">
            <a:avLst/>
          </a:prstGeom>
        </p:spPr>
      </p:pic>
      <p:grpSp>
        <p:nvGrpSpPr>
          <p:cNvPr id="31" name="グループ化 30">
            <a:extLst>
              <a:ext uri="{FF2B5EF4-FFF2-40B4-BE49-F238E27FC236}">
                <a16:creationId xmlns:a16="http://schemas.microsoft.com/office/drawing/2014/main" id="{50696F77-08C0-45BC-890E-D61B698F358A}"/>
              </a:ext>
            </a:extLst>
          </p:cNvPr>
          <p:cNvGrpSpPr/>
          <p:nvPr/>
        </p:nvGrpSpPr>
        <p:grpSpPr>
          <a:xfrm>
            <a:off x="1475656" y="2600908"/>
            <a:ext cx="4716524" cy="1800200"/>
            <a:chOff x="1475656" y="2600908"/>
            <a:chExt cx="4716524" cy="1800200"/>
          </a:xfrm>
        </p:grpSpPr>
        <p:sp>
          <p:nvSpPr>
            <p:cNvPr id="18" name="テキスト ボックス 17">
              <a:extLst>
                <a:ext uri="{FF2B5EF4-FFF2-40B4-BE49-F238E27FC236}">
                  <a16:creationId xmlns:a16="http://schemas.microsoft.com/office/drawing/2014/main" id="{85ACECB5-B046-4226-A62B-E01DAE9F6D20}"/>
                </a:ext>
              </a:extLst>
            </p:cNvPr>
            <p:cNvSpPr txBox="1"/>
            <p:nvPr/>
          </p:nvSpPr>
          <p:spPr>
            <a:xfrm>
              <a:off x="2941902" y="2600908"/>
              <a:ext cx="2452916" cy="707886"/>
            </a:xfrm>
            <a:prstGeom prst="rect">
              <a:avLst/>
            </a:prstGeom>
            <a:solidFill>
              <a:schemeClr val="bg1">
                <a:lumMod val="95000"/>
              </a:schemeClr>
            </a:solidFill>
            <a:ln w="19050">
              <a:solidFill>
                <a:srgbClr val="FF00FF"/>
              </a:solidFill>
            </a:ln>
          </p:spPr>
          <p:txBody>
            <a:bodyPr wrap="none" rtlCol="0">
              <a:spAutoFit/>
            </a:bodyPr>
            <a:lstStyle/>
            <a:p>
              <a:pPr algn="ctr"/>
              <a:r>
                <a:rPr kumimoji="1" lang="ja-JP" altLang="en-US" sz="2000" dirty="0">
                  <a:solidFill>
                    <a:srgbClr val="FF00FF"/>
                  </a:solidFill>
                </a:rPr>
                <a:t>電着されづらいが</a:t>
              </a:r>
              <a:br>
                <a:rPr kumimoji="1" lang="en-US" altLang="ja-JP" sz="2000" dirty="0">
                  <a:solidFill>
                    <a:srgbClr val="FF00FF"/>
                  </a:solidFill>
                </a:rPr>
              </a:br>
              <a:r>
                <a:rPr kumimoji="1" lang="ja-JP" altLang="en-US" sz="2000" dirty="0">
                  <a:solidFill>
                    <a:srgbClr val="FF00FF"/>
                  </a:solidFill>
                </a:rPr>
                <a:t>防食には重要な箇所</a:t>
              </a:r>
            </a:p>
          </p:txBody>
        </p:sp>
        <p:sp>
          <p:nvSpPr>
            <p:cNvPr id="19" name="楕円 18">
              <a:extLst>
                <a:ext uri="{FF2B5EF4-FFF2-40B4-BE49-F238E27FC236}">
                  <a16:creationId xmlns:a16="http://schemas.microsoft.com/office/drawing/2014/main" id="{7E94F631-E2F6-4BA1-B94E-DBC3A1DCFC60}"/>
                </a:ext>
              </a:extLst>
            </p:cNvPr>
            <p:cNvSpPr/>
            <p:nvPr/>
          </p:nvSpPr>
          <p:spPr>
            <a:xfrm>
              <a:off x="1475656" y="4257092"/>
              <a:ext cx="144016" cy="14401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5D873E73-B871-4C94-BF5C-5E9046FF1199}"/>
                </a:ext>
              </a:extLst>
            </p:cNvPr>
            <p:cNvSpPr/>
            <p:nvPr/>
          </p:nvSpPr>
          <p:spPr>
            <a:xfrm>
              <a:off x="6048164" y="4257092"/>
              <a:ext cx="144016" cy="14401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BA9AD161-000F-4781-8BD7-54630A757285}"/>
                </a:ext>
              </a:extLst>
            </p:cNvPr>
            <p:cNvCxnSpPr>
              <a:cxnSpLocks/>
              <a:stCxn id="18" idx="1"/>
              <a:endCxn id="19" idx="7"/>
            </p:cNvCxnSpPr>
            <p:nvPr/>
          </p:nvCxnSpPr>
          <p:spPr>
            <a:xfrm flipH="1">
              <a:off x="1598581" y="2954851"/>
              <a:ext cx="1343321" cy="132333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CFC4E1D-1F8D-496F-B5EA-F41DB65FFBBF}"/>
                </a:ext>
              </a:extLst>
            </p:cNvPr>
            <p:cNvCxnSpPr>
              <a:cxnSpLocks/>
              <a:stCxn id="18" idx="3"/>
              <a:endCxn id="20" idx="1"/>
            </p:cNvCxnSpPr>
            <p:nvPr/>
          </p:nvCxnSpPr>
          <p:spPr>
            <a:xfrm>
              <a:off x="5394818" y="2954851"/>
              <a:ext cx="674437" cy="1323332"/>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249193BC-472D-4354-A0F3-BFBBC1E6E59B}"/>
              </a:ext>
            </a:extLst>
          </p:cNvPr>
          <p:cNvSpPr txBox="1"/>
          <p:nvPr/>
        </p:nvSpPr>
        <p:spPr>
          <a:xfrm>
            <a:off x="6624228" y="4833103"/>
            <a:ext cx="1686679" cy="1323439"/>
          </a:xfrm>
          <a:prstGeom prst="rect">
            <a:avLst/>
          </a:prstGeom>
          <a:solidFill>
            <a:schemeClr val="bg1">
              <a:lumMod val="85000"/>
            </a:schemeClr>
          </a:solidFill>
        </p:spPr>
        <p:txBody>
          <a:bodyPr wrap="none" rtlCol="0">
            <a:spAutoFit/>
          </a:bodyPr>
          <a:lstStyle/>
          <a:p>
            <a:pPr algn="ctr"/>
            <a:r>
              <a:rPr kumimoji="1" lang="ja-JP" altLang="en-US" sz="2000" dirty="0">
                <a:solidFill>
                  <a:srgbClr val="FF00FF"/>
                </a:solidFill>
              </a:rPr>
              <a:t>特定箇所</a:t>
            </a:r>
            <a:r>
              <a:rPr kumimoji="1" lang="ja-JP" altLang="en-US" sz="2000" dirty="0"/>
              <a:t>の</a:t>
            </a:r>
            <a:br>
              <a:rPr kumimoji="1" lang="en-US" altLang="ja-JP" sz="2000" dirty="0"/>
            </a:br>
            <a:r>
              <a:rPr kumimoji="1" lang="ja-JP" altLang="en-US" sz="2000" dirty="0"/>
              <a:t>膜厚時刻歴を</a:t>
            </a:r>
            <a:br>
              <a:rPr kumimoji="1" lang="en-US" altLang="ja-JP" sz="2000" dirty="0"/>
            </a:br>
            <a:r>
              <a:rPr kumimoji="1" lang="ja-JP" altLang="en-US" sz="2000" dirty="0"/>
              <a:t>グラフで比較</a:t>
            </a:r>
            <a:br>
              <a:rPr kumimoji="1" lang="en-US" altLang="ja-JP" sz="2000" dirty="0"/>
            </a:br>
            <a:r>
              <a:rPr kumimoji="1" lang="ja-JP" altLang="en-US" sz="2000" dirty="0"/>
              <a:t>してみる．</a:t>
            </a:r>
          </a:p>
        </p:txBody>
      </p:sp>
    </p:spTree>
    <p:extLst>
      <p:ext uri="{BB962C8B-B14F-4D97-AF65-F5344CB8AC3E}">
        <p14:creationId xmlns:p14="http://schemas.microsoft.com/office/powerpoint/2010/main" val="39309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膜厚時刻歴の精度比較</a:t>
            </a:r>
            <a:endParaRPr kumimoji="1" lang="en-US" altLang="ja-JP"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49</a:t>
            </a:fld>
            <a:endParaRPr lang="ja-JP" altLang="en-US" dirty="0"/>
          </a:p>
        </p:txBody>
      </p:sp>
      <p:sp>
        <p:nvSpPr>
          <p:cNvPr id="13" name="角丸四角形 12"/>
          <p:cNvSpPr/>
          <p:nvPr/>
        </p:nvSpPr>
        <p:spPr>
          <a:xfrm>
            <a:off x="250825" y="5171099"/>
            <a:ext cx="8641654" cy="1190856"/>
          </a:xfrm>
          <a:prstGeom prst="roundRect">
            <a:avLst/>
          </a:prstGeom>
          <a:solidFill>
            <a:schemeClr val="accent1"/>
          </a:soli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marL="342900" indent="-342900">
              <a:buClr>
                <a:schemeClr val="tx1"/>
              </a:buClr>
              <a:buFont typeface="Wingdings" panose="05000000000000000000" pitchFamily="2" charset="2"/>
              <a:buChar char="l"/>
            </a:pPr>
            <a:r>
              <a:rPr lang="ja-JP" altLang="en-US" sz="2400" dirty="0">
                <a:solidFill>
                  <a:srgbClr val="FF0000"/>
                </a:solidFill>
                <a:latin typeface="ＭＳ Ｐゴシック" panose="020B0600070205080204" pitchFamily="50" charset="-128"/>
                <a:ea typeface="ＭＳ Ｐゴシック" panose="020B0600070205080204" pitchFamily="50" charset="-128"/>
              </a:rPr>
              <a:t>要素数</a:t>
            </a:r>
            <a:r>
              <a:rPr lang="en-US" altLang="ja-JP" sz="2400" dirty="0">
                <a:solidFill>
                  <a:srgbClr val="FF0000"/>
                </a:solidFill>
                <a:latin typeface="ＭＳ Ｐゴシック" panose="020B0600070205080204" pitchFamily="50" charset="-128"/>
                <a:ea typeface="ＭＳ Ｐゴシック" panose="020B0600070205080204" pitchFamily="50" charset="-128"/>
              </a:rPr>
              <a:t>51M</a:t>
            </a:r>
            <a:r>
              <a:rPr lang="ja-JP" altLang="en-US" sz="2400" dirty="0">
                <a:solidFill>
                  <a:srgbClr val="FF0000"/>
                </a:solidFill>
                <a:latin typeface="ＭＳ Ｐゴシック" panose="020B0600070205080204" pitchFamily="50" charset="-128"/>
                <a:ea typeface="ＭＳ Ｐゴシック" panose="020B0600070205080204" pitchFamily="50" charset="-128"/>
              </a:rPr>
              <a:t>の</a:t>
            </a:r>
            <a:r>
              <a:rPr lang="en-US" altLang="ja-JP" sz="2400" dirty="0">
                <a:solidFill>
                  <a:srgbClr val="FF0000"/>
                </a:solidFill>
                <a:latin typeface="ＭＳ Ｐゴシック" panose="020B0600070205080204" pitchFamily="50" charset="-128"/>
                <a:ea typeface="ＭＳ Ｐゴシック" panose="020B0600070205080204" pitchFamily="50" charset="-128"/>
              </a:rPr>
              <a:t>FEM-T4</a:t>
            </a:r>
            <a:r>
              <a:rPr lang="ja-JP" altLang="en-US" sz="2400" dirty="0">
                <a:solidFill>
                  <a:srgbClr val="FF0000"/>
                </a:solidFill>
                <a:latin typeface="ＭＳ Ｐゴシック" panose="020B0600070205080204" pitchFamily="50" charset="-128"/>
                <a:ea typeface="ＭＳ Ｐゴシック" panose="020B0600070205080204" pitchFamily="50" charset="-128"/>
              </a:rPr>
              <a:t>（赤破線）</a:t>
            </a:r>
            <a:r>
              <a:rPr lang="ja-JP" altLang="en-US" sz="2400" dirty="0">
                <a:solidFill>
                  <a:schemeClr val="tx1"/>
                </a:solidFill>
                <a:latin typeface="ＭＳ Ｐゴシック" panose="020B0600070205080204" pitchFamily="50" charset="-128"/>
                <a:ea typeface="ＭＳ Ｐゴシック" panose="020B0600070205080204" pitchFamily="50" charset="-128"/>
              </a:rPr>
              <a:t>と</a:t>
            </a:r>
            <a:r>
              <a:rPr lang="ja-JP" altLang="en-US" sz="2400" dirty="0">
                <a:solidFill>
                  <a:srgbClr val="0000CC"/>
                </a:solidFill>
                <a:latin typeface="ＭＳ Ｐゴシック" panose="020B0600070205080204" pitchFamily="50" charset="-128"/>
                <a:ea typeface="ＭＳ Ｐゴシック" panose="020B0600070205080204" pitchFamily="50" charset="-128"/>
              </a:rPr>
              <a:t>要素数</a:t>
            </a:r>
            <a:r>
              <a:rPr lang="en-US" altLang="ja-JP" sz="2400" dirty="0">
                <a:solidFill>
                  <a:srgbClr val="0000CC"/>
                </a:solidFill>
                <a:latin typeface="ＭＳ Ｐゴシック" panose="020B0600070205080204" pitchFamily="50" charset="-128"/>
                <a:ea typeface="ＭＳ Ｐゴシック" panose="020B0600070205080204" pitchFamily="50" charset="-128"/>
              </a:rPr>
              <a:t>10M</a:t>
            </a:r>
            <a:r>
              <a:rPr lang="ja-JP" altLang="en-US" sz="2400" dirty="0">
                <a:solidFill>
                  <a:srgbClr val="0000CC"/>
                </a:solidFill>
                <a:latin typeface="ＭＳ Ｐゴシック" panose="020B0600070205080204" pitchFamily="50" charset="-128"/>
                <a:ea typeface="ＭＳ Ｐゴシック" panose="020B0600070205080204" pitchFamily="50" charset="-128"/>
              </a:rPr>
              <a:t>の</a:t>
            </a:r>
            <a:r>
              <a:rPr lang="en-US" altLang="ja-JP" sz="2400" dirty="0">
                <a:solidFill>
                  <a:srgbClr val="0000CC"/>
                </a:solidFill>
                <a:latin typeface="ＭＳ Ｐゴシック" panose="020B0600070205080204" pitchFamily="50" charset="-128"/>
                <a:ea typeface="ＭＳ Ｐゴシック" panose="020B0600070205080204" pitchFamily="50" charset="-128"/>
              </a:rPr>
              <a:t>ES-FEM-T4</a:t>
            </a:r>
            <a:r>
              <a:rPr lang="ja-JP" altLang="en-US" sz="2400" dirty="0">
                <a:solidFill>
                  <a:srgbClr val="0000CC"/>
                </a:solidFill>
                <a:latin typeface="ＭＳ Ｐゴシック" panose="020B0600070205080204" pitchFamily="50" charset="-128"/>
                <a:ea typeface="ＭＳ Ｐゴシック" panose="020B0600070205080204" pitchFamily="50" charset="-128"/>
              </a:rPr>
              <a:t>（青実線）</a:t>
            </a:r>
            <a:r>
              <a:rPr lang="ja-JP" altLang="en-US" sz="2400" dirty="0">
                <a:solidFill>
                  <a:schemeClr val="tx1"/>
                </a:solidFill>
                <a:latin typeface="ＭＳ Ｐゴシック" panose="020B0600070205080204" pitchFamily="50" charset="-128"/>
                <a:ea typeface="ＭＳ Ｐゴシック" panose="020B0600070205080204" pitchFamily="50" charset="-128"/>
              </a:rPr>
              <a:t>がほぼ同じ計算精度．</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marL="342900" indent="-342900">
              <a:buFont typeface="Wingdings" panose="05000000000000000000" pitchFamily="2" charset="2"/>
              <a:buChar char="l"/>
            </a:pPr>
            <a:r>
              <a:rPr lang="en-US" altLang="ja-JP" sz="2400" dirty="0">
                <a:solidFill>
                  <a:schemeClr val="tx1"/>
                </a:solidFill>
                <a:latin typeface="ＭＳ Ｐゴシック" panose="020B0600070205080204" pitchFamily="50" charset="-128"/>
                <a:ea typeface="ＭＳ Ｐゴシック" panose="020B0600070205080204" pitchFamily="50" charset="-128"/>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rPr>
              <a:t>なら</a:t>
            </a:r>
            <a:r>
              <a:rPr lang="ja-JP" altLang="en-US" sz="2400" b="1" dirty="0">
                <a:solidFill>
                  <a:srgbClr val="008000"/>
                </a:solidFill>
                <a:latin typeface="ＭＳ Ｐゴシック" panose="020B0600070205080204" pitchFamily="50" charset="-128"/>
                <a:ea typeface="ＭＳ Ｐゴシック" panose="020B0600070205080204" pitchFamily="50" charset="-128"/>
              </a:rPr>
              <a:t>要素数</a:t>
            </a:r>
            <a:r>
              <a:rPr lang="en-US" altLang="ja-JP" sz="2400" b="1" dirty="0">
                <a:solidFill>
                  <a:srgbClr val="008000"/>
                </a:solidFill>
                <a:latin typeface="ＭＳ Ｐゴシック" panose="020B0600070205080204" pitchFamily="50" charset="-128"/>
                <a:ea typeface="ＭＳ Ｐゴシック" panose="020B0600070205080204" pitchFamily="50" charset="-128"/>
              </a:rPr>
              <a:t>16M</a:t>
            </a:r>
            <a:r>
              <a:rPr lang="ja-JP" altLang="en-US" sz="2400" b="1" dirty="0" err="1">
                <a:solidFill>
                  <a:srgbClr val="008000"/>
                </a:solidFill>
                <a:latin typeface="ＭＳ Ｐゴシック" panose="020B0600070205080204" pitchFamily="50" charset="-128"/>
                <a:ea typeface="ＭＳ Ｐゴシック" panose="020B0600070205080204" pitchFamily="50" charset="-128"/>
              </a:rPr>
              <a:t>でぼぼ</a:t>
            </a:r>
            <a:r>
              <a:rPr lang="ja-JP" altLang="en-US" sz="2400" b="1" dirty="0">
                <a:solidFill>
                  <a:srgbClr val="008000"/>
                </a:solidFill>
                <a:latin typeface="ＭＳ Ｐゴシック" panose="020B0600070205080204" pitchFamily="50" charset="-128"/>
                <a:ea typeface="ＭＳ Ｐゴシック" panose="020B0600070205080204" pitchFamily="50" charset="-128"/>
              </a:rPr>
              <a:t>メッシュ収束</a:t>
            </a:r>
            <a:r>
              <a:rPr lang="ja-JP" altLang="en-US" sz="2400" dirty="0">
                <a:solidFill>
                  <a:schemeClr val="tx1"/>
                </a:solidFill>
                <a:latin typeface="ＭＳ Ｐゴシック" panose="020B0600070205080204" pitchFamily="50" charset="-128"/>
                <a:ea typeface="ＭＳ Ｐゴシック" panose="020B0600070205080204" pitchFamily="50" charset="-128"/>
              </a:rPr>
              <a:t>している．</a:t>
            </a:r>
          </a:p>
        </p:txBody>
      </p:sp>
      <p:pic>
        <p:nvPicPr>
          <p:cNvPr id="10" name="グラフィックス 9">
            <a:extLst>
              <a:ext uri="{FF2B5EF4-FFF2-40B4-BE49-F238E27FC236}">
                <a16:creationId xmlns:a16="http://schemas.microsoft.com/office/drawing/2014/main" id="{9427092C-E314-4029-B591-B0307652C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584" y="1070712"/>
            <a:ext cx="7187611" cy="4064718"/>
          </a:xfrm>
          <a:prstGeom prst="rect">
            <a:avLst/>
          </a:prstGeom>
        </p:spPr>
      </p:pic>
    </p:spTree>
    <p:extLst>
      <p:ext uri="{BB962C8B-B14F-4D97-AF65-F5344CB8AC3E}">
        <p14:creationId xmlns:p14="http://schemas.microsoft.com/office/powerpoint/2010/main" val="4148783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lgn="just" latinLnBrk="0">
              <a:buNone/>
            </a:pPr>
            <a:r>
              <a:rPr kumimoji="1" lang="ja-JP" altLang="en-US" sz="2800" dirty="0">
                <a:solidFill>
                  <a:srgbClr val="FF0000"/>
                </a:solidFill>
              </a:rPr>
              <a:t>「平滑化有限要素法」</a:t>
            </a:r>
            <a:r>
              <a:rPr kumimoji="1" lang="ja-JP" altLang="en-US" sz="2800" dirty="0"/>
              <a:t>（</a:t>
            </a:r>
            <a:r>
              <a:rPr kumimoji="1" lang="en-US" altLang="ja-JP" sz="2800" dirty="0"/>
              <a:t>Smoothed Finite Element Method: </a:t>
            </a:r>
            <a:r>
              <a:rPr kumimoji="1" lang="en-US" altLang="ja-JP" sz="2800" b="1" dirty="0">
                <a:solidFill>
                  <a:srgbClr val="FF0000"/>
                </a:solidFill>
              </a:rPr>
              <a:t>S-FEM</a:t>
            </a:r>
            <a:r>
              <a:rPr kumimoji="1" lang="ja-JP" altLang="en-US" sz="2800" dirty="0"/>
              <a:t>）という新しい有限要素定式化のアイデアが近年提案され，研究が進んでいる．</a:t>
            </a:r>
            <a:endParaRPr kumimoji="1" lang="en-US" altLang="ja-JP" sz="2800" dirty="0"/>
          </a:p>
          <a:p>
            <a:pPr marL="0" indent="0" algn="just" latinLnBrk="0">
              <a:buNone/>
            </a:pPr>
            <a:endParaRPr lang="en-US" altLang="ja-JP" sz="1400" dirty="0"/>
          </a:p>
          <a:p>
            <a:pPr algn="just"/>
            <a:r>
              <a:rPr kumimoji="1" lang="ja-JP" altLang="en-US" sz="2800" dirty="0"/>
              <a:t>ザックリ言うと，</a:t>
            </a:r>
            <a:r>
              <a:rPr kumimoji="1" lang="en-US" altLang="ja-JP" sz="2800" dirty="0"/>
              <a:t>S-FEM</a:t>
            </a:r>
            <a:r>
              <a:rPr kumimoji="1" lang="ja-JP" altLang="en-US" sz="2800" dirty="0"/>
              <a:t>は近接要素間で</a:t>
            </a:r>
            <a:r>
              <a:rPr lang="ja-JP" altLang="en-US" dirty="0">
                <a:solidFill>
                  <a:srgbClr val="C00000"/>
                </a:solidFill>
              </a:rPr>
              <a:t>歪</a:t>
            </a:r>
            <a:r>
              <a:rPr kumimoji="1" lang="ja-JP" altLang="en-US" sz="2800" dirty="0">
                <a:solidFill>
                  <a:srgbClr val="C00000"/>
                </a:solidFill>
              </a:rPr>
              <a:t>をならす</a:t>
            </a:r>
            <a:r>
              <a:rPr kumimoji="1" lang="ja-JP" altLang="en-US" sz="2800" dirty="0"/>
              <a:t>ことによってロッキングによる精度低下および要素潰れによるロバスト性の低下を防ぐ</a:t>
            </a:r>
            <a:r>
              <a:rPr kumimoji="1" lang="en-US" altLang="ja-JP" sz="2800" dirty="0"/>
              <a:t>FEM</a:t>
            </a:r>
            <a:r>
              <a:rPr kumimoji="1" lang="ja-JP" altLang="en-US" sz="2800" dirty="0"/>
              <a:t>定式化の総称．</a:t>
            </a:r>
            <a:endParaRPr kumimoji="1" lang="en-US" altLang="ja-JP" dirty="0"/>
          </a:p>
          <a:p>
            <a:pPr algn="just"/>
            <a:r>
              <a:rPr lang="ja-JP" altLang="en-US" sz="2800" dirty="0"/>
              <a:t>当初，我々のグループでは</a:t>
            </a:r>
            <a:r>
              <a:rPr lang="ja-JP" altLang="en-US" sz="2800" b="1" dirty="0">
                <a:solidFill>
                  <a:srgbClr val="008000"/>
                </a:solidFill>
                <a:latin typeface="ＭＳ Ｐゴシック" panose="020B0600070205080204" pitchFamily="50" charset="-128"/>
              </a:rPr>
              <a:t>４節点四面体</a:t>
            </a:r>
            <a:r>
              <a:rPr lang="en-US" altLang="ja-JP" sz="2800" b="1" dirty="0">
                <a:solidFill>
                  <a:srgbClr val="008000"/>
                </a:solidFill>
                <a:latin typeface="ＭＳ Ｐゴシック" panose="020B0600070205080204" pitchFamily="50" charset="-128"/>
              </a:rPr>
              <a:t>(T4)</a:t>
            </a:r>
            <a:r>
              <a:rPr lang="ja-JP" altLang="en-US" sz="2800" dirty="0"/>
              <a:t>メッシュを使用する定式化の研究をしていたが，紆余曲折を経て，現在では</a:t>
            </a:r>
            <a:r>
              <a:rPr lang="en-US" altLang="ja-JP" sz="2800" b="1" dirty="0">
                <a:solidFill>
                  <a:srgbClr val="7030A0"/>
                </a:solidFill>
              </a:rPr>
              <a:t>10</a:t>
            </a:r>
            <a:r>
              <a:rPr lang="ja-JP" altLang="en-US" sz="2800" b="1" dirty="0">
                <a:solidFill>
                  <a:srgbClr val="7030A0"/>
                </a:solidFill>
              </a:rPr>
              <a:t>節点四面体</a:t>
            </a:r>
            <a:r>
              <a:rPr lang="en-US" altLang="ja-JP" sz="2800" b="1" dirty="0">
                <a:solidFill>
                  <a:srgbClr val="7030A0"/>
                </a:solidFill>
              </a:rPr>
              <a:t>(T10)</a:t>
            </a:r>
            <a:r>
              <a:rPr lang="ja-JP" altLang="en-US" sz="2800" dirty="0"/>
              <a:t>メッシュを用いる方向で進めている．</a:t>
            </a:r>
            <a:endParaRPr lang="en-US" altLang="ja-JP" dirty="0"/>
          </a:p>
          <a:p>
            <a:pPr algn="just"/>
            <a:r>
              <a:rPr lang="ja-JP" altLang="en-US" sz="2800" dirty="0"/>
              <a:t>ただし，</a:t>
            </a:r>
            <a:r>
              <a:rPr lang="ja-JP" altLang="en-US" sz="2800" b="1" dirty="0"/>
              <a:t>研究中の定式化は一長一短</a:t>
            </a:r>
            <a:r>
              <a:rPr lang="ja-JP" altLang="en-US" sz="2800" dirty="0"/>
              <a:t>であり，「これが良い」という決定版の定式化の確立には未だ至っていない</a:t>
            </a:r>
            <a:r>
              <a:rPr lang="ja-JP" altLang="en-US" dirty="0"/>
              <a:t>．</a:t>
            </a:r>
            <a:endParaRPr lang="en-US" altLang="ja-JP" sz="2800" dirty="0"/>
          </a:p>
        </p:txBody>
      </p:sp>
      <p:sp>
        <p:nvSpPr>
          <p:cNvPr id="2" name="タイトル 1"/>
          <p:cNvSpPr>
            <a:spLocks noGrp="1"/>
          </p:cNvSpPr>
          <p:nvPr>
            <p:ph type="title"/>
          </p:nvPr>
        </p:nvSpPr>
        <p:spPr/>
        <p:txBody>
          <a:bodyPr>
            <a:normAutofit/>
          </a:bodyPr>
          <a:lstStyle/>
          <a:p>
            <a:r>
              <a:rPr kumimoji="1" lang="ja-JP" altLang="en-US" dirty="0"/>
              <a:t>解決策</a:t>
            </a:r>
          </a:p>
        </p:txBody>
      </p:sp>
      <p:sp>
        <p:nvSpPr>
          <p:cNvPr id="5" name="スライド番号プレースホルダー 4">
            <a:extLst>
              <a:ext uri="{FF2B5EF4-FFF2-40B4-BE49-F238E27FC236}">
                <a16:creationId xmlns:a16="http://schemas.microsoft.com/office/drawing/2014/main" id="{2DEBC6DD-3E88-40DD-9786-22F66A72E4C3}"/>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1557521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計算時間の比較</a:t>
            </a:r>
            <a:endParaRPr kumimoji="1" lang="en-US" altLang="ja-JP" b="1" i="1" u="sng" dirty="0">
              <a:effectLst>
                <a:outerShdw blurRad="38100" dist="38100" dir="2700000" algn="tl">
                  <a:srgbClr val="000000">
                    <a:alpha val="43137"/>
                  </a:srgbClr>
                </a:outerShdw>
              </a:effectLst>
            </a:endParaRPr>
          </a:p>
          <a:p>
            <a:pPr marL="0" indent="0" algn="r">
              <a:buNone/>
            </a:pPr>
            <a:r>
              <a:rPr lang="en-US" altLang="ja-JP" sz="2400" dirty="0"/>
              <a:t>On a cluster (TSUBAME3.0: Intel Xeon E5-2680 v4,</a:t>
            </a:r>
            <a:br>
              <a:rPr lang="en-US" altLang="ja-JP" sz="2400" dirty="0"/>
            </a:br>
            <a:r>
              <a:rPr lang="en-US" altLang="ja-JP" sz="2400" dirty="0"/>
              <a:t> using 64 CPUs)</a:t>
            </a:r>
          </a:p>
          <a:p>
            <a:pPr marL="0" indent="0">
              <a:buNone/>
            </a:pPr>
            <a:endParaRPr lang="en-US" altLang="ja-JP" sz="2400" dirty="0"/>
          </a:p>
          <a:p>
            <a:endParaRPr lang="en-US" altLang="ja-JP" dirty="0"/>
          </a:p>
          <a:p>
            <a:endParaRPr lang="en-US" altLang="ja-JP" dirty="0"/>
          </a:p>
          <a:p>
            <a:endParaRPr lang="en-US" altLang="ja-JP" sz="2000" dirty="0"/>
          </a:p>
          <a:p>
            <a:r>
              <a:rPr lang="ja-JP" altLang="en-US" sz="2400" dirty="0"/>
              <a:t>同じメッシュを用いると，</a:t>
            </a:r>
            <a:r>
              <a:rPr lang="en-US" altLang="ja-JP" sz="2400" dirty="0"/>
              <a:t>ES-FEM-T4</a:t>
            </a:r>
            <a:r>
              <a:rPr lang="ja-JP" altLang="en-US" sz="2400" dirty="0"/>
              <a:t>は</a:t>
            </a:r>
            <a:r>
              <a:rPr lang="en-US" altLang="ja-JP" sz="2400" dirty="0"/>
              <a:t>FEM-T4</a:t>
            </a:r>
            <a:r>
              <a:rPr lang="ja-JP" altLang="en-US" sz="2400" dirty="0"/>
              <a:t>の約</a:t>
            </a:r>
            <a:r>
              <a:rPr lang="en-US" altLang="ja-JP" sz="2400" dirty="0"/>
              <a:t>1.5</a:t>
            </a:r>
            <a:r>
              <a:rPr lang="ja-JP" altLang="en-US" sz="2400" dirty="0"/>
              <a:t>倍遅い．</a:t>
            </a:r>
            <a:endParaRPr lang="en-US" altLang="ja-JP" sz="2400" dirty="0"/>
          </a:p>
          <a:p>
            <a:r>
              <a:rPr lang="ja-JP" altLang="en-US" sz="2400" dirty="0">
                <a:solidFill>
                  <a:srgbClr val="FF00FF"/>
                </a:solidFill>
              </a:rPr>
              <a:t>同じ計算精度を得るなら，</a:t>
            </a:r>
            <a:r>
              <a:rPr lang="en-US" altLang="ja-JP" sz="2400" dirty="0">
                <a:solidFill>
                  <a:srgbClr val="FF00FF"/>
                </a:solidFill>
              </a:rPr>
              <a:t>ES-FEM-T4</a:t>
            </a:r>
            <a:r>
              <a:rPr lang="ja-JP" altLang="en-US" sz="2400" dirty="0">
                <a:solidFill>
                  <a:srgbClr val="FF00FF"/>
                </a:solidFill>
              </a:rPr>
              <a:t>は</a:t>
            </a:r>
            <a:r>
              <a:rPr lang="en-US" altLang="ja-JP" sz="2400" dirty="0">
                <a:solidFill>
                  <a:srgbClr val="FF00FF"/>
                </a:solidFill>
              </a:rPr>
              <a:t>FEM-T4</a:t>
            </a:r>
            <a:r>
              <a:rPr lang="ja-JP" altLang="en-US" sz="2400" dirty="0">
                <a:solidFill>
                  <a:srgbClr val="FF00FF"/>
                </a:solidFill>
              </a:rPr>
              <a:t>の約</a:t>
            </a:r>
            <a:r>
              <a:rPr lang="en-US" altLang="ja-JP" sz="2400" dirty="0">
                <a:solidFill>
                  <a:srgbClr val="FF00FF"/>
                </a:solidFill>
              </a:rPr>
              <a:t>3</a:t>
            </a:r>
            <a:r>
              <a:rPr lang="ja-JP" altLang="en-US" sz="2400" dirty="0">
                <a:solidFill>
                  <a:srgbClr val="FF00FF"/>
                </a:solidFill>
              </a:rPr>
              <a:t>倍速い．</a:t>
            </a:r>
            <a:endParaRPr lang="en-US" altLang="ja-JP" dirty="0">
              <a:solidFill>
                <a:srgbClr val="FF00FF"/>
              </a:solidFill>
            </a:endParaRPr>
          </a:p>
        </p:txBody>
      </p:sp>
      <p:sp>
        <p:nvSpPr>
          <p:cNvPr id="2" name="タイトル 1"/>
          <p:cNvSpPr>
            <a:spLocks noGrp="1"/>
          </p:cNvSpPr>
          <p:nvPr>
            <p:ph type="title"/>
          </p:nvPr>
        </p:nvSpPr>
        <p:spPr/>
        <p:txBody>
          <a:bodyPr>
            <a:normAutofit/>
          </a:bodyPr>
          <a:lstStyle/>
          <a:p>
            <a:r>
              <a:rPr lang="ja-JP" altLang="en-US" dirty="0"/>
              <a:t>解析例：実ライン解析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50</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2986818030"/>
              </p:ext>
            </p:extLst>
          </p:nvPr>
        </p:nvGraphicFramePr>
        <p:xfrm>
          <a:off x="1280592" y="1844824"/>
          <a:ext cx="6582816" cy="1828800"/>
        </p:xfrm>
        <a:graphic>
          <a:graphicData uri="http://schemas.openxmlformats.org/drawingml/2006/table">
            <a:tbl>
              <a:tblPr firstRow="1" bandRow="1">
                <a:tableStyleId>{073A0DAA-6AF3-43AB-8588-CEC1D06C72B9}</a:tableStyleId>
              </a:tblPr>
              <a:tblGrid>
                <a:gridCol w="2194272">
                  <a:extLst>
                    <a:ext uri="{9D8B030D-6E8A-4147-A177-3AD203B41FA5}">
                      <a16:colId xmlns:a16="http://schemas.microsoft.com/office/drawing/2014/main" val="782426800"/>
                    </a:ext>
                  </a:extLst>
                </a:gridCol>
                <a:gridCol w="2194272">
                  <a:extLst>
                    <a:ext uri="{9D8B030D-6E8A-4147-A177-3AD203B41FA5}">
                      <a16:colId xmlns:a16="http://schemas.microsoft.com/office/drawing/2014/main" val="1708347068"/>
                    </a:ext>
                  </a:extLst>
                </a:gridCol>
                <a:gridCol w="2194272">
                  <a:extLst>
                    <a:ext uri="{9D8B030D-6E8A-4147-A177-3AD203B41FA5}">
                      <a16:colId xmlns:a16="http://schemas.microsoft.com/office/drawing/2014/main" val="3829323949"/>
                    </a:ext>
                  </a:extLst>
                </a:gridCol>
              </a:tblGrid>
              <a:tr h="370840">
                <a:tc>
                  <a:txBody>
                    <a:bodyPr/>
                    <a:lstStyle/>
                    <a:p>
                      <a:pPr algn="ctr"/>
                      <a:r>
                        <a:rPr kumimoji="1" lang="en-US" altLang="ja-JP" sz="2400" dirty="0"/>
                        <a:t># of Elements</a:t>
                      </a:r>
                      <a:endParaRPr kumimoji="1" lang="ja-JP" altLang="en-US" sz="2400" dirty="0"/>
                    </a:p>
                  </a:txBody>
                  <a:tcPr anchor="ctr"/>
                </a:tc>
                <a:tc>
                  <a:txBody>
                    <a:bodyPr/>
                    <a:lstStyle/>
                    <a:p>
                      <a:pPr algn="ctr"/>
                      <a:r>
                        <a:rPr kumimoji="1" lang="en-US" altLang="ja-JP" sz="2400" dirty="0"/>
                        <a:t>FEM-T4</a:t>
                      </a:r>
                      <a:endParaRPr kumimoji="1" lang="ja-JP" altLang="en-US" sz="2400" dirty="0"/>
                    </a:p>
                  </a:txBody>
                  <a:tcPr anchor="ctr"/>
                </a:tc>
                <a:tc>
                  <a:txBody>
                    <a:bodyPr/>
                    <a:lstStyle/>
                    <a:p>
                      <a:pPr algn="ctr"/>
                      <a:r>
                        <a:rPr kumimoji="1" lang="en-US" altLang="ja-JP" sz="2400" dirty="0"/>
                        <a:t>ES-FEM-T4</a:t>
                      </a:r>
                      <a:endParaRPr kumimoji="1" lang="ja-JP" altLang="en-US" sz="2400" dirty="0"/>
                    </a:p>
                  </a:txBody>
                  <a:tcPr anchor="ctr"/>
                </a:tc>
                <a:extLst>
                  <a:ext uri="{0D108BD9-81ED-4DB2-BD59-A6C34878D82A}">
                    <a16:rowId xmlns:a16="http://schemas.microsoft.com/office/drawing/2014/main" val="1206346903"/>
                  </a:ext>
                </a:extLst>
              </a:tr>
              <a:tr h="370840">
                <a:tc>
                  <a:txBody>
                    <a:bodyPr/>
                    <a:lstStyle/>
                    <a:p>
                      <a:pPr algn="ctr"/>
                      <a:r>
                        <a:rPr kumimoji="1" lang="en-US" altLang="ja-JP" sz="2400" dirty="0"/>
                        <a:t>10</a:t>
                      </a:r>
                      <a:r>
                        <a:rPr kumimoji="1" lang="en-US" altLang="ja-JP" sz="2400" baseline="0" dirty="0"/>
                        <a:t>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1.6 h</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rgbClr val="0000CC"/>
                          </a:solidFill>
                        </a:rPr>
                        <a:t>1.9 h</a:t>
                      </a:r>
                      <a:endParaRPr kumimoji="1" lang="ja-JP" altLang="en-US" sz="2400" dirty="0">
                        <a:solidFill>
                          <a:srgbClr val="0000CC"/>
                        </a:solidFill>
                      </a:endParaRPr>
                    </a:p>
                  </a:txBody>
                  <a:tcPr anchor="ctr"/>
                </a:tc>
                <a:extLst>
                  <a:ext uri="{0D108BD9-81ED-4DB2-BD59-A6C34878D82A}">
                    <a16:rowId xmlns:a16="http://schemas.microsoft.com/office/drawing/2014/main" val="858767993"/>
                  </a:ext>
                </a:extLst>
              </a:tr>
              <a:tr h="370840">
                <a:tc>
                  <a:txBody>
                    <a:bodyPr/>
                    <a:lstStyle/>
                    <a:p>
                      <a:pPr algn="ctr"/>
                      <a:r>
                        <a:rPr kumimoji="1" lang="en-US" altLang="ja-JP" sz="2400" dirty="0"/>
                        <a:t>16M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2.3 h</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3.4 h</a:t>
                      </a:r>
                      <a:endParaRPr kumimoji="1" lang="ja-JP" altLang="en-US" sz="2400" dirty="0"/>
                    </a:p>
                  </a:txBody>
                  <a:tcPr anchor="ctr"/>
                </a:tc>
                <a:extLst>
                  <a:ext uri="{0D108BD9-81ED-4DB2-BD59-A6C34878D82A}">
                    <a16:rowId xmlns:a16="http://schemas.microsoft.com/office/drawing/2014/main" val="848127470"/>
                  </a:ext>
                </a:extLst>
              </a:tr>
              <a:tr h="370840">
                <a:tc>
                  <a:txBody>
                    <a:bodyPr/>
                    <a:lstStyle/>
                    <a:p>
                      <a:pPr algn="ctr"/>
                      <a:r>
                        <a:rPr kumimoji="1" lang="en-US" altLang="ja-JP" sz="2400" dirty="0"/>
                        <a:t>51M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rgbClr val="FF0000"/>
                          </a:solidFill>
                        </a:rPr>
                        <a:t>6.0 h</a:t>
                      </a:r>
                      <a:endParaRPr kumimoji="1" lang="ja-JP" altLang="en-US" sz="2400" dirty="0">
                        <a:solidFill>
                          <a:srgbClr val="FF0000"/>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8.5 h</a:t>
                      </a:r>
                      <a:endParaRPr kumimoji="1" lang="ja-JP" altLang="en-US" sz="2400" dirty="0"/>
                    </a:p>
                  </a:txBody>
                  <a:tcPr anchor="ctr"/>
                </a:tc>
                <a:extLst>
                  <a:ext uri="{0D108BD9-81ED-4DB2-BD59-A6C34878D82A}">
                    <a16:rowId xmlns:a16="http://schemas.microsoft.com/office/drawing/2014/main" val="4135589058"/>
                  </a:ext>
                </a:extLst>
              </a:tr>
            </a:tbl>
          </a:graphicData>
        </a:graphic>
      </p:graphicFrame>
      <p:cxnSp>
        <p:nvCxnSpPr>
          <p:cNvPr id="7" name="直線矢印コネクタ 6"/>
          <p:cNvCxnSpPr/>
          <p:nvPr/>
        </p:nvCxnSpPr>
        <p:spPr>
          <a:xfrm flipH="1">
            <a:off x="5292080" y="2528904"/>
            <a:ext cx="834610" cy="1024383"/>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8579974">
            <a:off x="5108081" y="2697293"/>
            <a:ext cx="1210588" cy="707886"/>
          </a:xfrm>
          <a:prstGeom prst="rect">
            <a:avLst/>
          </a:prstGeom>
          <a:noFill/>
          <a:ln>
            <a:noFill/>
          </a:ln>
        </p:spPr>
        <p:txBody>
          <a:bodyPr wrap="none" rtlCol="0">
            <a:spAutoFit/>
          </a:bodyPr>
          <a:lstStyle/>
          <a:p>
            <a:pPr algn="ctr"/>
            <a:r>
              <a:rPr kumimoji="1" lang="ja-JP" altLang="en-US" sz="2000" dirty="0">
                <a:solidFill>
                  <a:srgbClr val="FF00FF"/>
                </a:solidFill>
              </a:rPr>
              <a:t>ほぼ同じ</a:t>
            </a:r>
            <a:br>
              <a:rPr kumimoji="1" lang="en-US" altLang="ja-JP" sz="2000" dirty="0">
                <a:solidFill>
                  <a:srgbClr val="FF00FF"/>
                </a:solidFill>
              </a:rPr>
            </a:br>
            <a:r>
              <a:rPr kumimoji="1" lang="ja-JP" altLang="en-US" sz="2000" dirty="0">
                <a:solidFill>
                  <a:srgbClr val="FF00FF"/>
                </a:solidFill>
              </a:rPr>
              <a:t>計算精度</a:t>
            </a:r>
          </a:p>
        </p:txBody>
      </p:sp>
      <p:sp>
        <p:nvSpPr>
          <p:cNvPr id="13" name="角丸四角形 12"/>
          <p:cNvSpPr/>
          <p:nvPr/>
        </p:nvSpPr>
        <p:spPr>
          <a:xfrm>
            <a:off x="638926" y="4689140"/>
            <a:ext cx="7865449" cy="972108"/>
          </a:xfrm>
          <a:prstGeom prst="roundRect">
            <a:avLst>
              <a:gd name="adj" fmla="val 24639"/>
            </a:avLst>
          </a:prstGeom>
          <a:solidFill>
            <a:schemeClr val="accent1"/>
          </a:soli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800" dirty="0">
                <a:solidFill>
                  <a:schemeClr val="tx1"/>
                </a:solidFill>
                <a:latin typeface="ＭＳ Ｐゴシック" panose="020B0600070205080204" pitchFamily="50" charset="-128"/>
                <a:ea typeface="ＭＳ Ｐゴシック" panose="020B0600070205080204" pitchFamily="50" charset="-128"/>
              </a:rPr>
              <a:t>高精度な実ライン電着シミュレーションのためには</a:t>
            </a:r>
            <a:r>
              <a:rPr lang="en-US" altLang="ja-JP" sz="2800" dirty="0">
                <a:solidFill>
                  <a:schemeClr val="tx1"/>
                </a:solidFill>
                <a:latin typeface="ＭＳ Ｐゴシック" panose="020B0600070205080204" pitchFamily="50" charset="-128"/>
                <a:ea typeface="ＭＳ Ｐゴシック" panose="020B0600070205080204" pitchFamily="50" charset="-128"/>
              </a:rPr>
              <a:t> </a:t>
            </a:r>
            <a:br>
              <a:rPr lang="en-US" altLang="ja-JP" sz="2800" dirty="0">
                <a:solidFill>
                  <a:schemeClr val="tx1"/>
                </a:solidFill>
                <a:latin typeface="ＭＳ Ｐゴシック" panose="020B0600070205080204" pitchFamily="50" charset="-128"/>
                <a:ea typeface="ＭＳ Ｐゴシック" panose="020B0600070205080204" pitchFamily="50" charset="-128"/>
              </a:rPr>
            </a:br>
            <a:r>
              <a:rPr lang="en-US" altLang="ja-JP" sz="2800" dirty="0">
                <a:solidFill>
                  <a:schemeClr val="tx1"/>
                </a:solidFill>
                <a:latin typeface="ＭＳ Ｐゴシック" panose="020B0600070205080204" pitchFamily="50" charset="-128"/>
                <a:ea typeface="ＭＳ Ｐゴシック" panose="020B0600070205080204" pitchFamily="50" charset="-128"/>
              </a:rPr>
              <a:t>FEM-T4</a:t>
            </a:r>
            <a:r>
              <a:rPr lang="ja-JP" altLang="en-US" sz="2800" dirty="0">
                <a:solidFill>
                  <a:schemeClr val="tx1"/>
                </a:solidFill>
                <a:latin typeface="ＭＳ Ｐゴシック" panose="020B0600070205080204" pitchFamily="50" charset="-128"/>
                <a:ea typeface="ＭＳ Ｐゴシック" panose="020B0600070205080204" pitchFamily="50" charset="-128"/>
              </a:rPr>
              <a:t>より</a:t>
            </a:r>
            <a:r>
              <a:rPr lang="en-US" altLang="ja-JP" sz="2800" dirty="0">
                <a:solidFill>
                  <a:schemeClr val="tx1"/>
                </a:solidFill>
                <a:latin typeface="ＭＳ Ｐゴシック" panose="020B0600070205080204" pitchFamily="50" charset="-128"/>
                <a:ea typeface="ＭＳ Ｐゴシック" panose="020B0600070205080204" pitchFamily="50" charset="-128"/>
              </a:rPr>
              <a:t>ES-FEM-T4</a:t>
            </a:r>
            <a:r>
              <a:rPr lang="ja-JP" altLang="en-US" sz="2800" dirty="0">
                <a:solidFill>
                  <a:schemeClr val="tx1"/>
                </a:solidFill>
                <a:latin typeface="ＭＳ Ｐゴシック" panose="020B0600070205080204" pitchFamily="50" charset="-128"/>
                <a:ea typeface="ＭＳ Ｐゴシック" panose="020B0600070205080204" pitchFamily="50" charset="-128"/>
              </a:rPr>
              <a:t>を使用した方が断然良い．</a:t>
            </a:r>
            <a:endParaRPr lang="en-US" altLang="ja-JP" sz="28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68047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C6E932F-BBE8-44A5-B7CC-5E023101B010}"/>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並列性能の</a:t>
            </a:r>
            <a:r>
              <a:rPr lang="ja-JP" altLang="en-US" b="1" i="1" u="sng" dirty="0">
                <a:effectLst>
                  <a:outerShdw blurRad="38100" dist="38100" dir="2700000" algn="tl">
                    <a:srgbClr val="000000">
                      <a:alpha val="43137"/>
                    </a:srgbClr>
                  </a:outerShdw>
                </a:effectLst>
              </a:rPr>
              <a:t>評価 </a:t>
            </a:r>
            <a:r>
              <a:rPr lang="ja-JP" altLang="en-US" sz="2000" b="1" i="1" u="sng" dirty="0">
                <a:effectLst>
                  <a:outerShdw blurRad="38100" dist="38100" dir="2700000" algn="tl">
                    <a:srgbClr val="000000">
                      <a:alpha val="43137"/>
                    </a:srgbClr>
                  </a:outerShdw>
                </a:effectLst>
              </a:rPr>
              <a:t>（要素数</a:t>
            </a:r>
            <a:r>
              <a:rPr lang="en-US" altLang="ja-JP" sz="2000" b="1" i="1" u="sng" dirty="0">
                <a:effectLst>
                  <a:outerShdw blurRad="38100" dist="38100" dir="2700000" algn="tl">
                    <a:srgbClr val="000000">
                      <a:alpha val="43137"/>
                    </a:srgbClr>
                  </a:outerShdw>
                </a:effectLst>
              </a:rPr>
              <a:t>10M</a:t>
            </a:r>
            <a:r>
              <a:rPr lang="ja-JP" altLang="en-US" sz="2000" b="1" i="1" u="sng" dirty="0">
                <a:effectLst>
                  <a:outerShdw blurRad="38100" dist="38100" dir="2700000" algn="tl">
                    <a:srgbClr val="000000">
                      <a:alpha val="43137"/>
                    </a:srgbClr>
                  </a:outerShdw>
                </a:effectLst>
              </a:rPr>
              <a:t>のメッシュを用いた強スケールテスト）</a:t>
            </a:r>
            <a:endParaRPr kumimoji="1" lang="en-US" altLang="ja-JP" sz="2000" b="1" i="1" u="sng" dirty="0">
              <a:effectLst>
                <a:outerShdw blurRad="38100" dist="38100" dir="2700000" algn="tl">
                  <a:srgbClr val="000000">
                    <a:alpha val="43137"/>
                  </a:srgbClr>
                </a:outerShdw>
              </a:effectLst>
            </a:endParaRPr>
          </a:p>
          <a:p>
            <a:pPr marL="0" indent="0" algn="r">
              <a:buNone/>
            </a:pPr>
            <a:r>
              <a:rPr kumimoji="1" lang="en-US" altLang="ja-JP" sz="2400" dirty="0"/>
              <a:t>On</a:t>
            </a:r>
            <a:r>
              <a:rPr lang="en-US" altLang="ja-JP" sz="2400" dirty="0"/>
              <a:t> a cluster (TSUBAME3.0: Intel Xeon E5-2680 v4)</a:t>
            </a:r>
            <a:endParaRPr kumimoji="1" lang="en-US" altLang="ja-JP" sz="2400" dirty="0"/>
          </a:p>
          <a:p>
            <a:pPr marL="0" indent="0">
              <a:buNone/>
            </a:pPr>
            <a:endParaRPr lang="en-US" altLang="ja-JP" sz="2400" dirty="0"/>
          </a:p>
          <a:p>
            <a:endParaRPr kumimoji="1" lang="en-US" altLang="ja-JP" dirty="0"/>
          </a:p>
          <a:p>
            <a:endParaRPr lang="en-US" altLang="ja-JP" dirty="0"/>
          </a:p>
          <a:p>
            <a:endParaRPr lang="en-US" altLang="ja-JP" dirty="0"/>
          </a:p>
          <a:p>
            <a:endParaRPr lang="en-US" altLang="ja-JP" sz="2400" dirty="0"/>
          </a:p>
          <a:p>
            <a:endParaRPr lang="en-US" altLang="ja-JP" sz="2400" dirty="0"/>
          </a:p>
          <a:p>
            <a:endParaRPr lang="en-US" altLang="ja-JP" sz="4000" dirty="0"/>
          </a:p>
          <a:p>
            <a:pPr marL="0" indent="0">
              <a:buNone/>
            </a:pPr>
            <a:endParaRPr lang="en-US" altLang="ja-JP" sz="2400" dirty="0"/>
          </a:p>
          <a:p>
            <a:endParaRPr lang="en-US" altLang="ja-JP" sz="1200" dirty="0"/>
          </a:p>
          <a:p>
            <a:pPr marL="400050" lvl="1" indent="0" algn="ctr">
              <a:buNone/>
            </a:pPr>
            <a:r>
              <a:rPr lang="ja-JP" altLang="en-US" sz="2000" dirty="0"/>
              <a:t>移動境界の</a:t>
            </a:r>
            <a:r>
              <a:rPr lang="en-US" altLang="ja-JP" sz="2000" dirty="0"/>
              <a:t>MPC</a:t>
            </a:r>
            <a:r>
              <a:rPr lang="ja-JP" altLang="en-US" sz="2000" dirty="0"/>
              <a:t>絡みの処理が完全には並列化されていないため，</a:t>
            </a:r>
            <a:br>
              <a:rPr lang="en-US" altLang="ja-JP" sz="2000" dirty="0"/>
            </a:br>
            <a:r>
              <a:rPr lang="ja-JP" altLang="en-US" sz="2000" dirty="0"/>
              <a:t>更なる高速化は今後の課題．</a:t>
            </a:r>
            <a:endParaRPr lang="en-US" altLang="ja-JP" sz="2000" dirty="0"/>
          </a:p>
        </p:txBody>
      </p:sp>
      <p:sp>
        <p:nvSpPr>
          <p:cNvPr id="2" name="タイトル 1">
            <a:extLst>
              <a:ext uri="{FF2B5EF4-FFF2-40B4-BE49-F238E27FC236}">
                <a16:creationId xmlns:a16="http://schemas.microsoft.com/office/drawing/2014/main" id="{F6A4E0C3-AEA9-4B61-96FD-E2C500C46A80}"/>
              </a:ext>
            </a:extLst>
          </p:cNvPr>
          <p:cNvSpPr>
            <a:spLocks noGrp="1"/>
          </p:cNvSpPr>
          <p:nvPr>
            <p:ph type="title"/>
          </p:nvPr>
        </p:nvSpPr>
        <p:spPr/>
        <p:txBody>
          <a:bodyPr>
            <a:normAutofit/>
          </a:bodyPr>
          <a:lstStyle/>
          <a:p>
            <a:r>
              <a:rPr lang="ja-JP" altLang="en-US" dirty="0"/>
              <a:t>解析例：実ライン解析</a:t>
            </a:r>
            <a:endParaRPr kumimoji="1" lang="ja-JP" altLang="en-US" dirty="0"/>
          </a:p>
        </p:txBody>
      </p:sp>
      <p:sp>
        <p:nvSpPr>
          <p:cNvPr id="4" name="スライド番号プレースホルダー 3">
            <a:extLst>
              <a:ext uri="{FF2B5EF4-FFF2-40B4-BE49-F238E27FC236}">
                <a16:creationId xmlns:a16="http://schemas.microsoft.com/office/drawing/2014/main" id="{7D551D26-9ADF-41D9-BC42-11CE53EC256B}"/>
              </a:ext>
            </a:extLst>
          </p:cNvPr>
          <p:cNvSpPr>
            <a:spLocks noGrp="1"/>
          </p:cNvSpPr>
          <p:nvPr>
            <p:ph type="sldNum" sz="quarter" idx="4"/>
          </p:nvPr>
        </p:nvSpPr>
        <p:spPr/>
        <p:txBody>
          <a:bodyPr/>
          <a:lstStyle/>
          <a:p>
            <a:r>
              <a:rPr lang="en-US" altLang="ja-JP"/>
              <a:t>P. </a:t>
            </a:r>
            <a:fld id="{F8FDF831-B0A3-4B44-A20D-7581D5587101}" type="slidenum">
              <a:rPr lang="ja-JP" altLang="en-US" smtClean="0"/>
              <a:pPr/>
              <a:t>51</a:t>
            </a:fld>
            <a:endParaRPr lang="ja-JP" altLang="en-US" dirty="0"/>
          </a:p>
        </p:txBody>
      </p:sp>
      <p:sp>
        <p:nvSpPr>
          <p:cNvPr id="5" name="角丸四角形 12">
            <a:extLst>
              <a:ext uri="{FF2B5EF4-FFF2-40B4-BE49-F238E27FC236}">
                <a16:creationId xmlns:a16="http://schemas.microsoft.com/office/drawing/2014/main" id="{4F3CB6DF-A26B-4DA3-B9C0-08FC8EA053AA}"/>
              </a:ext>
            </a:extLst>
          </p:cNvPr>
          <p:cNvSpPr/>
          <p:nvPr/>
        </p:nvSpPr>
        <p:spPr>
          <a:xfrm>
            <a:off x="1008054" y="5085184"/>
            <a:ext cx="7120077" cy="716881"/>
          </a:xfrm>
          <a:prstGeom prst="roundRect">
            <a:avLst>
              <a:gd name="adj" fmla="val 24639"/>
            </a:avLst>
          </a:prstGeom>
          <a:solidFill>
            <a:schemeClr val="accent1"/>
          </a:solidFill>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rPr>
              <a:t>我々の</a:t>
            </a:r>
            <a:r>
              <a:rPr lang="en-US" altLang="ja-JP" sz="2400" dirty="0">
                <a:solidFill>
                  <a:schemeClr val="tx1"/>
                </a:solidFill>
                <a:latin typeface="ＭＳ Ｐゴシック" panose="020B0600070205080204" pitchFamily="50" charset="-128"/>
                <a:ea typeface="ＭＳ Ｐゴシック" panose="020B0600070205080204" pitchFamily="50" charset="-128"/>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rPr>
              <a:t>のコードは少なくとも</a:t>
            </a:r>
            <a:r>
              <a:rPr lang="en-US" altLang="ja-JP" sz="2400" dirty="0">
                <a:solidFill>
                  <a:schemeClr val="tx1"/>
                </a:solidFill>
                <a:latin typeface="ＭＳ Ｐゴシック" panose="020B0600070205080204" pitchFamily="50" charset="-128"/>
                <a:ea typeface="ＭＳ Ｐゴシック" panose="020B0600070205080204" pitchFamily="50" charset="-128"/>
              </a:rPr>
              <a:t>64CPU</a:t>
            </a:r>
            <a:r>
              <a:rPr lang="ja-JP" altLang="en-US" sz="2400" dirty="0">
                <a:solidFill>
                  <a:schemeClr val="tx1"/>
                </a:solidFill>
                <a:latin typeface="ＭＳ Ｐゴシック" panose="020B0600070205080204" pitchFamily="50" charset="-128"/>
                <a:ea typeface="ＭＳ Ｐゴシック" panose="020B0600070205080204" pitchFamily="50" charset="-128"/>
              </a:rPr>
              <a:t>まで</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ある程度強スケールしている．</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p:txBody>
      </p:sp>
      <p:pic>
        <p:nvPicPr>
          <p:cNvPr id="7" name="グラフィックス 6">
            <a:extLst>
              <a:ext uri="{FF2B5EF4-FFF2-40B4-BE49-F238E27FC236}">
                <a16:creationId xmlns:a16="http://schemas.microsoft.com/office/drawing/2014/main" id="{6256358C-719A-45E6-AE7C-B7C84EBC1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762" y="1340768"/>
            <a:ext cx="6609808" cy="3744416"/>
          </a:xfrm>
          <a:prstGeom prst="rect">
            <a:avLst/>
          </a:prstGeom>
        </p:spPr>
      </p:pic>
    </p:spTree>
    <p:extLst>
      <p:ext uri="{BB962C8B-B14F-4D97-AF65-F5344CB8AC3E}">
        <p14:creationId xmlns:p14="http://schemas.microsoft.com/office/powerpoint/2010/main" val="3580670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r>
              <a:rPr lang="en-US" altLang="ja-JP" sz="2400" dirty="0"/>
              <a:t>ES-FEM-T4</a:t>
            </a:r>
            <a:r>
              <a:rPr lang="ja-JP" altLang="en-US" sz="2400" dirty="0"/>
              <a:t>を実ライン電着塗装シミュレーションに適用した．</a:t>
            </a:r>
            <a:endParaRPr lang="en-US" altLang="ja-JP" sz="2400" dirty="0"/>
          </a:p>
          <a:p>
            <a:r>
              <a:rPr lang="en-US" altLang="ja-JP" sz="2400" dirty="0">
                <a:solidFill>
                  <a:srgbClr val="FF0000"/>
                </a:solidFill>
              </a:rPr>
              <a:t>ES-FEM-T4</a:t>
            </a:r>
            <a:r>
              <a:rPr lang="ja-JP" altLang="en-US" sz="2400" dirty="0">
                <a:solidFill>
                  <a:srgbClr val="FF0000"/>
                </a:solidFill>
              </a:rPr>
              <a:t>のメッシュ収束速度が超線形（ほぼ２次）であることを示し，その有効性を確認した．</a:t>
            </a:r>
            <a:r>
              <a:rPr lang="ja-JP" altLang="en-US" sz="2400" dirty="0"/>
              <a:t>すなわち，</a:t>
            </a:r>
            <a:r>
              <a:rPr lang="en-US" altLang="ja-JP" sz="2400" dirty="0"/>
              <a:t>ES-FEM-T4</a:t>
            </a:r>
            <a:r>
              <a:rPr lang="ja-JP" altLang="en-US" sz="2400" dirty="0"/>
              <a:t>なら少ないメッシュ数で高精度な解が素早く得られる．</a:t>
            </a:r>
            <a:endParaRPr lang="en-US" altLang="ja-JP" sz="2400" dirty="0"/>
          </a:p>
          <a:p>
            <a:r>
              <a:rPr lang="en-US" altLang="ja-JP" sz="2400" dirty="0"/>
              <a:t>MPI</a:t>
            </a:r>
            <a:r>
              <a:rPr lang="ja-JP" altLang="en-US" sz="2400" dirty="0"/>
              <a:t>並列化やオーバーセットメッシュ等の基本的な解析テクニックは既存の</a:t>
            </a:r>
            <a:r>
              <a:rPr lang="en-US" altLang="ja-JP" sz="2400" dirty="0"/>
              <a:t>FEM</a:t>
            </a:r>
            <a:r>
              <a:rPr lang="ja-JP" altLang="en-US" sz="2400" dirty="0"/>
              <a:t>と同様に問題なく使用できる．</a:t>
            </a:r>
            <a:endParaRPr lang="en-US" altLang="ja-JP" sz="2400" dirty="0"/>
          </a:p>
          <a:p>
            <a:endParaRPr lang="en-US" altLang="ja-JP" sz="1400" dirty="0"/>
          </a:p>
          <a:p>
            <a:pPr algn="just"/>
            <a:r>
              <a:rPr lang="en-US" altLang="ja-JP" sz="2400" b="1" u="sng" dirty="0"/>
              <a:t>T4</a:t>
            </a:r>
            <a:r>
              <a:rPr lang="ja-JP" altLang="en-US" sz="2400" b="1" u="sng" dirty="0"/>
              <a:t>メッシュを採用した理由は以下の通り．</a:t>
            </a:r>
            <a:endParaRPr lang="en-US" altLang="ja-JP" sz="2400" b="1" u="sng" dirty="0"/>
          </a:p>
          <a:p>
            <a:pPr lvl="1" algn="just"/>
            <a:r>
              <a:rPr lang="en-US" altLang="ja-JP" dirty="0"/>
              <a:t>Cartesian</a:t>
            </a:r>
            <a:r>
              <a:rPr lang="ja-JP" altLang="en-US" dirty="0"/>
              <a:t>系メッシュを用いると基本的に線形収束であるし，複雑形状（多数の穴など）を再現すると自由度が多くなり過ぎる．</a:t>
            </a:r>
            <a:endParaRPr lang="en-US" altLang="ja-JP" dirty="0"/>
          </a:p>
          <a:p>
            <a:pPr lvl="1" algn="just"/>
            <a:r>
              <a:rPr lang="en-US" altLang="ja-JP" dirty="0"/>
              <a:t>T10</a:t>
            </a:r>
            <a:r>
              <a:rPr lang="ja-JP" altLang="en-US" dirty="0"/>
              <a:t>要素を用いると２次収束だが，複雑形状（多数の穴など）を再現すると自由度が多くなり過ぎる．</a:t>
            </a:r>
            <a:endParaRPr lang="en-US" altLang="ja-JP" dirty="0"/>
          </a:p>
          <a:p>
            <a:pPr lvl="1" algn="just"/>
            <a:r>
              <a:rPr lang="ja-JP" altLang="en-US" dirty="0">
                <a:solidFill>
                  <a:srgbClr val="008000"/>
                </a:solidFill>
              </a:rPr>
              <a:t>必要な機能を自前で全て用意した内製コードを最初から作るつもりだった</a:t>
            </a:r>
            <a:r>
              <a:rPr lang="ja-JP" altLang="en-US" dirty="0"/>
              <a:t>ので，標準的</a:t>
            </a:r>
            <a:r>
              <a:rPr lang="en-US" altLang="ja-JP" dirty="0"/>
              <a:t>FE</a:t>
            </a:r>
            <a:r>
              <a:rPr lang="ja-JP" altLang="en-US" dirty="0"/>
              <a:t>コードとの親和性を気にする必要がなく，</a:t>
            </a:r>
            <a:r>
              <a:rPr lang="en-US" altLang="ja-JP" dirty="0"/>
              <a:t>ES-FEM-T4</a:t>
            </a:r>
            <a:r>
              <a:rPr lang="ja-JP" altLang="en-US" dirty="0"/>
              <a:t>で構わない．</a:t>
            </a:r>
            <a:endParaRPr lang="en-US" altLang="ja-JP" dirty="0"/>
          </a:p>
          <a:p>
            <a:pPr algn="just"/>
            <a:endParaRPr lang="en-US" altLang="ja-JP" sz="2400" dirty="0"/>
          </a:p>
          <a:p>
            <a:pPr marL="0" indent="0">
              <a:buNone/>
            </a:pPr>
            <a:endParaRPr lang="en-US" altLang="ja-JP" b="1" spc="-40" dirty="0">
              <a:solidFill>
                <a:srgbClr val="0000CC"/>
              </a:solidFill>
            </a:endParaRPr>
          </a:p>
        </p:txBody>
      </p:sp>
      <p:sp>
        <p:nvSpPr>
          <p:cNvPr id="2" name="タイトル 1"/>
          <p:cNvSpPr>
            <a:spLocks noGrp="1"/>
          </p:cNvSpPr>
          <p:nvPr>
            <p:ph type="title"/>
          </p:nvPr>
        </p:nvSpPr>
        <p:spPr/>
        <p:txBody>
          <a:bodyPr/>
          <a:lstStyle/>
          <a:p>
            <a:r>
              <a:rPr lang="ja-JP" altLang="en-US" dirty="0"/>
              <a:t>本節のまとめ</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52</a:t>
            </a:fld>
            <a:endParaRPr lang="ja-JP" altLang="en-US" dirty="0"/>
          </a:p>
        </p:txBody>
      </p:sp>
    </p:spTree>
    <p:extLst>
      <p:ext uri="{BB962C8B-B14F-4D97-AF65-F5344CB8AC3E}">
        <p14:creationId xmlns:p14="http://schemas.microsoft.com/office/powerpoint/2010/main" val="1314346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ja-JP" altLang="en-US" u="sng" dirty="0">
                <a:effectLst>
                  <a:outerShdw blurRad="38100" dist="38100" dir="2700000" algn="tl">
                    <a:srgbClr val="000000">
                      <a:alpha val="43137"/>
                    </a:srgbClr>
                  </a:outerShdw>
                </a:effectLst>
              </a:rPr>
              <a:t>４節点</a:t>
            </a:r>
            <a:r>
              <a:rPr lang="ja-JP" altLang="en-US" dirty="0"/>
              <a:t>四面体</a:t>
            </a:r>
            <a:r>
              <a:rPr lang="en-US" altLang="ja-JP" dirty="0"/>
              <a:t>S-FEM</a:t>
            </a:r>
            <a:br>
              <a:rPr lang="en-US" altLang="ja-JP" dirty="0"/>
            </a:br>
            <a:r>
              <a:rPr lang="ja-JP" altLang="en-US" dirty="0"/>
              <a:t>微圧縮大変形の現状</a:t>
            </a:r>
            <a:endParaRPr kumimoji="1" lang="ja-JP" altLang="en-US" dirty="0"/>
          </a:p>
        </p:txBody>
      </p:sp>
      <p:sp>
        <p:nvSpPr>
          <p:cNvPr id="2" name="スライド番号プレースホルダー 1">
            <a:extLst>
              <a:ext uri="{FF2B5EF4-FFF2-40B4-BE49-F238E27FC236}">
                <a16:creationId xmlns:a16="http://schemas.microsoft.com/office/drawing/2014/main" id="{DDCCF7C0-CF3D-4C53-9BEA-A718A1C744D2}"/>
              </a:ext>
            </a:extLst>
          </p:cNvPr>
          <p:cNvSpPr>
            <a:spLocks noGrp="1"/>
          </p:cNvSpPr>
          <p:nvPr>
            <p:ph type="sldNum" sz="quarter" idx="4"/>
          </p:nvPr>
        </p:nvSpPr>
        <p:spPr/>
        <p:txBody>
          <a:bodyPr/>
          <a:lstStyle/>
          <a:p>
            <a:r>
              <a:rPr lang="en-US" altLang="ja-JP"/>
              <a:t>P. </a:t>
            </a:r>
            <a:fld id="{F8FDF831-B0A3-4B44-A20D-7581D5587101}" type="slidenum">
              <a:rPr lang="ja-JP" altLang="en-US" smtClean="0"/>
              <a:pPr/>
              <a:t>53</a:t>
            </a:fld>
            <a:endParaRPr lang="ja-JP" altLang="en-US" dirty="0"/>
          </a:p>
        </p:txBody>
      </p:sp>
    </p:spTree>
    <p:extLst>
      <p:ext uri="{BB962C8B-B14F-4D97-AF65-F5344CB8AC3E}">
        <p14:creationId xmlns:p14="http://schemas.microsoft.com/office/powerpoint/2010/main" val="1123126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3D3470F4-50B7-4380-9988-A0A5C24578AB}"/>
              </a:ext>
            </a:extLst>
          </p:cNvPr>
          <p:cNvSpPr>
            <a:spLocks noGrp="1"/>
          </p:cNvSpPr>
          <p:nvPr>
            <p:ph idx="1"/>
          </p:nvPr>
        </p:nvSpPr>
        <p:spPr/>
        <p:txBody>
          <a:bodyPr/>
          <a:lstStyle/>
          <a:p>
            <a:pPr marL="514350" indent="-514350" algn="l">
              <a:buFont typeface="+mj-lt"/>
              <a:buAutoNum type="arabicPeriod"/>
            </a:pPr>
            <a:r>
              <a:rPr lang="en-US" altLang="ja-JP" b="1" u="sng" dirty="0">
                <a:solidFill>
                  <a:srgbClr val="FF00FF"/>
                </a:solidFill>
                <a:effectLst>
                  <a:outerShdw blurRad="38100" dist="38100" dir="2700000" algn="tl">
                    <a:srgbClr val="000000">
                      <a:alpha val="43137"/>
                    </a:srgbClr>
                  </a:outerShdw>
                </a:effectLst>
              </a:rPr>
              <a:t>SelectiveES/NS-FEM-T4</a:t>
            </a:r>
            <a:br>
              <a:rPr lang="en-US" altLang="ja-JP" b="1" u="sng" dirty="0"/>
            </a:br>
            <a:r>
              <a:rPr lang="ja-JP" altLang="en-US" sz="2400" dirty="0"/>
              <a:t>選択的低減積分</a:t>
            </a:r>
            <a:r>
              <a:rPr lang="en-US" altLang="ja-JP" sz="2400" dirty="0"/>
              <a:t>(SRI)</a:t>
            </a:r>
            <a:r>
              <a:rPr lang="ja-JP" altLang="en-US" sz="2400" dirty="0"/>
              <a:t>法で体積ロッキングを回避．</a:t>
            </a:r>
            <a:endParaRPr lang="en-US" altLang="ja-JP" sz="2400" dirty="0"/>
          </a:p>
          <a:p>
            <a:pPr marL="514350" indent="-514350" algn="l">
              <a:buFont typeface="+mj-lt"/>
              <a:buAutoNum type="arabicPeriod"/>
            </a:pPr>
            <a:endParaRPr kumimoji="1" lang="en-US" altLang="ja-JP" sz="2400" b="1" u="sng" dirty="0"/>
          </a:p>
          <a:p>
            <a:pPr marL="514350" indent="-514350" algn="l">
              <a:buFont typeface="+mj-lt"/>
              <a:buAutoNum type="arabicPeriod"/>
            </a:pPr>
            <a:r>
              <a:rPr kumimoji="1" lang="en-US" altLang="ja-JP" b="1" u="sng" dirty="0">
                <a:solidFill>
                  <a:srgbClr val="7030A0"/>
                </a:solidFill>
                <a:effectLst>
                  <a:outerShdw blurRad="38100" dist="38100" dir="2700000" algn="tl">
                    <a:srgbClr val="000000">
                      <a:alpha val="43137"/>
                    </a:srgbClr>
                  </a:outerShdw>
                </a:effectLst>
              </a:rPr>
              <a:t>F-barES-FEM-T4</a:t>
            </a:r>
            <a:br>
              <a:rPr kumimoji="1" lang="en-US" altLang="ja-JP" b="1" u="sng" dirty="0"/>
            </a:br>
            <a:r>
              <a:rPr lang="en-US" altLang="ja-JP" sz="2400" dirty="0"/>
              <a:t>F-bar</a:t>
            </a:r>
            <a:r>
              <a:rPr lang="ja-JP" altLang="en-US" sz="2400" dirty="0"/>
              <a:t>法で体積ロッキングを回避．</a:t>
            </a:r>
            <a:endParaRPr lang="en-US" altLang="ja-JP" sz="2400" dirty="0"/>
          </a:p>
          <a:p>
            <a:pPr marL="514350" indent="-514350" algn="l">
              <a:buFont typeface="+mj-lt"/>
              <a:buAutoNum type="arabicPeriod"/>
            </a:pPr>
            <a:endParaRPr lang="en-US" altLang="ja-JP" sz="2400" dirty="0"/>
          </a:p>
          <a:p>
            <a:pPr marL="0" indent="0" algn="ctr">
              <a:buNone/>
            </a:pPr>
            <a:r>
              <a:rPr lang="ja-JP" altLang="en-US" sz="2400" dirty="0"/>
              <a:t>両者とも以前の発表と変わっておりません為，手短に説明します．</a:t>
            </a:r>
            <a:endParaRPr lang="en-US" altLang="ja-JP" sz="2400" dirty="0"/>
          </a:p>
          <a:p>
            <a:pPr marL="914400" lvl="1" indent="-514350">
              <a:buFont typeface="Wingdings" panose="05000000000000000000" pitchFamily="2" charset="2"/>
              <a:buChar char="Ø"/>
            </a:pPr>
            <a:endParaRPr kumimoji="1" lang="ja-JP" altLang="en-US" dirty="0"/>
          </a:p>
        </p:txBody>
      </p:sp>
      <p:sp>
        <p:nvSpPr>
          <p:cNvPr id="4" name="タイトル 3">
            <a:extLst>
              <a:ext uri="{FF2B5EF4-FFF2-40B4-BE49-F238E27FC236}">
                <a16:creationId xmlns:a16="http://schemas.microsoft.com/office/drawing/2014/main" id="{FF0BD405-F55C-44D8-B85D-1971E663C96E}"/>
              </a:ext>
            </a:extLst>
          </p:cNvPr>
          <p:cNvSpPr>
            <a:spLocks noGrp="1"/>
          </p:cNvSpPr>
          <p:nvPr>
            <p:ph type="title"/>
          </p:nvPr>
        </p:nvSpPr>
        <p:spPr/>
        <p:txBody>
          <a:bodyPr/>
          <a:lstStyle/>
          <a:p>
            <a:r>
              <a:rPr kumimoji="1" lang="ja-JP" altLang="en-US" dirty="0"/>
              <a:t>ゴム大変形用の有力な</a:t>
            </a:r>
            <a:r>
              <a:rPr kumimoji="1" lang="en-US" altLang="ja-JP" dirty="0"/>
              <a:t>S-FEM-T4</a:t>
            </a:r>
            <a:r>
              <a:rPr kumimoji="1" lang="ja-JP" altLang="en-US" dirty="0"/>
              <a:t>定式化２選</a:t>
            </a:r>
          </a:p>
        </p:txBody>
      </p:sp>
      <p:sp>
        <p:nvSpPr>
          <p:cNvPr id="2" name="スライド番号プレースホルダー 1">
            <a:extLst>
              <a:ext uri="{FF2B5EF4-FFF2-40B4-BE49-F238E27FC236}">
                <a16:creationId xmlns:a16="http://schemas.microsoft.com/office/drawing/2014/main" id="{68E06521-2F99-453B-A807-E285E73572FF}"/>
              </a:ext>
            </a:extLst>
          </p:cNvPr>
          <p:cNvSpPr>
            <a:spLocks noGrp="1"/>
          </p:cNvSpPr>
          <p:nvPr>
            <p:ph type="sldNum" sz="quarter" idx="4"/>
          </p:nvPr>
        </p:nvSpPr>
        <p:spPr/>
        <p:txBody>
          <a:bodyPr/>
          <a:lstStyle/>
          <a:p>
            <a:r>
              <a:rPr lang="en-US" altLang="ja-JP"/>
              <a:t>P. </a:t>
            </a:r>
            <a:fld id="{F8FDF831-B0A3-4B44-A20D-7581D5587101}" type="slidenum">
              <a:rPr lang="ja-JP" altLang="en-US" smtClean="0"/>
              <a:pPr/>
              <a:t>54</a:t>
            </a:fld>
            <a:endParaRPr lang="ja-JP" altLang="en-US" dirty="0"/>
          </a:p>
        </p:txBody>
      </p:sp>
    </p:spTree>
    <p:extLst>
      <p:ext uri="{BB962C8B-B14F-4D97-AF65-F5344CB8AC3E}">
        <p14:creationId xmlns:p14="http://schemas.microsoft.com/office/powerpoint/2010/main" val="3625588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err="1"/>
              <a:t>SelectiveES</a:t>
            </a:r>
            <a:r>
              <a:rPr kumimoji="1" lang="en-US" altLang="ja-JP" dirty="0"/>
              <a:t>/NS-FEM-T4: </a:t>
            </a:r>
            <a:r>
              <a:rPr kumimoji="1" lang="ja-JP" altLang="en-US" dirty="0"/>
              <a:t>定式化概要</a:t>
            </a:r>
          </a:p>
        </p:txBody>
      </p:sp>
      <p:sp>
        <p:nvSpPr>
          <p:cNvPr id="3" name="コンテンツ プレースホルダー 2"/>
          <p:cNvSpPr>
            <a:spLocks noGrp="1"/>
          </p:cNvSpPr>
          <p:nvPr>
            <p:ph idx="1"/>
          </p:nvPr>
        </p:nvSpPr>
        <p:spPr/>
        <p:txBody>
          <a:bodyPr/>
          <a:lstStyle/>
          <a:p>
            <a:r>
              <a:rPr lang="ja-JP" altLang="en-US" sz="2400" dirty="0"/>
              <a:t>歪みと応力を</a:t>
            </a:r>
            <a:r>
              <a:rPr lang="ja-JP" altLang="en-US" sz="2400" dirty="0">
                <a:solidFill>
                  <a:srgbClr val="FF0000"/>
                </a:solidFill>
              </a:rPr>
              <a:t>エッジ</a:t>
            </a:r>
            <a:r>
              <a:rPr lang="en-US" altLang="ja-JP" sz="2400" dirty="0">
                <a:solidFill>
                  <a:srgbClr val="FF0000"/>
                </a:solidFill>
              </a:rPr>
              <a:t>(ES-FEM)</a:t>
            </a:r>
            <a:r>
              <a:rPr lang="ja-JP" altLang="en-US" sz="2400" dirty="0"/>
              <a:t>と</a:t>
            </a:r>
            <a:r>
              <a:rPr lang="ja-JP" altLang="en-US" sz="2400" dirty="0">
                <a:solidFill>
                  <a:srgbClr val="0000CC"/>
                </a:solidFill>
              </a:rPr>
              <a:t>ノード</a:t>
            </a:r>
            <a:r>
              <a:rPr lang="en-US" altLang="ja-JP" sz="2400" dirty="0">
                <a:solidFill>
                  <a:srgbClr val="0000CC"/>
                </a:solidFill>
              </a:rPr>
              <a:t>(NS-FEM)</a:t>
            </a:r>
            <a:r>
              <a:rPr lang="ja-JP" altLang="en-US" sz="2400" dirty="0"/>
              <a:t>で各々計算する．</a:t>
            </a:r>
            <a:endParaRPr lang="en-US" altLang="ja-JP" sz="2400" dirty="0">
              <a:solidFill>
                <a:srgbClr val="0000CC"/>
              </a:solidFill>
            </a:endParaRPr>
          </a:p>
          <a:p>
            <a:r>
              <a:rPr lang="ja-JP" altLang="en-US" sz="2400" dirty="0">
                <a:solidFill>
                  <a:srgbClr val="FF0000"/>
                </a:solidFill>
              </a:rPr>
              <a:t>エッジの偏差</a:t>
            </a:r>
            <a:r>
              <a:rPr lang="en-US" altLang="ja-JP" sz="2400" dirty="0">
                <a:solidFill>
                  <a:srgbClr val="FF0000"/>
                </a:solidFill>
              </a:rPr>
              <a:t>(</a:t>
            </a:r>
            <a:r>
              <a:rPr lang="en-US" altLang="ja-JP" sz="2400" dirty="0" err="1">
                <a:solidFill>
                  <a:srgbClr val="FF0000"/>
                </a:solidFill>
              </a:rPr>
              <a:t>deviatoric</a:t>
            </a:r>
            <a:r>
              <a:rPr lang="en-US" altLang="ja-JP" sz="2400" dirty="0">
                <a:solidFill>
                  <a:srgbClr val="FF0000"/>
                </a:solidFill>
              </a:rPr>
              <a:t>)</a:t>
            </a:r>
            <a:r>
              <a:rPr lang="ja-JP" altLang="en-US" sz="2400" dirty="0">
                <a:solidFill>
                  <a:srgbClr val="FF0000"/>
                </a:solidFill>
              </a:rPr>
              <a:t>応力</a:t>
            </a:r>
            <a:r>
              <a:rPr lang="ja-JP" altLang="en-US" sz="2400" dirty="0"/>
              <a:t>成分および</a:t>
            </a:r>
            <a:r>
              <a:rPr lang="ja-JP" altLang="en-US" sz="2400" dirty="0">
                <a:solidFill>
                  <a:srgbClr val="0000CC"/>
                </a:solidFill>
              </a:rPr>
              <a:t>ノードの静水圧</a:t>
            </a:r>
            <a:r>
              <a:rPr lang="en-US" altLang="ja-JP" sz="2400" dirty="0">
                <a:solidFill>
                  <a:srgbClr val="0000CC"/>
                </a:solidFill>
              </a:rPr>
              <a:t>(hydro- static)</a:t>
            </a:r>
            <a:r>
              <a:rPr lang="ja-JP" altLang="en-US" sz="2400" dirty="0">
                <a:solidFill>
                  <a:srgbClr val="0000CC"/>
                </a:solidFill>
              </a:rPr>
              <a:t>応力</a:t>
            </a:r>
            <a:r>
              <a:rPr lang="ja-JP" altLang="en-US" sz="2400" dirty="0"/>
              <a:t>成分による節点内力寄与を各々計算し</a:t>
            </a:r>
            <a:r>
              <a:rPr lang="ja-JP" altLang="en-US" sz="2400" dirty="0">
                <a:solidFill>
                  <a:srgbClr val="7030A0"/>
                </a:solidFill>
              </a:rPr>
              <a:t>合算</a:t>
            </a:r>
            <a:r>
              <a:rPr lang="ja-JP" altLang="en-US" sz="2400" dirty="0"/>
              <a:t>する．</a:t>
            </a:r>
            <a:endParaRPr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55</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8" y="2244533"/>
            <a:ext cx="7396925" cy="4153091"/>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2259707"/>
            <a:ext cx="952442" cy="1637345"/>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511" y="2492896"/>
            <a:ext cx="1438838" cy="1188132"/>
          </a:xfrm>
          <a:prstGeom prst="rect">
            <a:avLst/>
          </a:prstGeom>
        </p:spPr>
      </p:pic>
      <p:sp>
        <p:nvSpPr>
          <p:cNvPr id="6" name="テキスト ボックス 5"/>
          <p:cNvSpPr txBox="1"/>
          <p:nvPr/>
        </p:nvSpPr>
        <p:spPr>
          <a:xfrm>
            <a:off x="1923343" y="1808820"/>
            <a:ext cx="5277407" cy="400110"/>
          </a:xfrm>
          <a:prstGeom prst="rect">
            <a:avLst/>
          </a:prstGeom>
          <a:solidFill>
            <a:schemeClr val="accent1"/>
          </a:solidFill>
          <a:ln>
            <a:solidFill>
              <a:schemeClr val="tx1"/>
            </a:solidFill>
          </a:ln>
        </p:spPr>
        <p:txBody>
          <a:bodyPr wrap="none" rtlCol="0">
            <a:spAutoFit/>
          </a:bodyPr>
          <a:lstStyle/>
          <a:p>
            <a:pPr marL="0" indent="0" algn="ctr">
              <a:buNone/>
            </a:pPr>
            <a:r>
              <a:rPr lang="ja-JP" altLang="en-US" sz="2000" dirty="0"/>
              <a:t>高精度でせん断・体積ロッキングを回避できる．</a:t>
            </a:r>
          </a:p>
        </p:txBody>
      </p:sp>
      <p:sp>
        <p:nvSpPr>
          <p:cNvPr id="11" name="テキスト ボックス 10"/>
          <p:cNvSpPr txBox="1"/>
          <p:nvPr/>
        </p:nvSpPr>
        <p:spPr>
          <a:xfrm>
            <a:off x="-697" y="4824172"/>
            <a:ext cx="2036135" cy="646331"/>
          </a:xfrm>
          <a:prstGeom prst="rect">
            <a:avLst/>
          </a:prstGeom>
          <a:solidFill>
            <a:srgbClr val="FFFF00"/>
          </a:solidFill>
          <a:ln>
            <a:solidFill>
              <a:schemeClr val="tx1"/>
            </a:solidFill>
          </a:ln>
        </p:spPr>
        <p:txBody>
          <a:bodyPr wrap="none" rtlCol="0">
            <a:spAutoFit/>
          </a:bodyPr>
          <a:lstStyle/>
          <a:p>
            <a:pPr algn="ctr"/>
            <a:r>
              <a:rPr lang="ja-JP" altLang="en-US" dirty="0"/>
              <a:t>コーナーロッキング</a:t>
            </a:r>
            <a:br>
              <a:rPr lang="en-US" altLang="ja-JP" dirty="0"/>
            </a:br>
            <a:r>
              <a:rPr lang="ja-JP" altLang="en-US" dirty="0"/>
              <a:t>が抑えられない</a:t>
            </a:r>
            <a:endParaRPr lang="en-US" altLang="ja-JP" dirty="0"/>
          </a:p>
        </p:txBody>
      </p:sp>
      <p:sp>
        <p:nvSpPr>
          <p:cNvPr id="12" name="テキスト ボックス 11"/>
          <p:cNvSpPr txBox="1"/>
          <p:nvPr/>
        </p:nvSpPr>
        <p:spPr>
          <a:xfrm>
            <a:off x="7285551" y="4824171"/>
            <a:ext cx="1755609" cy="646331"/>
          </a:xfrm>
          <a:prstGeom prst="rect">
            <a:avLst/>
          </a:prstGeom>
          <a:solidFill>
            <a:srgbClr val="FFFF00"/>
          </a:solidFill>
          <a:ln>
            <a:solidFill>
              <a:schemeClr val="tx1"/>
            </a:solidFill>
          </a:ln>
        </p:spPr>
        <p:txBody>
          <a:bodyPr wrap="none" rtlCol="0">
            <a:spAutoFit/>
          </a:bodyPr>
          <a:lstStyle/>
          <a:p>
            <a:pPr algn="ctr"/>
            <a:r>
              <a:rPr lang="ja-JP" altLang="en-US" dirty="0"/>
              <a:t>圧力振動が</a:t>
            </a:r>
            <a:br>
              <a:rPr lang="en-US" altLang="ja-JP" dirty="0"/>
            </a:br>
            <a:r>
              <a:rPr lang="ja-JP" altLang="en-US" dirty="0"/>
              <a:t>が抑えられない</a:t>
            </a:r>
            <a:endParaRPr lang="en-US" altLang="ja-JP" dirty="0"/>
          </a:p>
        </p:txBody>
      </p:sp>
    </p:spTree>
    <p:extLst>
      <p:ext uri="{BB962C8B-B14F-4D97-AF65-F5344CB8AC3E}">
        <p14:creationId xmlns:p14="http://schemas.microsoft.com/office/powerpoint/2010/main" val="1233634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変形と圧力分布</a:t>
            </a:r>
            <a:endParaRPr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r>
              <a:rPr lang="en-US" altLang="ja-JP" sz="2400" dirty="0">
                <a:solidFill>
                  <a:srgbClr val="FF0000"/>
                </a:solidFill>
              </a:rPr>
              <a:t>ES-FEM-T4</a:t>
            </a:r>
            <a:r>
              <a:rPr lang="ja-JP" altLang="en-US" sz="2400" dirty="0"/>
              <a:t>は体積ロッキング＋圧力振動</a:t>
            </a:r>
            <a:r>
              <a:rPr lang="en-US" altLang="ja-JP" sz="2400" dirty="0"/>
              <a:t>(</a:t>
            </a:r>
            <a:r>
              <a:rPr lang="ja-JP" altLang="en-US" sz="2400" dirty="0"/>
              <a:t>大</a:t>
            </a:r>
            <a:r>
              <a:rPr lang="en-US" altLang="ja-JP" sz="2400" dirty="0"/>
              <a:t>)</a:t>
            </a:r>
            <a:r>
              <a:rPr lang="ja-JP" altLang="en-US" sz="2400" dirty="0"/>
              <a:t>あり．</a:t>
            </a:r>
            <a:endParaRPr lang="en-US" altLang="ja-JP" sz="2400" dirty="0"/>
          </a:p>
          <a:p>
            <a:r>
              <a:rPr lang="en-US" altLang="ja-JP" sz="2400" dirty="0">
                <a:solidFill>
                  <a:srgbClr val="0000CC"/>
                </a:solidFill>
              </a:rPr>
              <a:t>NS-FEM-T4</a:t>
            </a:r>
            <a:r>
              <a:rPr lang="ja-JP" altLang="en-US" sz="2400" dirty="0"/>
              <a:t>は</a:t>
            </a:r>
            <a:r>
              <a:rPr lang="ja-JP" altLang="en-US" sz="2000" dirty="0"/>
              <a:t>（明白ではないが）</a:t>
            </a:r>
            <a:r>
              <a:rPr lang="ja-JP" altLang="en-US" sz="2400" dirty="0"/>
              <a:t>アワーグラス＋圧力振動</a:t>
            </a:r>
            <a:r>
              <a:rPr lang="en-US" altLang="ja-JP" sz="2400" dirty="0"/>
              <a:t>(</a:t>
            </a:r>
            <a:r>
              <a:rPr lang="ja-JP" altLang="en-US" sz="2400" dirty="0"/>
              <a:t>小</a:t>
            </a:r>
            <a:r>
              <a:rPr lang="en-US" altLang="ja-JP" sz="2400" dirty="0"/>
              <a:t>)</a:t>
            </a:r>
            <a:r>
              <a:rPr lang="ja-JP" altLang="en-US" sz="2400" dirty="0"/>
              <a:t>あり．</a:t>
            </a:r>
            <a:endParaRPr lang="en-US" altLang="ja-JP" sz="2400" dirty="0"/>
          </a:p>
          <a:p>
            <a:r>
              <a:rPr lang="en-US" altLang="ja-JP" sz="2400" dirty="0">
                <a:solidFill>
                  <a:srgbClr val="FF00FF"/>
                </a:solidFill>
              </a:rPr>
              <a:t>Selective ES/NS-FEM-T4</a:t>
            </a:r>
            <a:r>
              <a:rPr lang="ja-JP" altLang="en-US" sz="2400" dirty="0"/>
              <a:t>は圧力振動</a:t>
            </a:r>
            <a:r>
              <a:rPr lang="en-US" altLang="ja-JP" sz="2400" dirty="0"/>
              <a:t>(</a:t>
            </a:r>
            <a:r>
              <a:rPr lang="ja-JP" altLang="en-US" sz="2400" dirty="0"/>
              <a:t>中</a:t>
            </a:r>
            <a:r>
              <a:rPr lang="en-US" altLang="ja-JP" sz="2400" dirty="0"/>
              <a:t>)</a:t>
            </a:r>
            <a:r>
              <a:rPr lang="ja-JP" altLang="en-US" sz="2400" dirty="0"/>
              <a:t>あり．</a:t>
            </a:r>
            <a:endParaRPr lang="en-US" altLang="ja-JP" sz="2400" dirty="0"/>
          </a:p>
        </p:txBody>
      </p:sp>
      <p:sp>
        <p:nvSpPr>
          <p:cNvPr id="2" name="タイトル 1"/>
          <p:cNvSpPr>
            <a:spLocks noGrp="1"/>
          </p:cNvSpPr>
          <p:nvPr>
            <p:ph type="title"/>
          </p:nvPr>
        </p:nvSpPr>
        <p:spPr/>
        <p:txBody>
          <a:bodyPr/>
          <a:lstStyle/>
          <a:p>
            <a:r>
              <a:rPr lang="en-US" altLang="ja-JP" dirty="0" err="1"/>
              <a:t>SelectiveES</a:t>
            </a:r>
            <a:r>
              <a:rPr lang="en-US" altLang="ja-JP" dirty="0"/>
              <a:t>/NS-FEM-T4:</a:t>
            </a:r>
            <a:r>
              <a:rPr lang="ja-JP" altLang="en-US" dirty="0"/>
              <a:t>片持ち梁の荷重曲げ</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56</a:t>
            </a:fld>
            <a:endParaRPr lang="ja-JP" altLang="en-US" dirty="0"/>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r="1420"/>
          <a:stretch/>
        </p:blipFill>
        <p:spPr>
          <a:xfrm>
            <a:off x="155091" y="1163183"/>
            <a:ext cx="3098068" cy="3566332"/>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 r="9852"/>
          <a:stretch/>
        </p:blipFill>
        <p:spPr>
          <a:xfrm>
            <a:off x="3253159" y="1162522"/>
            <a:ext cx="2833045" cy="3566332"/>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r="8371"/>
          <a:stretch/>
        </p:blipFill>
        <p:spPr>
          <a:xfrm>
            <a:off x="6084868" y="1162522"/>
            <a:ext cx="2879620" cy="3566332"/>
          </a:xfrm>
          <a:prstGeom prst="rect">
            <a:avLst/>
          </a:prstGeom>
        </p:spPr>
      </p:pic>
      <p:sp>
        <p:nvSpPr>
          <p:cNvPr id="12" name="テキスト ボックス 11"/>
          <p:cNvSpPr txBox="1"/>
          <p:nvPr/>
        </p:nvSpPr>
        <p:spPr>
          <a:xfrm>
            <a:off x="934523" y="4335226"/>
            <a:ext cx="1539204" cy="400110"/>
          </a:xfrm>
          <a:prstGeom prst="rect">
            <a:avLst/>
          </a:prstGeom>
          <a:noFill/>
        </p:spPr>
        <p:txBody>
          <a:bodyPr wrap="none" rtlCol="0">
            <a:spAutoFit/>
          </a:bodyPr>
          <a:lstStyle/>
          <a:p>
            <a:pPr algn="ctr"/>
            <a:r>
              <a:rPr kumimoji="1" lang="en-US" altLang="ja-JP" sz="2000" dirty="0">
                <a:solidFill>
                  <a:srgbClr val="FF0000"/>
                </a:solidFill>
              </a:rPr>
              <a:t>ES-FEM-T4</a:t>
            </a:r>
            <a:endParaRPr kumimoji="1" lang="ja-JP" altLang="en-US" sz="2000" dirty="0">
              <a:solidFill>
                <a:srgbClr val="FF0000"/>
              </a:solidFill>
            </a:endParaRPr>
          </a:p>
        </p:txBody>
      </p:sp>
      <p:sp>
        <p:nvSpPr>
          <p:cNvPr id="13" name="テキスト ボックス 12"/>
          <p:cNvSpPr txBox="1"/>
          <p:nvPr/>
        </p:nvSpPr>
        <p:spPr>
          <a:xfrm>
            <a:off x="3788257" y="4328744"/>
            <a:ext cx="1553630" cy="400110"/>
          </a:xfrm>
          <a:prstGeom prst="rect">
            <a:avLst/>
          </a:prstGeom>
          <a:noFill/>
        </p:spPr>
        <p:txBody>
          <a:bodyPr wrap="none" rtlCol="0">
            <a:spAutoFit/>
          </a:bodyPr>
          <a:lstStyle/>
          <a:p>
            <a:pPr algn="ctr"/>
            <a:r>
              <a:rPr lang="en-US" altLang="ja-JP" sz="2000" dirty="0">
                <a:solidFill>
                  <a:srgbClr val="0000CC"/>
                </a:solidFill>
              </a:rPr>
              <a:t>N</a:t>
            </a:r>
            <a:r>
              <a:rPr kumimoji="1" lang="en-US" altLang="ja-JP" sz="2000" dirty="0">
                <a:solidFill>
                  <a:srgbClr val="0000CC"/>
                </a:solidFill>
              </a:rPr>
              <a:t>S-FEM-T4</a:t>
            </a:r>
            <a:endParaRPr kumimoji="1" lang="ja-JP" altLang="en-US" sz="2000" dirty="0">
              <a:solidFill>
                <a:srgbClr val="0000CC"/>
              </a:solidFill>
            </a:endParaRPr>
          </a:p>
        </p:txBody>
      </p:sp>
      <p:sp>
        <p:nvSpPr>
          <p:cNvPr id="14" name="テキスト ボックス 13"/>
          <p:cNvSpPr txBox="1"/>
          <p:nvPr/>
        </p:nvSpPr>
        <p:spPr>
          <a:xfrm>
            <a:off x="6480212" y="4027450"/>
            <a:ext cx="1967206" cy="707886"/>
          </a:xfrm>
          <a:prstGeom prst="rect">
            <a:avLst/>
          </a:prstGeom>
          <a:noFill/>
        </p:spPr>
        <p:txBody>
          <a:bodyPr wrap="none" rtlCol="0">
            <a:spAutoFit/>
          </a:bodyPr>
          <a:lstStyle/>
          <a:p>
            <a:pPr algn="ctr"/>
            <a:r>
              <a:rPr lang="en-US" altLang="ja-JP" sz="2000" dirty="0">
                <a:solidFill>
                  <a:srgbClr val="FF00FF"/>
                </a:solidFill>
              </a:rPr>
              <a:t>Selective</a:t>
            </a:r>
            <a:br>
              <a:rPr lang="en-US" altLang="ja-JP" sz="2000" dirty="0">
                <a:solidFill>
                  <a:srgbClr val="FF00FF"/>
                </a:solidFill>
              </a:rPr>
            </a:br>
            <a:r>
              <a:rPr lang="en-US" altLang="ja-JP" sz="2000" dirty="0">
                <a:solidFill>
                  <a:srgbClr val="FF00FF"/>
                </a:solidFill>
              </a:rPr>
              <a:t>ES/N</a:t>
            </a:r>
            <a:r>
              <a:rPr kumimoji="1" lang="en-US" altLang="ja-JP" sz="2000" dirty="0">
                <a:solidFill>
                  <a:srgbClr val="FF00FF"/>
                </a:solidFill>
              </a:rPr>
              <a:t>S-FEM-T4</a:t>
            </a:r>
            <a:endParaRPr kumimoji="1" lang="ja-JP" altLang="en-US" sz="2000" dirty="0">
              <a:solidFill>
                <a:srgbClr val="FF00FF"/>
              </a:solidFill>
            </a:endParaRPr>
          </a:p>
        </p:txBody>
      </p:sp>
      <p:sp>
        <p:nvSpPr>
          <p:cNvPr id="5" name="テキスト ボックス 4">
            <a:extLst>
              <a:ext uri="{FF2B5EF4-FFF2-40B4-BE49-F238E27FC236}">
                <a16:creationId xmlns:a16="http://schemas.microsoft.com/office/drawing/2014/main" id="{726A8512-EDB7-4BBC-98C7-D013D1A2E009}"/>
              </a:ext>
            </a:extLst>
          </p:cNvPr>
          <p:cNvSpPr txBox="1"/>
          <p:nvPr/>
        </p:nvSpPr>
        <p:spPr>
          <a:xfrm>
            <a:off x="646268" y="5935959"/>
            <a:ext cx="7837605" cy="461665"/>
          </a:xfrm>
          <a:prstGeom prst="rect">
            <a:avLst/>
          </a:prstGeom>
          <a:solidFill>
            <a:srgbClr val="FFFF00"/>
          </a:solidFill>
          <a:scene3d>
            <a:camera prst="orthographicFront"/>
            <a:lightRig rig="threePt" dir="t"/>
          </a:scene3d>
          <a:sp3d>
            <a:bevelT/>
          </a:sp3d>
        </p:spPr>
        <p:txBody>
          <a:bodyPr wrap="square" rtlCol="0">
            <a:spAutoFit/>
          </a:bodyPr>
          <a:lstStyle/>
          <a:p>
            <a:pPr algn="ctr"/>
            <a:r>
              <a:rPr kumimoji="1" lang="ja-JP" altLang="en-US" sz="2400" dirty="0">
                <a:solidFill>
                  <a:srgbClr val="C00000"/>
                </a:solidFill>
              </a:rPr>
              <a:t>梁の曲げ程度の問題でも圧力振動が出てしまう欠点あり．</a:t>
            </a:r>
          </a:p>
        </p:txBody>
      </p:sp>
      <p:sp>
        <p:nvSpPr>
          <p:cNvPr id="6" name="テキスト ボックス 5">
            <a:extLst>
              <a:ext uri="{FF2B5EF4-FFF2-40B4-BE49-F238E27FC236}">
                <a16:creationId xmlns:a16="http://schemas.microsoft.com/office/drawing/2014/main" id="{7B2CC66C-9FF6-4067-A803-9F41C1F55E3D}"/>
              </a:ext>
            </a:extLst>
          </p:cNvPr>
          <p:cNvSpPr txBox="1"/>
          <p:nvPr/>
        </p:nvSpPr>
        <p:spPr>
          <a:xfrm>
            <a:off x="4565070" y="691660"/>
            <a:ext cx="4451860" cy="400110"/>
          </a:xfrm>
          <a:prstGeom prst="rect">
            <a:avLst/>
          </a:prstGeom>
          <a:solidFill>
            <a:schemeClr val="bg1">
              <a:lumMod val="75000"/>
            </a:schemeClr>
          </a:solidFill>
        </p:spPr>
        <p:txBody>
          <a:bodyPr wrap="none" rtlCol="0">
            <a:spAutoFit/>
          </a:bodyPr>
          <a:lstStyle/>
          <a:p>
            <a:r>
              <a:rPr kumimoji="1" lang="en-US" altLang="ja-JP" sz="2000" dirty="0"/>
              <a:t>Neo-Hook</a:t>
            </a:r>
            <a:r>
              <a:rPr kumimoji="1" lang="ja-JP" altLang="en-US" sz="2000" dirty="0"/>
              <a:t>超弾性，初期ポアソン比</a:t>
            </a:r>
            <a:r>
              <a:rPr kumimoji="1" lang="en-US" altLang="ja-JP" sz="2000" dirty="0">
                <a:solidFill>
                  <a:srgbClr val="C00000"/>
                </a:solidFill>
              </a:rPr>
              <a:t>0.49</a:t>
            </a:r>
            <a:endParaRPr kumimoji="1" lang="ja-JP" altLang="en-US" sz="2000" dirty="0">
              <a:solidFill>
                <a:srgbClr val="C00000"/>
              </a:solidFill>
            </a:endParaRPr>
          </a:p>
        </p:txBody>
      </p:sp>
    </p:spTree>
    <p:extLst>
      <p:ext uri="{BB962C8B-B14F-4D97-AF65-F5344CB8AC3E}">
        <p14:creationId xmlns:p14="http://schemas.microsoft.com/office/powerpoint/2010/main" val="1731981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sz="2400" b="1" i="1" u="sng" dirty="0">
                <a:solidFill>
                  <a:srgbClr val="FF00FF"/>
                </a:solidFill>
                <a:effectLst>
                  <a:outerShdw blurRad="38100" dist="38100" dir="2700000" algn="tl">
                    <a:srgbClr val="000000">
                      <a:alpha val="43137"/>
                    </a:srgbClr>
                  </a:outerShdw>
                </a:effectLst>
              </a:rPr>
              <a:t>Selective</a:t>
            </a:r>
            <a:br>
              <a:rPr lang="en-US" altLang="ja-JP" sz="2400" b="1" i="1" u="sng" dirty="0">
                <a:solidFill>
                  <a:srgbClr val="FF00FF"/>
                </a:solidFill>
                <a:effectLst>
                  <a:outerShdw blurRad="38100" dist="38100" dir="2700000" algn="tl">
                    <a:srgbClr val="000000">
                      <a:alpha val="43137"/>
                    </a:srgbClr>
                  </a:outerShdw>
                </a:effectLst>
              </a:rPr>
            </a:br>
            <a:r>
              <a:rPr lang="en-US" altLang="ja-JP" sz="2400" b="1" i="1" u="sng" dirty="0">
                <a:solidFill>
                  <a:srgbClr val="FF00FF"/>
                </a:solidFill>
                <a:effectLst>
                  <a:outerShdw blurRad="38100" dist="38100" dir="2700000" algn="tl">
                    <a:srgbClr val="000000">
                      <a:alpha val="43137"/>
                    </a:srgbClr>
                  </a:outerShdw>
                </a:effectLst>
              </a:rPr>
              <a:t>ES/NS-</a:t>
            </a:r>
            <a:br>
              <a:rPr lang="en-US" altLang="ja-JP" sz="2400" b="1" i="1" u="sng" dirty="0">
                <a:solidFill>
                  <a:srgbClr val="FF00FF"/>
                </a:solidFill>
                <a:effectLst>
                  <a:outerShdw blurRad="38100" dist="38100" dir="2700000" algn="tl">
                    <a:srgbClr val="000000">
                      <a:alpha val="43137"/>
                    </a:srgbClr>
                  </a:outerShdw>
                </a:effectLst>
              </a:rPr>
            </a:br>
            <a:r>
              <a:rPr lang="en-US" altLang="ja-JP" sz="2400" b="1" i="1" u="sng" dirty="0">
                <a:solidFill>
                  <a:srgbClr val="FF00FF"/>
                </a:solidFill>
                <a:effectLst>
                  <a:outerShdw blurRad="38100" dist="38100" dir="2700000" algn="tl">
                    <a:srgbClr val="000000">
                      <a:alpha val="43137"/>
                    </a:srgbClr>
                  </a:outerShdw>
                </a:effectLst>
              </a:rPr>
              <a:t>FEM-T4</a:t>
            </a:r>
            <a:br>
              <a:rPr lang="en-US" altLang="ja-JP" sz="2400" b="1" i="1" u="sng" dirty="0">
                <a:solidFill>
                  <a:srgbClr val="FF00FF"/>
                </a:solidFill>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の結果</a:t>
            </a:r>
            <a:endParaRPr kumimoji="1" lang="ja-JP" altLang="en-US" sz="2400" dirty="0"/>
          </a:p>
        </p:txBody>
      </p:sp>
      <p:sp>
        <p:nvSpPr>
          <p:cNvPr id="2" name="タイトル 1"/>
          <p:cNvSpPr>
            <a:spLocks noGrp="1"/>
          </p:cNvSpPr>
          <p:nvPr>
            <p:ph type="title"/>
          </p:nvPr>
        </p:nvSpPr>
        <p:spPr/>
        <p:txBody>
          <a:bodyPr>
            <a:normAutofit/>
          </a:bodyPr>
          <a:lstStyle/>
          <a:p>
            <a:r>
              <a:rPr lang="en-US" altLang="ja-JP" dirty="0" err="1"/>
              <a:t>SelectiveES</a:t>
            </a:r>
            <a:r>
              <a:rPr lang="en-US" altLang="ja-JP" dirty="0"/>
              <a:t>/NS-FEM-T4:</a:t>
            </a:r>
            <a:r>
              <a:rPr lang="ja-JP" altLang="en-US" sz="3200" dirty="0"/>
              <a:t>ブロックの圧力押込</a:t>
            </a:r>
            <a:endParaRPr kumimoji="1" lang="ja-JP" altLang="en-US" sz="32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57</a:t>
            </a:fld>
            <a:endParaRPr lang="ja-JP" altLang="en-US"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6662"/>
          <a:stretch>
            <a:fillRect/>
          </a:stretch>
        </p:blipFill>
        <p:spPr>
          <a:xfrm>
            <a:off x="1704764" y="657225"/>
            <a:ext cx="7403740" cy="5740399"/>
          </a:xfrm>
          <a:prstGeom prst="rect">
            <a:avLst/>
          </a:prstGeom>
        </p:spPr>
      </p:pic>
      <p:sp>
        <p:nvSpPr>
          <p:cNvPr id="6" name="正方形/長方形 5">
            <a:extLst>
              <a:ext uri="{FF2B5EF4-FFF2-40B4-BE49-F238E27FC236}">
                <a16:creationId xmlns:a16="http://schemas.microsoft.com/office/drawing/2014/main" id="{0244C0CF-760E-4A86-B347-609D1ACC0BA7}"/>
              </a:ext>
            </a:extLst>
          </p:cNvPr>
          <p:cNvSpPr/>
          <p:nvPr/>
        </p:nvSpPr>
        <p:spPr>
          <a:xfrm>
            <a:off x="0" y="2240868"/>
            <a:ext cx="2020979" cy="1200329"/>
          </a:xfrm>
          <a:prstGeom prst="rect">
            <a:avLst/>
          </a:prstGeom>
        </p:spPr>
        <p:txBody>
          <a:bodyPr wrap="square">
            <a:spAutoFit/>
          </a:bodyPr>
          <a:lstStyle/>
          <a:p>
            <a:pPr marL="285750" indent="-285750">
              <a:buFont typeface="Arial" panose="020B0604020202020204" pitchFamily="34" charset="0"/>
              <a:buChar char="•"/>
            </a:pPr>
            <a:r>
              <a:rPr lang="en-US" altLang="ja-JP" dirty="0"/>
              <a:t>Arruda-Boyce</a:t>
            </a:r>
            <a:br>
              <a:rPr lang="en-US" altLang="ja-JP" dirty="0"/>
            </a:br>
            <a:r>
              <a:rPr lang="ja-JP" altLang="en-US" dirty="0"/>
              <a:t>超弾性体</a:t>
            </a:r>
            <a:endParaRPr lang="en-US" altLang="ja-JP" dirty="0"/>
          </a:p>
          <a:p>
            <a:pPr marL="285750" indent="-285750">
              <a:buFont typeface="Arial" panose="020B0604020202020204" pitchFamily="34" charset="0"/>
              <a:buChar char="•"/>
            </a:pPr>
            <a:r>
              <a:rPr lang="ja-JP" altLang="en-US" dirty="0"/>
              <a:t>初期ポアソン比</a:t>
            </a:r>
            <a:br>
              <a:rPr lang="en-US" altLang="ja-JP" dirty="0"/>
            </a:br>
            <a:r>
              <a:rPr lang="en-US" altLang="ja-JP" dirty="0">
                <a:solidFill>
                  <a:srgbClr val="C00000"/>
                </a:solidFill>
              </a:rPr>
              <a:t>0.499</a:t>
            </a:r>
          </a:p>
        </p:txBody>
      </p:sp>
      <p:sp>
        <p:nvSpPr>
          <p:cNvPr id="7" name="テキスト ボックス 6">
            <a:extLst>
              <a:ext uri="{FF2B5EF4-FFF2-40B4-BE49-F238E27FC236}">
                <a16:creationId xmlns:a16="http://schemas.microsoft.com/office/drawing/2014/main" id="{0018DEDC-587B-4670-A1C5-928557DA6FA9}"/>
              </a:ext>
            </a:extLst>
          </p:cNvPr>
          <p:cNvSpPr txBox="1"/>
          <p:nvPr/>
        </p:nvSpPr>
        <p:spPr>
          <a:xfrm>
            <a:off x="34799" y="3561980"/>
            <a:ext cx="1617751" cy="1631216"/>
          </a:xfrm>
          <a:prstGeom prst="rect">
            <a:avLst/>
          </a:prstGeom>
          <a:solidFill>
            <a:schemeClr val="accent1"/>
          </a:solidFill>
          <a:scene3d>
            <a:camera prst="orthographicFront"/>
            <a:lightRig rig="threePt" dir="t"/>
          </a:scene3d>
          <a:sp3d>
            <a:bevelT/>
          </a:sp3d>
        </p:spPr>
        <p:txBody>
          <a:bodyPr wrap="none" rtlCol="0">
            <a:spAutoFit/>
          </a:bodyPr>
          <a:lstStyle/>
          <a:p>
            <a:pPr algn="ctr"/>
            <a:r>
              <a:rPr kumimoji="1" lang="ja-JP" altLang="en-US" sz="2000" dirty="0" err="1"/>
              <a:t>そこそこ</a:t>
            </a:r>
            <a:r>
              <a:rPr kumimoji="1" lang="ja-JP" altLang="en-US" sz="2000" dirty="0"/>
              <a:t>の</a:t>
            </a:r>
            <a:br>
              <a:rPr kumimoji="1" lang="en-US" altLang="ja-JP" sz="2000" dirty="0"/>
            </a:br>
            <a:r>
              <a:rPr kumimoji="1" lang="ja-JP" altLang="en-US" sz="2000" dirty="0"/>
              <a:t>超大変形域</a:t>
            </a:r>
            <a:br>
              <a:rPr kumimoji="1" lang="en-US" altLang="ja-JP" sz="2000" dirty="0"/>
            </a:br>
            <a:r>
              <a:rPr kumimoji="1" lang="ja-JP" altLang="en-US" sz="2000" dirty="0" err="1"/>
              <a:t>まで</a:t>
            </a:r>
            <a:r>
              <a:rPr kumimoji="1" lang="ja-JP" altLang="en-US" sz="2000" dirty="0"/>
              <a:t>ロバスト</a:t>
            </a:r>
            <a:br>
              <a:rPr kumimoji="1" lang="en-US" altLang="ja-JP" sz="2000" dirty="0"/>
            </a:br>
            <a:r>
              <a:rPr kumimoji="1" lang="ja-JP" altLang="en-US" sz="2000" dirty="0"/>
              <a:t>に解析できて</a:t>
            </a:r>
            <a:br>
              <a:rPr kumimoji="1" lang="en-US" altLang="ja-JP" sz="2000" dirty="0"/>
            </a:br>
            <a:r>
              <a:rPr kumimoji="1" lang="ja-JP" altLang="en-US" sz="2000" dirty="0"/>
              <a:t>いる．</a:t>
            </a:r>
          </a:p>
        </p:txBody>
      </p:sp>
      <p:sp>
        <p:nvSpPr>
          <p:cNvPr id="8" name="テキスト ボックス 7">
            <a:extLst>
              <a:ext uri="{FF2B5EF4-FFF2-40B4-BE49-F238E27FC236}">
                <a16:creationId xmlns:a16="http://schemas.microsoft.com/office/drawing/2014/main" id="{C7C08DC4-5FA8-4C52-B620-7F31B64A74BA}"/>
              </a:ext>
            </a:extLst>
          </p:cNvPr>
          <p:cNvSpPr txBox="1"/>
          <p:nvPr/>
        </p:nvSpPr>
        <p:spPr>
          <a:xfrm>
            <a:off x="80882" y="5357265"/>
            <a:ext cx="1633781" cy="923330"/>
          </a:xfrm>
          <a:prstGeom prst="rect">
            <a:avLst/>
          </a:prstGeom>
          <a:solidFill>
            <a:srgbClr val="FFFF00"/>
          </a:solidFill>
        </p:spPr>
        <p:txBody>
          <a:bodyPr wrap="none" rtlCol="0">
            <a:spAutoFit/>
          </a:bodyPr>
          <a:lstStyle/>
          <a:p>
            <a:pPr algn="ctr"/>
            <a:r>
              <a:rPr kumimoji="1" lang="ja-JP" altLang="en-US" dirty="0"/>
              <a:t>省略しますが，</a:t>
            </a:r>
            <a:br>
              <a:rPr kumimoji="1" lang="en-US" altLang="ja-JP" dirty="0"/>
            </a:br>
            <a:r>
              <a:rPr kumimoji="1" lang="ja-JP" altLang="en-US" dirty="0"/>
              <a:t>圧力分布は</a:t>
            </a:r>
            <a:br>
              <a:rPr kumimoji="1" lang="en-US" altLang="ja-JP" dirty="0"/>
            </a:br>
            <a:r>
              <a:rPr kumimoji="1" lang="ja-JP" altLang="en-US" dirty="0"/>
              <a:t>振動しまくり．</a:t>
            </a:r>
          </a:p>
        </p:txBody>
      </p:sp>
    </p:spTree>
    <p:extLst>
      <p:ext uri="{BB962C8B-B14F-4D97-AF65-F5344CB8AC3E}">
        <p14:creationId xmlns:p14="http://schemas.microsoft.com/office/powerpoint/2010/main" val="16913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err="1"/>
              <a:t>SelectiveES</a:t>
            </a:r>
            <a:r>
              <a:rPr lang="en-US" altLang="ja-JP" dirty="0"/>
              <a:t>/NS-FEM-T4:</a:t>
            </a:r>
            <a:r>
              <a:rPr lang="ja-JP" altLang="en-US" sz="3200" dirty="0"/>
              <a:t>円柱の変位押込</a:t>
            </a:r>
            <a:endParaRPr kumimoji="1" lang="ja-JP" altLang="en-US" sz="3200" dirty="0"/>
          </a:p>
        </p:txBody>
      </p:sp>
      <p:sp>
        <p:nvSpPr>
          <p:cNvPr id="10" name="コンテンツ プレースホルダー 9"/>
          <p:cNvSpPr>
            <a:spLocks noGrp="1"/>
          </p:cNvSpPr>
          <p:nvPr>
            <p:ph idx="1"/>
          </p:nvPr>
        </p:nvSpPr>
        <p:spPr/>
        <p:txBody>
          <a:bodyPr/>
          <a:lstStyle/>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kumimoji="1"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kumimoji="1"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kumimoji="1"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r>
              <a:rPr lang="en-US" altLang="ja-JP" sz="2400" dirty="0"/>
              <a:t>C3D4H</a:t>
            </a:r>
            <a:r>
              <a:rPr lang="ja-JP" altLang="en-US" sz="2400" dirty="0"/>
              <a:t>はせん断ロッキングのため荷重が大きくなる．</a:t>
            </a:r>
            <a:endParaRPr lang="en-US" altLang="ja-JP" sz="2400" dirty="0"/>
          </a:p>
          <a:p>
            <a:r>
              <a:rPr lang="en-US" altLang="ja-JP" sz="2400" dirty="0" err="1"/>
              <a:t>SelectiveES</a:t>
            </a:r>
            <a:r>
              <a:rPr lang="en-US" altLang="ja-JP" sz="2400" dirty="0"/>
              <a:t>/NS-FEM-T4</a:t>
            </a:r>
            <a:r>
              <a:rPr lang="ja-JP" altLang="en-US" sz="2400" dirty="0"/>
              <a:t>は変位，荷重，</a:t>
            </a:r>
            <a:r>
              <a:rPr lang="en-US" altLang="ja-JP" sz="2400" dirty="0"/>
              <a:t>Mises</a:t>
            </a:r>
            <a:r>
              <a:rPr lang="ja-JP" altLang="en-US" sz="2400" dirty="0"/>
              <a:t>応力には問題なし．</a:t>
            </a:r>
          </a:p>
          <a:p>
            <a:r>
              <a:rPr kumimoji="1" lang="ja-JP" altLang="en-US" sz="2400" dirty="0"/>
              <a:t>コーナーロッキングのため，両者ともやや早めに収束困難に陥る．</a:t>
            </a:r>
            <a:endParaRPr kumimoji="1" lang="en-US" altLang="ja-JP" sz="2400" dirty="0"/>
          </a:p>
          <a:p>
            <a:endParaRPr kumimoji="1" lang="en-US" altLang="ja-JP" sz="2400" dirty="0"/>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58</a:t>
            </a:fld>
            <a:endParaRPr lang="ja-JP" altLang="en-US" dirty="0"/>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l="1527" r="15886" b="870"/>
          <a:stretch/>
        </p:blipFill>
        <p:spPr>
          <a:xfrm>
            <a:off x="71499" y="599928"/>
            <a:ext cx="4680521" cy="3873188"/>
          </a:xfrm>
          <a:prstGeom prst="rect">
            <a:avLst/>
          </a:prstGeom>
        </p:spPr>
      </p:pic>
      <p:sp>
        <p:nvSpPr>
          <p:cNvPr id="6" name="テキスト ボックス 5"/>
          <p:cNvSpPr txBox="1"/>
          <p:nvPr/>
        </p:nvSpPr>
        <p:spPr>
          <a:xfrm>
            <a:off x="1068079" y="668886"/>
            <a:ext cx="1255472" cy="707886"/>
          </a:xfrm>
          <a:prstGeom prst="rect">
            <a:avLst/>
          </a:prstGeom>
          <a:solidFill>
            <a:schemeClr val="bg1"/>
          </a:solidFill>
        </p:spPr>
        <p:txBody>
          <a:bodyPr wrap="none" rtlCol="0">
            <a:spAutoFit/>
          </a:bodyPr>
          <a:lstStyle/>
          <a:p>
            <a:pPr algn="ctr"/>
            <a:r>
              <a:rPr lang="en-US" altLang="ja-JP" sz="2000" dirty="0">
                <a:solidFill>
                  <a:srgbClr val="0000CC"/>
                </a:solidFill>
              </a:rPr>
              <a:t>ABAQUS</a:t>
            </a:r>
            <a:br>
              <a:rPr lang="en-US" altLang="ja-JP" sz="2000" dirty="0">
                <a:solidFill>
                  <a:srgbClr val="0000CC"/>
                </a:solidFill>
              </a:rPr>
            </a:br>
            <a:r>
              <a:rPr kumimoji="1" lang="en-US" altLang="ja-JP" sz="2000" dirty="0">
                <a:solidFill>
                  <a:srgbClr val="0000CC"/>
                </a:solidFill>
              </a:rPr>
              <a:t>C3D4H</a:t>
            </a:r>
            <a:endParaRPr kumimoji="1" lang="ja-JP" altLang="en-US" sz="2000" dirty="0">
              <a:solidFill>
                <a:srgbClr val="0000CC"/>
              </a:solidFill>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022" y="1450376"/>
            <a:ext cx="4084698" cy="3018274"/>
          </a:xfrm>
          <a:prstGeom prst="rect">
            <a:avLst/>
          </a:prstGeom>
        </p:spPr>
      </p:pic>
      <p:sp>
        <p:nvSpPr>
          <p:cNvPr id="9" name="テキスト ボックス 8"/>
          <p:cNvSpPr txBox="1"/>
          <p:nvPr/>
        </p:nvSpPr>
        <p:spPr>
          <a:xfrm>
            <a:off x="6841643" y="668886"/>
            <a:ext cx="1967205" cy="707886"/>
          </a:xfrm>
          <a:prstGeom prst="rect">
            <a:avLst/>
          </a:prstGeom>
          <a:noFill/>
          <a:ln>
            <a:solidFill>
              <a:schemeClr val="tx1"/>
            </a:solidFill>
          </a:ln>
        </p:spPr>
        <p:txBody>
          <a:bodyPr wrap="none" rtlCol="0">
            <a:spAutoFit/>
          </a:bodyPr>
          <a:lstStyle/>
          <a:p>
            <a:pPr algn="ctr"/>
            <a:r>
              <a:rPr lang="en-US" altLang="ja-JP" sz="2000" dirty="0">
                <a:solidFill>
                  <a:srgbClr val="FF00FF"/>
                </a:solidFill>
              </a:rPr>
              <a:t>Selective</a:t>
            </a:r>
          </a:p>
          <a:p>
            <a:pPr algn="ctr"/>
            <a:r>
              <a:rPr lang="en-US" altLang="ja-JP" sz="2000" dirty="0">
                <a:solidFill>
                  <a:srgbClr val="FF00FF"/>
                </a:solidFill>
              </a:rPr>
              <a:t>ES/NS-FEM-T4</a:t>
            </a:r>
            <a:endParaRPr kumimoji="1" lang="ja-JP" altLang="en-US" sz="2000" dirty="0">
              <a:solidFill>
                <a:srgbClr val="FF00FF"/>
              </a:solidFill>
            </a:endParaRPr>
          </a:p>
        </p:txBody>
      </p:sp>
      <p:sp>
        <p:nvSpPr>
          <p:cNvPr id="5" name="テキスト ボックス 4">
            <a:extLst>
              <a:ext uri="{FF2B5EF4-FFF2-40B4-BE49-F238E27FC236}">
                <a16:creationId xmlns:a16="http://schemas.microsoft.com/office/drawing/2014/main" id="{53DEAF98-6D57-43AF-BF2C-B43B2B65C5DD}"/>
              </a:ext>
            </a:extLst>
          </p:cNvPr>
          <p:cNvSpPr txBox="1"/>
          <p:nvPr/>
        </p:nvSpPr>
        <p:spPr>
          <a:xfrm>
            <a:off x="1993409" y="5877272"/>
            <a:ext cx="5157181" cy="461665"/>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ja-JP" altLang="en-US" sz="2400" dirty="0"/>
              <a:t>大変形ロバスト性は「そこそこ」止まり．</a:t>
            </a:r>
            <a:endParaRPr kumimoji="1" lang="en-US" altLang="ja-JP" sz="2400" dirty="0"/>
          </a:p>
        </p:txBody>
      </p:sp>
      <p:sp>
        <p:nvSpPr>
          <p:cNvPr id="11" name="テキスト ボックス 10">
            <a:extLst>
              <a:ext uri="{FF2B5EF4-FFF2-40B4-BE49-F238E27FC236}">
                <a16:creationId xmlns:a16="http://schemas.microsoft.com/office/drawing/2014/main" id="{41DB92F5-6BB5-4527-A43F-24DEF8115D3D}"/>
              </a:ext>
            </a:extLst>
          </p:cNvPr>
          <p:cNvSpPr txBox="1"/>
          <p:nvPr/>
        </p:nvSpPr>
        <p:spPr>
          <a:xfrm>
            <a:off x="3503089" y="668886"/>
            <a:ext cx="2137124" cy="646331"/>
          </a:xfrm>
          <a:prstGeom prst="rect">
            <a:avLst/>
          </a:prstGeom>
          <a:solidFill>
            <a:schemeClr val="bg1">
              <a:lumMod val="75000"/>
            </a:schemeClr>
          </a:solidFill>
        </p:spPr>
        <p:txBody>
          <a:bodyPr wrap="none" rtlCol="0">
            <a:spAutoFit/>
          </a:bodyPr>
          <a:lstStyle/>
          <a:p>
            <a:pPr algn="ctr"/>
            <a:r>
              <a:rPr kumimoji="1" lang="en-US" altLang="ja-JP" dirty="0"/>
              <a:t>Neo-Hook</a:t>
            </a:r>
            <a:r>
              <a:rPr kumimoji="1" lang="ja-JP" altLang="en-US" dirty="0"/>
              <a:t>超弾性，</a:t>
            </a:r>
            <a:br>
              <a:rPr kumimoji="1" lang="en-US" altLang="ja-JP" dirty="0"/>
            </a:br>
            <a:r>
              <a:rPr kumimoji="1" lang="ja-JP" altLang="en-US" dirty="0"/>
              <a:t>初期ポアソン比</a:t>
            </a:r>
            <a:r>
              <a:rPr kumimoji="1" lang="en-US" altLang="ja-JP" dirty="0">
                <a:solidFill>
                  <a:srgbClr val="C00000"/>
                </a:solidFill>
              </a:rPr>
              <a:t>0.49</a:t>
            </a:r>
            <a:endParaRPr kumimoji="1" lang="ja-JP" altLang="en-US" dirty="0">
              <a:solidFill>
                <a:srgbClr val="C00000"/>
              </a:solidFill>
            </a:endParaRPr>
          </a:p>
        </p:txBody>
      </p:sp>
    </p:spTree>
    <p:extLst>
      <p:ext uri="{BB962C8B-B14F-4D97-AF65-F5344CB8AC3E}">
        <p14:creationId xmlns:p14="http://schemas.microsoft.com/office/powerpoint/2010/main" val="2604784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F-barES-FEM-T4: F-bar</a:t>
            </a:r>
            <a:r>
              <a:rPr kumimoji="1" lang="ja-JP" altLang="en-US" dirty="0"/>
              <a:t>法のおさらい</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endParaRPr kumimoji="1" lang="en-US" altLang="ja-JP" sz="2400" dirty="0"/>
              </a:p>
              <a:p>
                <a:endParaRPr lang="en-US" altLang="ja-JP" sz="2400" dirty="0"/>
              </a:p>
              <a:p>
                <a:endParaRPr kumimoji="1" lang="en-US" altLang="ja-JP" sz="2400" dirty="0"/>
              </a:p>
              <a:p>
                <a:pPr marL="0" indent="0">
                  <a:buNone/>
                </a:pPr>
                <a:endParaRPr lang="en-US" altLang="ja-JP" sz="1600" dirty="0"/>
              </a:p>
              <a:p>
                <a:pPr marL="0" indent="0">
                  <a:buNone/>
                </a:pPr>
                <a:r>
                  <a:rPr lang="ja-JP" altLang="en-US" sz="2400" b="1" i="1" u="sng" dirty="0">
                    <a:effectLst>
                      <a:outerShdw blurRad="38100" dist="38100" dir="2700000" algn="tl">
                        <a:srgbClr val="000000">
                          <a:alpha val="43137"/>
                        </a:srgbClr>
                      </a:outerShdw>
                    </a:effectLst>
                  </a:rPr>
                  <a:t>アルゴリズム</a:t>
                </a:r>
                <a:endParaRPr lang="en-US" altLang="ja-JP" sz="2400" b="1" i="1" u="sng" dirty="0">
                  <a:effectLst>
                    <a:outerShdw blurRad="38100" dist="38100" dir="2700000" algn="tl">
                      <a:srgbClr val="000000">
                        <a:alpha val="43137"/>
                      </a:srgbClr>
                    </a:outerShdw>
                  </a:effectLst>
                </a:endParaRPr>
              </a:p>
              <a:p>
                <a:r>
                  <a:rPr kumimoji="1" lang="ja-JP" altLang="en-US" sz="2400" dirty="0"/>
                  <a:t>標準的</a:t>
                </a:r>
                <a:r>
                  <a:rPr kumimoji="1" lang="en-US" altLang="ja-JP" sz="2400" dirty="0"/>
                  <a:t>FEM</a:t>
                </a:r>
                <a:r>
                  <a:rPr kumimoji="1" lang="ja-JP" altLang="en-US" sz="2400" dirty="0"/>
                  <a:t>と同様</a:t>
                </a:r>
                <a:r>
                  <a:rPr lang="ja-JP" altLang="en-US" sz="2400" dirty="0"/>
                  <a:t>，</a:t>
                </a:r>
                <a:r>
                  <a:rPr kumimoji="1" lang="ja-JP" altLang="en-US" sz="2400" dirty="0">
                    <a:solidFill>
                      <a:srgbClr val="FF0000"/>
                    </a:solidFill>
                  </a:rPr>
                  <a:t>各積分点</a:t>
                </a:r>
                <a:r>
                  <a:rPr kumimoji="1" lang="ja-JP" altLang="en-US" sz="2400" dirty="0"/>
                  <a:t>で変形勾配 </a:t>
                </a:r>
                <a14:m>
                  <m:oMath xmlns:m="http://schemas.openxmlformats.org/officeDocument/2006/math">
                    <m:r>
                      <a:rPr kumimoji="1" lang="en-US" altLang="ja-JP" sz="2400" b="1" i="1" smtClean="0">
                        <a:latin typeface="Cambria Math" panose="02040503050406030204" pitchFamily="18" charset="0"/>
                      </a:rPr>
                      <m:t>𝑭</m:t>
                    </m:r>
                  </m:oMath>
                </a14:m>
                <a:r>
                  <a:rPr kumimoji="1" lang="en-US" altLang="ja-JP" sz="2400" dirty="0"/>
                  <a:t> </a:t>
                </a:r>
                <a:r>
                  <a:rPr kumimoji="1" lang="ja-JP" altLang="en-US" sz="2400" dirty="0"/>
                  <a:t>を計算する．</a:t>
                </a:r>
                <a:endParaRPr kumimoji="1" lang="en-US" altLang="ja-JP" sz="2400" dirty="0"/>
              </a:p>
              <a:p>
                <a:r>
                  <a:rPr lang="ja-JP" altLang="en-US" sz="2400" dirty="0">
                    <a:solidFill>
                      <a:srgbClr val="0000CC"/>
                    </a:solidFill>
                  </a:rPr>
                  <a:t>要素中心</a:t>
                </a:r>
                <a:r>
                  <a:rPr lang="ja-JP" altLang="en-US" sz="2400" dirty="0"/>
                  <a:t>でも変形勾配 </a:t>
                </a:r>
                <a14:m>
                  <m:oMath xmlns:m="http://schemas.openxmlformats.org/officeDocument/2006/math">
                    <m:r>
                      <a:rPr lang="en-US" altLang="ja-JP" sz="2400" b="1" i="1">
                        <a:latin typeface="Cambria Math" panose="02040503050406030204" pitchFamily="18" charset="0"/>
                      </a:rPr>
                      <m:t>𝑭</m:t>
                    </m:r>
                  </m:oMath>
                </a14:m>
                <a:r>
                  <a:rPr kumimoji="1" lang="ja-JP" altLang="en-US" sz="2400" dirty="0"/>
                  <a:t> を計算し，その体積</a:t>
                </a:r>
                <a:r>
                  <a:rPr lang="ja-JP" altLang="en-US" sz="2400" dirty="0"/>
                  <a:t>変化率 </a:t>
                </a:r>
                <a14:m>
                  <m:oMath xmlns:m="http://schemas.openxmlformats.org/officeDocument/2006/math">
                    <m:func>
                      <m:funcPr>
                        <m:ctrlPr>
                          <a:rPr lang="en-US" altLang="ja-JP" sz="2400" i="1" dirty="0">
                            <a:latin typeface="Cambria Math" panose="02040503050406030204" pitchFamily="18" charset="0"/>
                          </a:rPr>
                        </m:ctrlPr>
                      </m:funcPr>
                      <m:fName>
                        <m:r>
                          <m:rPr>
                            <m:sty m:val="p"/>
                          </m:rPr>
                          <a:rPr lang="en-US" altLang="ja-JP" sz="2400" dirty="0">
                            <a:latin typeface="Cambria Math" panose="02040503050406030204" pitchFamily="18" charset="0"/>
                          </a:rPr>
                          <m:t>det</m:t>
                        </m:r>
                      </m:fName>
                      <m:e>
                        <m:d>
                          <m:dPr>
                            <m:ctrlPr>
                              <a:rPr lang="en-US" altLang="ja-JP" sz="2400" i="1" dirty="0">
                                <a:latin typeface="Cambria Math" panose="02040503050406030204" pitchFamily="18" charset="0"/>
                              </a:rPr>
                            </m:ctrlPr>
                          </m:dPr>
                          <m:e>
                            <m:r>
                              <a:rPr lang="en-US" altLang="ja-JP" sz="2400" b="1" i="1" dirty="0">
                                <a:latin typeface="Cambria Math" panose="02040503050406030204" pitchFamily="18" charset="0"/>
                              </a:rPr>
                              <m:t>𝑭</m:t>
                            </m:r>
                          </m:e>
                        </m:d>
                      </m:e>
                    </m:func>
                  </m:oMath>
                </a14:m>
                <a:r>
                  <a:rPr kumimoji="1" lang="ja-JP" altLang="en-US" sz="2400" dirty="0"/>
                  <a:t>を</a:t>
                </a:r>
                <a:br>
                  <a:rPr kumimoji="1" lang="en-US" altLang="ja-JP" sz="2400" dirty="0"/>
                </a:br>
                <a14:m>
                  <m:oMath xmlns:m="http://schemas.openxmlformats.org/officeDocument/2006/math">
                    <m:r>
                      <a:rPr kumimoji="1" lang="en-US" altLang="ja-JP" sz="2400" b="0" i="0" dirty="0" smtClean="0">
                        <a:latin typeface="Cambria Math" panose="02040503050406030204" pitchFamily="18" charset="0"/>
                      </a:rPr>
                      <m:t> </m:t>
                    </m:r>
                    <m:acc>
                      <m:accPr>
                        <m:chr m:val="̅"/>
                        <m:ctrlPr>
                          <a:rPr kumimoji="1" lang="en-US" altLang="ja-JP" sz="2400" b="0" i="1" dirty="0" smtClean="0">
                            <a:latin typeface="Cambria Math" panose="02040503050406030204" pitchFamily="18" charset="0"/>
                          </a:rPr>
                        </m:ctrlPr>
                      </m:accPr>
                      <m:e>
                        <m:r>
                          <a:rPr kumimoji="1" lang="en-US" altLang="ja-JP" sz="2400" b="0" i="1" dirty="0" smtClean="0">
                            <a:latin typeface="Cambria Math" panose="02040503050406030204" pitchFamily="18" charset="0"/>
                          </a:rPr>
                          <m:t> </m:t>
                        </m:r>
                        <m:r>
                          <a:rPr kumimoji="1" lang="en-US" altLang="ja-JP" sz="2400" b="0" i="1" dirty="0" smtClean="0">
                            <a:latin typeface="Cambria Math" panose="02040503050406030204" pitchFamily="18" charset="0"/>
                          </a:rPr>
                          <m:t>𝐽</m:t>
                        </m:r>
                        <m:r>
                          <a:rPr kumimoji="1" lang="en-US" altLang="ja-JP" sz="2400" b="0" i="1" dirty="0" smtClean="0">
                            <a:latin typeface="Cambria Math" panose="02040503050406030204" pitchFamily="18" charset="0"/>
                          </a:rPr>
                          <m:t> </m:t>
                        </m:r>
                      </m:e>
                    </m:acc>
                    <m:r>
                      <a:rPr kumimoji="1" lang="en-US" altLang="ja-JP" sz="2400" b="0" i="1" dirty="0" smtClean="0">
                        <a:latin typeface="Cambria Math" panose="02040503050406030204" pitchFamily="18" charset="0"/>
                      </a:rPr>
                      <m:t> </m:t>
                    </m:r>
                  </m:oMath>
                </a14:m>
                <a:r>
                  <a:rPr kumimoji="1" lang="ja-JP" altLang="en-US" sz="2400" dirty="0"/>
                  <a:t>とおく．</a:t>
                </a:r>
                <a:endParaRPr kumimoji="1" lang="en-US" altLang="ja-JP" sz="2400" dirty="0"/>
              </a:p>
              <a:p>
                <a:r>
                  <a:rPr kumimoji="1" lang="ja-JP" altLang="en-US" sz="2400" dirty="0">
                    <a:solidFill>
                      <a:srgbClr val="FF0000"/>
                    </a:solidFill>
                  </a:rPr>
                  <a:t>各積分点</a:t>
                </a:r>
                <a:r>
                  <a:rPr kumimoji="1" lang="ja-JP" altLang="en-US" sz="2400" dirty="0"/>
                  <a:t>の変形勾配</a:t>
                </a:r>
                <a:r>
                  <a:rPr lang="ja-JP" altLang="en-US" sz="2400" dirty="0"/>
                  <a:t>を次式により修正し，</a:t>
                </a:r>
                <a:r>
                  <a:rPr lang="ja-JP" altLang="en-US" sz="2400" dirty="0">
                    <a:solidFill>
                      <a:srgbClr val="C00000"/>
                    </a:solidFill>
                  </a:rPr>
                  <a:t>合成された </a:t>
                </a:r>
                <a14:m>
                  <m:oMath xmlns:m="http://schemas.openxmlformats.org/officeDocument/2006/math">
                    <m:acc>
                      <m:accPr>
                        <m:chr m:val="̅"/>
                        <m:ctrlPr>
                          <a:rPr lang="en-US" altLang="ja-JP" sz="2400" i="1">
                            <a:solidFill>
                              <a:srgbClr val="C00000"/>
                            </a:solidFill>
                            <a:latin typeface="Cambria Math" panose="02040503050406030204" pitchFamily="18" charset="0"/>
                          </a:rPr>
                        </m:ctrlPr>
                      </m:accPr>
                      <m:e>
                        <m:r>
                          <a:rPr lang="en-US" altLang="ja-JP" sz="2400" b="1" i="1">
                            <a:solidFill>
                              <a:srgbClr val="C00000"/>
                            </a:solidFill>
                            <a:latin typeface="Cambria Math" panose="02040503050406030204" pitchFamily="18" charset="0"/>
                          </a:rPr>
                          <m:t>𝑭</m:t>
                        </m:r>
                        <m:r>
                          <a:rPr lang="en-US" altLang="ja-JP" sz="2400" b="1" i="1">
                            <a:solidFill>
                              <a:srgbClr val="C00000"/>
                            </a:solidFill>
                            <a:latin typeface="Cambria Math" panose="02040503050406030204" pitchFamily="18" charset="0"/>
                          </a:rPr>
                          <m:t> </m:t>
                        </m:r>
                      </m:e>
                    </m:acc>
                  </m:oMath>
                </a14:m>
                <a:r>
                  <a:rPr kumimoji="1" lang="ja-JP" altLang="en-US" sz="2400" dirty="0"/>
                  <a:t>を得る．</a:t>
                </a:r>
                <a:endParaRPr lang="en-US" altLang="ja-JP" sz="2400" i="1" dirty="0">
                  <a:latin typeface="Cambria Math" panose="02040503050406030204" pitchFamily="18" charset="0"/>
                </a:endParaRPr>
              </a:p>
              <a:p>
                <a:pPr marL="0" indent="0" algn="ctr">
                  <a:buNone/>
                </a:pPr>
                <a14:m>
                  <m:oMath xmlns:m="http://schemas.openxmlformats.org/officeDocument/2006/math">
                    <m:acc>
                      <m:accPr>
                        <m:chr m:val="̅"/>
                        <m:ctrlPr>
                          <a:rPr lang="en-US" altLang="ja-JP" sz="2400" i="1">
                            <a:latin typeface="Cambria Math" panose="02040503050406030204" pitchFamily="18" charset="0"/>
                          </a:rPr>
                        </m:ctrlPr>
                      </m:accPr>
                      <m:e>
                        <m:r>
                          <a:rPr lang="en-US" altLang="ja-JP" sz="2400" b="1" i="1">
                            <a:latin typeface="Cambria Math" panose="02040503050406030204" pitchFamily="18" charset="0"/>
                          </a:rPr>
                          <m:t>𝑭</m:t>
                        </m:r>
                        <m:r>
                          <a:rPr lang="en-US" altLang="ja-JP" sz="2400" b="1" i="1" smtClean="0">
                            <a:latin typeface="Cambria Math" panose="02040503050406030204" pitchFamily="18" charset="0"/>
                          </a:rPr>
                          <m:t> </m:t>
                        </m:r>
                      </m:e>
                    </m:acc>
                    <m:r>
                      <a:rPr lang="en-US" altLang="ja-JP" sz="2400" b="0" i="1" smtClean="0">
                        <a:latin typeface="Cambria Math" panose="02040503050406030204" pitchFamily="18" charset="0"/>
                      </a:rPr>
                      <m:t>=</m:t>
                    </m:r>
                    <m:sSup>
                      <m:sSupPr>
                        <m:ctrlPr>
                          <a:rPr lang="en-US" altLang="ja-JP" sz="2400" i="1">
                            <a:latin typeface="Cambria Math" panose="02040503050406030204" pitchFamily="18" charset="0"/>
                          </a:rPr>
                        </m:ctrlPr>
                      </m:sSupPr>
                      <m:e>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 </m:t>
                            </m:r>
                            <m:r>
                              <a:rPr lang="en-US" altLang="ja-JP" sz="2400" i="1">
                                <a:latin typeface="Cambria Math" panose="02040503050406030204" pitchFamily="18" charset="0"/>
                              </a:rPr>
                              <m:t>𝐽</m:t>
                            </m:r>
                            <m:r>
                              <a:rPr lang="en-US" altLang="ja-JP" sz="2400" b="0" i="1" smtClean="0">
                                <a:latin typeface="Cambria Math" panose="02040503050406030204" pitchFamily="18" charset="0"/>
                              </a:rPr>
                              <m:t> </m:t>
                            </m:r>
                          </m:e>
                        </m:acc>
                      </m:e>
                      <m:sup>
                        <m:r>
                          <a:rPr lang="en-US" altLang="ja-JP" sz="2400" i="1">
                            <a:latin typeface="Cambria Math" panose="02040503050406030204" pitchFamily="18" charset="0"/>
                          </a:rPr>
                          <m:t>1/3</m:t>
                        </m:r>
                      </m:sup>
                    </m:sSup>
                    <m:r>
                      <a:rPr lang="en-US" altLang="ja-JP" sz="2400" b="0" i="1" smtClean="0">
                        <a:latin typeface="Cambria Math" panose="02040503050406030204" pitchFamily="18" charset="0"/>
                      </a:rPr>
                      <m:t> </m:t>
                    </m:r>
                    <m:sSup>
                      <m:sSupPr>
                        <m:ctrlPr>
                          <a:rPr lang="en-US" altLang="ja-JP" sz="2400" i="1">
                            <a:latin typeface="Cambria Math" panose="02040503050406030204" pitchFamily="18" charset="0"/>
                          </a:rPr>
                        </m:ctrlPr>
                      </m:sSupPr>
                      <m:e>
                        <m:r>
                          <a:rPr lang="en-US" altLang="ja-JP" sz="2400" b="1" i="1">
                            <a:latin typeface="Cambria Math" panose="02040503050406030204" pitchFamily="18" charset="0"/>
                          </a:rPr>
                          <m:t>𝑭</m:t>
                        </m:r>
                      </m:e>
                      <m:sup>
                        <m:r>
                          <m:rPr>
                            <m:sty m:val="p"/>
                          </m:rPr>
                          <a:rPr lang="en-US" altLang="ja-JP" sz="2400">
                            <a:latin typeface="Cambria Math" panose="02040503050406030204" pitchFamily="18" charset="0"/>
                          </a:rPr>
                          <m:t>iso</m:t>
                        </m:r>
                      </m:sup>
                    </m:sSup>
                  </m:oMath>
                </a14:m>
                <a:r>
                  <a:rPr kumimoji="1" lang="en-US" altLang="ja-JP" sz="2400" dirty="0"/>
                  <a:t>.</a:t>
                </a:r>
              </a:p>
              <a:p>
                <a14:m>
                  <m:oMath xmlns:m="http://schemas.openxmlformats.org/officeDocument/2006/math">
                    <m:acc>
                      <m:accPr>
                        <m:chr m:val="̅"/>
                        <m:ctrlPr>
                          <a:rPr lang="en-US" altLang="ja-JP" sz="2400" i="1">
                            <a:latin typeface="Cambria Math" panose="02040503050406030204" pitchFamily="18" charset="0"/>
                          </a:rPr>
                        </m:ctrlPr>
                      </m:accPr>
                      <m:e>
                        <m:r>
                          <a:rPr lang="en-US" altLang="ja-JP" sz="2400" b="1" i="1">
                            <a:latin typeface="Cambria Math" panose="02040503050406030204" pitchFamily="18" charset="0"/>
                          </a:rPr>
                          <m:t>𝑭</m:t>
                        </m:r>
                        <m:r>
                          <a:rPr lang="en-US" altLang="ja-JP" sz="2400" b="1" i="1" smtClean="0">
                            <a:latin typeface="Cambria Math" panose="02040503050406030204" pitchFamily="18" charset="0"/>
                          </a:rPr>
                          <m:t> </m:t>
                        </m:r>
                      </m:e>
                    </m:acc>
                  </m:oMath>
                </a14:m>
                <a:r>
                  <a:rPr kumimoji="1" lang="ja-JP" altLang="en-US" sz="2400" dirty="0"/>
                  <a:t> を</a:t>
                </a:r>
                <a:r>
                  <a:rPr lang="ja-JP" altLang="en-US" sz="2400" dirty="0">
                    <a:solidFill>
                      <a:srgbClr val="FF0000"/>
                    </a:solidFill>
                  </a:rPr>
                  <a:t>各積分点</a:t>
                </a:r>
                <a:r>
                  <a:rPr kumimoji="1" lang="ja-JP" altLang="en-US" sz="2400" dirty="0"/>
                  <a:t>変形勾配とみなし</a:t>
                </a:r>
                <a:r>
                  <a:rPr lang="ja-JP" altLang="en-US" sz="2400" dirty="0"/>
                  <a:t>，応力・内力・剛性等計算する．</a:t>
                </a:r>
                <a:endParaRPr kumimoji="1"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2186" r="-148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59</a:t>
            </a:fld>
            <a:endParaRPr lang="ja-JP" altLang="en-US" dirty="0"/>
          </a:p>
        </p:txBody>
      </p:sp>
      <p:grpSp>
        <p:nvGrpSpPr>
          <p:cNvPr id="15" name="グループ化 14"/>
          <p:cNvGrpSpPr/>
          <p:nvPr/>
        </p:nvGrpSpPr>
        <p:grpSpPr>
          <a:xfrm>
            <a:off x="2655092" y="800708"/>
            <a:ext cx="3681104" cy="1744273"/>
            <a:chOff x="2627360" y="638956"/>
            <a:chExt cx="3681104" cy="1744273"/>
          </a:xfrm>
        </p:grpSpPr>
        <p:sp>
          <p:nvSpPr>
            <p:cNvPr id="16" name="フリーフォーム 15"/>
            <p:cNvSpPr/>
            <p:nvPr/>
          </p:nvSpPr>
          <p:spPr>
            <a:xfrm>
              <a:off x="2699792" y="735357"/>
              <a:ext cx="3536240" cy="1557862"/>
            </a:xfrm>
            <a:custGeom>
              <a:avLst/>
              <a:gdLst>
                <a:gd name="connsiteX0" fmla="*/ 0 w 1828800"/>
                <a:gd name="connsiteY0" fmla="*/ 391886 h 896983"/>
                <a:gd name="connsiteX1" fmla="*/ 966652 w 1828800"/>
                <a:gd name="connsiteY1" fmla="*/ 0 h 896983"/>
                <a:gd name="connsiteX2" fmla="*/ 1828800 w 1828800"/>
                <a:gd name="connsiteY2" fmla="*/ 557349 h 896983"/>
                <a:gd name="connsiteX3" fmla="*/ 862149 w 1828800"/>
                <a:gd name="connsiteY3" fmla="*/ 896983 h 896983"/>
                <a:gd name="connsiteX4" fmla="*/ 0 w 1828800"/>
                <a:gd name="connsiteY4" fmla="*/ 391886 h 896983"/>
                <a:gd name="connsiteX0" fmla="*/ 0 w 2444513"/>
                <a:gd name="connsiteY0" fmla="*/ 85513 h 896983"/>
                <a:gd name="connsiteX1" fmla="*/ 1582365 w 2444513"/>
                <a:gd name="connsiteY1" fmla="*/ 0 h 896983"/>
                <a:gd name="connsiteX2" fmla="*/ 2444513 w 2444513"/>
                <a:gd name="connsiteY2" fmla="*/ 557349 h 896983"/>
                <a:gd name="connsiteX3" fmla="*/ 1477862 w 2444513"/>
                <a:gd name="connsiteY3" fmla="*/ 896983 h 896983"/>
                <a:gd name="connsiteX4" fmla="*/ 0 w 2444513"/>
                <a:gd name="connsiteY4" fmla="*/ 85513 h 896983"/>
                <a:gd name="connsiteX0" fmla="*/ 717084 w 3161597"/>
                <a:gd name="connsiteY0" fmla="*/ 85513 h 793479"/>
                <a:gd name="connsiteX1" fmla="*/ 2299449 w 3161597"/>
                <a:gd name="connsiteY1" fmla="*/ 0 h 793479"/>
                <a:gd name="connsiteX2" fmla="*/ 3161597 w 3161597"/>
                <a:gd name="connsiteY2" fmla="*/ 557349 h 793479"/>
                <a:gd name="connsiteX3" fmla="*/ 0 w 3161597"/>
                <a:gd name="connsiteY3" fmla="*/ 793479 h 793479"/>
                <a:gd name="connsiteX4" fmla="*/ 717084 w 3161597"/>
                <a:gd name="connsiteY4" fmla="*/ 85513 h 793479"/>
                <a:gd name="connsiteX0" fmla="*/ 717084 w 2299449"/>
                <a:gd name="connsiteY0" fmla="*/ 85513 h 793479"/>
                <a:gd name="connsiteX1" fmla="*/ 2299449 w 2299449"/>
                <a:gd name="connsiteY1" fmla="*/ 0 h 793479"/>
                <a:gd name="connsiteX2" fmla="*/ 1441361 w 2299449"/>
                <a:gd name="connsiteY2" fmla="*/ 507667 h 793479"/>
                <a:gd name="connsiteX3" fmla="*/ 0 w 2299449"/>
                <a:gd name="connsiteY3" fmla="*/ 793479 h 793479"/>
                <a:gd name="connsiteX4" fmla="*/ 717084 w 2299449"/>
                <a:gd name="connsiteY4" fmla="*/ 85513 h 793479"/>
                <a:gd name="connsiteX0" fmla="*/ 717084 w 2299449"/>
                <a:gd name="connsiteY0" fmla="*/ 85513 h 793479"/>
                <a:gd name="connsiteX1" fmla="*/ 2299449 w 2299449"/>
                <a:gd name="connsiteY1" fmla="*/ 0 h 793479"/>
                <a:gd name="connsiteX2" fmla="*/ 2169876 w 2299449"/>
                <a:gd name="connsiteY2" fmla="*/ 789198 h 793479"/>
                <a:gd name="connsiteX3" fmla="*/ 0 w 2299449"/>
                <a:gd name="connsiteY3" fmla="*/ 793479 h 793479"/>
                <a:gd name="connsiteX4" fmla="*/ 717084 w 2299449"/>
                <a:gd name="connsiteY4" fmla="*/ 85513 h 793479"/>
                <a:gd name="connsiteX0" fmla="*/ 477379 w 2059744"/>
                <a:gd name="connsiteY0" fmla="*/ 85513 h 789198"/>
                <a:gd name="connsiteX1" fmla="*/ 2059744 w 2059744"/>
                <a:gd name="connsiteY1" fmla="*/ 0 h 789198"/>
                <a:gd name="connsiteX2" fmla="*/ 1930171 w 2059744"/>
                <a:gd name="connsiteY2" fmla="*/ 789198 h 789198"/>
                <a:gd name="connsiteX3" fmla="*/ 0 w 2059744"/>
                <a:gd name="connsiteY3" fmla="*/ 760358 h 789198"/>
                <a:gd name="connsiteX4" fmla="*/ 477379 w 2059744"/>
                <a:gd name="connsiteY4" fmla="*/ 85513 h 789198"/>
                <a:gd name="connsiteX0" fmla="*/ 477379 w 2059744"/>
                <a:gd name="connsiteY0" fmla="*/ 85513 h 760358"/>
                <a:gd name="connsiteX1" fmla="*/ 2059744 w 2059744"/>
                <a:gd name="connsiteY1" fmla="*/ 0 h 760358"/>
                <a:gd name="connsiteX2" fmla="*/ 1963072 w 2059744"/>
                <a:gd name="connsiteY2" fmla="*/ 760217 h 760358"/>
                <a:gd name="connsiteX3" fmla="*/ 0 w 2059744"/>
                <a:gd name="connsiteY3" fmla="*/ 760358 h 760358"/>
                <a:gd name="connsiteX4" fmla="*/ 477379 w 2059744"/>
                <a:gd name="connsiteY4" fmla="*/ 85513 h 760358"/>
                <a:gd name="connsiteX0" fmla="*/ 477379 w 1963072"/>
                <a:gd name="connsiteY0" fmla="*/ 0 h 674845"/>
                <a:gd name="connsiteX1" fmla="*/ 1599134 w 1963072"/>
                <a:gd name="connsiteY1" fmla="*/ 100795 h 674845"/>
                <a:gd name="connsiteX2" fmla="*/ 1963072 w 1963072"/>
                <a:gd name="connsiteY2" fmla="*/ 674704 h 674845"/>
                <a:gd name="connsiteX3" fmla="*/ 0 w 1963072"/>
                <a:gd name="connsiteY3" fmla="*/ 674845 h 674845"/>
                <a:gd name="connsiteX4" fmla="*/ 477379 w 1963072"/>
                <a:gd name="connsiteY4" fmla="*/ 0 h 674845"/>
                <a:gd name="connsiteX0" fmla="*/ 425678 w 1963072"/>
                <a:gd name="connsiteY0" fmla="*/ 0 h 761789"/>
                <a:gd name="connsiteX1" fmla="*/ 1599134 w 1963072"/>
                <a:gd name="connsiteY1" fmla="*/ 187739 h 761789"/>
                <a:gd name="connsiteX2" fmla="*/ 1963072 w 1963072"/>
                <a:gd name="connsiteY2" fmla="*/ 761648 h 761789"/>
                <a:gd name="connsiteX3" fmla="*/ 0 w 1963072"/>
                <a:gd name="connsiteY3" fmla="*/ 761789 h 761789"/>
                <a:gd name="connsiteX4" fmla="*/ 425678 w 1963072"/>
                <a:gd name="connsiteY4" fmla="*/ 0 h 761789"/>
                <a:gd name="connsiteX0" fmla="*/ 425678 w 1963072"/>
                <a:gd name="connsiteY0" fmla="*/ 0 h 761789"/>
                <a:gd name="connsiteX1" fmla="*/ 1787138 w 1963072"/>
                <a:gd name="connsiteY1" fmla="*/ 167038 h 761789"/>
                <a:gd name="connsiteX2" fmla="*/ 1963072 w 1963072"/>
                <a:gd name="connsiteY2" fmla="*/ 761648 h 761789"/>
                <a:gd name="connsiteX3" fmla="*/ 0 w 1963072"/>
                <a:gd name="connsiteY3" fmla="*/ 761789 h 761789"/>
                <a:gd name="connsiteX4" fmla="*/ 425678 w 1963072"/>
                <a:gd name="connsiteY4" fmla="*/ 0 h 761789"/>
                <a:gd name="connsiteX0" fmla="*/ 425678 w 1963072"/>
                <a:gd name="connsiteY0" fmla="*/ 0 h 761789"/>
                <a:gd name="connsiteX1" fmla="*/ 1782438 w 1963072"/>
                <a:gd name="connsiteY1" fmla="*/ 80094 h 761789"/>
                <a:gd name="connsiteX2" fmla="*/ 1963072 w 1963072"/>
                <a:gd name="connsiteY2" fmla="*/ 761648 h 761789"/>
                <a:gd name="connsiteX3" fmla="*/ 0 w 1963072"/>
                <a:gd name="connsiteY3" fmla="*/ 761789 h 761789"/>
                <a:gd name="connsiteX4" fmla="*/ 425678 w 1963072"/>
                <a:gd name="connsiteY4" fmla="*/ 0 h 76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072" h="761789">
                  <a:moveTo>
                    <a:pt x="425678" y="0"/>
                  </a:moveTo>
                  <a:lnTo>
                    <a:pt x="1782438" y="80094"/>
                  </a:lnTo>
                  <a:lnTo>
                    <a:pt x="1963072" y="761648"/>
                  </a:lnTo>
                  <a:lnTo>
                    <a:pt x="0" y="761789"/>
                  </a:lnTo>
                  <a:lnTo>
                    <a:pt x="425678" y="0"/>
                  </a:lnTo>
                  <a:close/>
                </a:path>
              </a:pathLst>
            </a:custGeom>
            <a:solidFill>
              <a:srgbClr val="4DFFC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乗算記号 16"/>
            <p:cNvSpPr/>
            <p:nvPr/>
          </p:nvSpPr>
          <p:spPr>
            <a:xfrm>
              <a:off x="5220072" y="1808820"/>
              <a:ext cx="288032" cy="288032"/>
            </a:xfrm>
            <a:prstGeom prst="mathMultiply">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乗算記号 17"/>
            <p:cNvSpPr/>
            <p:nvPr/>
          </p:nvSpPr>
          <p:spPr>
            <a:xfrm>
              <a:off x="3383868" y="1839616"/>
              <a:ext cx="288032" cy="288032"/>
            </a:xfrm>
            <a:prstGeom prst="mathMultiply">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乗算記号 18"/>
            <p:cNvSpPr/>
            <p:nvPr/>
          </p:nvSpPr>
          <p:spPr>
            <a:xfrm>
              <a:off x="3763776" y="934738"/>
              <a:ext cx="288032" cy="288032"/>
            </a:xfrm>
            <a:prstGeom prst="mathMultiply">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0" name="乗算記号 19"/>
            <p:cNvSpPr/>
            <p:nvPr/>
          </p:nvSpPr>
          <p:spPr>
            <a:xfrm>
              <a:off x="5184068" y="1016732"/>
              <a:ext cx="288032" cy="288032"/>
            </a:xfrm>
            <a:prstGeom prst="mathMultiply">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加算記号 20"/>
            <p:cNvSpPr/>
            <p:nvPr/>
          </p:nvSpPr>
          <p:spPr>
            <a:xfrm>
              <a:off x="4409070" y="1412776"/>
              <a:ext cx="288032" cy="311185"/>
            </a:xfrm>
            <a:prstGeom prst="mathPlus">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6128444" y="2191331"/>
              <a:ext cx="180020" cy="1800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2627360" y="2203209"/>
              <a:ext cx="180020" cy="1800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383868" y="638956"/>
              <a:ext cx="180020" cy="1800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5832836" y="818976"/>
              <a:ext cx="180020" cy="1800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350967" y="802656"/>
            <a:ext cx="1800493" cy="1200329"/>
          </a:xfrm>
          <a:prstGeom prst="rect">
            <a:avLst/>
          </a:prstGeom>
          <a:solidFill>
            <a:schemeClr val="bg1">
              <a:lumMod val="85000"/>
            </a:schemeClr>
          </a:solidFill>
        </p:spPr>
        <p:txBody>
          <a:bodyPr wrap="none" rtlCol="0">
            <a:spAutoFit/>
          </a:bodyPr>
          <a:lstStyle/>
          <a:p>
            <a:pPr algn="ctr"/>
            <a:r>
              <a:rPr lang="ja-JP" altLang="en-US" dirty="0"/>
              <a:t>四角形</a:t>
            </a:r>
            <a:r>
              <a:rPr lang="en-US" altLang="ja-JP" dirty="0"/>
              <a:t>(Q4)</a:t>
            </a:r>
            <a:r>
              <a:rPr lang="ja-JP" altLang="en-US" dirty="0"/>
              <a:t>要素</a:t>
            </a:r>
            <a:br>
              <a:rPr lang="en-US" altLang="ja-JP" dirty="0"/>
            </a:br>
            <a:r>
              <a:rPr lang="ja-JP" altLang="en-US" dirty="0"/>
              <a:t>および</a:t>
            </a:r>
            <a:endParaRPr lang="en-US" altLang="ja-JP" dirty="0"/>
          </a:p>
          <a:p>
            <a:pPr algn="ctr"/>
            <a:r>
              <a:rPr kumimoji="1" lang="ja-JP" altLang="en-US" dirty="0"/>
              <a:t>六面体</a:t>
            </a:r>
            <a:r>
              <a:rPr kumimoji="1" lang="en-US" altLang="ja-JP" dirty="0"/>
              <a:t>(H8)</a:t>
            </a:r>
            <a:r>
              <a:rPr kumimoji="1" lang="ja-JP" altLang="en-US" dirty="0"/>
              <a:t>要素</a:t>
            </a:r>
            <a:br>
              <a:rPr kumimoji="1" lang="en-US" altLang="ja-JP" dirty="0"/>
            </a:br>
            <a:r>
              <a:rPr kumimoji="1" lang="ja-JP" altLang="en-US" dirty="0"/>
              <a:t>のための手法</a:t>
            </a:r>
          </a:p>
        </p:txBody>
      </p:sp>
      <p:sp>
        <p:nvSpPr>
          <p:cNvPr id="27" name="正方形/長方形 26"/>
          <p:cNvSpPr/>
          <p:nvPr/>
        </p:nvSpPr>
        <p:spPr>
          <a:xfrm>
            <a:off x="350967" y="5342018"/>
            <a:ext cx="8361493" cy="830997"/>
          </a:xfrm>
          <a:prstGeom prst="rect">
            <a:avLst/>
          </a:prstGeom>
          <a:solidFill>
            <a:schemeClr val="bg1">
              <a:lumMod val="85000"/>
            </a:schemeClr>
          </a:solidFill>
        </p:spPr>
        <p:txBody>
          <a:bodyPr wrap="square">
            <a:spAutoFit/>
          </a:bodyPr>
          <a:lstStyle/>
          <a:p>
            <a:pPr algn="ctr"/>
            <a:r>
              <a:rPr lang="ja-JP" altLang="en-US" sz="2400" dirty="0"/>
              <a:t>変形勾配の等積成分はそのままに，体積成分にはローパス</a:t>
            </a:r>
            <a:br>
              <a:rPr lang="en-US" altLang="ja-JP" sz="2400" dirty="0"/>
            </a:br>
            <a:r>
              <a:rPr lang="ja-JP" altLang="en-US" sz="2400" dirty="0"/>
              <a:t>フィルターをかけることで</a:t>
            </a:r>
            <a:r>
              <a:rPr lang="ja-JP" altLang="en-US" sz="2400" b="1" dirty="0">
                <a:solidFill>
                  <a:srgbClr val="0000CC"/>
                </a:solidFill>
              </a:rPr>
              <a:t>体積ロッキングを回避できる</a:t>
            </a:r>
            <a:r>
              <a:rPr lang="ja-JP" altLang="en-US" sz="2400" dirty="0">
                <a:solidFill>
                  <a:srgbClr val="FF00FF"/>
                </a:solidFill>
              </a:rPr>
              <a:t>．</a:t>
            </a:r>
            <a:endParaRPr lang="en-US" altLang="ja-JP" sz="2400" dirty="0">
              <a:solidFill>
                <a:srgbClr val="FF00FF"/>
              </a:solidFill>
            </a:endParaRPr>
          </a:p>
        </p:txBody>
      </p:sp>
      <p:sp>
        <p:nvSpPr>
          <p:cNvPr id="5" name="テキスト ボックス 4"/>
          <p:cNvSpPr txBox="1"/>
          <p:nvPr/>
        </p:nvSpPr>
        <p:spPr>
          <a:xfrm>
            <a:off x="6879762" y="1214375"/>
            <a:ext cx="2008883" cy="923330"/>
          </a:xfrm>
          <a:prstGeom prst="rect">
            <a:avLst/>
          </a:prstGeom>
          <a:solidFill>
            <a:schemeClr val="bg1">
              <a:lumMod val="85000"/>
            </a:schemeClr>
          </a:solidFill>
        </p:spPr>
        <p:txBody>
          <a:bodyPr wrap="none" rtlCol="0">
            <a:spAutoFit/>
          </a:bodyPr>
          <a:lstStyle/>
          <a:p>
            <a:pPr algn="ctr"/>
            <a:r>
              <a:rPr lang="ja-JP" altLang="en-US" dirty="0"/>
              <a:t>体積成分に対する</a:t>
            </a:r>
            <a:endParaRPr lang="en-US" altLang="ja-JP" dirty="0"/>
          </a:p>
          <a:p>
            <a:pPr algn="ctr"/>
            <a:r>
              <a:rPr lang="ja-JP" altLang="en-US" dirty="0"/>
              <a:t>一種の</a:t>
            </a:r>
            <a:br>
              <a:rPr lang="en-US" altLang="ja-JP" dirty="0"/>
            </a:br>
            <a:r>
              <a:rPr lang="ja-JP" altLang="en-US" dirty="0"/>
              <a:t>ローパス</a:t>
            </a:r>
            <a:r>
              <a:rPr kumimoji="1" lang="ja-JP" altLang="en-US" dirty="0"/>
              <a:t>フィルター</a:t>
            </a:r>
          </a:p>
        </p:txBody>
      </p:sp>
    </p:spTree>
    <p:extLst>
      <p:ext uri="{BB962C8B-B14F-4D97-AF65-F5344CB8AC3E}">
        <p14:creationId xmlns:p14="http://schemas.microsoft.com/office/powerpoint/2010/main" val="174665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lgn="ctr">
                  <a:buNone/>
                </a:pPr>
                <a:r>
                  <a:rPr lang="ja-JP" altLang="en-US" sz="2800" dirty="0">
                    <a:solidFill>
                      <a:srgbClr val="0000CC"/>
                    </a:solidFill>
                  </a:rPr>
                  <a:t>四面体</a:t>
                </a:r>
                <a:r>
                  <a:rPr lang="ja-JP" altLang="en-US" sz="2800" dirty="0"/>
                  <a:t>解析例</a:t>
                </a:r>
                <a:r>
                  <a:rPr lang="en-US" altLang="ja-JP" dirty="0"/>
                  <a:t> </a:t>
                </a:r>
                <a:r>
                  <a:rPr lang="ja-JP" altLang="en-US" sz="2800" dirty="0"/>
                  <a:t>材料</a:t>
                </a:r>
                <a:r>
                  <a:rPr lang="en-US" altLang="ja-JP" sz="2800" dirty="0"/>
                  <a:t>: neo-</a:t>
                </a:r>
                <a:r>
                  <a:rPr lang="en-US" altLang="ja-JP" sz="2800" dirty="0" err="1"/>
                  <a:t>Hookean</a:t>
                </a:r>
                <a:r>
                  <a:rPr lang="ja-JP" altLang="en-US" sz="2800" u="sng" dirty="0">
                    <a:solidFill>
                      <a:srgbClr val="008000"/>
                    </a:solidFill>
                  </a:rPr>
                  <a:t>超弾性体</a:t>
                </a:r>
                <a:r>
                  <a:rPr lang="en-US" altLang="ja-JP" sz="2800"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𝜈</m:t>
                        </m:r>
                      </m:e>
                      <m:sub>
                        <m:r>
                          <m:rPr>
                            <m:sty m:val="p"/>
                          </m:rPr>
                          <a:rPr lang="en-US" altLang="ja-JP" sz="2800">
                            <a:latin typeface="Cambria Math" panose="02040503050406030204" pitchFamily="18" charset="0"/>
                          </a:rPr>
                          <m:t>ini</m:t>
                        </m:r>
                      </m:sub>
                    </m:sSub>
                    <m:r>
                      <a:rPr lang="en-US" altLang="ja-JP" sz="2800" i="1">
                        <a:latin typeface="Cambria Math" panose="02040503050406030204" pitchFamily="18" charset="0"/>
                      </a:rPr>
                      <m:t>=</m:t>
                    </m:r>
                    <m:r>
                      <a:rPr lang="en-US" altLang="ja-JP" sz="2800" i="1" smtClean="0">
                        <a:solidFill>
                          <a:srgbClr val="C00000"/>
                        </a:solidFill>
                        <a:latin typeface="Cambria Math" panose="02040503050406030204" pitchFamily="18" charset="0"/>
                      </a:rPr>
                      <m:t>0.49</m:t>
                    </m:r>
                  </m:oMath>
                </a14:m>
                <a:endParaRPr lang="ja-JP" altLang="en-US" sz="2800" dirty="0">
                  <a:solidFill>
                    <a:srgbClr val="C00000"/>
                  </a:solidFill>
                </a:endParaRPr>
              </a:p>
              <a:p>
                <a:pPr marL="0" indent="0" algn="ctr">
                  <a:buNone/>
                </a:pP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494"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lang="en-US" altLang="ja-JP" dirty="0"/>
              <a:t>4</a:t>
            </a:r>
            <a:r>
              <a:rPr lang="ja-JP" altLang="en-US" dirty="0"/>
              <a:t>節点四面体の</a:t>
            </a:r>
            <a:r>
              <a:rPr lang="en-US" altLang="ja-JP" dirty="0"/>
              <a:t>S-FEM</a:t>
            </a:r>
            <a:r>
              <a:rPr lang="ja-JP" altLang="en-US" dirty="0"/>
              <a:t>による改善成果</a:t>
            </a:r>
            <a:endParaRPr kumimoji="1" lang="ja-JP" altLang="en-US" dirty="0"/>
          </a:p>
        </p:txBody>
      </p:sp>
      <p:sp>
        <p:nvSpPr>
          <p:cNvPr id="7" name="スライド番号プレースホルダー 6">
            <a:extLst>
              <a:ext uri="{FF2B5EF4-FFF2-40B4-BE49-F238E27FC236}">
                <a16:creationId xmlns:a16="http://schemas.microsoft.com/office/drawing/2014/main" id="{4A6C8ECE-FBEC-4DA6-91FA-CF2125714921}"/>
              </a:ext>
            </a:extLst>
          </p:cNvPr>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
        <p:nvSpPr>
          <p:cNvPr id="8" name="テキスト ボックス 7"/>
          <p:cNvSpPr txBox="1"/>
          <p:nvPr/>
        </p:nvSpPr>
        <p:spPr>
          <a:xfrm>
            <a:off x="56365" y="2921168"/>
            <a:ext cx="2023311" cy="1015663"/>
          </a:xfrm>
          <a:prstGeom prst="rect">
            <a:avLst/>
          </a:prstGeom>
          <a:solidFill>
            <a:schemeClr val="bg1">
              <a:lumMod val="85000"/>
            </a:schemeClr>
          </a:solidFill>
        </p:spPr>
        <p:txBody>
          <a:bodyPr wrap="none" rtlCol="0">
            <a:spAutoFit/>
          </a:bodyPr>
          <a:lstStyle/>
          <a:p>
            <a:r>
              <a:rPr lang="ja-JP" altLang="en-US" sz="2000" dirty="0"/>
              <a:t>４節点四面体</a:t>
            </a:r>
            <a:br>
              <a:rPr lang="en-US" altLang="ja-JP" sz="2000" dirty="0"/>
            </a:br>
            <a:r>
              <a:rPr lang="ja-JP" altLang="en-US" sz="2000" dirty="0"/>
              <a:t>メッシュ</a:t>
            </a:r>
            <a:r>
              <a:rPr kumimoji="1" lang="ja-JP" altLang="en-US" sz="2000" dirty="0"/>
              <a:t>は先程の</a:t>
            </a:r>
            <a:br>
              <a:rPr kumimoji="1" lang="en-US" altLang="ja-JP" sz="2000" dirty="0"/>
            </a:br>
            <a:r>
              <a:rPr kumimoji="1" lang="en-US" altLang="ja-JP" sz="2000" dirty="0"/>
              <a:t>C3D4H</a:t>
            </a:r>
            <a:r>
              <a:rPr kumimoji="1" lang="ja-JP" altLang="en-US" sz="2000" dirty="0"/>
              <a:t>と同じ</a:t>
            </a:r>
            <a:r>
              <a:rPr lang="ja-JP" altLang="en-US" sz="2000" dirty="0"/>
              <a:t>．</a:t>
            </a:r>
            <a:endParaRPr kumimoji="1" lang="en-US" altLang="ja-JP" sz="2000" dirty="0"/>
          </a:p>
        </p:txBody>
      </p:sp>
      <p:sp>
        <p:nvSpPr>
          <p:cNvPr id="12" name="テキスト ボックス 11"/>
          <p:cNvSpPr txBox="1"/>
          <p:nvPr/>
        </p:nvSpPr>
        <p:spPr>
          <a:xfrm>
            <a:off x="2411760" y="4905164"/>
            <a:ext cx="3989875" cy="1538883"/>
          </a:xfrm>
          <a:prstGeom prst="rect">
            <a:avLst/>
          </a:prstGeom>
          <a:noFill/>
        </p:spPr>
        <p:txBody>
          <a:bodyPr wrap="none" lIns="0" tIns="0" rIns="0" bIns="0" rtlCol="0">
            <a:spAutoFit/>
          </a:bodyPr>
          <a:lstStyle/>
          <a:p>
            <a:r>
              <a:rPr lang="en-US" altLang="ja-JP" sz="2000" b="1" u="sng" dirty="0">
                <a:solidFill>
                  <a:srgbClr val="008000"/>
                </a:solidFill>
                <a:latin typeface="Arial" panose="020B0604020202020204" pitchFamily="34" charset="0"/>
                <a:cs typeface="Arial" panose="020B0604020202020204" pitchFamily="34" charset="0"/>
              </a:rPr>
              <a:t>F-barES-FEM-T4</a:t>
            </a:r>
          </a:p>
          <a:p>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kumimoji="1" lang="ja-JP" altLang="en-US" sz="2000" dirty="0">
                <a:latin typeface="Arial" panose="020B0604020202020204" pitchFamily="34" charset="0"/>
                <a:cs typeface="Arial" panose="020B0604020202020204" pitchFamily="34" charset="0"/>
              </a:rPr>
              <a:t>せん断・体積ロッキングなし</a:t>
            </a:r>
            <a:r>
              <a:rPr lang="ja-JP" altLang="en-US" sz="2000" dirty="0">
                <a:latin typeface="Arial" panose="020B0604020202020204" pitchFamily="34" charset="0"/>
                <a:cs typeface="Arial" panose="020B0604020202020204" pitchFamily="34" charset="0"/>
              </a:rPr>
              <a:t>．</a:t>
            </a:r>
            <a:endParaRPr lang="en-US" altLang="ja-JP" sz="2000" b="1" dirty="0">
              <a:solidFill>
                <a:srgbClr val="FF0000"/>
              </a:solidFill>
              <a:latin typeface="Arial" panose="020B0604020202020204" pitchFamily="34" charset="0"/>
              <a:cs typeface="Arial" panose="020B0604020202020204" pitchFamily="34" charset="0"/>
            </a:endParaRPr>
          </a:p>
          <a:p>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圧力振動は充分小さい．</a:t>
            </a:r>
            <a:r>
              <a:rPr lang="en-US" altLang="ja-JP" sz="2000" dirty="0">
                <a:latin typeface="Arial" panose="020B0604020202020204" pitchFamily="34" charset="0"/>
                <a:cs typeface="Arial" panose="020B0604020202020204" pitchFamily="34" charset="0"/>
              </a:rPr>
              <a:t> </a:t>
            </a:r>
            <a:br>
              <a:rPr lang="en-US" altLang="ja-JP" sz="2000" dirty="0">
                <a:latin typeface="Arial" panose="020B0604020202020204" pitchFamily="34" charset="0"/>
                <a:cs typeface="Arial" panose="020B0604020202020204" pitchFamily="34" charset="0"/>
              </a:rPr>
            </a:br>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コーナーロッキングも充分小さい．</a:t>
            </a:r>
            <a:br>
              <a:rPr lang="en-US" altLang="ja-JP" sz="2000" dirty="0">
                <a:latin typeface="Arial" panose="020B0604020202020204" pitchFamily="34" charset="0"/>
                <a:cs typeface="Arial" panose="020B0604020202020204" pitchFamily="34" charset="0"/>
                <a:sym typeface="Wingdings" panose="05000000000000000000" pitchFamily="2" charset="2"/>
              </a:rPr>
            </a:br>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充分な大変形ロバスト性．</a:t>
            </a:r>
            <a:endParaRPr kumimoji="1" lang="ja-JP" altLang="en-US" sz="2000" dirty="0">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7828D63F-5663-4276-9F07-B9CFEE87FA5D}"/>
              </a:ext>
            </a:extLst>
          </p:cNvPr>
          <p:cNvSpPr/>
          <p:nvPr/>
        </p:nvSpPr>
        <p:spPr>
          <a:xfrm>
            <a:off x="6696236" y="3575335"/>
            <a:ext cx="2390702" cy="2769989"/>
          </a:xfrm>
          <a:prstGeom prst="rect">
            <a:avLst/>
          </a:prstGeom>
          <a:solidFill>
            <a:srgbClr val="FFFF00"/>
          </a:solidFill>
        </p:spPr>
        <p:txBody>
          <a:bodyPr wrap="square" tIns="0" bIns="0" anchor="b">
            <a:spAutoFit/>
          </a:bodyPr>
          <a:lstStyle/>
          <a:p>
            <a:pPr marL="0" indent="0" algn="ctr">
              <a:buNone/>
            </a:pPr>
            <a:r>
              <a:rPr lang="en-US" altLang="ja-JP" sz="2000" dirty="0"/>
              <a:t>F-barES-FEM-T4</a:t>
            </a:r>
            <a:r>
              <a:rPr lang="ja-JP" altLang="en-US" sz="2000" dirty="0"/>
              <a:t>は</a:t>
            </a:r>
            <a:br>
              <a:rPr lang="en-US" altLang="ja-JP" sz="2000" dirty="0"/>
            </a:br>
            <a:r>
              <a:rPr lang="ja-JP" altLang="en-US" sz="2000" dirty="0"/>
              <a:t>高精度かつロバスト</a:t>
            </a:r>
            <a:br>
              <a:rPr lang="en-US" altLang="ja-JP" sz="2000" dirty="0"/>
            </a:br>
            <a:r>
              <a:rPr lang="ja-JP" altLang="en-US" sz="2000" dirty="0"/>
              <a:t>ではあるものの，</a:t>
            </a:r>
            <a:endParaRPr lang="en-US" altLang="ja-JP" sz="2000" dirty="0"/>
          </a:p>
          <a:p>
            <a:pPr marL="342900" indent="-342900">
              <a:buSzPct val="140000"/>
              <a:buFont typeface="Wingdings" panose="05000000000000000000" pitchFamily="2" charset="2"/>
              <a:buChar char=""/>
            </a:pPr>
            <a:r>
              <a:rPr lang="ja-JP" altLang="en-US" sz="2000" dirty="0">
                <a:solidFill>
                  <a:srgbClr val="FF0000"/>
                </a:solidFill>
                <a:latin typeface="Arial" panose="020B0604020202020204" pitchFamily="34" charset="0"/>
                <a:cs typeface="Arial" panose="020B0604020202020204" pitchFamily="34" charset="0"/>
              </a:rPr>
              <a:t>メモリと</a:t>
            </a:r>
            <a:r>
              <a:rPr lang="en-US" altLang="ja-JP" sz="2000" dirty="0">
                <a:solidFill>
                  <a:srgbClr val="FF0000"/>
                </a:solidFill>
                <a:latin typeface="Arial" panose="020B0604020202020204" pitchFamily="34" charset="0"/>
                <a:cs typeface="Arial" panose="020B0604020202020204" pitchFamily="34" charset="0"/>
              </a:rPr>
              <a:t>CPU</a:t>
            </a:r>
            <a:r>
              <a:rPr lang="ja-JP" altLang="en-US" sz="2000" dirty="0">
                <a:solidFill>
                  <a:srgbClr val="FF0000"/>
                </a:solidFill>
                <a:latin typeface="Arial" panose="020B0604020202020204" pitchFamily="34" charset="0"/>
                <a:cs typeface="Arial" panose="020B0604020202020204" pitchFamily="34" charset="0"/>
              </a:rPr>
              <a:t>の</a:t>
            </a:r>
            <a:br>
              <a:rPr lang="en-US" altLang="ja-JP" sz="2000" dirty="0">
                <a:solidFill>
                  <a:srgbClr val="FF0000"/>
                </a:solidFill>
                <a:latin typeface="Arial" panose="020B0604020202020204" pitchFamily="34" charset="0"/>
                <a:cs typeface="Arial" panose="020B0604020202020204" pitchFamily="34" charset="0"/>
              </a:rPr>
            </a:br>
            <a:r>
              <a:rPr lang="ja-JP" altLang="en-US" sz="2000" dirty="0">
                <a:solidFill>
                  <a:srgbClr val="FF0000"/>
                </a:solidFill>
                <a:latin typeface="Arial" panose="020B0604020202020204" pitchFamily="34" charset="0"/>
                <a:cs typeface="Arial" panose="020B0604020202020204" pitchFamily="34" charset="0"/>
              </a:rPr>
              <a:t>コストが高い．</a:t>
            </a:r>
            <a:endParaRPr lang="en-US" altLang="ja-JP" sz="2000" dirty="0">
              <a:solidFill>
                <a:srgbClr val="FF0000"/>
              </a:solidFill>
            </a:endParaRPr>
          </a:p>
          <a:p>
            <a:pPr marL="342900" indent="-342900">
              <a:buSzPct val="140000"/>
              <a:buFont typeface="Wingdings" panose="05000000000000000000" pitchFamily="2" charset="2"/>
              <a:buChar char=""/>
            </a:pPr>
            <a:r>
              <a:rPr lang="en-US" altLang="ja-JP" sz="2000" dirty="0">
                <a:solidFill>
                  <a:srgbClr val="FF0000"/>
                </a:solidFill>
                <a:latin typeface="Arial" panose="020B0604020202020204" pitchFamily="34" charset="0"/>
                <a:cs typeface="Arial" panose="020B0604020202020204" pitchFamily="34" charset="0"/>
              </a:rPr>
              <a:t>ES-FEM</a:t>
            </a:r>
            <a:r>
              <a:rPr lang="ja-JP" altLang="en-US" sz="2000" dirty="0" err="1">
                <a:solidFill>
                  <a:srgbClr val="FF0000"/>
                </a:solidFill>
                <a:latin typeface="Arial" panose="020B0604020202020204" pitchFamily="34" charset="0"/>
                <a:cs typeface="Arial" panose="020B0604020202020204" pitchFamily="34" charset="0"/>
              </a:rPr>
              <a:t>なの</a:t>
            </a:r>
            <a:r>
              <a:rPr lang="ja-JP" altLang="en-US" sz="2000" dirty="0">
                <a:solidFill>
                  <a:srgbClr val="FF0000"/>
                </a:solidFill>
                <a:latin typeface="Arial" panose="020B0604020202020204" pitchFamily="34" charset="0"/>
                <a:cs typeface="Arial" panose="020B0604020202020204" pitchFamily="34" charset="0"/>
              </a:rPr>
              <a:t>で</a:t>
            </a:r>
            <a:br>
              <a:rPr lang="en-US" altLang="ja-JP" sz="2000" dirty="0">
                <a:solidFill>
                  <a:srgbClr val="FF0000"/>
                </a:solidFill>
                <a:latin typeface="Arial" panose="020B0604020202020204" pitchFamily="34" charset="0"/>
                <a:cs typeface="Arial" panose="020B0604020202020204" pitchFamily="34" charset="0"/>
              </a:rPr>
            </a:br>
            <a:r>
              <a:rPr lang="ja-JP" altLang="en-US" sz="2000" dirty="0">
                <a:solidFill>
                  <a:srgbClr val="FF0000"/>
                </a:solidFill>
                <a:latin typeface="Arial" panose="020B0604020202020204" pitchFamily="34" charset="0"/>
                <a:cs typeface="Arial" panose="020B0604020202020204" pitchFamily="34" charset="0"/>
              </a:rPr>
              <a:t>既存の</a:t>
            </a:r>
            <a:r>
              <a:rPr lang="en-US" altLang="ja-JP" sz="2000" dirty="0">
                <a:solidFill>
                  <a:srgbClr val="FF0000"/>
                </a:solidFill>
                <a:latin typeface="Arial" panose="020B0604020202020204" pitchFamily="34" charset="0"/>
                <a:cs typeface="Arial" panose="020B0604020202020204" pitchFamily="34" charset="0"/>
              </a:rPr>
              <a:t>FE</a:t>
            </a:r>
            <a:r>
              <a:rPr lang="ja-JP" altLang="en-US" sz="2000" dirty="0">
                <a:solidFill>
                  <a:srgbClr val="FF0000"/>
                </a:solidFill>
                <a:latin typeface="Arial" panose="020B0604020202020204" pitchFamily="34" charset="0"/>
                <a:cs typeface="Arial" panose="020B0604020202020204" pitchFamily="34" charset="0"/>
              </a:rPr>
              <a:t>コード</a:t>
            </a:r>
            <a:br>
              <a:rPr lang="en-US" altLang="ja-JP" sz="2000" dirty="0">
                <a:solidFill>
                  <a:srgbClr val="FF0000"/>
                </a:solidFill>
                <a:latin typeface="Arial" panose="020B0604020202020204" pitchFamily="34" charset="0"/>
                <a:cs typeface="Arial" panose="020B0604020202020204" pitchFamily="34" charset="0"/>
              </a:rPr>
            </a:br>
            <a:r>
              <a:rPr lang="ja-JP" altLang="en-US" sz="2000" dirty="0">
                <a:solidFill>
                  <a:srgbClr val="FF0000"/>
                </a:solidFill>
                <a:latin typeface="Arial" panose="020B0604020202020204" pitchFamily="34" charset="0"/>
                <a:cs typeface="Arial" panose="020B0604020202020204" pitchFamily="34" charset="0"/>
              </a:rPr>
              <a:t>に実装することが</a:t>
            </a:r>
            <a:br>
              <a:rPr lang="en-US" altLang="ja-JP" sz="2000" dirty="0">
                <a:solidFill>
                  <a:srgbClr val="FF0000"/>
                </a:solidFill>
                <a:latin typeface="Arial" panose="020B0604020202020204" pitchFamily="34" charset="0"/>
                <a:cs typeface="Arial" panose="020B0604020202020204" pitchFamily="34" charset="0"/>
              </a:rPr>
            </a:br>
            <a:r>
              <a:rPr lang="ja-JP" altLang="en-US" sz="2000" dirty="0">
                <a:solidFill>
                  <a:srgbClr val="FF0000"/>
                </a:solidFill>
                <a:latin typeface="Arial" panose="020B0604020202020204" pitchFamily="34" charset="0"/>
                <a:cs typeface="Arial" panose="020B0604020202020204" pitchFamily="34" charset="0"/>
              </a:rPr>
              <a:t>困難．</a:t>
            </a:r>
            <a:endParaRPr lang="en-US" altLang="ja-JP" sz="2000" dirty="0">
              <a:solidFill>
                <a:srgbClr val="FF0000"/>
              </a:solidFill>
              <a:latin typeface="Arial" panose="020B0604020202020204" pitchFamily="34" charset="0"/>
              <a:cs typeface="Arial" panose="020B0604020202020204" pitchFamily="34" charset="0"/>
            </a:endParaRPr>
          </a:p>
        </p:txBody>
      </p:sp>
      <p:pic>
        <p:nvPicPr>
          <p:cNvPr id="9" name="msmpeg4v2">
            <a:hlinkClick r:id="" action="ppaction://media"/>
            <a:extLst>
              <a:ext uri="{FF2B5EF4-FFF2-40B4-BE49-F238E27FC236}">
                <a16:creationId xmlns:a16="http://schemas.microsoft.com/office/drawing/2014/main" id="{FA900C20-3568-4A94-969F-E3D9A6196DB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31740" y="1039590"/>
            <a:ext cx="4212468" cy="3895091"/>
          </a:xfrm>
          <a:prstGeom prst="rect">
            <a:avLst/>
          </a:prstGeom>
        </p:spPr>
      </p:pic>
    </p:spTree>
    <p:extLst>
      <p:ext uri="{BB962C8B-B14F-4D97-AF65-F5344CB8AC3E}">
        <p14:creationId xmlns:p14="http://schemas.microsoft.com/office/powerpoint/2010/main" val="3643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F-barES-FEM-T4: </a:t>
            </a:r>
            <a:r>
              <a:rPr kumimoji="1" lang="ja-JP" altLang="en-US" dirty="0"/>
              <a:t>定式化概要</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60</a:t>
            </a:fld>
            <a:endParaRPr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エッジの</a:t>
                </a:r>
                <a:r>
                  <a:rPr lang="ja-JP" altLang="en-US" sz="2400" dirty="0">
                    <a:solidFill>
                      <a:srgbClr val="FF0000"/>
                    </a:solidFill>
                  </a:rPr>
                  <a:t> </a:t>
                </a:r>
                <a14:m>
                  <m:oMath xmlns:m="http://schemas.openxmlformats.org/officeDocument/2006/math">
                    <m:sSup>
                      <m:sSupPr>
                        <m:ctrlPr>
                          <a:rPr lang="en-US" altLang="ja-JP" sz="2400" i="1">
                            <a:solidFill>
                              <a:srgbClr val="FF0000"/>
                            </a:solidFill>
                            <a:latin typeface="Cambria Math" panose="02040503050406030204" pitchFamily="18" charset="0"/>
                          </a:rPr>
                        </m:ctrlPr>
                      </m:sSupPr>
                      <m:e>
                        <m:r>
                          <a:rPr lang="en-US" altLang="ja-JP" sz="2400" b="1" i="1">
                            <a:solidFill>
                              <a:srgbClr val="FF0000"/>
                            </a:solidFill>
                            <a:latin typeface="Cambria Math" panose="02040503050406030204" pitchFamily="18" charset="0"/>
                          </a:rPr>
                          <m:t>𝑭</m:t>
                        </m:r>
                      </m:e>
                      <m:sup>
                        <m:r>
                          <m:rPr>
                            <m:sty m:val="p"/>
                          </m:rPr>
                          <a:rPr lang="en-US" altLang="ja-JP" sz="2400">
                            <a:solidFill>
                              <a:srgbClr val="FF0000"/>
                            </a:solidFill>
                            <a:latin typeface="Cambria Math" panose="02040503050406030204" pitchFamily="18" charset="0"/>
                          </a:rPr>
                          <m:t>iso</m:t>
                        </m:r>
                      </m:sup>
                    </m:sSup>
                  </m:oMath>
                </a14:m>
                <a:r>
                  <a:rPr lang="ja-JP" altLang="en-US" sz="2400" dirty="0"/>
                  <a:t>を</a:t>
                </a:r>
                <a:r>
                  <a:rPr lang="en-US" altLang="ja-JP" sz="2400" dirty="0">
                    <a:solidFill>
                      <a:srgbClr val="FF0000"/>
                    </a:solidFill>
                  </a:rPr>
                  <a:t>ES-FEM</a:t>
                </a:r>
                <a:r>
                  <a:rPr lang="ja-JP" altLang="en-US" sz="2400" dirty="0"/>
                  <a:t>を用いて計算する．</a:t>
                </a:r>
                <a:endParaRPr lang="en-US" altLang="ja-JP" sz="2400" dirty="0"/>
              </a:p>
              <a:p>
                <a:r>
                  <a:rPr lang="ja-JP" altLang="en-US" sz="2400" dirty="0"/>
                  <a:t>エッジの </a:t>
                </a:r>
                <a14:m>
                  <m:oMath xmlns:m="http://schemas.openxmlformats.org/officeDocument/2006/math">
                    <m:acc>
                      <m:accPr>
                        <m:chr m:val="̅"/>
                        <m:ctrlPr>
                          <a:rPr lang="en-US" altLang="ja-JP" sz="2400" i="1" dirty="0" smtClean="0">
                            <a:solidFill>
                              <a:srgbClr val="0000CC"/>
                            </a:solidFill>
                            <a:latin typeface="Cambria Math" panose="02040503050406030204" pitchFamily="18" charset="0"/>
                          </a:rPr>
                        </m:ctrlPr>
                      </m:accPr>
                      <m:e>
                        <m:r>
                          <a:rPr lang="en-US" altLang="ja-JP" sz="2400" b="0" i="1" dirty="0" smtClean="0">
                            <a:solidFill>
                              <a:srgbClr val="0000CC"/>
                            </a:solidFill>
                            <a:latin typeface="Cambria Math" panose="02040503050406030204" pitchFamily="18" charset="0"/>
                          </a:rPr>
                          <m:t> </m:t>
                        </m:r>
                        <m:r>
                          <a:rPr lang="en-US" altLang="ja-JP" sz="2400" i="1" dirty="0">
                            <a:solidFill>
                              <a:srgbClr val="0000CC"/>
                            </a:solidFill>
                            <a:latin typeface="Cambria Math" panose="02040503050406030204" pitchFamily="18" charset="0"/>
                          </a:rPr>
                          <m:t>𝐽</m:t>
                        </m:r>
                        <m:r>
                          <a:rPr lang="en-US" altLang="ja-JP" sz="2400" b="0" i="1" dirty="0" smtClean="0">
                            <a:solidFill>
                              <a:srgbClr val="0000CC"/>
                            </a:solidFill>
                            <a:latin typeface="Cambria Math" panose="02040503050406030204" pitchFamily="18" charset="0"/>
                          </a:rPr>
                          <m:t> </m:t>
                        </m:r>
                      </m:e>
                    </m:acc>
                  </m:oMath>
                </a14:m>
                <a:r>
                  <a:rPr lang="ja-JP" altLang="en-US" sz="2400" dirty="0">
                    <a:solidFill>
                      <a:srgbClr val="0000CC"/>
                    </a:solidFill>
                  </a:rPr>
                  <a:t> </a:t>
                </a:r>
                <a:r>
                  <a:rPr lang="ja-JP" altLang="en-US" sz="2400" dirty="0"/>
                  <a:t>には</a:t>
                </a:r>
                <a:r>
                  <a:rPr lang="en-US" altLang="ja-JP" sz="2400" dirty="0">
                    <a:solidFill>
                      <a:srgbClr val="0000CC"/>
                    </a:solidFill>
                  </a:rPr>
                  <a:t>NS-FEM</a:t>
                </a:r>
                <a:r>
                  <a:rPr lang="ja-JP" altLang="en-US" sz="2400" dirty="0"/>
                  <a:t>を繰り返し適用して空間的にローパスフィルタされた</a:t>
                </a:r>
                <a14:m>
                  <m:oMath xmlns:m="http://schemas.openxmlformats.org/officeDocument/2006/math">
                    <m:r>
                      <a:rPr lang="ja-JP" altLang="en-US" sz="2400" i="1" dirty="0">
                        <a:latin typeface="Cambria Math" panose="02040503050406030204" pitchFamily="18" charset="0"/>
                      </a:rPr>
                      <m:t> </m:t>
                    </m:r>
                    <m:r>
                      <a:rPr lang="en-US" altLang="ja-JP" sz="2400" i="1">
                        <a:latin typeface="Cambria Math" panose="02040503050406030204" pitchFamily="18" charset="0"/>
                      </a:rPr>
                      <m:t>𝐽</m:t>
                    </m:r>
                    <m:r>
                      <a:rPr lang="en-US" altLang="ja-JP" sz="2400" i="1">
                        <a:latin typeface="Cambria Math" panose="02040503050406030204" pitchFamily="18" charset="0"/>
                      </a:rPr>
                      <m:t> </m:t>
                    </m:r>
                  </m:oMath>
                </a14:m>
                <a:r>
                  <a:rPr lang="ja-JP" altLang="en-US" sz="2400" dirty="0"/>
                  <a:t>の値を用いる．</a:t>
                </a:r>
                <a:endParaRPr lang="en-US" altLang="ja-JP" sz="2400" dirty="0"/>
              </a:p>
              <a:p>
                <a:r>
                  <a:rPr lang="en-US" altLang="ja-JP" sz="2400" dirty="0">
                    <a:solidFill>
                      <a:srgbClr val="C00000"/>
                    </a:solidFill>
                  </a:rPr>
                  <a:t>F-bar</a:t>
                </a:r>
                <a:r>
                  <a:rPr lang="ja-JP" altLang="en-US" sz="2400" dirty="0">
                    <a:solidFill>
                      <a:srgbClr val="C00000"/>
                    </a:solidFill>
                  </a:rPr>
                  <a:t>法</a:t>
                </a:r>
                <a:r>
                  <a:rPr lang="ja-JP" altLang="en-US" sz="2400" dirty="0"/>
                  <a:t>を用いてエッジの</a:t>
                </a:r>
                <a14:m>
                  <m:oMath xmlns:m="http://schemas.openxmlformats.org/officeDocument/2006/math">
                    <m:r>
                      <a:rPr lang="en-US" altLang="ja-JP" sz="2400" b="0" i="0" smtClean="0">
                        <a:solidFill>
                          <a:srgbClr val="C00000"/>
                        </a:solidFill>
                        <a:latin typeface="Cambria Math" panose="02040503050406030204" pitchFamily="18" charset="0"/>
                      </a:rPr>
                      <m:t> </m:t>
                    </m:r>
                    <m:acc>
                      <m:accPr>
                        <m:chr m:val="̅"/>
                        <m:ctrlPr>
                          <a:rPr lang="en-US" altLang="ja-JP" sz="2400" b="0" i="1" smtClean="0">
                            <a:solidFill>
                              <a:srgbClr val="C00000"/>
                            </a:solidFill>
                            <a:latin typeface="Cambria Math" panose="02040503050406030204" pitchFamily="18" charset="0"/>
                          </a:rPr>
                        </m:ctrlPr>
                      </m:accPr>
                      <m:e>
                        <m:r>
                          <a:rPr lang="en-US" altLang="ja-JP" sz="2400" b="1" i="1" smtClean="0">
                            <a:solidFill>
                              <a:srgbClr val="C00000"/>
                            </a:solidFill>
                            <a:latin typeface="Cambria Math" panose="02040503050406030204" pitchFamily="18" charset="0"/>
                          </a:rPr>
                          <m:t>𝑭</m:t>
                        </m:r>
                        <m:r>
                          <a:rPr lang="en-US" altLang="ja-JP" sz="2400" b="1" i="1" smtClean="0">
                            <a:solidFill>
                              <a:srgbClr val="C00000"/>
                            </a:solidFill>
                            <a:latin typeface="Cambria Math" panose="02040503050406030204" pitchFamily="18" charset="0"/>
                          </a:rPr>
                          <m:t> </m:t>
                        </m:r>
                      </m:e>
                    </m:acc>
                  </m:oMath>
                </a14:m>
                <a:r>
                  <a:rPr lang="ja-JP" altLang="en-US" sz="2400" dirty="0">
                    <a:solidFill>
                      <a:srgbClr val="C00000"/>
                    </a:solidFill>
                  </a:rPr>
                  <a:t>を合成</a:t>
                </a:r>
                <a:r>
                  <a:rPr lang="ja-JP" altLang="en-US" sz="2400" dirty="0"/>
                  <a:t>する．</a:t>
                </a:r>
                <a:r>
                  <a:rPr lang="ja-JP" altLang="en-US" sz="1800" dirty="0"/>
                  <a:t>以降の計算は</a:t>
                </a:r>
                <a:r>
                  <a:rPr lang="en-US" altLang="ja-JP" sz="1800" dirty="0"/>
                  <a:t>ES-FEM</a:t>
                </a:r>
                <a:r>
                  <a:rPr lang="ja-JP" altLang="en-US" sz="1800" dirty="0"/>
                  <a:t>と同様．</a:t>
                </a:r>
                <a:endParaRPr lang="en-US" altLang="ja-JP" sz="1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75" t="-1690" r="-917"/>
                </a:stretch>
              </a:blipFill>
            </p:spPr>
            <p:txBody>
              <a:bodyPr/>
              <a:lstStyle/>
              <a:p>
                <a:r>
                  <a:rPr lang="ja-JP" altLang="en-US">
                    <a:noFill/>
                  </a:rPr>
                  <a:t> </a:t>
                </a:r>
              </a:p>
            </p:txBody>
          </p:sp>
        </mc:Fallback>
      </mc:AlternateContent>
      <p:sp>
        <p:nvSpPr>
          <p:cNvPr id="5" name="テキスト ボックス 4"/>
          <p:cNvSpPr txBox="1"/>
          <p:nvPr/>
        </p:nvSpPr>
        <p:spPr>
          <a:xfrm>
            <a:off x="2164415" y="5421988"/>
            <a:ext cx="4801314" cy="830997"/>
          </a:xfrm>
          <a:prstGeom prst="rect">
            <a:avLst/>
          </a:prstGeom>
          <a:solidFill>
            <a:schemeClr val="accent1"/>
          </a:solidFill>
          <a:ln>
            <a:solidFill>
              <a:schemeClr val="tx1"/>
            </a:solidFill>
          </a:ln>
        </p:spPr>
        <p:txBody>
          <a:bodyPr wrap="none" rtlCol="0">
            <a:spAutoFit/>
          </a:bodyPr>
          <a:lstStyle/>
          <a:p>
            <a:pPr algn="ctr"/>
            <a:r>
              <a:rPr kumimoji="1" lang="ja-JP" altLang="en-US" sz="2400" dirty="0"/>
              <a:t>せん断／体積</a:t>
            </a:r>
            <a:r>
              <a:rPr lang="ja-JP" altLang="en-US" sz="2400" dirty="0"/>
              <a:t>／</a:t>
            </a:r>
            <a:r>
              <a:rPr kumimoji="1" lang="ja-JP" altLang="en-US" sz="2400" dirty="0"/>
              <a:t>コーナーロッキング</a:t>
            </a:r>
            <a:endParaRPr kumimoji="1" lang="en-US" altLang="ja-JP" sz="2400" dirty="0"/>
          </a:p>
          <a:p>
            <a:pPr algn="ctr"/>
            <a:r>
              <a:rPr lang="ja-JP" altLang="en-US" sz="2400" dirty="0"/>
              <a:t>および</a:t>
            </a:r>
            <a:r>
              <a:rPr kumimoji="1" lang="ja-JP" altLang="en-US" sz="2400" dirty="0"/>
              <a:t>圧力振動が発生しない．</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56" y="2202306"/>
            <a:ext cx="8292238" cy="3219682"/>
          </a:xfrm>
          <a:prstGeom prst="rect">
            <a:avLst/>
          </a:prstGeom>
        </p:spPr>
      </p:pic>
    </p:spTree>
    <p:extLst>
      <p:ext uri="{BB962C8B-B14F-4D97-AF65-F5344CB8AC3E}">
        <p14:creationId xmlns:p14="http://schemas.microsoft.com/office/powerpoint/2010/main" val="729950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F-barES-FEM-T4: </a:t>
            </a:r>
            <a:r>
              <a:rPr lang="ja-JP" altLang="en-US" dirty="0"/>
              <a:t>片持ち梁の荷重曲げ</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変形と圧力分布</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61</a:t>
            </a:fld>
            <a:endParaRPr lang="ja-JP" altLang="en-US" dirty="0"/>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431210"/>
            <a:ext cx="3828819" cy="2502667"/>
          </a:xfrm>
          <a:prstGeom prst="rect">
            <a:avLst/>
          </a:prstGeom>
        </p:spPr>
      </p:pic>
      <p:sp>
        <p:nvSpPr>
          <p:cNvPr id="8" name="テキスト ボックス 7"/>
          <p:cNvSpPr txBox="1"/>
          <p:nvPr/>
        </p:nvSpPr>
        <p:spPr>
          <a:xfrm>
            <a:off x="1250356" y="4036567"/>
            <a:ext cx="2169184" cy="400110"/>
          </a:xfrm>
          <a:prstGeom prst="rect">
            <a:avLst/>
          </a:prstGeom>
          <a:noFill/>
        </p:spPr>
        <p:txBody>
          <a:bodyPr wrap="none" rtlCol="0">
            <a:spAutoFit/>
          </a:bodyPr>
          <a:lstStyle/>
          <a:p>
            <a:pPr algn="ctr"/>
            <a:r>
              <a:rPr kumimoji="1" lang="en-US" altLang="ja-JP" sz="2000" dirty="0">
                <a:solidFill>
                  <a:srgbClr val="FF9900"/>
                </a:solidFill>
              </a:rPr>
              <a:t>ABAQUS C3D4H</a:t>
            </a:r>
            <a:endParaRPr kumimoji="1" lang="ja-JP" altLang="en-US" sz="2000" dirty="0">
              <a:solidFill>
                <a:srgbClr val="FF9900"/>
              </a:solidFill>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037" y="1494216"/>
            <a:ext cx="3815916" cy="2362766"/>
          </a:xfrm>
          <a:prstGeom prst="rect">
            <a:avLst/>
          </a:prstGeom>
        </p:spPr>
      </p:pic>
      <p:sp>
        <p:nvSpPr>
          <p:cNvPr id="9" name="テキスト ボックス 8"/>
          <p:cNvSpPr txBox="1"/>
          <p:nvPr/>
        </p:nvSpPr>
        <p:spPr>
          <a:xfrm>
            <a:off x="5420400" y="4037002"/>
            <a:ext cx="2464137" cy="400110"/>
          </a:xfrm>
          <a:prstGeom prst="rect">
            <a:avLst/>
          </a:prstGeom>
          <a:noFill/>
        </p:spPr>
        <p:txBody>
          <a:bodyPr wrap="none" rtlCol="0">
            <a:spAutoFit/>
          </a:bodyPr>
          <a:lstStyle/>
          <a:p>
            <a:pPr algn="ctr"/>
            <a:r>
              <a:rPr lang="en-US" altLang="ja-JP" sz="2000" dirty="0">
                <a:solidFill>
                  <a:srgbClr val="7030A0"/>
                </a:solidFill>
              </a:rPr>
              <a:t>F-barES-FEM-T4(1)</a:t>
            </a:r>
            <a:endParaRPr kumimoji="1" lang="ja-JP" altLang="en-US" sz="2000" dirty="0">
              <a:solidFill>
                <a:srgbClr val="7030A0"/>
              </a:solidFill>
            </a:endParaRPr>
          </a:p>
        </p:txBody>
      </p:sp>
      <p:sp>
        <p:nvSpPr>
          <p:cNvPr id="10" name="テキスト ボックス 9">
            <a:extLst>
              <a:ext uri="{FF2B5EF4-FFF2-40B4-BE49-F238E27FC236}">
                <a16:creationId xmlns:a16="http://schemas.microsoft.com/office/drawing/2014/main" id="{739354D4-2A21-455D-80A6-939D3553497A}"/>
              </a:ext>
            </a:extLst>
          </p:cNvPr>
          <p:cNvSpPr txBox="1"/>
          <p:nvPr/>
        </p:nvSpPr>
        <p:spPr>
          <a:xfrm>
            <a:off x="4571651" y="714043"/>
            <a:ext cx="4451860" cy="400110"/>
          </a:xfrm>
          <a:prstGeom prst="rect">
            <a:avLst/>
          </a:prstGeom>
          <a:solidFill>
            <a:schemeClr val="bg1">
              <a:lumMod val="75000"/>
            </a:schemeClr>
          </a:solidFill>
        </p:spPr>
        <p:txBody>
          <a:bodyPr wrap="none" rtlCol="0">
            <a:spAutoFit/>
          </a:bodyPr>
          <a:lstStyle/>
          <a:p>
            <a:r>
              <a:rPr kumimoji="1" lang="en-US" altLang="ja-JP" sz="2000" dirty="0"/>
              <a:t>Neo-Hook</a:t>
            </a:r>
            <a:r>
              <a:rPr kumimoji="1" lang="ja-JP" altLang="en-US" sz="2000" dirty="0"/>
              <a:t>超弾性，初期ポアソン比</a:t>
            </a:r>
            <a:r>
              <a:rPr kumimoji="1" lang="en-US" altLang="ja-JP" sz="2000" dirty="0">
                <a:solidFill>
                  <a:srgbClr val="C00000"/>
                </a:solidFill>
              </a:rPr>
              <a:t>0.49</a:t>
            </a:r>
            <a:endParaRPr kumimoji="1" lang="ja-JP" altLang="en-US" sz="2000" dirty="0">
              <a:solidFill>
                <a:srgbClr val="C00000"/>
              </a:solidFill>
            </a:endParaRPr>
          </a:p>
        </p:txBody>
      </p:sp>
      <p:sp>
        <p:nvSpPr>
          <p:cNvPr id="6" name="テキスト ボックス 5">
            <a:extLst>
              <a:ext uri="{FF2B5EF4-FFF2-40B4-BE49-F238E27FC236}">
                <a16:creationId xmlns:a16="http://schemas.microsoft.com/office/drawing/2014/main" id="{E6AE2CAB-E207-4444-B421-05206B71B6B6}"/>
              </a:ext>
            </a:extLst>
          </p:cNvPr>
          <p:cNvSpPr txBox="1"/>
          <p:nvPr/>
        </p:nvSpPr>
        <p:spPr>
          <a:xfrm>
            <a:off x="1014427" y="4939912"/>
            <a:ext cx="7114448" cy="523220"/>
          </a:xfrm>
          <a:prstGeom prst="rect">
            <a:avLst/>
          </a:prstGeom>
          <a:solidFill>
            <a:schemeClr val="accent1"/>
          </a:solidFill>
          <a:scene3d>
            <a:camera prst="orthographicFront"/>
            <a:lightRig rig="threePt" dir="t"/>
          </a:scene3d>
          <a:sp3d>
            <a:bevelT/>
          </a:sp3d>
        </p:spPr>
        <p:txBody>
          <a:bodyPr wrap="none" rtlCol="0">
            <a:spAutoFit/>
          </a:bodyPr>
          <a:lstStyle/>
          <a:p>
            <a:r>
              <a:rPr kumimoji="1" lang="ja-JP" altLang="en-US" sz="2800" dirty="0"/>
              <a:t>圧力振動が抑えられており，精度は文句なし．</a:t>
            </a:r>
          </a:p>
        </p:txBody>
      </p:sp>
    </p:spTree>
    <p:extLst>
      <p:ext uri="{BB962C8B-B14F-4D97-AF65-F5344CB8AC3E}">
        <p14:creationId xmlns:p14="http://schemas.microsoft.com/office/powerpoint/2010/main" val="4188963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F-barES-FEM-T4: </a:t>
            </a:r>
            <a:r>
              <a:rPr lang="ja-JP" altLang="en-US" dirty="0"/>
              <a:t>ブロックの圧力押込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変形と圧力分布</a:t>
            </a: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62</a:t>
            </a:fld>
            <a:endParaRPr lang="ja-JP" altLang="en-US"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31" y="1340768"/>
            <a:ext cx="2808000" cy="223718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6959" y="1340768"/>
            <a:ext cx="2808000" cy="223718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959" y="1340768"/>
            <a:ext cx="2808000" cy="2237180"/>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531" y="3681028"/>
            <a:ext cx="2808000" cy="2248855"/>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6959" y="3684151"/>
            <a:ext cx="2808000" cy="2249213"/>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959" y="3684151"/>
            <a:ext cx="2808000" cy="2249213"/>
          </a:xfrm>
          <a:prstGeom prst="rect">
            <a:avLst/>
          </a:prstGeom>
        </p:spPr>
      </p:pic>
      <p:sp>
        <p:nvSpPr>
          <p:cNvPr id="15" name="テキスト ボックス 14"/>
          <p:cNvSpPr txBox="1"/>
          <p:nvPr/>
        </p:nvSpPr>
        <p:spPr>
          <a:xfrm>
            <a:off x="-18237" y="2157729"/>
            <a:ext cx="1255473" cy="707886"/>
          </a:xfrm>
          <a:prstGeom prst="rect">
            <a:avLst/>
          </a:prstGeom>
          <a:noFill/>
        </p:spPr>
        <p:txBody>
          <a:bodyPr wrap="none" rtlCol="0">
            <a:spAutoFit/>
          </a:bodyPr>
          <a:lstStyle/>
          <a:p>
            <a:pPr algn="ctr"/>
            <a:r>
              <a:rPr kumimoji="1" lang="en-US" altLang="ja-JP" sz="2000" dirty="0">
                <a:solidFill>
                  <a:srgbClr val="FF9900"/>
                </a:solidFill>
              </a:rPr>
              <a:t>ABAQUS</a:t>
            </a:r>
            <a:br>
              <a:rPr kumimoji="1" lang="en-US" altLang="ja-JP" sz="2000" dirty="0">
                <a:solidFill>
                  <a:srgbClr val="FF9900"/>
                </a:solidFill>
              </a:rPr>
            </a:br>
            <a:r>
              <a:rPr kumimoji="1" lang="en-US" altLang="ja-JP" sz="2000" dirty="0">
                <a:solidFill>
                  <a:srgbClr val="FF9900"/>
                </a:solidFill>
              </a:rPr>
              <a:t>C3D4H</a:t>
            </a:r>
            <a:endParaRPr kumimoji="1" lang="ja-JP" altLang="en-US" sz="2000" dirty="0">
              <a:solidFill>
                <a:srgbClr val="FF9900"/>
              </a:solidFill>
            </a:endParaRPr>
          </a:p>
        </p:txBody>
      </p:sp>
      <p:sp>
        <p:nvSpPr>
          <p:cNvPr id="16" name="テキスト ボックス 15"/>
          <p:cNvSpPr txBox="1"/>
          <p:nvPr/>
        </p:nvSpPr>
        <p:spPr>
          <a:xfrm>
            <a:off x="-5952" y="4297623"/>
            <a:ext cx="1239442" cy="1015663"/>
          </a:xfrm>
          <a:prstGeom prst="rect">
            <a:avLst/>
          </a:prstGeom>
          <a:noFill/>
        </p:spPr>
        <p:txBody>
          <a:bodyPr wrap="none" rtlCol="0">
            <a:spAutoFit/>
          </a:bodyPr>
          <a:lstStyle/>
          <a:p>
            <a:pPr algn="ctr"/>
            <a:r>
              <a:rPr lang="en-US" altLang="ja-JP" sz="2000" dirty="0">
                <a:solidFill>
                  <a:srgbClr val="7030A0"/>
                </a:solidFill>
              </a:rPr>
              <a:t>F-bar</a:t>
            </a:r>
            <a:br>
              <a:rPr lang="en-US" altLang="ja-JP" sz="2000" dirty="0">
                <a:solidFill>
                  <a:srgbClr val="7030A0"/>
                </a:solidFill>
              </a:rPr>
            </a:br>
            <a:r>
              <a:rPr lang="en-US" altLang="ja-JP" sz="2000" dirty="0">
                <a:solidFill>
                  <a:srgbClr val="7030A0"/>
                </a:solidFill>
              </a:rPr>
              <a:t>ES-FEM-</a:t>
            </a:r>
          </a:p>
          <a:p>
            <a:pPr algn="ctr"/>
            <a:r>
              <a:rPr lang="en-US" altLang="ja-JP" sz="2000" dirty="0">
                <a:solidFill>
                  <a:srgbClr val="7030A0"/>
                </a:solidFill>
              </a:rPr>
              <a:t>T4(2)</a:t>
            </a:r>
            <a:endParaRPr kumimoji="1" lang="ja-JP" altLang="en-US" sz="2000" dirty="0">
              <a:solidFill>
                <a:srgbClr val="7030A0"/>
              </a:solidFill>
            </a:endParaRPr>
          </a:p>
        </p:txBody>
      </p:sp>
      <p:sp>
        <p:nvSpPr>
          <p:cNvPr id="17" name="テキスト ボックス 16"/>
          <p:cNvSpPr txBox="1"/>
          <p:nvPr/>
        </p:nvSpPr>
        <p:spPr>
          <a:xfrm>
            <a:off x="1583668" y="1007440"/>
            <a:ext cx="7093609" cy="400110"/>
          </a:xfrm>
          <a:prstGeom prst="rect">
            <a:avLst/>
          </a:prstGeom>
          <a:noFill/>
        </p:spPr>
        <p:txBody>
          <a:bodyPr wrap="none" rtlCol="0">
            <a:spAutoFit/>
          </a:bodyPr>
          <a:lstStyle/>
          <a:p>
            <a:r>
              <a:rPr kumimoji="1" lang="en-US" altLang="ja-JP" sz="2000" dirty="0"/>
              <a:t>Early  stage                Middle stage                     Later stage</a:t>
            </a:r>
            <a:endParaRPr kumimoji="1" lang="ja-JP" altLang="en-US" sz="2000" dirty="0"/>
          </a:p>
        </p:txBody>
      </p:sp>
      <p:sp>
        <p:nvSpPr>
          <p:cNvPr id="18" name="テキスト ボックス 17">
            <a:extLst>
              <a:ext uri="{FF2B5EF4-FFF2-40B4-BE49-F238E27FC236}">
                <a16:creationId xmlns:a16="http://schemas.microsoft.com/office/drawing/2014/main" id="{51578DD8-07B1-4F77-8CFD-0D1E574DED3E}"/>
              </a:ext>
            </a:extLst>
          </p:cNvPr>
          <p:cNvSpPr txBox="1"/>
          <p:nvPr/>
        </p:nvSpPr>
        <p:spPr>
          <a:xfrm>
            <a:off x="1368994" y="5937699"/>
            <a:ext cx="6686446" cy="461665"/>
          </a:xfrm>
          <a:prstGeom prst="rect">
            <a:avLst/>
          </a:prstGeom>
          <a:solidFill>
            <a:schemeClr val="accent1"/>
          </a:solidFill>
          <a:scene3d>
            <a:camera prst="orthographicFront"/>
            <a:lightRig rig="threePt" dir="t"/>
          </a:scene3d>
          <a:sp3d>
            <a:bevelT/>
          </a:sp3d>
        </p:spPr>
        <p:txBody>
          <a:bodyPr wrap="none" rtlCol="0">
            <a:spAutoFit/>
          </a:bodyPr>
          <a:lstStyle/>
          <a:p>
            <a:r>
              <a:rPr kumimoji="1" lang="ja-JP" altLang="en-US" sz="2400" dirty="0"/>
              <a:t>精度（圧力振動）とロバスト性，</a:t>
            </a:r>
            <a:r>
              <a:rPr lang="ja-JP" altLang="en-US" sz="2400" dirty="0"/>
              <a:t>共に</a:t>
            </a:r>
            <a:r>
              <a:rPr kumimoji="1" lang="ja-JP" altLang="en-US" sz="2400" dirty="0"/>
              <a:t>ほぼ文句なし．</a:t>
            </a:r>
          </a:p>
        </p:txBody>
      </p:sp>
      <p:sp>
        <p:nvSpPr>
          <p:cNvPr id="19" name="正方形/長方形 18">
            <a:extLst>
              <a:ext uri="{FF2B5EF4-FFF2-40B4-BE49-F238E27FC236}">
                <a16:creationId xmlns:a16="http://schemas.microsoft.com/office/drawing/2014/main" id="{BEF519DC-7A53-4999-89E7-DDA1BC9BC68A}"/>
              </a:ext>
            </a:extLst>
          </p:cNvPr>
          <p:cNvSpPr/>
          <p:nvPr/>
        </p:nvSpPr>
        <p:spPr>
          <a:xfrm>
            <a:off x="4044204" y="628532"/>
            <a:ext cx="5003791" cy="400110"/>
          </a:xfrm>
          <a:prstGeom prst="rect">
            <a:avLst/>
          </a:prstGeom>
          <a:solidFill>
            <a:schemeClr val="bg1">
              <a:lumMod val="75000"/>
            </a:schemeClr>
          </a:solidFill>
        </p:spPr>
        <p:txBody>
          <a:bodyPr wrap="square">
            <a:spAutoFit/>
          </a:bodyPr>
          <a:lstStyle/>
          <a:p>
            <a:r>
              <a:rPr lang="en-US" altLang="ja-JP" sz="2000" dirty="0"/>
              <a:t>Arruda-Boyce</a:t>
            </a:r>
            <a:r>
              <a:rPr lang="ja-JP" altLang="en-US" sz="2000" dirty="0"/>
              <a:t>超弾性，初期ポアソン比</a:t>
            </a:r>
            <a:r>
              <a:rPr lang="en-US" altLang="ja-JP" sz="2000" dirty="0">
                <a:solidFill>
                  <a:srgbClr val="C00000"/>
                </a:solidFill>
              </a:rPr>
              <a:t>0.499</a:t>
            </a:r>
          </a:p>
        </p:txBody>
      </p:sp>
    </p:spTree>
    <p:extLst>
      <p:ext uri="{BB962C8B-B14F-4D97-AF65-F5344CB8AC3E}">
        <p14:creationId xmlns:p14="http://schemas.microsoft.com/office/powerpoint/2010/main" val="187787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F-barES-FEM-T4: </a:t>
            </a:r>
            <a:r>
              <a:rPr lang="ja-JP" altLang="en-US" dirty="0"/>
              <a:t>円柱の変位押込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a:solidFill>
                  <a:srgbClr val="7030A0"/>
                </a:solidFill>
                <a:effectLst>
                  <a:outerShdw blurRad="38100" dist="38100" dir="2700000" algn="tl">
                    <a:srgbClr val="000000">
                      <a:alpha val="43137"/>
                    </a:srgbClr>
                  </a:outerShdw>
                </a:effectLst>
              </a:rPr>
              <a:t>F-</a:t>
            </a:r>
            <a:r>
              <a:rPr lang="en-US" altLang="ja-JP" sz="2400" b="1" i="1" u="sng" dirty="0" err="1">
                <a:solidFill>
                  <a:srgbClr val="7030A0"/>
                </a:solidFill>
                <a:effectLst>
                  <a:outerShdw blurRad="38100" dist="38100" dir="2700000" algn="tl">
                    <a:srgbClr val="000000">
                      <a:alpha val="43137"/>
                    </a:srgbClr>
                  </a:outerShdw>
                </a:effectLst>
              </a:rPr>
              <a:t>barES</a:t>
            </a:r>
            <a:r>
              <a:rPr lang="en-US" altLang="ja-JP" sz="2400" b="1" i="1" u="sng" dirty="0">
                <a:solidFill>
                  <a:srgbClr val="7030A0"/>
                </a:solidFill>
                <a:effectLst>
                  <a:outerShdw blurRad="38100" dist="38100" dir="2700000" algn="tl">
                    <a:srgbClr val="000000">
                      <a:alpha val="43137"/>
                    </a:srgbClr>
                  </a:outerShdw>
                </a:effectLst>
              </a:rPr>
              <a:t>-</a:t>
            </a:r>
            <a:br>
              <a:rPr lang="en-US" altLang="ja-JP" sz="2400" b="1" i="1" u="sng" dirty="0">
                <a:solidFill>
                  <a:srgbClr val="7030A0"/>
                </a:solidFill>
                <a:effectLst>
                  <a:outerShdw blurRad="38100" dist="38100" dir="2700000" algn="tl">
                    <a:srgbClr val="000000">
                      <a:alpha val="43137"/>
                    </a:srgbClr>
                  </a:outerShdw>
                </a:effectLst>
              </a:rPr>
            </a:br>
            <a:r>
              <a:rPr lang="en-US" altLang="ja-JP" sz="2400" b="1" i="1" u="sng" dirty="0">
                <a:solidFill>
                  <a:srgbClr val="7030A0"/>
                </a:solidFill>
                <a:effectLst>
                  <a:outerShdw blurRad="38100" dist="38100" dir="2700000" algn="tl">
                    <a:srgbClr val="000000">
                      <a:alpha val="43137"/>
                    </a:srgbClr>
                  </a:outerShdw>
                </a:effectLst>
              </a:rPr>
              <a:t>FEM-T4(2)</a:t>
            </a:r>
            <a:br>
              <a:rPr lang="en-US" altLang="ja-JP" sz="2400" b="1" i="1" u="sng" dirty="0">
                <a:solidFill>
                  <a:srgbClr val="7030A0"/>
                </a:solidFill>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の解析結果</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（圧力分布）</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63</a:t>
            </a:fld>
            <a:endParaRPr lang="ja-JP" altLang="en-US" dirty="0"/>
          </a:p>
        </p:txBody>
      </p:sp>
      <p:pic>
        <p:nvPicPr>
          <p:cNvPr id="7" name="cylinder-0.05m.499.NOCS2.press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7868" y="657225"/>
            <a:ext cx="5550516" cy="5740399"/>
          </a:xfrm>
          <a:prstGeom prst="rect">
            <a:avLst/>
          </a:prstGeom>
        </p:spPr>
      </p:pic>
      <p:sp>
        <p:nvSpPr>
          <p:cNvPr id="8" name="テキスト ボックス 7"/>
          <p:cNvSpPr txBox="1"/>
          <p:nvPr/>
        </p:nvSpPr>
        <p:spPr>
          <a:xfrm>
            <a:off x="250824" y="3104964"/>
            <a:ext cx="1532792" cy="646331"/>
          </a:xfrm>
          <a:prstGeom prst="rect">
            <a:avLst/>
          </a:prstGeom>
          <a:noFill/>
        </p:spPr>
        <p:txBody>
          <a:bodyPr wrap="none" rtlCol="0">
            <a:spAutoFit/>
          </a:bodyPr>
          <a:lstStyle/>
          <a:p>
            <a:r>
              <a:rPr lang="ja-JP" altLang="en-US" dirty="0"/>
              <a:t>公称ひずみで</a:t>
            </a:r>
            <a:br>
              <a:rPr lang="en-US" altLang="ja-JP" dirty="0"/>
            </a:br>
            <a:r>
              <a:rPr kumimoji="1" lang="en-US" altLang="ja-JP" dirty="0"/>
              <a:t>50%</a:t>
            </a:r>
            <a:r>
              <a:rPr kumimoji="1" lang="ja-JP" altLang="en-US" dirty="0"/>
              <a:t>の圧縮</a:t>
            </a:r>
          </a:p>
        </p:txBody>
      </p:sp>
      <p:sp>
        <p:nvSpPr>
          <p:cNvPr id="9" name="テキスト ボックス 8"/>
          <p:cNvSpPr txBox="1"/>
          <p:nvPr/>
        </p:nvSpPr>
        <p:spPr>
          <a:xfrm>
            <a:off x="219904" y="4797152"/>
            <a:ext cx="2073003" cy="1323439"/>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000" dirty="0"/>
              <a:t>縁の近傍を除き，</a:t>
            </a:r>
            <a:br>
              <a:rPr lang="en-US" altLang="ja-JP" sz="2000" dirty="0"/>
            </a:br>
            <a:r>
              <a:rPr lang="ja-JP" altLang="en-US" sz="2000" dirty="0"/>
              <a:t>ほぼ滑らかな</a:t>
            </a:r>
            <a:br>
              <a:rPr lang="en-US" altLang="ja-JP" sz="2000" dirty="0"/>
            </a:br>
            <a:r>
              <a:rPr lang="ja-JP" altLang="en-US" sz="2000" dirty="0"/>
              <a:t>圧力分布が</a:t>
            </a:r>
            <a:br>
              <a:rPr lang="en-US" altLang="ja-JP" sz="2000" dirty="0"/>
            </a:br>
            <a:r>
              <a:rPr lang="ja-JP" altLang="en-US" sz="2000" dirty="0"/>
              <a:t>得られている．</a:t>
            </a:r>
            <a:endParaRPr kumimoji="1" lang="ja-JP" altLang="en-US" sz="2000" dirty="0"/>
          </a:p>
        </p:txBody>
      </p:sp>
    </p:spTree>
    <p:extLst>
      <p:ext uri="{BB962C8B-B14F-4D97-AF65-F5344CB8AC3E}">
        <p14:creationId xmlns:p14="http://schemas.microsoft.com/office/powerpoint/2010/main" val="29882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F-barES-FEM-T4: </a:t>
            </a:r>
            <a:r>
              <a:rPr lang="ja-JP" altLang="en-US" dirty="0"/>
              <a:t>円柱の変位押込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en-US" altLang="ja-JP" sz="2400" b="1" i="1" u="sng" dirty="0">
                <a:solidFill>
                  <a:srgbClr val="7030A0"/>
                </a:solidFill>
                <a:effectLst>
                  <a:outerShdw blurRad="38100" dist="38100" dir="2700000" algn="tl">
                    <a:srgbClr val="000000">
                      <a:alpha val="43137"/>
                    </a:srgbClr>
                  </a:outerShdw>
                </a:effectLst>
              </a:rPr>
              <a:t>F-</a:t>
            </a:r>
            <a:r>
              <a:rPr lang="en-US" altLang="ja-JP" sz="2400" b="1" i="1" u="sng" dirty="0" err="1">
                <a:solidFill>
                  <a:srgbClr val="7030A0"/>
                </a:solidFill>
                <a:effectLst>
                  <a:outerShdw blurRad="38100" dist="38100" dir="2700000" algn="tl">
                    <a:srgbClr val="000000">
                      <a:alpha val="43137"/>
                    </a:srgbClr>
                  </a:outerShdw>
                </a:effectLst>
              </a:rPr>
              <a:t>barES</a:t>
            </a:r>
            <a:r>
              <a:rPr lang="en-US" altLang="ja-JP" sz="2400" b="1" i="1" u="sng" dirty="0">
                <a:solidFill>
                  <a:srgbClr val="7030A0"/>
                </a:solidFill>
                <a:effectLst>
                  <a:outerShdw blurRad="38100" dist="38100" dir="2700000" algn="tl">
                    <a:srgbClr val="000000">
                      <a:alpha val="43137"/>
                    </a:srgbClr>
                  </a:outerShdw>
                </a:effectLst>
              </a:rPr>
              <a:t>-</a:t>
            </a:r>
            <a:br>
              <a:rPr lang="en-US" altLang="ja-JP" sz="2400" b="1" i="1" u="sng" dirty="0">
                <a:solidFill>
                  <a:srgbClr val="7030A0"/>
                </a:solidFill>
                <a:effectLst>
                  <a:outerShdw blurRad="38100" dist="38100" dir="2700000" algn="tl">
                    <a:srgbClr val="000000">
                      <a:alpha val="43137"/>
                    </a:srgbClr>
                  </a:outerShdw>
                </a:effectLst>
              </a:rPr>
            </a:br>
            <a:r>
              <a:rPr lang="en-US" altLang="ja-JP" sz="2400" b="1" i="1" u="sng" dirty="0">
                <a:solidFill>
                  <a:srgbClr val="7030A0"/>
                </a:solidFill>
                <a:effectLst>
                  <a:outerShdw blurRad="38100" dist="38100" dir="2700000" algn="tl">
                    <a:srgbClr val="000000">
                      <a:alpha val="43137"/>
                    </a:srgbClr>
                  </a:outerShdw>
                </a:effectLst>
              </a:rPr>
              <a:t>FEM-T4(2)</a:t>
            </a:r>
            <a:br>
              <a:rPr lang="en-US" altLang="ja-JP" sz="2400" b="1" i="1" u="sng" dirty="0">
                <a:solidFill>
                  <a:srgbClr val="7030A0"/>
                </a:solidFill>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の解析結果</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(Mises</a:t>
            </a:r>
            <a:r>
              <a:rPr lang="ja-JP" altLang="en-US" sz="2400" b="1" i="1" u="sng" dirty="0">
                <a:effectLst>
                  <a:outerShdw blurRad="38100" dist="38100" dir="2700000" algn="tl">
                    <a:srgbClr val="000000">
                      <a:alpha val="43137"/>
                    </a:srgbClr>
                  </a:outerShdw>
                </a:effectLst>
              </a:rPr>
              <a:t>応力</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分布</a:t>
            </a:r>
            <a:r>
              <a:rPr lang="en-US" altLang="ja-JP" sz="2400" b="1" i="1" u="sng" dirty="0">
                <a:effectLst>
                  <a:outerShdw blurRad="38100" dist="38100" dir="2700000" algn="tl">
                    <a:srgbClr val="000000">
                      <a:alpha val="43137"/>
                    </a:srgbClr>
                  </a:outerShdw>
                </a:effectLst>
              </a:rPr>
              <a:t>)</a:t>
            </a:r>
            <a:endParaRPr kumimoji="1" lang="ja-JP" altLang="en-US" sz="24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64</a:t>
            </a:fld>
            <a:endParaRPr lang="ja-JP" altLang="en-US" dirty="0"/>
          </a:p>
        </p:txBody>
      </p:sp>
      <p:pic>
        <p:nvPicPr>
          <p:cNvPr id="5" name="cylinder-0.05m.499.NOCS2.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3769" y="663328"/>
            <a:ext cx="5544615" cy="5734296"/>
          </a:xfrm>
          <a:prstGeom prst="rect">
            <a:avLst/>
          </a:prstGeom>
        </p:spPr>
      </p:pic>
      <p:sp>
        <p:nvSpPr>
          <p:cNvPr id="8" name="テキスト ボックス 7"/>
          <p:cNvSpPr txBox="1"/>
          <p:nvPr/>
        </p:nvSpPr>
        <p:spPr>
          <a:xfrm>
            <a:off x="250824" y="3104964"/>
            <a:ext cx="1532792" cy="646331"/>
          </a:xfrm>
          <a:prstGeom prst="rect">
            <a:avLst/>
          </a:prstGeom>
          <a:noFill/>
        </p:spPr>
        <p:txBody>
          <a:bodyPr wrap="none" rtlCol="0">
            <a:spAutoFit/>
          </a:bodyPr>
          <a:lstStyle/>
          <a:p>
            <a:r>
              <a:rPr lang="ja-JP" altLang="en-US" dirty="0"/>
              <a:t>公称ひずみで</a:t>
            </a:r>
            <a:br>
              <a:rPr lang="en-US" altLang="ja-JP" dirty="0"/>
            </a:br>
            <a:r>
              <a:rPr kumimoji="1" lang="en-US" altLang="ja-JP" dirty="0"/>
              <a:t>50%</a:t>
            </a:r>
            <a:r>
              <a:rPr kumimoji="1" lang="ja-JP" altLang="en-US" dirty="0"/>
              <a:t>の圧縮</a:t>
            </a:r>
          </a:p>
        </p:txBody>
      </p:sp>
      <p:sp>
        <p:nvSpPr>
          <p:cNvPr id="9" name="テキスト ボックス 8"/>
          <p:cNvSpPr txBox="1"/>
          <p:nvPr/>
        </p:nvSpPr>
        <p:spPr>
          <a:xfrm>
            <a:off x="187844" y="4797152"/>
            <a:ext cx="2137124" cy="1323439"/>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000" dirty="0"/>
              <a:t>縁の近傍を除き，</a:t>
            </a:r>
            <a:br>
              <a:rPr lang="en-US" altLang="ja-JP" sz="2000" dirty="0"/>
            </a:br>
            <a:r>
              <a:rPr lang="ja-JP" altLang="en-US" sz="2000" dirty="0"/>
              <a:t>ほぼ滑らかな</a:t>
            </a:r>
            <a:br>
              <a:rPr lang="en-US" altLang="ja-JP" sz="2000" dirty="0"/>
            </a:br>
            <a:r>
              <a:rPr lang="en-US" altLang="ja-JP" sz="2000" dirty="0"/>
              <a:t>Mises</a:t>
            </a:r>
            <a:r>
              <a:rPr lang="ja-JP" altLang="en-US" sz="2000" dirty="0"/>
              <a:t>応力分布が</a:t>
            </a:r>
            <a:br>
              <a:rPr lang="en-US" altLang="ja-JP" sz="2000" dirty="0"/>
            </a:br>
            <a:r>
              <a:rPr lang="ja-JP" altLang="en-US" sz="2000" dirty="0"/>
              <a:t>得られている．</a:t>
            </a:r>
            <a:endParaRPr kumimoji="1" lang="ja-JP" altLang="en-US" sz="2000" dirty="0"/>
          </a:p>
        </p:txBody>
      </p:sp>
    </p:spTree>
    <p:extLst>
      <p:ext uri="{BB962C8B-B14F-4D97-AF65-F5344CB8AC3E}">
        <p14:creationId xmlns:p14="http://schemas.microsoft.com/office/powerpoint/2010/main" val="303298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6F43106-C54C-49D1-ACA0-18D268CEB2E1}"/>
              </a:ext>
            </a:extLst>
          </p:cNvPr>
          <p:cNvSpPr>
            <a:spLocks noGrp="1"/>
          </p:cNvSpPr>
          <p:nvPr>
            <p:ph idx="1"/>
          </p:nvPr>
        </p:nvSpPr>
        <p:spPr/>
        <p:txBody>
          <a:bodyPr/>
          <a:lstStyle/>
          <a:p>
            <a:r>
              <a:rPr kumimoji="1" lang="en-US" altLang="ja-JP" sz="2400" b="1" u="sng" dirty="0">
                <a:effectLst>
                  <a:outerShdw blurRad="38100" dist="38100" dir="2700000" algn="tl">
                    <a:srgbClr val="000000">
                      <a:alpha val="43137"/>
                    </a:srgbClr>
                  </a:outerShdw>
                </a:effectLst>
              </a:rPr>
              <a:t>4</a:t>
            </a:r>
            <a:r>
              <a:rPr kumimoji="1" lang="ja-JP" altLang="en-US" sz="2400" b="1" u="sng" dirty="0">
                <a:effectLst>
                  <a:outerShdw blurRad="38100" dist="38100" dir="2700000" algn="tl">
                    <a:srgbClr val="000000">
                      <a:alpha val="43137"/>
                    </a:srgbClr>
                  </a:outerShdw>
                </a:effectLst>
              </a:rPr>
              <a:t>節点</a:t>
            </a:r>
            <a:r>
              <a:rPr kumimoji="1" lang="ja-JP" altLang="en-US" sz="2400" dirty="0"/>
              <a:t>四面体</a:t>
            </a:r>
            <a:r>
              <a:rPr kumimoji="1" lang="en-US" altLang="ja-JP" sz="2400" dirty="0"/>
              <a:t>(T4)</a:t>
            </a:r>
            <a:r>
              <a:rPr kumimoji="1" lang="ja-JP" altLang="en-US" sz="2400" dirty="0"/>
              <a:t>を用いる</a:t>
            </a:r>
            <a:r>
              <a:rPr kumimoji="1" lang="en-US" altLang="ja-JP" sz="2400" dirty="0"/>
              <a:t>S-FEM</a:t>
            </a:r>
            <a:r>
              <a:rPr lang="ja-JP" altLang="en-US" sz="2400" dirty="0"/>
              <a:t>を２種紹介した．</a:t>
            </a:r>
            <a:endParaRPr lang="en-US" altLang="ja-JP" sz="2400" dirty="0"/>
          </a:p>
          <a:p>
            <a:r>
              <a:rPr kumimoji="1" lang="en-US" altLang="ja-JP" sz="2400" dirty="0" err="1">
                <a:solidFill>
                  <a:srgbClr val="FF00FF"/>
                </a:solidFill>
              </a:rPr>
              <a:t>SelectiveES</a:t>
            </a:r>
            <a:r>
              <a:rPr kumimoji="1" lang="en-US" altLang="ja-JP" sz="2400" dirty="0">
                <a:solidFill>
                  <a:srgbClr val="FF00FF"/>
                </a:solidFill>
              </a:rPr>
              <a:t>/NS-FEM-T4</a:t>
            </a:r>
            <a:r>
              <a:rPr kumimoji="1" lang="ja-JP" altLang="en-US" sz="2400" dirty="0">
                <a:solidFill>
                  <a:srgbClr val="FF00FF"/>
                </a:solidFill>
              </a:rPr>
              <a:t>は</a:t>
            </a:r>
            <a:r>
              <a:rPr lang="ja-JP" altLang="en-US" sz="2400" dirty="0">
                <a:solidFill>
                  <a:srgbClr val="FF00FF"/>
                </a:solidFill>
              </a:rPr>
              <a:t>，概して「そこそこ」の性能．</a:t>
            </a:r>
            <a:r>
              <a:rPr kumimoji="1" lang="ja-JP" altLang="en-US" sz="2400" dirty="0"/>
              <a:t>程々の大変形まで解ければ</a:t>
            </a:r>
            <a:r>
              <a:rPr kumimoji="1" lang="en-US" altLang="ja-JP" sz="2400" dirty="0"/>
              <a:t>OK</a:t>
            </a:r>
            <a:r>
              <a:rPr kumimoji="1" lang="ja-JP" altLang="en-US" sz="2400" dirty="0"/>
              <a:t>で圧力振動やコーナロッキングが気にならない場合，十分に実用的．計算コストも</a:t>
            </a:r>
            <a:r>
              <a:rPr kumimoji="1" lang="en-US" altLang="ja-JP" sz="2400" dirty="0"/>
              <a:t>FEM-T4</a:t>
            </a:r>
            <a:r>
              <a:rPr kumimoji="1" lang="ja-JP" altLang="en-US" sz="2400" dirty="0"/>
              <a:t>の約</a:t>
            </a:r>
            <a:r>
              <a:rPr kumimoji="1" lang="en-US" altLang="ja-JP" sz="2400" dirty="0"/>
              <a:t>2</a:t>
            </a:r>
            <a:r>
              <a:rPr kumimoji="1" lang="ja-JP" altLang="en-US" sz="2400" dirty="0"/>
              <a:t>倍．</a:t>
            </a:r>
            <a:endParaRPr kumimoji="1" lang="en-US" altLang="ja-JP" sz="2400" dirty="0"/>
          </a:p>
          <a:p>
            <a:r>
              <a:rPr lang="en-US" altLang="ja-JP" sz="2400" dirty="0">
                <a:solidFill>
                  <a:srgbClr val="7030A0"/>
                </a:solidFill>
              </a:rPr>
              <a:t>F-barES-FEM-T4</a:t>
            </a:r>
            <a:r>
              <a:rPr lang="ja-JP" altLang="en-US" sz="2400" dirty="0">
                <a:solidFill>
                  <a:srgbClr val="7030A0"/>
                </a:solidFill>
              </a:rPr>
              <a:t>は，精度・ロバスト性共に極めて高い．</a:t>
            </a:r>
            <a:r>
              <a:rPr lang="ja-JP" altLang="en-US" sz="2400" dirty="0"/>
              <a:t>超大変形まで解きたくて圧力振動やコーナロッキングも抑えたい場合，候補に挙がりうる．ただし，計算コストは</a:t>
            </a:r>
            <a:r>
              <a:rPr lang="en-US" altLang="ja-JP" sz="2400" dirty="0"/>
              <a:t>FEM-T4</a:t>
            </a:r>
            <a:r>
              <a:rPr lang="ja-JP" altLang="en-US" sz="2400" dirty="0"/>
              <a:t>の</a:t>
            </a:r>
            <a:r>
              <a:rPr lang="en-US" altLang="ja-JP" sz="2400" dirty="0"/>
              <a:t>10</a:t>
            </a:r>
            <a:r>
              <a:rPr lang="ja-JP" altLang="en-US" sz="2400" dirty="0"/>
              <a:t>倍以上．</a:t>
            </a:r>
            <a:endParaRPr lang="en-US" altLang="ja-JP" sz="2400" dirty="0"/>
          </a:p>
          <a:p>
            <a:r>
              <a:rPr lang="ja-JP" altLang="en-US" sz="2400" dirty="0"/>
              <a:t>つまり，両者で「精度・ロバスト性」と「計算コスト」のトレードオフ．</a:t>
            </a:r>
            <a:endParaRPr lang="en-US" altLang="ja-JP" sz="2400" dirty="0"/>
          </a:p>
          <a:p>
            <a:endParaRPr lang="en-US" altLang="ja-JP" sz="2400" dirty="0"/>
          </a:p>
          <a:p>
            <a:r>
              <a:rPr kumimoji="1" lang="ja-JP" altLang="en-US" sz="2400" dirty="0"/>
              <a:t>両手法とも要素をまたぐ歪み平滑化を行うため，内製コードを開発出来るなら問題ないが，</a:t>
            </a:r>
            <a:r>
              <a:rPr kumimoji="1" lang="ja-JP" altLang="en-US" sz="2400" dirty="0">
                <a:solidFill>
                  <a:srgbClr val="C00000"/>
                </a:solidFill>
              </a:rPr>
              <a:t>商用</a:t>
            </a:r>
            <a:r>
              <a:rPr lang="en-US" altLang="ja-JP" sz="2400" dirty="0">
                <a:solidFill>
                  <a:srgbClr val="C00000"/>
                </a:solidFill>
              </a:rPr>
              <a:t>FE</a:t>
            </a:r>
            <a:r>
              <a:rPr lang="ja-JP" altLang="en-US" sz="2400" dirty="0">
                <a:solidFill>
                  <a:srgbClr val="C00000"/>
                </a:solidFill>
              </a:rPr>
              <a:t>コードにユーザーフレンドリーな形で実装することが困難．</a:t>
            </a:r>
            <a:br>
              <a:rPr lang="en-US" altLang="ja-JP" sz="2400" dirty="0">
                <a:solidFill>
                  <a:srgbClr val="C00000"/>
                </a:solidFill>
              </a:rPr>
            </a:br>
            <a:r>
              <a:rPr lang="ja-JP" altLang="en-US" sz="2400" dirty="0"/>
              <a:t>⇒商用</a:t>
            </a:r>
            <a:r>
              <a:rPr lang="en-US" altLang="ja-JP" sz="2400" dirty="0"/>
              <a:t>FE</a:t>
            </a:r>
            <a:r>
              <a:rPr lang="ja-JP" altLang="en-US" sz="2400" dirty="0"/>
              <a:t>コードへの実装を考えるなら</a:t>
            </a:r>
            <a:r>
              <a:rPr lang="en-US" altLang="ja-JP" sz="2400" b="1" u="sng" dirty="0">
                <a:effectLst>
                  <a:outerShdw blurRad="38100" dist="38100" dir="2700000" algn="tl">
                    <a:srgbClr val="000000">
                      <a:alpha val="43137"/>
                    </a:srgbClr>
                  </a:outerShdw>
                </a:effectLst>
              </a:rPr>
              <a:t>10</a:t>
            </a:r>
            <a:r>
              <a:rPr lang="ja-JP" altLang="en-US" sz="2400" b="1" u="sng" dirty="0">
                <a:effectLst>
                  <a:outerShdw blurRad="38100" dist="38100" dir="2700000" algn="tl">
                    <a:srgbClr val="000000">
                      <a:alpha val="43137"/>
                    </a:srgbClr>
                  </a:outerShdw>
                </a:effectLst>
              </a:rPr>
              <a:t>節点</a:t>
            </a:r>
            <a:r>
              <a:rPr lang="ja-JP" altLang="en-US" sz="2400" dirty="0"/>
              <a:t>四面体</a:t>
            </a:r>
            <a:r>
              <a:rPr lang="en-US" altLang="ja-JP" sz="2400" dirty="0"/>
              <a:t>(T10)</a:t>
            </a:r>
            <a:r>
              <a:rPr lang="ja-JP" altLang="en-US" sz="2400" dirty="0"/>
              <a:t>を用いる方が好まれそう．</a:t>
            </a:r>
            <a:endParaRPr kumimoji="1" lang="en-US" altLang="ja-JP" sz="2400" dirty="0"/>
          </a:p>
          <a:p>
            <a:endParaRPr kumimoji="1" lang="ja-JP" altLang="en-US" sz="2400" dirty="0"/>
          </a:p>
        </p:txBody>
      </p:sp>
      <p:sp>
        <p:nvSpPr>
          <p:cNvPr id="3" name="タイトル 2">
            <a:extLst>
              <a:ext uri="{FF2B5EF4-FFF2-40B4-BE49-F238E27FC236}">
                <a16:creationId xmlns:a16="http://schemas.microsoft.com/office/drawing/2014/main" id="{6B24DD07-FEFF-4D0F-8B41-1090A8D52FBD}"/>
              </a:ext>
            </a:extLst>
          </p:cNvPr>
          <p:cNvSpPr>
            <a:spLocks noGrp="1"/>
          </p:cNvSpPr>
          <p:nvPr>
            <p:ph type="title"/>
          </p:nvPr>
        </p:nvSpPr>
        <p:spPr/>
        <p:txBody>
          <a:bodyPr/>
          <a:lstStyle/>
          <a:p>
            <a:r>
              <a:rPr lang="ja-JP" altLang="en-US" dirty="0"/>
              <a:t>本</a:t>
            </a:r>
            <a:r>
              <a:rPr kumimoji="1" lang="ja-JP" altLang="en-US" dirty="0"/>
              <a:t>章のまとめ</a:t>
            </a:r>
          </a:p>
        </p:txBody>
      </p:sp>
      <p:sp>
        <p:nvSpPr>
          <p:cNvPr id="4" name="スライド番号プレースホルダー 3">
            <a:extLst>
              <a:ext uri="{FF2B5EF4-FFF2-40B4-BE49-F238E27FC236}">
                <a16:creationId xmlns:a16="http://schemas.microsoft.com/office/drawing/2014/main" id="{1E929C8F-EDBB-4CE8-BA77-F539DBE861BC}"/>
              </a:ext>
            </a:extLst>
          </p:cNvPr>
          <p:cNvSpPr>
            <a:spLocks noGrp="1"/>
          </p:cNvSpPr>
          <p:nvPr>
            <p:ph type="sldNum" sz="quarter" idx="4"/>
          </p:nvPr>
        </p:nvSpPr>
        <p:spPr/>
        <p:txBody>
          <a:bodyPr/>
          <a:lstStyle/>
          <a:p>
            <a:r>
              <a:rPr lang="en-US" altLang="ja-JP"/>
              <a:t>P. </a:t>
            </a:r>
            <a:fld id="{F8FDF831-B0A3-4B44-A20D-7581D5587101}" type="slidenum">
              <a:rPr lang="ja-JP" altLang="en-US" smtClean="0"/>
              <a:pPr/>
              <a:t>65</a:t>
            </a:fld>
            <a:endParaRPr lang="ja-JP" altLang="en-US" dirty="0"/>
          </a:p>
        </p:txBody>
      </p:sp>
    </p:spTree>
    <p:extLst>
      <p:ext uri="{BB962C8B-B14F-4D97-AF65-F5344CB8AC3E}">
        <p14:creationId xmlns:p14="http://schemas.microsoft.com/office/powerpoint/2010/main" val="573627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lang="en-US" altLang="ja-JP" u="sng" dirty="0">
                <a:effectLst>
                  <a:outerShdw blurRad="38100" dist="38100" dir="2700000" algn="tl">
                    <a:srgbClr val="000000">
                      <a:alpha val="43137"/>
                    </a:srgbClr>
                  </a:outerShdw>
                </a:effectLst>
              </a:rPr>
              <a:t>10</a:t>
            </a:r>
            <a:r>
              <a:rPr lang="ja-JP" altLang="en-US" u="sng" dirty="0">
                <a:effectLst>
                  <a:outerShdw blurRad="38100" dist="38100" dir="2700000" algn="tl">
                    <a:srgbClr val="000000">
                      <a:alpha val="43137"/>
                    </a:srgbClr>
                  </a:outerShdw>
                </a:effectLst>
              </a:rPr>
              <a:t>節点</a:t>
            </a:r>
            <a:r>
              <a:rPr lang="ja-JP" altLang="en-US" dirty="0"/>
              <a:t>四面体</a:t>
            </a:r>
            <a:r>
              <a:rPr lang="en-US" altLang="ja-JP" dirty="0"/>
              <a:t>S-FEM</a:t>
            </a:r>
            <a:br>
              <a:rPr lang="en-US" altLang="ja-JP" dirty="0"/>
            </a:br>
            <a:r>
              <a:rPr lang="ja-JP" altLang="en-US" dirty="0"/>
              <a:t>微圧縮大変形の現状</a:t>
            </a:r>
            <a:endParaRPr kumimoji="1" lang="ja-JP" altLang="en-US" dirty="0"/>
          </a:p>
        </p:txBody>
      </p:sp>
      <p:sp>
        <p:nvSpPr>
          <p:cNvPr id="2" name="スライド番号プレースホルダー 1">
            <a:extLst>
              <a:ext uri="{FF2B5EF4-FFF2-40B4-BE49-F238E27FC236}">
                <a16:creationId xmlns:a16="http://schemas.microsoft.com/office/drawing/2014/main" id="{AD97D13D-9A57-4604-8A9F-C8F7E7F17CB9}"/>
              </a:ext>
            </a:extLst>
          </p:cNvPr>
          <p:cNvSpPr>
            <a:spLocks noGrp="1"/>
          </p:cNvSpPr>
          <p:nvPr>
            <p:ph type="sldNum" sz="quarter" idx="4"/>
          </p:nvPr>
        </p:nvSpPr>
        <p:spPr/>
        <p:txBody>
          <a:bodyPr/>
          <a:lstStyle/>
          <a:p>
            <a:r>
              <a:rPr lang="en-US" altLang="ja-JP"/>
              <a:t>P. </a:t>
            </a:r>
            <a:fld id="{F8FDF831-B0A3-4B44-A20D-7581D5587101}" type="slidenum">
              <a:rPr lang="ja-JP" altLang="en-US" smtClean="0"/>
              <a:pPr/>
              <a:t>66</a:t>
            </a:fld>
            <a:endParaRPr lang="ja-JP" altLang="en-US" dirty="0"/>
          </a:p>
        </p:txBody>
      </p:sp>
      <p:pic>
        <p:nvPicPr>
          <p:cNvPr id="5" name="図 4">
            <a:extLst>
              <a:ext uri="{FF2B5EF4-FFF2-40B4-BE49-F238E27FC236}">
                <a16:creationId xmlns:a16="http://schemas.microsoft.com/office/drawing/2014/main" id="{A7446F26-A639-4E46-8F73-28811584F1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236" y="3032956"/>
            <a:ext cx="602196" cy="602196"/>
          </a:xfrm>
          <a:prstGeom prst="rect">
            <a:avLst/>
          </a:prstGeom>
        </p:spPr>
      </p:pic>
    </p:spTree>
    <p:extLst>
      <p:ext uri="{BB962C8B-B14F-4D97-AF65-F5344CB8AC3E}">
        <p14:creationId xmlns:p14="http://schemas.microsoft.com/office/powerpoint/2010/main" val="36578353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8E8E4329-E0D1-48AC-B042-70D0331A29F4}"/>
                  </a:ext>
                </a:extLst>
              </p:cNvPr>
              <p:cNvSpPr>
                <a:spLocks noGrp="1"/>
              </p:cNvSpPr>
              <p:nvPr>
                <p:ph idx="1"/>
              </p:nvPr>
            </p:nvSpPr>
            <p:spPr/>
            <p:txBody>
              <a:bodyPr/>
              <a:lstStyle/>
              <a:p>
                <a:r>
                  <a:rPr lang="en-US" altLang="ja-JP" dirty="0"/>
                  <a:t>10</a:t>
                </a:r>
                <a:r>
                  <a:rPr lang="ja-JP" altLang="en-US" dirty="0"/>
                  <a:t>節点四面体</a:t>
                </a:r>
                <a:r>
                  <a:rPr lang="en-US" altLang="ja-JP" dirty="0"/>
                  <a:t>(T10)</a:t>
                </a:r>
                <a:r>
                  <a:rPr lang="ja-JP" altLang="en-US" dirty="0"/>
                  <a:t>要素を用い，それを幾つかの</a:t>
                </a:r>
                <a:r>
                  <a:rPr lang="en-US" altLang="ja-JP" dirty="0"/>
                  <a:t>4</a:t>
                </a:r>
                <a:r>
                  <a:rPr lang="ja-JP" altLang="en-US" dirty="0"/>
                  <a:t>節点四面体</a:t>
                </a:r>
                <a:r>
                  <a:rPr lang="en-US" altLang="ja-JP" dirty="0"/>
                  <a:t>(T4)</a:t>
                </a:r>
                <a:r>
                  <a:rPr lang="ja-JP" altLang="en-US" dirty="0"/>
                  <a:t>サブ要素に再分割する．</a:t>
                </a:r>
                <a:br>
                  <a:rPr lang="en-US" altLang="ja-JP" sz="2800" dirty="0"/>
                </a:br>
                <a14:m>
                  <m:oMath xmlns:m="http://schemas.openxmlformats.org/officeDocument/2006/math">
                    <m:r>
                      <a:rPr lang="en-US" altLang="ja-JP" sz="2400" i="1" smtClean="0">
                        <a:solidFill>
                          <a:srgbClr val="C00000"/>
                        </a:solidFill>
                        <a:latin typeface="Cambria Math" panose="02040503050406030204" pitchFamily="18" charset="0"/>
                        <a:ea typeface="Cambria Math" panose="02040503050406030204" pitchFamily="18" charset="0"/>
                      </a:rPr>
                      <m:t>⟹</m:t>
                    </m:r>
                  </m:oMath>
                </a14:m>
                <a:r>
                  <a:rPr lang="en-US" altLang="ja-JP" sz="2400" dirty="0">
                    <a:solidFill>
                      <a:srgbClr val="C00000"/>
                    </a:solidFill>
                  </a:rPr>
                  <a:t> </a:t>
                </a:r>
                <a:r>
                  <a:rPr lang="ja-JP" altLang="en-US" sz="2400" dirty="0">
                    <a:solidFill>
                      <a:srgbClr val="C00000"/>
                    </a:solidFill>
                  </a:rPr>
                  <a:t>中間節点の存在に起因する２次要素の弱点を回避．</a:t>
                </a:r>
                <a:endParaRPr lang="en-US" altLang="ja-JP" sz="2400" dirty="0">
                  <a:solidFill>
                    <a:srgbClr val="C00000"/>
                  </a:solidFill>
                </a:endParaRPr>
              </a:p>
              <a:p>
                <a:r>
                  <a:rPr lang="ja-JP" altLang="en-US" dirty="0"/>
                  <a:t>複数要素をまたぐ歪み平滑化を行わないセルベースの</a:t>
                </a:r>
                <a:r>
                  <a:rPr lang="en-US" altLang="ja-JP" dirty="0"/>
                  <a:t>S-FEM(CS-FEM)</a:t>
                </a:r>
                <a:r>
                  <a:rPr lang="ja-JP" altLang="en-US" dirty="0"/>
                  <a:t>を用いる．</a:t>
                </a:r>
                <a:br>
                  <a:rPr lang="en-US" altLang="ja-JP" dirty="0"/>
                </a:br>
                <a14:m>
                  <m:oMath xmlns:m="http://schemas.openxmlformats.org/officeDocument/2006/math">
                    <m:r>
                      <a:rPr lang="en-US" altLang="ja-JP" sz="2400" i="1" smtClean="0">
                        <a:solidFill>
                          <a:srgbClr val="008000"/>
                        </a:solidFill>
                        <a:latin typeface="Cambria Math" panose="02040503050406030204" pitchFamily="18" charset="0"/>
                        <a:ea typeface="Cambria Math" panose="02040503050406030204" pitchFamily="18" charset="0"/>
                      </a:rPr>
                      <m:t>⟹</m:t>
                    </m:r>
                  </m:oMath>
                </a14:m>
                <a:r>
                  <a:rPr lang="en-US" altLang="ja-JP" sz="2400" dirty="0">
                    <a:solidFill>
                      <a:srgbClr val="008000"/>
                    </a:solidFill>
                  </a:rPr>
                  <a:t> </a:t>
                </a:r>
                <a:r>
                  <a:rPr lang="ja-JP" altLang="en-US" sz="2400" dirty="0">
                    <a:solidFill>
                      <a:srgbClr val="008000"/>
                    </a:solidFill>
                  </a:rPr>
                  <a:t>既存の</a:t>
                </a:r>
                <a:r>
                  <a:rPr lang="en-US" altLang="ja-JP" sz="2400" dirty="0">
                    <a:solidFill>
                      <a:srgbClr val="008000"/>
                    </a:solidFill>
                  </a:rPr>
                  <a:t>FE</a:t>
                </a:r>
                <a:r>
                  <a:rPr lang="ja-JP" altLang="en-US" sz="2400" dirty="0">
                    <a:solidFill>
                      <a:srgbClr val="008000"/>
                    </a:solidFill>
                  </a:rPr>
                  <a:t>コードの</a:t>
                </a:r>
                <a:r>
                  <a:rPr lang="en-US" altLang="ja-JP" sz="2400" dirty="0">
                    <a:solidFill>
                      <a:srgbClr val="008000"/>
                    </a:solidFill>
                  </a:rPr>
                  <a:t>T10</a:t>
                </a:r>
                <a:r>
                  <a:rPr lang="ja-JP" altLang="en-US" sz="2400" dirty="0">
                    <a:solidFill>
                      <a:srgbClr val="008000"/>
                    </a:solidFill>
                  </a:rPr>
                  <a:t>要素として実装が可能．</a:t>
                </a:r>
                <a:endParaRPr lang="en-US" altLang="ja-JP" sz="2400" dirty="0">
                  <a:solidFill>
                    <a:srgbClr val="008000"/>
                  </a:solidFill>
                </a:endParaRPr>
              </a:p>
              <a:p>
                <a:r>
                  <a:rPr lang="ja-JP" altLang="en-US" dirty="0"/>
                  <a:t>選択的低減積分</a:t>
                </a:r>
                <a:r>
                  <a:rPr lang="en-US" altLang="ja-JP" dirty="0"/>
                  <a:t>(SRI)</a:t>
                </a:r>
                <a:r>
                  <a:rPr lang="ja-JP" altLang="en-US" dirty="0" err="1"/>
                  <a:t>を適</a:t>
                </a:r>
                <a:r>
                  <a:rPr lang="ja-JP" altLang="en-US" dirty="0"/>
                  <a:t>用いる．</a:t>
                </a:r>
                <a:br>
                  <a:rPr lang="en-US" altLang="ja-JP" dirty="0"/>
                </a:br>
                <a14:m>
                  <m:oMath xmlns:m="http://schemas.openxmlformats.org/officeDocument/2006/math">
                    <m:r>
                      <a:rPr lang="en-US" altLang="ja-JP" sz="2400" i="1" smtClean="0">
                        <a:solidFill>
                          <a:srgbClr val="0000CC"/>
                        </a:solidFill>
                        <a:latin typeface="Cambria Math" panose="02040503050406030204" pitchFamily="18" charset="0"/>
                        <a:ea typeface="Cambria Math" panose="02040503050406030204" pitchFamily="18" charset="0"/>
                      </a:rPr>
                      <m:t>⟹</m:t>
                    </m:r>
                  </m:oMath>
                </a14:m>
                <a:r>
                  <a:rPr lang="en-US" altLang="ja-JP" sz="2400" dirty="0">
                    <a:solidFill>
                      <a:srgbClr val="0000CC"/>
                    </a:solidFill>
                  </a:rPr>
                  <a:t> </a:t>
                </a:r>
                <a:r>
                  <a:rPr lang="ja-JP" altLang="en-US" sz="2400" dirty="0">
                    <a:solidFill>
                      <a:srgbClr val="0000CC"/>
                    </a:solidFill>
                  </a:rPr>
                  <a:t>体積ロッキングを回避．</a:t>
                </a:r>
                <a:endParaRPr lang="en-US" altLang="ja-JP" sz="2400" dirty="0">
                  <a:solidFill>
                    <a:srgbClr val="0000CC"/>
                  </a:solidFill>
                </a:endParaRPr>
              </a:p>
              <a:p>
                <a:endParaRPr lang="en-US" altLang="ja-JP" sz="2800" dirty="0"/>
              </a:p>
            </p:txBody>
          </p:sp>
        </mc:Choice>
        <mc:Fallback xmlns="">
          <p:sp>
            <p:nvSpPr>
              <p:cNvPr id="3" name="コンテンツ プレースホルダー 2">
                <a:extLst>
                  <a:ext uri="{FF2B5EF4-FFF2-40B4-BE49-F238E27FC236}">
                    <a16:creationId xmlns:a16="http://schemas.microsoft.com/office/drawing/2014/main" id="{8E8E4329-E0D1-48AC-B042-70D0331A29F4}"/>
                  </a:ext>
                </a:extLst>
              </p:cNvPr>
              <p:cNvSpPr>
                <a:spLocks noGrp="1" noRot="1" noChangeAspect="1" noMove="1" noResize="1" noEditPoints="1" noAdjustHandles="1" noChangeArrowheads="1" noChangeShapeType="1" noTextEdit="1"/>
              </p:cNvSpPr>
              <p:nvPr>
                <p:ph idx="1"/>
              </p:nvPr>
            </p:nvSpPr>
            <p:spPr>
              <a:blipFill>
                <a:blip r:embed="rId3"/>
                <a:stretch>
                  <a:fillRect l="-2257" t="-1901" r="-423"/>
                </a:stretch>
              </a:blipFill>
            </p:spPr>
            <p:txBody>
              <a:bodyPr/>
              <a:lstStyle/>
              <a:p>
                <a:r>
                  <a:rPr lang="ja-JP" altLang="en-US">
                    <a:noFill/>
                  </a:rPr>
                  <a:t> </a:t>
                </a:r>
              </a:p>
            </p:txBody>
          </p:sp>
        </mc:Fallback>
      </mc:AlternateContent>
      <p:sp>
        <p:nvSpPr>
          <p:cNvPr id="2" name="タイトル 1">
            <a:extLst>
              <a:ext uri="{FF2B5EF4-FFF2-40B4-BE49-F238E27FC236}">
                <a16:creationId xmlns:a16="http://schemas.microsoft.com/office/drawing/2014/main" id="{3D39318B-A4D3-4CE3-8FA4-BCAACF5331A8}"/>
              </a:ext>
            </a:extLst>
          </p:cNvPr>
          <p:cNvSpPr>
            <a:spLocks noGrp="1"/>
          </p:cNvSpPr>
          <p:nvPr>
            <p:ph type="title"/>
          </p:nvPr>
        </p:nvSpPr>
        <p:spPr/>
        <p:txBody>
          <a:bodyPr>
            <a:normAutofit/>
          </a:bodyPr>
          <a:lstStyle/>
          <a:p>
            <a:r>
              <a:rPr kumimoji="1" lang="en-US" altLang="ja-JP" dirty="0"/>
              <a:t>SelectiveCS-FEM-T10</a:t>
            </a:r>
            <a:r>
              <a:rPr lang="ja-JP" altLang="en-US" dirty="0"/>
              <a:t>の</a:t>
            </a:r>
            <a:r>
              <a:rPr kumimoji="1" lang="ja-JP" altLang="en-US" dirty="0"/>
              <a:t>コンセプト</a:t>
            </a:r>
          </a:p>
        </p:txBody>
      </p:sp>
      <p:sp>
        <p:nvSpPr>
          <p:cNvPr id="4" name="スライド番号プレースホルダー 3">
            <a:extLst>
              <a:ext uri="{FF2B5EF4-FFF2-40B4-BE49-F238E27FC236}">
                <a16:creationId xmlns:a16="http://schemas.microsoft.com/office/drawing/2014/main" id="{9B155237-CE77-4484-84FE-F4CBAC697735}"/>
              </a:ext>
            </a:extLst>
          </p:cNvPr>
          <p:cNvSpPr>
            <a:spLocks noGrp="1"/>
          </p:cNvSpPr>
          <p:nvPr>
            <p:ph type="sldNum" sz="quarter" idx="4"/>
          </p:nvPr>
        </p:nvSpPr>
        <p:spPr/>
        <p:txBody>
          <a:bodyPr/>
          <a:lstStyle/>
          <a:p>
            <a:r>
              <a:rPr lang="en-US" altLang="ja-JP"/>
              <a:t>P. </a:t>
            </a:r>
            <a:fld id="{F8FDF831-B0A3-4B44-A20D-7581D5587101}" type="slidenum">
              <a:rPr lang="ja-JP" altLang="en-US" smtClean="0"/>
              <a:pPr/>
              <a:t>67</a:t>
            </a:fld>
            <a:endParaRPr lang="ja-JP" altLang="en-US" dirty="0"/>
          </a:p>
        </p:txBody>
      </p:sp>
      <p:pic>
        <p:nvPicPr>
          <p:cNvPr id="6" name="図 5">
            <a:extLst>
              <a:ext uri="{FF2B5EF4-FFF2-40B4-BE49-F238E27FC236}">
                <a16:creationId xmlns:a16="http://schemas.microsoft.com/office/drawing/2014/main" id="{A937E074-EE1E-460E-B0C3-0EBD334BD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4041067"/>
            <a:ext cx="2703086" cy="2340261"/>
          </a:xfrm>
          <a:prstGeom prst="rect">
            <a:avLst/>
          </a:prstGeom>
        </p:spPr>
      </p:pic>
    </p:spTree>
    <p:extLst>
      <p:ext uri="{BB962C8B-B14F-4D97-AF65-F5344CB8AC3E}">
        <p14:creationId xmlns:p14="http://schemas.microsoft.com/office/powerpoint/2010/main" val="843175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eaLnBrk="1" fontAlgn="ctr" latinLnBrk="1" hangingPunct="1"/>
                <a:r>
                  <a:rPr lang="ja-JP" altLang="en-US" sz="2400" dirty="0"/>
                  <a:t>歪み一定でない要素にダミー節点を追加し，</a:t>
                </a:r>
                <a:r>
                  <a:rPr lang="ja-JP" altLang="en-US" sz="2400" dirty="0">
                    <a:solidFill>
                      <a:srgbClr val="008000"/>
                    </a:solidFill>
                  </a:rPr>
                  <a:t>サブセル</a:t>
                </a:r>
                <a:r>
                  <a:rPr lang="ja-JP" altLang="en-US" sz="2400" dirty="0"/>
                  <a:t>に分割する．</a:t>
                </a:r>
                <a:endParaRPr lang="en-US" altLang="ja-JP" sz="2400" dirty="0"/>
              </a:p>
              <a:p>
                <a:pPr eaLnBrk="1" fontAlgn="ctr" latinLnBrk="1" hangingPunct="1"/>
                <a:r>
                  <a:rPr lang="ja-JP" altLang="en-US" sz="2400" dirty="0"/>
                  <a:t>各</a:t>
                </a:r>
                <a:r>
                  <a:rPr lang="ja-JP" altLang="en-US" sz="2400" dirty="0">
                    <a:solidFill>
                      <a:srgbClr val="008000"/>
                    </a:solidFill>
                  </a:rPr>
                  <a:t>サブセル</a:t>
                </a:r>
                <a:r>
                  <a:rPr lang="ja-JP" altLang="en-US" sz="2400" dirty="0"/>
                  <a:t>の</a:t>
                </a:r>
                <a14:m>
                  <m:oMath xmlns:m="http://schemas.openxmlformats.org/officeDocument/2006/math">
                    <m:r>
                      <a:rPr lang="en-US" altLang="ja-JP" sz="2400" i="1">
                        <a:latin typeface="Cambria Math" panose="02040503050406030204" pitchFamily="18" charset="0"/>
                        <a:ea typeface="+mn-ea"/>
                      </a:rPr>
                      <m:t>[</m:t>
                    </m:r>
                    <m:sSup>
                      <m:sSupPr>
                        <m:ctrlPr>
                          <a:rPr lang="en-US" altLang="ja-JP" sz="2400" i="1">
                            <a:latin typeface="Cambria Math" panose="02040503050406030204" pitchFamily="18" charset="0"/>
                            <a:ea typeface="+mn-ea"/>
                          </a:rPr>
                        </m:ctrlPr>
                      </m:sSupPr>
                      <m:e>
                        <m:r>
                          <a:rPr lang="en-US" altLang="ja-JP" sz="2400" i="1" smtClean="0">
                            <a:latin typeface="Cambria Math" panose="02040503050406030204" pitchFamily="18" charset="0"/>
                            <a:ea typeface="+mn-ea"/>
                          </a:rPr>
                          <m:t> </m:t>
                        </m:r>
                      </m:e>
                      <m:sup>
                        <m:r>
                          <m:rPr>
                            <m:sty m:val="p"/>
                          </m:rPr>
                          <a:rPr lang="en-US" altLang="ja-JP" sz="2400" b="0" i="0" smtClean="0">
                            <a:latin typeface="Cambria Math" panose="02040503050406030204" pitchFamily="18" charset="0"/>
                            <a:ea typeface="+mn-ea"/>
                          </a:rPr>
                          <m:t>SubCell</m:t>
                        </m:r>
                      </m:sup>
                    </m:sSup>
                    <m:r>
                      <a:rPr lang="en-US" altLang="ja-JP" sz="2400" i="1">
                        <a:latin typeface="Cambria Math" panose="02040503050406030204" pitchFamily="18" charset="0"/>
                        <a:ea typeface="+mn-ea"/>
                      </a:rPr>
                      <m:t>𝐵</m:t>
                    </m:r>
                    <m:r>
                      <a:rPr lang="en-US" altLang="ja-JP" sz="2400" i="1">
                        <a:latin typeface="Cambria Math" panose="02040503050406030204" pitchFamily="18" charset="0"/>
                        <a:ea typeface="+mn-ea"/>
                      </a:rPr>
                      <m:t>]</m:t>
                    </m:r>
                  </m:oMath>
                </a14:m>
                <a:r>
                  <a:rPr lang="ja-JP" altLang="en-US" sz="2400" dirty="0"/>
                  <a:t>を低減積分要素と同様に計算する．</a:t>
                </a:r>
                <a:endParaRPr lang="en-US" altLang="ja-JP" sz="2400" dirty="0"/>
              </a:p>
              <a:p>
                <a:pPr eaLnBrk="1" fontAlgn="ctr" latinLnBrk="1" hangingPunct="1"/>
                <a:r>
                  <a:rPr lang="ja-JP" altLang="en-US" sz="2400" dirty="0">
                    <a:solidFill>
                      <a:srgbClr val="008000"/>
                    </a:solidFill>
                  </a:rPr>
                  <a:t>サブセル</a:t>
                </a:r>
                <a:r>
                  <a:rPr lang="ja-JP" altLang="en-US" sz="2400" dirty="0"/>
                  <a:t>の平滑化領域の量として歪み，応力，節点内力を計算する．</a:t>
                </a:r>
                <a:endParaRPr lang="ja-JP" altLang="en-US" sz="2400" u="sng" dirty="0"/>
              </a:p>
              <a:p>
                <a:pPr marL="0" indent="0" algn="ctr" eaLnBrk="1" fontAlgn="ctr" latinLnBrk="1" hangingPunct="1">
                  <a:buNone/>
                </a:pP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1975" t="-1584" r="-4090"/>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lstStyle/>
          <a:p>
            <a:pPr fontAlgn="ctr"/>
            <a:r>
              <a:rPr lang="en-US" altLang="ja-JP" dirty="0"/>
              <a:t>C</a:t>
            </a:r>
            <a:r>
              <a:rPr kumimoji="1" lang="en-US" altLang="ja-JP" dirty="0"/>
              <a:t>S-FEM</a:t>
            </a:r>
            <a:r>
              <a:rPr lang="ja-JP" altLang="en-US" dirty="0"/>
              <a:t>の定式化の概要（一例）</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68</a:t>
            </a:fld>
            <a:endParaRPr lang="ja-JP" altLang="en-US" dirty="0"/>
          </a:p>
        </p:txBody>
      </p:sp>
      <p:sp>
        <p:nvSpPr>
          <p:cNvPr id="5" name="テキスト ボックス 4"/>
          <p:cNvSpPr txBox="1"/>
          <p:nvPr/>
        </p:nvSpPr>
        <p:spPr>
          <a:xfrm>
            <a:off x="681114" y="2967335"/>
            <a:ext cx="1972015" cy="923330"/>
          </a:xfrm>
          <a:prstGeom prst="rect">
            <a:avLst/>
          </a:prstGeom>
          <a:noFill/>
          <a:ln>
            <a:solidFill>
              <a:schemeClr val="tx1"/>
            </a:solidFill>
          </a:ln>
        </p:spPr>
        <p:txBody>
          <a:bodyPr wrap="none" rtlCol="0">
            <a:spAutoFit/>
          </a:bodyPr>
          <a:lstStyle/>
          <a:p>
            <a:pPr algn="ctr"/>
            <a:r>
              <a:rPr kumimoji="1" lang="ja-JP" altLang="en-US" dirty="0"/>
              <a:t>積分点が</a:t>
            </a:r>
            <a:br>
              <a:rPr kumimoji="1" lang="en-US" altLang="ja-JP" dirty="0"/>
            </a:br>
            <a:r>
              <a:rPr kumimoji="1" lang="ja-JP" altLang="en-US" dirty="0"/>
              <a:t>各サブセル中心</a:t>
            </a:r>
            <a:r>
              <a:rPr lang="ja-JP" altLang="en-US" dirty="0"/>
              <a:t>に</a:t>
            </a:r>
            <a:br>
              <a:rPr kumimoji="1" lang="en-US" altLang="ja-JP" dirty="0"/>
            </a:br>
            <a:r>
              <a:rPr kumimoji="1" lang="ja-JP" altLang="en-US" dirty="0"/>
              <a:t>あるイメージ</a:t>
            </a:r>
          </a:p>
        </p:txBody>
      </p:sp>
      <p:sp>
        <p:nvSpPr>
          <p:cNvPr id="9" name="正方形/長方形 8"/>
          <p:cNvSpPr/>
          <p:nvPr/>
        </p:nvSpPr>
        <p:spPr>
          <a:xfrm>
            <a:off x="6497611" y="3969060"/>
            <a:ext cx="2394867" cy="1477328"/>
          </a:xfrm>
          <a:prstGeom prst="rect">
            <a:avLst/>
          </a:prstGeom>
          <a:solidFill>
            <a:schemeClr val="accent1"/>
          </a:solidFill>
          <a:ln>
            <a:solidFill>
              <a:schemeClr val="tx1"/>
            </a:solidFill>
          </a:ln>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複数要素をまたぐ歪み平滑を行わないため，要素を独立し要素として使用できる点が最大のメリット．</a:t>
            </a:r>
          </a:p>
        </p:txBody>
      </p:sp>
      <p:pic>
        <p:nvPicPr>
          <p:cNvPr id="11" name="図 10">
            <a:extLst>
              <a:ext uri="{FF2B5EF4-FFF2-40B4-BE49-F238E27FC236}">
                <a16:creationId xmlns:a16="http://schemas.microsoft.com/office/drawing/2014/main" id="{74E1F94E-04D4-4BF8-81EA-FF6BB4ED4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541" y="1952836"/>
            <a:ext cx="3593659" cy="4444788"/>
          </a:xfrm>
          <a:prstGeom prst="rect">
            <a:avLst/>
          </a:prstGeom>
        </p:spPr>
      </p:pic>
      <p:pic>
        <p:nvPicPr>
          <p:cNvPr id="17" name="図 16">
            <a:extLst>
              <a:ext uri="{FF2B5EF4-FFF2-40B4-BE49-F238E27FC236}">
                <a16:creationId xmlns:a16="http://schemas.microsoft.com/office/drawing/2014/main" id="{EAD16DDE-2FD3-40C2-BDE3-C7D3BFBDE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1649" y="1952836"/>
            <a:ext cx="3590551" cy="2252599"/>
          </a:xfrm>
          <a:prstGeom prst="rect">
            <a:avLst/>
          </a:prstGeom>
        </p:spPr>
      </p:pic>
    </p:spTree>
    <p:extLst>
      <p:ext uri="{BB962C8B-B14F-4D97-AF65-F5344CB8AC3E}">
        <p14:creationId xmlns:p14="http://schemas.microsoft.com/office/powerpoint/2010/main" val="15336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lgn="ctr">
              <a:buNone/>
            </a:pPr>
            <a:r>
              <a:rPr lang="ja-JP" altLang="en-US" sz="2400" b="1" i="1" u="sng" dirty="0">
                <a:effectLst>
                  <a:outerShdw blurRad="38100" dist="38100" dir="2700000" algn="tl">
                    <a:srgbClr val="000000">
                      <a:alpha val="43137"/>
                    </a:srgbClr>
                  </a:outerShdw>
                </a:effectLst>
              </a:rPr>
              <a:t>簡単のため，２次元</a:t>
            </a:r>
            <a:r>
              <a:rPr lang="en-US" altLang="ja-JP" sz="2400" b="1" i="1" u="sng" dirty="0">
                <a:effectLst>
                  <a:outerShdw blurRad="38100" dist="38100" dir="2700000" algn="tl">
                    <a:srgbClr val="000000">
                      <a:alpha val="43137"/>
                    </a:srgbClr>
                  </a:outerShdw>
                </a:effectLst>
              </a:rPr>
              <a:t> </a:t>
            </a:r>
            <a:r>
              <a:rPr lang="ja-JP" altLang="en-US" sz="2400" b="1" i="1" u="sng" dirty="0">
                <a:effectLst>
                  <a:outerShdw blurRad="38100" dist="38100" dir="2700000" algn="tl">
                    <a:srgbClr val="000000">
                      <a:alpha val="43137"/>
                    </a:srgbClr>
                  </a:outerShdw>
                </a:effectLst>
              </a:rPr>
              <a:t>（</a:t>
            </a:r>
            <a:r>
              <a:rPr lang="en-US" altLang="ja-JP" sz="2400" b="1" i="1" u="sng" dirty="0">
                <a:effectLst>
                  <a:outerShdw blurRad="38100" dist="38100" dir="2700000" algn="tl">
                    <a:srgbClr val="000000">
                      <a:alpha val="43137"/>
                    </a:srgbClr>
                  </a:outerShdw>
                </a:effectLst>
              </a:rPr>
              <a:t>6</a:t>
            </a:r>
            <a:r>
              <a:rPr lang="ja-JP" altLang="en-US" sz="2400" b="1" i="1" u="sng" dirty="0">
                <a:effectLst>
                  <a:outerShdw blurRad="38100" dist="38100" dir="2700000" algn="tl">
                    <a:srgbClr val="000000">
                      <a:alpha val="43137"/>
                    </a:srgbClr>
                  </a:outerShdw>
                </a:effectLst>
              </a:rPr>
              <a:t>節点三角形要素）で説明．</a:t>
            </a:r>
            <a:endParaRPr kumimoji="1" lang="ja-JP" altLang="en-US" sz="2400" dirty="0"/>
          </a:p>
        </p:txBody>
      </p:sp>
      <p:sp>
        <p:nvSpPr>
          <p:cNvPr id="2" name="タイトル 1"/>
          <p:cNvSpPr>
            <a:spLocks noGrp="1"/>
          </p:cNvSpPr>
          <p:nvPr>
            <p:ph type="title"/>
          </p:nvPr>
        </p:nvSpPr>
        <p:spPr/>
        <p:txBody>
          <a:bodyPr>
            <a:noAutofit/>
          </a:bodyPr>
          <a:lstStyle/>
          <a:p>
            <a:r>
              <a:rPr lang="en-US" altLang="ja-JP" sz="3200" dirty="0"/>
              <a:t>SelectiveCS-FEM-T10</a:t>
            </a:r>
            <a:r>
              <a:rPr lang="ja-JP" altLang="en-US" sz="3200" dirty="0"/>
              <a:t>の定式化概要</a:t>
            </a:r>
            <a:endParaRPr kumimoji="1" lang="ja-JP" altLang="en-US" sz="32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69</a:t>
            </a:fld>
            <a:endParaRPr lang="ja-JP" altLang="en-US" dirty="0"/>
          </a:p>
        </p:txBody>
      </p:sp>
      <p:grpSp>
        <p:nvGrpSpPr>
          <p:cNvPr id="5" name="グループ化 4">
            <a:extLst>
              <a:ext uri="{FF2B5EF4-FFF2-40B4-BE49-F238E27FC236}">
                <a16:creationId xmlns:a16="http://schemas.microsoft.com/office/drawing/2014/main" id="{A4F13E2E-9AD8-49F3-9F41-BF8FE7D8D6D0}"/>
              </a:ext>
            </a:extLst>
          </p:cNvPr>
          <p:cNvGrpSpPr/>
          <p:nvPr/>
        </p:nvGrpSpPr>
        <p:grpSpPr>
          <a:xfrm>
            <a:off x="55635" y="1159833"/>
            <a:ext cx="8814469" cy="5113483"/>
            <a:chOff x="55635" y="1159833"/>
            <a:chExt cx="8814469" cy="5113483"/>
          </a:xfrm>
        </p:grpSpPr>
        <p:cxnSp>
          <p:nvCxnSpPr>
            <p:cNvPr id="14" name="直線矢印コネクタ 13"/>
            <p:cNvCxnSpPr>
              <a:cxnSpLocks/>
            </p:cNvCxnSpPr>
            <p:nvPr/>
          </p:nvCxnSpPr>
          <p:spPr>
            <a:xfrm flipV="1">
              <a:off x="2375001" y="2541134"/>
              <a:ext cx="1313331" cy="51549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2428599" y="4237654"/>
              <a:ext cx="1187518" cy="589667"/>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rot="20148040">
              <a:off x="2297013" y="2468367"/>
              <a:ext cx="1056700" cy="369332"/>
            </a:xfrm>
            <a:prstGeom prst="rect">
              <a:avLst/>
            </a:prstGeom>
            <a:noFill/>
          </p:spPr>
          <p:txBody>
            <a:bodyPr wrap="none" rtlCol="0">
              <a:spAutoFit/>
            </a:bodyPr>
            <a:lstStyle/>
            <a:p>
              <a:r>
                <a:rPr lang="en-US" altLang="ja-JP" dirty="0"/>
                <a:t>ES-FEM</a:t>
              </a:r>
              <a:endParaRPr kumimoji="1" lang="ja-JP" altLang="en-US" dirty="0"/>
            </a:p>
          </p:txBody>
        </p:sp>
        <p:cxnSp>
          <p:nvCxnSpPr>
            <p:cNvPr id="29" name="直線矢印コネクタ 28"/>
            <p:cNvCxnSpPr>
              <a:cxnSpLocks/>
              <a:endCxn id="33" idx="1"/>
            </p:cNvCxnSpPr>
            <p:nvPr/>
          </p:nvCxnSpPr>
          <p:spPr>
            <a:xfrm>
              <a:off x="6040223" y="3542635"/>
              <a:ext cx="989056" cy="3754"/>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rot="2604784">
              <a:off x="5024461" y="3015672"/>
              <a:ext cx="1341499" cy="1431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正方形/長方形 30"/>
            <p:cNvSpPr/>
            <p:nvPr/>
          </p:nvSpPr>
          <p:spPr>
            <a:xfrm rot="18527502">
              <a:off x="5011973" y="4002389"/>
              <a:ext cx="1372099" cy="154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040223" y="3131171"/>
              <a:ext cx="569387" cy="369332"/>
            </a:xfrm>
            <a:prstGeom prst="rect">
              <a:avLst/>
            </a:prstGeom>
            <a:noFill/>
          </p:spPr>
          <p:txBody>
            <a:bodyPr wrap="none" rtlCol="0">
              <a:spAutoFit/>
            </a:bodyPr>
            <a:lstStyle/>
            <a:p>
              <a:pPr algn="ctr"/>
              <a:r>
                <a:rPr lang="en-US" altLang="ja-JP" dirty="0"/>
                <a:t>SRI</a:t>
              </a:r>
              <a:endParaRPr kumimoji="1" lang="ja-JP" altLang="en-US" dirty="0"/>
            </a:p>
          </p:txBody>
        </p:sp>
        <p:sp>
          <p:nvSpPr>
            <p:cNvPr id="23" name="テキスト ボックス 22">
              <a:extLst>
                <a:ext uri="{FF2B5EF4-FFF2-40B4-BE49-F238E27FC236}">
                  <a16:creationId xmlns:a16="http://schemas.microsoft.com/office/drawing/2014/main" id="{7590DD00-9FDC-4638-9985-C77104806D33}"/>
                </a:ext>
              </a:extLst>
            </p:cNvPr>
            <p:cNvSpPr txBox="1"/>
            <p:nvPr/>
          </p:nvSpPr>
          <p:spPr>
            <a:xfrm>
              <a:off x="55635" y="4498228"/>
              <a:ext cx="2691763" cy="1015663"/>
            </a:xfrm>
            <a:prstGeom prst="rect">
              <a:avLst/>
            </a:prstGeom>
            <a:solidFill>
              <a:schemeClr val="bg1">
                <a:lumMod val="85000"/>
              </a:schemeClr>
            </a:solidFill>
          </p:spPr>
          <p:txBody>
            <a:bodyPr wrap="none" rtlCol="0">
              <a:spAutoFit/>
            </a:bodyPr>
            <a:lstStyle/>
            <a:p>
              <a:pPr algn="ctr"/>
              <a:r>
                <a:rPr kumimoji="1" lang="en-US" altLang="ja-JP" sz="2000" dirty="0"/>
                <a:t>(1) </a:t>
              </a:r>
              <a:r>
                <a:rPr kumimoji="1" lang="ja-JP" altLang="en-US" sz="2000" dirty="0"/>
                <a:t>ダミー節点を用いた</a:t>
              </a:r>
              <a:br>
                <a:rPr kumimoji="1" lang="en-US" altLang="ja-JP" sz="2000" dirty="0"/>
              </a:br>
              <a:r>
                <a:rPr kumimoji="1" lang="en-US" altLang="ja-JP" sz="2000" dirty="0"/>
                <a:t>T3</a:t>
              </a:r>
              <a:r>
                <a:rPr kumimoji="1" lang="ja-JP" altLang="en-US" sz="2000" dirty="0"/>
                <a:t>サブ要素への</a:t>
              </a:r>
              <a:br>
                <a:rPr kumimoji="1" lang="en-US" altLang="ja-JP" sz="2000" dirty="0"/>
              </a:br>
              <a:r>
                <a:rPr kumimoji="1" lang="ja-JP" altLang="en-US" sz="2000" dirty="0"/>
                <a:t>放射状メッシュ再分割</a:t>
              </a:r>
              <a:endParaRPr kumimoji="1" lang="ja-JP" altLang="en-US" sz="2000" dirty="0">
                <a:solidFill>
                  <a:srgbClr val="FF0000"/>
                </a:solidFill>
              </a:endParaRPr>
            </a:p>
          </p:txBody>
        </p:sp>
        <p:sp>
          <p:nvSpPr>
            <p:cNvPr id="24" name="テキスト ボックス 23">
              <a:extLst>
                <a:ext uri="{FF2B5EF4-FFF2-40B4-BE49-F238E27FC236}">
                  <a16:creationId xmlns:a16="http://schemas.microsoft.com/office/drawing/2014/main" id="{57497744-C2CF-4BA6-8D90-19F2FD1218F3}"/>
                </a:ext>
              </a:extLst>
            </p:cNvPr>
            <p:cNvSpPr txBox="1"/>
            <p:nvPr/>
          </p:nvSpPr>
          <p:spPr>
            <a:xfrm>
              <a:off x="1805558" y="5873206"/>
              <a:ext cx="5256567" cy="400110"/>
            </a:xfrm>
            <a:prstGeom prst="rect">
              <a:avLst/>
            </a:prstGeom>
            <a:solidFill>
              <a:schemeClr val="bg1">
                <a:lumMod val="85000"/>
              </a:schemeClr>
            </a:solidFill>
          </p:spPr>
          <p:txBody>
            <a:bodyPr wrap="none" rtlCol="0">
              <a:spAutoFit/>
            </a:bodyPr>
            <a:lstStyle/>
            <a:p>
              <a:pPr algn="ctr"/>
              <a:r>
                <a:rPr lang="en-US" altLang="ja-JP" sz="2000" dirty="0"/>
                <a:t>(3) </a:t>
              </a:r>
              <a:r>
                <a:rPr lang="ja-JP" altLang="en-US" sz="2000" dirty="0"/>
                <a:t>体積歪み成分の全サブ要素での歪み平滑</a:t>
              </a:r>
              <a:endParaRPr kumimoji="1" lang="ja-JP" altLang="en-US" sz="2000" dirty="0"/>
            </a:p>
          </p:txBody>
        </p:sp>
        <p:sp>
          <p:nvSpPr>
            <p:cNvPr id="26" name="テキスト ボックス 25">
              <a:extLst>
                <a:ext uri="{FF2B5EF4-FFF2-40B4-BE49-F238E27FC236}">
                  <a16:creationId xmlns:a16="http://schemas.microsoft.com/office/drawing/2014/main" id="{456A49B3-7B94-4A1B-B34C-8FB62AD0F8EC}"/>
                </a:ext>
              </a:extLst>
            </p:cNvPr>
            <p:cNvSpPr txBox="1"/>
            <p:nvPr/>
          </p:nvSpPr>
          <p:spPr>
            <a:xfrm>
              <a:off x="1967504" y="1159833"/>
              <a:ext cx="4758034" cy="400110"/>
            </a:xfrm>
            <a:prstGeom prst="rect">
              <a:avLst/>
            </a:prstGeom>
            <a:solidFill>
              <a:schemeClr val="bg1">
                <a:lumMod val="85000"/>
              </a:schemeClr>
            </a:solidFill>
          </p:spPr>
          <p:txBody>
            <a:bodyPr wrap="none" rtlCol="0">
              <a:spAutoFit/>
            </a:bodyPr>
            <a:lstStyle/>
            <a:p>
              <a:pPr algn="ctr"/>
              <a:r>
                <a:rPr lang="en-US" altLang="ja-JP" sz="2000" dirty="0"/>
                <a:t>(2) </a:t>
              </a:r>
              <a:r>
                <a:rPr lang="ja-JP" altLang="en-US" sz="2000" dirty="0"/>
                <a:t>等積歪み成分のエッジベース歪み平滑</a:t>
              </a:r>
              <a:endParaRPr kumimoji="1" lang="ja-JP" altLang="en-US" sz="2000" dirty="0"/>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62893CAB-3ECC-4DCE-94CB-619CAC625BAA}"/>
                    </a:ext>
                  </a:extLst>
                </p:cNvPr>
                <p:cNvSpPr txBox="1"/>
                <p:nvPr/>
              </p:nvSpPr>
              <p:spPr>
                <a:xfrm>
                  <a:off x="7029279" y="3327258"/>
                  <a:ext cx="1840825" cy="438262"/>
                </a:xfrm>
                <a:prstGeom prst="rect">
                  <a:avLst/>
                </a:prstGeom>
                <a:solidFill>
                  <a:schemeClr val="bg1">
                    <a:lumMod val="85000"/>
                  </a:schemeClr>
                </a:solidFill>
              </p:spPr>
              <p:txBody>
                <a:bodyPr wrap="none" rtlCol="0">
                  <a:spAutoFit/>
                </a:bodyPr>
                <a:lstStyle/>
                <a:p>
                  <a:pPr algn="ctr"/>
                  <a:r>
                    <a:rPr lang="en-US" altLang="ja-JP" sz="2000" dirty="0"/>
                    <a:t>(4) </a:t>
                  </a:r>
                  <a14:m>
                    <m:oMath xmlns:m="http://schemas.openxmlformats.org/officeDocument/2006/math">
                      <m:d>
                        <m:dPr>
                          <m:begChr m:val="{"/>
                          <m:endChr m:val="}"/>
                          <m:ctrlPr>
                            <a:rPr lang="en-US" altLang="ja-JP" sz="2000" b="0" i="1" smtClean="0">
                              <a:latin typeface="Cambria Math" panose="02040503050406030204" pitchFamily="18" charset="0"/>
                            </a:rPr>
                          </m:ctrlPr>
                        </m:dPr>
                        <m:e>
                          <m:sSup>
                            <m:sSupPr>
                              <m:ctrlPr>
                                <a:rPr lang="en-US" altLang="ja-JP" sz="2000" b="0" i="1" smtClean="0">
                                  <a:latin typeface="Cambria Math" panose="02040503050406030204" pitchFamily="18" charset="0"/>
                                </a:rPr>
                              </m:ctrlPr>
                            </m:sSupPr>
                            <m:e>
                              <m:r>
                                <a:rPr lang="en-US" altLang="ja-JP" sz="2000" b="0" i="1" smtClean="0">
                                  <a:latin typeface="Cambria Math" panose="02040503050406030204" pitchFamily="18" charset="0"/>
                                </a:rPr>
                                <m:t>𝑓</m:t>
                              </m:r>
                            </m:e>
                            <m:sup>
                              <m:r>
                                <m:rPr>
                                  <m:sty m:val="p"/>
                                </m:rPr>
                                <a:rPr lang="en-US" altLang="ja-JP" sz="2000" b="0" i="0" smtClean="0">
                                  <a:latin typeface="Cambria Math" panose="02040503050406030204" pitchFamily="18" charset="0"/>
                                </a:rPr>
                                <m:t>int</m:t>
                              </m:r>
                            </m:sup>
                          </m:sSup>
                        </m:e>
                      </m:d>
                      <m:r>
                        <a:rPr lang="en-US" altLang="ja-JP" sz="2000" b="0" i="1" smtClean="0">
                          <a:latin typeface="Cambria Math" panose="02040503050406030204" pitchFamily="18" charset="0"/>
                        </a:rPr>
                        <m:t> </m:t>
                      </m:r>
                      <m:r>
                        <a:rPr lang="en-US" altLang="ja-JP" sz="2000" b="0" i="0" smtClean="0">
                          <a:latin typeface="Cambria Math" panose="02040503050406030204" pitchFamily="18" charset="0"/>
                        </a:rPr>
                        <m:t>&amp;</m:t>
                      </m:r>
                      <m:r>
                        <a:rPr lang="en-US" altLang="ja-JP" sz="2000" b="0" i="1" smtClean="0">
                          <a:latin typeface="Cambria Math" panose="02040503050406030204" pitchFamily="18" charset="0"/>
                        </a:rPr>
                        <m:t> [</m:t>
                      </m:r>
                      <m:r>
                        <a:rPr lang="en-US" altLang="ja-JP" sz="2000" b="0" i="1" smtClean="0">
                          <a:latin typeface="Cambria Math" panose="02040503050406030204" pitchFamily="18" charset="0"/>
                        </a:rPr>
                        <m:t>𝐾</m:t>
                      </m:r>
                      <m:r>
                        <a:rPr lang="en-US" altLang="ja-JP" sz="2000" b="0" i="1" smtClean="0">
                          <a:latin typeface="Cambria Math" panose="02040503050406030204" pitchFamily="18" charset="0"/>
                        </a:rPr>
                        <m:t>]</m:t>
                      </m:r>
                    </m:oMath>
                  </a14:m>
                  <a:endParaRPr kumimoji="1" lang="ja-JP" altLang="en-US" sz="2000" dirty="0"/>
                </a:p>
              </p:txBody>
            </p:sp>
          </mc:Choice>
          <mc:Fallback xmlns="">
            <p:sp>
              <p:nvSpPr>
                <p:cNvPr id="33" name="テキスト ボックス 32">
                  <a:extLst>
                    <a:ext uri="{FF2B5EF4-FFF2-40B4-BE49-F238E27FC236}">
                      <a16:creationId xmlns:a16="http://schemas.microsoft.com/office/drawing/2014/main" id="{62893CAB-3ECC-4DCE-94CB-619CAC625BAA}"/>
                    </a:ext>
                  </a:extLst>
                </p:cNvPr>
                <p:cNvSpPr txBox="1">
                  <a:spLocks noRot="1" noChangeAspect="1" noMove="1" noResize="1" noEditPoints="1" noAdjustHandles="1" noChangeArrowheads="1" noChangeShapeType="1" noTextEdit="1"/>
                </p:cNvSpPr>
                <p:nvPr/>
              </p:nvSpPr>
              <p:spPr>
                <a:xfrm>
                  <a:off x="7029279" y="3327258"/>
                  <a:ext cx="1840825" cy="438262"/>
                </a:xfrm>
                <a:prstGeom prst="rect">
                  <a:avLst/>
                </a:prstGeom>
                <a:blipFill>
                  <a:blip r:embed="rId3"/>
                  <a:stretch>
                    <a:fillRect l="-2980" t="-4167" r="-993" b="-19444"/>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756A9A33-07E0-49D7-BBEC-C650EE5C590B}"/>
                </a:ext>
              </a:extLst>
            </p:cNvPr>
            <p:cNvSpPr txBox="1"/>
            <p:nvPr/>
          </p:nvSpPr>
          <p:spPr>
            <a:xfrm rot="1570784">
              <a:off x="2495949" y="4021853"/>
              <a:ext cx="1107996" cy="369332"/>
            </a:xfrm>
            <a:prstGeom prst="rect">
              <a:avLst/>
            </a:prstGeom>
            <a:noFill/>
          </p:spPr>
          <p:txBody>
            <a:bodyPr wrap="none" rtlCol="0">
              <a:spAutoFit/>
            </a:bodyPr>
            <a:lstStyle/>
            <a:p>
              <a:pPr algn="ctr"/>
              <a:r>
                <a:rPr kumimoji="1" lang="ja-JP" altLang="en-US" dirty="0"/>
                <a:t>全体平均</a:t>
              </a:r>
              <a:endParaRPr kumimoji="1" lang="en-US" altLang="ja-JP" dirty="0"/>
            </a:p>
          </p:txBody>
        </p:sp>
        <p:pic>
          <p:nvPicPr>
            <p:cNvPr id="6" name="図 5">
              <a:extLst>
                <a:ext uri="{FF2B5EF4-FFF2-40B4-BE49-F238E27FC236}">
                  <a16:creationId xmlns:a16="http://schemas.microsoft.com/office/drawing/2014/main" id="{5161E0F3-08DC-43A8-B003-511DBDC292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16" y="2528900"/>
              <a:ext cx="2299167" cy="1936959"/>
            </a:xfrm>
            <a:prstGeom prst="rect">
              <a:avLst/>
            </a:prstGeom>
          </p:spPr>
        </p:pic>
        <p:pic>
          <p:nvPicPr>
            <p:cNvPr id="9" name="図 8">
              <a:extLst>
                <a:ext uri="{FF2B5EF4-FFF2-40B4-BE49-F238E27FC236}">
                  <a16:creationId xmlns:a16="http://schemas.microsoft.com/office/drawing/2014/main" id="{27514EFD-5DD8-4691-BE7A-6E2195F65D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836" y="1581661"/>
              <a:ext cx="2299167" cy="1936959"/>
            </a:xfrm>
            <a:prstGeom prst="rect">
              <a:avLst/>
            </a:prstGeom>
          </p:spPr>
        </p:pic>
        <p:pic>
          <p:nvPicPr>
            <p:cNvPr id="11" name="図 10">
              <a:extLst>
                <a:ext uri="{FF2B5EF4-FFF2-40B4-BE49-F238E27FC236}">
                  <a16:creationId xmlns:a16="http://schemas.microsoft.com/office/drawing/2014/main" id="{49CE6BC3-5FB2-4AA6-9B3F-B3CEF893CD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0925" y="3897052"/>
              <a:ext cx="2299167" cy="1936959"/>
            </a:xfrm>
            <a:prstGeom prst="rect">
              <a:avLst/>
            </a:prstGeom>
          </p:spPr>
        </p:pic>
      </p:grpSp>
      <p:sp>
        <p:nvSpPr>
          <p:cNvPr id="7" name="テキスト ボックス 6">
            <a:extLst>
              <a:ext uri="{FF2B5EF4-FFF2-40B4-BE49-F238E27FC236}">
                <a16:creationId xmlns:a16="http://schemas.microsoft.com/office/drawing/2014/main" id="{C419394D-ED9A-46FD-97BA-F63DC0F3DDEE}"/>
              </a:ext>
            </a:extLst>
          </p:cNvPr>
          <p:cNvSpPr txBox="1"/>
          <p:nvPr/>
        </p:nvSpPr>
        <p:spPr>
          <a:xfrm>
            <a:off x="7062125" y="3994572"/>
            <a:ext cx="1915909" cy="1754326"/>
          </a:xfrm>
          <a:prstGeom prst="rect">
            <a:avLst/>
          </a:prstGeom>
          <a:solidFill>
            <a:srgbClr val="4DFFC4"/>
          </a:solidFill>
        </p:spPr>
        <p:txBody>
          <a:bodyPr wrap="none" rtlCol="0">
            <a:spAutoFit/>
          </a:bodyPr>
          <a:lstStyle/>
          <a:p>
            <a:pPr algn="ctr"/>
            <a:r>
              <a:rPr kumimoji="1" lang="ja-JP" altLang="en-US" dirty="0"/>
              <a:t>自然なメッシュ</a:t>
            </a:r>
            <a:br>
              <a:rPr kumimoji="1" lang="en-US" altLang="ja-JP" dirty="0"/>
            </a:br>
            <a:r>
              <a:rPr kumimoji="1" lang="ja-JP" altLang="en-US" dirty="0"/>
              <a:t>再分割を行わず，</a:t>
            </a:r>
            <a:br>
              <a:rPr kumimoji="1" lang="en-US" altLang="ja-JP" dirty="0"/>
            </a:br>
            <a:r>
              <a:rPr kumimoji="1" lang="ja-JP" altLang="en-US" dirty="0"/>
              <a:t>敢えて不自然な</a:t>
            </a:r>
            <a:br>
              <a:rPr kumimoji="1" lang="en-US" altLang="ja-JP" dirty="0"/>
            </a:br>
            <a:r>
              <a:rPr kumimoji="1" lang="ja-JP" altLang="en-US" dirty="0"/>
              <a:t>放射状のメッシュ</a:t>
            </a:r>
            <a:br>
              <a:rPr kumimoji="1" lang="en-US" altLang="ja-JP" dirty="0"/>
            </a:br>
            <a:r>
              <a:rPr kumimoji="1" lang="ja-JP" altLang="en-US" dirty="0"/>
              <a:t>再分割を行って</a:t>
            </a:r>
            <a:br>
              <a:rPr kumimoji="1" lang="en-US" altLang="ja-JP" dirty="0"/>
            </a:br>
            <a:r>
              <a:rPr kumimoji="1" lang="ja-JP" altLang="en-US" dirty="0"/>
              <a:t>いる点がミソ．</a:t>
            </a:r>
          </a:p>
        </p:txBody>
      </p:sp>
      <p:sp>
        <p:nvSpPr>
          <p:cNvPr id="8" name="テキスト ボックス 7">
            <a:extLst>
              <a:ext uri="{FF2B5EF4-FFF2-40B4-BE49-F238E27FC236}">
                <a16:creationId xmlns:a16="http://schemas.microsoft.com/office/drawing/2014/main" id="{53BCC11E-B7B8-41DD-B056-0B57E3BD6157}"/>
              </a:ext>
            </a:extLst>
          </p:cNvPr>
          <p:cNvSpPr txBox="1"/>
          <p:nvPr/>
        </p:nvSpPr>
        <p:spPr>
          <a:xfrm>
            <a:off x="240023" y="2473188"/>
            <a:ext cx="588302" cy="553998"/>
          </a:xfrm>
          <a:prstGeom prst="rect">
            <a:avLst/>
          </a:prstGeom>
          <a:noFill/>
        </p:spPr>
        <p:txBody>
          <a:bodyPr wrap="none" lIns="0" tIns="0" rIns="0" bIns="0" rtlCol="0">
            <a:spAutoFit/>
          </a:bodyPr>
          <a:lstStyle/>
          <a:p>
            <a:pPr algn="ctr"/>
            <a:r>
              <a:rPr kumimoji="1" lang="ja-JP" altLang="en-US" dirty="0">
                <a:solidFill>
                  <a:srgbClr val="0070C0"/>
                </a:solidFill>
                <a:latin typeface="ＭＳ Ｐゴシック" panose="020B0600070205080204" pitchFamily="50" charset="-128"/>
                <a:ea typeface="ＭＳ Ｐゴシック" panose="020B0600070205080204" pitchFamily="50" charset="-128"/>
              </a:rPr>
              <a:t>ダミー</a:t>
            </a:r>
            <a:br>
              <a:rPr kumimoji="1" lang="en-US" altLang="ja-JP" dirty="0">
                <a:solidFill>
                  <a:srgbClr val="0070C0"/>
                </a:solidFill>
                <a:latin typeface="ＭＳ Ｐゴシック" panose="020B0600070205080204" pitchFamily="50" charset="-128"/>
                <a:ea typeface="ＭＳ Ｐゴシック" panose="020B0600070205080204" pitchFamily="50" charset="-128"/>
              </a:rPr>
            </a:br>
            <a:r>
              <a:rPr kumimoji="1" lang="ja-JP" altLang="en-US" dirty="0">
                <a:solidFill>
                  <a:srgbClr val="0070C0"/>
                </a:solidFill>
                <a:latin typeface="ＭＳ Ｐゴシック" panose="020B0600070205080204" pitchFamily="50" charset="-128"/>
                <a:ea typeface="ＭＳ Ｐゴシック" panose="020B0600070205080204" pitchFamily="50" charset="-128"/>
              </a:rPr>
              <a:t>節点</a:t>
            </a:r>
          </a:p>
        </p:txBody>
      </p:sp>
      <p:cxnSp>
        <p:nvCxnSpPr>
          <p:cNvPr id="12" name="直線矢印コネクタ 11">
            <a:extLst>
              <a:ext uri="{FF2B5EF4-FFF2-40B4-BE49-F238E27FC236}">
                <a16:creationId xmlns:a16="http://schemas.microsoft.com/office/drawing/2014/main" id="{BBACE596-E60E-46CC-A900-1B40408DF89B}"/>
              </a:ext>
            </a:extLst>
          </p:cNvPr>
          <p:cNvCxnSpPr>
            <a:cxnSpLocks/>
            <a:stCxn id="8" idx="3"/>
          </p:cNvCxnSpPr>
          <p:nvPr/>
        </p:nvCxnSpPr>
        <p:spPr>
          <a:xfrm>
            <a:off x="828325" y="2750187"/>
            <a:ext cx="598058" cy="93084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5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lgn="ctr">
                  <a:buNone/>
                </a:pPr>
                <a:r>
                  <a:rPr lang="ja-JP" altLang="en-US" sz="2800" dirty="0">
                    <a:solidFill>
                      <a:srgbClr val="0000CC"/>
                    </a:solidFill>
                  </a:rPr>
                  <a:t>四面体</a:t>
                </a:r>
                <a:r>
                  <a:rPr lang="ja-JP" altLang="en-US" sz="2800" dirty="0"/>
                  <a:t>解析例</a:t>
                </a:r>
                <a:r>
                  <a:rPr lang="en-US" altLang="ja-JP" dirty="0"/>
                  <a:t> </a:t>
                </a:r>
                <a:r>
                  <a:rPr lang="ja-JP" altLang="en-US" sz="2800" dirty="0"/>
                  <a:t>材料</a:t>
                </a:r>
                <a:r>
                  <a:rPr lang="en-US" altLang="ja-JP" sz="2800" dirty="0"/>
                  <a:t>: neo-</a:t>
                </a:r>
                <a:r>
                  <a:rPr lang="en-US" altLang="ja-JP" sz="2800" dirty="0" err="1"/>
                  <a:t>Hookean</a:t>
                </a:r>
                <a:r>
                  <a:rPr lang="ja-JP" altLang="en-US" sz="2800" u="sng" dirty="0">
                    <a:solidFill>
                      <a:srgbClr val="008000"/>
                    </a:solidFill>
                  </a:rPr>
                  <a:t>超弾性体</a:t>
                </a:r>
                <a:r>
                  <a:rPr lang="en-US" altLang="ja-JP" sz="2800" dirty="0"/>
                  <a:t>, </a:t>
                </a:r>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𝜈</m:t>
                        </m:r>
                      </m:e>
                      <m:sub>
                        <m:r>
                          <m:rPr>
                            <m:sty m:val="p"/>
                          </m:rPr>
                          <a:rPr lang="en-US" altLang="ja-JP" sz="2800">
                            <a:latin typeface="Cambria Math" panose="02040503050406030204" pitchFamily="18" charset="0"/>
                          </a:rPr>
                          <m:t>ini</m:t>
                        </m:r>
                      </m:sub>
                    </m:sSub>
                    <m:r>
                      <a:rPr lang="en-US" altLang="ja-JP" sz="2800" i="1">
                        <a:latin typeface="Cambria Math" panose="02040503050406030204" pitchFamily="18" charset="0"/>
                      </a:rPr>
                      <m:t>=</m:t>
                    </m:r>
                    <m:r>
                      <a:rPr lang="en-US" altLang="ja-JP" sz="2800" i="1" smtClean="0">
                        <a:solidFill>
                          <a:srgbClr val="C00000"/>
                        </a:solidFill>
                        <a:latin typeface="Cambria Math" panose="02040503050406030204" pitchFamily="18" charset="0"/>
                      </a:rPr>
                      <m:t>0.49</m:t>
                    </m:r>
                  </m:oMath>
                </a14:m>
                <a:endParaRPr lang="ja-JP" altLang="en-US" sz="2800" dirty="0">
                  <a:solidFill>
                    <a:srgbClr val="C00000"/>
                  </a:solidFill>
                </a:endParaRPr>
              </a:p>
              <a:p>
                <a:pPr marL="0" indent="0" algn="ctr">
                  <a:buNone/>
                </a:pP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7"/>
                <a:stretch>
                  <a:fillRect l="-494" t="-1901"/>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Autofit/>
          </a:bodyPr>
          <a:lstStyle/>
          <a:p>
            <a:r>
              <a:rPr lang="en-US" altLang="ja-JP" dirty="0"/>
              <a:t>10</a:t>
            </a:r>
            <a:r>
              <a:rPr lang="ja-JP" altLang="en-US" dirty="0"/>
              <a:t>節点四面体の</a:t>
            </a:r>
            <a:r>
              <a:rPr lang="en-US" altLang="ja-JP" dirty="0"/>
              <a:t>S-FEM</a:t>
            </a:r>
            <a:r>
              <a:rPr lang="ja-JP" altLang="en-US" dirty="0"/>
              <a:t>による改善成果</a:t>
            </a:r>
            <a:endParaRPr kumimoji="1" lang="ja-JP" altLang="en-US" dirty="0"/>
          </a:p>
        </p:txBody>
      </p:sp>
      <p:sp>
        <p:nvSpPr>
          <p:cNvPr id="7" name="スライド番号プレースホルダー 6">
            <a:extLst>
              <a:ext uri="{FF2B5EF4-FFF2-40B4-BE49-F238E27FC236}">
                <a16:creationId xmlns:a16="http://schemas.microsoft.com/office/drawing/2014/main" id="{4A6C8ECE-FBEC-4DA6-91FA-CF2125714921}"/>
              </a:ext>
            </a:extLst>
          </p:cNvPr>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
        <p:nvSpPr>
          <p:cNvPr id="10" name="テキスト ボックス 9">
            <a:extLst>
              <a:ext uri="{FF2B5EF4-FFF2-40B4-BE49-F238E27FC236}">
                <a16:creationId xmlns:a16="http://schemas.microsoft.com/office/drawing/2014/main" id="{E0439644-5D58-428A-9EA8-5A39419BA9AB}"/>
              </a:ext>
            </a:extLst>
          </p:cNvPr>
          <p:cNvSpPr txBox="1"/>
          <p:nvPr/>
        </p:nvSpPr>
        <p:spPr>
          <a:xfrm>
            <a:off x="63295" y="2921168"/>
            <a:ext cx="2060433" cy="1015663"/>
          </a:xfrm>
          <a:prstGeom prst="rect">
            <a:avLst/>
          </a:prstGeom>
          <a:solidFill>
            <a:schemeClr val="bg1">
              <a:lumMod val="85000"/>
            </a:schemeClr>
          </a:solidFill>
        </p:spPr>
        <p:txBody>
          <a:bodyPr wrap="square" rtlCol="0">
            <a:spAutoFit/>
          </a:bodyPr>
          <a:lstStyle/>
          <a:p>
            <a:r>
              <a:rPr lang="en-US" altLang="ja-JP" sz="2000" dirty="0"/>
              <a:t>10</a:t>
            </a:r>
            <a:r>
              <a:rPr lang="ja-JP" altLang="en-US" sz="2000" dirty="0"/>
              <a:t>節点四面体</a:t>
            </a:r>
            <a:br>
              <a:rPr lang="en-US" altLang="ja-JP" sz="2000" dirty="0"/>
            </a:br>
            <a:r>
              <a:rPr lang="ja-JP" altLang="en-US" sz="2000" dirty="0"/>
              <a:t>メッシュ</a:t>
            </a:r>
            <a:r>
              <a:rPr kumimoji="1" lang="ja-JP" altLang="en-US" sz="2000" dirty="0"/>
              <a:t>は先程の</a:t>
            </a:r>
            <a:br>
              <a:rPr kumimoji="1" lang="en-US" altLang="ja-JP" sz="2000" dirty="0"/>
            </a:br>
            <a:r>
              <a:rPr kumimoji="1" lang="en-US" altLang="ja-JP" sz="2000" dirty="0"/>
              <a:t>C3D10MH</a:t>
            </a:r>
            <a:r>
              <a:rPr kumimoji="1" lang="ja-JP" altLang="en-US" sz="2000" dirty="0"/>
              <a:t>と同じ</a:t>
            </a:r>
            <a:r>
              <a:rPr lang="ja-JP" altLang="en-US" sz="2000" dirty="0"/>
              <a:t>．</a:t>
            </a:r>
            <a:endParaRPr kumimoji="1" lang="en-US" altLang="ja-JP" sz="2000" dirty="0"/>
          </a:p>
        </p:txBody>
      </p:sp>
      <p:pic>
        <p:nvPicPr>
          <p:cNvPr id="4" name="output">
            <a:hlinkClick r:id="" action="ppaction://media"/>
            <a:extLst>
              <a:ext uri="{FF2B5EF4-FFF2-40B4-BE49-F238E27FC236}">
                <a16:creationId xmlns:a16="http://schemas.microsoft.com/office/drawing/2014/main" id="{0C08F7FC-1A3D-4CE6-B89F-68C4651ECB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67745" y="1048194"/>
            <a:ext cx="4356483" cy="3908620"/>
          </a:xfrm>
          <a:prstGeom prst="rect">
            <a:avLst/>
          </a:prstGeom>
        </p:spPr>
      </p:pic>
      <p:sp>
        <p:nvSpPr>
          <p:cNvPr id="9" name="テキスト ボックス 8">
            <a:extLst>
              <a:ext uri="{FF2B5EF4-FFF2-40B4-BE49-F238E27FC236}">
                <a16:creationId xmlns:a16="http://schemas.microsoft.com/office/drawing/2014/main" id="{FC2644CE-0E0A-4C9A-81A1-04A51C7D5184}"/>
              </a:ext>
            </a:extLst>
          </p:cNvPr>
          <p:cNvSpPr txBox="1"/>
          <p:nvPr/>
        </p:nvSpPr>
        <p:spPr>
          <a:xfrm>
            <a:off x="2207090" y="4905164"/>
            <a:ext cx="4453142" cy="1538883"/>
          </a:xfrm>
          <a:prstGeom prst="rect">
            <a:avLst/>
          </a:prstGeom>
          <a:noFill/>
        </p:spPr>
        <p:txBody>
          <a:bodyPr wrap="none" lIns="0" tIns="0" rIns="0" bIns="0" rtlCol="0">
            <a:spAutoFit/>
          </a:bodyPr>
          <a:lstStyle/>
          <a:p>
            <a:r>
              <a:rPr lang="en-US" altLang="ja-JP" sz="2000" b="1" u="sng" dirty="0">
                <a:solidFill>
                  <a:srgbClr val="7030A0"/>
                </a:solidFill>
                <a:latin typeface="Arial" panose="020B0604020202020204" pitchFamily="34" charset="0"/>
                <a:cs typeface="Arial" panose="020B0604020202020204" pitchFamily="34" charset="0"/>
              </a:rPr>
              <a:t>SelectiveCS-FEM-T10</a:t>
            </a:r>
          </a:p>
          <a:p>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kumimoji="1" lang="ja-JP" altLang="en-US" sz="2000" dirty="0">
                <a:latin typeface="Arial" panose="020B0604020202020204" pitchFamily="34" charset="0"/>
                <a:cs typeface="Arial" panose="020B0604020202020204" pitchFamily="34" charset="0"/>
              </a:rPr>
              <a:t>せん断・体積ロッキングなし</a:t>
            </a:r>
            <a:r>
              <a:rPr lang="ja-JP" altLang="en-US" sz="2000" dirty="0">
                <a:latin typeface="Arial" panose="020B0604020202020204" pitchFamily="34" charset="0"/>
                <a:cs typeface="Arial" panose="020B0604020202020204" pitchFamily="34" charset="0"/>
              </a:rPr>
              <a:t>．</a:t>
            </a:r>
            <a:endParaRPr lang="en-US" altLang="ja-JP" sz="2000" b="1" dirty="0">
              <a:solidFill>
                <a:srgbClr val="FF0000"/>
              </a:solidFill>
              <a:latin typeface="Arial" panose="020B0604020202020204" pitchFamily="34" charset="0"/>
              <a:cs typeface="Arial" panose="020B0604020202020204" pitchFamily="34" charset="0"/>
            </a:endParaRPr>
          </a:p>
          <a:p>
            <a:r>
              <a:rPr lang="ja-JP" altLang="en-US" sz="2000" b="1" dirty="0">
                <a:solidFill>
                  <a:srgbClr val="00FF99"/>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圧力振動はある程度小さい．</a:t>
            </a:r>
            <a:r>
              <a:rPr lang="en-US" altLang="ja-JP" sz="2000" dirty="0">
                <a:latin typeface="Arial" panose="020B0604020202020204" pitchFamily="34" charset="0"/>
                <a:cs typeface="Arial" panose="020B0604020202020204" pitchFamily="34" charset="0"/>
              </a:rPr>
              <a:t> </a:t>
            </a:r>
            <a:br>
              <a:rPr lang="en-US" altLang="ja-JP" sz="2000" dirty="0">
                <a:latin typeface="Arial" panose="020B0604020202020204" pitchFamily="34" charset="0"/>
                <a:cs typeface="Arial" panose="020B0604020202020204" pitchFamily="34" charset="0"/>
              </a:rPr>
            </a:br>
            <a:r>
              <a:rPr lang="ja-JP" altLang="en-US" sz="2000" b="1" dirty="0">
                <a:solidFill>
                  <a:srgbClr val="00FF99"/>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sym typeface="Wingdings" panose="05000000000000000000" pitchFamily="2" charset="2"/>
              </a:rPr>
              <a:t>コーナーロッキングもある程度小さい．</a:t>
            </a:r>
            <a:br>
              <a:rPr lang="en-US" altLang="ja-JP" sz="2000" dirty="0">
                <a:latin typeface="Arial" panose="020B0604020202020204" pitchFamily="34" charset="0"/>
                <a:cs typeface="Arial" panose="020B0604020202020204" pitchFamily="34" charset="0"/>
                <a:sym typeface="Wingdings" panose="05000000000000000000" pitchFamily="2" charset="2"/>
              </a:rPr>
            </a:br>
            <a:r>
              <a:rPr lang="ja-JP" altLang="en-US" sz="2000" b="1" dirty="0">
                <a:solidFill>
                  <a:srgbClr val="0000CC"/>
                </a:solidFill>
                <a:latin typeface="Arial" panose="020B0604020202020204" pitchFamily="34" charset="0"/>
                <a:cs typeface="Arial" panose="020B0604020202020204" pitchFamily="34" charset="0"/>
                <a:sym typeface="Wingdings" panose="05000000000000000000" pitchFamily="2" charset="2"/>
              </a:rPr>
              <a:t></a:t>
            </a:r>
            <a:r>
              <a:rPr lang="en-US" altLang="ja-JP" sz="2000" dirty="0">
                <a:latin typeface="Arial" panose="020B0604020202020204" pitchFamily="34" charset="0"/>
                <a:cs typeface="Arial" panose="020B0604020202020204" pitchFamily="34" charset="0"/>
                <a:sym typeface="Wingdings" panose="05000000000000000000" pitchFamily="2" charset="2"/>
              </a:rPr>
              <a:t>  </a:t>
            </a:r>
            <a:r>
              <a:rPr lang="ja-JP" altLang="en-US" sz="2000" dirty="0">
                <a:latin typeface="Arial" panose="020B0604020202020204" pitchFamily="34" charset="0"/>
                <a:cs typeface="Arial" panose="020B0604020202020204" pitchFamily="34" charset="0"/>
              </a:rPr>
              <a:t>計算コスト，標準</a:t>
            </a:r>
            <a:r>
              <a:rPr lang="en-US" altLang="ja-JP" sz="2000" dirty="0">
                <a:latin typeface="Arial" panose="020B0604020202020204" pitchFamily="34" charset="0"/>
                <a:cs typeface="Arial" panose="020B0604020202020204" pitchFamily="34" charset="0"/>
              </a:rPr>
              <a:t>FEM</a:t>
            </a:r>
            <a:r>
              <a:rPr lang="ja-JP" altLang="en-US" sz="2000" dirty="0">
                <a:latin typeface="Arial" panose="020B0604020202020204" pitchFamily="34" charset="0"/>
                <a:cs typeface="Arial" panose="020B0604020202020204" pitchFamily="34" charset="0"/>
              </a:rPr>
              <a:t>との親和性</a:t>
            </a:r>
            <a:endParaRPr kumimoji="1" lang="ja-JP" altLang="en-US" sz="2000" dirty="0">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39EBD551-506C-41F7-A38C-657E235D3057}"/>
              </a:ext>
            </a:extLst>
          </p:cNvPr>
          <p:cNvSpPr/>
          <p:nvPr/>
        </p:nvSpPr>
        <p:spPr>
          <a:xfrm>
            <a:off x="6624228" y="3267558"/>
            <a:ext cx="2462710" cy="3077766"/>
          </a:xfrm>
          <a:prstGeom prst="rect">
            <a:avLst/>
          </a:prstGeom>
          <a:solidFill>
            <a:srgbClr val="FFFF00"/>
          </a:solidFill>
        </p:spPr>
        <p:txBody>
          <a:bodyPr wrap="square" tIns="0" bIns="0" anchor="b">
            <a:spAutoFit/>
          </a:bodyPr>
          <a:lstStyle/>
          <a:p>
            <a:pPr marL="0" indent="0" algn="ctr">
              <a:buNone/>
            </a:pPr>
            <a:r>
              <a:rPr lang="en-US" altLang="ja-JP" sz="2000" dirty="0"/>
              <a:t>SelectiveCS-FEM-T10</a:t>
            </a:r>
            <a:r>
              <a:rPr lang="ja-JP" altLang="en-US" sz="2000" dirty="0"/>
              <a:t>は計算コストが</a:t>
            </a:r>
            <a:br>
              <a:rPr lang="en-US" altLang="ja-JP" sz="2000" dirty="0"/>
            </a:br>
            <a:r>
              <a:rPr lang="ja-JP" altLang="en-US" sz="2000" dirty="0"/>
              <a:t>他の</a:t>
            </a:r>
            <a:r>
              <a:rPr lang="en-US" altLang="ja-JP" sz="2000" dirty="0"/>
              <a:t>T10</a:t>
            </a:r>
            <a:r>
              <a:rPr lang="ja-JP" altLang="en-US" sz="2000" dirty="0"/>
              <a:t>要素と同じで，既存</a:t>
            </a:r>
            <a:r>
              <a:rPr lang="en-US" altLang="ja-JP" sz="2000" dirty="0"/>
              <a:t>FE</a:t>
            </a:r>
            <a:r>
              <a:rPr lang="ja-JP" altLang="en-US" sz="2000" dirty="0"/>
              <a:t>コードにも実装できるものの，</a:t>
            </a:r>
            <a:endParaRPr lang="en-US" altLang="ja-JP" sz="2000" dirty="0"/>
          </a:p>
          <a:p>
            <a:pPr marL="342900" indent="-342900">
              <a:buSzPct val="140000"/>
              <a:buFont typeface="Wingdings" panose="05000000000000000000" pitchFamily="2" charset="2"/>
              <a:buChar char=""/>
            </a:pPr>
            <a:r>
              <a:rPr lang="ja-JP" altLang="en-US" sz="2000" dirty="0">
                <a:solidFill>
                  <a:srgbClr val="FF0000"/>
                </a:solidFill>
                <a:latin typeface="Arial" panose="020B0604020202020204" pitchFamily="34" charset="0"/>
                <a:cs typeface="Arial" panose="020B0604020202020204" pitchFamily="34" charset="0"/>
              </a:rPr>
              <a:t>圧力振動やコーナーロッキングが抑え切れていない．</a:t>
            </a:r>
            <a:endParaRPr lang="en-US" altLang="ja-JP" sz="2000" dirty="0">
              <a:solidFill>
                <a:srgbClr val="FF0000"/>
              </a:solidFill>
            </a:endParaRPr>
          </a:p>
          <a:p>
            <a:pPr marL="342900" indent="-342900">
              <a:buSzPct val="140000"/>
              <a:buFont typeface="Wingdings" panose="05000000000000000000" pitchFamily="2" charset="2"/>
              <a:buChar char=""/>
            </a:pPr>
            <a:r>
              <a:rPr lang="ja-JP" altLang="en-US" sz="2000" dirty="0">
                <a:solidFill>
                  <a:srgbClr val="FF0000"/>
                </a:solidFill>
                <a:latin typeface="Arial" panose="020B0604020202020204" pitchFamily="34" charset="0"/>
                <a:cs typeface="Arial" panose="020B0604020202020204" pitchFamily="34" charset="0"/>
              </a:rPr>
              <a:t>大変形ロバスト性はやや落ちる．</a:t>
            </a:r>
            <a:endParaRPr lang="en-US" altLang="ja-JP"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D897B5-801A-474F-A82B-B29BAA123A88}"/>
              </a:ext>
            </a:extLst>
          </p:cNvPr>
          <p:cNvSpPr>
            <a:spLocks noGrp="1"/>
          </p:cNvSpPr>
          <p:nvPr>
            <p:ph idx="1"/>
          </p:nvPr>
        </p:nvSpPr>
        <p:spPr/>
        <p:txBody>
          <a:bodyPr/>
          <a:lstStyle/>
          <a:p>
            <a:pPr marL="0" indent="0">
              <a:buNone/>
            </a:pPr>
            <a:r>
              <a:rPr kumimoji="1" lang="ja-JP" altLang="en-US" b="1" i="1" u="sng" dirty="0">
                <a:solidFill>
                  <a:srgbClr val="0000CC"/>
                </a:solidFill>
                <a:effectLst>
                  <a:outerShdw blurRad="38100" dist="38100" dir="2700000" algn="tl">
                    <a:srgbClr val="000000">
                      <a:alpha val="43137"/>
                    </a:srgbClr>
                  </a:outerShdw>
                </a:effectLst>
              </a:rPr>
              <a:t>従来法：自然な再分割法</a:t>
            </a:r>
            <a:r>
              <a:rPr kumimoji="1" lang="en-US" altLang="ja-JP" b="1" i="1" u="sng" dirty="0">
                <a:effectLst>
                  <a:outerShdw blurRad="38100" dist="38100" dir="2700000" algn="tl">
                    <a:srgbClr val="000000">
                      <a:alpha val="43137"/>
                    </a:srgbClr>
                  </a:outerShdw>
                </a:effectLst>
              </a:rPr>
              <a:t> (30%</a:t>
            </a:r>
            <a:r>
              <a:rPr kumimoji="1" lang="ja-JP" altLang="en-US" b="1" i="1" u="sng" dirty="0">
                <a:effectLst>
                  <a:outerShdw blurRad="38100" dist="38100" dir="2700000" algn="tl">
                    <a:srgbClr val="000000">
                      <a:alpha val="43137"/>
                    </a:srgbClr>
                  </a:outerShdw>
                </a:effectLst>
              </a:rPr>
              <a:t>縮小表示</a:t>
            </a:r>
            <a:r>
              <a:rPr kumimoji="1" lang="en-US" altLang="ja-JP" b="1" i="1" u="sng" dirty="0">
                <a:effectLst>
                  <a:outerShdw blurRad="38100" dist="38100" dir="2700000" algn="tl">
                    <a:srgbClr val="000000">
                      <a:alpha val="43137"/>
                    </a:srgbClr>
                  </a:outerShdw>
                </a:effectLst>
              </a:rPr>
              <a:t>)</a:t>
            </a:r>
            <a:endParaRPr kumimoji="1" lang="ja-JP" altLang="en-US" b="1" i="1" u="sng" dirty="0">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C92CC112-CB25-460C-B218-4A4923B29CEB}"/>
              </a:ext>
            </a:extLst>
          </p:cNvPr>
          <p:cNvSpPr>
            <a:spLocks noGrp="1"/>
          </p:cNvSpPr>
          <p:nvPr>
            <p:ph type="title"/>
          </p:nvPr>
        </p:nvSpPr>
        <p:spPr/>
        <p:txBody>
          <a:bodyPr/>
          <a:lstStyle/>
          <a:p>
            <a:r>
              <a:rPr lang="en-US" altLang="ja-JP" dirty="0"/>
              <a:t>3</a:t>
            </a:r>
            <a:r>
              <a:rPr lang="ja-JP" altLang="en-US" dirty="0"/>
              <a:t>次元</a:t>
            </a:r>
            <a:r>
              <a:rPr lang="en-US" altLang="ja-JP" dirty="0"/>
              <a:t>T10</a:t>
            </a:r>
            <a:r>
              <a:rPr lang="ja-JP" altLang="en-US" dirty="0"/>
              <a:t>要素でのメッシュ再分割法</a:t>
            </a:r>
            <a:endParaRPr kumimoji="1" lang="ja-JP" altLang="en-US" dirty="0"/>
          </a:p>
        </p:txBody>
      </p:sp>
      <p:sp>
        <p:nvSpPr>
          <p:cNvPr id="4" name="スライド番号プレースホルダー 3">
            <a:extLst>
              <a:ext uri="{FF2B5EF4-FFF2-40B4-BE49-F238E27FC236}">
                <a16:creationId xmlns:a16="http://schemas.microsoft.com/office/drawing/2014/main" id="{8FF5EA6E-441F-44E4-90E4-B9693E14BFEE}"/>
              </a:ext>
            </a:extLst>
          </p:cNvPr>
          <p:cNvSpPr>
            <a:spLocks noGrp="1"/>
          </p:cNvSpPr>
          <p:nvPr>
            <p:ph type="sldNum" sz="quarter" idx="4"/>
          </p:nvPr>
        </p:nvSpPr>
        <p:spPr/>
        <p:txBody>
          <a:bodyPr/>
          <a:lstStyle/>
          <a:p>
            <a:r>
              <a:rPr lang="en-US" altLang="ja-JP"/>
              <a:t>P. </a:t>
            </a:r>
            <a:fld id="{F8FDF831-B0A3-4B44-A20D-7581D5587101}" type="slidenum">
              <a:rPr lang="ja-JP" altLang="en-US" smtClean="0"/>
              <a:pPr/>
              <a:t>70</a:t>
            </a:fld>
            <a:endParaRPr lang="ja-JP" altLang="en-US" dirty="0"/>
          </a:p>
        </p:txBody>
      </p:sp>
      <p:pic>
        <p:nvPicPr>
          <p:cNvPr id="5" name="conventional">
            <a:hlinkClick r:id="" action="ppaction://media"/>
            <a:extLst>
              <a:ext uri="{FF2B5EF4-FFF2-40B4-BE49-F238E27FC236}">
                <a16:creationId xmlns:a16="http://schemas.microsoft.com/office/drawing/2014/main" id="{73BB70B5-6E0D-47E6-9386-80B7C7B119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847" r="12749"/>
          <a:stretch/>
        </p:blipFill>
        <p:spPr>
          <a:xfrm>
            <a:off x="1439652" y="1068127"/>
            <a:ext cx="6300700" cy="5241193"/>
          </a:xfrm>
          <a:prstGeom prst="rect">
            <a:avLst/>
          </a:prstGeom>
        </p:spPr>
      </p:pic>
      <p:sp>
        <p:nvSpPr>
          <p:cNvPr id="6" name="テキスト ボックス 5">
            <a:extLst>
              <a:ext uri="{FF2B5EF4-FFF2-40B4-BE49-F238E27FC236}">
                <a16:creationId xmlns:a16="http://schemas.microsoft.com/office/drawing/2014/main" id="{08DD9B67-F9B9-4709-AA2B-3A4FE2C3E511}"/>
              </a:ext>
            </a:extLst>
          </p:cNvPr>
          <p:cNvSpPr txBox="1"/>
          <p:nvPr/>
        </p:nvSpPr>
        <p:spPr>
          <a:xfrm>
            <a:off x="48136" y="1100819"/>
            <a:ext cx="2098899" cy="996033"/>
          </a:xfrm>
          <a:prstGeom prst="rect">
            <a:avLst/>
          </a:prstGeom>
          <a:solidFill>
            <a:schemeClr val="bg1">
              <a:lumMod val="85000"/>
            </a:schemeClr>
          </a:solidFill>
        </p:spPr>
        <p:txBody>
          <a:bodyPr wrap="none" lIns="36000" tIns="36000" rIns="36000" bIns="36000" rtlCol="0">
            <a:spAutoFit/>
          </a:bodyPr>
          <a:lstStyle/>
          <a:p>
            <a:r>
              <a:rPr lang="ja-JP" altLang="en-US" sz="2000" dirty="0"/>
              <a:t>フレームエッジは</a:t>
            </a:r>
            <a:br>
              <a:rPr lang="en-US" altLang="ja-JP" sz="2000" dirty="0"/>
            </a:br>
            <a:r>
              <a:rPr lang="ja-JP" altLang="en-US" sz="2000" dirty="0"/>
              <a:t>１つの</a:t>
            </a:r>
            <a:r>
              <a:rPr lang="en-US" altLang="ja-JP" sz="2000" dirty="0"/>
              <a:t>T4</a:t>
            </a:r>
            <a:r>
              <a:rPr lang="ja-JP" altLang="en-US" sz="2000" dirty="0"/>
              <a:t>サブ要素</a:t>
            </a:r>
            <a:br>
              <a:rPr lang="en-US" altLang="ja-JP" sz="2000" dirty="0"/>
            </a:br>
            <a:r>
              <a:rPr lang="ja-JP" altLang="en-US" sz="2000" dirty="0"/>
              <a:t>のみから参照．</a:t>
            </a:r>
            <a:endParaRPr kumimoji="1" lang="ja-JP" altLang="en-US" sz="2000" dirty="0"/>
          </a:p>
        </p:txBody>
      </p:sp>
      <p:sp>
        <p:nvSpPr>
          <p:cNvPr id="7" name="テキスト ボックス 6">
            <a:extLst>
              <a:ext uri="{FF2B5EF4-FFF2-40B4-BE49-F238E27FC236}">
                <a16:creationId xmlns:a16="http://schemas.microsoft.com/office/drawing/2014/main" id="{B0EBB750-F59C-4DAB-8F30-746C87F5124C}"/>
              </a:ext>
            </a:extLst>
          </p:cNvPr>
          <p:cNvSpPr txBox="1"/>
          <p:nvPr/>
        </p:nvSpPr>
        <p:spPr>
          <a:xfrm>
            <a:off x="53421" y="4725144"/>
            <a:ext cx="1938599" cy="1303809"/>
          </a:xfrm>
          <a:prstGeom prst="rect">
            <a:avLst/>
          </a:prstGeom>
          <a:solidFill>
            <a:srgbClr val="FFFF00"/>
          </a:solidFill>
        </p:spPr>
        <p:txBody>
          <a:bodyPr wrap="none" lIns="36000" tIns="36000" rIns="36000" bIns="36000" rtlCol="0">
            <a:spAutoFit/>
          </a:bodyPr>
          <a:lstStyle/>
          <a:p>
            <a:r>
              <a:rPr lang="ja-JP" altLang="en-US" sz="2000" dirty="0"/>
              <a:t>フレームエッジの</a:t>
            </a:r>
            <a:br>
              <a:rPr lang="en-US" altLang="ja-JP" sz="2000" dirty="0"/>
            </a:br>
            <a:r>
              <a:rPr lang="ja-JP" altLang="en-US" sz="2000" dirty="0"/>
              <a:t>歪みは</a:t>
            </a:r>
            <a:r>
              <a:rPr lang="en-US" altLang="ja-JP" sz="2000" dirty="0"/>
              <a:t>ES-FEM</a:t>
            </a:r>
            <a:br>
              <a:rPr lang="en-US" altLang="ja-JP" sz="2000" dirty="0"/>
            </a:br>
            <a:r>
              <a:rPr lang="ja-JP" altLang="en-US" sz="2000" dirty="0"/>
              <a:t>を施しても一切</a:t>
            </a:r>
            <a:br>
              <a:rPr lang="en-US" altLang="ja-JP" sz="2000" dirty="0"/>
            </a:br>
            <a:r>
              <a:rPr lang="ja-JP" altLang="en-US" sz="2000" dirty="0"/>
              <a:t>平滑化されない．</a:t>
            </a:r>
            <a:endParaRPr kumimoji="1" lang="ja-JP" altLang="en-US" sz="2000" dirty="0"/>
          </a:p>
        </p:txBody>
      </p:sp>
      <p:sp>
        <p:nvSpPr>
          <p:cNvPr id="9" name="テキスト ボックス 8">
            <a:extLst>
              <a:ext uri="{FF2B5EF4-FFF2-40B4-BE49-F238E27FC236}">
                <a16:creationId xmlns:a16="http://schemas.microsoft.com/office/drawing/2014/main" id="{75D4A411-DFA8-455E-903D-FD8FD73C2DE7}"/>
              </a:ext>
            </a:extLst>
          </p:cNvPr>
          <p:cNvSpPr txBox="1"/>
          <p:nvPr/>
        </p:nvSpPr>
        <p:spPr>
          <a:xfrm>
            <a:off x="7315586" y="1100819"/>
            <a:ext cx="1666088" cy="688256"/>
          </a:xfrm>
          <a:prstGeom prst="rect">
            <a:avLst/>
          </a:prstGeom>
          <a:noFill/>
        </p:spPr>
        <p:txBody>
          <a:bodyPr wrap="none" lIns="36000" tIns="36000" rIns="36000" bIns="36000" rtlCol="0">
            <a:spAutoFit/>
          </a:bodyPr>
          <a:lstStyle/>
          <a:p>
            <a:pPr algn="ctr"/>
            <a:r>
              <a:rPr lang="ja-JP" altLang="en-US" sz="2000" dirty="0"/>
              <a:t>全部で</a:t>
            </a:r>
            <a:r>
              <a:rPr lang="en-US" altLang="ja-JP" sz="2000" dirty="0"/>
              <a:t>12</a:t>
            </a:r>
            <a:r>
              <a:rPr lang="ja-JP" altLang="en-US" sz="2000" dirty="0"/>
              <a:t>個の</a:t>
            </a:r>
            <a:br>
              <a:rPr lang="en-US" altLang="ja-JP" sz="2000" dirty="0"/>
            </a:br>
            <a:r>
              <a:rPr lang="en-US" altLang="ja-JP" sz="2000" dirty="0"/>
              <a:t>T4</a:t>
            </a:r>
            <a:r>
              <a:rPr lang="ja-JP" altLang="en-US" sz="2000" dirty="0"/>
              <a:t>サブ要素．</a:t>
            </a:r>
            <a:endParaRPr kumimoji="1" lang="ja-JP" altLang="en-US" sz="2000" dirty="0"/>
          </a:p>
        </p:txBody>
      </p:sp>
    </p:spTree>
    <p:extLst>
      <p:ext uri="{BB962C8B-B14F-4D97-AF65-F5344CB8AC3E}">
        <p14:creationId xmlns:p14="http://schemas.microsoft.com/office/powerpoint/2010/main" val="363921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EE3F1933-CF6C-4C64-93D1-EFF7BF093FD0}"/>
              </a:ext>
            </a:extLst>
          </p:cNvPr>
          <p:cNvSpPr>
            <a:spLocks noGrp="1"/>
          </p:cNvSpPr>
          <p:nvPr>
            <p:ph idx="1"/>
          </p:nvPr>
        </p:nvSpPr>
        <p:spPr/>
        <p:txBody>
          <a:bodyPr/>
          <a:lstStyle/>
          <a:p>
            <a:pPr marL="0" indent="0">
              <a:buNone/>
            </a:pPr>
            <a:r>
              <a:rPr lang="ja-JP" altLang="en-US" b="1" i="1" u="sng" dirty="0">
                <a:solidFill>
                  <a:srgbClr val="FF0000"/>
                </a:solidFill>
                <a:effectLst>
                  <a:outerShdw blurRad="38100" dist="38100" dir="2700000" algn="tl">
                    <a:srgbClr val="000000">
                      <a:alpha val="43137"/>
                    </a:srgbClr>
                  </a:outerShdw>
                </a:effectLst>
              </a:rPr>
              <a:t>最新版：放射状の再分割法</a:t>
            </a:r>
            <a:r>
              <a:rPr lang="en-US" altLang="ja-JP" b="1" i="1" u="sng" dirty="0">
                <a:effectLst>
                  <a:outerShdw blurRad="38100" dist="38100" dir="2700000" algn="tl">
                    <a:srgbClr val="000000">
                      <a:alpha val="43137"/>
                    </a:srgbClr>
                  </a:outerShdw>
                </a:effectLst>
              </a:rPr>
              <a:t> (30%</a:t>
            </a:r>
            <a:r>
              <a:rPr lang="ja-JP" altLang="en-US" b="1" i="1" u="sng" dirty="0">
                <a:effectLst>
                  <a:outerShdw blurRad="38100" dist="38100" dir="2700000" algn="tl">
                    <a:srgbClr val="000000">
                      <a:alpha val="43137"/>
                    </a:srgbClr>
                  </a:outerShdw>
                </a:effectLst>
              </a:rPr>
              <a:t>縮小表示</a:t>
            </a:r>
            <a:r>
              <a:rPr lang="en-US" altLang="ja-JP" b="1" i="1" u="sng" dirty="0">
                <a:effectLst>
                  <a:outerShdw blurRad="38100" dist="38100" dir="2700000" algn="tl">
                    <a:srgbClr val="000000">
                      <a:alpha val="43137"/>
                    </a:srgbClr>
                  </a:outerShdw>
                </a:effectLst>
              </a:rPr>
              <a:t>)</a:t>
            </a:r>
            <a:br>
              <a:rPr lang="en-US" altLang="ja-JP" b="1" i="1" u="sng" dirty="0">
                <a:effectLst>
                  <a:outerShdw blurRad="38100" dist="38100" dir="2700000" algn="tl">
                    <a:srgbClr val="000000">
                      <a:alpha val="43137"/>
                    </a:srgbClr>
                  </a:outerShdw>
                </a:effectLst>
              </a:rPr>
            </a:br>
            <a:endParaRPr kumimoji="1" lang="en-US" altLang="ja-JP" b="1" i="1" u="sng" dirty="0">
              <a:effectLst>
                <a:outerShdw blurRad="38100" dist="38100" dir="2700000" algn="tl">
                  <a:srgbClr val="000000">
                    <a:alpha val="43137"/>
                  </a:srgbClr>
                </a:outerShdw>
              </a:effectLst>
            </a:endParaRPr>
          </a:p>
          <a:p>
            <a:endParaRPr kumimoji="1" lang="ja-JP" altLang="en-US" dirty="0"/>
          </a:p>
        </p:txBody>
      </p:sp>
      <p:sp>
        <p:nvSpPr>
          <p:cNvPr id="4" name="タイトル 3">
            <a:extLst>
              <a:ext uri="{FF2B5EF4-FFF2-40B4-BE49-F238E27FC236}">
                <a16:creationId xmlns:a16="http://schemas.microsoft.com/office/drawing/2014/main" id="{85D8226F-A0C5-4D44-9674-9E768EAB8FFE}"/>
              </a:ext>
            </a:extLst>
          </p:cNvPr>
          <p:cNvSpPr>
            <a:spLocks noGrp="1"/>
          </p:cNvSpPr>
          <p:nvPr>
            <p:ph type="title"/>
          </p:nvPr>
        </p:nvSpPr>
        <p:spPr/>
        <p:txBody>
          <a:bodyPr>
            <a:normAutofit/>
          </a:bodyPr>
          <a:lstStyle/>
          <a:p>
            <a:r>
              <a:rPr lang="en-US" altLang="ja-JP" dirty="0"/>
              <a:t>3</a:t>
            </a:r>
            <a:r>
              <a:rPr lang="ja-JP" altLang="en-US" dirty="0"/>
              <a:t>次元</a:t>
            </a:r>
            <a:r>
              <a:rPr lang="en-US" altLang="ja-JP" dirty="0"/>
              <a:t>T10</a:t>
            </a:r>
            <a:r>
              <a:rPr lang="ja-JP" altLang="en-US" dirty="0"/>
              <a:t>要素でのメッシュ再分割法</a:t>
            </a:r>
            <a:endParaRPr kumimoji="1" lang="ja-JP" altLang="en-US" dirty="0"/>
          </a:p>
        </p:txBody>
      </p:sp>
      <p:sp>
        <p:nvSpPr>
          <p:cNvPr id="3" name="スライド番号プレースホルダー 2">
            <a:extLst>
              <a:ext uri="{FF2B5EF4-FFF2-40B4-BE49-F238E27FC236}">
                <a16:creationId xmlns:a16="http://schemas.microsoft.com/office/drawing/2014/main" id="{276D5511-7242-47F7-B126-F88661AFAD64}"/>
              </a:ext>
            </a:extLst>
          </p:cNvPr>
          <p:cNvSpPr>
            <a:spLocks noGrp="1"/>
          </p:cNvSpPr>
          <p:nvPr>
            <p:ph type="sldNum" sz="quarter" idx="4"/>
          </p:nvPr>
        </p:nvSpPr>
        <p:spPr/>
        <p:txBody>
          <a:bodyPr/>
          <a:lstStyle/>
          <a:p>
            <a:r>
              <a:rPr lang="en-US" altLang="ja-JP"/>
              <a:t>P. </a:t>
            </a:r>
            <a:fld id="{F8FDF831-B0A3-4B44-A20D-7581D5587101}" type="slidenum">
              <a:rPr lang="ja-JP" altLang="en-US" smtClean="0"/>
              <a:pPr/>
              <a:t>71</a:t>
            </a:fld>
            <a:endParaRPr lang="ja-JP" altLang="en-US" dirty="0"/>
          </a:p>
        </p:txBody>
      </p:sp>
      <p:pic>
        <p:nvPicPr>
          <p:cNvPr id="10" name="radial-type">
            <a:hlinkClick r:id="" action="ppaction://media"/>
            <a:extLst>
              <a:ext uri="{FF2B5EF4-FFF2-40B4-BE49-F238E27FC236}">
                <a16:creationId xmlns:a16="http://schemas.microsoft.com/office/drawing/2014/main" id="{630B2409-AD94-4BCF-AD04-BAB783CE49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987" r="13095"/>
          <a:stretch/>
        </p:blipFill>
        <p:spPr>
          <a:xfrm>
            <a:off x="1439653" y="1068127"/>
            <a:ext cx="6300699" cy="5205189"/>
          </a:xfrm>
          <a:prstGeom prst="rect">
            <a:avLst/>
          </a:prstGeom>
        </p:spPr>
      </p:pic>
      <p:sp>
        <p:nvSpPr>
          <p:cNvPr id="6" name="テキスト ボックス 5">
            <a:extLst>
              <a:ext uri="{FF2B5EF4-FFF2-40B4-BE49-F238E27FC236}">
                <a16:creationId xmlns:a16="http://schemas.microsoft.com/office/drawing/2014/main" id="{E7B33F95-B19B-44EB-B5AF-0C2D41A98129}"/>
              </a:ext>
            </a:extLst>
          </p:cNvPr>
          <p:cNvSpPr txBox="1"/>
          <p:nvPr/>
        </p:nvSpPr>
        <p:spPr>
          <a:xfrm>
            <a:off x="48136" y="1100819"/>
            <a:ext cx="2044397" cy="996033"/>
          </a:xfrm>
          <a:prstGeom prst="rect">
            <a:avLst/>
          </a:prstGeom>
          <a:solidFill>
            <a:schemeClr val="bg1">
              <a:lumMod val="85000"/>
            </a:schemeClr>
          </a:solidFill>
        </p:spPr>
        <p:txBody>
          <a:bodyPr wrap="none" lIns="36000" tIns="36000" rIns="36000" bIns="36000" rtlCol="0">
            <a:spAutoFit/>
          </a:bodyPr>
          <a:lstStyle/>
          <a:p>
            <a:r>
              <a:rPr lang="ja-JP" altLang="en-US" sz="2000" dirty="0"/>
              <a:t>フレームエッジは</a:t>
            </a:r>
            <a:br>
              <a:rPr lang="en-US" altLang="ja-JP" sz="2000" dirty="0"/>
            </a:br>
            <a:r>
              <a:rPr lang="ja-JP" altLang="en-US" sz="2000" dirty="0"/>
              <a:t>２つの</a:t>
            </a:r>
            <a:r>
              <a:rPr lang="en-US" altLang="ja-JP" sz="2000" dirty="0"/>
              <a:t>T4</a:t>
            </a:r>
            <a:r>
              <a:rPr lang="ja-JP" altLang="en-US" sz="2000" dirty="0"/>
              <a:t>サブ要素</a:t>
            </a:r>
            <a:br>
              <a:rPr lang="en-US" altLang="ja-JP" sz="2000" dirty="0"/>
            </a:br>
            <a:r>
              <a:rPr lang="ja-JP" altLang="en-US" sz="2000" dirty="0"/>
              <a:t>から参照．</a:t>
            </a:r>
            <a:endParaRPr kumimoji="1" lang="ja-JP" altLang="en-US" sz="2000" dirty="0"/>
          </a:p>
        </p:txBody>
      </p:sp>
      <p:sp>
        <p:nvSpPr>
          <p:cNvPr id="7" name="テキスト ボックス 6">
            <a:extLst>
              <a:ext uri="{FF2B5EF4-FFF2-40B4-BE49-F238E27FC236}">
                <a16:creationId xmlns:a16="http://schemas.microsoft.com/office/drawing/2014/main" id="{3C1EABB0-C613-43D8-B455-6B92DBEBA2D9}"/>
              </a:ext>
            </a:extLst>
          </p:cNvPr>
          <p:cNvSpPr txBox="1"/>
          <p:nvPr/>
        </p:nvSpPr>
        <p:spPr>
          <a:xfrm>
            <a:off x="53421" y="5041515"/>
            <a:ext cx="2411485" cy="1303809"/>
          </a:xfrm>
          <a:prstGeom prst="rect">
            <a:avLst/>
          </a:prstGeom>
          <a:solidFill>
            <a:srgbClr val="4DFFC4"/>
          </a:solidFill>
        </p:spPr>
        <p:txBody>
          <a:bodyPr wrap="none" lIns="36000" tIns="36000" rIns="36000" bIns="36000" rtlCol="0">
            <a:spAutoFit/>
          </a:bodyPr>
          <a:lstStyle/>
          <a:p>
            <a:r>
              <a:rPr lang="ja-JP" altLang="en-US" sz="2000" dirty="0"/>
              <a:t>フレームエッジを</a:t>
            </a:r>
            <a:br>
              <a:rPr lang="en-US" altLang="ja-JP" sz="2000" dirty="0"/>
            </a:br>
            <a:r>
              <a:rPr lang="ja-JP" altLang="en-US" sz="2000" dirty="0"/>
              <a:t>含む全てのエッジ</a:t>
            </a:r>
            <a:br>
              <a:rPr lang="en-US" altLang="ja-JP" sz="2000" dirty="0"/>
            </a:br>
            <a:r>
              <a:rPr lang="ja-JP" altLang="en-US" sz="2000" dirty="0" err="1"/>
              <a:t>での</a:t>
            </a:r>
            <a:r>
              <a:rPr lang="ja-JP" altLang="en-US" sz="2000" dirty="0"/>
              <a:t>歪みが</a:t>
            </a:r>
            <a:r>
              <a:rPr lang="en-US" altLang="ja-JP" sz="2000" dirty="0"/>
              <a:t>ES-FEM</a:t>
            </a:r>
            <a:br>
              <a:rPr lang="en-US" altLang="ja-JP" sz="2000" dirty="0"/>
            </a:br>
            <a:r>
              <a:rPr lang="ja-JP" altLang="en-US" sz="2000" dirty="0"/>
              <a:t>により平滑化される．</a:t>
            </a:r>
            <a:endParaRPr kumimoji="1" lang="ja-JP" altLang="en-US" sz="2000" dirty="0"/>
          </a:p>
        </p:txBody>
      </p:sp>
      <p:sp>
        <p:nvSpPr>
          <p:cNvPr id="8" name="テキスト ボックス 7">
            <a:extLst>
              <a:ext uri="{FF2B5EF4-FFF2-40B4-BE49-F238E27FC236}">
                <a16:creationId xmlns:a16="http://schemas.microsoft.com/office/drawing/2014/main" id="{948CE647-44E7-4198-839D-517B0DDF87FF}"/>
              </a:ext>
            </a:extLst>
          </p:cNvPr>
          <p:cNvSpPr txBox="1"/>
          <p:nvPr/>
        </p:nvSpPr>
        <p:spPr>
          <a:xfrm>
            <a:off x="7315586" y="1100819"/>
            <a:ext cx="1666088" cy="688256"/>
          </a:xfrm>
          <a:prstGeom prst="rect">
            <a:avLst/>
          </a:prstGeom>
          <a:noFill/>
        </p:spPr>
        <p:txBody>
          <a:bodyPr wrap="none" lIns="36000" tIns="36000" rIns="36000" bIns="36000" rtlCol="0">
            <a:spAutoFit/>
          </a:bodyPr>
          <a:lstStyle/>
          <a:p>
            <a:pPr algn="ctr"/>
            <a:r>
              <a:rPr lang="ja-JP" altLang="en-US" sz="2000" dirty="0"/>
              <a:t>全部で</a:t>
            </a:r>
            <a:r>
              <a:rPr lang="en-US" altLang="ja-JP" sz="2000" dirty="0"/>
              <a:t>16</a:t>
            </a:r>
            <a:r>
              <a:rPr lang="ja-JP" altLang="en-US" sz="2000" dirty="0"/>
              <a:t>個の</a:t>
            </a:r>
            <a:br>
              <a:rPr lang="en-US" altLang="ja-JP" sz="2000" dirty="0"/>
            </a:br>
            <a:r>
              <a:rPr lang="en-US" altLang="ja-JP" sz="2000" dirty="0"/>
              <a:t>T4</a:t>
            </a:r>
            <a:r>
              <a:rPr lang="ja-JP" altLang="en-US" sz="2000" dirty="0"/>
              <a:t>サブ要素．</a:t>
            </a:r>
            <a:endParaRPr kumimoji="1" lang="ja-JP" altLang="en-US" sz="2000" dirty="0"/>
          </a:p>
        </p:txBody>
      </p:sp>
      <p:sp>
        <p:nvSpPr>
          <p:cNvPr id="9" name="テキスト ボックス 8">
            <a:extLst>
              <a:ext uri="{FF2B5EF4-FFF2-40B4-BE49-F238E27FC236}">
                <a16:creationId xmlns:a16="http://schemas.microsoft.com/office/drawing/2014/main" id="{A7291498-F666-42E6-B550-11EF17E2C64F}"/>
              </a:ext>
            </a:extLst>
          </p:cNvPr>
          <p:cNvSpPr txBox="1"/>
          <p:nvPr/>
        </p:nvSpPr>
        <p:spPr>
          <a:xfrm>
            <a:off x="6984268" y="5360887"/>
            <a:ext cx="2138974" cy="996033"/>
          </a:xfrm>
          <a:prstGeom prst="rect">
            <a:avLst/>
          </a:prstGeom>
          <a:solidFill>
            <a:srgbClr val="FFFF00"/>
          </a:solidFill>
        </p:spPr>
        <p:txBody>
          <a:bodyPr wrap="none" lIns="36000" tIns="36000" rIns="36000" bIns="36000" rtlCol="0">
            <a:spAutoFit/>
          </a:bodyPr>
          <a:lstStyle/>
          <a:p>
            <a:r>
              <a:rPr lang="en-US" altLang="ja-JP" sz="2000" dirty="0"/>
              <a:t>T4</a:t>
            </a:r>
            <a:r>
              <a:rPr lang="ja-JP" altLang="en-US" sz="2000" dirty="0"/>
              <a:t>サブ要素の形状</a:t>
            </a:r>
            <a:br>
              <a:rPr lang="en-US" altLang="ja-JP" sz="2000" dirty="0"/>
            </a:br>
            <a:r>
              <a:rPr lang="en-US" altLang="ja-JP" sz="2000" dirty="0"/>
              <a:t>(skewness)</a:t>
            </a:r>
            <a:r>
              <a:rPr lang="ja-JP" altLang="en-US" sz="2000" dirty="0"/>
              <a:t>はやや</a:t>
            </a:r>
            <a:br>
              <a:rPr lang="en-US" altLang="ja-JP" sz="2000" dirty="0"/>
            </a:br>
            <a:r>
              <a:rPr lang="ja-JP" altLang="en-US" sz="2000" dirty="0"/>
              <a:t>悪くなる．</a:t>
            </a:r>
            <a:endParaRPr kumimoji="1" lang="ja-JP" altLang="en-US" sz="2000" dirty="0"/>
          </a:p>
        </p:txBody>
      </p:sp>
    </p:spTree>
    <p:extLst>
      <p:ext uri="{BB962C8B-B14F-4D97-AF65-F5344CB8AC3E}">
        <p14:creationId xmlns:p14="http://schemas.microsoft.com/office/powerpoint/2010/main" val="270890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0CC4C08-4B87-4F48-BE59-3718B3297B0E}"/>
              </a:ext>
            </a:extLst>
          </p:cNvPr>
          <p:cNvSpPr>
            <a:spLocks noGrp="1"/>
          </p:cNvSpPr>
          <p:nvPr>
            <p:ph idx="1"/>
          </p:nvPr>
        </p:nvSpPr>
        <p:spPr/>
        <p:txBody>
          <a:bodyPr/>
          <a:lstStyle/>
          <a:p>
            <a:pPr marL="0" indent="0">
              <a:buNone/>
            </a:pPr>
            <a:r>
              <a:rPr lang="ja-JP" altLang="en-US" b="1" i="1" u="sng" dirty="0">
                <a:solidFill>
                  <a:srgbClr val="008000"/>
                </a:solidFill>
                <a:effectLst>
                  <a:outerShdw blurRad="38100" dist="38100" dir="2700000" algn="tl">
                    <a:srgbClr val="000000">
                      <a:alpha val="43137"/>
                    </a:srgbClr>
                  </a:outerShdw>
                </a:effectLst>
              </a:rPr>
              <a:t>発展版：多面体での放射状の再分割法 </a:t>
            </a:r>
            <a:r>
              <a:rPr lang="en-US" altLang="ja-JP" b="1" i="1" u="sng" dirty="0">
                <a:effectLst>
                  <a:outerShdw blurRad="38100" dist="38100" dir="2700000" algn="tl">
                    <a:srgbClr val="000000">
                      <a:alpha val="43137"/>
                    </a:srgbClr>
                  </a:outerShdw>
                </a:effectLst>
              </a:rPr>
              <a:t>(30%</a:t>
            </a:r>
            <a:r>
              <a:rPr lang="ja-JP" altLang="en-US" b="1" i="1" u="sng" dirty="0">
                <a:effectLst>
                  <a:outerShdw blurRad="38100" dist="38100" dir="2700000" algn="tl">
                    <a:srgbClr val="000000">
                      <a:alpha val="43137"/>
                    </a:srgbClr>
                  </a:outerShdw>
                </a:effectLst>
              </a:rPr>
              <a:t>縮小表示</a:t>
            </a:r>
            <a:r>
              <a:rPr lang="en-US" altLang="ja-JP" b="1" i="1" u="sng" dirty="0">
                <a:effectLst>
                  <a:outerShdw blurRad="38100" dist="38100" dir="2700000" algn="tl">
                    <a:srgbClr val="000000">
                      <a:alpha val="43137"/>
                    </a:srgbClr>
                  </a:outerShdw>
                </a:effectLst>
              </a:rPr>
              <a:t>)</a:t>
            </a:r>
            <a:endParaRPr kumimoji="1" lang="ja-JP" altLang="en-US" b="1" i="1" u="sng" dirty="0">
              <a:solidFill>
                <a:srgbClr val="008000"/>
              </a:solidFill>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24DF1D83-ACC2-4484-9986-B77AE198CF0F}"/>
              </a:ext>
            </a:extLst>
          </p:cNvPr>
          <p:cNvSpPr>
            <a:spLocks noGrp="1"/>
          </p:cNvSpPr>
          <p:nvPr>
            <p:ph type="title"/>
          </p:nvPr>
        </p:nvSpPr>
        <p:spPr/>
        <p:txBody>
          <a:bodyPr>
            <a:normAutofit/>
          </a:bodyPr>
          <a:lstStyle/>
          <a:p>
            <a:r>
              <a:rPr lang="en-US" altLang="ja-JP" dirty="0"/>
              <a:t>3</a:t>
            </a:r>
            <a:r>
              <a:rPr lang="ja-JP" altLang="en-US" dirty="0"/>
              <a:t>次元多面体要素でのメッシュ再分割法（余談）</a:t>
            </a:r>
            <a:endParaRPr kumimoji="1" lang="ja-JP" altLang="en-US" dirty="0"/>
          </a:p>
        </p:txBody>
      </p:sp>
      <p:sp>
        <p:nvSpPr>
          <p:cNvPr id="4" name="スライド番号プレースホルダー 3">
            <a:extLst>
              <a:ext uri="{FF2B5EF4-FFF2-40B4-BE49-F238E27FC236}">
                <a16:creationId xmlns:a16="http://schemas.microsoft.com/office/drawing/2014/main" id="{74E383B8-04EA-4648-B948-DDE358196D0D}"/>
              </a:ext>
            </a:extLst>
          </p:cNvPr>
          <p:cNvSpPr>
            <a:spLocks noGrp="1"/>
          </p:cNvSpPr>
          <p:nvPr>
            <p:ph type="sldNum" sz="quarter" idx="4"/>
          </p:nvPr>
        </p:nvSpPr>
        <p:spPr/>
        <p:txBody>
          <a:bodyPr/>
          <a:lstStyle/>
          <a:p>
            <a:r>
              <a:rPr lang="en-US" altLang="ja-JP"/>
              <a:t>P. </a:t>
            </a:r>
            <a:fld id="{F8FDF831-B0A3-4B44-A20D-7581D5587101}" type="slidenum">
              <a:rPr lang="ja-JP" altLang="en-US" smtClean="0"/>
              <a:pPr/>
              <a:t>72</a:t>
            </a:fld>
            <a:endParaRPr lang="ja-JP" altLang="en-US" dirty="0"/>
          </a:p>
        </p:txBody>
      </p:sp>
      <p:pic>
        <p:nvPicPr>
          <p:cNvPr id="5" name="dodecahedron">
            <a:hlinkClick r:id="" action="ppaction://media"/>
            <a:extLst>
              <a:ext uri="{FF2B5EF4-FFF2-40B4-BE49-F238E27FC236}">
                <a16:creationId xmlns:a16="http://schemas.microsoft.com/office/drawing/2014/main" id="{044A3E93-2EEF-4C64-9BA8-454865CF5B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182" r="16669"/>
          <a:stretch>
            <a:fillRect/>
          </a:stretch>
        </p:blipFill>
        <p:spPr>
          <a:xfrm>
            <a:off x="1869289" y="1060510"/>
            <a:ext cx="5655039" cy="5320818"/>
          </a:xfrm>
          <a:prstGeom prst="rect">
            <a:avLst/>
          </a:prstGeom>
        </p:spPr>
      </p:pic>
      <p:sp>
        <p:nvSpPr>
          <p:cNvPr id="6" name="テキスト ボックス 5">
            <a:extLst>
              <a:ext uri="{FF2B5EF4-FFF2-40B4-BE49-F238E27FC236}">
                <a16:creationId xmlns:a16="http://schemas.microsoft.com/office/drawing/2014/main" id="{C0426914-C269-48A6-B06B-CB9427BD7E74}"/>
              </a:ext>
            </a:extLst>
          </p:cNvPr>
          <p:cNvSpPr txBox="1"/>
          <p:nvPr/>
        </p:nvSpPr>
        <p:spPr>
          <a:xfrm>
            <a:off x="35496" y="5057889"/>
            <a:ext cx="1898524" cy="1303809"/>
          </a:xfrm>
          <a:prstGeom prst="rect">
            <a:avLst/>
          </a:prstGeom>
          <a:solidFill>
            <a:schemeClr val="accent1"/>
          </a:solidFill>
        </p:spPr>
        <p:txBody>
          <a:bodyPr wrap="none" lIns="36000" tIns="36000" rIns="36000" bIns="36000" rtlCol="0">
            <a:spAutoFit/>
          </a:bodyPr>
          <a:lstStyle/>
          <a:p>
            <a:r>
              <a:rPr lang="en-US" altLang="ja-JP" sz="2000" dirty="0"/>
              <a:t>ANSYS Mosaic </a:t>
            </a:r>
            <a:br>
              <a:rPr lang="en-US" altLang="ja-JP" sz="2000" dirty="0"/>
            </a:br>
            <a:r>
              <a:rPr lang="en-US" altLang="ja-JP" sz="2000" dirty="0"/>
              <a:t>Meshing</a:t>
            </a:r>
            <a:r>
              <a:rPr lang="ja-JP" altLang="en-US" sz="2000" dirty="0"/>
              <a:t>等の</a:t>
            </a:r>
            <a:br>
              <a:rPr lang="en-US" altLang="ja-JP" sz="2000" dirty="0"/>
            </a:br>
            <a:r>
              <a:rPr lang="ja-JP" altLang="en-US" sz="2000" dirty="0"/>
              <a:t>混成メッシュで</a:t>
            </a:r>
            <a:br>
              <a:rPr lang="en-US" altLang="ja-JP" sz="2000" dirty="0"/>
            </a:br>
            <a:r>
              <a:rPr lang="ja-JP" altLang="en-US" sz="2000" dirty="0"/>
              <a:t>今後使えそう</a:t>
            </a:r>
            <a:r>
              <a:rPr lang="en-US" altLang="ja-JP" sz="2000" dirty="0"/>
              <a:t>.</a:t>
            </a:r>
            <a:endParaRPr kumimoji="1" lang="ja-JP" altLang="en-US" sz="2000" dirty="0"/>
          </a:p>
        </p:txBody>
      </p:sp>
      <p:sp>
        <p:nvSpPr>
          <p:cNvPr id="8" name="テキスト ボックス 7">
            <a:extLst>
              <a:ext uri="{FF2B5EF4-FFF2-40B4-BE49-F238E27FC236}">
                <a16:creationId xmlns:a16="http://schemas.microsoft.com/office/drawing/2014/main" id="{C252AB3F-1D00-4AB4-8163-17E29A9CE30A}"/>
              </a:ext>
            </a:extLst>
          </p:cNvPr>
          <p:cNvSpPr txBox="1"/>
          <p:nvPr/>
        </p:nvSpPr>
        <p:spPr>
          <a:xfrm>
            <a:off x="7341233" y="1100819"/>
            <a:ext cx="1614792" cy="996033"/>
          </a:xfrm>
          <a:prstGeom prst="rect">
            <a:avLst/>
          </a:prstGeom>
          <a:noFill/>
        </p:spPr>
        <p:txBody>
          <a:bodyPr wrap="none" lIns="36000" tIns="36000" rIns="36000" bIns="36000" rtlCol="0">
            <a:spAutoFit/>
          </a:bodyPr>
          <a:lstStyle/>
          <a:p>
            <a:pPr algn="ctr"/>
            <a:r>
              <a:rPr lang="ja-JP" altLang="en-US" sz="2000" dirty="0"/>
              <a:t>十二面体なら</a:t>
            </a:r>
            <a:br>
              <a:rPr lang="en-US" altLang="ja-JP" sz="2000" dirty="0"/>
            </a:br>
            <a:r>
              <a:rPr lang="ja-JP" altLang="en-US" sz="2000" dirty="0"/>
              <a:t>全部で</a:t>
            </a:r>
            <a:r>
              <a:rPr lang="en-US" altLang="ja-JP" sz="2000" dirty="0"/>
              <a:t>60</a:t>
            </a:r>
            <a:r>
              <a:rPr lang="ja-JP" altLang="en-US" sz="2000" dirty="0"/>
              <a:t>個の</a:t>
            </a:r>
            <a:br>
              <a:rPr lang="en-US" altLang="ja-JP" sz="2000" dirty="0"/>
            </a:br>
            <a:r>
              <a:rPr lang="en-US" altLang="ja-JP" sz="2000" dirty="0"/>
              <a:t>T4</a:t>
            </a:r>
            <a:r>
              <a:rPr lang="ja-JP" altLang="en-US" sz="2000" dirty="0"/>
              <a:t>サブ要素．</a:t>
            </a:r>
            <a:endParaRPr kumimoji="1" lang="ja-JP" altLang="en-US" sz="2000" dirty="0"/>
          </a:p>
        </p:txBody>
      </p:sp>
      <p:sp>
        <p:nvSpPr>
          <p:cNvPr id="9" name="テキスト ボックス 8">
            <a:extLst>
              <a:ext uri="{FF2B5EF4-FFF2-40B4-BE49-F238E27FC236}">
                <a16:creationId xmlns:a16="http://schemas.microsoft.com/office/drawing/2014/main" id="{49049851-BB4A-49AC-B609-D69A2639BB28}"/>
              </a:ext>
            </a:extLst>
          </p:cNvPr>
          <p:cNvSpPr txBox="1"/>
          <p:nvPr/>
        </p:nvSpPr>
        <p:spPr>
          <a:xfrm>
            <a:off x="48136" y="1100819"/>
            <a:ext cx="2044397" cy="996033"/>
          </a:xfrm>
          <a:prstGeom prst="rect">
            <a:avLst/>
          </a:prstGeom>
          <a:solidFill>
            <a:schemeClr val="bg1">
              <a:lumMod val="85000"/>
            </a:schemeClr>
          </a:solidFill>
        </p:spPr>
        <p:txBody>
          <a:bodyPr wrap="none" lIns="36000" tIns="36000" rIns="36000" bIns="36000" rtlCol="0">
            <a:spAutoFit/>
          </a:bodyPr>
          <a:lstStyle/>
          <a:p>
            <a:r>
              <a:rPr lang="ja-JP" altLang="en-US" sz="2000" dirty="0"/>
              <a:t>フレームエッジは</a:t>
            </a:r>
            <a:br>
              <a:rPr lang="en-US" altLang="ja-JP" sz="2000" dirty="0"/>
            </a:br>
            <a:r>
              <a:rPr lang="ja-JP" altLang="en-US" sz="2000" dirty="0"/>
              <a:t>２つの</a:t>
            </a:r>
            <a:r>
              <a:rPr lang="en-US" altLang="ja-JP" sz="2000" dirty="0"/>
              <a:t>T4</a:t>
            </a:r>
            <a:r>
              <a:rPr lang="ja-JP" altLang="en-US" sz="2000" dirty="0"/>
              <a:t>サブ要素</a:t>
            </a:r>
            <a:br>
              <a:rPr lang="en-US" altLang="ja-JP" sz="2000" dirty="0"/>
            </a:br>
            <a:r>
              <a:rPr lang="ja-JP" altLang="en-US" sz="2000" dirty="0"/>
              <a:t>から参照．</a:t>
            </a:r>
            <a:endParaRPr kumimoji="1" lang="ja-JP" altLang="en-US" sz="2000" dirty="0"/>
          </a:p>
        </p:txBody>
      </p:sp>
    </p:spTree>
    <p:extLst>
      <p:ext uri="{BB962C8B-B14F-4D97-AF65-F5344CB8AC3E}">
        <p14:creationId xmlns:p14="http://schemas.microsoft.com/office/powerpoint/2010/main" val="80498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6A38E30-E188-4E2E-81D3-B8A905A42F9F}"/>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変形と圧力分布</a:t>
            </a:r>
            <a:endParaRPr kumimoji="1" lang="en-US" altLang="ja-JP" b="1" i="1" u="sng" dirty="0">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7EE3237A-F53E-41BC-828D-82DF71B70629}"/>
              </a:ext>
            </a:extLst>
          </p:cNvPr>
          <p:cNvSpPr>
            <a:spLocks noGrp="1"/>
          </p:cNvSpPr>
          <p:nvPr>
            <p:ph type="title"/>
          </p:nvPr>
        </p:nvSpPr>
        <p:spPr/>
        <p:txBody>
          <a:bodyPr>
            <a:normAutofit/>
          </a:bodyPr>
          <a:lstStyle/>
          <a:p>
            <a:r>
              <a:rPr lang="ja-JP" altLang="en-US" dirty="0"/>
              <a:t>解析例：片持ち梁の荷重曲げ</a:t>
            </a:r>
            <a:endParaRPr kumimoji="1" lang="ja-JP" altLang="en-US" sz="3200" dirty="0"/>
          </a:p>
        </p:txBody>
      </p:sp>
      <p:sp>
        <p:nvSpPr>
          <p:cNvPr id="4" name="スライド番号プレースホルダー 3">
            <a:extLst>
              <a:ext uri="{FF2B5EF4-FFF2-40B4-BE49-F238E27FC236}">
                <a16:creationId xmlns:a16="http://schemas.microsoft.com/office/drawing/2014/main" id="{F0FF1C74-2216-4AB2-8BFF-59504E1F3756}"/>
              </a:ext>
            </a:extLst>
          </p:cNvPr>
          <p:cNvSpPr>
            <a:spLocks noGrp="1"/>
          </p:cNvSpPr>
          <p:nvPr>
            <p:ph type="sldNum" sz="quarter" idx="4"/>
          </p:nvPr>
        </p:nvSpPr>
        <p:spPr/>
        <p:txBody>
          <a:bodyPr/>
          <a:lstStyle/>
          <a:p>
            <a:r>
              <a:rPr lang="en-US" altLang="ja-JP"/>
              <a:t>P. </a:t>
            </a:r>
            <a:fld id="{F8FDF831-B0A3-4B44-A20D-7581D5587101}" type="slidenum">
              <a:rPr lang="ja-JP" altLang="en-US" smtClean="0"/>
              <a:pPr/>
              <a:t>73</a:t>
            </a:fld>
            <a:endParaRPr lang="ja-JP" altLang="en-US" dirty="0"/>
          </a:p>
        </p:txBody>
      </p:sp>
      <p:pic>
        <p:nvPicPr>
          <p:cNvPr id="8" name="図 7">
            <a:extLst>
              <a:ext uri="{FF2B5EF4-FFF2-40B4-BE49-F238E27FC236}">
                <a16:creationId xmlns:a16="http://schemas.microsoft.com/office/drawing/2014/main" id="{7D3960F1-4939-4833-A139-7762AE1B8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108680"/>
            <a:ext cx="3897630" cy="4480560"/>
          </a:xfrm>
          <a:prstGeom prst="rect">
            <a:avLst/>
          </a:prstGeom>
        </p:spPr>
      </p:pic>
      <p:sp>
        <p:nvSpPr>
          <p:cNvPr id="9" name="四角形: 角を丸くする 8">
            <a:extLst>
              <a:ext uri="{FF2B5EF4-FFF2-40B4-BE49-F238E27FC236}">
                <a16:creationId xmlns:a16="http://schemas.microsoft.com/office/drawing/2014/main" id="{D48B11A5-DF8C-4834-9894-C879D6A96782}"/>
              </a:ext>
            </a:extLst>
          </p:cNvPr>
          <p:cNvSpPr/>
          <p:nvPr/>
        </p:nvSpPr>
        <p:spPr>
          <a:xfrm>
            <a:off x="534329" y="5641308"/>
            <a:ext cx="8064229" cy="523996"/>
          </a:xfrm>
          <a:prstGeom prst="roundRect">
            <a:avLst>
              <a:gd name="adj" fmla="val 23969"/>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ＭＳ Ｐゴシック" panose="020B0600070205080204" pitchFamily="50" charset="-128"/>
                <a:ea typeface="ＭＳ Ｐゴシック" panose="020B0600070205080204" pitchFamily="50" charset="-128"/>
              </a:rPr>
              <a:t>圧力振動は相当程度抑えられている．</a:t>
            </a:r>
          </a:p>
        </p:txBody>
      </p:sp>
      <p:sp>
        <p:nvSpPr>
          <p:cNvPr id="10" name="テキスト ボックス 9">
            <a:extLst>
              <a:ext uri="{FF2B5EF4-FFF2-40B4-BE49-F238E27FC236}">
                <a16:creationId xmlns:a16="http://schemas.microsoft.com/office/drawing/2014/main" id="{16E189A3-90EA-4BF8-9FDC-DC1CA022A128}"/>
              </a:ext>
            </a:extLst>
          </p:cNvPr>
          <p:cNvSpPr txBox="1"/>
          <p:nvPr/>
        </p:nvSpPr>
        <p:spPr>
          <a:xfrm>
            <a:off x="2627784" y="1336547"/>
            <a:ext cx="1383712" cy="707886"/>
          </a:xfrm>
          <a:prstGeom prst="rect">
            <a:avLst/>
          </a:prstGeom>
          <a:noFill/>
        </p:spPr>
        <p:txBody>
          <a:bodyPr wrap="none" rtlCol="0">
            <a:spAutoFit/>
          </a:bodyPr>
          <a:lstStyle/>
          <a:p>
            <a:pPr algn="ctr"/>
            <a:r>
              <a:rPr kumimoji="1" lang="en-US" altLang="ja-JP" sz="2000" dirty="0">
                <a:solidFill>
                  <a:srgbClr val="FF9900"/>
                </a:solidFill>
              </a:rPr>
              <a:t>ABAQUS</a:t>
            </a:r>
            <a:br>
              <a:rPr kumimoji="1" lang="en-US" altLang="ja-JP" sz="2000" dirty="0">
                <a:solidFill>
                  <a:srgbClr val="FF9900"/>
                </a:solidFill>
              </a:rPr>
            </a:br>
            <a:r>
              <a:rPr kumimoji="1" lang="en-US" altLang="ja-JP" sz="2000" dirty="0">
                <a:solidFill>
                  <a:srgbClr val="FF9900"/>
                </a:solidFill>
              </a:rPr>
              <a:t>C3D10MH</a:t>
            </a:r>
            <a:endParaRPr kumimoji="1" lang="ja-JP" altLang="en-US" sz="2000" dirty="0">
              <a:solidFill>
                <a:srgbClr val="FF9900"/>
              </a:solidFill>
            </a:endParaRPr>
          </a:p>
        </p:txBody>
      </p:sp>
      <p:pic>
        <p:nvPicPr>
          <p:cNvPr id="14" name="図 13">
            <a:extLst>
              <a:ext uri="{FF2B5EF4-FFF2-40B4-BE49-F238E27FC236}">
                <a16:creationId xmlns:a16="http://schemas.microsoft.com/office/drawing/2014/main" id="{4C7862AD-2E80-47CE-B9F0-5FEA7F0F45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734" y="1124744"/>
            <a:ext cx="2916452" cy="4464496"/>
          </a:xfrm>
          <a:prstGeom prst="rect">
            <a:avLst/>
          </a:prstGeom>
        </p:spPr>
      </p:pic>
      <p:sp>
        <p:nvSpPr>
          <p:cNvPr id="11" name="テキスト ボックス 10">
            <a:extLst>
              <a:ext uri="{FF2B5EF4-FFF2-40B4-BE49-F238E27FC236}">
                <a16:creationId xmlns:a16="http://schemas.microsoft.com/office/drawing/2014/main" id="{5A76DEC4-D660-4E1B-A90F-A44B9A120A73}"/>
              </a:ext>
            </a:extLst>
          </p:cNvPr>
          <p:cNvSpPr txBox="1"/>
          <p:nvPr/>
        </p:nvSpPr>
        <p:spPr>
          <a:xfrm>
            <a:off x="6107920" y="1336547"/>
            <a:ext cx="1741181" cy="707886"/>
          </a:xfrm>
          <a:prstGeom prst="rect">
            <a:avLst/>
          </a:prstGeom>
          <a:noFill/>
        </p:spPr>
        <p:txBody>
          <a:bodyPr wrap="none" rtlCol="0">
            <a:spAutoFit/>
          </a:bodyPr>
          <a:lstStyle/>
          <a:p>
            <a:pPr algn="ctr"/>
            <a:r>
              <a:rPr kumimoji="1" lang="en-US" altLang="ja-JP" sz="2000" dirty="0">
                <a:solidFill>
                  <a:srgbClr val="FF0000"/>
                </a:solidFill>
              </a:rPr>
              <a:t>Selective</a:t>
            </a:r>
            <a:br>
              <a:rPr kumimoji="1" lang="en-US" altLang="ja-JP" sz="2000" dirty="0">
                <a:solidFill>
                  <a:srgbClr val="FF0000"/>
                </a:solidFill>
              </a:rPr>
            </a:br>
            <a:r>
              <a:rPr kumimoji="1" lang="en-US" altLang="ja-JP" sz="2000" dirty="0">
                <a:solidFill>
                  <a:srgbClr val="FF0000"/>
                </a:solidFill>
              </a:rPr>
              <a:t>CS-FEM-T10</a:t>
            </a:r>
            <a:endParaRPr kumimoji="1" lang="ja-JP" altLang="en-US" sz="2000" dirty="0">
              <a:solidFill>
                <a:srgbClr val="FF0000"/>
              </a:solidFill>
            </a:endParaRPr>
          </a:p>
        </p:txBody>
      </p:sp>
      <p:sp>
        <p:nvSpPr>
          <p:cNvPr id="12" name="テキスト ボックス 11">
            <a:extLst>
              <a:ext uri="{FF2B5EF4-FFF2-40B4-BE49-F238E27FC236}">
                <a16:creationId xmlns:a16="http://schemas.microsoft.com/office/drawing/2014/main" id="{B7508D75-2AE7-4FA0-B48B-0E8E931F2746}"/>
              </a:ext>
            </a:extLst>
          </p:cNvPr>
          <p:cNvSpPr txBox="1"/>
          <p:nvPr/>
        </p:nvSpPr>
        <p:spPr>
          <a:xfrm>
            <a:off x="4566443" y="680186"/>
            <a:ext cx="4451860" cy="400110"/>
          </a:xfrm>
          <a:prstGeom prst="rect">
            <a:avLst/>
          </a:prstGeom>
          <a:solidFill>
            <a:schemeClr val="bg1">
              <a:lumMod val="75000"/>
            </a:schemeClr>
          </a:solidFill>
        </p:spPr>
        <p:txBody>
          <a:bodyPr wrap="none" rtlCol="0">
            <a:spAutoFit/>
          </a:bodyPr>
          <a:lstStyle/>
          <a:p>
            <a:r>
              <a:rPr kumimoji="1" lang="en-US" altLang="ja-JP" sz="2000" dirty="0"/>
              <a:t>Neo-Hook</a:t>
            </a:r>
            <a:r>
              <a:rPr kumimoji="1" lang="ja-JP" altLang="en-US" sz="2000" dirty="0"/>
              <a:t>超弾性，初期ポアソン比</a:t>
            </a:r>
            <a:r>
              <a:rPr kumimoji="1" lang="en-US" altLang="ja-JP" sz="2000" dirty="0">
                <a:solidFill>
                  <a:srgbClr val="C00000"/>
                </a:solidFill>
              </a:rPr>
              <a:t>0.49</a:t>
            </a:r>
            <a:endParaRPr kumimoji="1" lang="ja-JP" altLang="en-US" sz="2000" dirty="0">
              <a:solidFill>
                <a:srgbClr val="C00000"/>
              </a:solidFill>
            </a:endParaRPr>
          </a:p>
        </p:txBody>
      </p:sp>
    </p:spTree>
    <p:extLst>
      <p:ext uri="{BB962C8B-B14F-4D97-AF65-F5344CB8AC3E}">
        <p14:creationId xmlns:p14="http://schemas.microsoft.com/office/powerpoint/2010/main" val="3883553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6A38E30-E188-4E2E-81D3-B8A905A42F9F}"/>
              </a:ext>
            </a:extLst>
          </p:cNvPr>
          <p:cNvSpPr>
            <a:spLocks noGrp="1"/>
          </p:cNvSpPr>
          <p:nvPr>
            <p:ph idx="1"/>
          </p:nvPr>
        </p:nvSpPr>
        <p:spPr>
          <a:xfrm>
            <a:off x="250824" y="623887"/>
            <a:ext cx="8641655" cy="5773737"/>
          </a:xfrm>
        </p:spPr>
        <p:txBody>
          <a:bodyPr/>
          <a:lstStyle/>
          <a:p>
            <a:pPr marL="0" indent="0">
              <a:buNone/>
            </a:pPr>
            <a:r>
              <a:rPr lang="ja-JP" altLang="en-US" b="1" i="1" u="sng" dirty="0">
                <a:effectLst>
                  <a:outerShdw blurRad="38100" dist="38100" dir="2700000" algn="tl">
                    <a:srgbClr val="000000">
                      <a:alpha val="43137"/>
                    </a:srgbClr>
                  </a:outerShdw>
                </a:effectLst>
              </a:rPr>
              <a:t>変形と</a:t>
            </a:r>
            <a:r>
              <a:rPr lang="en-US" altLang="ja-JP" b="1" i="1" u="sng" dirty="0">
                <a:effectLst>
                  <a:outerShdw blurRad="38100" dist="38100" dir="2700000" algn="tl">
                    <a:srgbClr val="000000">
                      <a:alpha val="43137"/>
                    </a:srgbClr>
                  </a:outerShdw>
                </a:effectLst>
              </a:rPr>
              <a:t>Mises</a:t>
            </a:r>
            <a:r>
              <a:rPr lang="ja-JP" altLang="en-US" b="1" i="1" u="sng" dirty="0">
                <a:effectLst>
                  <a:outerShdw blurRad="38100" dist="38100" dir="2700000" algn="tl">
                    <a:srgbClr val="000000">
                      <a:alpha val="43137"/>
                    </a:srgbClr>
                  </a:outerShdw>
                </a:effectLst>
              </a:rPr>
              <a:t>応力分布</a:t>
            </a:r>
            <a:endParaRPr kumimoji="1" lang="en-US" altLang="ja-JP" b="1" i="1" u="sng" dirty="0">
              <a:effectLst>
                <a:outerShdw blurRad="38100" dist="38100" dir="2700000" algn="tl">
                  <a:srgbClr val="000000">
                    <a:alpha val="43137"/>
                  </a:srgbClr>
                </a:outerShdw>
              </a:effectLst>
            </a:endParaRPr>
          </a:p>
        </p:txBody>
      </p:sp>
      <p:sp>
        <p:nvSpPr>
          <p:cNvPr id="2" name="タイトル 1">
            <a:extLst>
              <a:ext uri="{FF2B5EF4-FFF2-40B4-BE49-F238E27FC236}">
                <a16:creationId xmlns:a16="http://schemas.microsoft.com/office/drawing/2014/main" id="{7EE3237A-F53E-41BC-828D-82DF71B70629}"/>
              </a:ext>
            </a:extLst>
          </p:cNvPr>
          <p:cNvSpPr>
            <a:spLocks noGrp="1"/>
          </p:cNvSpPr>
          <p:nvPr>
            <p:ph type="title"/>
          </p:nvPr>
        </p:nvSpPr>
        <p:spPr/>
        <p:txBody>
          <a:bodyPr>
            <a:normAutofit/>
          </a:bodyPr>
          <a:lstStyle/>
          <a:p>
            <a:r>
              <a:rPr lang="ja-JP" altLang="en-US" dirty="0"/>
              <a:t>解析例：片持ち梁の荷重曲げ</a:t>
            </a:r>
            <a:endParaRPr kumimoji="1" lang="ja-JP" altLang="en-US" sz="3200" dirty="0"/>
          </a:p>
        </p:txBody>
      </p:sp>
      <p:sp>
        <p:nvSpPr>
          <p:cNvPr id="4" name="スライド番号プレースホルダー 3">
            <a:extLst>
              <a:ext uri="{FF2B5EF4-FFF2-40B4-BE49-F238E27FC236}">
                <a16:creationId xmlns:a16="http://schemas.microsoft.com/office/drawing/2014/main" id="{F0FF1C74-2216-4AB2-8BFF-59504E1F3756}"/>
              </a:ext>
            </a:extLst>
          </p:cNvPr>
          <p:cNvSpPr>
            <a:spLocks noGrp="1"/>
          </p:cNvSpPr>
          <p:nvPr>
            <p:ph type="sldNum" sz="quarter" idx="4"/>
          </p:nvPr>
        </p:nvSpPr>
        <p:spPr/>
        <p:txBody>
          <a:bodyPr/>
          <a:lstStyle/>
          <a:p>
            <a:r>
              <a:rPr lang="en-US" altLang="ja-JP"/>
              <a:t>P. </a:t>
            </a:r>
            <a:fld id="{F8FDF831-B0A3-4B44-A20D-7581D5587101}" type="slidenum">
              <a:rPr lang="ja-JP" altLang="en-US" smtClean="0"/>
              <a:pPr/>
              <a:t>74</a:t>
            </a:fld>
            <a:endParaRPr lang="ja-JP" altLang="en-US" dirty="0"/>
          </a:p>
        </p:txBody>
      </p:sp>
      <p:sp>
        <p:nvSpPr>
          <p:cNvPr id="10" name="テキスト ボックス 9">
            <a:extLst>
              <a:ext uri="{FF2B5EF4-FFF2-40B4-BE49-F238E27FC236}">
                <a16:creationId xmlns:a16="http://schemas.microsoft.com/office/drawing/2014/main" id="{16E189A3-90EA-4BF8-9FDC-DC1CA022A128}"/>
              </a:ext>
            </a:extLst>
          </p:cNvPr>
          <p:cNvSpPr txBox="1"/>
          <p:nvPr/>
        </p:nvSpPr>
        <p:spPr>
          <a:xfrm>
            <a:off x="1515394" y="3778104"/>
            <a:ext cx="1383712" cy="707886"/>
          </a:xfrm>
          <a:prstGeom prst="rect">
            <a:avLst/>
          </a:prstGeom>
          <a:noFill/>
        </p:spPr>
        <p:txBody>
          <a:bodyPr wrap="none" rtlCol="0">
            <a:spAutoFit/>
          </a:bodyPr>
          <a:lstStyle/>
          <a:p>
            <a:pPr algn="ctr"/>
            <a:r>
              <a:rPr kumimoji="1" lang="en-US" altLang="ja-JP" sz="2000" dirty="0">
                <a:solidFill>
                  <a:srgbClr val="FF9900"/>
                </a:solidFill>
              </a:rPr>
              <a:t>ABAQUS</a:t>
            </a:r>
            <a:br>
              <a:rPr kumimoji="1" lang="en-US" altLang="ja-JP" sz="2000" dirty="0">
                <a:solidFill>
                  <a:srgbClr val="FF9900"/>
                </a:solidFill>
              </a:rPr>
            </a:br>
            <a:r>
              <a:rPr kumimoji="1" lang="en-US" altLang="ja-JP" sz="2000" dirty="0">
                <a:solidFill>
                  <a:srgbClr val="FF9900"/>
                </a:solidFill>
              </a:rPr>
              <a:t>C3D10MH</a:t>
            </a:r>
            <a:endParaRPr kumimoji="1" lang="ja-JP" altLang="en-US" sz="2000" dirty="0">
              <a:solidFill>
                <a:srgbClr val="FF9900"/>
              </a:solidFill>
            </a:endParaRPr>
          </a:p>
        </p:txBody>
      </p:sp>
      <p:pic>
        <p:nvPicPr>
          <p:cNvPr id="7" name="図 6">
            <a:extLst>
              <a:ext uri="{FF2B5EF4-FFF2-40B4-BE49-F238E27FC236}">
                <a16:creationId xmlns:a16="http://schemas.microsoft.com/office/drawing/2014/main" id="{8F126C45-37A4-4631-9000-22AE71B52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088" y="1124744"/>
            <a:ext cx="4236904" cy="4595584"/>
          </a:xfrm>
          <a:prstGeom prst="rect">
            <a:avLst/>
          </a:prstGeom>
        </p:spPr>
      </p:pic>
      <p:sp>
        <p:nvSpPr>
          <p:cNvPr id="16" name="テキスト ボックス 15">
            <a:extLst>
              <a:ext uri="{FF2B5EF4-FFF2-40B4-BE49-F238E27FC236}">
                <a16:creationId xmlns:a16="http://schemas.microsoft.com/office/drawing/2014/main" id="{323D24BA-C681-45C5-9F36-703FDAF6D75D}"/>
              </a:ext>
            </a:extLst>
          </p:cNvPr>
          <p:cNvSpPr txBox="1"/>
          <p:nvPr/>
        </p:nvSpPr>
        <p:spPr>
          <a:xfrm>
            <a:off x="2627784" y="1341675"/>
            <a:ext cx="1383712" cy="707886"/>
          </a:xfrm>
          <a:prstGeom prst="rect">
            <a:avLst/>
          </a:prstGeom>
          <a:noFill/>
        </p:spPr>
        <p:txBody>
          <a:bodyPr wrap="none" rtlCol="0">
            <a:spAutoFit/>
          </a:bodyPr>
          <a:lstStyle/>
          <a:p>
            <a:pPr algn="ctr"/>
            <a:r>
              <a:rPr kumimoji="1" lang="en-US" altLang="ja-JP" sz="2000" dirty="0">
                <a:solidFill>
                  <a:srgbClr val="FF9900"/>
                </a:solidFill>
              </a:rPr>
              <a:t>ABAQUS</a:t>
            </a:r>
            <a:br>
              <a:rPr kumimoji="1" lang="en-US" altLang="ja-JP" sz="2000" dirty="0">
                <a:solidFill>
                  <a:srgbClr val="FF9900"/>
                </a:solidFill>
              </a:rPr>
            </a:br>
            <a:r>
              <a:rPr kumimoji="1" lang="en-US" altLang="ja-JP" sz="2000" dirty="0">
                <a:solidFill>
                  <a:srgbClr val="FF9900"/>
                </a:solidFill>
              </a:rPr>
              <a:t>C3D10MH</a:t>
            </a:r>
            <a:endParaRPr kumimoji="1" lang="ja-JP" altLang="en-US" sz="2000" dirty="0">
              <a:solidFill>
                <a:srgbClr val="FF9900"/>
              </a:solidFill>
            </a:endParaRPr>
          </a:p>
        </p:txBody>
      </p:sp>
      <p:pic>
        <p:nvPicPr>
          <p:cNvPr id="6" name="図 5">
            <a:extLst>
              <a:ext uri="{FF2B5EF4-FFF2-40B4-BE49-F238E27FC236}">
                <a16:creationId xmlns:a16="http://schemas.microsoft.com/office/drawing/2014/main" id="{8E0FAD6C-5419-426C-9D5A-89A868E6A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137672"/>
            <a:ext cx="3000396" cy="4592997"/>
          </a:xfrm>
          <a:prstGeom prst="rect">
            <a:avLst/>
          </a:prstGeom>
        </p:spPr>
      </p:pic>
      <p:sp>
        <p:nvSpPr>
          <p:cNvPr id="11" name="テキスト ボックス 10">
            <a:extLst>
              <a:ext uri="{FF2B5EF4-FFF2-40B4-BE49-F238E27FC236}">
                <a16:creationId xmlns:a16="http://schemas.microsoft.com/office/drawing/2014/main" id="{FA3BA5DB-AE23-4081-89CF-9D10CB35D3EC}"/>
              </a:ext>
            </a:extLst>
          </p:cNvPr>
          <p:cNvSpPr txBox="1"/>
          <p:nvPr/>
        </p:nvSpPr>
        <p:spPr>
          <a:xfrm>
            <a:off x="4566443" y="680186"/>
            <a:ext cx="4451860" cy="400110"/>
          </a:xfrm>
          <a:prstGeom prst="rect">
            <a:avLst/>
          </a:prstGeom>
          <a:solidFill>
            <a:schemeClr val="bg1">
              <a:lumMod val="75000"/>
            </a:schemeClr>
          </a:solidFill>
        </p:spPr>
        <p:txBody>
          <a:bodyPr wrap="none" rtlCol="0">
            <a:spAutoFit/>
          </a:bodyPr>
          <a:lstStyle/>
          <a:p>
            <a:r>
              <a:rPr kumimoji="1" lang="en-US" altLang="ja-JP" sz="2000" dirty="0"/>
              <a:t>Neo-Hook</a:t>
            </a:r>
            <a:r>
              <a:rPr kumimoji="1" lang="ja-JP" altLang="en-US" sz="2000" dirty="0"/>
              <a:t>超弾性，初期ポアソン比</a:t>
            </a:r>
            <a:r>
              <a:rPr kumimoji="1" lang="en-US" altLang="ja-JP" sz="2000" dirty="0">
                <a:solidFill>
                  <a:srgbClr val="C00000"/>
                </a:solidFill>
              </a:rPr>
              <a:t>0.49</a:t>
            </a:r>
            <a:endParaRPr kumimoji="1" lang="ja-JP" altLang="en-US" sz="2000" dirty="0">
              <a:solidFill>
                <a:srgbClr val="C00000"/>
              </a:solidFill>
            </a:endParaRPr>
          </a:p>
        </p:txBody>
      </p:sp>
      <p:sp>
        <p:nvSpPr>
          <p:cNvPr id="12" name="四角形: 角を丸くする 11">
            <a:extLst>
              <a:ext uri="{FF2B5EF4-FFF2-40B4-BE49-F238E27FC236}">
                <a16:creationId xmlns:a16="http://schemas.microsoft.com/office/drawing/2014/main" id="{74400451-2BA6-45FB-A675-ED679A3B169D}"/>
              </a:ext>
            </a:extLst>
          </p:cNvPr>
          <p:cNvSpPr/>
          <p:nvPr/>
        </p:nvSpPr>
        <p:spPr>
          <a:xfrm>
            <a:off x="534329" y="5749320"/>
            <a:ext cx="8064229" cy="523996"/>
          </a:xfrm>
          <a:prstGeom prst="roundRect">
            <a:avLst>
              <a:gd name="adj" fmla="val 23969"/>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latin typeface="ＭＳ Ｐゴシック" panose="020B0600070205080204" pitchFamily="50" charset="-128"/>
                <a:ea typeface="ＭＳ Ｐゴシック" panose="020B0600070205080204" pitchFamily="50" charset="-128"/>
              </a:rPr>
              <a:t>Mises</a:t>
            </a:r>
            <a:r>
              <a:rPr kumimoji="1" lang="ja-JP" altLang="en-US" sz="2800" dirty="0">
                <a:solidFill>
                  <a:schemeClr val="tx1"/>
                </a:solidFill>
                <a:latin typeface="ＭＳ Ｐゴシック" panose="020B0600070205080204" pitchFamily="50" charset="-128"/>
                <a:ea typeface="ＭＳ Ｐゴシック" panose="020B0600070205080204" pitchFamily="50" charset="-128"/>
              </a:rPr>
              <a:t>応力にも大きな問題は見当たらない．</a:t>
            </a:r>
          </a:p>
        </p:txBody>
      </p:sp>
      <p:sp>
        <p:nvSpPr>
          <p:cNvPr id="17" name="テキスト ボックス 16">
            <a:extLst>
              <a:ext uri="{FF2B5EF4-FFF2-40B4-BE49-F238E27FC236}">
                <a16:creationId xmlns:a16="http://schemas.microsoft.com/office/drawing/2014/main" id="{C1909E5C-C727-4890-8DD1-5975E493E146}"/>
              </a:ext>
            </a:extLst>
          </p:cNvPr>
          <p:cNvSpPr txBox="1"/>
          <p:nvPr/>
        </p:nvSpPr>
        <p:spPr>
          <a:xfrm>
            <a:off x="6107920" y="1341675"/>
            <a:ext cx="1741181" cy="707886"/>
          </a:xfrm>
          <a:prstGeom prst="rect">
            <a:avLst/>
          </a:prstGeom>
          <a:noFill/>
        </p:spPr>
        <p:txBody>
          <a:bodyPr wrap="none" rtlCol="0">
            <a:spAutoFit/>
          </a:bodyPr>
          <a:lstStyle/>
          <a:p>
            <a:pPr algn="ctr"/>
            <a:r>
              <a:rPr kumimoji="1" lang="en-US" altLang="ja-JP" sz="2000" dirty="0">
                <a:solidFill>
                  <a:srgbClr val="FF0000"/>
                </a:solidFill>
              </a:rPr>
              <a:t>Selective</a:t>
            </a:r>
            <a:br>
              <a:rPr kumimoji="1" lang="en-US" altLang="ja-JP" sz="2000" dirty="0">
                <a:solidFill>
                  <a:srgbClr val="FF0000"/>
                </a:solidFill>
              </a:rPr>
            </a:br>
            <a:r>
              <a:rPr kumimoji="1" lang="en-US" altLang="ja-JP" sz="2000" dirty="0">
                <a:solidFill>
                  <a:srgbClr val="FF0000"/>
                </a:solidFill>
              </a:rPr>
              <a:t>CS-FEM-T10</a:t>
            </a:r>
            <a:endParaRPr kumimoji="1" lang="ja-JP" altLang="en-US" sz="2000" dirty="0">
              <a:solidFill>
                <a:srgbClr val="FF0000"/>
              </a:solidFill>
            </a:endParaRPr>
          </a:p>
        </p:txBody>
      </p:sp>
    </p:spTree>
    <p:extLst>
      <p:ext uri="{BB962C8B-B14F-4D97-AF65-F5344CB8AC3E}">
        <p14:creationId xmlns:p14="http://schemas.microsoft.com/office/powerpoint/2010/main" val="2245204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sz="2800" b="1" i="1" u="sng" dirty="0">
                    <a:effectLst>
                      <a:outerShdw blurRad="38100" dist="38100" dir="2700000" algn="tl">
                        <a:srgbClr val="000000">
                          <a:alpha val="43137"/>
                        </a:srgbClr>
                      </a:outerShdw>
                    </a:effectLst>
                  </a:rPr>
                  <a:t>概要</a:t>
                </a: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2400" b="1" i="1" u="sng" dirty="0">
                  <a:effectLst>
                    <a:outerShdw blurRad="38100" dist="38100" dir="2700000" algn="tl">
                      <a:srgbClr val="000000">
                        <a:alpha val="43137"/>
                      </a:srgbClr>
                    </a:outerShdw>
                  </a:effectLst>
                </a:endParaRPr>
              </a:p>
              <a:p>
                <a:pPr marL="0" indent="0">
                  <a:buNone/>
                </a:pPr>
                <a:endParaRPr lang="en-US" altLang="ja-JP" sz="5400" dirty="0"/>
              </a:p>
              <a:p>
                <a:r>
                  <a:rPr lang="ja-JP" altLang="en-US" sz="2800" dirty="0"/>
                  <a:t>上面を面内拘束し軸方向に下向き強制変位．</a:t>
                </a:r>
                <a:endParaRPr lang="en-US" altLang="ja-JP" sz="2800" dirty="0"/>
              </a:p>
              <a:p>
                <a:r>
                  <a:rPr lang="en-US" altLang="ja-JP" sz="2800" dirty="0"/>
                  <a:t>Neo-Hook</a:t>
                </a:r>
                <a:r>
                  <a:rPr lang="ja-JP" altLang="en-US" sz="2800" dirty="0"/>
                  <a:t>超弾性，初期ポアソン比</a:t>
                </a:r>
                <a14:m>
                  <m:oMath xmlns:m="http://schemas.openxmlformats.org/officeDocument/2006/math">
                    <m:r>
                      <a:rPr lang="en-US" altLang="ja-JP" sz="2800" i="1" dirty="0" smtClean="0">
                        <a:solidFill>
                          <a:srgbClr val="C00000"/>
                        </a:solidFill>
                        <a:latin typeface="Cambria Math" panose="02040503050406030204" pitchFamily="18" charset="0"/>
                      </a:rPr>
                      <m:t>0.49</m:t>
                    </m:r>
                  </m:oMath>
                </a14:m>
                <a:r>
                  <a:rPr lang="ja-JP" altLang="en-US" sz="2800" dirty="0"/>
                  <a:t>．</a:t>
                </a:r>
                <a:endParaRPr lang="en-US" altLang="ja-JP" sz="2800" dirty="0"/>
              </a:p>
              <a:p>
                <a:r>
                  <a:rPr lang="ja-JP" altLang="en-US" sz="2800" dirty="0"/>
                  <a:t>同じメッシュを</a:t>
                </a:r>
                <a:r>
                  <a:rPr lang="ja-JP" altLang="en-US" dirty="0"/>
                  <a:t>用いて，</a:t>
                </a:r>
                <a:r>
                  <a:rPr lang="en-US" altLang="ja-JP" dirty="0"/>
                  <a:t>ABAQUS</a:t>
                </a:r>
                <a:r>
                  <a:rPr lang="ja-JP" altLang="en-US" dirty="0"/>
                  <a:t>の</a:t>
                </a:r>
                <a:r>
                  <a:rPr lang="en-US" altLang="ja-JP" dirty="0"/>
                  <a:t>T10</a:t>
                </a:r>
                <a:r>
                  <a:rPr lang="ja-JP" altLang="en-US" dirty="0"/>
                  <a:t>ハイブリッド要素</a:t>
                </a:r>
                <a:r>
                  <a:rPr lang="en-US" altLang="ja-JP" dirty="0"/>
                  <a:t>(C3D10H, C3D10MH, C3D10HS) </a:t>
                </a:r>
                <a:r>
                  <a:rPr lang="ja-JP" altLang="en-US" dirty="0"/>
                  <a:t>と精度</a:t>
                </a:r>
                <a:r>
                  <a:rPr lang="ja-JP" altLang="en-US" sz="2800" dirty="0"/>
                  <a:t>比較．</a:t>
                </a:r>
                <a:endParaRPr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b="-317"/>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pPr marL="0" indent="0">
              <a:buNone/>
            </a:pPr>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75</a:t>
            </a:fld>
            <a:endParaRPr lang="ja-JP" altLang="en-US" dirty="0"/>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912" b="1"/>
          <a:stretch/>
        </p:blipFill>
        <p:spPr>
          <a:xfrm>
            <a:off x="2627784" y="656692"/>
            <a:ext cx="4212468" cy="3708876"/>
          </a:xfrm>
          <a:prstGeom prst="rect">
            <a:avLst/>
          </a:prstGeom>
        </p:spPr>
      </p:pic>
    </p:spTree>
    <p:extLst>
      <p:ext uri="{BB962C8B-B14F-4D97-AF65-F5344CB8AC3E}">
        <p14:creationId xmlns:p14="http://schemas.microsoft.com/office/powerpoint/2010/main" val="2040570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Mises</a:t>
            </a:r>
            <a:r>
              <a:rPr lang="ja-JP" altLang="en-US" sz="2400" b="1" i="1" u="sng" dirty="0">
                <a:effectLst>
                  <a:outerShdw blurRad="38100" dist="38100" dir="2700000" algn="tl">
                    <a:srgbClr val="000000">
                      <a:alpha val="43137"/>
                    </a:srgbClr>
                  </a:outerShdw>
                </a:effectLst>
              </a:rPr>
              <a:t>応力</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9900"/>
                </a:solidFill>
                <a:effectLst>
                  <a:outerShdw blurRad="38100" dist="38100" dir="2700000" algn="tl">
                    <a:srgbClr val="000000">
                      <a:alpha val="43137"/>
                    </a:srgbClr>
                  </a:outerShdw>
                </a:effectLst>
              </a:rPr>
              <a:t>ABAQUS</a:t>
            </a:r>
            <a:br>
              <a:rPr lang="en-US" altLang="ja-JP" sz="2400" b="1" i="1" u="sng" dirty="0">
                <a:solidFill>
                  <a:srgbClr val="FF9900"/>
                </a:solidFill>
                <a:effectLst>
                  <a:outerShdw blurRad="38100" dist="38100" dir="2700000" algn="tl">
                    <a:srgbClr val="000000">
                      <a:alpha val="43137"/>
                    </a:srgbClr>
                  </a:outerShdw>
                </a:effectLst>
              </a:rPr>
            </a:br>
            <a:r>
              <a:rPr lang="en-US" altLang="ja-JP" sz="2400" b="1" i="1" u="sng" dirty="0">
                <a:solidFill>
                  <a:srgbClr val="FF9900"/>
                </a:solidFill>
                <a:effectLst>
                  <a:outerShdw blurRad="38100" dist="38100" dir="2700000" algn="tl">
                    <a:srgbClr val="000000">
                      <a:alpha val="43137"/>
                    </a:srgbClr>
                  </a:outerShdw>
                </a:effectLst>
              </a:rPr>
              <a:t>C3D10MH</a:t>
            </a:r>
            <a:r>
              <a:rPr lang="en-US" altLang="ja-JP" sz="2400" b="1" i="1" u="sng" dirty="0">
                <a:effectLst>
                  <a:outerShdw blurRad="38100" dist="38100" dir="2700000" algn="tl">
                    <a:srgbClr val="000000">
                      <a:alpha val="43137"/>
                    </a:srgbClr>
                  </a:outerShdw>
                </a:effectLst>
              </a:rPr>
              <a:t>)</a:t>
            </a:r>
            <a:endParaRPr kumimoji="1" lang="ja-JP" altLang="en-US" sz="2400" b="1" i="1" u="sng" dirty="0">
              <a:solidFill>
                <a:srgbClr val="008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76</a:t>
            </a:fld>
            <a:endParaRPr lang="ja-JP" altLang="en-US" dirty="0"/>
          </a:p>
        </p:txBody>
      </p:sp>
      <p:sp>
        <p:nvSpPr>
          <p:cNvPr id="10" name="テキスト ボックス 9"/>
          <p:cNvSpPr txBox="1"/>
          <p:nvPr/>
        </p:nvSpPr>
        <p:spPr>
          <a:xfrm>
            <a:off x="250824" y="2780928"/>
            <a:ext cx="1441420" cy="1015663"/>
          </a:xfrm>
          <a:prstGeom prst="rect">
            <a:avLst/>
          </a:prstGeom>
          <a:solidFill>
            <a:schemeClr val="bg1">
              <a:lumMod val="85000"/>
            </a:schemeClr>
          </a:solidFill>
        </p:spPr>
        <p:txBody>
          <a:bodyPr wrap="none" rtlCol="0">
            <a:spAutoFit/>
          </a:bodyPr>
          <a:lstStyle/>
          <a:p>
            <a:pPr algn="ctr"/>
            <a:r>
              <a:rPr lang="ja-JP" altLang="en-US" sz="2000" dirty="0"/>
              <a:t>わずか</a:t>
            </a:r>
            <a:br>
              <a:rPr lang="en-US" altLang="ja-JP" sz="2000" dirty="0"/>
            </a:br>
            <a:r>
              <a:rPr lang="en-US" altLang="ja-JP" sz="2000" b="1" u="sng" dirty="0"/>
              <a:t>24%</a:t>
            </a:r>
            <a:r>
              <a:rPr lang="ja-JP" altLang="en-US" sz="2000" b="1" u="sng" dirty="0"/>
              <a:t>圧縮</a:t>
            </a:r>
            <a:br>
              <a:rPr lang="en-US" altLang="ja-JP" sz="2000" dirty="0"/>
            </a:br>
            <a:r>
              <a:rPr lang="ja-JP" altLang="en-US" sz="2000" dirty="0"/>
              <a:t>で収束困難</a:t>
            </a:r>
            <a:endParaRPr kumimoji="1" lang="ja-JP" altLang="en-US" sz="2000" dirty="0"/>
          </a:p>
        </p:txBody>
      </p:sp>
      <p:pic>
        <p:nvPicPr>
          <p:cNvPr id="5" name="mis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9732" y="657225"/>
            <a:ext cx="5711167" cy="5740400"/>
          </a:xfrm>
          <a:prstGeom prst="rect">
            <a:avLst/>
          </a:prstGeom>
        </p:spPr>
      </p:pic>
      <p:sp>
        <p:nvSpPr>
          <p:cNvPr id="7" name="テキスト ボックス 6"/>
          <p:cNvSpPr txBox="1"/>
          <p:nvPr/>
        </p:nvSpPr>
        <p:spPr>
          <a:xfrm>
            <a:off x="7187916" y="1771070"/>
            <a:ext cx="1938307" cy="1631216"/>
          </a:xfrm>
          <a:prstGeom prst="rect">
            <a:avLst/>
          </a:prstGeom>
          <a:solidFill>
            <a:srgbClr val="FFFF00"/>
          </a:solidFill>
          <a:scene3d>
            <a:camera prst="orthographicFront"/>
            <a:lightRig rig="threePt" dir="t"/>
          </a:scene3d>
          <a:sp3d>
            <a:bevelT/>
          </a:sp3d>
        </p:spPr>
        <p:txBody>
          <a:bodyPr wrap="square" rtlCol="0">
            <a:spAutoFit/>
          </a:bodyPr>
          <a:lstStyle/>
          <a:p>
            <a:pPr algn="ctr"/>
            <a:r>
              <a:rPr lang="ja-JP" altLang="en-US" sz="2000" dirty="0"/>
              <a:t>縁部分に</a:t>
            </a:r>
            <a:br>
              <a:rPr lang="en-US" altLang="ja-JP" sz="2000" dirty="0"/>
            </a:br>
            <a:r>
              <a:rPr lang="ja-JP" altLang="en-US" sz="2000" dirty="0"/>
              <a:t>不自然な</a:t>
            </a:r>
            <a:br>
              <a:rPr lang="en-US" altLang="ja-JP" sz="2000" dirty="0"/>
            </a:br>
            <a:r>
              <a:rPr lang="ja-JP" altLang="en-US" sz="2000" dirty="0"/>
              <a:t>応力振動と</a:t>
            </a:r>
            <a:br>
              <a:rPr lang="en-US" altLang="ja-JP" sz="2000" dirty="0"/>
            </a:br>
            <a:r>
              <a:rPr lang="ja-JP" altLang="en-US" sz="2000" dirty="0"/>
              <a:t>形状振動</a:t>
            </a:r>
            <a:br>
              <a:rPr lang="en-US" altLang="ja-JP" sz="2000" dirty="0"/>
            </a:br>
            <a:r>
              <a:rPr lang="ja-JP" altLang="en-US" sz="2000" dirty="0"/>
              <a:t>が見られる．</a:t>
            </a:r>
            <a:endParaRPr kumimoji="1" lang="ja-JP" altLang="en-US" sz="2000" dirty="0"/>
          </a:p>
        </p:txBody>
      </p:sp>
    </p:spTree>
    <p:extLst>
      <p:ext uri="{BB962C8B-B14F-4D97-AF65-F5344CB8AC3E}">
        <p14:creationId xmlns:p14="http://schemas.microsoft.com/office/powerpoint/2010/main" val="32778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0824" y="623887"/>
            <a:ext cx="8641655" cy="5773737"/>
          </a:xfrm>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Mises</a:t>
            </a:r>
            <a:r>
              <a:rPr lang="ja-JP" altLang="en-US" sz="2400" b="1" i="1" u="sng" dirty="0">
                <a:effectLst>
                  <a:outerShdw blurRad="38100" dist="38100" dir="2700000" algn="tl">
                    <a:srgbClr val="000000">
                      <a:alpha val="43137"/>
                    </a:srgbClr>
                  </a:outerShdw>
                </a:effectLst>
              </a:rPr>
              <a:t>応力</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0000"/>
                </a:solidFill>
                <a:effectLst>
                  <a:outerShdw blurRad="38100" dist="38100" dir="2700000" algn="tl">
                    <a:srgbClr val="000000">
                      <a:alpha val="43137"/>
                    </a:srgbClr>
                  </a:outerShdw>
                </a:effectLst>
              </a:rPr>
              <a:t>Selective</a:t>
            </a:r>
            <a:br>
              <a:rPr lang="en-US" altLang="ja-JP" sz="2400" b="1" i="1" u="sng" dirty="0">
                <a:solidFill>
                  <a:srgbClr val="FF0000"/>
                </a:solidFill>
                <a:effectLst>
                  <a:outerShdw blurRad="38100" dist="38100" dir="2700000" algn="tl">
                    <a:srgbClr val="000000">
                      <a:alpha val="43137"/>
                    </a:srgbClr>
                  </a:outerShdw>
                </a:effectLst>
              </a:rPr>
            </a:br>
            <a:r>
              <a:rPr lang="en-US" altLang="ja-JP" sz="2400" b="1" i="1" u="sng" dirty="0">
                <a:solidFill>
                  <a:srgbClr val="FF0000"/>
                </a:solidFill>
                <a:effectLst>
                  <a:outerShdw blurRad="38100" dist="38100" dir="2700000" algn="tl">
                    <a:srgbClr val="000000">
                      <a:alpha val="43137"/>
                    </a:srgbClr>
                  </a:outerShdw>
                </a:effectLst>
              </a:rPr>
              <a:t>CS-FEM-T10</a:t>
            </a:r>
            <a:r>
              <a:rPr lang="en-US" altLang="ja-JP" sz="2400" b="1" i="1" u="sng" dirty="0">
                <a:effectLst>
                  <a:outerShdw blurRad="38100" dist="38100" dir="2700000" algn="tl">
                    <a:srgbClr val="000000">
                      <a:alpha val="43137"/>
                    </a:srgbClr>
                  </a:outerShdw>
                </a:effectLst>
              </a:rPr>
              <a:t>)</a:t>
            </a:r>
            <a:endParaRPr kumimoji="1" lang="ja-JP" altLang="en-US" sz="2400" b="1" i="1" u="sng" dirty="0">
              <a:solidFill>
                <a:srgbClr val="008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77</a:t>
            </a:fld>
            <a:endParaRPr lang="ja-JP" altLang="en-US" dirty="0"/>
          </a:p>
        </p:txBody>
      </p:sp>
      <p:sp>
        <p:nvSpPr>
          <p:cNvPr id="8" name="テキスト ボックス 7"/>
          <p:cNvSpPr txBox="1"/>
          <p:nvPr/>
        </p:nvSpPr>
        <p:spPr>
          <a:xfrm>
            <a:off x="251463" y="2779788"/>
            <a:ext cx="1441420" cy="707886"/>
          </a:xfrm>
          <a:prstGeom prst="rect">
            <a:avLst/>
          </a:prstGeom>
          <a:solidFill>
            <a:schemeClr val="bg1">
              <a:lumMod val="85000"/>
            </a:schemeClr>
          </a:solidFill>
        </p:spPr>
        <p:txBody>
          <a:bodyPr wrap="none" rtlCol="0">
            <a:spAutoFit/>
          </a:bodyPr>
          <a:lstStyle/>
          <a:p>
            <a:pPr algn="ctr"/>
            <a:r>
              <a:rPr lang="en-US" altLang="ja-JP" sz="2000" b="1" u="sng" dirty="0"/>
              <a:t>47%</a:t>
            </a:r>
            <a:r>
              <a:rPr lang="ja-JP" altLang="en-US" sz="2000" b="1" u="sng" dirty="0"/>
              <a:t>圧縮</a:t>
            </a:r>
            <a:br>
              <a:rPr lang="en-US" altLang="ja-JP" sz="2000" dirty="0"/>
            </a:br>
            <a:r>
              <a:rPr lang="ja-JP" altLang="en-US" sz="2000" dirty="0"/>
              <a:t>で収束困難</a:t>
            </a:r>
            <a:endParaRPr kumimoji="1" lang="ja-JP" altLang="en-US" sz="2000" dirty="0"/>
          </a:p>
        </p:txBody>
      </p:sp>
      <p:sp>
        <p:nvSpPr>
          <p:cNvPr id="9" name="テキスト ボックス 8"/>
          <p:cNvSpPr txBox="1"/>
          <p:nvPr/>
        </p:nvSpPr>
        <p:spPr>
          <a:xfrm>
            <a:off x="7300074" y="2312876"/>
            <a:ext cx="1793302" cy="1323439"/>
          </a:xfrm>
          <a:prstGeom prst="rect">
            <a:avLst/>
          </a:prstGeom>
          <a:solidFill>
            <a:schemeClr val="bg1">
              <a:lumMod val="85000"/>
            </a:schemeClr>
          </a:solidFill>
          <a:scene3d>
            <a:camera prst="orthographicFront"/>
            <a:lightRig rig="threePt" dir="t"/>
          </a:scene3d>
          <a:sp3d>
            <a:bevelT/>
          </a:sp3d>
        </p:spPr>
        <p:txBody>
          <a:bodyPr wrap="square" rtlCol="0">
            <a:spAutoFit/>
          </a:bodyPr>
          <a:lstStyle/>
          <a:p>
            <a:pPr algn="ctr"/>
            <a:r>
              <a:rPr lang="ja-JP" altLang="en-US" sz="2000" dirty="0"/>
              <a:t>縁部分の</a:t>
            </a:r>
            <a:br>
              <a:rPr lang="en-US" altLang="ja-JP" sz="2000" dirty="0"/>
            </a:br>
            <a:r>
              <a:rPr lang="ja-JP" altLang="en-US" sz="2000" dirty="0"/>
              <a:t>分布には</a:t>
            </a:r>
            <a:br>
              <a:rPr lang="en-US" altLang="ja-JP" sz="2000" dirty="0"/>
            </a:br>
            <a:r>
              <a:rPr lang="ja-JP" altLang="en-US" sz="2000" dirty="0"/>
              <a:t>改善の余地</a:t>
            </a:r>
            <a:br>
              <a:rPr lang="en-US" altLang="ja-JP" sz="2000" dirty="0"/>
            </a:br>
            <a:r>
              <a:rPr lang="ja-JP" altLang="en-US" sz="2000" dirty="0"/>
              <a:t>あり</a:t>
            </a:r>
            <a:endParaRPr kumimoji="1" lang="ja-JP" altLang="en-US" sz="2000" dirty="0"/>
          </a:p>
        </p:txBody>
      </p:sp>
      <p:sp>
        <p:nvSpPr>
          <p:cNvPr id="10" name="テキスト ボックス 9">
            <a:extLst>
              <a:ext uri="{FF2B5EF4-FFF2-40B4-BE49-F238E27FC236}">
                <a16:creationId xmlns:a16="http://schemas.microsoft.com/office/drawing/2014/main" id="{8FF3BB38-9D82-400F-8B5E-DB22CE5B99AB}"/>
              </a:ext>
            </a:extLst>
          </p:cNvPr>
          <p:cNvSpPr txBox="1"/>
          <p:nvPr/>
        </p:nvSpPr>
        <p:spPr>
          <a:xfrm>
            <a:off x="250824" y="4181703"/>
            <a:ext cx="1471878" cy="1631216"/>
          </a:xfrm>
          <a:prstGeom prst="rect">
            <a:avLst/>
          </a:prstGeom>
          <a:solidFill>
            <a:schemeClr val="accent1"/>
          </a:solidFill>
          <a:ln w="38100">
            <a:noFill/>
          </a:ln>
          <a:scene3d>
            <a:camera prst="orthographicFront"/>
            <a:lightRig rig="threePt" dir="t"/>
          </a:scene3d>
          <a:sp3d>
            <a:bevelT/>
          </a:sp3d>
        </p:spPr>
        <p:txBody>
          <a:bodyPr wrap="none" rtlCol="0">
            <a:spAutoFit/>
          </a:bodyPr>
          <a:lstStyle/>
          <a:p>
            <a:pPr algn="ctr"/>
            <a:r>
              <a:rPr lang="ja-JP" altLang="en-US" sz="2000" dirty="0"/>
              <a:t>提案手法</a:t>
            </a:r>
            <a:br>
              <a:rPr lang="en-US" altLang="ja-JP" sz="2000" dirty="0"/>
            </a:br>
            <a:r>
              <a:rPr lang="ja-JP" altLang="en-US" sz="2000" dirty="0"/>
              <a:t>の方が</a:t>
            </a:r>
            <a:br>
              <a:rPr lang="en-US" altLang="ja-JP" sz="2000" dirty="0"/>
            </a:br>
            <a:r>
              <a:rPr lang="en-US" altLang="ja-JP" sz="2000" dirty="0"/>
              <a:t>C3D10MH</a:t>
            </a:r>
            <a:br>
              <a:rPr lang="en-US" altLang="ja-JP" sz="2000" dirty="0"/>
            </a:br>
            <a:r>
              <a:rPr lang="ja-JP" altLang="en-US" sz="2000" dirty="0"/>
              <a:t>よりロバスト</a:t>
            </a:r>
            <a:br>
              <a:rPr lang="en-US" altLang="ja-JP" sz="2000" dirty="0"/>
            </a:br>
            <a:r>
              <a:rPr lang="ja-JP" altLang="en-US" sz="2000" dirty="0"/>
              <a:t>（長持ち）</a:t>
            </a:r>
            <a:endParaRPr kumimoji="1" lang="ja-JP" altLang="en-US" sz="2000" dirty="0"/>
          </a:p>
        </p:txBody>
      </p:sp>
      <p:pic>
        <p:nvPicPr>
          <p:cNvPr id="5" name="cylinder2-mises">
            <a:hlinkClick r:id="" action="ppaction://media"/>
            <a:extLst>
              <a:ext uri="{FF2B5EF4-FFF2-40B4-BE49-F238E27FC236}">
                <a16:creationId xmlns:a16="http://schemas.microsoft.com/office/drawing/2014/main" id="{20F6B8BF-CF82-4D68-9276-4369CEF5BA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10" r="29700"/>
          <a:stretch>
            <a:fillRect/>
          </a:stretch>
        </p:blipFill>
        <p:spPr>
          <a:xfrm>
            <a:off x="2142613" y="657224"/>
            <a:ext cx="5093683" cy="5740400"/>
          </a:xfrm>
          <a:prstGeom prst="rect">
            <a:avLst/>
          </a:prstGeom>
        </p:spPr>
      </p:pic>
    </p:spTree>
    <p:extLst>
      <p:ext uri="{BB962C8B-B14F-4D97-AF65-F5344CB8AC3E}">
        <p14:creationId xmlns:p14="http://schemas.microsoft.com/office/powerpoint/2010/main" val="9443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sz="2800" b="1" i="1" u="sng" dirty="0">
                <a:effectLst>
                  <a:outerShdw blurRad="38100" dist="38100" dir="2700000" algn="tl">
                    <a:srgbClr val="000000">
                      <a:alpha val="43137"/>
                    </a:srgbClr>
                  </a:outerShdw>
                </a:effectLst>
              </a:rPr>
              <a:t>24%</a:t>
            </a:r>
            <a:r>
              <a:rPr lang="ja-JP" altLang="en-US" sz="2800" b="1" i="1" u="sng" dirty="0">
                <a:effectLst>
                  <a:outerShdw blurRad="38100" dist="38100" dir="2700000" algn="tl">
                    <a:srgbClr val="000000">
                      <a:alpha val="43137"/>
                    </a:srgbClr>
                  </a:outerShdw>
                </a:effectLst>
              </a:rPr>
              <a:t>圧縮時点の</a:t>
            </a:r>
            <a:r>
              <a:rPr lang="en-US" altLang="ja-JP" sz="2800" b="1" i="1" u="sng" dirty="0">
                <a:effectLst>
                  <a:outerShdw blurRad="38100" dist="38100" dir="2700000" algn="tl">
                    <a:srgbClr val="000000">
                      <a:alpha val="43137"/>
                    </a:srgbClr>
                  </a:outerShdw>
                </a:effectLst>
              </a:rPr>
              <a:t>Mises</a:t>
            </a:r>
            <a:r>
              <a:rPr lang="ja-JP" altLang="en-US" sz="2800" b="1" i="1" u="sng" dirty="0">
                <a:effectLst>
                  <a:outerShdw blurRad="38100" dist="38100" dir="2700000" algn="tl">
                    <a:srgbClr val="000000">
                      <a:alpha val="43137"/>
                    </a:srgbClr>
                  </a:outerShdw>
                </a:effectLst>
              </a:rPr>
              <a:t>応力分布比較</a:t>
            </a:r>
            <a:endParaRPr kumimoji="1" lang="ja-JP" altLang="en-US" sz="2800"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78</a:t>
            </a:fld>
            <a:endParaRPr lang="ja-JP" altLang="en-US" dirty="0"/>
          </a:p>
        </p:txBody>
      </p:sp>
      <p:sp>
        <p:nvSpPr>
          <p:cNvPr id="5" name="テキスト ボックス 4"/>
          <p:cNvSpPr txBox="1"/>
          <p:nvPr/>
        </p:nvSpPr>
        <p:spPr>
          <a:xfrm>
            <a:off x="326960" y="4288912"/>
            <a:ext cx="1741181" cy="707886"/>
          </a:xfrm>
          <a:prstGeom prst="rect">
            <a:avLst/>
          </a:prstGeom>
          <a:noFill/>
        </p:spPr>
        <p:txBody>
          <a:bodyPr wrap="none" rtlCol="0">
            <a:spAutoFit/>
          </a:bodyPr>
          <a:lstStyle/>
          <a:p>
            <a:pPr algn="ctr"/>
            <a:r>
              <a:rPr lang="en-US" altLang="ja-JP" sz="2000" dirty="0">
                <a:solidFill>
                  <a:srgbClr val="FF0000"/>
                </a:solidFill>
              </a:rPr>
              <a:t>Selective</a:t>
            </a:r>
            <a:br>
              <a:rPr lang="en-US" altLang="ja-JP" sz="2000" dirty="0">
                <a:solidFill>
                  <a:srgbClr val="FF0000"/>
                </a:solidFill>
              </a:rPr>
            </a:br>
            <a:r>
              <a:rPr lang="en-US" altLang="ja-JP" sz="2000" dirty="0">
                <a:solidFill>
                  <a:srgbClr val="FF0000"/>
                </a:solidFill>
              </a:rPr>
              <a:t>CS-FEM-T10</a:t>
            </a:r>
            <a:endParaRPr kumimoji="1" lang="ja-JP" altLang="en-US" sz="2000" dirty="0">
              <a:solidFill>
                <a:srgbClr val="FF0000"/>
              </a:solidFill>
            </a:endParaRPr>
          </a:p>
        </p:txBody>
      </p:sp>
      <p:sp>
        <p:nvSpPr>
          <p:cNvPr id="14" name="テキスト ボックス 13"/>
          <p:cNvSpPr txBox="1"/>
          <p:nvPr/>
        </p:nvSpPr>
        <p:spPr>
          <a:xfrm>
            <a:off x="4996268" y="4288912"/>
            <a:ext cx="1383712" cy="707886"/>
          </a:xfrm>
          <a:prstGeom prst="rect">
            <a:avLst/>
          </a:prstGeom>
          <a:noFill/>
        </p:spPr>
        <p:txBody>
          <a:bodyPr wrap="none" rtlCol="0">
            <a:spAutoFit/>
          </a:bodyPr>
          <a:lstStyle/>
          <a:p>
            <a:pPr algn="ctr"/>
            <a:r>
              <a:rPr lang="en-US" altLang="ja-JP" sz="2000" dirty="0">
                <a:solidFill>
                  <a:srgbClr val="FF9900"/>
                </a:solidFill>
              </a:rPr>
              <a:t>ABAQUS</a:t>
            </a:r>
            <a:br>
              <a:rPr lang="en-US" altLang="ja-JP" sz="2000" dirty="0">
                <a:solidFill>
                  <a:srgbClr val="FF9900"/>
                </a:solidFill>
              </a:rPr>
            </a:br>
            <a:r>
              <a:rPr lang="en-US" altLang="ja-JP" sz="2000" dirty="0">
                <a:solidFill>
                  <a:srgbClr val="FF9900"/>
                </a:solidFill>
              </a:rPr>
              <a:t>C3D10MH</a:t>
            </a:r>
          </a:p>
        </p:txBody>
      </p:sp>
      <p:sp>
        <p:nvSpPr>
          <p:cNvPr id="15" name="テキスト ボックス 14"/>
          <p:cNvSpPr txBox="1"/>
          <p:nvPr/>
        </p:nvSpPr>
        <p:spPr>
          <a:xfrm>
            <a:off x="7231368" y="4288912"/>
            <a:ext cx="1342035"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C3D10HS</a:t>
            </a:r>
          </a:p>
        </p:txBody>
      </p:sp>
      <p:sp>
        <p:nvSpPr>
          <p:cNvPr id="6" name="テキスト ボックス 5"/>
          <p:cNvSpPr txBox="1"/>
          <p:nvPr/>
        </p:nvSpPr>
        <p:spPr>
          <a:xfrm>
            <a:off x="2828140" y="4288912"/>
            <a:ext cx="1255472"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a:t>
            </a:r>
            <a:endParaRPr kumimoji="1" lang="ja-JP" altLang="en-US" sz="2000" dirty="0">
              <a:solidFill>
                <a:srgbClr val="0000CC"/>
              </a:solidFill>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4266" r="7595"/>
          <a:stretch/>
        </p:blipFill>
        <p:spPr>
          <a:xfrm>
            <a:off x="2339752" y="1273884"/>
            <a:ext cx="2232248" cy="2947295"/>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4266" r="7595"/>
          <a:stretch/>
        </p:blipFill>
        <p:spPr>
          <a:xfrm>
            <a:off x="4572000" y="1268760"/>
            <a:ext cx="2232248" cy="2947295"/>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4418" r="7284"/>
          <a:stretch/>
        </p:blipFill>
        <p:spPr>
          <a:xfrm>
            <a:off x="6784253" y="1277262"/>
            <a:ext cx="2236267" cy="2947295"/>
          </a:xfrm>
          <a:prstGeom prst="rect">
            <a:avLst/>
          </a:prstGeom>
        </p:spPr>
      </p:pic>
      <p:sp>
        <p:nvSpPr>
          <p:cNvPr id="13" name="テキスト ボックス 12"/>
          <p:cNvSpPr txBox="1"/>
          <p:nvPr/>
        </p:nvSpPr>
        <p:spPr>
          <a:xfrm>
            <a:off x="2166033" y="5228802"/>
            <a:ext cx="4798109" cy="830997"/>
          </a:xfrm>
          <a:prstGeom prst="rect">
            <a:avLst/>
          </a:prstGeom>
          <a:solidFill>
            <a:schemeClr val="bg1">
              <a:lumMod val="85000"/>
            </a:schemeClr>
          </a:solidFill>
        </p:spPr>
        <p:txBody>
          <a:bodyPr wrap="none" rtlCol="0">
            <a:spAutoFit/>
          </a:bodyPr>
          <a:lstStyle/>
          <a:p>
            <a:pPr algn="ctr"/>
            <a:r>
              <a:rPr kumimoji="1" lang="ja-JP" altLang="en-US" sz="2400" dirty="0"/>
              <a:t>応力特異性を持つ縁部分を除き，</a:t>
            </a:r>
            <a:br>
              <a:rPr kumimoji="1" lang="en-US" altLang="ja-JP" sz="2400" dirty="0"/>
            </a:br>
            <a:r>
              <a:rPr kumimoji="1" lang="ja-JP" altLang="en-US" sz="2400" dirty="0"/>
              <a:t>全ての手法で結果は似通っている．</a:t>
            </a:r>
            <a:endParaRPr kumimoji="1" lang="en-US" altLang="ja-JP" sz="2400" dirty="0"/>
          </a:p>
        </p:txBody>
      </p:sp>
      <p:pic>
        <p:nvPicPr>
          <p:cNvPr id="12" name="図 11">
            <a:extLst>
              <a:ext uri="{FF2B5EF4-FFF2-40B4-BE49-F238E27FC236}">
                <a16:creationId xmlns:a16="http://schemas.microsoft.com/office/drawing/2014/main" id="{49E4A6CD-D516-4285-BC6E-9D44C454C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9635" r="47476" b="5127"/>
          <a:stretch/>
        </p:blipFill>
        <p:spPr>
          <a:xfrm>
            <a:off x="536" y="1244599"/>
            <a:ext cx="2320772" cy="2971456"/>
          </a:xfrm>
          <a:prstGeom prst="rect">
            <a:avLst/>
          </a:prstGeom>
        </p:spPr>
      </p:pic>
    </p:spTree>
    <p:extLst>
      <p:ext uri="{BB962C8B-B14F-4D97-AF65-F5344CB8AC3E}">
        <p14:creationId xmlns:p14="http://schemas.microsoft.com/office/powerpoint/2010/main" val="2964826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sz="2800" b="1" i="1" u="sng" dirty="0">
                <a:effectLst>
                  <a:outerShdw blurRad="38100" dist="38100" dir="2700000" algn="tl">
                    <a:srgbClr val="000000">
                      <a:alpha val="43137"/>
                    </a:srgbClr>
                  </a:outerShdw>
                </a:effectLst>
              </a:rPr>
              <a:t>24%</a:t>
            </a:r>
            <a:r>
              <a:rPr lang="ja-JP" altLang="en-US" sz="2800" b="1" i="1" u="sng" dirty="0">
                <a:effectLst>
                  <a:outerShdw blurRad="38100" dist="38100" dir="2700000" algn="tl">
                    <a:srgbClr val="000000">
                      <a:alpha val="43137"/>
                    </a:srgbClr>
                  </a:outerShdw>
                </a:effectLst>
              </a:rPr>
              <a:t>圧縮時点での圧力分布比較</a:t>
            </a:r>
            <a:endParaRPr kumimoji="1" lang="ja-JP" altLang="en-US" sz="2800"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79</a:t>
            </a:fld>
            <a:endParaRPr lang="ja-JP" altLang="en-US" dirty="0"/>
          </a:p>
        </p:txBody>
      </p:sp>
      <p:sp>
        <p:nvSpPr>
          <p:cNvPr id="5" name="テキスト ボックス 4"/>
          <p:cNvSpPr txBox="1"/>
          <p:nvPr/>
        </p:nvSpPr>
        <p:spPr>
          <a:xfrm>
            <a:off x="326957" y="4288912"/>
            <a:ext cx="1741181" cy="707886"/>
          </a:xfrm>
          <a:prstGeom prst="rect">
            <a:avLst/>
          </a:prstGeom>
          <a:noFill/>
        </p:spPr>
        <p:txBody>
          <a:bodyPr wrap="none" rtlCol="0">
            <a:spAutoFit/>
          </a:bodyPr>
          <a:lstStyle/>
          <a:p>
            <a:pPr algn="ctr"/>
            <a:r>
              <a:rPr kumimoji="1" lang="en-US" altLang="ja-JP" sz="2000" dirty="0">
                <a:solidFill>
                  <a:srgbClr val="FF0000"/>
                </a:solidFill>
              </a:rPr>
              <a:t>Selective</a:t>
            </a:r>
            <a:br>
              <a:rPr kumimoji="1" lang="en-US" altLang="ja-JP" sz="2000" dirty="0">
                <a:solidFill>
                  <a:srgbClr val="FF0000"/>
                </a:solidFill>
              </a:rPr>
            </a:br>
            <a:r>
              <a:rPr kumimoji="1" lang="en-US" altLang="ja-JP" sz="2000" dirty="0">
                <a:solidFill>
                  <a:srgbClr val="FF0000"/>
                </a:solidFill>
              </a:rPr>
              <a:t>CS-FEM-T10</a:t>
            </a:r>
            <a:endParaRPr kumimoji="1" lang="ja-JP" altLang="en-US" sz="2000" dirty="0">
              <a:solidFill>
                <a:srgbClr val="FF0000"/>
              </a:solidFill>
            </a:endParaRPr>
          </a:p>
        </p:txBody>
      </p:sp>
      <p:sp>
        <p:nvSpPr>
          <p:cNvPr id="14" name="テキスト ボックス 13"/>
          <p:cNvSpPr txBox="1"/>
          <p:nvPr/>
        </p:nvSpPr>
        <p:spPr>
          <a:xfrm>
            <a:off x="4996268" y="4288912"/>
            <a:ext cx="1383712" cy="707886"/>
          </a:xfrm>
          <a:prstGeom prst="rect">
            <a:avLst/>
          </a:prstGeom>
          <a:noFill/>
        </p:spPr>
        <p:txBody>
          <a:bodyPr wrap="none" rtlCol="0">
            <a:spAutoFit/>
          </a:bodyPr>
          <a:lstStyle/>
          <a:p>
            <a:pPr algn="ctr"/>
            <a:r>
              <a:rPr lang="en-US" altLang="ja-JP" sz="2000" dirty="0">
                <a:solidFill>
                  <a:srgbClr val="FF9900"/>
                </a:solidFill>
              </a:rPr>
              <a:t>ABAQUS</a:t>
            </a:r>
            <a:br>
              <a:rPr lang="en-US" altLang="ja-JP" sz="2000" dirty="0">
                <a:solidFill>
                  <a:srgbClr val="FF9900"/>
                </a:solidFill>
              </a:rPr>
            </a:br>
            <a:r>
              <a:rPr lang="en-US" altLang="ja-JP" sz="2000" dirty="0">
                <a:solidFill>
                  <a:srgbClr val="FF9900"/>
                </a:solidFill>
              </a:rPr>
              <a:t>C3D10MH</a:t>
            </a:r>
          </a:p>
        </p:txBody>
      </p:sp>
      <p:sp>
        <p:nvSpPr>
          <p:cNvPr id="15" name="テキスト ボックス 14"/>
          <p:cNvSpPr txBox="1"/>
          <p:nvPr/>
        </p:nvSpPr>
        <p:spPr>
          <a:xfrm>
            <a:off x="7231368" y="4288912"/>
            <a:ext cx="1342035"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C3D10HS</a:t>
            </a:r>
          </a:p>
        </p:txBody>
      </p:sp>
      <p:sp>
        <p:nvSpPr>
          <p:cNvPr id="6" name="テキスト ボックス 5"/>
          <p:cNvSpPr txBox="1"/>
          <p:nvPr/>
        </p:nvSpPr>
        <p:spPr>
          <a:xfrm>
            <a:off x="2828140" y="4288912"/>
            <a:ext cx="1255472"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a:t>
            </a:r>
            <a:endParaRPr kumimoji="1" lang="ja-JP" altLang="en-US" sz="2000" dirty="0">
              <a:solidFill>
                <a:srgbClr val="0000CC"/>
              </a:solidFill>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4509" r="7352"/>
          <a:stretch/>
        </p:blipFill>
        <p:spPr>
          <a:xfrm>
            <a:off x="2323894" y="1281672"/>
            <a:ext cx="2232248" cy="2947295"/>
          </a:xfrm>
          <a:prstGeom prst="rect">
            <a:avLst/>
          </a:prstGeom>
        </p:spPr>
      </p:pic>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4818" r="8464"/>
          <a:stretch/>
        </p:blipFill>
        <p:spPr>
          <a:xfrm>
            <a:off x="4556142" y="1294356"/>
            <a:ext cx="2196244" cy="2947295"/>
          </a:xfrm>
          <a:prstGeom prst="rect">
            <a:avLst/>
          </a:prstGeom>
        </p:spPr>
      </p:pic>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4773" r="7088"/>
          <a:stretch/>
        </p:blipFill>
        <p:spPr>
          <a:xfrm>
            <a:off x="6752386" y="1300440"/>
            <a:ext cx="2232248" cy="2947295"/>
          </a:xfrm>
          <a:prstGeom prst="rect">
            <a:avLst/>
          </a:prstGeom>
        </p:spPr>
      </p:pic>
      <p:pic>
        <p:nvPicPr>
          <p:cNvPr id="8" name="図 7">
            <a:extLst>
              <a:ext uri="{FF2B5EF4-FFF2-40B4-BE49-F238E27FC236}">
                <a16:creationId xmlns:a16="http://schemas.microsoft.com/office/drawing/2014/main" id="{90D288BB-89E8-432A-B31F-8D6F0B279B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584" r="47515" b="4851"/>
          <a:stretch/>
        </p:blipFill>
        <p:spPr>
          <a:xfrm>
            <a:off x="48477" y="1320205"/>
            <a:ext cx="2255271" cy="2900883"/>
          </a:xfrm>
          <a:prstGeom prst="rect">
            <a:avLst/>
          </a:prstGeom>
        </p:spPr>
      </p:pic>
      <p:sp>
        <p:nvSpPr>
          <p:cNvPr id="19" name="テキスト ボックス 18">
            <a:extLst>
              <a:ext uri="{FF2B5EF4-FFF2-40B4-BE49-F238E27FC236}">
                <a16:creationId xmlns:a16="http://schemas.microsoft.com/office/drawing/2014/main" id="{86F16326-A620-458E-9478-32B9E6CBFDBC}"/>
              </a:ext>
            </a:extLst>
          </p:cNvPr>
          <p:cNvSpPr txBox="1"/>
          <p:nvPr/>
        </p:nvSpPr>
        <p:spPr>
          <a:xfrm>
            <a:off x="2166033" y="5228802"/>
            <a:ext cx="4798109" cy="830997"/>
          </a:xfrm>
          <a:prstGeom prst="rect">
            <a:avLst/>
          </a:prstGeom>
          <a:solidFill>
            <a:schemeClr val="bg1">
              <a:lumMod val="85000"/>
            </a:schemeClr>
          </a:solidFill>
        </p:spPr>
        <p:txBody>
          <a:bodyPr wrap="none" rtlCol="0">
            <a:spAutoFit/>
          </a:bodyPr>
          <a:lstStyle/>
          <a:p>
            <a:pPr algn="ctr"/>
            <a:r>
              <a:rPr kumimoji="1" lang="ja-JP" altLang="en-US" sz="2400" dirty="0"/>
              <a:t>応力特異性を持つ縁部分を除き，</a:t>
            </a:r>
            <a:br>
              <a:rPr kumimoji="1" lang="en-US" altLang="ja-JP" sz="2400" dirty="0"/>
            </a:br>
            <a:r>
              <a:rPr kumimoji="1" lang="ja-JP" altLang="en-US" sz="2400" dirty="0"/>
              <a:t>全ての手法で結果は似通っている．</a:t>
            </a:r>
            <a:endParaRPr kumimoji="1" lang="en-US" altLang="ja-JP" sz="2400" dirty="0"/>
          </a:p>
        </p:txBody>
      </p:sp>
    </p:spTree>
    <p:extLst>
      <p:ext uri="{BB962C8B-B14F-4D97-AF65-F5344CB8AC3E}">
        <p14:creationId xmlns:p14="http://schemas.microsoft.com/office/powerpoint/2010/main" val="137565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本講演の目的</a:t>
            </a:r>
            <a:endParaRPr kumimoji="1" lang="ja-JP" altLang="en-US" dirty="0"/>
          </a:p>
        </p:txBody>
      </p:sp>
      <p:sp>
        <p:nvSpPr>
          <p:cNvPr id="6" name="スライド番号プレースホルダー 5">
            <a:extLst>
              <a:ext uri="{FF2B5EF4-FFF2-40B4-BE49-F238E27FC236}">
                <a16:creationId xmlns:a16="http://schemas.microsoft.com/office/drawing/2014/main" id="{9CED5D0F-44A1-41FC-8778-BECAF2E00295}"/>
              </a:ext>
            </a:extLst>
          </p:cNvPr>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
        <p:nvSpPr>
          <p:cNvPr id="5" name="角丸四角形 4"/>
          <p:cNvSpPr/>
          <p:nvPr/>
        </p:nvSpPr>
        <p:spPr>
          <a:xfrm>
            <a:off x="611211" y="778354"/>
            <a:ext cx="7920880" cy="2844316"/>
          </a:xfrm>
          <a:prstGeom prst="roundRect">
            <a:avLst>
              <a:gd name="adj" fmla="val 13853"/>
            </a:avLst>
          </a:prstGeom>
          <a:noFill/>
          <a:ln w="4762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457200" indent="-457200">
              <a:buFont typeface="Wingdings" panose="05000000000000000000" pitchFamily="2" charset="2"/>
              <a:buChar char="n"/>
            </a:pPr>
            <a:r>
              <a:rPr lang="en-US" altLang="ja-JP" sz="3200" dirty="0">
                <a:solidFill>
                  <a:schemeClr val="tx1"/>
                </a:solidFill>
                <a:latin typeface="ＭＳ Ｐゴシック" panose="020B0600070205080204" pitchFamily="50" charset="-128"/>
                <a:ea typeface="ＭＳ Ｐゴシック" panose="020B0600070205080204" pitchFamily="50" charset="-128"/>
              </a:rPr>
              <a:t>S-FEM</a:t>
            </a:r>
            <a:r>
              <a:rPr lang="ja-JP" altLang="en-US" sz="3200" dirty="0">
                <a:solidFill>
                  <a:schemeClr val="tx1"/>
                </a:solidFill>
                <a:latin typeface="ＭＳ Ｐゴシック" panose="020B0600070205080204" pitchFamily="50" charset="-128"/>
                <a:ea typeface="ＭＳ Ｐゴシック" panose="020B0600070205080204" pitchFamily="50" charset="-128"/>
              </a:rPr>
              <a:t>とその開発事例の紹介</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457200" indent="-457200">
              <a:buFont typeface="Wingdings" panose="05000000000000000000" pitchFamily="2" charset="2"/>
              <a:buChar char="n"/>
            </a:pPr>
            <a:r>
              <a:rPr lang="ja-JP" altLang="en-US" sz="3200" dirty="0">
                <a:solidFill>
                  <a:schemeClr val="tx1"/>
                </a:solidFill>
                <a:latin typeface="ＭＳ Ｐゴシック" panose="020B0600070205080204" pitchFamily="50" charset="-128"/>
                <a:ea typeface="ＭＳ Ｐゴシック" panose="020B0600070205080204" pitchFamily="50" charset="-128"/>
              </a:rPr>
              <a:t>ゴム大変形に対する我々の</a:t>
            </a:r>
            <a:r>
              <a:rPr lang="en-US" altLang="ja-JP" sz="3200" dirty="0">
                <a:solidFill>
                  <a:schemeClr val="tx1"/>
                </a:solidFill>
                <a:latin typeface="ＭＳ Ｐゴシック" panose="020B0600070205080204" pitchFamily="50" charset="-128"/>
                <a:ea typeface="ＭＳ Ｐゴシック" panose="020B0600070205080204" pitchFamily="50" charset="-128"/>
              </a:rPr>
              <a:t>S-FEM</a:t>
            </a:r>
            <a:r>
              <a:rPr lang="ja-JP" altLang="en-US" sz="3200" dirty="0">
                <a:solidFill>
                  <a:schemeClr val="tx1"/>
                </a:solidFill>
                <a:latin typeface="ＭＳ Ｐゴシック" panose="020B0600070205080204" pitchFamily="50" charset="-128"/>
                <a:ea typeface="ＭＳ Ｐゴシック" panose="020B0600070205080204" pitchFamily="50" charset="-128"/>
              </a:rPr>
              <a:t>研究の進捗紹介</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a:p>
            <a:pPr marL="457200" indent="-457200">
              <a:buFont typeface="Wingdings" panose="05000000000000000000" pitchFamily="2" charset="2"/>
              <a:buChar char="n"/>
            </a:pPr>
            <a:r>
              <a:rPr lang="ja-JP" altLang="en-US" sz="3200" dirty="0">
                <a:solidFill>
                  <a:schemeClr val="tx1"/>
                </a:solidFill>
                <a:latin typeface="ＭＳ Ｐゴシック" panose="020B0600070205080204" pitchFamily="50" charset="-128"/>
                <a:ea typeface="ＭＳ Ｐゴシック" panose="020B0600070205080204" pitchFamily="50" charset="-128"/>
              </a:rPr>
              <a:t>ゴム業界における今後の微圧縮大変形解析の利用動向に関するディスカッション</a:t>
            </a:r>
            <a:endParaRPr lang="en-US" altLang="ja-JP" sz="32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719572" y="3673673"/>
            <a:ext cx="7883890" cy="2677656"/>
          </a:xfrm>
          <a:prstGeom prst="rect">
            <a:avLst/>
          </a:prstGeom>
          <a:noFill/>
        </p:spPr>
        <p:txBody>
          <a:bodyPr wrap="none" rtlCol="0">
            <a:spAutoFit/>
          </a:bodyPr>
          <a:lstStyle/>
          <a:p>
            <a:r>
              <a:rPr kumimoji="1" lang="ja-JP" altLang="en-US" sz="2800" b="1" i="1" u="sng" dirty="0">
                <a:effectLst>
                  <a:outerShdw blurRad="38100" dist="38100" dir="2700000" algn="tl">
                    <a:srgbClr val="000000">
                      <a:alpha val="43137"/>
                    </a:srgbClr>
                  </a:outerShdw>
                </a:effectLst>
                <a:latin typeface="MS PGothic" pitchFamily="50" charset="-128"/>
              </a:rPr>
              <a:t>発表目次</a:t>
            </a:r>
            <a:r>
              <a:rPr kumimoji="1" lang="ja-JP" altLang="en-US" sz="2800" dirty="0">
                <a:latin typeface="MS PGothic" pitchFamily="50" charset="-128"/>
              </a:rPr>
              <a:t>：</a:t>
            </a:r>
            <a:endParaRPr kumimoji="1" lang="en-US" altLang="ja-JP" sz="2800" dirty="0">
              <a:latin typeface="MS PGothic" pitchFamily="50" charset="-128"/>
            </a:endParaRPr>
          </a:p>
          <a:p>
            <a:pPr marL="285750" indent="-285750">
              <a:buFont typeface="Arial" panose="020B0604020202020204" pitchFamily="34" charset="0"/>
              <a:buChar char="•"/>
            </a:pPr>
            <a:r>
              <a:rPr kumimoji="1" lang="en-US" altLang="ja-JP" sz="2800" dirty="0">
                <a:latin typeface="MS PGothic" pitchFamily="50" charset="-128"/>
              </a:rPr>
              <a:t>S-FEM</a:t>
            </a:r>
            <a:r>
              <a:rPr kumimoji="1" lang="ja-JP" altLang="en-US" sz="2800" dirty="0">
                <a:latin typeface="MS PGothic" pitchFamily="50" charset="-128"/>
              </a:rPr>
              <a:t>概説</a:t>
            </a:r>
            <a:endParaRPr kumimoji="1" lang="en-US" altLang="ja-JP" sz="2800" dirty="0">
              <a:latin typeface="MS PGothic" pitchFamily="50" charset="-128"/>
            </a:endParaRPr>
          </a:p>
          <a:p>
            <a:pPr marL="285750" indent="-285750">
              <a:buFont typeface="Arial" panose="020B0604020202020204" pitchFamily="34" charset="0"/>
              <a:buChar char="•"/>
            </a:pPr>
            <a:r>
              <a:rPr lang="en-US" altLang="ja-JP" sz="2800" dirty="0">
                <a:latin typeface="MS PGothic" pitchFamily="50" charset="-128"/>
              </a:rPr>
              <a:t>S-FEM</a:t>
            </a:r>
            <a:r>
              <a:rPr lang="ja-JP" altLang="en-US" sz="2800" dirty="0">
                <a:latin typeface="MS PGothic" pitchFamily="50" charset="-128"/>
              </a:rPr>
              <a:t>実用事例紹介 </a:t>
            </a:r>
            <a:r>
              <a:rPr kumimoji="1" lang="ja-JP" altLang="en-US" sz="2800" dirty="0">
                <a:latin typeface="MS PGothic" pitchFamily="50" charset="-128"/>
              </a:rPr>
              <a:t>～電着塗装解析を例に～</a:t>
            </a:r>
            <a:endParaRPr kumimoji="1" lang="en-US" altLang="ja-JP" sz="2800" dirty="0">
              <a:latin typeface="MS PGothic" pitchFamily="50" charset="-128"/>
            </a:endParaRPr>
          </a:p>
          <a:p>
            <a:pPr marL="285750" indent="-285750">
              <a:buFont typeface="Arial" panose="020B0604020202020204" pitchFamily="34" charset="0"/>
              <a:buChar char="•"/>
            </a:pPr>
            <a:r>
              <a:rPr lang="en-US" altLang="ja-JP" sz="2800" dirty="0">
                <a:latin typeface="MS PGothic" pitchFamily="50" charset="-128"/>
              </a:rPr>
              <a:t>4</a:t>
            </a:r>
            <a:r>
              <a:rPr lang="ja-JP" altLang="en-US" sz="2800" dirty="0">
                <a:latin typeface="MS PGothic" pitchFamily="50" charset="-128"/>
              </a:rPr>
              <a:t>節点四面体</a:t>
            </a:r>
            <a:r>
              <a:rPr lang="en-US" altLang="ja-JP" sz="2800" dirty="0">
                <a:latin typeface="MS PGothic" pitchFamily="50" charset="-128"/>
              </a:rPr>
              <a:t>S-FEM</a:t>
            </a:r>
            <a:r>
              <a:rPr lang="ja-JP" altLang="en-US" sz="2800" dirty="0">
                <a:latin typeface="MS PGothic" pitchFamily="50" charset="-128"/>
              </a:rPr>
              <a:t>微圧縮大変形の現状</a:t>
            </a:r>
            <a:endParaRPr lang="en-US" altLang="ja-JP" sz="2800" dirty="0">
              <a:latin typeface="MS PGothic" pitchFamily="50" charset="-128"/>
            </a:endParaRPr>
          </a:p>
          <a:p>
            <a:pPr marL="285750" indent="-285750">
              <a:buFont typeface="Arial" panose="020B0604020202020204" pitchFamily="34" charset="0"/>
              <a:buChar char="•"/>
            </a:pPr>
            <a:r>
              <a:rPr lang="en-US" altLang="ja-JP" sz="2800" dirty="0">
                <a:latin typeface="MS PGothic" pitchFamily="50" charset="-128"/>
              </a:rPr>
              <a:t>10</a:t>
            </a:r>
            <a:r>
              <a:rPr lang="ja-JP" altLang="en-US" sz="2800" dirty="0">
                <a:latin typeface="MS PGothic" pitchFamily="50" charset="-128"/>
              </a:rPr>
              <a:t>節点四面体</a:t>
            </a:r>
            <a:r>
              <a:rPr lang="en-US" altLang="ja-JP" sz="2800" dirty="0">
                <a:latin typeface="MS PGothic" pitchFamily="50" charset="-128"/>
              </a:rPr>
              <a:t>S-FEM</a:t>
            </a:r>
            <a:r>
              <a:rPr lang="ja-JP" altLang="en-US" sz="2800" dirty="0">
                <a:latin typeface="MS PGothic" pitchFamily="50" charset="-128"/>
              </a:rPr>
              <a:t>微圧縮大変形の現状</a:t>
            </a:r>
            <a:endParaRPr lang="en-US" altLang="ja-JP" sz="2800" dirty="0">
              <a:latin typeface="MS PGothic" pitchFamily="50" charset="-128"/>
            </a:endParaRPr>
          </a:p>
          <a:p>
            <a:pPr marL="285750" indent="-285750">
              <a:buFont typeface="Arial" panose="020B0604020202020204" pitchFamily="34" charset="0"/>
              <a:buChar char="•"/>
            </a:pPr>
            <a:r>
              <a:rPr kumimoji="1" lang="ja-JP" altLang="en-US" sz="2800" dirty="0">
                <a:latin typeface="MS PGothic" pitchFamily="50" charset="-128"/>
              </a:rPr>
              <a:t>まとめと議題提供</a:t>
            </a:r>
            <a:r>
              <a:rPr kumimoji="1" lang="ja-JP" altLang="en-US" sz="2000" dirty="0">
                <a:latin typeface="MS PGothic" pitchFamily="50" charset="-128"/>
              </a:rPr>
              <a:t>（質疑・ディスカッションは</a:t>
            </a:r>
            <a:r>
              <a:rPr lang="en-US" altLang="ja-JP" sz="2000" dirty="0">
                <a:latin typeface="MS PGothic" pitchFamily="50" charset="-128"/>
              </a:rPr>
              <a:t>10</a:t>
            </a:r>
            <a:r>
              <a:rPr kumimoji="1" lang="ja-JP" altLang="en-US" sz="2000" dirty="0">
                <a:latin typeface="MS PGothic" pitchFamily="50" charset="-128"/>
              </a:rPr>
              <a:t>分ぐらいを予定）</a:t>
            </a:r>
            <a:endParaRPr kumimoji="1" lang="ja-JP" altLang="en-US" sz="2800" dirty="0">
              <a:latin typeface="MS PGothic" pitchFamily="50" charset="-128"/>
            </a:endParaRPr>
          </a:p>
        </p:txBody>
      </p:sp>
      <p:pic>
        <p:nvPicPr>
          <p:cNvPr id="8" name="図 7">
            <a:extLst>
              <a:ext uri="{FF2B5EF4-FFF2-40B4-BE49-F238E27FC236}">
                <a16:creationId xmlns:a16="http://schemas.microsoft.com/office/drawing/2014/main" id="{D8C73063-196F-4DC2-9173-009983C34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8196" y="5373216"/>
            <a:ext cx="602196" cy="602196"/>
          </a:xfrm>
          <a:prstGeom prst="rect">
            <a:avLst/>
          </a:prstGeom>
        </p:spPr>
      </p:pic>
    </p:spTree>
    <p:extLst>
      <p:ext uri="{BB962C8B-B14F-4D97-AF65-F5344CB8AC3E}">
        <p14:creationId xmlns:p14="http://schemas.microsoft.com/office/powerpoint/2010/main" val="1504291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lang="en-US" altLang="ja-JP" sz="2800" b="1" i="1" u="sng" dirty="0">
                <a:effectLst>
                  <a:outerShdw blurRad="38100" dist="38100" dir="2700000" algn="tl">
                    <a:srgbClr val="000000">
                      <a:alpha val="43137"/>
                    </a:srgbClr>
                  </a:outerShdw>
                </a:effectLst>
              </a:rPr>
              <a:t>24%</a:t>
            </a:r>
            <a:r>
              <a:rPr lang="ja-JP" altLang="en-US" sz="2800" b="1" i="1" u="sng" dirty="0">
                <a:effectLst>
                  <a:outerShdw blurRad="38100" dist="38100" dir="2700000" algn="tl">
                    <a:srgbClr val="000000">
                      <a:alpha val="43137"/>
                    </a:srgbClr>
                  </a:outerShdw>
                </a:effectLst>
              </a:rPr>
              <a:t>圧縮時点での節点反力分布比較</a:t>
            </a:r>
            <a:endParaRPr kumimoji="1" lang="ja-JP" altLang="en-US" sz="2800" b="1" i="1" u="sng" dirty="0">
              <a:effectLst>
                <a:outerShdw blurRad="38100" dist="38100" dir="2700000" algn="tl">
                  <a:srgbClr val="000000">
                    <a:alpha val="43137"/>
                  </a:srgbClr>
                </a:outerShdw>
              </a:effectLst>
            </a:endParaRPr>
          </a:p>
        </p:txBody>
      </p:sp>
      <p:sp>
        <p:nvSpPr>
          <p:cNvPr id="2" name="タイトル 1"/>
          <p:cNvSpPr>
            <a:spLocks noGrp="1"/>
          </p:cNvSpPr>
          <p:nvPr>
            <p:ph type="title"/>
          </p:nvPr>
        </p:nvSpPr>
        <p:spPr/>
        <p:txBody>
          <a:bodyPr>
            <a:normAutofit/>
          </a:bodyPr>
          <a:lstStyle/>
          <a:p>
            <a:r>
              <a:rPr lang="ja-JP" altLang="en-US" dirty="0"/>
              <a:t>解析例：円柱の変位押込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80</a:t>
            </a:fld>
            <a:endParaRPr lang="ja-JP" altLang="en-US" dirty="0"/>
          </a:p>
        </p:txBody>
      </p:sp>
      <p:sp>
        <p:nvSpPr>
          <p:cNvPr id="5" name="テキスト ボックス 4"/>
          <p:cNvSpPr txBox="1"/>
          <p:nvPr/>
        </p:nvSpPr>
        <p:spPr>
          <a:xfrm>
            <a:off x="326957" y="4288912"/>
            <a:ext cx="1741181" cy="707886"/>
          </a:xfrm>
          <a:prstGeom prst="rect">
            <a:avLst/>
          </a:prstGeom>
          <a:noFill/>
        </p:spPr>
        <p:txBody>
          <a:bodyPr wrap="none" rtlCol="0">
            <a:spAutoFit/>
          </a:bodyPr>
          <a:lstStyle/>
          <a:p>
            <a:pPr algn="ctr"/>
            <a:r>
              <a:rPr lang="en-US" altLang="ja-JP" sz="2000" dirty="0">
                <a:solidFill>
                  <a:srgbClr val="FF0000"/>
                </a:solidFill>
              </a:rPr>
              <a:t>Selective</a:t>
            </a:r>
            <a:br>
              <a:rPr lang="en-US" altLang="ja-JP" sz="2000" dirty="0">
                <a:solidFill>
                  <a:srgbClr val="FF0000"/>
                </a:solidFill>
              </a:rPr>
            </a:br>
            <a:r>
              <a:rPr lang="en-US" altLang="ja-JP" sz="2000" dirty="0">
                <a:solidFill>
                  <a:srgbClr val="FF0000"/>
                </a:solidFill>
              </a:rPr>
              <a:t>CS-FEM-T10</a:t>
            </a:r>
            <a:endParaRPr kumimoji="1" lang="ja-JP" altLang="en-US" sz="2000" dirty="0">
              <a:solidFill>
                <a:srgbClr val="FF0000"/>
              </a:solidFill>
            </a:endParaRPr>
          </a:p>
        </p:txBody>
      </p:sp>
      <p:sp>
        <p:nvSpPr>
          <p:cNvPr id="14" name="テキスト ボックス 13"/>
          <p:cNvSpPr txBox="1"/>
          <p:nvPr/>
        </p:nvSpPr>
        <p:spPr>
          <a:xfrm>
            <a:off x="4996268" y="4288912"/>
            <a:ext cx="1383712" cy="707886"/>
          </a:xfrm>
          <a:prstGeom prst="rect">
            <a:avLst/>
          </a:prstGeom>
          <a:noFill/>
        </p:spPr>
        <p:txBody>
          <a:bodyPr wrap="none" rtlCol="0">
            <a:spAutoFit/>
          </a:bodyPr>
          <a:lstStyle/>
          <a:p>
            <a:pPr algn="ctr"/>
            <a:r>
              <a:rPr lang="en-US" altLang="ja-JP" sz="2000" dirty="0">
                <a:solidFill>
                  <a:srgbClr val="FF9900"/>
                </a:solidFill>
              </a:rPr>
              <a:t>ABAQUS</a:t>
            </a:r>
            <a:br>
              <a:rPr lang="en-US" altLang="ja-JP" sz="2000" dirty="0">
                <a:solidFill>
                  <a:srgbClr val="FF9900"/>
                </a:solidFill>
              </a:rPr>
            </a:br>
            <a:r>
              <a:rPr lang="en-US" altLang="ja-JP" sz="2000" dirty="0">
                <a:solidFill>
                  <a:srgbClr val="FF9900"/>
                </a:solidFill>
              </a:rPr>
              <a:t>C3D10MH</a:t>
            </a:r>
          </a:p>
        </p:txBody>
      </p:sp>
      <p:sp>
        <p:nvSpPr>
          <p:cNvPr id="15" name="テキスト ボックス 14"/>
          <p:cNvSpPr txBox="1"/>
          <p:nvPr/>
        </p:nvSpPr>
        <p:spPr>
          <a:xfrm>
            <a:off x="7231368" y="4288912"/>
            <a:ext cx="1342035"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C3D10HS</a:t>
            </a:r>
          </a:p>
        </p:txBody>
      </p:sp>
      <p:sp>
        <p:nvSpPr>
          <p:cNvPr id="6" name="テキスト ボックス 5"/>
          <p:cNvSpPr txBox="1"/>
          <p:nvPr/>
        </p:nvSpPr>
        <p:spPr>
          <a:xfrm>
            <a:off x="2828140" y="4288912"/>
            <a:ext cx="1255472" cy="707886"/>
          </a:xfrm>
          <a:prstGeom prst="rect">
            <a:avLst/>
          </a:prstGeom>
          <a:noFill/>
        </p:spPr>
        <p:txBody>
          <a:bodyPr wrap="none" rtlCol="0">
            <a:spAutoFit/>
          </a:bodyPr>
          <a:lstStyle/>
          <a:p>
            <a:pPr algn="ctr"/>
            <a:r>
              <a:rPr lang="en-US" altLang="ja-JP" sz="2000" dirty="0"/>
              <a:t>ABAQUS</a:t>
            </a:r>
            <a:br>
              <a:rPr lang="en-US" altLang="ja-JP" sz="2000" dirty="0"/>
            </a:br>
            <a:r>
              <a:rPr lang="en-US" altLang="ja-JP" sz="2000" dirty="0"/>
              <a:t>C3D10H</a:t>
            </a:r>
            <a:endParaRPr kumimoji="1" lang="ja-JP" altLang="en-US" sz="2000" dirty="0">
              <a:solidFill>
                <a:srgbClr val="0000CC"/>
              </a:solidFill>
            </a:endParaRPr>
          </a:p>
        </p:txBody>
      </p:sp>
      <p:sp>
        <p:nvSpPr>
          <p:cNvPr id="13" name="テキスト ボックス 12"/>
          <p:cNvSpPr txBox="1"/>
          <p:nvPr/>
        </p:nvSpPr>
        <p:spPr>
          <a:xfrm>
            <a:off x="780238" y="5228802"/>
            <a:ext cx="7569701" cy="830997"/>
          </a:xfrm>
          <a:prstGeom prst="rect">
            <a:avLst/>
          </a:prstGeom>
          <a:solidFill>
            <a:schemeClr val="bg1">
              <a:lumMod val="85000"/>
            </a:schemeClr>
          </a:solidFill>
        </p:spPr>
        <p:txBody>
          <a:bodyPr wrap="none" rtlCol="0">
            <a:spAutoFit/>
          </a:bodyPr>
          <a:lstStyle/>
          <a:p>
            <a:pPr algn="ctr"/>
            <a:r>
              <a:rPr kumimoji="1" lang="en-US" altLang="ja-JP" sz="2400" dirty="0"/>
              <a:t>C3D10H</a:t>
            </a:r>
            <a:r>
              <a:rPr kumimoji="1" lang="ja-JP" altLang="en-US" sz="2400" dirty="0"/>
              <a:t>と</a:t>
            </a:r>
            <a:r>
              <a:rPr kumimoji="1" lang="en-US" altLang="ja-JP" sz="2400" dirty="0"/>
              <a:t>C3D10HS</a:t>
            </a:r>
            <a:r>
              <a:rPr kumimoji="1" lang="ja-JP" altLang="en-US" sz="2400" dirty="0" err="1"/>
              <a:t>には</a:t>
            </a:r>
            <a:r>
              <a:rPr kumimoji="1" lang="ja-JP" altLang="en-US" sz="2400" dirty="0"/>
              <a:t>節点反力振動が現れてしまう．</a:t>
            </a:r>
            <a:br>
              <a:rPr kumimoji="1" lang="en-US" altLang="ja-JP" sz="2400" dirty="0"/>
            </a:br>
            <a:r>
              <a:rPr kumimoji="1" lang="ja-JP" altLang="en-US" sz="2400" dirty="0">
                <a:solidFill>
                  <a:srgbClr val="FF0000"/>
                </a:solidFill>
              </a:rPr>
              <a:t>提案手法</a:t>
            </a:r>
            <a:r>
              <a:rPr kumimoji="1" lang="ja-JP" altLang="en-US" sz="2400" dirty="0"/>
              <a:t>と</a:t>
            </a:r>
            <a:r>
              <a:rPr lang="en-US" altLang="ja-JP" sz="2400" dirty="0">
                <a:solidFill>
                  <a:srgbClr val="E89049"/>
                </a:solidFill>
              </a:rPr>
              <a:t>C3D10MH</a:t>
            </a:r>
            <a:r>
              <a:rPr lang="ja-JP" altLang="en-US" sz="2400" dirty="0"/>
              <a:t>は振動の無い妥当な結果．</a:t>
            </a:r>
            <a:endParaRPr kumimoji="1" lang="en-US" altLang="ja-JP" sz="2400" dirty="0"/>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5" y="1808820"/>
            <a:ext cx="2268000" cy="225714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265" y="1879034"/>
            <a:ext cx="2268000" cy="2212951"/>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651" y="1856936"/>
            <a:ext cx="2268000" cy="2212951"/>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1080" y="1856936"/>
            <a:ext cx="2268000" cy="2212951"/>
          </a:xfrm>
          <a:prstGeom prst="rect">
            <a:avLst/>
          </a:prstGeom>
        </p:spPr>
      </p:pic>
    </p:spTree>
    <p:extLst>
      <p:ext uri="{BB962C8B-B14F-4D97-AF65-F5344CB8AC3E}">
        <p14:creationId xmlns:p14="http://schemas.microsoft.com/office/powerpoint/2010/main" val="1126595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t"/>
              <a:lstStyle/>
              <a:p>
                <a:pPr marL="0" indent="0">
                  <a:buNone/>
                </a:pPr>
                <a:r>
                  <a:rPr lang="ja-JP" altLang="en-US" b="1" i="1" u="sng" dirty="0">
                    <a:effectLst>
                      <a:outerShdw blurRad="38100" dist="38100" dir="2700000" algn="tl">
                        <a:srgbClr val="000000">
                          <a:alpha val="43137"/>
                        </a:srgbClr>
                      </a:outerShdw>
                    </a:effectLst>
                  </a:rPr>
                  <a:t>概要</a:t>
                </a:r>
                <a:endParaRPr lang="en-US" altLang="ja-JP"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2800" b="1" i="1" u="sng" dirty="0">
                  <a:effectLst>
                    <a:outerShdw blurRad="38100" dist="38100" dir="2700000" algn="tl">
                      <a:srgbClr val="000000">
                        <a:alpha val="43137"/>
                      </a:srgbClr>
                    </a:outerShdw>
                  </a:effectLst>
                  <a:latin typeface="Cambria Math" panose="02040503050406030204" pitchFamily="18" charset="0"/>
                </a:endParaRPr>
              </a:p>
              <a:p>
                <a:pPr marL="0" indent="0">
                  <a:buNone/>
                </a:pPr>
                <a:endParaRPr lang="en-US" altLang="ja-JP" sz="5400" b="0" dirty="0"/>
              </a:p>
              <a:p>
                <a:r>
                  <a:rPr lang="ja-JP" altLang="en-US" sz="2800" dirty="0"/>
                  <a:t>上面を面内拘束し，</a:t>
                </a:r>
                <a:r>
                  <a:rPr lang="en-US" altLang="ja-JP" dirty="0"/>
                  <a:t>1/4</a:t>
                </a:r>
                <a:r>
                  <a:rPr lang="ja-JP" altLang="en-US" dirty="0"/>
                  <a:t>の部分に圧力を加える．</a:t>
                </a:r>
                <a:endParaRPr lang="en-US" altLang="ja-JP" sz="2800" dirty="0"/>
              </a:p>
              <a:p>
                <a:r>
                  <a:rPr lang="en-US" altLang="ja-JP" dirty="0"/>
                  <a:t>Arruda-Boyce</a:t>
                </a:r>
                <a:r>
                  <a:rPr lang="ja-JP" altLang="en-US" dirty="0"/>
                  <a:t>超弾性体，初期ポアソン比</a:t>
                </a:r>
                <a14:m>
                  <m:oMath xmlns:m="http://schemas.openxmlformats.org/officeDocument/2006/math">
                    <m:r>
                      <a:rPr lang="en-US" altLang="ja-JP">
                        <a:solidFill>
                          <a:srgbClr val="C00000"/>
                        </a:solidFill>
                        <a:latin typeface="Cambria Math" panose="02040503050406030204" pitchFamily="18" charset="0"/>
                      </a:rPr>
                      <m:t>0.499</m:t>
                    </m:r>
                  </m:oMath>
                </a14:m>
                <a:r>
                  <a:rPr lang="en-US" altLang="ja-JP" dirty="0"/>
                  <a:t>.</a:t>
                </a:r>
              </a:p>
              <a:p>
                <a:r>
                  <a:rPr lang="ja-JP" altLang="en-US" dirty="0"/>
                  <a:t>同じメッシュを用いて</a:t>
                </a:r>
                <a:r>
                  <a:rPr lang="en-US" altLang="ja-JP" sz="2800" dirty="0">
                    <a:solidFill>
                      <a:srgbClr val="FF9900"/>
                    </a:solidFill>
                  </a:rPr>
                  <a:t>ABAQUS C3D10MH</a:t>
                </a:r>
                <a:r>
                  <a:rPr lang="ja-JP" altLang="en-US" sz="2800" dirty="0"/>
                  <a:t>と精度比較．</a:t>
                </a:r>
                <a:endParaRPr lang="en-US" altLang="ja-JP"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3"/>
                <a:stretch>
                  <a:fillRect l="-2539" t="-2006"/>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81</a:t>
            </a:fld>
            <a:endParaRPr lang="ja-JP" altLang="en-US" dirty="0"/>
          </a:p>
        </p:txBody>
      </p:sp>
      <p:grpSp>
        <p:nvGrpSpPr>
          <p:cNvPr id="7" name="グループ化 6"/>
          <p:cNvGrpSpPr/>
          <p:nvPr/>
        </p:nvGrpSpPr>
        <p:grpSpPr>
          <a:xfrm>
            <a:off x="2159733" y="657225"/>
            <a:ext cx="5076563" cy="3995911"/>
            <a:chOff x="2113145" y="664575"/>
            <a:chExt cx="4906598" cy="3671875"/>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145" y="664575"/>
              <a:ext cx="4906598" cy="3671875"/>
            </a:xfrm>
            <a:prstGeom prst="rect">
              <a:avLst/>
            </a:prstGeom>
          </p:spPr>
        </p:pic>
        <p:sp>
          <p:nvSpPr>
            <p:cNvPr id="9" name="テキスト ボックス 8"/>
            <p:cNvSpPr txBox="1"/>
            <p:nvPr/>
          </p:nvSpPr>
          <p:spPr>
            <a:xfrm>
              <a:off x="5652119" y="1187460"/>
              <a:ext cx="1116125" cy="369332"/>
            </a:xfrm>
            <a:prstGeom prst="rect">
              <a:avLst/>
            </a:prstGeom>
            <a:solidFill>
              <a:schemeClr val="bg1"/>
            </a:solidFill>
          </p:spPr>
          <p:txBody>
            <a:bodyPr wrap="square" rtlCol="0">
              <a:spAutoFit/>
            </a:bodyPr>
            <a:lstStyle/>
            <a:p>
              <a:pPr algn="ctr"/>
              <a:r>
                <a:rPr kumimoji="1" lang="en-US" altLang="ja-JP" dirty="0">
                  <a:solidFill>
                    <a:srgbClr val="FF0000"/>
                  </a:solidFill>
                </a:rPr>
                <a:t>Load</a:t>
              </a:r>
              <a:endParaRPr kumimoji="1" lang="ja-JP" altLang="en-US" dirty="0">
                <a:solidFill>
                  <a:srgbClr val="FF0000"/>
                </a:solidFill>
              </a:endParaRPr>
            </a:p>
          </p:txBody>
        </p:sp>
      </p:grpSp>
    </p:spTree>
    <p:extLst>
      <p:ext uri="{BB962C8B-B14F-4D97-AF65-F5344CB8AC3E}">
        <p14:creationId xmlns:p14="http://schemas.microsoft.com/office/powerpoint/2010/main" val="39404861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CDF854-CC2C-4B69-A2C8-5122A25D863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圧力分布</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9900"/>
                </a:solidFill>
                <a:effectLst>
                  <a:outerShdw blurRad="38100" dist="38100" dir="2700000" algn="tl">
                    <a:srgbClr val="000000">
                      <a:alpha val="43137"/>
                    </a:srgbClr>
                  </a:outerShdw>
                </a:effectLst>
              </a:rPr>
              <a:t>ABAQUS</a:t>
            </a:r>
            <a:br>
              <a:rPr lang="en-US" altLang="ja-JP" sz="2400" b="1" i="1" u="sng" dirty="0">
                <a:solidFill>
                  <a:srgbClr val="FF9900"/>
                </a:solidFill>
                <a:effectLst>
                  <a:outerShdw blurRad="38100" dist="38100" dir="2700000" algn="tl">
                    <a:srgbClr val="000000">
                      <a:alpha val="43137"/>
                    </a:srgbClr>
                  </a:outerShdw>
                </a:effectLst>
              </a:rPr>
            </a:br>
            <a:r>
              <a:rPr lang="en-US" altLang="ja-JP" sz="2400" b="1" i="1" u="sng" dirty="0">
                <a:solidFill>
                  <a:srgbClr val="FF9900"/>
                </a:solidFill>
                <a:effectLst>
                  <a:outerShdw blurRad="38100" dist="38100" dir="2700000" algn="tl">
                    <a:srgbClr val="000000">
                      <a:alpha val="43137"/>
                    </a:srgbClr>
                  </a:outerShdw>
                </a:effectLst>
              </a:rPr>
              <a:t>C3D10MH</a:t>
            </a:r>
            <a:r>
              <a:rPr lang="en-US" altLang="ja-JP" sz="2400" b="1" i="1" u="sng" dirty="0">
                <a:effectLst>
                  <a:outerShdw blurRad="38100" dist="38100" dir="2700000" algn="tl">
                    <a:srgbClr val="000000">
                      <a:alpha val="43137"/>
                    </a:srgbClr>
                  </a:outerShdw>
                </a:effectLst>
              </a:rPr>
              <a:t>)</a:t>
            </a:r>
            <a:endParaRPr lang="ja-JP" altLang="en-US" sz="2400" b="1" i="1" u="sng" dirty="0">
              <a:solidFill>
                <a:srgbClr val="008000"/>
              </a:solidFill>
              <a:effectLst>
                <a:outerShdw blurRad="38100" dist="38100" dir="2700000" algn="tl">
                  <a:srgbClr val="000000">
                    <a:alpha val="43137"/>
                  </a:srgbClr>
                </a:outerShdw>
              </a:effectLst>
            </a:endParaRPr>
          </a:p>
          <a:p>
            <a:pPr marL="0" indent="0">
              <a:buNone/>
            </a:pPr>
            <a:endParaRPr kumimoji="1" lang="ja-JP" altLang="en-US" sz="2400" dirty="0"/>
          </a:p>
        </p:txBody>
      </p:sp>
      <p:sp>
        <p:nvSpPr>
          <p:cNvPr id="2" name="タイトル 1">
            <a:extLst>
              <a:ext uri="{FF2B5EF4-FFF2-40B4-BE49-F238E27FC236}">
                <a16:creationId xmlns:a16="http://schemas.microsoft.com/office/drawing/2014/main" id="{28BCCE88-BF05-485A-A14D-743A60C06EB9}"/>
              </a:ext>
            </a:extLst>
          </p:cNvPr>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a:extLst>
              <a:ext uri="{FF2B5EF4-FFF2-40B4-BE49-F238E27FC236}">
                <a16:creationId xmlns:a16="http://schemas.microsoft.com/office/drawing/2014/main" id="{733122F6-014D-4CB0-841A-089A238626E3}"/>
              </a:ext>
            </a:extLst>
          </p:cNvPr>
          <p:cNvSpPr>
            <a:spLocks noGrp="1"/>
          </p:cNvSpPr>
          <p:nvPr>
            <p:ph type="sldNum" sz="quarter" idx="4"/>
          </p:nvPr>
        </p:nvSpPr>
        <p:spPr/>
        <p:txBody>
          <a:bodyPr/>
          <a:lstStyle/>
          <a:p>
            <a:r>
              <a:rPr lang="en-US" altLang="ja-JP"/>
              <a:t>P. </a:t>
            </a:r>
            <a:fld id="{F8FDF831-B0A3-4B44-A20D-7581D5587101}" type="slidenum">
              <a:rPr lang="ja-JP" altLang="en-US" smtClean="0"/>
              <a:pPr/>
              <a:t>82</a:t>
            </a:fld>
            <a:endParaRPr lang="ja-JP" altLang="en-US" dirty="0"/>
          </a:p>
        </p:txBody>
      </p:sp>
      <p:sp>
        <p:nvSpPr>
          <p:cNvPr id="5" name="テキスト ボックス 4">
            <a:extLst>
              <a:ext uri="{FF2B5EF4-FFF2-40B4-BE49-F238E27FC236}">
                <a16:creationId xmlns:a16="http://schemas.microsoft.com/office/drawing/2014/main" id="{3AFBFEC6-1C3F-4290-9701-5D4D508A7CA3}"/>
              </a:ext>
            </a:extLst>
          </p:cNvPr>
          <p:cNvSpPr txBox="1"/>
          <p:nvPr/>
        </p:nvSpPr>
        <p:spPr>
          <a:xfrm>
            <a:off x="142811" y="3075057"/>
            <a:ext cx="1640193" cy="707886"/>
          </a:xfrm>
          <a:prstGeom prst="rect">
            <a:avLst/>
          </a:prstGeom>
          <a:solidFill>
            <a:schemeClr val="bg1">
              <a:lumMod val="85000"/>
            </a:schemeClr>
          </a:solidFill>
        </p:spPr>
        <p:txBody>
          <a:bodyPr wrap="none" rtlCol="0">
            <a:spAutoFit/>
          </a:bodyPr>
          <a:lstStyle/>
          <a:p>
            <a:pPr algn="ctr"/>
            <a:r>
              <a:rPr lang="en-US" altLang="ja-JP" sz="2000" b="1" u="sng" dirty="0"/>
              <a:t>0.7 </a:t>
            </a:r>
            <a:r>
              <a:rPr lang="en-US" altLang="ja-JP" sz="2000" b="1" u="sng" dirty="0" err="1"/>
              <a:t>GPa</a:t>
            </a:r>
            <a:r>
              <a:rPr lang="ja-JP" altLang="en-US" sz="2000" b="1" u="sng" dirty="0"/>
              <a:t>加圧</a:t>
            </a:r>
            <a:br>
              <a:rPr lang="en-US" altLang="ja-JP" sz="2000" b="1" u="sng" dirty="0"/>
            </a:br>
            <a:r>
              <a:rPr lang="ja-JP" altLang="en-US" sz="2000" dirty="0"/>
              <a:t>で収束困難</a:t>
            </a:r>
            <a:endParaRPr kumimoji="1" lang="ja-JP" altLang="en-US" sz="2000" dirty="0"/>
          </a:p>
        </p:txBody>
      </p:sp>
      <p:pic>
        <p:nvPicPr>
          <p:cNvPr id="7" name="block-10mh-p">
            <a:hlinkClick r:id="" action="ppaction://media"/>
            <a:extLst>
              <a:ext uri="{FF2B5EF4-FFF2-40B4-BE49-F238E27FC236}">
                <a16:creationId xmlns:a16="http://schemas.microsoft.com/office/drawing/2014/main" id="{6878317D-A500-4A38-B00A-DB0E00A440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6008" y="667098"/>
            <a:ext cx="6704484" cy="5689131"/>
          </a:xfrm>
          <a:prstGeom prst="rect">
            <a:avLst/>
          </a:prstGeom>
        </p:spPr>
      </p:pic>
    </p:spTree>
    <p:extLst>
      <p:ext uri="{BB962C8B-B14F-4D97-AF65-F5344CB8AC3E}">
        <p14:creationId xmlns:p14="http://schemas.microsoft.com/office/powerpoint/2010/main" val="12457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CDF854-CC2C-4B69-A2C8-5122A25D863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Mises</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応力分布</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9900"/>
                </a:solidFill>
                <a:effectLst>
                  <a:outerShdw blurRad="38100" dist="38100" dir="2700000" algn="tl">
                    <a:srgbClr val="000000">
                      <a:alpha val="43137"/>
                    </a:srgbClr>
                  </a:outerShdw>
                </a:effectLst>
              </a:rPr>
              <a:t>ABAQUS</a:t>
            </a:r>
            <a:br>
              <a:rPr lang="en-US" altLang="ja-JP" sz="2400" b="1" i="1" u="sng" dirty="0">
                <a:solidFill>
                  <a:srgbClr val="FF9900"/>
                </a:solidFill>
                <a:effectLst>
                  <a:outerShdw blurRad="38100" dist="38100" dir="2700000" algn="tl">
                    <a:srgbClr val="000000">
                      <a:alpha val="43137"/>
                    </a:srgbClr>
                  </a:outerShdw>
                </a:effectLst>
              </a:rPr>
            </a:br>
            <a:r>
              <a:rPr lang="en-US" altLang="ja-JP" sz="2400" b="1" i="1" u="sng" dirty="0">
                <a:solidFill>
                  <a:srgbClr val="FF9900"/>
                </a:solidFill>
                <a:effectLst>
                  <a:outerShdw blurRad="38100" dist="38100" dir="2700000" algn="tl">
                    <a:srgbClr val="000000">
                      <a:alpha val="43137"/>
                    </a:srgbClr>
                  </a:outerShdw>
                </a:effectLst>
              </a:rPr>
              <a:t>C3D10MH</a:t>
            </a:r>
            <a:r>
              <a:rPr lang="en-US" altLang="ja-JP" sz="2400" b="1" i="1" u="sng" dirty="0">
                <a:effectLst>
                  <a:outerShdw blurRad="38100" dist="38100" dir="2700000" algn="tl">
                    <a:srgbClr val="000000">
                      <a:alpha val="43137"/>
                    </a:srgbClr>
                  </a:outerShdw>
                </a:effectLst>
              </a:rPr>
              <a:t>)</a:t>
            </a:r>
            <a:endParaRPr lang="ja-JP" altLang="en-US" sz="2400" b="1" i="1" u="sng" dirty="0">
              <a:solidFill>
                <a:srgbClr val="008000"/>
              </a:solidFill>
              <a:effectLst>
                <a:outerShdw blurRad="38100" dist="38100" dir="2700000" algn="tl">
                  <a:srgbClr val="000000">
                    <a:alpha val="43137"/>
                  </a:srgbClr>
                </a:outerShdw>
              </a:effectLst>
            </a:endParaRPr>
          </a:p>
          <a:p>
            <a:pPr marL="0" indent="0">
              <a:buNone/>
            </a:pPr>
            <a:endParaRPr kumimoji="1" lang="ja-JP" altLang="en-US" sz="2400" dirty="0"/>
          </a:p>
        </p:txBody>
      </p:sp>
      <p:sp>
        <p:nvSpPr>
          <p:cNvPr id="2" name="タイトル 1">
            <a:extLst>
              <a:ext uri="{FF2B5EF4-FFF2-40B4-BE49-F238E27FC236}">
                <a16:creationId xmlns:a16="http://schemas.microsoft.com/office/drawing/2014/main" id="{28BCCE88-BF05-485A-A14D-743A60C06EB9}"/>
              </a:ext>
            </a:extLst>
          </p:cNvPr>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a:extLst>
              <a:ext uri="{FF2B5EF4-FFF2-40B4-BE49-F238E27FC236}">
                <a16:creationId xmlns:a16="http://schemas.microsoft.com/office/drawing/2014/main" id="{733122F6-014D-4CB0-841A-089A238626E3}"/>
              </a:ext>
            </a:extLst>
          </p:cNvPr>
          <p:cNvSpPr>
            <a:spLocks noGrp="1"/>
          </p:cNvSpPr>
          <p:nvPr>
            <p:ph type="sldNum" sz="quarter" idx="4"/>
          </p:nvPr>
        </p:nvSpPr>
        <p:spPr/>
        <p:txBody>
          <a:bodyPr/>
          <a:lstStyle/>
          <a:p>
            <a:r>
              <a:rPr lang="en-US" altLang="ja-JP"/>
              <a:t>P. </a:t>
            </a:r>
            <a:fld id="{F8FDF831-B0A3-4B44-A20D-7581D5587101}" type="slidenum">
              <a:rPr lang="ja-JP" altLang="en-US" smtClean="0"/>
              <a:pPr/>
              <a:t>83</a:t>
            </a:fld>
            <a:endParaRPr lang="ja-JP" altLang="en-US" dirty="0"/>
          </a:p>
        </p:txBody>
      </p:sp>
      <p:pic>
        <p:nvPicPr>
          <p:cNvPr id="6" name="c3d10mh-mises">
            <a:hlinkClick r:id="" action="ppaction://media"/>
            <a:extLst>
              <a:ext uri="{FF2B5EF4-FFF2-40B4-BE49-F238E27FC236}">
                <a16:creationId xmlns:a16="http://schemas.microsoft.com/office/drawing/2014/main" id="{E55083D7-A551-4630-8D17-7E5E3A3801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0235" y="623886"/>
            <a:ext cx="6546241" cy="5773737"/>
          </a:xfrm>
          <a:prstGeom prst="rect">
            <a:avLst/>
          </a:prstGeom>
        </p:spPr>
      </p:pic>
      <p:sp>
        <p:nvSpPr>
          <p:cNvPr id="8" name="テキスト ボックス 7">
            <a:extLst>
              <a:ext uri="{FF2B5EF4-FFF2-40B4-BE49-F238E27FC236}">
                <a16:creationId xmlns:a16="http://schemas.microsoft.com/office/drawing/2014/main" id="{061554CE-FCF7-47A1-B8BA-18DAAC48C419}"/>
              </a:ext>
            </a:extLst>
          </p:cNvPr>
          <p:cNvSpPr txBox="1"/>
          <p:nvPr/>
        </p:nvSpPr>
        <p:spPr>
          <a:xfrm>
            <a:off x="142811" y="3075057"/>
            <a:ext cx="1640193" cy="707886"/>
          </a:xfrm>
          <a:prstGeom prst="rect">
            <a:avLst/>
          </a:prstGeom>
          <a:solidFill>
            <a:schemeClr val="bg1">
              <a:lumMod val="85000"/>
            </a:schemeClr>
          </a:solidFill>
        </p:spPr>
        <p:txBody>
          <a:bodyPr wrap="none" rtlCol="0">
            <a:spAutoFit/>
          </a:bodyPr>
          <a:lstStyle/>
          <a:p>
            <a:pPr algn="ctr"/>
            <a:r>
              <a:rPr lang="en-US" altLang="ja-JP" sz="2000" b="1" u="sng" dirty="0"/>
              <a:t>0.7 </a:t>
            </a:r>
            <a:r>
              <a:rPr lang="en-US" altLang="ja-JP" sz="2000" b="1" u="sng" dirty="0" err="1"/>
              <a:t>GPa</a:t>
            </a:r>
            <a:r>
              <a:rPr lang="ja-JP" altLang="en-US" sz="2000" b="1" u="sng" dirty="0"/>
              <a:t>加圧</a:t>
            </a:r>
            <a:br>
              <a:rPr lang="en-US" altLang="ja-JP" sz="2000" b="1" u="sng" dirty="0"/>
            </a:br>
            <a:r>
              <a:rPr lang="ja-JP" altLang="en-US" sz="2000" dirty="0"/>
              <a:t>で収束困難</a:t>
            </a:r>
            <a:endParaRPr kumimoji="1" lang="ja-JP" altLang="en-US" sz="2000" dirty="0"/>
          </a:p>
        </p:txBody>
      </p:sp>
    </p:spTree>
    <p:extLst>
      <p:ext uri="{BB962C8B-B14F-4D97-AF65-F5344CB8AC3E}">
        <p14:creationId xmlns:p14="http://schemas.microsoft.com/office/powerpoint/2010/main" val="8828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CDF854-CC2C-4B69-A2C8-5122A25D863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圧力分布</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0000"/>
                </a:solidFill>
                <a:effectLst>
                  <a:outerShdw blurRad="38100" dist="38100" dir="2700000" algn="tl">
                    <a:srgbClr val="000000">
                      <a:alpha val="43137"/>
                    </a:srgbClr>
                  </a:outerShdw>
                </a:effectLst>
              </a:rPr>
              <a:t>Selective</a:t>
            </a:r>
            <a:br>
              <a:rPr lang="en-US" altLang="ja-JP" sz="2400" b="1" i="1" u="sng" dirty="0">
                <a:solidFill>
                  <a:srgbClr val="FF0000"/>
                </a:solidFill>
                <a:effectLst>
                  <a:outerShdw blurRad="38100" dist="38100" dir="2700000" algn="tl">
                    <a:srgbClr val="000000">
                      <a:alpha val="43137"/>
                    </a:srgbClr>
                  </a:outerShdw>
                </a:effectLst>
              </a:rPr>
            </a:br>
            <a:r>
              <a:rPr lang="en-US" altLang="ja-JP" sz="2400" b="1" i="1" u="sng" dirty="0">
                <a:solidFill>
                  <a:srgbClr val="FF0000"/>
                </a:solidFill>
                <a:effectLst>
                  <a:outerShdw blurRad="38100" dist="38100" dir="2700000" algn="tl">
                    <a:srgbClr val="000000">
                      <a:alpha val="43137"/>
                    </a:srgbClr>
                  </a:outerShdw>
                </a:effectLst>
              </a:rPr>
              <a:t>CS-FEM-T10</a:t>
            </a:r>
            <a:r>
              <a:rPr lang="en-US" altLang="ja-JP" sz="2400" b="1" i="1" u="sng" dirty="0">
                <a:effectLst>
                  <a:outerShdw blurRad="38100" dist="38100" dir="2700000" algn="tl">
                    <a:srgbClr val="000000">
                      <a:alpha val="43137"/>
                    </a:srgbClr>
                  </a:outerShdw>
                </a:effectLst>
              </a:rPr>
              <a:t>)</a:t>
            </a:r>
            <a:endParaRPr lang="ja-JP" altLang="en-US" sz="2400" b="1" i="1" u="sng" dirty="0">
              <a:solidFill>
                <a:srgbClr val="008000"/>
              </a:solidFill>
              <a:effectLst>
                <a:outerShdw blurRad="38100" dist="38100" dir="2700000" algn="tl">
                  <a:srgbClr val="000000">
                    <a:alpha val="43137"/>
                  </a:srgbClr>
                </a:outerShdw>
              </a:effectLst>
            </a:endParaRPr>
          </a:p>
          <a:p>
            <a:pPr marL="0" indent="0">
              <a:buNone/>
            </a:pPr>
            <a:endParaRPr kumimoji="1" lang="ja-JP" altLang="en-US" sz="2400" dirty="0"/>
          </a:p>
        </p:txBody>
      </p:sp>
      <p:sp>
        <p:nvSpPr>
          <p:cNvPr id="2" name="タイトル 1">
            <a:extLst>
              <a:ext uri="{FF2B5EF4-FFF2-40B4-BE49-F238E27FC236}">
                <a16:creationId xmlns:a16="http://schemas.microsoft.com/office/drawing/2014/main" id="{28BCCE88-BF05-485A-A14D-743A60C06EB9}"/>
              </a:ext>
            </a:extLst>
          </p:cNvPr>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a:extLst>
              <a:ext uri="{FF2B5EF4-FFF2-40B4-BE49-F238E27FC236}">
                <a16:creationId xmlns:a16="http://schemas.microsoft.com/office/drawing/2014/main" id="{733122F6-014D-4CB0-841A-089A238626E3}"/>
              </a:ext>
            </a:extLst>
          </p:cNvPr>
          <p:cNvSpPr>
            <a:spLocks noGrp="1"/>
          </p:cNvSpPr>
          <p:nvPr>
            <p:ph type="sldNum" sz="quarter" idx="4"/>
          </p:nvPr>
        </p:nvSpPr>
        <p:spPr/>
        <p:txBody>
          <a:bodyPr/>
          <a:lstStyle/>
          <a:p>
            <a:r>
              <a:rPr lang="en-US" altLang="ja-JP"/>
              <a:t>P. </a:t>
            </a:r>
            <a:fld id="{F8FDF831-B0A3-4B44-A20D-7581D5587101}" type="slidenum">
              <a:rPr lang="ja-JP" altLang="en-US" smtClean="0"/>
              <a:pPr/>
              <a:t>84</a:t>
            </a:fld>
            <a:endParaRPr lang="ja-JP" altLang="en-US" dirty="0"/>
          </a:p>
        </p:txBody>
      </p:sp>
      <p:sp>
        <p:nvSpPr>
          <p:cNvPr id="5" name="テキスト ボックス 4">
            <a:extLst>
              <a:ext uri="{FF2B5EF4-FFF2-40B4-BE49-F238E27FC236}">
                <a16:creationId xmlns:a16="http://schemas.microsoft.com/office/drawing/2014/main" id="{3AFBFEC6-1C3F-4290-9701-5D4D508A7CA3}"/>
              </a:ext>
            </a:extLst>
          </p:cNvPr>
          <p:cNvSpPr txBox="1"/>
          <p:nvPr/>
        </p:nvSpPr>
        <p:spPr>
          <a:xfrm>
            <a:off x="75009" y="3139167"/>
            <a:ext cx="1721946" cy="615553"/>
          </a:xfrm>
          <a:prstGeom prst="rect">
            <a:avLst/>
          </a:prstGeom>
          <a:solidFill>
            <a:schemeClr val="bg1">
              <a:lumMod val="85000"/>
            </a:schemeClr>
          </a:solidFill>
        </p:spPr>
        <p:txBody>
          <a:bodyPr wrap="square" tIns="0" bIns="0" rtlCol="0">
            <a:spAutoFit/>
          </a:bodyPr>
          <a:lstStyle/>
          <a:p>
            <a:pPr algn="ctr"/>
            <a:r>
              <a:rPr lang="en-US" altLang="ja-JP" sz="2000" b="1" u="sng" dirty="0"/>
              <a:t>3.3GPa</a:t>
            </a:r>
            <a:r>
              <a:rPr lang="ja-JP" altLang="en-US" sz="2000" b="1" u="sng" dirty="0"/>
              <a:t>加圧</a:t>
            </a:r>
            <a:br>
              <a:rPr lang="en-US" altLang="ja-JP" sz="2000" b="1" u="sng" dirty="0"/>
            </a:br>
            <a:r>
              <a:rPr lang="ja-JP" altLang="en-US" sz="2000" dirty="0"/>
              <a:t>で収束困難</a:t>
            </a:r>
            <a:endParaRPr kumimoji="1" lang="ja-JP" altLang="en-US" sz="2000" dirty="0"/>
          </a:p>
        </p:txBody>
      </p:sp>
      <p:pic>
        <p:nvPicPr>
          <p:cNvPr id="10" name="block-p">
            <a:hlinkClick r:id="" action="ppaction://media"/>
            <a:extLst>
              <a:ext uri="{FF2B5EF4-FFF2-40B4-BE49-F238E27FC236}">
                <a16:creationId xmlns:a16="http://schemas.microsoft.com/office/drawing/2014/main" id="{AAD33983-B39B-42B8-B1B5-02C48A20C0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122"/>
          <a:stretch/>
        </p:blipFill>
        <p:spPr>
          <a:xfrm>
            <a:off x="2159732" y="699093"/>
            <a:ext cx="6961892" cy="5610227"/>
          </a:xfrm>
          <a:prstGeom prst="rect">
            <a:avLst/>
          </a:prstGeom>
        </p:spPr>
      </p:pic>
      <p:sp>
        <p:nvSpPr>
          <p:cNvPr id="8" name="テキスト ボックス 7">
            <a:extLst>
              <a:ext uri="{FF2B5EF4-FFF2-40B4-BE49-F238E27FC236}">
                <a16:creationId xmlns:a16="http://schemas.microsoft.com/office/drawing/2014/main" id="{BF09875D-2AFD-4C9F-B3F1-1901F3E37009}"/>
              </a:ext>
            </a:extLst>
          </p:cNvPr>
          <p:cNvSpPr txBox="1"/>
          <p:nvPr/>
        </p:nvSpPr>
        <p:spPr>
          <a:xfrm>
            <a:off x="250824" y="4181703"/>
            <a:ext cx="1471878" cy="1631216"/>
          </a:xfrm>
          <a:prstGeom prst="rect">
            <a:avLst/>
          </a:prstGeom>
          <a:solidFill>
            <a:schemeClr val="accent1"/>
          </a:solidFill>
          <a:ln w="38100">
            <a:noFill/>
          </a:ln>
          <a:scene3d>
            <a:camera prst="orthographicFront"/>
            <a:lightRig rig="threePt" dir="t"/>
          </a:scene3d>
          <a:sp3d>
            <a:bevelT/>
          </a:sp3d>
        </p:spPr>
        <p:txBody>
          <a:bodyPr wrap="none" rtlCol="0">
            <a:spAutoFit/>
          </a:bodyPr>
          <a:lstStyle/>
          <a:p>
            <a:pPr algn="ctr"/>
            <a:r>
              <a:rPr lang="ja-JP" altLang="en-US" sz="2000" dirty="0"/>
              <a:t>提案手法</a:t>
            </a:r>
            <a:br>
              <a:rPr lang="en-US" altLang="ja-JP" sz="2000" dirty="0"/>
            </a:br>
            <a:r>
              <a:rPr lang="ja-JP" altLang="en-US" sz="2000" dirty="0"/>
              <a:t>の方が</a:t>
            </a:r>
            <a:br>
              <a:rPr lang="en-US" altLang="ja-JP" sz="2000" dirty="0"/>
            </a:br>
            <a:r>
              <a:rPr lang="en-US" altLang="ja-JP" sz="2000" dirty="0"/>
              <a:t>C3D10MH</a:t>
            </a:r>
            <a:br>
              <a:rPr lang="en-US" altLang="ja-JP" sz="2000" dirty="0"/>
            </a:br>
            <a:r>
              <a:rPr lang="ja-JP" altLang="en-US" sz="2000" dirty="0"/>
              <a:t>よりロバスト</a:t>
            </a:r>
            <a:br>
              <a:rPr lang="en-US" altLang="ja-JP" sz="2000" dirty="0"/>
            </a:br>
            <a:r>
              <a:rPr lang="ja-JP" altLang="en-US" sz="2000" dirty="0"/>
              <a:t>（長持ち）</a:t>
            </a:r>
            <a:endParaRPr kumimoji="1" lang="ja-JP" altLang="en-US" sz="2000" dirty="0"/>
          </a:p>
        </p:txBody>
      </p:sp>
    </p:spTree>
    <p:extLst>
      <p:ext uri="{BB962C8B-B14F-4D97-AF65-F5344CB8AC3E}">
        <p14:creationId xmlns:p14="http://schemas.microsoft.com/office/powerpoint/2010/main" val="29320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8CDF854-CC2C-4B69-A2C8-5122A25D863D}"/>
              </a:ext>
            </a:extLst>
          </p:cNvPr>
          <p:cNvSpPr>
            <a:spLocks noGrp="1"/>
          </p:cNvSpPr>
          <p:nvPr>
            <p:ph idx="1"/>
          </p:nvPr>
        </p:nvSpPr>
        <p:spPr/>
        <p:txBody>
          <a:bodyPr/>
          <a:lstStyle/>
          <a:p>
            <a:pPr marL="0" indent="0">
              <a:buNone/>
            </a:pPr>
            <a:r>
              <a:rPr lang="ja-JP" altLang="en-US" sz="2400" b="1" i="1" u="sng" dirty="0">
                <a:effectLst>
                  <a:outerShdw blurRad="38100" dist="38100" dir="2700000" algn="tl">
                    <a:srgbClr val="000000">
                      <a:alpha val="43137"/>
                    </a:srgbClr>
                  </a:outerShdw>
                </a:effectLst>
              </a:rPr>
              <a:t>変形と</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Mises</a:t>
            </a:r>
            <a:br>
              <a:rPr lang="en-US" altLang="ja-JP" sz="2400" b="1" i="1" u="sng" dirty="0">
                <a:effectLst>
                  <a:outerShdw blurRad="38100" dist="38100" dir="2700000" algn="tl">
                    <a:srgbClr val="000000">
                      <a:alpha val="43137"/>
                    </a:srgbClr>
                  </a:outerShdw>
                </a:effectLst>
              </a:rPr>
            </a:br>
            <a:r>
              <a:rPr lang="ja-JP" altLang="en-US" sz="2400" b="1" i="1" u="sng" dirty="0">
                <a:effectLst>
                  <a:outerShdw blurRad="38100" dist="38100" dir="2700000" algn="tl">
                    <a:srgbClr val="000000">
                      <a:alpha val="43137"/>
                    </a:srgbClr>
                  </a:outerShdw>
                </a:effectLst>
              </a:rPr>
              <a:t>応力分布</a:t>
            </a:r>
            <a:br>
              <a:rPr lang="en-US" altLang="ja-JP" sz="2400" b="1" i="1" u="sng" dirty="0">
                <a:effectLst>
                  <a:outerShdw blurRad="38100" dist="38100" dir="2700000" algn="tl">
                    <a:srgbClr val="000000">
                      <a:alpha val="43137"/>
                    </a:srgbClr>
                  </a:outerShdw>
                </a:effectLst>
              </a:rPr>
            </a:br>
            <a:r>
              <a:rPr lang="en-US" altLang="ja-JP" sz="2400" b="1" i="1" u="sng" dirty="0">
                <a:effectLst>
                  <a:outerShdw blurRad="38100" dist="38100" dir="2700000" algn="tl">
                    <a:srgbClr val="000000">
                      <a:alpha val="43137"/>
                    </a:srgbClr>
                  </a:outerShdw>
                </a:effectLst>
              </a:rPr>
              <a:t>(</a:t>
            </a:r>
            <a:r>
              <a:rPr lang="en-US" altLang="ja-JP" sz="2400" b="1" i="1" u="sng" dirty="0">
                <a:solidFill>
                  <a:srgbClr val="FF0000"/>
                </a:solidFill>
                <a:effectLst>
                  <a:outerShdw blurRad="38100" dist="38100" dir="2700000" algn="tl">
                    <a:srgbClr val="000000">
                      <a:alpha val="43137"/>
                    </a:srgbClr>
                  </a:outerShdw>
                </a:effectLst>
              </a:rPr>
              <a:t>Selective</a:t>
            </a:r>
            <a:br>
              <a:rPr lang="en-US" altLang="ja-JP" sz="2400" b="1" i="1" u="sng" dirty="0">
                <a:solidFill>
                  <a:srgbClr val="FF0000"/>
                </a:solidFill>
                <a:effectLst>
                  <a:outerShdw blurRad="38100" dist="38100" dir="2700000" algn="tl">
                    <a:srgbClr val="000000">
                      <a:alpha val="43137"/>
                    </a:srgbClr>
                  </a:outerShdw>
                </a:effectLst>
              </a:rPr>
            </a:br>
            <a:r>
              <a:rPr lang="en-US" altLang="ja-JP" sz="2400" b="1" i="1" u="sng" dirty="0">
                <a:solidFill>
                  <a:srgbClr val="FF0000"/>
                </a:solidFill>
                <a:effectLst>
                  <a:outerShdw blurRad="38100" dist="38100" dir="2700000" algn="tl">
                    <a:srgbClr val="000000">
                      <a:alpha val="43137"/>
                    </a:srgbClr>
                  </a:outerShdw>
                </a:effectLst>
              </a:rPr>
              <a:t>CS-FEM-T10</a:t>
            </a:r>
            <a:r>
              <a:rPr lang="en-US" altLang="ja-JP" sz="2400" b="1" i="1" u="sng" dirty="0">
                <a:effectLst>
                  <a:outerShdw blurRad="38100" dist="38100" dir="2700000" algn="tl">
                    <a:srgbClr val="000000">
                      <a:alpha val="43137"/>
                    </a:srgbClr>
                  </a:outerShdw>
                </a:effectLst>
              </a:rPr>
              <a:t>)</a:t>
            </a:r>
            <a:endParaRPr lang="ja-JP" altLang="en-US" sz="2400" b="1" i="1" u="sng" dirty="0">
              <a:solidFill>
                <a:srgbClr val="008000"/>
              </a:solidFill>
              <a:effectLst>
                <a:outerShdw blurRad="38100" dist="38100" dir="2700000" algn="tl">
                  <a:srgbClr val="000000">
                    <a:alpha val="43137"/>
                  </a:srgbClr>
                </a:outerShdw>
              </a:effectLst>
            </a:endParaRPr>
          </a:p>
          <a:p>
            <a:pPr marL="0" indent="0">
              <a:buNone/>
            </a:pPr>
            <a:endParaRPr kumimoji="1" lang="ja-JP" altLang="en-US" sz="2400" dirty="0"/>
          </a:p>
        </p:txBody>
      </p:sp>
      <p:sp>
        <p:nvSpPr>
          <p:cNvPr id="2" name="タイトル 1">
            <a:extLst>
              <a:ext uri="{FF2B5EF4-FFF2-40B4-BE49-F238E27FC236}">
                <a16:creationId xmlns:a16="http://schemas.microsoft.com/office/drawing/2014/main" id="{28BCCE88-BF05-485A-A14D-743A60C06EB9}"/>
              </a:ext>
            </a:extLst>
          </p:cNvPr>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a:extLst>
              <a:ext uri="{FF2B5EF4-FFF2-40B4-BE49-F238E27FC236}">
                <a16:creationId xmlns:a16="http://schemas.microsoft.com/office/drawing/2014/main" id="{733122F6-014D-4CB0-841A-089A238626E3}"/>
              </a:ext>
            </a:extLst>
          </p:cNvPr>
          <p:cNvSpPr>
            <a:spLocks noGrp="1"/>
          </p:cNvSpPr>
          <p:nvPr>
            <p:ph type="sldNum" sz="quarter" idx="4"/>
          </p:nvPr>
        </p:nvSpPr>
        <p:spPr/>
        <p:txBody>
          <a:bodyPr/>
          <a:lstStyle/>
          <a:p>
            <a:r>
              <a:rPr lang="en-US" altLang="ja-JP"/>
              <a:t>P. </a:t>
            </a:r>
            <a:fld id="{F8FDF831-B0A3-4B44-A20D-7581D5587101}" type="slidenum">
              <a:rPr lang="ja-JP" altLang="en-US" smtClean="0"/>
              <a:pPr/>
              <a:t>85</a:t>
            </a:fld>
            <a:endParaRPr lang="ja-JP" altLang="en-US" dirty="0"/>
          </a:p>
        </p:txBody>
      </p:sp>
      <p:sp>
        <p:nvSpPr>
          <p:cNvPr id="6" name="テキスト ボックス 5">
            <a:extLst>
              <a:ext uri="{FF2B5EF4-FFF2-40B4-BE49-F238E27FC236}">
                <a16:creationId xmlns:a16="http://schemas.microsoft.com/office/drawing/2014/main" id="{C11FD8E1-DF7D-432F-914F-697BF7A12C46}"/>
              </a:ext>
            </a:extLst>
          </p:cNvPr>
          <p:cNvSpPr txBox="1"/>
          <p:nvPr/>
        </p:nvSpPr>
        <p:spPr>
          <a:xfrm>
            <a:off x="75009" y="4440322"/>
            <a:ext cx="1721946" cy="1631216"/>
          </a:xfrm>
          <a:prstGeom prst="rect">
            <a:avLst/>
          </a:prstGeom>
          <a:solidFill>
            <a:srgbClr val="FFFF00"/>
          </a:solidFill>
          <a:ln w="38100">
            <a:noFill/>
          </a:ln>
        </p:spPr>
        <p:txBody>
          <a:bodyPr wrap="square" rtlCol="0">
            <a:spAutoFit/>
          </a:bodyPr>
          <a:lstStyle/>
          <a:p>
            <a:pPr algn="ctr"/>
            <a:r>
              <a:rPr lang="ja-JP" altLang="en-US" sz="2000" dirty="0"/>
              <a:t>変形が進む</a:t>
            </a:r>
            <a:br>
              <a:rPr lang="en-US" altLang="ja-JP" sz="2000" dirty="0"/>
            </a:br>
            <a:r>
              <a:rPr lang="ja-JP" altLang="en-US" sz="2000" dirty="0"/>
              <a:t>につれて，</a:t>
            </a:r>
            <a:br>
              <a:rPr lang="en-US" altLang="ja-JP" sz="2000" dirty="0"/>
            </a:br>
            <a:r>
              <a:rPr lang="en-US" altLang="ja-JP" sz="2000" dirty="0">
                <a:solidFill>
                  <a:srgbClr val="C00000"/>
                </a:solidFill>
              </a:rPr>
              <a:t>Mises</a:t>
            </a:r>
            <a:r>
              <a:rPr lang="ja-JP" altLang="en-US" sz="2000" dirty="0">
                <a:solidFill>
                  <a:srgbClr val="C00000"/>
                </a:solidFill>
              </a:rPr>
              <a:t>応力に</a:t>
            </a:r>
            <a:br>
              <a:rPr lang="en-US" altLang="ja-JP" sz="2000" dirty="0">
                <a:solidFill>
                  <a:srgbClr val="C00000"/>
                </a:solidFill>
              </a:rPr>
            </a:br>
            <a:r>
              <a:rPr lang="ja-JP" altLang="en-US" sz="2000" dirty="0">
                <a:solidFill>
                  <a:srgbClr val="C00000"/>
                </a:solidFill>
              </a:rPr>
              <a:t>不自然な振動</a:t>
            </a:r>
            <a:r>
              <a:rPr lang="ja-JP" altLang="en-US" sz="2000" dirty="0"/>
              <a:t>が見られる</a:t>
            </a:r>
            <a:endParaRPr kumimoji="1" lang="ja-JP" altLang="en-US" sz="2000" dirty="0"/>
          </a:p>
        </p:txBody>
      </p:sp>
      <p:pic>
        <p:nvPicPr>
          <p:cNvPr id="5" name="block-m">
            <a:hlinkClick r:id="" action="ppaction://media"/>
            <a:extLst>
              <a:ext uri="{FF2B5EF4-FFF2-40B4-BE49-F238E27FC236}">
                <a16:creationId xmlns:a16="http://schemas.microsoft.com/office/drawing/2014/main" id="{5AFD9559-8977-47A8-9111-F0E0EF1D1AB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186" r="465"/>
          <a:stretch/>
        </p:blipFill>
        <p:spPr>
          <a:xfrm>
            <a:off x="2181517" y="699093"/>
            <a:ext cx="6924184" cy="5610227"/>
          </a:xfrm>
          <a:prstGeom prst="rect">
            <a:avLst/>
          </a:prstGeom>
        </p:spPr>
      </p:pic>
      <p:sp>
        <p:nvSpPr>
          <p:cNvPr id="7" name="テキスト ボックス 6">
            <a:extLst>
              <a:ext uri="{FF2B5EF4-FFF2-40B4-BE49-F238E27FC236}">
                <a16:creationId xmlns:a16="http://schemas.microsoft.com/office/drawing/2014/main" id="{071873DE-F86E-4E31-8F68-602E9354B1BE}"/>
              </a:ext>
            </a:extLst>
          </p:cNvPr>
          <p:cNvSpPr txBox="1"/>
          <p:nvPr/>
        </p:nvSpPr>
        <p:spPr>
          <a:xfrm>
            <a:off x="75009" y="3139167"/>
            <a:ext cx="1721946" cy="615553"/>
          </a:xfrm>
          <a:prstGeom prst="rect">
            <a:avLst/>
          </a:prstGeom>
          <a:solidFill>
            <a:schemeClr val="bg1">
              <a:lumMod val="85000"/>
            </a:schemeClr>
          </a:solidFill>
        </p:spPr>
        <p:txBody>
          <a:bodyPr wrap="square" tIns="0" bIns="0" rtlCol="0">
            <a:spAutoFit/>
          </a:bodyPr>
          <a:lstStyle/>
          <a:p>
            <a:pPr algn="ctr"/>
            <a:r>
              <a:rPr lang="en-US" altLang="ja-JP" sz="2000" b="1" u="sng" dirty="0"/>
              <a:t>3.3GPa</a:t>
            </a:r>
            <a:r>
              <a:rPr lang="ja-JP" altLang="en-US" sz="2000" b="1" u="sng" dirty="0"/>
              <a:t>加圧</a:t>
            </a:r>
            <a:br>
              <a:rPr lang="en-US" altLang="ja-JP" sz="2000" b="1" u="sng" dirty="0"/>
            </a:br>
            <a:r>
              <a:rPr lang="ja-JP" altLang="en-US" sz="2000" dirty="0"/>
              <a:t>で収束困難</a:t>
            </a:r>
            <a:endParaRPr kumimoji="1" lang="ja-JP" altLang="en-US" sz="2000" dirty="0"/>
          </a:p>
        </p:txBody>
      </p:sp>
    </p:spTree>
    <p:extLst>
      <p:ext uri="{BB962C8B-B14F-4D97-AF65-F5344CB8AC3E}">
        <p14:creationId xmlns:p14="http://schemas.microsoft.com/office/powerpoint/2010/main" val="181456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AE8C734-14A0-4CFF-A4EF-BE952F2E7D5F}"/>
              </a:ext>
            </a:extLst>
          </p:cNvPr>
          <p:cNvSpPr>
            <a:spLocks noGrp="1"/>
          </p:cNvSpPr>
          <p:nvPr>
            <p:ph idx="1"/>
          </p:nvPr>
        </p:nvSpPr>
        <p:spPr/>
        <p:txBody>
          <a:bodyPr/>
          <a:lstStyle/>
          <a:p>
            <a:pPr marL="0" indent="0">
              <a:buNone/>
            </a:pPr>
            <a:r>
              <a:rPr kumimoji="1" lang="en-US" altLang="ja-JP" b="1" i="1" u="sng" dirty="0">
                <a:effectLst>
                  <a:outerShdw blurRad="38100" dist="38100" dir="2700000" algn="tl">
                    <a:srgbClr val="000000">
                      <a:alpha val="43137"/>
                    </a:srgbClr>
                  </a:outerShdw>
                </a:effectLst>
              </a:rPr>
              <a:t>0.7 </a:t>
            </a:r>
            <a:r>
              <a:rPr kumimoji="1" lang="en-US" altLang="ja-JP" b="1" i="1" u="sng" dirty="0" err="1">
                <a:effectLst>
                  <a:outerShdw blurRad="38100" dist="38100" dir="2700000" algn="tl">
                    <a:srgbClr val="000000">
                      <a:alpha val="43137"/>
                    </a:srgbClr>
                  </a:outerShdw>
                </a:effectLst>
              </a:rPr>
              <a:t>GPa</a:t>
            </a:r>
            <a:r>
              <a:rPr kumimoji="1" lang="ja-JP" altLang="en-US" b="1" i="1" u="sng" dirty="0">
                <a:effectLst>
                  <a:outerShdw blurRad="38100" dist="38100" dir="2700000" algn="tl">
                    <a:srgbClr val="000000">
                      <a:alpha val="43137"/>
                    </a:srgbClr>
                  </a:outerShdw>
                </a:effectLst>
              </a:rPr>
              <a:t>加圧時点での</a:t>
            </a:r>
            <a:r>
              <a:rPr kumimoji="1" lang="en-US" altLang="ja-JP" b="1" i="1" u="sng" dirty="0">
                <a:effectLst>
                  <a:outerShdw blurRad="38100" dist="38100" dir="2700000" algn="tl">
                    <a:srgbClr val="000000">
                      <a:alpha val="43137"/>
                    </a:srgbClr>
                  </a:outerShdw>
                </a:effectLst>
              </a:rPr>
              <a:t>Mises</a:t>
            </a:r>
            <a:r>
              <a:rPr kumimoji="1" lang="ja-JP" altLang="en-US" b="1" i="1" u="sng" dirty="0">
                <a:effectLst>
                  <a:outerShdw blurRad="38100" dist="38100" dir="2700000" algn="tl">
                    <a:srgbClr val="000000">
                      <a:alpha val="43137"/>
                    </a:srgbClr>
                  </a:outerShdw>
                </a:effectLst>
              </a:rPr>
              <a:t>応力分布の比較</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a:effectLst>
                <a:outerShdw blurRad="38100" dist="38100" dir="2700000" algn="tl">
                  <a:srgbClr val="000000">
                    <a:alpha val="43137"/>
                  </a:srgbClr>
                </a:outerShdw>
              </a:effectLst>
            </a:endParaRPr>
          </a:p>
          <a:p>
            <a:pPr marL="0" indent="0">
              <a:buNone/>
            </a:pPr>
            <a:endParaRPr lang="en-US" altLang="ja-JP" sz="3600" b="1" i="1" u="sng" dirty="0">
              <a:effectLst>
                <a:outerShdw blurRad="38100" dist="38100" dir="2700000" algn="tl">
                  <a:srgbClr val="000000">
                    <a:alpha val="43137"/>
                  </a:srgbClr>
                </a:outerShdw>
              </a:effectLst>
            </a:endParaRPr>
          </a:p>
          <a:p>
            <a:pPr marL="0" indent="0">
              <a:buNone/>
            </a:pPr>
            <a:r>
              <a:rPr lang="en-US" altLang="ja-JP" sz="2400" dirty="0"/>
              <a:t>        </a:t>
            </a:r>
            <a:r>
              <a:rPr kumimoji="1" lang="en-US" altLang="ja-JP" sz="2400" dirty="0">
                <a:solidFill>
                  <a:srgbClr val="FF9900"/>
                </a:solidFill>
              </a:rPr>
              <a:t>ABAQUS C3D10MH</a:t>
            </a:r>
            <a:r>
              <a:rPr kumimoji="1" lang="en-US" altLang="ja-JP" sz="2400" dirty="0"/>
              <a:t>              </a:t>
            </a:r>
            <a:r>
              <a:rPr lang="en-US" altLang="ja-JP" sz="2400" dirty="0">
                <a:solidFill>
                  <a:srgbClr val="FF0000"/>
                </a:solidFill>
              </a:rPr>
              <a:t>     </a:t>
            </a:r>
            <a:r>
              <a:rPr kumimoji="1" lang="en-US" altLang="ja-JP" sz="2400" dirty="0">
                <a:solidFill>
                  <a:srgbClr val="FF0000"/>
                </a:solidFill>
              </a:rPr>
              <a:t>SelectiveCS-FEM-T10</a:t>
            </a:r>
            <a:endParaRPr kumimoji="1" lang="ja-JP" altLang="en-US" sz="2400" dirty="0">
              <a:solidFill>
                <a:srgbClr val="FF0000"/>
              </a:solidFill>
            </a:endParaRPr>
          </a:p>
        </p:txBody>
      </p:sp>
      <p:sp>
        <p:nvSpPr>
          <p:cNvPr id="2" name="タイトル 1">
            <a:extLst>
              <a:ext uri="{FF2B5EF4-FFF2-40B4-BE49-F238E27FC236}">
                <a16:creationId xmlns:a16="http://schemas.microsoft.com/office/drawing/2014/main" id="{B82D67D3-7869-4E93-81C0-A2442715DC2F}"/>
              </a:ext>
            </a:extLst>
          </p:cNvPr>
          <p:cNvSpPr>
            <a:spLocks noGrp="1"/>
          </p:cNvSpPr>
          <p:nvPr>
            <p:ph type="title"/>
          </p:nvPr>
        </p:nvSpPr>
        <p:spPr/>
        <p:txBody>
          <a:bodyPr>
            <a:normAutofit/>
          </a:bodyPr>
          <a:lstStyle/>
          <a:p>
            <a:r>
              <a:rPr lang="ja-JP" altLang="en-US" dirty="0"/>
              <a:t>解析例：ブロックの圧力押込</a:t>
            </a:r>
            <a:endParaRPr kumimoji="1" lang="ja-JP" altLang="en-US" dirty="0"/>
          </a:p>
        </p:txBody>
      </p:sp>
      <p:sp>
        <p:nvSpPr>
          <p:cNvPr id="4" name="スライド番号プレースホルダー 3">
            <a:extLst>
              <a:ext uri="{FF2B5EF4-FFF2-40B4-BE49-F238E27FC236}">
                <a16:creationId xmlns:a16="http://schemas.microsoft.com/office/drawing/2014/main" id="{50A76B3F-B641-4BF4-BFC6-3314C4FB1D06}"/>
              </a:ext>
            </a:extLst>
          </p:cNvPr>
          <p:cNvSpPr>
            <a:spLocks noGrp="1"/>
          </p:cNvSpPr>
          <p:nvPr>
            <p:ph type="sldNum" sz="quarter" idx="4"/>
          </p:nvPr>
        </p:nvSpPr>
        <p:spPr/>
        <p:txBody>
          <a:bodyPr/>
          <a:lstStyle/>
          <a:p>
            <a:r>
              <a:rPr lang="en-US" altLang="ja-JP"/>
              <a:t>P. </a:t>
            </a:r>
            <a:fld id="{F8FDF831-B0A3-4B44-A20D-7581D5587101}" type="slidenum">
              <a:rPr lang="ja-JP" altLang="en-US" smtClean="0"/>
              <a:pPr/>
              <a:t>86</a:t>
            </a:fld>
            <a:endParaRPr lang="ja-JP" altLang="en-US" dirty="0"/>
          </a:p>
        </p:txBody>
      </p:sp>
      <p:sp>
        <p:nvSpPr>
          <p:cNvPr id="5" name="四角形: 角を丸くする 4">
            <a:extLst>
              <a:ext uri="{FF2B5EF4-FFF2-40B4-BE49-F238E27FC236}">
                <a16:creationId xmlns:a16="http://schemas.microsoft.com/office/drawing/2014/main" id="{53035C5B-2318-4D9E-AFED-5167DC2EFBDA}"/>
              </a:ext>
            </a:extLst>
          </p:cNvPr>
          <p:cNvSpPr/>
          <p:nvPr/>
        </p:nvSpPr>
        <p:spPr>
          <a:xfrm>
            <a:off x="941819" y="5285179"/>
            <a:ext cx="7249250" cy="80811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altLang="ja-JP" sz="2400" dirty="0">
                <a:solidFill>
                  <a:schemeClr val="tx1"/>
                </a:solidFill>
                <a:latin typeface="ＭＳ Ｐゴシック" panose="020B0600070205080204" pitchFamily="50" charset="-128"/>
                <a:ea typeface="ＭＳ Ｐゴシック" panose="020B0600070205080204" pitchFamily="50" charset="-128"/>
              </a:rPr>
              <a:t>C3D10MH</a:t>
            </a:r>
            <a:r>
              <a:rPr lang="ja-JP" altLang="en-US" sz="2400" dirty="0">
                <a:solidFill>
                  <a:schemeClr val="tx1"/>
                </a:solidFill>
                <a:latin typeface="ＭＳ Ｐゴシック" panose="020B0600070205080204" pitchFamily="50" charset="-128"/>
                <a:ea typeface="ＭＳ Ｐゴシック" panose="020B0600070205080204" pitchFamily="50" charset="-128"/>
              </a:rPr>
              <a:t>と比較して，</a:t>
            </a:r>
            <a:r>
              <a:rPr lang="en-US" altLang="ja-JP" sz="2400" dirty="0">
                <a:solidFill>
                  <a:schemeClr val="tx1"/>
                </a:solidFill>
                <a:latin typeface="ＭＳ Ｐゴシック" panose="020B0600070205080204" pitchFamily="50" charset="-128"/>
                <a:ea typeface="ＭＳ Ｐゴシック" panose="020B0600070205080204" pitchFamily="50" charset="-128"/>
              </a:rPr>
              <a:t>SelectiveCS-FEM-T10</a:t>
            </a:r>
            <a:r>
              <a:rPr lang="ja-JP" altLang="en-US" sz="2400" dirty="0" err="1">
                <a:solidFill>
                  <a:schemeClr val="tx1"/>
                </a:solidFill>
                <a:latin typeface="ＭＳ Ｐゴシック" panose="020B0600070205080204" pitchFamily="50" charset="-128"/>
                <a:ea typeface="ＭＳ Ｐゴシック" panose="020B0600070205080204" pitchFamily="50" charset="-128"/>
              </a:rPr>
              <a:t>には</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rgbClr val="C00000"/>
                </a:solidFill>
                <a:latin typeface="ＭＳ Ｐゴシック" panose="020B0600070205080204" pitchFamily="50" charset="-128"/>
                <a:ea typeface="ＭＳ Ｐゴシック" panose="020B0600070205080204" pitchFamily="50" charset="-128"/>
              </a:rPr>
              <a:t>大きい</a:t>
            </a:r>
            <a:r>
              <a:rPr lang="en-US" altLang="ja-JP" sz="2400" dirty="0">
                <a:solidFill>
                  <a:srgbClr val="C00000"/>
                </a:solidFill>
                <a:latin typeface="ＭＳ Ｐゴシック" panose="020B0600070205080204" pitchFamily="50" charset="-128"/>
                <a:ea typeface="ＭＳ Ｐゴシック" panose="020B0600070205080204" pitchFamily="50" charset="-128"/>
              </a:rPr>
              <a:t>Mises</a:t>
            </a:r>
            <a:r>
              <a:rPr lang="ja-JP" altLang="en-US" sz="2400" dirty="0">
                <a:solidFill>
                  <a:srgbClr val="C00000"/>
                </a:solidFill>
                <a:latin typeface="ＭＳ Ｐゴシック" panose="020B0600070205080204" pitchFamily="50" charset="-128"/>
                <a:ea typeface="ＭＳ Ｐゴシック" panose="020B0600070205080204" pitchFamily="50" charset="-128"/>
              </a:rPr>
              <a:t>応力の振動</a:t>
            </a:r>
            <a:r>
              <a:rPr lang="ja-JP" altLang="en-US" sz="2400" dirty="0">
                <a:solidFill>
                  <a:schemeClr val="tx1"/>
                </a:solidFill>
                <a:latin typeface="ＭＳ Ｐゴシック" panose="020B0600070205080204" pitchFamily="50" charset="-128"/>
                <a:ea typeface="ＭＳ Ｐゴシック" panose="020B0600070205080204" pitchFamily="50" charset="-128"/>
              </a:rPr>
              <a:t>が見られる．今後要改善．</a:t>
            </a:r>
            <a:endParaRPr kumimoji="1" lang="ja-JP" altLang="en-US" sz="2800" dirty="0">
              <a:solidFill>
                <a:schemeClr val="tx1"/>
              </a:solidFill>
              <a:latin typeface="ＭＳ Ｐゴシック" panose="020B0600070205080204" pitchFamily="50" charset="-128"/>
              <a:ea typeface="ＭＳ Ｐゴシック" panose="020B0600070205080204" pitchFamily="50" charset="-128"/>
            </a:endParaRPr>
          </a:p>
        </p:txBody>
      </p:sp>
      <p:pic>
        <p:nvPicPr>
          <p:cNvPr id="15" name="図 14">
            <a:extLst>
              <a:ext uri="{FF2B5EF4-FFF2-40B4-BE49-F238E27FC236}">
                <a16:creationId xmlns:a16="http://schemas.microsoft.com/office/drawing/2014/main" id="{6C852AD1-1C4E-47DB-BABE-F30A4FF1F2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3" y="1068765"/>
            <a:ext cx="4342781" cy="3820902"/>
          </a:xfrm>
          <a:prstGeom prst="rect">
            <a:avLst/>
          </a:prstGeom>
        </p:spPr>
      </p:pic>
      <p:pic>
        <p:nvPicPr>
          <p:cNvPr id="7" name="図 6">
            <a:extLst>
              <a:ext uri="{FF2B5EF4-FFF2-40B4-BE49-F238E27FC236}">
                <a16:creationId xmlns:a16="http://schemas.microsoft.com/office/drawing/2014/main" id="{CF408DAC-3058-4D88-87BB-E7D4A5223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352" y="1124744"/>
            <a:ext cx="4732520" cy="3733874"/>
          </a:xfrm>
          <a:prstGeom prst="rect">
            <a:avLst/>
          </a:prstGeom>
        </p:spPr>
      </p:pic>
    </p:spTree>
    <p:extLst>
      <p:ext uri="{BB962C8B-B14F-4D97-AF65-F5344CB8AC3E}">
        <p14:creationId xmlns:p14="http://schemas.microsoft.com/office/powerpoint/2010/main" val="1505328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D6E4EA2-5BB7-464D-A419-3FBE8FEEE718}"/>
              </a:ext>
            </a:extLst>
          </p:cNvPr>
          <p:cNvSpPr>
            <a:spLocks noGrp="1"/>
          </p:cNvSpPr>
          <p:nvPr>
            <p:ph idx="1"/>
          </p:nvPr>
        </p:nvSpPr>
        <p:spPr/>
        <p:txBody>
          <a:bodyPr/>
          <a:lstStyle/>
          <a:p>
            <a:r>
              <a:rPr kumimoji="1" lang="ja-JP" altLang="en-US" b="1" u="sng" dirty="0"/>
              <a:t>内製コードへの実装</a:t>
            </a:r>
            <a:endParaRPr kumimoji="1" lang="en-US" altLang="ja-JP" b="1" u="sng" dirty="0"/>
          </a:p>
          <a:p>
            <a:pPr lvl="1"/>
            <a:r>
              <a:rPr lang="en-US" altLang="ja-JP" dirty="0"/>
              <a:t>T10</a:t>
            </a:r>
            <a:r>
              <a:rPr lang="ja-JP" altLang="en-US" dirty="0"/>
              <a:t>要素を１つ増やすだけ．</a:t>
            </a:r>
            <a:endParaRPr lang="en-US" altLang="ja-JP" dirty="0"/>
          </a:p>
          <a:p>
            <a:pPr lvl="1"/>
            <a:r>
              <a:rPr kumimoji="1" lang="ja-JP" altLang="en-US" dirty="0"/>
              <a:t>やる気になれば直ぐに出来る．</a:t>
            </a:r>
            <a:endParaRPr kumimoji="1" lang="en-US" altLang="ja-JP" dirty="0"/>
          </a:p>
          <a:p>
            <a:pPr lvl="1"/>
            <a:endParaRPr kumimoji="1" lang="en-US" altLang="ja-JP" dirty="0"/>
          </a:p>
          <a:p>
            <a:r>
              <a:rPr kumimoji="1" lang="en-US" altLang="ja-JP" b="1" u="sng" dirty="0"/>
              <a:t>ABAQUS</a:t>
            </a:r>
            <a:r>
              <a:rPr kumimoji="1" lang="ja-JP" altLang="en-US" b="1" u="sng" dirty="0"/>
              <a:t>等の商用コードへの実装</a:t>
            </a:r>
            <a:endParaRPr kumimoji="1" lang="en-US" altLang="ja-JP" b="1" u="sng" dirty="0"/>
          </a:p>
          <a:p>
            <a:pPr lvl="1"/>
            <a:r>
              <a:rPr lang="ja-JP" altLang="en-US" dirty="0"/>
              <a:t>とりあえず動くものならユーザーサブルーチン（</a:t>
            </a:r>
            <a:r>
              <a:rPr lang="en-US" altLang="ja-JP" dirty="0"/>
              <a:t>UEL</a:t>
            </a:r>
            <a:r>
              <a:rPr lang="ja-JP" altLang="en-US" dirty="0"/>
              <a:t>）で出来る．</a:t>
            </a:r>
            <a:endParaRPr lang="en-US" altLang="ja-JP" dirty="0"/>
          </a:p>
          <a:p>
            <a:pPr lvl="1"/>
            <a:r>
              <a:rPr kumimoji="1" lang="ja-JP" altLang="en-US" dirty="0"/>
              <a:t>ただし，</a:t>
            </a:r>
            <a:r>
              <a:rPr kumimoji="1" lang="en-US" altLang="ja-JP" dirty="0"/>
              <a:t>ABAQUS</a:t>
            </a:r>
            <a:r>
              <a:rPr kumimoji="1" lang="ja-JP" altLang="en-US" dirty="0"/>
              <a:t>の多種多様な解析機能と同時に使用するとなると「仕込み」の労が多く，一般利用は現実的ではない．</a:t>
            </a:r>
            <a:endParaRPr lang="en-US" altLang="ja-JP" dirty="0"/>
          </a:p>
          <a:p>
            <a:pPr lvl="2"/>
            <a:r>
              <a:rPr kumimoji="1" lang="ja-JP" altLang="en-US" dirty="0"/>
              <a:t>研究者以外の</a:t>
            </a:r>
            <a:r>
              <a:rPr kumimoji="1" lang="en-US" altLang="ja-JP" dirty="0"/>
              <a:t>CAE</a:t>
            </a:r>
            <a:r>
              <a:rPr kumimoji="1" lang="ja-JP" altLang="en-US" dirty="0"/>
              <a:t>実務者でも使えるか？</a:t>
            </a:r>
            <a:endParaRPr kumimoji="1" lang="en-US" altLang="ja-JP" dirty="0"/>
          </a:p>
          <a:p>
            <a:pPr lvl="2"/>
            <a:r>
              <a:rPr kumimoji="1" lang="ja-JP" altLang="en-US" dirty="0"/>
              <a:t>並列化・接触</a:t>
            </a:r>
            <a:r>
              <a:rPr lang="ja-JP" altLang="en-US" dirty="0"/>
              <a:t>・</a:t>
            </a:r>
            <a:r>
              <a:rPr kumimoji="1" lang="en-US" altLang="ja-JP" dirty="0"/>
              <a:t>MPC</a:t>
            </a:r>
            <a:r>
              <a:rPr kumimoji="1" lang="ja-JP" altLang="en-US" dirty="0"/>
              <a:t>・</a:t>
            </a:r>
            <a:r>
              <a:rPr lang="ja-JP" altLang="en-US" dirty="0"/>
              <a:t>構造要素・破壊・損傷</a:t>
            </a:r>
            <a:r>
              <a:rPr kumimoji="1" lang="ja-JP" altLang="en-US" dirty="0"/>
              <a:t>等が絡んでも使えるか？</a:t>
            </a:r>
            <a:endParaRPr kumimoji="1" lang="en-US" altLang="ja-JP" dirty="0"/>
          </a:p>
          <a:p>
            <a:pPr lvl="1"/>
            <a:r>
              <a:rPr lang="en-US" altLang="ja-JP" dirty="0"/>
              <a:t>CS-FEM</a:t>
            </a:r>
            <a:r>
              <a:rPr lang="ja-JP" altLang="en-US" dirty="0"/>
              <a:t>を</a:t>
            </a:r>
            <a:r>
              <a:rPr lang="en-US" altLang="ja-JP" dirty="0"/>
              <a:t>ABAQUS</a:t>
            </a:r>
            <a:r>
              <a:rPr lang="ja-JP" altLang="en-US" dirty="0"/>
              <a:t>に実装する研究は世界で５グループぐらいが取り組んでいるので今後に期待（特に藤川先生に期待）．</a:t>
            </a:r>
            <a:endParaRPr lang="en-US" altLang="ja-JP" dirty="0"/>
          </a:p>
          <a:p>
            <a:pPr lvl="1"/>
            <a:r>
              <a:rPr kumimoji="1" lang="ja-JP" altLang="en-US" dirty="0"/>
              <a:t>ダッソーが</a:t>
            </a:r>
            <a:r>
              <a:rPr kumimoji="1" lang="en-US" altLang="ja-JP" dirty="0"/>
              <a:t>ABAQUS</a:t>
            </a:r>
            <a:r>
              <a:rPr kumimoji="1" lang="ja-JP" altLang="en-US" dirty="0"/>
              <a:t>に正式に組み込んでくれるのが勿論一番．</a:t>
            </a:r>
          </a:p>
        </p:txBody>
      </p:sp>
      <p:sp>
        <p:nvSpPr>
          <p:cNvPr id="3" name="タイトル 2">
            <a:extLst>
              <a:ext uri="{FF2B5EF4-FFF2-40B4-BE49-F238E27FC236}">
                <a16:creationId xmlns:a16="http://schemas.microsoft.com/office/drawing/2014/main" id="{8EF6C5A3-2844-4AF7-8D36-484656BAB89D}"/>
              </a:ext>
            </a:extLst>
          </p:cNvPr>
          <p:cNvSpPr>
            <a:spLocks noGrp="1"/>
          </p:cNvSpPr>
          <p:nvPr>
            <p:ph type="title"/>
          </p:nvPr>
        </p:nvSpPr>
        <p:spPr/>
        <p:txBody>
          <a:bodyPr/>
          <a:lstStyle/>
          <a:p>
            <a:r>
              <a:rPr kumimoji="1" lang="ja-JP" altLang="en-US" dirty="0"/>
              <a:t>既存</a:t>
            </a:r>
            <a:r>
              <a:rPr kumimoji="1" lang="en-US" altLang="ja-JP" dirty="0"/>
              <a:t>FE</a:t>
            </a:r>
            <a:r>
              <a:rPr kumimoji="1" lang="ja-JP" altLang="en-US" dirty="0"/>
              <a:t>コードへの実装について</a:t>
            </a:r>
          </a:p>
        </p:txBody>
      </p:sp>
      <p:sp>
        <p:nvSpPr>
          <p:cNvPr id="4" name="スライド番号プレースホルダー 3">
            <a:extLst>
              <a:ext uri="{FF2B5EF4-FFF2-40B4-BE49-F238E27FC236}">
                <a16:creationId xmlns:a16="http://schemas.microsoft.com/office/drawing/2014/main" id="{6A25335C-424B-41B0-877E-C820D5225229}"/>
              </a:ext>
            </a:extLst>
          </p:cNvPr>
          <p:cNvSpPr>
            <a:spLocks noGrp="1"/>
          </p:cNvSpPr>
          <p:nvPr>
            <p:ph type="sldNum" sz="quarter" idx="4"/>
          </p:nvPr>
        </p:nvSpPr>
        <p:spPr/>
        <p:txBody>
          <a:bodyPr/>
          <a:lstStyle/>
          <a:p>
            <a:r>
              <a:rPr lang="en-US" altLang="ja-JP"/>
              <a:t>P. </a:t>
            </a:r>
            <a:fld id="{F8FDF831-B0A3-4B44-A20D-7581D5587101}" type="slidenum">
              <a:rPr lang="ja-JP" altLang="en-US" smtClean="0"/>
              <a:pPr/>
              <a:t>87</a:t>
            </a:fld>
            <a:endParaRPr lang="ja-JP" altLang="en-US" dirty="0"/>
          </a:p>
        </p:txBody>
      </p:sp>
    </p:spTree>
    <p:extLst>
      <p:ext uri="{BB962C8B-B14F-4D97-AF65-F5344CB8AC3E}">
        <p14:creationId xmlns:p14="http://schemas.microsoft.com/office/powerpoint/2010/main" val="27475716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lgn="just">
              <a:buNone/>
            </a:pPr>
            <a:r>
              <a:rPr lang="en-US" altLang="ja-JP" sz="2400" dirty="0"/>
              <a:t>4</a:t>
            </a:r>
            <a:r>
              <a:rPr lang="ja-JP" altLang="en-US" sz="2400" dirty="0"/>
              <a:t>節点</a:t>
            </a:r>
            <a:r>
              <a:rPr lang="en-US" altLang="ja-JP" sz="2400" dirty="0"/>
              <a:t>(T4)</a:t>
            </a:r>
            <a:r>
              <a:rPr lang="ja-JP" altLang="en-US" sz="2400" dirty="0"/>
              <a:t>ではなく</a:t>
            </a:r>
            <a:r>
              <a:rPr lang="en-US" altLang="ja-JP" sz="2400" dirty="0"/>
              <a:t>10</a:t>
            </a:r>
            <a:r>
              <a:rPr lang="ja-JP" altLang="en-US" sz="2400" dirty="0"/>
              <a:t>節点</a:t>
            </a:r>
            <a:r>
              <a:rPr lang="en-US" altLang="ja-JP" sz="2400" dirty="0"/>
              <a:t>(T10)</a:t>
            </a:r>
            <a:r>
              <a:rPr lang="ja-JP" altLang="en-US" sz="2400" dirty="0"/>
              <a:t>四面体を用いる</a:t>
            </a:r>
            <a:r>
              <a:rPr lang="en-US" altLang="ja-JP" sz="2400" dirty="0"/>
              <a:t>S-FEM</a:t>
            </a:r>
            <a:r>
              <a:rPr lang="ja-JP" altLang="en-US" sz="2400" dirty="0"/>
              <a:t>の定式化として，放射状メッシュ再分割を行う</a:t>
            </a:r>
            <a:r>
              <a:rPr lang="en-US" altLang="ja-JP" sz="2400" dirty="0">
                <a:solidFill>
                  <a:srgbClr val="FF0000"/>
                </a:solidFill>
              </a:rPr>
              <a:t>SelectiveCS-FEM-T10</a:t>
            </a:r>
            <a:r>
              <a:rPr lang="ja-JP" altLang="en-US" sz="2400" dirty="0" err="1"/>
              <a:t>を紹</a:t>
            </a:r>
            <a:r>
              <a:rPr lang="ja-JP" altLang="en-US" sz="2400" dirty="0"/>
              <a:t>介した．</a:t>
            </a:r>
            <a:endParaRPr lang="en-US" altLang="ja-JP" sz="2400" dirty="0"/>
          </a:p>
          <a:p>
            <a:pPr marL="0" indent="0">
              <a:buNone/>
            </a:pPr>
            <a:r>
              <a:rPr lang="ja-JP" altLang="en-US" sz="2400" b="1" i="1" u="sng" dirty="0">
                <a:effectLst>
                  <a:outerShdw blurRad="38100" dist="38100" dir="2700000" algn="tl">
                    <a:srgbClr val="000000">
                      <a:alpha val="43137"/>
                    </a:srgbClr>
                  </a:outerShdw>
                </a:effectLst>
              </a:rPr>
              <a:t>利点</a:t>
            </a:r>
            <a:endParaRPr lang="en-US" altLang="ja-JP" sz="2400" b="1" i="1" u="sng" dirty="0">
              <a:effectLst>
                <a:outerShdw blurRad="38100" dist="38100" dir="2700000" algn="tl">
                  <a:srgbClr val="000000">
                    <a:alpha val="43137"/>
                  </a:srgbClr>
                </a:outerShdw>
              </a:effectLst>
            </a:endParaRPr>
          </a:p>
          <a:p>
            <a:pPr lvl="1">
              <a:buClr>
                <a:srgbClr val="0000CC"/>
              </a:buClr>
              <a:buFont typeface="Wingdings" panose="05000000000000000000" pitchFamily="2" charset="2"/>
              <a:buChar char="ü"/>
            </a:pPr>
            <a:r>
              <a:rPr lang="ja-JP" altLang="en-US" sz="2400" dirty="0"/>
              <a:t> 高精度</a:t>
            </a:r>
            <a:r>
              <a:rPr lang="en-US" altLang="ja-JP" sz="2400" dirty="0"/>
              <a:t> </a:t>
            </a:r>
            <a:r>
              <a:rPr lang="en-US" altLang="ja-JP" sz="2000" dirty="0"/>
              <a:t>(</a:t>
            </a:r>
            <a:r>
              <a:rPr lang="ja-JP" altLang="en-US" sz="2000" dirty="0"/>
              <a:t>ロッキング・圧力チェッカーボード・反力振動無し）</a:t>
            </a:r>
            <a:endParaRPr lang="en-US" altLang="ja-JP" sz="2000" dirty="0"/>
          </a:p>
          <a:p>
            <a:pPr lvl="1">
              <a:buClr>
                <a:srgbClr val="0000CC"/>
              </a:buClr>
              <a:buFont typeface="Wingdings" panose="05000000000000000000" pitchFamily="2" charset="2"/>
              <a:buChar char="ü"/>
            </a:pPr>
            <a:r>
              <a:rPr lang="en-US" altLang="ja-JP" dirty="0"/>
              <a:t> </a:t>
            </a:r>
            <a:r>
              <a:rPr lang="ja-JP" altLang="en-US" dirty="0"/>
              <a:t>ロバスト（超大変形でも長持ち）</a:t>
            </a:r>
            <a:r>
              <a:rPr lang="en-US" altLang="ja-JP" dirty="0">
                <a:solidFill>
                  <a:schemeClr val="bg1">
                    <a:lumMod val="50000"/>
                  </a:schemeClr>
                </a:solidFill>
              </a:rPr>
              <a:t> </a:t>
            </a:r>
          </a:p>
          <a:p>
            <a:pPr lvl="1">
              <a:buClr>
                <a:srgbClr val="0000CC"/>
              </a:buClr>
              <a:buFont typeface="Wingdings" panose="05000000000000000000" pitchFamily="2" charset="2"/>
              <a:buChar char="ü"/>
            </a:pPr>
            <a:r>
              <a:rPr lang="en-US" altLang="ja-JP" sz="2400" dirty="0"/>
              <a:t> </a:t>
            </a:r>
            <a:r>
              <a:rPr lang="ja-JP" altLang="en-US" sz="2400" dirty="0"/>
              <a:t>追加自由度無し（静的縮約が不要）</a:t>
            </a:r>
            <a:endParaRPr lang="en-US" altLang="ja-JP" sz="2400" dirty="0"/>
          </a:p>
          <a:p>
            <a:pPr lvl="1">
              <a:buClr>
                <a:srgbClr val="0000CC"/>
              </a:buClr>
              <a:buFont typeface="Wingdings" panose="05000000000000000000" pitchFamily="2" charset="2"/>
              <a:buChar char="ü"/>
            </a:pPr>
            <a:r>
              <a:rPr lang="en-US" altLang="ja-JP" sz="2400" dirty="0"/>
              <a:t> </a:t>
            </a:r>
            <a:r>
              <a:rPr lang="ja-JP" altLang="en-US" sz="2400" dirty="0"/>
              <a:t>標準的な</a:t>
            </a:r>
            <a:r>
              <a:rPr lang="en-US" altLang="ja-JP" sz="2400" dirty="0"/>
              <a:t>T10</a:t>
            </a:r>
            <a:r>
              <a:rPr lang="ja-JP" altLang="en-US" sz="2400" dirty="0"/>
              <a:t>要素とメモリ消費や計算時間が同じ</a:t>
            </a:r>
            <a:endParaRPr lang="en-US" altLang="ja-JP" sz="2400" dirty="0"/>
          </a:p>
          <a:p>
            <a:pPr lvl="1">
              <a:buClr>
                <a:srgbClr val="0000CC"/>
              </a:buClr>
              <a:buFont typeface="Wingdings" panose="05000000000000000000" pitchFamily="2" charset="2"/>
              <a:buChar char="ü"/>
            </a:pPr>
            <a:r>
              <a:rPr lang="en-US" altLang="ja-JP" dirty="0"/>
              <a:t> </a:t>
            </a:r>
            <a:r>
              <a:rPr lang="ja-JP" altLang="en-US" dirty="0"/>
              <a:t>商用</a:t>
            </a:r>
            <a:r>
              <a:rPr lang="en-US" altLang="ja-JP" dirty="0"/>
              <a:t>FE</a:t>
            </a:r>
            <a:r>
              <a:rPr lang="ja-JP" altLang="en-US" dirty="0"/>
              <a:t>コードに実装可能</a:t>
            </a:r>
            <a:endParaRPr lang="en-US" altLang="ja-JP" sz="2400" dirty="0"/>
          </a:p>
          <a:p>
            <a:pPr marL="0" indent="0">
              <a:buClr>
                <a:srgbClr val="0000CC"/>
              </a:buClr>
              <a:buNone/>
            </a:pPr>
            <a:r>
              <a:rPr lang="ja-JP" altLang="en-US" sz="2400" b="1" i="1" u="sng" dirty="0">
                <a:effectLst>
                  <a:outerShdw blurRad="38100" dist="38100" dir="2700000" algn="tl">
                    <a:srgbClr val="000000">
                      <a:alpha val="43137"/>
                    </a:srgbClr>
                  </a:outerShdw>
                </a:effectLst>
              </a:rPr>
              <a:t>欠点</a:t>
            </a:r>
            <a:endParaRPr lang="en-US" altLang="ja-JP" sz="2400" b="1" i="1" u="sng" dirty="0">
              <a:effectLst>
                <a:outerShdw blurRad="38100" dist="38100" dir="2700000" algn="tl">
                  <a:srgbClr val="000000">
                    <a:alpha val="43137"/>
                  </a:srgbClr>
                </a:outerShdw>
              </a:effectLst>
            </a:endParaRPr>
          </a:p>
          <a:p>
            <a:pPr marL="0" indent="0">
              <a:buClr>
                <a:srgbClr val="0000CC"/>
              </a:buClr>
              <a:buNone/>
            </a:pPr>
            <a:r>
              <a:rPr lang="en-US" altLang="ja-JP" sz="2400" b="1" dirty="0">
                <a:solidFill>
                  <a:srgbClr val="FF0000"/>
                </a:solidFill>
              </a:rPr>
              <a:t>     ✗ </a:t>
            </a:r>
            <a:r>
              <a:rPr lang="en-US" altLang="ja-JP" sz="2400" dirty="0"/>
              <a:t>T4</a:t>
            </a:r>
            <a:r>
              <a:rPr lang="ja-JP" altLang="en-US" sz="2400" dirty="0"/>
              <a:t>要素ではないため，複雑形状で自由度が増加．</a:t>
            </a:r>
            <a:endParaRPr lang="en-US" altLang="ja-JP" sz="2400" dirty="0"/>
          </a:p>
          <a:p>
            <a:pPr marL="0" indent="0">
              <a:buClr>
                <a:srgbClr val="0000CC"/>
              </a:buClr>
              <a:buNone/>
            </a:pPr>
            <a:r>
              <a:rPr lang="ja-JP" altLang="en-US" sz="2400" b="1" dirty="0">
                <a:solidFill>
                  <a:srgbClr val="FF0000"/>
                </a:solidFill>
              </a:rPr>
              <a:t>     </a:t>
            </a:r>
            <a:r>
              <a:rPr lang="en-US" altLang="ja-JP" sz="2400" b="1" dirty="0">
                <a:solidFill>
                  <a:srgbClr val="FF0000"/>
                </a:solidFill>
              </a:rPr>
              <a:t>✗ </a:t>
            </a:r>
            <a:r>
              <a:rPr lang="en-US" altLang="ja-JP" sz="2400" dirty="0"/>
              <a:t>Mises</a:t>
            </a:r>
            <a:r>
              <a:rPr lang="ja-JP" altLang="en-US" sz="2400" dirty="0"/>
              <a:t>応力振動が現れる場合がある．</a:t>
            </a:r>
            <a:endParaRPr lang="en-US" altLang="ja-JP" sz="2400" dirty="0"/>
          </a:p>
          <a:p>
            <a:pPr marL="0" indent="0">
              <a:buClr>
                <a:srgbClr val="0000CC"/>
              </a:buClr>
              <a:buNone/>
            </a:pPr>
            <a:r>
              <a:rPr lang="en-US" altLang="ja-JP" sz="2400" b="1" dirty="0">
                <a:solidFill>
                  <a:srgbClr val="FF0000"/>
                </a:solidFill>
              </a:rPr>
              <a:t> </a:t>
            </a:r>
            <a:r>
              <a:rPr lang="ja-JP" altLang="en-US" sz="2400" b="1" dirty="0">
                <a:solidFill>
                  <a:srgbClr val="FF0000"/>
                </a:solidFill>
              </a:rPr>
              <a:t>    </a:t>
            </a:r>
            <a:r>
              <a:rPr lang="en-US" altLang="ja-JP" sz="2400" b="1" dirty="0">
                <a:solidFill>
                  <a:srgbClr val="FF0000"/>
                </a:solidFill>
              </a:rPr>
              <a:t>✗ </a:t>
            </a:r>
            <a:r>
              <a:rPr lang="en-US" altLang="ja-JP" sz="2400" dirty="0"/>
              <a:t>F-barES-FEM-T4</a:t>
            </a:r>
            <a:r>
              <a:rPr lang="ja-JP" altLang="en-US" sz="2400" dirty="0"/>
              <a:t>よりは精度とロバスト性がやや落ちる．</a:t>
            </a:r>
            <a:endParaRPr lang="en-US" altLang="ja-JP" sz="2400" dirty="0"/>
          </a:p>
          <a:p>
            <a:pPr marL="0" indent="0">
              <a:buClr>
                <a:srgbClr val="0000CC"/>
              </a:buClr>
              <a:buNone/>
            </a:pPr>
            <a:r>
              <a:rPr lang="ja-JP" altLang="en-US" sz="2400" b="1" dirty="0">
                <a:solidFill>
                  <a:srgbClr val="FF0000"/>
                </a:solidFill>
              </a:rPr>
              <a:t>     </a:t>
            </a:r>
            <a:r>
              <a:rPr lang="en-US" altLang="ja-JP" sz="2400" b="1" dirty="0">
                <a:solidFill>
                  <a:srgbClr val="FF0000"/>
                </a:solidFill>
              </a:rPr>
              <a:t>✗ </a:t>
            </a:r>
            <a:r>
              <a:rPr lang="ja-JP" altLang="en-US" sz="2400" dirty="0"/>
              <a:t>商用</a:t>
            </a:r>
            <a:r>
              <a:rPr lang="en-US" altLang="ja-JP" sz="2400" dirty="0"/>
              <a:t>FE</a:t>
            </a:r>
            <a:r>
              <a:rPr lang="ja-JP" altLang="en-US" sz="2400" dirty="0"/>
              <a:t>コードへの自力実装には限界がある．</a:t>
            </a:r>
            <a:endParaRPr lang="en-US" altLang="ja-JP" sz="2400" dirty="0"/>
          </a:p>
        </p:txBody>
      </p:sp>
      <p:sp>
        <p:nvSpPr>
          <p:cNvPr id="2" name="タイトル 1"/>
          <p:cNvSpPr>
            <a:spLocks noGrp="1"/>
          </p:cNvSpPr>
          <p:nvPr>
            <p:ph type="title"/>
          </p:nvPr>
        </p:nvSpPr>
        <p:spPr/>
        <p:txBody>
          <a:bodyPr>
            <a:noAutofit/>
          </a:bodyPr>
          <a:lstStyle/>
          <a:p>
            <a:r>
              <a:rPr lang="ja-JP" altLang="en-US" dirty="0"/>
              <a:t>本章のまとめ</a:t>
            </a:r>
          </a:p>
        </p:txBody>
      </p:sp>
      <p:sp>
        <p:nvSpPr>
          <p:cNvPr id="6" name="スライド番号プレースホルダー 5">
            <a:extLst>
              <a:ext uri="{FF2B5EF4-FFF2-40B4-BE49-F238E27FC236}">
                <a16:creationId xmlns:a16="http://schemas.microsoft.com/office/drawing/2014/main" id="{8AA9528D-81E1-4870-8085-AAB4EF5946B0}"/>
              </a:ext>
            </a:extLst>
          </p:cNvPr>
          <p:cNvSpPr>
            <a:spLocks noGrp="1"/>
          </p:cNvSpPr>
          <p:nvPr>
            <p:ph type="sldNum" sz="quarter" idx="4"/>
          </p:nvPr>
        </p:nvSpPr>
        <p:spPr/>
        <p:txBody>
          <a:bodyPr/>
          <a:lstStyle/>
          <a:p>
            <a:r>
              <a:rPr lang="en-US" altLang="ja-JP"/>
              <a:t>P. </a:t>
            </a:r>
            <a:fld id="{F8FDF831-B0A3-4B44-A20D-7581D5587101}" type="slidenum">
              <a:rPr lang="ja-JP" altLang="en-US" smtClean="0"/>
              <a:pPr/>
              <a:t>88</a:t>
            </a:fld>
            <a:endParaRPr lang="ja-JP" altLang="en-US" dirty="0"/>
          </a:p>
        </p:txBody>
      </p:sp>
      <p:sp>
        <p:nvSpPr>
          <p:cNvPr id="5" name="テキスト ボックス 4">
            <a:extLst>
              <a:ext uri="{FF2B5EF4-FFF2-40B4-BE49-F238E27FC236}">
                <a16:creationId xmlns:a16="http://schemas.microsoft.com/office/drawing/2014/main" id="{D73E05FF-F656-47C1-B6A0-9B5B9380F0F8}"/>
              </a:ext>
            </a:extLst>
          </p:cNvPr>
          <p:cNvSpPr txBox="1"/>
          <p:nvPr/>
        </p:nvSpPr>
        <p:spPr>
          <a:xfrm>
            <a:off x="5868144" y="3789040"/>
            <a:ext cx="3191899" cy="461665"/>
          </a:xfrm>
          <a:prstGeom prst="rect">
            <a:avLst/>
          </a:prstGeom>
          <a:solidFill>
            <a:schemeClr val="accent1"/>
          </a:solidFill>
        </p:spPr>
        <p:txBody>
          <a:bodyPr wrap="none" rtlCol="0">
            <a:spAutoFit/>
          </a:bodyPr>
          <a:lstStyle/>
          <a:p>
            <a:r>
              <a:rPr kumimoji="1" lang="ja-JP" altLang="en-US" sz="2400" dirty="0">
                <a:solidFill>
                  <a:srgbClr val="0000CC"/>
                </a:solidFill>
              </a:rPr>
              <a:t>極めて実用に近い！！</a:t>
            </a:r>
          </a:p>
        </p:txBody>
      </p:sp>
    </p:spTree>
    <p:extLst>
      <p:ext uri="{BB962C8B-B14F-4D97-AF65-F5344CB8AC3E}">
        <p14:creationId xmlns:p14="http://schemas.microsoft.com/office/powerpoint/2010/main" val="9577451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5EFB63B-EBCB-47FC-8198-DF7C10E41249}"/>
              </a:ext>
            </a:extLst>
          </p:cNvPr>
          <p:cNvSpPr>
            <a:spLocks noGrp="1"/>
          </p:cNvSpPr>
          <p:nvPr>
            <p:ph type="ctrTitle"/>
          </p:nvPr>
        </p:nvSpPr>
        <p:spPr/>
        <p:txBody>
          <a:bodyPr/>
          <a:lstStyle/>
          <a:p>
            <a:r>
              <a:rPr kumimoji="1" lang="ja-JP" altLang="en-US" dirty="0"/>
              <a:t>まとめと議題提供</a:t>
            </a:r>
          </a:p>
        </p:txBody>
      </p:sp>
      <p:sp>
        <p:nvSpPr>
          <p:cNvPr id="2" name="スライド番号プレースホルダー 1">
            <a:extLst>
              <a:ext uri="{FF2B5EF4-FFF2-40B4-BE49-F238E27FC236}">
                <a16:creationId xmlns:a16="http://schemas.microsoft.com/office/drawing/2014/main" id="{EC45316D-7598-4C36-AFBD-AFC32C3D8283}"/>
              </a:ext>
            </a:extLst>
          </p:cNvPr>
          <p:cNvSpPr>
            <a:spLocks noGrp="1"/>
          </p:cNvSpPr>
          <p:nvPr>
            <p:ph type="sldNum" sz="quarter" idx="4"/>
          </p:nvPr>
        </p:nvSpPr>
        <p:spPr/>
        <p:txBody>
          <a:bodyPr/>
          <a:lstStyle/>
          <a:p>
            <a:r>
              <a:rPr lang="en-US" altLang="ja-JP"/>
              <a:t>P. </a:t>
            </a:r>
            <a:fld id="{F8FDF831-B0A3-4B44-A20D-7581D5587101}" type="slidenum">
              <a:rPr lang="ja-JP" altLang="en-US" smtClean="0"/>
              <a:pPr/>
              <a:t>89</a:t>
            </a:fld>
            <a:endParaRPr lang="ja-JP" altLang="en-US" dirty="0"/>
          </a:p>
        </p:txBody>
      </p:sp>
    </p:spTree>
    <p:extLst>
      <p:ext uri="{BB962C8B-B14F-4D97-AF65-F5344CB8AC3E}">
        <p14:creationId xmlns:p14="http://schemas.microsoft.com/office/powerpoint/2010/main" val="120294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B38BA18-625C-45C8-9817-4A512955A961}"/>
              </a:ext>
            </a:extLst>
          </p:cNvPr>
          <p:cNvSpPr>
            <a:spLocks noGrp="1"/>
          </p:cNvSpPr>
          <p:nvPr>
            <p:ph type="ctrTitle"/>
          </p:nvPr>
        </p:nvSpPr>
        <p:spPr/>
        <p:txBody>
          <a:bodyPr/>
          <a:lstStyle/>
          <a:p>
            <a:r>
              <a:rPr kumimoji="1" lang="en-US" altLang="ja-JP" dirty="0"/>
              <a:t>S-FEM</a:t>
            </a:r>
            <a:r>
              <a:rPr kumimoji="1" lang="ja-JP" altLang="en-US" dirty="0"/>
              <a:t>概説</a:t>
            </a:r>
          </a:p>
        </p:txBody>
      </p:sp>
      <p:sp>
        <p:nvSpPr>
          <p:cNvPr id="2" name="スライド番号プレースホルダー 1">
            <a:extLst>
              <a:ext uri="{FF2B5EF4-FFF2-40B4-BE49-F238E27FC236}">
                <a16:creationId xmlns:a16="http://schemas.microsoft.com/office/drawing/2014/main" id="{6BF9CECB-FAE6-47C8-9DBE-7C987B7FB109}"/>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Tree>
    <p:extLst>
      <p:ext uri="{BB962C8B-B14F-4D97-AF65-F5344CB8AC3E}">
        <p14:creationId xmlns:p14="http://schemas.microsoft.com/office/powerpoint/2010/main" val="32375993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57682FDF-2392-433F-B49A-363AC2B9C17B}"/>
              </a:ext>
            </a:extLst>
          </p:cNvPr>
          <p:cNvGraphicFramePr>
            <a:graphicFrameLocks noGrp="1"/>
          </p:cNvGraphicFramePr>
          <p:nvPr>
            <p:ph idx="1"/>
            <p:extLst>
              <p:ext uri="{D42A27DB-BD31-4B8C-83A1-F6EECF244321}">
                <p14:modId xmlns:p14="http://schemas.microsoft.com/office/powerpoint/2010/main" val="212103817"/>
              </p:ext>
            </p:extLst>
          </p:nvPr>
        </p:nvGraphicFramePr>
        <p:xfrm>
          <a:off x="791832" y="623888"/>
          <a:ext cx="7560588" cy="5461000"/>
        </p:xfrm>
        <a:graphic>
          <a:graphicData uri="http://schemas.openxmlformats.org/drawingml/2006/table">
            <a:tbl>
              <a:tblPr firstRow="1" bandRow="1">
                <a:tableStyleId>{00A15C55-8517-42AA-B614-E9B94910E393}</a:tableStyleId>
              </a:tblPr>
              <a:tblGrid>
                <a:gridCol w="2160588">
                  <a:extLst>
                    <a:ext uri="{9D8B030D-6E8A-4147-A177-3AD203B41FA5}">
                      <a16:colId xmlns:a16="http://schemas.microsoft.com/office/drawing/2014/main" val="3782198924"/>
                    </a:ext>
                  </a:extLst>
                </a:gridCol>
                <a:gridCol w="1800000">
                  <a:extLst>
                    <a:ext uri="{9D8B030D-6E8A-4147-A177-3AD203B41FA5}">
                      <a16:colId xmlns:a16="http://schemas.microsoft.com/office/drawing/2014/main" val="3280254816"/>
                    </a:ext>
                  </a:extLst>
                </a:gridCol>
                <a:gridCol w="1800000">
                  <a:extLst>
                    <a:ext uri="{9D8B030D-6E8A-4147-A177-3AD203B41FA5}">
                      <a16:colId xmlns:a16="http://schemas.microsoft.com/office/drawing/2014/main" val="3386009994"/>
                    </a:ext>
                  </a:extLst>
                </a:gridCol>
                <a:gridCol w="1800000">
                  <a:extLst>
                    <a:ext uri="{9D8B030D-6E8A-4147-A177-3AD203B41FA5}">
                      <a16:colId xmlns:a16="http://schemas.microsoft.com/office/drawing/2014/main" val="4264535542"/>
                    </a:ext>
                  </a:extLst>
                </a:gridCol>
              </a:tblGrid>
              <a:tr h="370840">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dirty="0">
                          <a:solidFill>
                            <a:srgbClr val="FF00FF"/>
                          </a:solidFill>
                          <a:effectLst/>
                          <a:latin typeface="ＭＳ Ｐゴシック" panose="020B0600070205080204" pitchFamily="50" charset="-128"/>
                          <a:ea typeface="ＭＳ Ｐゴシック" panose="020B0600070205080204" pitchFamily="50" charset="-128"/>
                        </a:rPr>
                        <a:t>Selective</a:t>
                      </a:r>
                      <a:br>
                        <a:rPr kumimoji="1" lang="en-US" altLang="ja-JP" dirty="0">
                          <a:solidFill>
                            <a:srgbClr val="FF00FF"/>
                          </a:solidFill>
                          <a:effectLst/>
                          <a:latin typeface="ＭＳ Ｐゴシック" panose="020B0600070205080204" pitchFamily="50" charset="-128"/>
                          <a:ea typeface="ＭＳ Ｐゴシック" panose="020B0600070205080204" pitchFamily="50" charset="-128"/>
                        </a:rPr>
                      </a:br>
                      <a:r>
                        <a:rPr kumimoji="1" lang="en-US" altLang="ja-JP" dirty="0">
                          <a:solidFill>
                            <a:srgbClr val="FF00FF"/>
                          </a:solidFill>
                          <a:effectLst/>
                          <a:latin typeface="ＭＳ Ｐゴシック" panose="020B0600070205080204" pitchFamily="50" charset="-128"/>
                          <a:ea typeface="ＭＳ Ｐゴシック" panose="020B0600070205080204" pitchFamily="50" charset="-128"/>
                        </a:rPr>
                        <a:t>ES/NS-FEM-T4</a:t>
                      </a:r>
                      <a:endParaRPr kumimoji="1" lang="ja-JP" altLang="en-US" dirty="0">
                        <a:solidFill>
                          <a:srgbClr val="FF00FF"/>
                        </a:solidFill>
                        <a:effectLst/>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dirty="0">
                          <a:solidFill>
                            <a:schemeClr val="accent6">
                              <a:lumMod val="40000"/>
                              <a:lumOff val="60000"/>
                            </a:schemeClr>
                          </a:solidFill>
                          <a:effectLst/>
                          <a:latin typeface="ＭＳ Ｐゴシック" panose="020B0600070205080204" pitchFamily="50" charset="-128"/>
                          <a:ea typeface="ＭＳ Ｐゴシック" panose="020B0600070205080204" pitchFamily="50" charset="-128"/>
                        </a:rPr>
                        <a:t>FbarES-FEM-T4</a:t>
                      </a:r>
                      <a:endParaRPr kumimoji="1" lang="ja-JP" altLang="en-US" dirty="0">
                        <a:solidFill>
                          <a:schemeClr val="accent6">
                            <a:lumMod val="40000"/>
                            <a:lumOff val="60000"/>
                          </a:schemeClr>
                        </a:solidFill>
                        <a:effectLst/>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dirty="0">
                          <a:solidFill>
                            <a:srgbClr val="FF0000"/>
                          </a:solidFill>
                          <a:effectLst/>
                          <a:latin typeface="ＭＳ Ｐゴシック" panose="020B0600070205080204" pitchFamily="50" charset="-128"/>
                          <a:ea typeface="ＭＳ Ｐゴシック" panose="020B0600070205080204" pitchFamily="50" charset="-128"/>
                        </a:rPr>
                        <a:t>Selective</a:t>
                      </a:r>
                      <a:br>
                        <a:rPr kumimoji="1" lang="en-US" altLang="ja-JP" dirty="0">
                          <a:solidFill>
                            <a:srgbClr val="FF0000"/>
                          </a:solidFill>
                          <a:effectLst/>
                          <a:latin typeface="ＭＳ Ｐゴシック" panose="020B0600070205080204" pitchFamily="50" charset="-128"/>
                          <a:ea typeface="ＭＳ Ｐゴシック" panose="020B0600070205080204" pitchFamily="50" charset="-128"/>
                        </a:rPr>
                      </a:br>
                      <a:r>
                        <a:rPr kumimoji="1" lang="en-US" altLang="ja-JP" dirty="0">
                          <a:solidFill>
                            <a:srgbClr val="FF0000"/>
                          </a:solidFill>
                          <a:effectLst/>
                          <a:latin typeface="ＭＳ Ｐゴシック" panose="020B0600070205080204" pitchFamily="50" charset="-128"/>
                          <a:ea typeface="ＭＳ Ｐゴシック" panose="020B0600070205080204" pitchFamily="50" charset="-128"/>
                        </a:rPr>
                        <a:t>CS-FEM-T10</a:t>
                      </a:r>
                      <a:endParaRPr kumimoji="1" lang="ja-JP" altLang="en-US" dirty="0">
                        <a:solidFill>
                          <a:srgbClr val="FF0000"/>
                        </a:solidFill>
                        <a:effectLst/>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3728056329"/>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せん断ロッキング</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2922799554"/>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体積ロッキング</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27018012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dirty="0">
                          <a:latin typeface="ＭＳ Ｐゴシック" panose="020B0600070205080204" pitchFamily="50" charset="-128"/>
                          <a:ea typeface="ＭＳ Ｐゴシック" panose="020B0600070205080204" pitchFamily="50" charset="-128"/>
                        </a:rPr>
                        <a:t>コーナーロッキング</a:t>
                      </a: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endParaRPr kumimoji="1" lang="ja-JP" altLang="en-US" b="1" dirty="0">
                        <a:solidFill>
                          <a:srgbClr val="C0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3104848251"/>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圧力振動</a:t>
                      </a: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endParaRPr kumimoji="1" lang="ja-JP" altLang="en-US" b="1" dirty="0">
                        <a:solidFill>
                          <a:srgbClr val="C0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228090926"/>
                  </a:ext>
                </a:extLst>
              </a:tr>
              <a:tr h="370840">
                <a:tc>
                  <a:txBody>
                    <a:bodyPr/>
                    <a:lstStyle/>
                    <a:p>
                      <a:pPr algn="ctr"/>
                      <a:r>
                        <a:rPr kumimoji="1" lang="en-US" altLang="ja-JP" dirty="0">
                          <a:latin typeface="ＭＳ Ｐゴシック" panose="020B0600070205080204" pitchFamily="50" charset="-128"/>
                          <a:ea typeface="ＭＳ Ｐゴシック" panose="020B0600070205080204" pitchFamily="50" charset="-128"/>
                        </a:rPr>
                        <a:t>Mises</a:t>
                      </a:r>
                      <a:r>
                        <a:rPr kumimoji="1" lang="ja-JP" altLang="en-US" dirty="0">
                          <a:latin typeface="ＭＳ Ｐゴシック" panose="020B0600070205080204" pitchFamily="50" charset="-128"/>
                          <a:ea typeface="ＭＳ Ｐゴシック" panose="020B0600070205080204" pitchFamily="50" charset="-128"/>
                        </a:rPr>
                        <a:t>応力振動</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3993343855"/>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節点反力振動</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663755868"/>
                  </a:ext>
                </a:extLst>
              </a:tr>
              <a:tr h="370840">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743358275"/>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大変形ロバスト性</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331403366"/>
                  </a:ext>
                </a:extLst>
              </a:tr>
              <a:tr h="370840">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endParaRPr kumimoji="1" lang="ja-JP" altLang="en-US" dirty="0">
                        <a:latin typeface="ＭＳ Ｐゴシック" panose="020B0600070205080204" pitchFamily="50" charset="-128"/>
                        <a:ea typeface="ＭＳ Ｐゴシック" panose="020B0600070205080204" pitchFamily="50" charset="-128"/>
                      </a:endParaRPr>
                    </a:p>
                  </a:txBody>
                  <a:tcPr anchor="ctr"/>
                </a:tc>
                <a:extLst>
                  <a:ext uri="{0D108BD9-81ED-4DB2-BD59-A6C34878D82A}">
                    <a16:rowId xmlns:a16="http://schemas.microsoft.com/office/drawing/2014/main" val="2017856977"/>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穴の多い複雑形状</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1820807028"/>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計算速度</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endParaRPr kumimoji="1" lang="ja-JP" altLang="en-US" b="1" dirty="0">
                        <a:solidFill>
                          <a:srgbClr val="C0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938820344"/>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標準</a:t>
                      </a:r>
                      <a:r>
                        <a:rPr kumimoji="1" lang="en-US" altLang="ja-JP" dirty="0">
                          <a:latin typeface="ＭＳ Ｐゴシック" panose="020B0600070205080204" pitchFamily="50" charset="-128"/>
                          <a:ea typeface="ＭＳ Ｐゴシック" panose="020B0600070205080204" pitchFamily="50" charset="-128"/>
                        </a:rPr>
                        <a:t>FEM</a:t>
                      </a:r>
                      <a:r>
                        <a:rPr kumimoji="1" lang="ja-JP" altLang="en-US" dirty="0">
                          <a:latin typeface="ＭＳ Ｐゴシック" panose="020B0600070205080204" pitchFamily="50" charset="-128"/>
                          <a:ea typeface="ＭＳ Ｐゴシック" panose="020B0600070205080204" pitchFamily="50" charset="-128"/>
                        </a:rPr>
                        <a:t>との親和性</a:t>
                      </a: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endParaRPr kumimoji="1" lang="ja-JP" altLang="en-US" b="1" dirty="0">
                        <a:solidFill>
                          <a:srgbClr val="C0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en-US" altLang="ja-JP" b="1" dirty="0">
                          <a:solidFill>
                            <a:srgbClr val="C00000"/>
                          </a:solidFill>
                          <a:latin typeface="ＭＳ Ｐゴシック" panose="020B0600070205080204" pitchFamily="50" charset="-128"/>
                          <a:ea typeface="ＭＳ Ｐゴシック" panose="020B0600070205080204" pitchFamily="50" charset="-128"/>
                        </a:rPr>
                        <a:t>×</a:t>
                      </a:r>
                      <a:endParaRPr kumimoji="1" lang="ja-JP" altLang="en-US" b="1" dirty="0">
                        <a:solidFill>
                          <a:srgbClr val="C00000"/>
                        </a:solidFill>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480049203"/>
                  </a:ext>
                </a:extLst>
              </a:tr>
              <a:tr h="370840">
                <a:tc>
                  <a:txBody>
                    <a:bodyPr/>
                    <a:lstStyle/>
                    <a:p>
                      <a:pPr algn="ctr"/>
                      <a:r>
                        <a:rPr kumimoji="1" lang="ja-JP" altLang="en-US" dirty="0">
                          <a:latin typeface="ＭＳ Ｐゴシック" panose="020B0600070205080204" pitchFamily="50" charset="-128"/>
                          <a:ea typeface="ＭＳ Ｐゴシック" panose="020B0600070205080204" pitchFamily="50" charset="-128"/>
                        </a:rPr>
                        <a:t>コーディング難易度</a:t>
                      </a: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tc>
                  <a:txBody>
                    <a:bodyPr/>
                    <a:lstStyle/>
                    <a:p>
                      <a:pPr algn="ctr"/>
                      <a:r>
                        <a:rPr kumimoji="1" lang="en-US" altLang="ja-JP" dirty="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a:txBody>
                  <a:tcPr anchor="ct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a:t>
                      </a:r>
                    </a:p>
                  </a:txBody>
                  <a:tcPr anchor="ctr"/>
                </a:tc>
                <a:extLst>
                  <a:ext uri="{0D108BD9-81ED-4DB2-BD59-A6C34878D82A}">
                    <a16:rowId xmlns:a16="http://schemas.microsoft.com/office/drawing/2014/main" val="3175152338"/>
                  </a:ext>
                </a:extLst>
              </a:tr>
            </a:tbl>
          </a:graphicData>
        </a:graphic>
      </p:graphicFrame>
      <p:sp>
        <p:nvSpPr>
          <p:cNvPr id="4" name="タイトル 3">
            <a:extLst>
              <a:ext uri="{FF2B5EF4-FFF2-40B4-BE49-F238E27FC236}">
                <a16:creationId xmlns:a16="http://schemas.microsoft.com/office/drawing/2014/main" id="{4C1B49D1-7F77-46DB-9A22-BEC00D8F9596}"/>
              </a:ext>
            </a:extLst>
          </p:cNvPr>
          <p:cNvSpPr>
            <a:spLocks noGrp="1"/>
          </p:cNvSpPr>
          <p:nvPr>
            <p:ph type="title"/>
          </p:nvPr>
        </p:nvSpPr>
        <p:spPr/>
        <p:txBody>
          <a:bodyPr/>
          <a:lstStyle/>
          <a:p>
            <a:r>
              <a:rPr kumimoji="1" lang="ja-JP" altLang="en-US" dirty="0"/>
              <a:t>星取表</a:t>
            </a:r>
          </a:p>
        </p:txBody>
      </p:sp>
      <p:sp>
        <p:nvSpPr>
          <p:cNvPr id="3" name="スライド番号プレースホルダー 2">
            <a:extLst>
              <a:ext uri="{FF2B5EF4-FFF2-40B4-BE49-F238E27FC236}">
                <a16:creationId xmlns:a16="http://schemas.microsoft.com/office/drawing/2014/main" id="{7848B80D-A4E4-4257-9107-04AB3CB59168}"/>
              </a:ext>
            </a:extLst>
          </p:cNvPr>
          <p:cNvSpPr>
            <a:spLocks noGrp="1"/>
          </p:cNvSpPr>
          <p:nvPr>
            <p:ph type="sldNum" sz="quarter" idx="4"/>
          </p:nvPr>
        </p:nvSpPr>
        <p:spPr/>
        <p:txBody>
          <a:bodyPr/>
          <a:lstStyle/>
          <a:p>
            <a:r>
              <a:rPr lang="en-US" altLang="ja-JP"/>
              <a:t>P. </a:t>
            </a:r>
            <a:fld id="{F8FDF831-B0A3-4B44-A20D-7581D5587101}" type="slidenum">
              <a:rPr lang="ja-JP" altLang="en-US" smtClean="0"/>
              <a:pPr/>
              <a:t>90</a:t>
            </a:fld>
            <a:endParaRPr lang="ja-JP" altLang="en-US" dirty="0"/>
          </a:p>
        </p:txBody>
      </p:sp>
      <p:sp>
        <p:nvSpPr>
          <p:cNvPr id="2" name="テキスト ボックス 1">
            <a:extLst>
              <a:ext uri="{FF2B5EF4-FFF2-40B4-BE49-F238E27FC236}">
                <a16:creationId xmlns:a16="http://schemas.microsoft.com/office/drawing/2014/main" id="{598ADE35-C504-4225-9A62-0328B284D683}"/>
              </a:ext>
            </a:extLst>
          </p:cNvPr>
          <p:cNvSpPr txBox="1"/>
          <p:nvPr/>
        </p:nvSpPr>
        <p:spPr>
          <a:xfrm>
            <a:off x="215516" y="1268760"/>
            <a:ext cx="461665" cy="2232248"/>
          </a:xfrm>
          <a:prstGeom prst="rect">
            <a:avLst/>
          </a:prstGeom>
          <a:solidFill>
            <a:schemeClr val="accent1"/>
          </a:solidFill>
        </p:spPr>
        <p:txBody>
          <a:bodyPr vert="eaVert" wrap="square" rtlCol="0">
            <a:spAutoFit/>
          </a:bodyPr>
          <a:lstStyle/>
          <a:p>
            <a:pPr algn="ctr"/>
            <a:r>
              <a:rPr kumimoji="1" lang="ja-JP" altLang="en-US" dirty="0"/>
              <a:t>精度</a:t>
            </a:r>
          </a:p>
        </p:txBody>
      </p:sp>
      <p:sp>
        <p:nvSpPr>
          <p:cNvPr id="6" name="テキスト ボックス 5">
            <a:extLst>
              <a:ext uri="{FF2B5EF4-FFF2-40B4-BE49-F238E27FC236}">
                <a16:creationId xmlns:a16="http://schemas.microsoft.com/office/drawing/2014/main" id="{F9D0B3E6-E24D-4EFD-B97D-6D12D5C8FD5E}"/>
              </a:ext>
            </a:extLst>
          </p:cNvPr>
          <p:cNvSpPr txBox="1"/>
          <p:nvPr/>
        </p:nvSpPr>
        <p:spPr>
          <a:xfrm>
            <a:off x="210017" y="4581129"/>
            <a:ext cx="461665" cy="1503760"/>
          </a:xfrm>
          <a:prstGeom prst="rect">
            <a:avLst/>
          </a:prstGeom>
          <a:solidFill>
            <a:srgbClr val="4DFFC4"/>
          </a:solidFill>
        </p:spPr>
        <p:txBody>
          <a:bodyPr vert="eaVert" wrap="square" rtlCol="0">
            <a:spAutoFit/>
          </a:bodyPr>
          <a:lstStyle/>
          <a:p>
            <a:pPr algn="ctr"/>
            <a:r>
              <a:rPr kumimoji="1" lang="ja-JP" altLang="en-US" dirty="0"/>
              <a:t>使い勝手</a:t>
            </a:r>
          </a:p>
        </p:txBody>
      </p:sp>
    </p:spTree>
    <p:extLst>
      <p:ext uri="{BB962C8B-B14F-4D97-AF65-F5344CB8AC3E}">
        <p14:creationId xmlns:p14="http://schemas.microsoft.com/office/powerpoint/2010/main" val="1268853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FCE40D5-FF78-47B0-A177-39C4A7AE366E}"/>
              </a:ext>
            </a:extLst>
          </p:cNvPr>
          <p:cNvSpPr>
            <a:spLocks noGrp="1"/>
          </p:cNvSpPr>
          <p:nvPr>
            <p:ph idx="1"/>
          </p:nvPr>
        </p:nvSpPr>
        <p:spPr/>
        <p:txBody>
          <a:bodyPr/>
          <a:lstStyle/>
          <a:p>
            <a:r>
              <a:rPr kumimoji="1" lang="en-US" altLang="ja-JP" sz="2400" dirty="0"/>
              <a:t>S-FEM</a:t>
            </a:r>
            <a:r>
              <a:rPr kumimoji="1" lang="ja-JP" altLang="en-US" sz="2400" dirty="0"/>
              <a:t>の研究・開発状況を紹介した．</a:t>
            </a:r>
            <a:endParaRPr kumimoji="1" lang="en-US" altLang="ja-JP" sz="2400" dirty="0"/>
          </a:p>
          <a:p>
            <a:r>
              <a:rPr lang="ja-JP" altLang="en-US" sz="2400" dirty="0"/>
              <a:t>電着塗装解析における</a:t>
            </a:r>
            <a:r>
              <a:rPr lang="en-US" altLang="ja-JP" sz="2400" dirty="0"/>
              <a:t>S-FEM</a:t>
            </a:r>
            <a:r>
              <a:rPr lang="ja-JP" altLang="en-US" sz="2400" dirty="0"/>
              <a:t>の実用化例を紹介した．</a:t>
            </a:r>
            <a:endParaRPr lang="en-US" altLang="ja-JP" sz="2400" dirty="0"/>
          </a:p>
          <a:p>
            <a:pPr lvl="1"/>
            <a:r>
              <a:rPr lang="ja-JP" altLang="en-US" sz="2000" dirty="0"/>
              <a:t>ラプラス場で</a:t>
            </a:r>
            <a:r>
              <a:rPr lang="en-US" altLang="ja-JP" sz="2000" dirty="0"/>
              <a:t>ES-FEM-T4</a:t>
            </a:r>
            <a:r>
              <a:rPr lang="ja-JP" altLang="en-US" sz="2000" dirty="0" err="1"/>
              <a:t>．</a:t>
            </a:r>
            <a:endParaRPr lang="en-US" altLang="ja-JP" sz="2000" dirty="0"/>
          </a:p>
          <a:p>
            <a:pPr lvl="1"/>
            <a:r>
              <a:rPr lang="ja-JP" altLang="en-US" sz="2000" dirty="0"/>
              <a:t>２次要素と同等のメッシュ収束速度．</a:t>
            </a:r>
            <a:endParaRPr lang="en-US" altLang="ja-JP" sz="2000" dirty="0"/>
          </a:p>
          <a:p>
            <a:pPr lvl="1"/>
            <a:r>
              <a:rPr lang="en-US" altLang="ja-JP" sz="2000" dirty="0"/>
              <a:t>MPI</a:t>
            </a:r>
            <a:r>
              <a:rPr lang="ja-JP" altLang="en-US" sz="2000" dirty="0"/>
              <a:t>並列やオーバーセットメッシュ法等も可．</a:t>
            </a:r>
            <a:endParaRPr lang="en-US" altLang="ja-JP" sz="2000" dirty="0"/>
          </a:p>
          <a:p>
            <a:r>
              <a:rPr lang="ja-JP" altLang="en-US" sz="2400" dirty="0"/>
              <a:t>微圧縮</a:t>
            </a:r>
            <a:r>
              <a:rPr kumimoji="1" lang="ja-JP" altLang="en-US" sz="2400" dirty="0"/>
              <a:t>超大変形解析における</a:t>
            </a:r>
            <a:r>
              <a:rPr kumimoji="1" lang="en-US" altLang="ja-JP" sz="2400" dirty="0"/>
              <a:t>S-FEM</a:t>
            </a:r>
            <a:r>
              <a:rPr kumimoji="1" lang="ja-JP" altLang="en-US" sz="2400" dirty="0"/>
              <a:t>の研究状況を紹介した．</a:t>
            </a:r>
            <a:endParaRPr kumimoji="1" lang="en-US" altLang="ja-JP" sz="2400" dirty="0"/>
          </a:p>
          <a:p>
            <a:pPr lvl="1"/>
            <a:r>
              <a:rPr lang="en-US" altLang="ja-JP" sz="2000" dirty="0"/>
              <a:t>T4: </a:t>
            </a:r>
            <a:r>
              <a:rPr lang="en-US" altLang="ja-JP" sz="2000" dirty="0" err="1"/>
              <a:t>SelectiveES</a:t>
            </a:r>
            <a:r>
              <a:rPr lang="en-US" altLang="ja-JP" sz="2000" dirty="0"/>
              <a:t>/NS-FEM-T4 </a:t>
            </a:r>
            <a:r>
              <a:rPr lang="ja-JP" altLang="en-US" sz="2000" dirty="0"/>
              <a:t>および </a:t>
            </a:r>
            <a:r>
              <a:rPr lang="en-US" altLang="ja-JP" sz="2000" dirty="0"/>
              <a:t>F-barES-FEM-T4</a:t>
            </a:r>
            <a:r>
              <a:rPr lang="ja-JP" altLang="en-US" sz="2000" dirty="0" err="1"/>
              <a:t>．</a:t>
            </a:r>
            <a:endParaRPr lang="en-US" altLang="ja-JP" sz="2000" dirty="0"/>
          </a:p>
          <a:p>
            <a:pPr lvl="1"/>
            <a:r>
              <a:rPr lang="en-US" altLang="ja-JP" sz="2000" dirty="0"/>
              <a:t>T10: SelectiveCS-FEM-T10</a:t>
            </a:r>
            <a:r>
              <a:rPr lang="ja-JP" altLang="en-US" sz="2000" dirty="0" err="1"/>
              <a:t>．</a:t>
            </a:r>
            <a:endParaRPr lang="en-US" altLang="ja-JP" sz="2000" dirty="0"/>
          </a:p>
          <a:p>
            <a:r>
              <a:rPr lang="ja-JP" altLang="en-US" sz="2400" dirty="0"/>
              <a:t>一方で</a:t>
            </a:r>
            <a:r>
              <a:rPr lang="en-US" altLang="ja-JP" sz="2400" dirty="0"/>
              <a:t>T4</a:t>
            </a:r>
            <a:r>
              <a:rPr lang="ja-JP" altLang="en-US" sz="2400" dirty="0"/>
              <a:t>を薦め，他方で</a:t>
            </a:r>
            <a:r>
              <a:rPr lang="en-US" altLang="ja-JP" sz="2400" dirty="0"/>
              <a:t>T10</a:t>
            </a:r>
            <a:r>
              <a:rPr lang="ja-JP" altLang="en-US" sz="2400" dirty="0"/>
              <a:t>を薦める悩ましい状況．</a:t>
            </a:r>
            <a:endParaRPr lang="en-US" altLang="ja-JP" sz="2400" dirty="0"/>
          </a:p>
          <a:p>
            <a:pPr lvl="1"/>
            <a:r>
              <a:rPr lang="ja-JP" altLang="en-US" sz="2000" dirty="0"/>
              <a:t>自作コードで完結できるなら</a:t>
            </a:r>
            <a:r>
              <a:rPr lang="en-US" altLang="ja-JP" sz="2000" dirty="0"/>
              <a:t>T4</a:t>
            </a:r>
            <a:r>
              <a:rPr lang="ja-JP" altLang="en-US" sz="2000" dirty="0"/>
              <a:t>を薦められる．←電着</a:t>
            </a:r>
            <a:endParaRPr lang="en-US" altLang="ja-JP" sz="2000" dirty="0"/>
          </a:p>
          <a:p>
            <a:pPr lvl="1"/>
            <a:r>
              <a:rPr lang="ja-JP" altLang="en-US" sz="2000" dirty="0"/>
              <a:t>それが無理なら</a:t>
            </a:r>
            <a:r>
              <a:rPr lang="en-US" altLang="ja-JP" sz="2000" dirty="0"/>
              <a:t>CS-FEM</a:t>
            </a:r>
            <a:r>
              <a:rPr lang="ja-JP" altLang="en-US" sz="2000" dirty="0"/>
              <a:t>の</a:t>
            </a:r>
            <a:r>
              <a:rPr lang="en-US" altLang="ja-JP" sz="2000" dirty="0"/>
              <a:t>T10</a:t>
            </a:r>
            <a:r>
              <a:rPr lang="ja-JP" altLang="en-US" sz="2000" dirty="0"/>
              <a:t>で妥協案を探さざるを得ない．←ゴム</a:t>
            </a:r>
            <a:endParaRPr lang="en-US" altLang="ja-JP" sz="2000" dirty="0"/>
          </a:p>
          <a:p>
            <a:r>
              <a:rPr lang="ja-JP" altLang="en-US" sz="2400" dirty="0"/>
              <a:t>自社業務で実施している微圧縮大変形解析が紹介した３種何れかの性能で満足できそうであれば，自社</a:t>
            </a:r>
            <a:r>
              <a:rPr lang="en-US" altLang="ja-JP" sz="2400" dirty="0"/>
              <a:t>FE</a:t>
            </a:r>
            <a:r>
              <a:rPr lang="ja-JP" altLang="en-US" sz="2400" dirty="0"/>
              <a:t>コードに実装することを検討してもらえると幸いです．</a:t>
            </a:r>
            <a:endParaRPr lang="en-US" altLang="ja-JP" sz="2400" dirty="0"/>
          </a:p>
          <a:p>
            <a:pPr lvl="1"/>
            <a:endParaRPr lang="en-US" altLang="ja-JP" dirty="0"/>
          </a:p>
          <a:p>
            <a:pPr lvl="1"/>
            <a:endParaRPr kumimoji="1" lang="ja-JP" altLang="en-US" dirty="0"/>
          </a:p>
        </p:txBody>
      </p:sp>
      <p:sp>
        <p:nvSpPr>
          <p:cNvPr id="4" name="タイトル 3">
            <a:extLst>
              <a:ext uri="{FF2B5EF4-FFF2-40B4-BE49-F238E27FC236}">
                <a16:creationId xmlns:a16="http://schemas.microsoft.com/office/drawing/2014/main" id="{9D1CDA5A-470C-48AF-806E-F06BD8F06E71}"/>
              </a:ext>
            </a:extLst>
          </p:cNvPr>
          <p:cNvSpPr>
            <a:spLocks noGrp="1"/>
          </p:cNvSpPr>
          <p:nvPr>
            <p:ph type="title"/>
          </p:nvPr>
        </p:nvSpPr>
        <p:spPr/>
        <p:txBody>
          <a:bodyPr/>
          <a:lstStyle/>
          <a:p>
            <a:r>
              <a:rPr kumimoji="1" lang="ja-JP" altLang="en-US" dirty="0"/>
              <a:t>全体まとめ</a:t>
            </a:r>
          </a:p>
        </p:txBody>
      </p:sp>
      <p:sp>
        <p:nvSpPr>
          <p:cNvPr id="3" name="スライド番号プレースホルダー 2">
            <a:extLst>
              <a:ext uri="{FF2B5EF4-FFF2-40B4-BE49-F238E27FC236}">
                <a16:creationId xmlns:a16="http://schemas.microsoft.com/office/drawing/2014/main" id="{DC4E0707-FE22-4236-AF17-FD581BF4495C}"/>
              </a:ext>
            </a:extLst>
          </p:cNvPr>
          <p:cNvSpPr>
            <a:spLocks noGrp="1"/>
          </p:cNvSpPr>
          <p:nvPr>
            <p:ph type="sldNum" sz="quarter" idx="4"/>
          </p:nvPr>
        </p:nvSpPr>
        <p:spPr/>
        <p:txBody>
          <a:bodyPr/>
          <a:lstStyle/>
          <a:p>
            <a:r>
              <a:rPr lang="en-US" altLang="ja-JP"/>
              <a:t>P. </a:t>
            </a:r>
            <a:fld id="{F8FDF831-B0A3-4B44-A20D-7581D5587101}" type="slidenum">
              <a:rPr lang="ja-JP" altLang="en-US" smtClean="0"/>
              <a:pPr/>
              <a:t>91</a:t>
            </a:fld>
            <a:endParaRPr lang="ja-JP" altLang="en-US" dirty="0"/>
          </a:p>
        </p:txBody>
      </p:sp>
    </p:spTree>
    <p:extLst>
      <p:ext uri="{BB962C8B-B14F-4D97-AF65-F5344CB8AC3E}">
        <p14:creationId xmlns:p14="http://schemas.microsoft.com/office/powerpoint/2010/main" val="3074154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9A4A12E3-0F2F-4766-A8F8-17A6A787A5EC}"/>
              </a:ext>
            </a:extLst>
          </p:cNvPr>
          <p:cNvSpPr>
            <a:spLocks noGrp="1"/>
          </p:cNvSpPr>
          <p:nvPr>
            <p:ph idx="1"/>
          </p:nvPr>
        </p:nvSpPr>
        <p:spPr/>
        <p:txBody>
          <a:bodyPr/>
          <a:lstStyle/>
          <a:p>
            <a:r>
              <a:rPr kumimoji="1" lang="ja-JP" altLang="en-US" sz="2400" b="1" u="sng" dirty="0"/>
              <a:t>議題１：内製コードの社内での立ち位置は？</a:t>
            </a:r>
            <a:endParaRPr lang="en-US" altLang="ja-JP" sz="2000" b="1" u="sng" dirty="0"/>
          </a:p>
          <a:p>
            <a:pPr lvl="1"/>
            <a:r>
              <a:rPr lang="ja-JP" altLang="en-US" sz="2000" dirty="0"/>
              <a:t>内製コードを積極的に開発・利用しているのか，商用コードのユーザーサブルーチン開発・利用で精一杯なのかで採るべき選択が変わってくる．</a:t>
            </a:r>
            <a:endParaRPr lang="en-US" altLang="ja-JP" sz="2000" dirty="0"/>
          </a:p>
          <a:p>
            <a:pPr lvl="1"/>
            <a:r>
              <a:rPr lang="ja-JP" altLang="en-US" sz="2000" dirty="0"/>
              <a:t>利用しているテトラ要素定式化は？</a:t>
            </a:r>
            <a:endParaRPr kumimoji="1" lang="en-US" altLang="ja-JP" sz="2000" dirty="0"/>
          </a:p>
          <a:p>
            <a:r>
              <a:rPr lang="ja-JP" altLang="en-US" sz="2400" b="1" u="sng" dirty="0"/>
              <a:t>議題２：超大変形でどのレベルの精度・歪みが必要？</a:t>
            </a:r>
            <a:endParaRPr lang="en-US" altLang="ja-JP" sz="2400" b="1" u="sng" dirty="0"/>
          </a:p>
          <a:p>
            <a:pPr lvl="1"/>
            <a:r>
              <a:rPr lang="ja-JP" altLang="en-US" sz="2000" dirty="0"/>
              <a:t>多少の圧力振動や</a:t>
            </a:r>
            <a:r>
              <a:rPr lang="en-US" altLang="ja-JP" sz="2000" dirty="0"/>
              <a:t>Mises</a:t>
            </a:r>
            <a:r>
              <a:rPr lang="ja-JP" altLang="en-US" sz="2000" dirty="0"/>
              <a:t>応力振動はあっても大丈夫？</a:t>
            </a:r>
            <a:br>
              <a:rPr lang="en-US" altLang="ja-JP" sz="2000" dirty="0"/>
            </a:br>
            <a:r>
              <a:rPr lang="ja-JP" altLang="en-US" sz="2000" dirty="0"/>
              <a:t>（変位と荷重さえ合っていれば，実用上問題なく使える？）</a:t>
            </a:r>
            <a:br>
              <a:rPr lang="en-US" altLang="ja-JP" sz="2000" dirty="0"/>
            </a:br>
            <a:r>
              <a:rPr lang="ja-JP" altLang="en-US" sz="2000" dirty="0"/>
              <a:t>（機械系で圧力依存性のある構成式を使っている方は居ますか？）</a:t>
            </a:r>
            <a:endParaRPr lang="en-US" altLang="ja-JP" sz="2000" dirty="0"/>
          </a:p>
          <a:p>
            <a:pPr lvl="1" algn="l"/>
            <a:r>
              <a:rPr lang="ja-JP" altLang="en-US" sz="2000" dirty="0"/>
              <a:t>何％歪みまで必要応力？　リメッシングの要望は？</a:t>
            </a:r>
            <a:br>
              <a:rPr lang="en-US" altLang="ja-JP" sz="2000" dirty="0"/>
            </a:br>
            <a:r>
              <a:rPr lang="ja-JP" altLang="en-US" sz="2000" dirty="0"/>
              <a:t>（コーナーロッキングが気になるほど大変形させている方は居ますか？）</a:t>
            </a:r>
            <a:br>
              <a:rPr lang="en-US" altLang="ja-JP" sz="2000" dirty="0"/>
            </a:br>
            <a:r>
              <a:rPr lang="ja-JP" altLang="en-US" sz="2000" dirty="0"/>
              <a:t>（応力特異性があるとメッシュを細かく切れば切るほど早く計算が止まる．）</a:t>
            </a:r>
            <a:endParaRPr lang="en-US" altLang="ja-JP" sz="2000" dirty="0"/>
          </a:p>
          <a:p>
            <a:r>
              <a:rPr lang="ja-JP" altLang="en-US" sz="2400" b="1" u="sng" dirty="0"/>
              <a:t>議題３：</a:t>
            </a:r>
            <a:r>
              <a:rPr lang="en-US" altLang="ja-JP" sz="2400" b="1" u="sng" dirty="0"/>
              <a:t>Cartesian</a:t>
            </a:r>
            <a:r>
              <a:rPr lang="ja-JP" altLang="en-US" sz="2400" b="1" u="sng" dirty="0"/>
              <a:t>系メッシュ（</a:t>
            </a:r>
            <a:r>
              <a:rPr lang="en-US" altLang="ja-JP" sz="2400" b="1" u="sng" dirty="0" err="1"/>
              <a:t>Cutcell</a:t>
            </a:r>
            <a:r>
              <a:rPr lang="en-US" altLang="ja-JP" sz="2400" b="1" u="sng" dirty="0"/>
              <a:t>, Snappy</a:t>
            </a:r>
            <a:r>
              <a:rPr lang="ja-JP" altLang="en-US" sz="2400" b="1" u="sng" dirty="0"/>
              <a:t>等）の利用状況は？</a:t>
            </a:r>
            <a:endParaRPr lang="en-US" altLang="ja-JP" sz="2400" b="1" u="sng" dirty="0"/>
          </a:p>
          <a:p>
            <a:pPr lvl="1"/>
            <a:r>
              <a:rPr lang="ja-JP" altLang="en-US" sz="2000" dirty="0"/>
              <a:t>メッシュ生成やリメッシングが簡単で，均等に並列負荷を分散できる．</a:t>
            </a:r>
            <a:endParaRPr lang="en-US" altLang="ja-JP" sz="2000" dirty="0"/>
          </a:p>
          <a:p>
            <a:pPr lvl="1"/>
            <a:r>
              <a:rPr lang="ja-JP" altLang="en-US" sz="2000" dirty="0"/>
              <a:t>高周波な複雑形状（多数の穴や突起）でメッシュ数（自由度）が多くなる．</a:t>
            </a:r>
            <a:endParaRPr lang="en-US" altLang="ja-JP" sz="2000" dirty="0"/>
          </a:p>
          <a:p>
            <a:pPr lvl="1"/>
            <a:r>
              <a:rPr lang="en-US" altLang="ja-JP" sz="2000" dirty="0"/>
              <a:t>Hanging</a:t>
            </a:r>
            <a:r>
              <a:rPr lang="ja-JP" altLang="en-US" sz="2000" dirty="0"/>
              <a:t>節点</a:t>
            </a:r>
            <a:r>
              <a:rPr lang="ja-JP" altLang="en-US" sz="2000"/>
              <a:t>や多面体セルが</a:t>
            </a:r>
            <a:r>
              <a:rPr lang="ja-JP" altLang="en-US" sz="2000" dirty="0"/>
              <a:t>出現．動解析には不向き（反射が起こる）．</a:t>
            </a:r>
            <a:endParaRPr lang="en-US" altLang="ja-JP" sz="2000" dirty="0"/>
          </a:p>
          <a:p>
            <a:pPr lvl="1"/>
            <a:endParaRPr kumimoji="1" lang="ja-JP" altLang="en-US" sz="2000" dirty="0"/>
          </a:p>
        </p:txBody>
      </p:sp>
      <p:sp>
        <p:nvSpPr>
          <p:cNvPr id="4" name="タイトル 3">
            <a:extLst>
              <a:ext uri="{FF2B5EF4-FFF2-40B4-BE49-F238E27FC236}">
                <a16:creationId xmlns:a16="http://schemas.microsoft.com/office/drawing/2014/main" id="{01F585EB-29C0-40BC-A6F4-84D41D635D55}"/>
              </a:ext>
            </a:extLst>
          </p:cNvPr>
          <p:cNvSpPr>
            <a:spLocks noGrp="1"/>
          </p:cNvSpPr>
          <p:nvPr>
            <p:ph type="title"/>
          </p:nvPr>
        </p:nvSpPr>
        <p:spPr/>
        <p:txBody>
          <a:bodyPr/>
          <a:lstStyle/>
          <a:p>
            <a:r>
              <a:rPr kumimoji="1" lang="ja-JP" altLang="en-US" dirty="0"/>
              <a:t>議題提供３つ</a:t>
            </a:r>
          </a:p>
        </p:txBody>
      </p:sp>
      <p:sp>
        <p:nvSpPr>
          <p:cNvPr id="3" name="スライド番号プレースホルダー 2">
            <a:extLst>
              <a:ext uri="{FF2B5EF4-FFF2-40B4-BE49-F238E27FC236}">
                <a16:creationId xmlns:a16="http://schemas.microsoft.com/office/drawing/2014/main" id="{B7142071-D038-43D1-80FD-6CC2978A8656}"/>
              </a:ext>
            </a:extLst>
          </p:cNvPr>
          <p:cNvSpPr>
            <a:spLocks noGrp="1"/>
          </p:cNvSpPr>
          <p:nvPr>
            <p:ph type="sldNum" sz="quarter" idx="4"/>
          </p:nvPr>
        </p:nvSpPr>
        <p:spPr/>
        <p:txBody>
          <a:bodyPr/>
          <a:lstStyle/>
          <a:p>
            <a:r>
              <a:rPr lang="en-US" altLang="ja-JP"/>
              <a:t>P. </a:t>
            </a:r>
            <a:fld id="{F8FDF831-B0A3-4B44-A20D-7581D5587101}" type="slidenum">
              <a:rPr lang="ja-JP" altLang="en-US" smtClean="0"/>
              <a:pPr/>
              <a:t>92</a:t>
            </a:fld>
            <a:endParaRPr lang="ja-JP" altLang="en-US" dirty="0"/>
          </a:p>
        </p:txBody>
      </p:sp>
      <p:sp>
        <p:nvSpPr>
          <p:cNvPr id="2" name="テキスト ボックス 1">
            <a:extLst>
              <a:ext uri="{FF2B5EF4-FFF2-40B4-BE49-F238E27FC236}">
                <a16:creationId xmlns:a16="http://schemas.microsoft.com/office/drawing/2014/main" id="{F8B7E4CF-D02D-4EBA-8C1E-AE338BC34DEF}"/>
              </a:ext>
            </a:extLst>
          </p:cNvPr>
          <p:cNvSpPr txBox="1"/>
          <p:nvPr/>
        </p:nvSpPr>
        <p:spPr>
          <a:xfrm>
            <a:off x="365211" y="5981218"/>
            <a:ext cx="8412880" cy="400110"/>
          </a:xfrm>
          <a:prstGeom prst="rect">
            <a:avLst/>
          </a:prstGeom>
          <a:solidFill>
            <a:schemeClr val="bg1">
              <a:lumMod val="75000"/>
            </a:schemeClr>
          </a:solidFill>
          <a:scene3d>
            <a:camera prst="orthographicFront"/>
            <a:lightRig rig="threePt" dir="t"/>
          </a:scene3d>
          <a:sp3d>
            <a:bevelT/>
          </a:sp3d>
        </p:spPr>
        <p:txBody>
          <a:bodyPr wrap="none" rtlCol="0">
            <a:spAutoFit/>
          </a:bodyPr>
          <a:lstStyle/>
          <a:p>
            <a:r>
              <a:rPr kumimoji="1" lang="ja-JP" altLang="en-US" sz="2000" dirty="0"/>
              <a:t>活発なディスカッションをお願い致します．　ご清聴ありがとう御座いました．</a:t>
            </a:r>
          </a:p>
        </p:txBody>
      </p:sp>
    </p:spTree>
    <p:extLst>
      <p:ext uri="{BB962C8B-B14F-4D97-AF65-F5344CB8AC3E}">
        <p14:creationId xmlns:p14="http://schemas.microsoft.com/office/powerpoint/2010/main" val="17225511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CE_TITLE" val="srij_seminar2021.s-fem"/>
  <p:tag name="ISPRING_ULTRA_SCORM_COURSE_ID" val="3F38C8C8-9BE9-4FF2-99FD-35F8FCC6C998"/>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
  <p:tag name="ISPRING_PRESENTATION_TITLE" val="srij_seminar2021.s-fem"/>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75774</TotalTime>
  <Words>7697</Words>
  <Application>Microsoft Office PowerPoint</Application>
  <PresentationFormat>画面に合わせる (4:3)</PresentationFormat>
  <Paragraphs>1099</Paragraphs>
  <Slides>92</Slides>
  <Notes>92</Notes>
  <HiddenSlides>0</HiddenSlides>
  <MMClips>23</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92</vt:i4>
      </vt:variant>
    </vt:vector>
  </HeadingPairs>
  <TitlesOfParts>
    <vt:vector size="103" baseType="lpstr">
      <vt:lpstr>Arial Unicode MS</vt:lpstr>
      <vt:lpstr>HGPｺﾞｼｯｸM</vt:lpstr>
      <vt:lpstr>ＭＳ Ｐゴシック</vt:lpstr>
      <vt:lpstr>ＭＳ Ｐゴシック</vt:lpstr>
      <vt:lpstr>メイリオ</vt:lpstr>
      <vt:lpstr>Arial</vt:lpstr>
      <vt:lpstr>Calibri</vt:lpstr>
      <vt:lpstr>Cambria Math</vt:lpstr>
      <vt:lpstr>Century</vt:lpstr>
      <vt:lpstr>Wingdings</vt:lpstr>
      <vt:lpstr>デザインの設定</vt:lpstr>
      <vt:lpstr>微圧縮大変形解析のための 四面体平滑化有限要素法の現状</vt:lpstr>
      <vt:lpstr>研究背景</vt:lpstr>
      <vt:lpstr>既存手法の問題点</vt:lpstr>
      <vt:lpstr>既存手法の問題点（ABAQUSの要素）</vt:lpstr>
      <vt:lpstr>解決策</vt:lpstr>
      <vt:lpstr>4節点四面体のS-FEMによる改善成果</vt:lpstr>
      <vt:lpstr>10節点四面体のS-FEMによる改善成果</vt:lpstr>
      <vt:lpstr>本講演の目的</vt:lpstr>
      <vt:lpstr>S-FEM概説</vt:lpstr>
      <vt:lpstr>Smoothed Finite Element Method (S-FEM)とは?</vt:lpstr>
      <vt:lpstr>S-FEM研究の活発さ</vt:lpstr>
      <vt:lpstr>S-FEMを利用した我々が取り組み中の研究</vt:lpstr>
      <vt:lpstr>ES-FEMの定式化概要</vt:lpstr>
      <vt:lpstr>NS-FEMの定式化概要</vt:lpstr>
      <vt:lpstr>S-FEMの利点</vt:lpstr>
      <vt:lpstr>微圧縮超弾性片持ち梁の曲げ解析</vt:lpstr>
      <vt:lpstr>微圧縮超弾性片持ち梁の集中荷重曲げ解析</vt:lpstr>
      <vt:lpstr>実装におけるS-FEMの特徴</vt:lpstr>
      <vt:lpstr>＜参考＞ハイブリッド要素の剛性方程式の解き方</vt:lpstr>
      <vt:lpstr>本章のまとめ</vt:lpstr>
      <vt:lpstr>S-FEM実用事例紹介 ～電着塗装解析を例に～</vt:lpstr>
      <vt:lpstr>電着塗装(ED)とは？ </vt:lpstr>
      <vt:lpstr>電着塗装シミュレーションとは？</vt:lpstr>
      <vt:lpstr>電着塗装シミュレーションとは？（続き）</vt:lpstr>
      <vt:lpstr>メッシュ生成における問題点１</vt:lpstr>
      <vt:lpstr>メッシュ生成における問題点１（続き）</vt:lpstr>
      <vt:lpstr>メッシュ生成における問題点２</vt:lpstr>
      <vt:lpstr>メッシュ生成における問題点２（続き）</vt:lpstr>
      <vt:lpstr>研究動機</vt:lpstr>
      <vt:lpstr>静電場解析におけるES-FEMの概要</vt:lpstr>
      <vt:lpstr>ES-FEMの定式化</vt:lpstr>
      <vt:lpstr>ES-FEMの定式化（続き）</vt:lpstr>
      <vt:lpstr>ES-FEM-T4の特徴</vt:lpstr>
      <vt:lpstr>車体移動（移動境界）の取り扱い</vt:lpstr>
      <vt:lpstr>解析例：４枚ボックス試験</vt:lpstr>
      <vt:lpstr>解析例：４枚ボックス試験</vt:lpstr>
      <vt:lpstr>解析例：４枚ボックス試験</vt:lpstr>
      <vt:lpstr>解析例：４枚ボックス試験</vt:lpstr>
      <vt:lpstr>解析例：４枚ボックス試験</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解析例：実ライン解析</vt:lpstr>
      <vt:lpstr>本節のまとめ</vt:lpstr>
      <vt:lpstr>４節点四面体S-FEM 微圧縮大変形の現状</vt:lpstr>
      <vt:lpstr>ゴム大変形用の有力なS-FEM-T4定式化２選</vt:lpstr>
      <vt:lpstr>SelectiveES/NS-FEM-T4: 定式化概要</vt:lpstr>
      <vt:lpstr>SelectiveES/NS-FEM-T4:片持ち梁の荷重曲げ</vt:lpstr>
      <vt:lpstr>SelectiveES/NS-FEM-T4:ブロックの圧力押込</vt:lpstr>
      <vt:lpstr>SelectiveES/NS-FEM-T4:円柱の変位押込</vt:lpstr>
      <vt:lpstr>F-barES-FEM-T4: F-bar法のおさらい</vt:lpstr>
      <vt:lpstr>F-barES-FEM-T4: 定式化概要</vt:lpstr>
      <vt:lpstr>F-barES-FEM-T4: 片持ち梁の荷重曲げ</vt:lpstr>
      <vt:lpstr>F-barES-FEM-T4: ブロックの圧力押込</vt:lpstr>
      <vt:lpstr>F-barES-FEM-T4: 円柱の変位押込</vt:lpstr>
      <vt:lpstr>F-barES-FEM-T4: 円柱の変位押込</vt:lpstr>
      <vt:lpstr>本章のまとめ</vt:lpstr>
      <vt:lpstr>10節点四面体S-FEM 微圧縮大変形の現状</vt:lpstr>
      <vt:lpstr>SelectiveCS-FEM-T10のコンセプト</vt:lpstr>
      <vt:lpstr>CS-FEMの定式化の概要（一例）</vt:lpstr>
      <vt:lpstr>SelectiveCS-FEM-T10の定式化概要</vt:lpstr>
      <vt:lpstr>3次元T10要素でのメッシュ再分割法</vt:lpstr>
      <vt:lpstr>3次元T10要素でのメッシュ再分割法</vt:lpstr>
      <vt:lpstr>3次元多面体要素でのメッシュ再分割法（余談）</vt:lpstr>
      <vt:lpstr>解析例：片持ち梁の荷重曲げ</vt:lpstr>
      <vt:lpstr>解析例：片持ち梁の荷重曲げ</vt:lpstr>
      <vt:lpstr>解析例：円柱の変位押込</vt:lpstr>
      <vt:lpstr>解析例：円柱の変位押込</vt:lpstr>
      <vt:lpstr>解析例：円柱の変位押込</vt:lpstr>
      <vt:lpstr>解析例：円柱の変位押込</vt:lpstr>
      <vt:lpstr>解析例：円柱の変位押込</vt:lpstr>
      <vt:lpstr>解析例：円柱の変位押込</vt:lpstr>
      <vt:lpstr>解析例：ブロックの圧力押込</vt:lpstr>
      <vt:lpstr>解析例：ブロックの圧力押込</vt:lpstr>
      <vt:lpstr>解析例：ブロックの圧力押込</vt:lpstr>
      <vt:lpstr>解析例：ブロックの圧力押込</vt:lpstr>
      <vt:lpstr>解析例：ブロックの圧力押込</vt:lpstr>
      <vt:lpstr>解析例：ブロックの圧力押込</vt:lpstr>
      <vt:lpstr>既存FEコードへの実装について</vt:lpstr>
      <vt:lpstr>本章のまとめ</vt:lpstr>
      <vt:lpstr>まとめと議題提供</vt:lpstr>
      <vt:lpstr>星取表</vt:lpstr>
      <vt:lpstr>全体まとめ</vt:lpstr>
      <vt:lpstr>議題提供３つ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srij_seminar2021.s-fem</dc:title>
  <dc:creator>Yuki ONISHI</dc:creator>
  <cp:lastModifiedBy>yuki</cp:lastModifiedBy>
  <cp:revision>2999</cp:revision>
  <cp:lastPrinted>2012-03-06T10:21:50Z</cp:lastPrinted>
  <dcterms:created xsi:type="dcterms:W3CDTF">2007-11-22T18:02:40Z</dcterms:created>
  <dcterms:modified xsi:type="dcterms:W3CDTF">2021-01-20T07:35:12Z</dcterms:modified>
</cp:coreProperties>
</file>