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69" r:id="rId2"/>
    <p:sldId id="479" r:id="rId3"/>
    <p:sldId id="589" r:id="rId4"/>
    <p:sldId id="591" r:id="rId5"/>
    <p:sldId id="666" r:id="rId6"/>
    <p:sldId id="481" r:id="rId7"/>
    <p:sldId id="546" r:id="rId8"/>
    <p:sldId id="667" r:id="rId9"/>
    <p:sldId id="668" r:id="rId10"/>
    <p:sldId id="669" r:id="rId11"/>
    <p:sldId id="670" r:id="rId12"/>
    <p:sldId id="693" r:id="rId13"/>
    <p:sldId id="671" r:id="rId14"/>
    <p:sldId id="686" r:id="rId15"/>
    <p:sldId id="678" r:id="rId16"/>
    <p:sldId id="690" r:id="rId17"/>
    <p:sldId id="687" r:id="rId18"/>
    <p:sldId id="665" r:id="rId19"/>
    <p:sldId id="691" r:id="rId20"/>
    <p:sldId id="698" r:id="rId21"/>
    <p:sldId id="694" r:id="rId22"/>
    <p:sldId id="697" r:id="rId23"/>
    <p:sldId id="696" r:id="rId24"/>
    <p:sldId id="695" r:id="rId25"/>
    <p:sldId id="683" r:id="rId26"/>
    <p:sldId id="682" r:id="rId27"/>
    <p:sldId id="684" r:id="rId28"/>
    <p:sldId id="692" r:id="rId29"/>
    <p:sldId id="653" r:id="rId30"/>
    <p:sldId id="662" r:id="rId31"/>
    <p:sldId id="685" r:id="rId32"/>
    <p:sldId id="673" r:id="rId33"/>
    <p:sldId id="674" r:id="rId34"/>
    <p:sldId id="675" r:id="rId35"/>
    <p:sldId id="676" r:id="rId36"/>
  </p:sldIdLst>
  <p:sldSz cx="9144000" cy="6858000" type="screen4x3"/>
  <p:notesSz cx="9971088" cy="6823075"/>
  <p:custDataLst>
    <p:tags r:id="rId39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FF9900"/>
    <a:srgbClr val="008000"/>
    <a:srgbClr val="00CC88"/>
    <a:srgbClr val="4DFFC4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4" autoAdjust="0"/>
    <p:restoredTop sz="88252" autoAdjust="0"/>
  </p:normalViewPr>
  <p:slideViewPr>
    <p:cSldViewPr>
      <p:cViewPr varScale="1">
        <p:scale>
          <a:sx n="90" d="100"/>
          <a:sy n="90" d="100"/>
        </p:scale>
        <p:origin x="37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2015/7/31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2015/7/31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9209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722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697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99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6070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6507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5609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525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877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8000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028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5075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728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2162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3305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6684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0040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33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805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036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4641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411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78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5765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232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ras Bold ITC" panose="020B0907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32455" y="6402186"/>
              <a:ext cx="1258925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USNCC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M2015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anose="020B0907030504020204" pitchFamily="34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EM.av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60.png"/><Relationship Id="rId9" Type="http://schemas.openxmlformats.org/officeDocument/2006/relationships/image" Target="../media/image2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340768"/>
            <a:ext cx="9144000" cy="28083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0000CC"/>
                </a:solidFill>
              </a:rPr>
              <a:t>Application of Preconditioned Iterative Methods </a:t>
            </a:r>
            <a:r>
              <a:rPr lang="en-US" altLang="ja-JP" sz="2800" b="1" dirty="0" smtClean="0">
                <a:solidFill>
                  <a:srgbClr val="0000CC"/>
                </a:solidFill>
              </a:rPr>
              <a:t/>
            </a:r>
            <a:br>
              <a:rPr lang="en-US" altLang="ja-JP" sz="2800" b="1" dirty="0" smtClean="0">
                <a:solidFill>
                  <a:srgbClr val="0000CC"/>
                </a:solidFill>
              </a:rPr>
            </a:br>
            <a:r>
              <a:rPr lang="en-US" altLang="ja-JP" sz="2800" b="1" dirty="0" smtClean="0">
                <a:solidFill>
                  <a:srgbClr val="0000CC"/>
                </a:solidFill>
              </a:rPr>
              <a:t>in </a:t>
            </a:r>
            <a:r>
              <a:rPr lang="en-US" altLang="ja-JP" sz="2800" b="1" dirty="0">
                <a:solidFill>
                  <a:srgbClr val="0000CC"/>
                </a:solidFill>
              </a:rPr>
              <a:t>Selective </a:t>
            </a:r>
            <a:r>
              <a:rPr lang="en-US" altLang="ja-JP" sz="2800" b="1" dirty="0">
                <a:solidFill>
                  <a:srgbClr val="FF00FF"/>
                </a:solidFill>
              </a:rPr>
              <a:t>Smoothed Finite Element Methods </a:t>
            </a:r>
            <a:r>
              <a:rPr lang="en-US" altLang="ja-JP" sz="2800" b="1" dirty="0">
                <a:solidFill>
                  <a:srgbClr val="0000CC"/>
                </a:solidFill>
              </a:rPr>
              <a:t>with Tetrahedral Elements </a:t>
            </a:r>
            <a:r>
              <a:rPr lang="en-US" altLang="ja-JP" sz="2800" b="1" dirty="0" smtClean="0">
                <a:solidFill>
                  <a:srgbClr val="0000CC"/>
                </a:solidFill>
              </a:rPr>
              <a:t/>
            </a:r>
            <a:br>
              <a:rPr lang="en-US" altLang="ja-JP" sz="2800" b="1" dirty="0" smtClean="0">
                <a:solidFill>
                  <a:srgbClr val="0000CC"/>
                </a:solidFill>
              </a:rPr>
            </a:br>
            <a:r>
              <a:rPr lang="en-US" altLang="ja-JP" sz="2800" b="1" dirty="0" smtClean="0">
                <a:solidFill>
                  <a:srgbClr val="0000CC"/>
                </a:solidFill>
              </a:rPr>
              <a:t>for </a:t>
            </a:r>
            <a:r>
              <a:rPr lang="en-US" altLang="ja-JP" sz="2800" b="1" dirty="0">
                <a:solidFill>
                  <a:srgbClr val="0000CC"/>
                </a:solidFill>
              </a:rPr>
              <a:t>Nearly Incompressible </a:t>
            </a:r>
            <a:r>
              <a:rPr lang="en-US" altLang="ja-JP" sz="2800" b="1" dirty="0" smtClean="0">
                <a:solidFill>
                  <a:srgbClr val="0000CC"/>
                </a:solidFill>
              </a:rPr>
              <a:t>Materials</a:t>
            </a:r>
            <a:endParaRPr kumimoji="1" lang="ja-JP" altLang="en-US" sz="2800" b="0" dirty="0">
              <a:solidFill>
                <a:srgbClr val="FF0000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70992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/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9572" y="2168860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  <a:t>-----------------------------------------------------------</a:t>
            </a:r>
            <a:r>
              <a:rPr lang="en-US" altLang="ja-JP" sz="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  <a:t/>
            </a:r>
            <a:br>
              <a:rPr lang="en-US" altLang="ja-JP" sz="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</a:br>
            <a:r>
              <a:rPr lang="en-US" altLang="ja-JP" sz="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  <a:t>-----------------------------------------------------------</a:t>
            </a:r>
            <a:r>
              <a:rPr lang="en-US" altLang="ja-JP" sz="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  <a:t/>
            </a:r>
            <a:br>
              <a:rPr lang="en-US" altLang="ja-JP" sz="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</a:br>
            <a:r>
              <a:rPr lang="en-US" altLang="ja-JP" sz="2800" b="1" kern="0" dirty="0" smtClean="0">
                <a:solidFill>
                  <a:srgbClr val="FF0000"/>
                </a:solidFill>
                <a:latin typeface="Eras Bold ITC" panose="020B0907030504020204" pitchFamily="34" charset="0"/>
                <a:ea typeface="Arial Unicode MS" pitchFamily="50" charset="-128"/>
                <a:cs typeface="Arial" panose="020B0604020202020204" pitchFamily="34" charset="0"/>
              </a:rPr>
              <a:t>F-bar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Outline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Concept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1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 Smoothing </a:t>
                </a:r>
                <a:r>
                  <a:rPr lang="en-US" altLang="ja-JP" sz="2800" dirty="0" smtClean="0"/>
                  <a:t>(detailed later).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r="-141" b="-33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63688" y="663079"/>
            <a:ext cx="6037230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Combination of F-bar method and ES-FEM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 of 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 smtClean="0"/>
                  <a:t>as usual.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 at nodes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800" dirty="0" smtClean="0"/>
                  <a:t>at elements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Repeat 2. and 3. as necessary (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800" dirty="0" smtClean="0">
                    <a:solidFill>
                      <a:srgbClr val="0000CC"/>
                    </a:solidFill>
                  </a:rPr>
                  <a:t> times</a:t>
                </a:r>
                <a:r>
                  <a:rPr lang="en-US" altLang="ja-JP" sz="2800" dirty="0" smtClean="0"/>
                  <a:t>).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at edges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Combine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of ES-FEM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Cyclic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Smoothing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865" t="-4636" r="-3382" b="-92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880828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84047" y="5406315"/>
                <a:ext cx="7964809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Hereafter, F-barES-FEM-T4 with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-time </a:t>
                </a:r>
                <a:r>
                  <a:rPr lang="en-US" altLang="ja-JP" sz="2400" dirty="0" smtClean="0"/>
                  <a:t>cyclic smoothing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is called “F-barES-FEM-T4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ja-JP" sz="2400" dirty="0" smtClean="0"/>
                  <a:t>”.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47" y="5406315"/>
                <a:ext cx="796480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766" t="-5147" r="-689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 layers of ~)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077" t="-8197" r="-2692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3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Quick Introduction of AMG-GMRES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Preconditioner: AMG </a:t>
            </a:r>
          </a:p>
          <a:p>
            <a:pPr lvl="1"/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sz="2400" dirty="0" smtClean="0"/>
              <a:t>lgebraic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kumimoji="1" lang="en-US" altLang="ja-JP" sz="2400" dirty="0" smtClean="0"/>
              <a:t>ulti-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kumimoji="1" lang="en-US" altLang="ja-JP" sz="2400" dirty="0" smtClean="0"/>
              <a:t>rid.</a:t>
            </a:r>
          </a:p>
          <a:p>
            <a:pPr lvl="1"/>
            <a:r>
              <a:rPr lang="en-US" altLang="ja-JP" sz="2400" dirty="0" smtClean="0"/>
              <a:t>A framework of stationary iterative methods.</a:t>
            </a:r>
            <a:endParaRPr kumimoji="1" lang="en-US" altLang="ja-JP" sz="2400" dirty="0" smtClean="0"/>
          </a:p>
          <a:p>
            <a:pPr lvl="1"/>
            <a:r>
              <a:rPr lang="en-US" altLang="ja-JP" sz="2400" dirty="0" smtClean="0"/>
              <a:t>Mainly </a:t>
            </a:r>
            <a:r>
              <a:rPr lang="en-US" altLang="ja-JP" sz="2400" dirty="0"/>
              <a:t>c</a:t>
            </a:r>
            <a:r>
              <a:rPr lang="en-US" altLang="ja-JP" sz="2400" dirty="0" smtClean="0"/>
              <a:t>omprised of 3 parts: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			Smoothing, Restriction, and Prolongation</a:t>
            </a:r>
            <a:r>
              <a:rPr lang="en-US" altLang="ja-JP" sz="2400" dirty="0"/>
              <a:t>.</a:t>
            </a:r>
            <a:r>
              <a:rPr lang="en-US" altLang="ja-JP" sz="2400" dirty="0" smtClean="0"/>
              <a:t>  </a:t>
            </a:r>
          </a:p>
          <a:p>
            <a:pPr lvl="1"/>
            <a:r>
              <a:rPr kumimoji="1" lang="en-US" altLang="ja-JP" sz="2400" dirty="0" smtClean="0"/>
              <a:t>Can be </a:t>
            </a:r>
            <a:r>
              <a:rPr lang="en-US" altLang="ja-JP" sz="2400" dirty="0" smtClean="0"/>
              <a:t>u</a:t>
            </a:r>
            <a:r>
              <a:rPr kumimoji="1" lang="en-US" altLang="ja-JP" sz="2400" dirty="0" smtClean="0"/>
              <a:t>sed as a preconditioner. </a:t>
            </a:r>
            <a:br>
              <a:rPr kumimoji="1" lang="en-US" altLang="ja-JP" sz="2400" dirty="0" smtClean="0"/>
            </a:br>
            <a:endParaRPr kumimoji="1" lang="en-US" altLang="ja-JP" sz="2400" dirty="0" smtClean="0"/>
          </a:p>
          <a:p>
            <a:r>
              <a:rPr lang="en-US" altLang="ja-JP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Solver: GMRES</a:t>
            </a:r>
          </a:p>
          <a:p>
            <a:pPr lvl="1"/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ja-JP" sz="2400" dirty="0" smtClean="0"/>
              <a:t>eneralized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ja-JP" sz="2400" dirty="0" smtClean="0"/>
              <a:t>inimal </a:t>
            </a:r>
            <a:r>
              <a:rPr lang="en-US" altLang="ja-JP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</a:t>
            </a:r>
            <a:r>
              <a:rPr lang="en-US" altLang="ja-JP" sz="2400" dirty="0" err="1" smtClean="0"/>
              <a:t>idual</a:t>
            </a:r>
            <a:r>
              <a:rPr lang="en-US" altLang="ja-JP" sz="2400" dirty="0" smtClean="0"/>
              <a:t>.</a:t>
            </a:r>
          </a:p>
          <a:p>
            <a:pPr lvl="1"/>
            <a:r>
              <a:rPr lang="en-US" altLang="ja-JP" sz="2400" dirty="0" smtClean="0"/>
              <a:t>One of the non-stationary iterative methods.</a:t>
            </a:r>
          </a:p>
          <a:p>
            <a:pPr lvl="1"/>
            <a:r>
              <a:rPr kumimoji="1" lang="en-US" altLang="ja-JP" sz="2400" dirty="0" smtClean="0"/>
              <a:t>Usually used with a restart parameter </a:t>
            </a:r>
            <a:r>
              <a:rPr kumimoji="1" lang="en-US" altLang="ja-JP" sz="2400" i="1" dirty="0" smtClean="0"/>
              <a:t>r</a:t>
            </a:r>
            <a:r>
              <a:rPr kumimoji="1" lang="en-US" altLang="ja-JP" sz="2400" dirty="0" smtClean="0"/>
              <a:t> as GMRES(</a:t>
            </a:r>
            <a:r>
              <a:rPr kumimoji="1" lang="en-US" altLang="ja-JP" sz="2400" i="1" dirty="0" smtClean="0"/>
              <a:t>r</a:t>
            </a:r>
            <a:r>
              <a:rPr kumimoji="1" lang="en-US" altLang="ja-JP" sz="2400" dirty="0" smtClean="0"/>
              <a:t>).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95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</a:p>
          <a:p>
            <a:pPr marL="0" indent="0" algn="ctr">
              <a:buNone/>
            </a:pPr>
            <a:endParaRPr lang="en-US" altLang="ja-JP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4000" dirty="0" smtClean="0"/>
              <a:t>Verification of F-barES-FEM-T4</a:t>
            </a:r>
          </a:p>
          <a:p>
            <a:pPr marL="0" indent="0" algn="ctr">
              <a:buNone/>
            </a:pP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(Analyses </a:t>
            </a:r>
            <a:r>
              <a:rPr lang="en-US" altLang="ja-JP" sz="2800" u="sng" dirty="0" smtClean="0">
                <a:solidFill>
                  <a:schemeClr val="bg1">
                    <a:lumMod val="50000"/>
                  </a:schemeClr>
                </a:solidFill>
              </a:rPr>
              <a:t>without</a:t>
            </a: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 mesh rezoning are presented </a:t>
            </a:r>
            <a:b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for pure verification.)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#1: Compression of a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400" b="0" dirty="0" smtClean="0"/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 smtClean="0"/>
                  <a:t>yperelastic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 smtClean="0"/>
                  <a:t>aterial </a:t>
                </a:r>
                <a:r>
                  <a:rPr lang="en-US" altLang="ja-JP" sz="2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</m:t>
                    </m:r>
                  </m:oMath>
                </a14:m>
                <a:r>
                  <a:rPr lang="en-US" altLang="ja-JP" sz="2800" dirty="0" smtClean="0"/>
                  <a:t>).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face.</a:t>
                </a:r>
              </a:p>
              <a:p>
                <a:r>
                  <a:rPr lang="en-US" altLang="ja-JP" sz="2800" dirty="0" smtClean="0"/>
                  <a:t>Compared to ABAQUS C3D4H with the same unstructured tetra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#1: Compression </a:t>
            </a:r>
            <a:r>
              <a:rPr lang="en-US" altLang="ja-JP" dirty="0"/>
              <a:t>of a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426135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426135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426135"/>
            <a:ext cx="2808000" cy="22371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3949022"/>
            <a:ext cx="2808000" cy="22488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952145"/>
            <a:ext cx="2808000" cy="224921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24309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583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#1: Compression </a:t>
            </a:r>
            <a:r>
              <a:rPr lang="en-US" altLang="ja-JP" dirty="0"/>
              <a:t>of a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1409583"/>
            <a:ext cx="2808000" cy="22492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94541"/>
            <a:ext cx="2808000" cy="22492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94540"/>
            <a:ext cx="2808000" cy="22492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948841"/>
            <a:ext cx="2808000" cy="22492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9" y="3955449"/>
            <a:ext cx="2808000" cy="224921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5952" y="2128201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4885" y="3203654"/>
            <a:ext cx="8523117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In case the Poisson’s ratio is </a:t>
            </a:r>
            <a:r>
              <a:rPr lang="en-US" altLang="ja-JP" sz="2400" dirty="0" smtClean="0">
                <a:solidFill>
                  <a:srgbClr val="0000CC"/>
                </a:solidFill>
              </a:rPr>
              <a:t>0.499</a:t>
            </a:r>
            <a:r>
              <a:rPr lang="en-US" altLang="ja-JP" sz="2400" dirty="0" smtClean="0"/>
              <a:t>, </a:t>
            </a:r>
            <a:br>
              <a:rPr lang="en-US" altLang="ja-JP" sz="2400" dirty="0" smtClean="0"/>
            </a:br>
            <a:r>
              <a:rPr lang="en-US" altLang="ja-JP" sz="2400" dirty="0" smtClean="0"/>
              <a:t>F-barES-FEM-T4</a:t>
            </a:r>
            <a:r>
              <a:rPr lang="en-US" altLang="ja-JP" sz="2400" dirty="0" smtClean="0">
                <a:solidFill>
                  <a:srgbClr val="0000CC"/>
                </a:solidFill>
              </a:rPr>
              <a:t>(2) or later </a:t>
            </a:r>
            <a:r>
              <a:rPr lang="en-US" altLang="ja-JP" sz="2400" dirty="0" smtClean="0">
                <a:solidFill>
                  <a:srgbClr val="FF0000"/>
                </a:solidFill>
              </a:rPr>
              <a:t>resolves the pressure oscillation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issue.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375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#2: Compression </a:t>
            </a:r>
            <a:r>
              <a:rPr lang="en-US" altLang="ja-JP" dirty="0"/>
              <a:t>of </a:t>
            </a:r>
            <a:r>
              <a:rPr lang="en-US" altLang="ja-JP" dirty="0" smtClean="0"/>
              <a:t>1/8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0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material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=0.499</m:t>
                    </m:r>
                  </m:oMath>
                </a14:m>
                <a:r>
                  <a:rPr lang="en-US" altLang="ja-JP" sz="2800" dirty="0" smtClean="0"/>
                  <a:t>)</a:t>
                </a:r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dirty="0" smtClean="0"/>
                  <a:t>Enforced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displacement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is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applied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the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top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surface.</a:t>
                </a:r>
              </a:p>
              <a:p>
                <a:r>
                  <a:rPr lang="en-US" altLang="ja-JP" sz="2800" dirty="0"/>
                  <a:t>Compared to ABAQUS C3D4H with the same unstructured tetra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 r="-917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/>
          <a:stretch/>
        </p:blipFill>
        <p:spPr>
          <a:xfrm>
            <a:off x="2311380" y="657225"/>
            <a:ext cx="4492868" cy="39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#2: Compression </a:t>
            </a:r>
            <a:r>
              <a:rPr lang="en-US" altLang="ja-JP" dirty="0"/>
              <a:t>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kumimoji="1" lang="ja-JP" altLang="en-US" sz="2400" b="1" i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7" name="cylinder-0.05m.499.NOCS2.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868" y="657225"/>
            <a:ext cx="5550516" cy="57403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9904" y="18808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Almost smooth</a:t>
            </a:r>
          </a:p>
          <a:p>
            <a:pPr algn="ctr"/>
            <a:r>
              <a:rPr lang="en-US" altLang="ja-JP" sz="2000" dirty="0"/>
              <a:t>p</a:t>
            </a:r>
            <a:r>
              <a:rPr lang="en-US" altLang="ja-JP" sz="2000" dirty="0" smtClean="0"/>
              <a:t>ressure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71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#2: Compression </a:t>
            </a:r>
            <a:r>
              <a:rPr lang="en-US" altLang="ja-JP" dirty="0"/>
              <a:t>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052736"/>
            <a:ext cx="3476467" cy="24719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7" y="3939302"/>
            <a:ext cx="3476467" cy="24719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958572"/>
            <a:ext cx="3476467" cy="24719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0" y="1067491"/>
            <a:ext cx="3657776" cy="24423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42480" y="1934747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42480" y="4624433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96642" y="462443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94484" y="1683315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885" y="3203654"/>
            <a:ext cx="8523117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F-barES-FEM-T4 with a sufficient cyclic smoothing</a:t>
            </a:r>
            <a:br>
              <a:rPr lang="en-US" altLang="ja-JP" sz="2400" dirty="0" smtClean="0"/>
            </a:br>
            <a:r>
              <a:rPr lang="en-US" altLang="ja-JP" sz="2400" dirty="0" smtClean="0"/>
              <a:t>also </a:t>
            </a:r>
            <a:r>
              <a:rPr lang="en-US" altLang="ja-JP" sz="2400" dirty="0" smtClean="0">
                <a:solidFill>
                  <a:srgbClr val="FF0000"/>
                </a:solidFill>
              </a:rPr>
              <a:t>resolves the corner locking </a:t>
            </a:r>
            <a:r>
              <a:rPr lang="en-US" altLang="ja-JP" sz="2400" dirty="0" smtClean="0"/>
              <a:t>issue.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5183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</a:t>
            </a:r>
            <a:r>
              <a:rPr lang="en-US" altLang="ja-JP" dirty="0"/>
              <a:t>&amp;</a:t>
            </a:r>
            <a:r>
              <a:rPr lang="en-US" altLang="ja-JP" dirty="0" smtClean="0"/>
              <a:t>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</a:t>
            </a:r>
            <a:r>
              <a:rPr lang="en-US" altLang="ja-JP" dirty="0" smtClean="0"/>
              <a:t>analyze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of nearly incompressible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solids </a:t>
            </a: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	Mesh rezoning</a:t>
            </a:r>
            <a:r>
              <a:rPr lang="en-US" altLang="ja-JP" sz="2800" dirty="0" smtClean="0"/>
              <a:t> method</a:t>
            </a:r>
            <a:br>
              <a:rPr lang="en-US" altLang="ja-JP" sz="2800" dirty="0" smtClean="0"/>
            </a:br>
            <a:r>
              <a:rPr lang="en-US" altLang="ja-JP" sz="2800" dirty="0" smtClean="0"/>
              <a:t>	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l="48977" t="43605" r="11689" b="14536"/>
          <a:stretch/>
        </p:blipFill>
        <p:spPr bwMode="auto">
          <a:xfrm>
            <a:off x="6800052" y="657225"/>
            <a:ext cx="212423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8364212" y="1626033"/>
                <a:ext cx="638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m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212" y="1626033"/>
                <a:ext cx="63812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619" t="-10000" r="-9524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</a:p>
          <a:p>
            <a:pPr marL="0" indent="0" algn="ctr">
              <a:buNone/>
            </a:pPr>
            <a:endParaRPr lang="en-US" altLang="ja-JP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2800" dirty="0"/>
              <a:t>Application of </a:t>
            </a:r>
            <a:r>
              <a:rPr lang="en-US" altLang="ja-JP" sz="2800" dirty="0" smtClean="0"/>
              <a:t>AMG-GMRES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/>
              <a:t>to </a:t>
            </a:r>
            <a:r>
              <a:rPr lang="en-US" altLang="ja-JP" sz="2800" dirty="0"/>
              <a:t>F-barES-FEM-T4</a:t>
            </a:r>
            <a:endParaRPr lang="en-US" altLang="ja-JP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22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Characteristics of [K</a:t>
            </a:r>
            <a:r>
              <a:rPr lang="en-US" altLang="ja-JP" dirty="0"/>
              <a:t>] </a:t>
            </a:r>
            <a:r>
              <a:rPr lang="en-US" altLang="ja-JP" dirty="0" smtClean="0"/>
              <a:t>in F-barES-FEM-T4</a:t>
            </a: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dirty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lang="en-US" altLang="ja-JP" sz="2800" dirty="0" smtClean="0">
                <a:sym typeface="Wingdings" panose="05000000000000000000" pitchFamily="2" charset="2"/>
              </a:rPr>
              <a:t>No increase in DOF.</a:t>
            </a:r>
            <a:br>
              <a:rPr lang="en-US" altLang="ja-JP" sz="2800" dirty="0" smtClean="0">
                <a:sym typeface="Wingdings" panose="05000000000000000000" pitchFamily="2" charset="2"/>
              </a:rPr>
            </a:br>
            <a:r>
              <a:rPr lang="en-US" altLang="ja-JP" sz="2800" dirty="0" smtClean="0">
                <a:sym typeface="Wingdings" panose="05000000000000000000" pitchFamily="2" charset="2"/>
              </a:rPr>
              <a:t>    (No Lagrange multiplier. No static condensation.)</a:t>
            </a:r>
          </a:p>
          <a:p>
            <a:pPr marL="0" indent="0">
              <a:buNone/>
            </a:pPr>
            <a:r>
              <a:rPr lang="ja-JP" altLang="en-US" sz="2800" b="1" dirty="0" smtClean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kumimoji="1" lang="en-US" altLang="ja-JP" sz="2800" dirty="0" smtClean="0"/>
              <a:t>Positive definite.</a:t>
            </a:r>
            <a:br>
              <a:rPr kumimoji="1" lang="en-US" altLang="ja-JP" sz="2800" dirty="0" smtClean="0"/>
            </a:br>
            <a:endParaRPr kumimoji="1" lang="en-US" altLang="ja-JP" sz="1200" dirty="0" smtClean="0"/>
          </a:p>
          <a:p>
            <a:pPr marL="0" indent="0"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✗  </a:t>
            </a:r>
            <a:r>
              <a:rPr lang="en-US" altLang="ja-JP" sz="2800" dirty="0" smtClean="0"/>
              <a:t>Wide in bandwidth…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ja-JP" altLang="en-US" sz="2800" dirty="0"/>
              <a:t> </a:t>
            </a:r>
            <a:r>
              <a:rPr lang="ja-JP" altLang="en-US" sz="2800" dirty="0" smtClean="0"/>
              <a:t>    </a:t>
            </a:r>
            <a:r>
              <a:rPr lang="en-US" altLang="ja-JP" sz="2800" dirty="0" smtClean="0"/>
              <a:t>In </a:t>
            </a:r>
            <a:r>
              <a:rPr lang="en-US" altLang="ja-JP" sz="2800" dirty="0"/>
              <a:t>case of standard unstructured T4 </a:t>
            </a:r>
            <a:r>
              <a:rPr lang="en-US" altLang="ja-JP" sz="2800" dirty="0" smtClean="0"/>
              <a:t>meshes,</a:t>
            </a:r>
            <a:r>
              <a:rPr kumimoji="1" lang="en-US" altLang="ja-JP" sz="2800" dirty="0" smtClean="0"/>
              <a:t> 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800" b="1" dirty="0" smtClean="0">
                <a:solidFill>
                  <a:srgbClr val="FF0000"/>
                </a:solidFill>
              </a:rPr>
              <a:t>✗  </a:t>
            </a:r>
            <a:r>
              <a:rPr lang="en-US" altLang="ja-JP" sz="2800" dirty="0" smtClean="0"/>
              <a:t>Ill-posed…</a:t>
            </a:r>
            <a:br>
              <a:rPr lang="en-US" altLang="ja-JP" sz="2800" dirty="0" smtClean="0"/>
            </a:br>
            <a:r>
              <a:rPr lang="en-US" altLang="ja-JP" sz="2800" dirty="0" smtClean="0"/>
              <a:t>    (Relatively large condition number.)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235330"/>
              </p:ext>
            </p:extLst>
          </p:nvPr>
        </p:nvGraphicFramePr>
        <p:xfrm>
          <a:off x="1475656" y="3112172"/>
          <a:ext cx="609600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Method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Approx. Bandwidth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Approx.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Ratio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Standard FEM-T4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x10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-FEM(2)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x20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-FEM(3)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x40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F-</a:t>
                      </a:r>
                      <a:r>
                        <a:rPr lang="en-US" altLang="ja-JP" sz="1800" dirty="0" err="1" smtClean="0"/>
                        <a:t>barES</a:t>
                      </a:r>
                      <a:r>
                        <a:rPr lang="en-US" altLang="ja-JP" sz="1800" dirty="0" smtClean="0"/>
                        <a:t>-FEM(4)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2600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x65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0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Condition Number of [K]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 number vs. Initial Poisson’s ratio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04512" y="5557263"/>
                <a:ext cx="8723863" cy="830997"/>
              </a:xfrm>
              <a:prstGeom prst="rect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 smtClean="0"/>
                  <a:t>Increase in </a:t>
                </a:r>
                <a:r>
                  <a:rPr kumimoji="1" lang="en-US" altLang="ja-JP" sz="2400" i="1" dirty="0" smtClean="0"/>
                  <a:t>c</a:t>
                </a:r>
                <a:r>
                  <a:rPr kumimoji="1" lang="en-US" altLang="ja-JP" sz="2400" dirty="0" smtClean="0"/>
                  <a:t> does not improve the ill-</a:t>
                </a:r>
                <a:r>
                  <a:rPr kumimoji="1" lang="en-US" altLang="ja-JP" sz="2400" dirty="0" err="1" smtClean="0"/>
                  <a:t>posedness</a:t>
                </a:r>
                <a:r>
                  <a:rPr kumimoji="1" lang="en-US" altLang="ja-JP" sz="2400" dirty="0" smtClean="0"/>
                  <a:t> of [K] much…</a:t>
                </a:r>
                <a:br>
                  <a:rPr kumimoji="1" lang="en-US" altLang="ja-JP" sz="2400" dirty="0" smtClean="0"/>
                </a:b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ja-JP" altLang="en-US" sz="2400" dirty="0" smtClean="0"/>
                  <a:t> </a:t>
                </a:r>
                <a:r>
                  <a:rPr kumimoji="1" lang="en-US" altLang="ja-JP" sz="2400" dirty="0" smtClean="0"/>
                  <a:t>Application of iterative solver for </a:t>
                </a:r>
                <a:r>
                  <a:rPr lang="en-US" altLang="ja-JP" sz="2400" dirty="0" smtClean="0"/>
                  <a:t>[K] is difficult.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12" y="5557263"/>
                <a:ext cx="8723863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418" t="-2837" r="-348" b="-14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6688" r="3188" b="1439"/>
          <a:stretch/>
        </p:blipFill>
        <p:spPr>
          <a:xfrm>
            <a:off x="965173" y="1081014"/>
            <a:ext cx="6883191" cy="440021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524328" y="1081013"/>
            <a:ext cx="1556836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one case</a:t>
            </a:r>
            <a:br>
              <a:rPr kumimoji="1" lang="en-US" altLang="ja-JP" dirty="0" smtClean="0"/>
            </a:br>
            <a:r>
              <a:rPr kumimoji="1" lang="en-US" altLang="ja-JP" dirty="0" smtClean="0"/>
              <a:t>of cantilever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bending with </a:t>
            </a:r>
            <a:br>
              <a:rPr kumimoji="1" lang="en-US" altLang="ja-JP" dirty="0" smtClean="0"/>
            </a:br>
            <a:r>
              <a:rPr kumimoji="1" lang="en-US" altLang="ja-JP" dirty="0" smtClean="0"/>
              <a:t>neo </a:t>
            </a:r>
            <a:r>
              <a:rPr kumimoji="1" lang="en-US" altLang="ja-JP" dirty="0" err="1" smtClean="0"/>
              <a:t>Hookean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model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749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Capability of AMG-GMRES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AMG-GMRES with</a:t>
                </a:r>
              </a:p>
              <a:p>
                <a:pPr lvl="1"/>
                <a:r>
                  <a:rPr lang="en-US" altLang="ja-JP" dirty="0" smtClean="0"/>
                  <a:t>5</a:t>
                </a:r>
                <a:r>
                  <a:rPr lang="en-US" altLang="ja-JP" baseline="30000" dirty="0" smtClean="0"/>
                  <a:t>th</a:t>
                </a:r>
                <a:r>
                  <a:rPr lang="en-US" altLang="ja-JP" dirty="0" smtClean="0"/>
                  <a:t> order </a:t>
                </a:r>
                <a:r>
                  <a:rPr lang="en-US" altLang="ja-JP" u="sng" dirty="0" err="1" smtClean="0">
                    <a:solidFill>
                      <a:srgbClr val="FF0000"/>
                    </a:solidFill>
                  </a:rPr>
                  <a:t>Chebyshev</a:t>
                </a:r>
                <a:r>
                  <a:rPr lang="en-US" altLang="ja-JP" u="sng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u="sng" dirty="0">
                    <a:solidFill>
                      <a:srgbClr val="FF0000"/>
                    </a:solidFill>
                  </a:rPr>
                  <a:t>polynomial </a:t>
                </a:r>
                <a:r>
                  <a:rPr lang="en-US" altLang="ja-JP" u="sng" dirty="0" smtClean="0">
                    <a:solidFill>
                      <a:srgbClr val="FF0000"/>
                    </a:solidFill>
                  </a:rPr>
                  <a:t>smoother</a:t>
                </a:r>
              </a:p>
              <a:p>
                <a:pPr lvl="1"/>
                <a:r>
                  <a:rPr kumimoji="1" lang="en-US" altLang="ja-JP" dirty="0" smtClean="0"/>
                  <a:t>Jacobi </a:t>
                </a:r>
                <a:r>
                  <a:rPr lang="en-US" altLang="ja-JP" dirty="0" smtClean="0"/>
                  <a:t>s</a:t>
                </a:r>
                <a:r>
                  <a:rPr kumimoji="1" lang="en-US" altLang="ja-JP" dirty="0" smtClean="0"/>
                  <a:t>moothed aggregation</a:t>
                </a:r>
              </a:p>
              <a:p>
                <a:pPr lvl="1"/>
                <a:r>
                  <a:rPr lang="en-US" altLang="ja-JP" dirty="0"/>
                  <a:t>Restart </a:t>
                </a:r>
                <a:r>
                  <a:rPr lang="en-US" altLang="ja-JP" dirty="0" smtClean="0"/>
                  <a:t>number is fixed at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=150</m:t>
                    </m:r>
                  </m:oMath>
                </a14:m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# of V-cycle is varied between 10 and 30.</a:t>
                </a:r>
              </a:p>
              <a:p>
                <a:pPr marL="457200" lvl="1" indent="0">
                  <a:buNone/>
                </a:pPr>
                <a:endParaRPr kumimoji="1" lang="en-US" altLang="ja-JP" dirty="0" smtClean="0"/>
              </a:p>
              <a:p>
                <a:pPr lvl="1"/>
                <a:endParaRPr kumimoji="1" lang="en-US" altLang="ja-JP" dirty="0" smtClean="0"/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609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3843580"/>
                  </p:ext>
                </p:extLst>
              </p:nvPr>
            </p:nvGraphicFramePr>
            <p:xfrm>
              <a:off x="899592" y="3269915"/>
              <a:ext cx="6696744" cy="15849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304256"/>
                    <a:gridCol w="1404156"/>
                    <a:gridCol w="1368152"/>
                    <a:gridCol w="162018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𝟒𝟗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𝟒𝟗𝟗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kumimoji="1" lang="en-US" altLang="ja-JP" sz="2000" b="1" i="1" smtClean="0">
                                    <a:latin typeface="Cambria Math" panose="02040503050406030204" pitchFamily="18" charset="0"/>
                                  </a:rPr>
                                  <m:t>𝟒𝟗𝟗𝟗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/>
                            <a:t>#</a:t>
                          </a:r>
                          <a:r>
                            <a:rPr kumimoji="1" lang="en-US" altLang="ja-JP" sz="2000" baseline="0" dirty="0" smtClean="0"/>
                            <a:t> of </a:t>
                          </a:r>
                          <a:r>
                            <a:rPr lang="en-US" altLang="ja-JP" sz="2000" dirty="0" smtClean="0"/>
                            <a:t>V-cycle</a:t>
                          </a:r>
                          <a:r>
                            <a:rPr lang="en-US" altLang="ja-JP" sz="2000" baseline="0" dirty="0" smtClean="0"/>
                            <a:t> = 10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b="1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✗</a:t>
                          </a:r>
                          <a:endParaRPr lang="ja-JP" altLang="en-U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b="1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✗</a:t>
                          </a:r>
                          <a:endParaRPr lang="ja-JP" altLang="en-U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 smtClean="0"/>
                            <a:t>#</a:t>
                          </a:r>
                          <a:r>
                            <a:rPr kumimoji="1" lang="en-US" altLang="ja-JP" sz="2000" baseline="0" dirty="0" smtClean="0"/>
                            <a:t> of </a:t>
                          </a:r>
                          <a:r>
                            <a:rPr lang="en-US" altLang="ja-JP" sz="2000" dirty="0" smtClean="0"/>
                            <a:t>V-cycle</a:t>
                          </a:r>
                          <a:r>
                            <a:rPr lang="en-US" altLang="ja-JP" sz="2000" baseline="0" dirty="0" smtClean="0"/>
                            <a:t> = 20</a:t>
                          </a:r>
                          <a:endParaRPr kumimoji="1" lang="ja-JP" altLang="en-US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b="1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✗</a:t>
                          </a:r>
                          <a:endParaRPr lang="ja-JP" altLang="en-U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 smtClean="0"/>
                            <a:t>#</a:t>
                          </a:r>
                          <a:r>
                            <a:rPr kumimoji="1" lang="en-US" altLang="ja-JP" sz="2000" baseline="0" dirty="0" smtClean="0"/>
                            <a:t> of </a:t>
                          </a:r>
                          <a:r>
                            <a:rPr lang="en-US" altLang="ja-JP" sz="2000" dirty="0" smtClean="0"/>
                            <a:t>V-cycle</a:t>
                          </a:r>
                          <a:r>
                            <a:rPr lang="en-US" altLang="ja-JP" sz="2000" baseline="0" dirty="0" smtClean="0"/>
                            <a:t> = 30</a:t>
                          </a:r>
                          <a:endParaRPr kumimoji="1" lang="ja-JP" altLang="en-US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3843580"/>
                  </p:ext>
                </p:extLst>
              </p:nvPr>
            </p:nvGraphicFramePr>
            <p:xfrm>
              <a:off x="899592" y="3269915"/>
              <a:ext cx="6696744" cy="15849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304256"/>
                    <a:gridCol w="1404156"/>
                    <a:gridCol w="1368152"/>
                    <a:gridCol w="1620180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4069" t="-1538" r="-214286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71111" t="-1538" r="-120000" b="-3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13910" t="-1538" r="-1504" b="-329231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 smtClean="0"/>
                            <a:t>#</a:t>
                          </a:r>
                          <a:r>
                            <a:rPr kumimoji="1" lang="en-US" altLang="ja-JP" sz="2000" baseline="0" dirty="0" smtClean="0"/>
                            <a:t> of </a:t>
                          </a:r>
                          <a:r>
                            <a:rPr lang="en-US" altLang="ja-JP" sz="2000" dirty="0" smtClean="0"/>
                            <a:t>V-cycle</a:t>
                          </a:r>
                          <a:r>
                            <a:rPr lang="en-US" altLang="ja-JP" sz="2000" baseline="0" dirty="0" smtClean="0"/>
                            <a:t> = 10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b="1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✗</a:t>
                          </a:r>
                          <a:endParaRPr lang="ja-JP" altLang="en-U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b="1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✗</a:t>
                          </a:r>
                          <a:endParaRPr lang="ja-JP" altLang="en-U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 smtClean="0"/>
                            <a:t>#</a:t>
                          </a:r>
                          <a:r>
                            <a:rPr kumimoji="1" lang="en-US" altLang="ja-JP" sz="2000" baseline="0" dirty="0" smtClean="0"/>
                            <a:t> of </a:t>
                          </a:r>
                          <a:r>
                            <a:rPr lang="en-US" altLang="ja-JP" sz="2000" dirty="0" smtClean="0"/>
                            <a:t>V-cycle</a:t>
                          </a:r>
                          <a:r>
                            <a:rPr lang="en-US" altLang="ja-JP" sz="2000" baseline="0" dirty="0" smtClean="0"/>
                            <a:t> = 20</a:t>
                          </a:r>
                          <a:endParaRPr kumimoji="1" lang="ja-JP" altLang="en-US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b="1" dirty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✗</a:t>
                          </a:r>
                          <a:endParaRPr lang="ja-JP" altLang="en-US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 smtClean="0"/>
                            <a:t>#</a:t>
                          </a:r>
                          <a:r>
                            <a:rPr kumimoji="1" lang="en-US" altLang="ja-JP" sz="2000" baseline="0" dirty="0" smtClean="0"/>
                            <a:t> of </a:t>
                          </a:r>
                          <a:r>
                            <a:rPr lang="en-US" altLang="ja-JP" sz="2000" dirty="0" smtClean="0"/>
                            <a:t>V-cycle</a:t>
                          </a:r>
                          <a:r>
                            <a:rPr lang="en-US" altLang="ja-JP" sz="2000" baseline="0" dirty="0" smtClean="0"/>
                            <a:t> = 30</a:t>
                          </a:r>
                          <a:endParaRPr kumimoji="1" lang="ja-JP" altLang="en-US" sz="2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ja-JP" altLang="en-US" sz="2000" b="1" dirty="0" smtClean="0">
                              <a:solidFill>
                                <a:srgbClr val="0000C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ja-JP" altLang="en-US" sz="2000" b="1" dirty="0" smtClean="0">
                            <a:solidFill>
                              <a:srgbClr val="0000C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39272" y="5118283"/>
            <a:ext cx="8854347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Increase in the # of V-cycles improves the condition number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of [</a:t>
            </a:r>
            <a:r>
              <a:rPr kumimoji="1" lang="en-US" altLang="ja-JP" sz="2400" i="1" dirty="0" smtClean="0"/>
              <a:t>K</a:t>
            </a:r>
            <a:r>
              <a:rPr kumimoji="1" lang="en-US" altLang="ja-JP" sz="2400" dirty="0" smtClean="0"/>
              <a:t>] for GMRES and helps the convergence of AMG-GMRES.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5926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CPU Time of AMG-GMRES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dirty="0" smtClean="0"/>
                  <a:t>CPU time is </a:t>
                </a:r>
                <a:r>
                  <a:rPr lang="en-US" altLang="ja-JP" sz="2800" dirty="0"/>
                  <a:t>c</a:t>
                </a:r>
                <a:r>
                  <a:rPr lang="en-US" altLang="ja-JP" sz="2800" dirty="0" smtClean="0"/>
                  <a:t>ompared between</a:t>
                </a:r>
              </a:p>
              <a:p>
                <a:pPr lvl="1">
                  <a:buFont typeface="Wingdings" panose="05000000000000000000" pitchFamily="2" charset="2"/>
                  <a:buChar char="n"/>
                </a:pPr>
                <a:r>
                  <a:rPr lang="en-US" altLang="ja-JP" sz="2400" dirty="0" smtClean="0"/>
                  <a:t>Direct solver:   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MKL PARDISO </a:t>
                </a:r>
                <a:r>
                  <a:rPr lang="en-US" altLang="ja-JP" sz="2400" dirty="0" smtClean="0"/>
                  <a:t>of Intel</a:t>
                </a:r>
              </a:p>
              <a:p>
                <a:pPr lvl="1">
                  <a:buFont typeface="Wingdings" panose="05000000000000000000" pitchFamily="2" charset="2"/>
                  <a:buChar char="n"/>
                </a:pPr>
                <a:r>
                  <a:rPr kumimoji="1" lang="en-US" altLang="ja-JP" sz="2400" dirty="0" smtClean="0"/>
                  <a:t>Iterative solver: 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AMG-GMRES</a:t>
                </a:r>
                <a:r>
                  <a:rPr kumimoji="1" lang="en-US" altLang="ja-JP" sz="2400" dirty="0" smtClean="0"/>
                  <a:t>(150)</a:t>
                </a:r>
                <a:br>
                  <a:rPr kumimoji="1" lang="en-US" altLang="ja-JP" sz="2400" dirty="0" smtClean="0"/>
                </a:br>
                <a:r>
                  <a:rPr kumimoji="1" lang="en-US" altLang="ja-JP" sz="2400" dirty="0" smtClean="0"/>
                  <a:t>				      (Note that it is not tuned yet...)</a:t>
                </a:r>
              </a:p>
              <a:p>
                <a:pPr marL="0" indent="0">
                  <a:buNone/>
                </a:pPr>
                <a:r>
                  <a:rPr lang="en-US" altLang="ja-JP" sz="2800" dirty="0" smtClean="0"/>
                  <a:t>Currently, </a:t>
                </a:r>
                <a:endParaRPr lang="en-US" altLang="ja-JP" sz="2800" dirty="0"/>
              </a:p>
              <a:p>
                <a:pPr lvl="1"/>
                <a:r>
                  <a:rPr lang="en-US" altLang="ja-JP" sz="2400" dirty="0" smtClean="0">
                    <a:solidFill>
                      <a:srgbClr val="0000CC"/>
                    </a:solidFill>
                  </a:rPr>
                  <a:t>AMG-GMRES</a:t>
                </a:r>
                <a:r>
                  <a:rPr lang="en-US" altLang="ja-JP" sz="2400" dirty="0" smtClean="0"/>
                  <a:t> is faster only when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kumimoji="1" lang="en-US" altLang="ja-JP" sz="2400" dirty="0" smtClean="0"/>
                  <a:t>.</a:t>
                </a:r>
                <a:endParaRPr lang="en-US" altLang="ja-JP" sz="2400" dirty="0"/>
              </a:p>
              <a:p>
                <a:pPr lvl="1"/>
                <a:r>
                  <a:rPr kumimoji="1" lang="en-US" altLang="ja-JP" sz="2400" dirty="0" smtClean="0">
                    <a:solidFill>
                      <a:srgbClr val="FF0000"/>
                    </a:solidFill>
                  </a:rPr>
                  <a:t>MKL PARDISO </a:t>
                </a:r>
                <a:r>
                  <a:rPr kumimoji="1" lang="en-US" altLang="ja-JP" sz="2400" dirty="0" smtClean="0"/>
                  <a:t>is faster when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24740" y="3741092"/>
            <a:ext cx="7283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This is due to the increase of cost for many V-cycles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and also the lack of tuning of AMG-GMRES.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37185" y="4676943"/>
                <a:ext cx="8858515" cy="120032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lvl="1" algn="ctr"/>
                <a:r>
                  <a:rPr lang="en-US" altLang="ja-JP" sz="2400" dirty="0" smtClean="0"/>
                  <a:t>In point of speed, F-barES-FEM-T4 needs some improvements.</a:t>
                </a:r>
                <a:br>
                  <a:rPr lang="en-US" altLang="ja-JP" sz="2400" dirty="0" smtClean="0"/>
                </a:br>
                <a:r>
                  <a:rPr lang="en-US" altLang="ja-JP" sz="2400" dirty="0"/>
                  <a:t>e</a:t>
                </a:r>
                <a:r>
                  <a:rPr lang="en-US" altLang="ja-JP" sz="2400" dirty="0" smtClean="0"/>
                  <a:t>.g.) finding </a:t>
                </a:r>
                <a:r>
                  <a:rPr lang="en-US" altLang="ja-JP" sz="2400" dirty="0"/>
                  <a:t>a good </a:t>
                </a:r>
                <a:r>
                  <a:rPr lang="en-US" altLang="ja-JP" sz="2400" dirty="0" smtClean="0"/>
                  <a:t>sparse approximation </a:t>
                </a:r>
                <a:r>
                  <a:rPr lang="en-US" altLang="ja-JP" sz="2400" dirty="0"/>
                  <a:t>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,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generalization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,</a:t>
                </a:r>
                <a:r>
                  <a:rPr lang="en-US" altLang="ja-JP" sz="2400" dirty="0" smtClean="0"/>
                  <a:t> and so on.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85" y="4676943"/>
                <a:ext cx="8858515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619" t="-3553" r="-482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92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Benefits</a:t>
                </a: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ja-JP" altLang="en-US" dirty="0"/>
                  <a:t> </a:t>
                </a:r>
                <a:r>
                  <a:rPr lang="en-US" altLang="ja-JP" sz="2400" dirty="0" smtClean="0"/>
                  <a:t>Locking-free with 1</a:t>
                </a:r>
                <a:r>
                  <a:rPr lang="en-US" altLang="ja-JP" sz="2400" baseline="30000" dirty="0" smtClean="0"/>
                  <a:t>st</a:t>
                </a:r>
                <a:r>
                  <a:rPr lang="en-US" altLang="ja-JP" sz="2400" dirty="0" smtClean="0"/>
                  <a:t> -order tetra meshes</a:t>
                </a:r>
                <a:r>
                  <a:rPr lang="en-US" altLang="ja-JP" sz="2400" dirty="0"/>
                  <a:t>.</a:t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 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No </a:t>
                </a:r>
                <a:r>
                  <a:rPr lang="en-US" altLang="ja-JP" sz="2400" dirty="0">
                    <a:solidFill>
                      <a:schemeClr val="bg1">
                        <a:lumMod val="50000"/>
                      </a:schemeClr>
                    </a:solidFill>
                  </a:rPr>
                  <a:t>difficulty 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in severe strain or contact </a:t>
                </a:r>
                <a:r>
                  <a:rPr lang="en-US" altLang="ja-JP" sz="2400" dirty="0">
                    <a:solidFill>
                      <a:schemeClr val="bg1">
                        <a:lumMod val="50000"/>
                      </a:schemeClr>
                    </a:solidFill>
                  </a:rPr>
                  <a:t>analysis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 No increase in DOF.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No need of static condensation</a:t>
                </a:r>
                <a:r>
                  <a:rPr lang="en-US" altLang="ja-JP" sz="2400" dirty="0">
                    <a:solidFill>
                      <a:schemeClr val="bg1">
                        <a:lumMod val="50000"/>
                      </a:schemeClr>
                    </a:solidFill>
                  </a:rPr>
                  <a:t>;</a:t>
                </a: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/>
                </a:r>
                <a:b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altLang="ja-JP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 Easy extension to dynamic explicit analysis</a:t>
                </a:r>
                <a:r>
                  <a:rPr lang="en-US" altLang="ja-JP" sz="2400" dirty="0" smtClean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Suppression of pressure oscillation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en-US" altLang="ja-JP" sz="2400" dirty="0" smtClean="0"/>
                  <a:t>				in nearly incompressible materials.</a:t>
                </a:r>
              </a:p>
              <a:p>
                <a:pPr lvl="1">
                  <a:buClr>
                    <a:srgbClr val="0000CC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400" dirty="0" smtClean="0"/>
                  <a:t>Suppression of corner locking.</a:t>
                </a:r>
              </a:p>
              <a:p>
                <a:pPr marL="57150" indent="0">
                  <a:buClr>
                    <a:srgbClr val="0000CC"/>
                  </a:buClr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Drawbacks</a:t>
                </a: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lvl="1" indent="0">
                  <a:buClr>
                    <a:srgbClr val="0000CC"/>
                  </a:buClr>
                  <a:buNone/>
                </a:pPr>
                <a:r>
                  <a:rPr lang="en-US" altLang="ja-JP" sz="2400" b="1" dirty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/>
                  <a:t>Increase in bandwidth of the exact tangent stiffness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br>
                  <a:rPr lang="en-US" altLang="ja-JP" sz="2400" dirty="0"/>
                </a:br>
                <a:r>
                  <a:rPr lang="en-US" altLang="ja-JP" sz="2400" b="1" dirty="0">
                    <a:solidFill>
                      <a:srgbClr val="FF0000"/>
                    </a:solidFill>
                  </a:rPr>
                  <a:t>✗</a:t>
                </a:r>
                <a:r>
                  <a:rPr lang="ja-JP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Relatively large condition number of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80709" y="5553236"/>
            <a:ext cx="5807615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400" dirty="0" smtClean="0"/>
              <a:t>F-barES-FEM-T4 has excellent accuracy</a:t>
            </a:r>
            <a:br>
              <a:rPr lang="en-US" altLang="ja-JP" sz="2400" dirty="0" smtClean="0"/>
            </a:br>
            <a:r>
              <a:rPr lang="en-US" altLang="ja-JP" sz="2400" dirty="0" smtClean="0"/>
              <a:t>but needs some effort for speed-up.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n-US" altLang="ja-JP" sz="2800" dirty="0" smtClean="0"/>
                  <a:t>A new FE formulation named “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F-barES-FEM-T4</a:t>
                </a:r>
                <a:r>
                  <a:rPr lang="en-US" altLang="ja-JP" sz="2800" dirty="0" smtClean="0"/>
                  <a:t>” is proposed.</a:t>
                </a:r>
              </a:p>
              <a:p>
                <a:pPr algn="just"/>
                <a:r>
                  <a:rPr lang="en-US" altLang="ja-JP" sz="2800" dirty="0" smtClean="0"/>
                  <a:t>F-barES-FEM-T4 combines the </a:t>
                </a:r>
                <a:r>
                  <a:rPr lang="en-US" altLang="ja-JP" sz="2800" u="sng" dirty="0" smtClean="0"/>
                  <a:t>F-bar method</a:t>
                </a:r>
                <a:r>
                  <a:rPr lang="en-US" altLang="ja-JP" sz="2800" dirty="0" smtClean="0"/>
                  <a:t> and </a:t>
                </a:r>
                <a:r>
                  <a:rPr lang="en-US" altLang="ja-JP" sz="2800" u="sng" dirty="0" smtClean="0"/>
                  <a:t>ES-FEM-T4</a:t>
                </a:r>
                <a:r>
                  <a:rPr lang="en-US" altLang="ja-JP" sz="2800" dirty="0" smtClean="0"/>
                  <a:t>.</a:t>
                </a:r>
              </a:p>
              <a:p>
                <a:pPr algn="just"/>
                <a:r>
                  <a:rPr lang="en-US" altLang="ja-JP" sz="2800" dirty="0" smtClean="0"/>
                  <a:t>Owing to the cyclic smoothing, F-barES-FEM-T4 is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locking-free</a:t>
                </a:r>
                <a:r>
                  <a:rPr lang="en-US" altLang="ja-JP" sz="2800" dirty="0" smtClean="0"/>
                  <a:t> and also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pressure oscillation-free </a:t>
                </a:r>
                <a:r>
                  <a:rPr lang="en-US" altLang="ja-JP" sz="2800" dirty="0" smtClean="0"/>
                  <a:t>with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no increase in DOF</a:t>
                </a:r>
                <a:r>
                  <a:rPr lang="en-US" altLang="ja-JP" sz="2800" dirty="0" smtClean="0"/>
                  <a:t>.</a:t>
                </a:r>
              </a:p>
              <a:p>
                <a:pPr algn="just"/>
                <a:r>
                  <a:rPr lang="en-US" altLang="ja-JP" sz="2800" dirty="0" smtClean="0"/>
                  <a:t>Only one drawback of F-barES-FEM-T4 is </a:t>
                </a:r>
                <a:r>
                  <a:rPr lang="en-US" altLang="ja-JP" sz="2800" dirty="0"/>
                  <a:t>the </a:t>
                </a:r>
                <a:r>
                  <a:rPr lang="en-US" altLang="ja-JP" sz="2800" dirty="0" smtClean="0"/>
                  <a:t>decrease of calculation speed due to the </a:t>
                </a: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increase in bandwidth of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800" dirty="0" smtClean="0"/>
                  <a:t>, which is our future work to solve.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257" t="-1901" r="-24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0196" y="5193196"/>
            <a:ext cx="607249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attention!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I appreciate your questions and comments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in </a:t>
            </a: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</a:t>
            </a:r>
            <a:r>
              <a:rPr kumimoji="1" lang="en-US" altLang="ja-JP" sz="2400" dirty="0" smtClean="0"/>
              <a:t> English!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13800" dirty="0" smtClean="0"/>
              <a:t>Appendix</a:t>
            </a:r>
          </a:p>
          <a:p>
            <a:pPr marL="0" indent="0" algn="ctr">
              <a:buNone/>
            </a:pP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4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Characteristics of FEM-T4s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23070"/>
              </p:ext>
            </p:extLst>
          </p:nvPr>
        </p:nvGraphicFramePr>
        <p:xfrm>
          <a:off x="143507" y="656692"/>
          <a:ext cx="8892988" cy="48383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2189"/>
                <a:gridCol w="1404156"/>
                <a:gridCol w="1008112"/>
                <a:gridCol w="1152128"/>
                <a:gridCol w="1368152"/>
                <a:gridCol w="1259940"/>
                <a:gridCol w="1008311"/>
              </a:tblGrid>
              <a:tr h="1316767">
                <a:tc>
                  <a:txBody>
                    <a:bodyPr/>
                    <a:lstStyle/>
                    <a:p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Shear &amp;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Volumetric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Zero-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kumimoji="1" lang="en-US" altLang="ja-JP" sz="2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Dev/Vol</a:t>
                      </a:r>
                    </a:p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</a:t>
                      </a:r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Oscillation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Locking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  <a:b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Strain</a:t>
                      </a:r>
                      <a:endParaRPr kumimoji="1" lang="ja-JP" alt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ABAQUS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C3D4H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Selective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bES-FEM-T4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4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✗</a:t>
                      </a:r>
                      <a:endParaRPr lang="ja-JP" alt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043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F-bar</a:t>
                      </a:r>
                      <a:b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ES-FEM-T4</a:t>
                      </a:r>
                      <a:endParaRPr kumimoji="1" lang="ja-JP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altLang="ja-JP" sz="4000" b="1" dirty="0" smtClean="0">
                          <a:solidFill>
                            <a:srgbClr val="FF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*</a:t>
                      </a:r>
                      <a:endParaRPr lang="ja-JP" altLang="en-US" sz="4000" b="1" dirty="0" smtClean="0">
                        <a:solidFill>
                          <a:srgbClr val="FF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US" altLang="ja-JP" sz="4000" b="1" dirty="0" smtClean="0">
                          <a:solidFill>
                            <a:srgbClr val="FF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*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ja-JP" altLang="en-US" sz="4000" b="1" dirty="0" smtClean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935596" y="5551154"/>
            <a:ext cx="777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) when the num. of cyclic </a:t>
            </a:r>
            <a:r>
              <a:rPr lang="en-US" altLang="ja-JP" sz="2400" dirty="0" err="1" smtClean="0">
                <a:solidFill>
                  <a:srgbClr val="FF00FF"/>
                </a:solidFill>
              </a:rPr>
              <a:t>smoothings</a:t>
            </a:r>
            <a:r>
              <a:rPr lang="en-US" altLang="ja-JP" sz="2400" dirty="0" smtClean="0">
                <a:solidFill>
                  <a:srgbClr val="FF00FF"/>
                </a:solidFill>
              </a:rPr>
              <a:t> is sufficiently large.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7564" y="5565430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00FF"/>
                </a:solidFill>
              </a:rPr>
              <a:t>*</a:t>
            </a:r>
            <a:endParaRPr kumimoji="1" lang="ja-JP" alt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08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5133" y="2547201"/>
            <a:ext cx="30315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What we want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Static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Implicit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L</a:t>
            </a:r>
            <a:r>
              <a:rPr lang="en-US" altLang="ja-JP" sz="2400" dirty="0" smtClean="0"/>
              <a:t>arge deformation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M</a:t>
            </a:r>
            <a:r>
              <a:rPr kumimoji="1" lang="en-US" altLang="ja-JP" sz="2400" dirty="0" smtClean="0"/>
              <a:t>esh rezoning</a:t>
            </a:r>
            <a:br>
              <a:rPr kumimoji="1" lang="en-US" altLang="ja-JP" sz="2400" dirty="0" smtClean="0"/>
            </a:br>
            <a:r>
              <a:rPr kumimoji="1" lang="en-US" altLang="ja-JP" sz="2400" dirty="0" smtClean="0">
                <a:solidFill>
                  <a:srgbClr val="FF0000"/>
                </a:solidFill>
              </a:rPr>
              <a:t>with locking-free</a:t>
            </a:r>
            <a:br>
              <a:rPr kumimoji="1" lang="en-US" altLang="ja-JP" sz="2400" dirty="0" smtClean="0">
                <a:solidFill>
                  <a:srgbClr val="FF0000"/>
                </a:solidFill>
              </a:rPr>
            </a:br>
            <a:r>
              <a:rPr kumimoji="1" lang="en-US" altLang="ja-JP" sz="2400" dirty="0" smtClean="0">
                <a:solidFill>
                  <a:srgbClr val="FF0000"/>
                </a:solidFill>
              </a:rPr>
              <a:t>T4 elements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#2: Compression </a:t>
            </a:r>
            <a:r>
              <a:rPr lang="en-US" altLang="ja-JP" dirty="0"/>
              <a:t>of 1/8 </a:t>
            </a:r>
            <a:r>
              <a:rPr lang="en-US" altLang="ja-JP" dirty="0" smtClean="0"/>
              <a:t>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kumimoji="1" lang="ja-JP" altLang="en-US" sz="2400" b="1" i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Smooth</a:t>
            </a:r>
          </a:p>
          <a:p>
            <a:pPr algn="ctr"/>
            <a:r>
              <a:rPr lang="en-US" altLang="ja-JP" sz="2000" dirty="0" smtClean="0"/>
              <a:t>Mises stress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  <p:pic>
        <p:nvPicPr>
          <p:cNvPr id="5" name="cylinder-0.05m.499.NOCS2.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764" y="663328"/>
            <a:ext cx="5544615" cy="57342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9904" y="1880828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19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#0: </a:t>
            </a:r>
            <a:r>
              <a:rPr kumimoji="1" lang="en-US" altLang="ja-JP" dirty="0" smtClean="0"/>
              <a:t>Bending of a Cantilever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Neo-</a:t>
                </a:r>
                <a:r>
                  <a:rPr lang="en-US" altLang="ja-JP" sz="2400" dirty="0" err="1" smtClean="0"/>
                  <a:t>Hookean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 smtClean="0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4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400" dirty="0" smtClean="0"/>
                  <a:t>material</a:t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4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4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4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ja-JP" sz="2400" b="0" dirty="0" smtClean="0"/>
                  <a:t/>
                </a:r>
                <a:br>
                  <a:rPr lang="en-US" altLang="ja-JP" sz="2400" b="0" dirty="0" smtClean="0"/>
                </a:br>
                <a:r>
                  <a:rPr lang="en-US" altLang="ja-JP" sz="2400" dirty="0" smtClean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400" dirty="0" smtClean="0"/>
                  <a:t>(=1 </a:t>
                </a:r>
                <a:r>
                  <a:rPr lang="en-US" altLang="ja-JP" sz="2400" dirty="0" err="1" smtClean="0"/>
                  <a:t>GPa</a:t>
                </a:r>
                <a:r>
                  <a:rPr lang="en-US" altLang="ja-JP" sz="2400" dirty="0" smtClean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400" dirty="0" smtClean="0"/>
                  <a:t>s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so that the initial Poisson’s ratios are 0.49 and 0.499.</a:t>
                </a:r>
                <a:endParaRPr kumimoji="1" lang="en-US" altLang="ja-JP" sz="2400" dirty="0" smtClean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400" dirty="0" smtClean="0"/>
                  <a:t>Two types of tetra meshes: structured and unstructured.</a:t>
                </a:r>
              </a:p>
              <a:p>
                <a:r>
                  <a:rPr kumimoji="1" lang="en-US" altLang="ja-JP" sz="2400" dirty="0" smtClean="0"/>
                  <a:t>Compared to ABAQUS C3D4H (1st-order hybrid tetrahedral element).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r="-494" b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#0: </a:t>
            </a:r>
            <a:r>
              <a:rPr lang="en-US" altLang="ja-JP" dirty="0" smtClean="0"/>
              <a:t>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47" y="1363267"/>
            <a:ext cx="3828819" cy="25026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1" y="1363267"/>
            <a:ext cx="3828819" cy="250266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" y="3865934"/>
            <a:ext cx="3840665" cy="237772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1" y="3854338"/>
            <a:ext cx="3840665" cy="23777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(1)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83404" y="694739"/>
            <a:ext cx="136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123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#0: </a:t>
            </a:r>
            <a:r>
              <a:rPr lang="en-US" altLang="ja-JP" dirty="0" smtClean="0"/>
              <a:t>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1405950"/>
            <a:ext cx="3840665" cy="237772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16422"/>
            <a:ext cx="3840665" cy="23777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1242"/>
            <a:ext cx="3840665" cy="237772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1243"/>
            <a:ext cx="3840665" cy="237772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6981" y="2240868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554241" y="3100054"/>
                <a:ext cx="6024406" cy="707886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tx1"/>
                    </a:solidFill>
                  </a:rPr>
                  <a:t>Increase in the number of cyclic smoothing (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000" dirty="0" smtClean="0">
                    <a:solidFill>
                      <a:schemeClr val="tx1"/>
                    </a:solidFill>
                  </a:rPr>
                  <a:t>)</a:t>
                </a:r>
                <a:br>
                  <a:rPr lang="en-US" altLang="ja-JP" sz="2000" dirty="0" smtClean="0">
                    <a:solidFill>
                      <a:schemeClr val="tx1"/>
                    </a:solidFill>
                  </a:rPr>
                </a:br>
                <a:r>
                  <a:rPr lang="en-US" altLang="ja-JP" sz="2000" dirty="0" smtClean="0">
                    <a:solidFill>
                      <a:schemeClr val="tx1"/>
                    </a:solidFill>
                  </a:rPr>
                  <a:t>makes</a:t>
                </a:r>
                <a:r>
                  <a:rPr lang="en-US" altLang="ja-JP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000" dirty="0" smtClean="0">
                    <a:solidFill>
                      <a:schemeClr val="tx1"/>
                    </a:solidFill>
                  </a:rPr>
                  <a:t>stronger suppression of pressure oscillation.</a:t>
                </a:r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41" y="3100054"/>
                <a:ext cx="6024406" cy="707886"/>
              </a:xfrm>
              <a:prstGeom prst="rect">
                <a:avLst/>
              </a:prstGeom>
              <a:blipFill rotWithShape="0">
                <a:blip r:embed="rId9"/>
                <a:stretch>
                  <a:fillRect l="-709" t="-4310" r="-709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>
            <a:off x="3883404" y="694739"/>
            <a:ext cx="13660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108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#0: </a:t>
            </a:r>
            <a:r>
              <a:rPr lang="en-US" altLang="ja-JP" dirty="0" smtClean="0"/>
              <a:t>Bending </a:t>
            </a:r>
            <a:r>
              <a:rPr lang="en-US" altLang="ja-JP" dirty="0"/>
              <a:t>of </a:t>
            </a:r>
            <a:r>
              <a:rPr lang="en-US" altLang="ja-JP" dirty="0" smtClean="0"/>
              <a:t>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25" y="1363268"/>
            <a:ext cx="3828819" cy="25026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53" y="1363268"/>
            <a:ext cx="3828819" cy="25026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3967" y="234597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8" y="3880890"/>
            <a:ext cx="3815916" cy="236276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1" y="3865935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(1)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40737" y="694739"/>
            <a:ext cx="165141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Unstructured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498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#0: </a:t>
            </a:r>
            <a:r>
              <a:rPr lang="en-US" altLang="ja-JP" dirty="0" smtClean="0"/>
              <a:t>Bending </a:t>
            </a:r>
            <a:r>
              <a:rPr lang="en-US" altLang="ja-JP" dirty="0"/>
              <a:t>of a Cantilever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2" y="773451"/>
                <a:ext cx="1712328" cy="4735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=0.499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38" y="773451"/>
                <a:ext cx="1882247" cy="47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1405950"/>
            <a:ext cx="3840665" cy="237772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4" y="1405950"/>
            <a:ext cx="3840665" cy="237772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1" y="3865934"/>
            <a:ext cx="3840665" cy="237772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15" y="3864430"/>
            <a:ext cx="3840665" cy="23777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4157" y="470085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>
                <a:solidFill>
                  <a:srgbClr val="0000CC"/>
                </a:solidFill>
              </a:rPr>
              <a:t>T4(3)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6981" y="2240868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>
                <a:solidFill>
                  <a:srgbClr val="0000CC"/>
                </a:solidFill>
              </a:rPr>
              <a:t>T4(2)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39200" y="4700852"/>
            <a:ext cx="1441420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No mesh</a:t>
            </a:r>
            <a:br>
              <a:rPr lang="en-US" altLang="ja-JP" dirty="0" smtClean="0"/>
            </a:br>
            <a:r>
              <a:rPr lang="en-US" altLang="ja-JP" dirty="0" smtClean="0"/>
              <a:t>dependency</a:t>
            </a:r>
            <a:br>
              <a:rPr lang="en-US" altLang="ja-JP" dirty="0" smtClean="0"/>
            </a:br>
            <a:r>
              <a:rPr lang="en-US" altLang="ja-JP" dirty="0" smtClean="0"/>
              <a:t>is observed.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40737" y="694739"/>
            <a:ext cx="165141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Unstructured</a:t>
            </a:r>
            <a:br>
              <a:rPr lang="en-US" altLang="ja-JP" sz="2000" dirty="0" smtClean="0"/>
            </a:br>
            <a:r>
              <a:rPr lang="en-US" altLang="ja-JP" sz="2000" dirty="0" smtClean="0"/>
              <a:t>Mesh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947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order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Not volumetric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locking free; Unstable in contact analysis;</a:t>
            </a:r>
            <a:br>
              <a:rPr lang="en-US" altLang="ja-JP" sz="2400" dirty="0" smtClean="0"/>
            </a:br>
            <a:r>
              <a:rPr lang="en-US" altLang="ja-JP" sz="2400" dirty="0" smtClean="0"/>
              <a:t>     No good in </a:t>
            </a:r>
            <a:r>
              <a:rPr lang="en-US" altLang="ja-JP" sz="2400" dirty="0"/>
              <a:t>large </a:t>
            </a:r>
            <a:r>
              <a:rPr lang="en-US" altLang="ja-JP" sz="2400" dirty="0" smtClean="0"/>
              <a:t>deformation due to intermediate nodes.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Unstable due to spurious zero-energy modes.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B-bar, F-bar and selective integration 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Not </a:t>
            </a:r>
            <a:r>
              <a:rPr lang="en-US" altLang="ja-JP" sz="2400" dirty="0"/>
              <a:t>applicable to </a:t>
            </a:r>
            <a:r>
              <a:rPr lang="en-US" altLang="ja-JP" sz="2400" dirty="0" smtClean="0"/>
              <a:t>T4 mesh directly.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 patch method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/>
              <a:t>Difficult to construct good patches. Not shear locking free.</a:t>
            </a:r>
          </a:p>
          <a:p>
            <a:pPr>
              <a:lnSpc>
                <a:spcPct val="98000"/>
              </a:lnSpc>
            </a:pP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u/p hybrid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(mixed) elements</a:t>
            </a:r>
            <a:r>
              <a:rPr lang="en-US" altLang="ja-JP" sz="2400" dirty="0" smtClean="0"/>
              <a:t>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No </a:t>
            </a:r>
            <a:r>
              <a:rPr lang="en-US" altLang="ja-JP" sz="2400" dirty="0" smtClean="0"/>
              <a:t>sufficient formulation for T4 mesh so far. </a:t>
            </a:r>
            <a:br>
              <a:rPr lang="en-US" altLang="ja-JP" sz="2400" dirty="0" smtClean="0"/>
            </a:br>
            <a:r>
              <a:rPr lang="en-US" altLang="ja-JP" sz="2400" dirty="0" smtClean="0"/>
              <a:t>    (There are almost acceptable hybrid elements </a:t>
            </a:r>
            <a:br>
              <a:rPr lang="en-US" altLang="ja-JP" sz="2400" dirty="0" smtClean="0"/>
            </a:br>
            <a:r>
              <a:rPr lang="en-US" altLang="ja-JP" sz="2400" dirty="0" smtClean="0"/>
              <a:t>     such as C3D4H of ABAQUS.)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Smoothed finite element method</a:t>
            </a:r>
            <a:r>
              <a:rPr lang="ja-JP" altLang="en-US" sz="2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(S-FEM)</a:t>
            </a:r>
            <a:r>
              <a:rPr lang="en-US" altLang="ja-JP" sz="2400" dirty="0" smtClean="0">
                <a:solidFill>
                  <a:srgbClr val="FF00FF"/>
                </a:solidFill>
              </a:rPr>
              <a:t>: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Unknown potential (since 2009~).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worth trying!!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Various Types of S</a:t>
            </a:r>
            <a:r>
              <a:rPr kumimoji="1" lang="en-US" altLang="ja-JP" dirty="0" smtClean="0"/>
              <a:t>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type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ja-JP" sz="2400" dirty="0" smtClean="0"/>
              <a:t>Node-based S-FEM (NS-FEM)</a:t>
            </a:r>
          </a:p>
          <a:p>
            <a:pPr lvl="1"/>
            <a:r>
              <a:rPr lang="en-US" altLang="ja-JP" sz="2400" dirty="0" smtClean="0"/>
              <a:t>Face-based S-FEM (FS-FEM)</a:t>
            </a:r>
          </a:p>
          <a:p>
            <a:pPr lvl="1"/>
            <a:r>
              <a:rPr lang="en-US" altLang="ja-JP" sz="2400" dirty="0" smtClean="0"/>
              <a:t>Edge-based S-FEM (ES-FEM)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ype</a:t>
            </a:r>
          </a:p>
          <a:p>
            <a:pPr lvl="1"/>
            <a:r>
              <a:rPr lang="en-US" altLang="ja-JP" sz="2400" dirty="0"/>
              <a:t>Selective </a:t>
            </a:r>
            <a:r>
              <a:rPr lang="en-US" altLang="ja-JP" sz="2400" dirty="0" smtClean="0"/>
              <a:t>FS/NS-FEM</a:t>
            </a:r>
          </a:p>
          <a:p>
            <a:pPr lvl="1"/>
            <a:r>
              <a:rPr lang="en-US" altLang="ja-JP" sz="2400" dirty="0" smtClean="0"/>
              <a:t>Selective ES/NS-FEM 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Bubble-enhanced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Hat-enhanced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</a:p>
          <a:p>
            <a:pPr lvl="1"/>
            <a:r>
              <a:rPr lang="en-US" altLang="ja-JP" sz="2400" dirty="0" err="1" smtClean="0"/>
              <a:t>bFS</a:t>
            </a:r>
            <a:r>
              <a:rPr lang="en-US" altLang="ja-JP" sz="2400" dirty="0" smtClean="0"/>
              <a:t>-FEM, </a:t>
            </a:r>
            <a:r>
              <a:rPr lang="en-US" altLang="ja-JP" sz="2400" dirty="0" err="1" smtClean="0"/>
              <a:t>hFS</a:t>
            </a:r>
            <a:r>
              <a:rPr lang="en-US" altLang="ja-JP" sz="2400" dirty="0" smtClean="0"/>
              <a:t>-FEM</a:t>
            </a:r>
            <a:endParaRPr lang="en-US" altLang="ja-JP" sz="2000" dirty="0" smtClean="0"/>
          </a:p>
          <a:p>
            <a:pPr lvl="1"/>
            <a:r>
              <a:rPr lang="en-US" altLang="ja-JP" sz="2400" dirty="0" err="1" smtClean="0"/>
              <a:t>bES</a:t>
            </a:r>
            <a:r>
              <a:rPr lang="en-US" altLang="ja-JP" sz="2400" dirty="0" smtClean="0"/>
              <a:t>-FEM, </a:t>
            </a:r>
            <a:r>
              <a:rPr lang="en-US" altLang="ja-JP" sz="2400" dirty="0" err="1" smtClean="0"/>
              <a:t>hES</a:t>
            </a:r>
            <a:r>
              <a:rPr lang="en-US" altLang="ja-JP" sz="2400" dirty="0" smtClean="0"/>
              <a:t>-FEM</a:t>
            </a:r>
          </a:p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</a:p>
          <a:p>
            <a:pPr lvl="1"/>
            <a:r>
              <a:rPr lang="en-US" altLang="ja-JP" sz="2400" dirty="0" smtClean="0"/>
              <a:t>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rot="19854224">
            <a:off x="-222030" y="5695270"/>
            <a:ext cx="12962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400" b="1" cap="none" spc="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NEW</a:t>
            </a:r>
            <a:endParaRPr lang="ja-JP" altLang="en-US" sz="2400" b="1" cap="none" spc="0" dirty="0">
              <a:ln w="22225">
                <a:solidFill>
                  <a:srgbClr val="FF00FF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16898" y="1744688"/>
            <a:ext cx="3165290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Volumetric Locking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18459" y="1123374"/>
            <a:ext cx="3504240" cy="461665"/>
          </a:xfrm>
          <a:prstGeom prst="rect">
            <a:avLst/>
          </a:prstGeom>
          <a:solidFill>
            <a:schemeClr val="accent5"/>
          </a:solidFill>
        </p:spPr>
        <p:txBody>
          <a:bodyPr wrap="none" lIns="90000" rIns="90000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Spurious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zero-energy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33451" y="2708920"/>
            <a:ext cx="4875053" cy="120032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Limitation of </a:t>
            </a:r>
            <a:r>
              <a:rPr lang="en-US" altLang="ja-JP" sz="2400" dirty="0"/>
              <a:t>c</a:t>
            </a:r>
            <a:r>
              <a:rPr lang="en-US" altLang="ja-JP" sz="2400" dirty="0" smtClean="0"/>
              <a:t>onstitutive model,</a:t>
            </a:r>
            <a:br>
              <a:rPr lang="en-US" altLang="ja-JP" sz="2400" dirty="0" smtClean="0"/>
            </a:br>
            <a:r>
              <a:rPr lang="ja-JP" altLang="en-US" sz="2400" dirty="0"/>
              <a:t> </a:t>
            </a:r>
            <a:r>
              <a:rPr lang="ja-JP" altLang="en-US" sz="2400" dirty="0" smtClean="0"/>
              <a:t>    </a:t>
            </a:r>
            <a:r>
              <a:rPr lang="en-US" altLang="ja-JP" sz="2400" dirty="0" smtClean="0">
                <a:solidFill>
                  <a:srgbClr val="C00000"/>
                </a:solidFill>
              </a:rPr>
              <a:t>Pressure oscillation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     </a:t>
            </a:r>
            <a:r>
              <a:rPr lang="en-US" altLang="ja-JP" sz="2400" dirty="0" smtClean="0">
                <a:solidFill>
                  <a:srgbClr val="FF9900"/>
                </a:solidFill>
              </a:rPr>
              <a:t>Corner locking</a:t>
            </a:r>
            <a:endParaRPr kumimoji="1" lang="ja-JP" altLang="en-US" sz="2400" dirty="0">
              <a:solidFill>
                <a:srgbClr val="FF9900"/>
              </a:solidFill>
            </a:endParaRPr>
          </a:p>
        </p:txBody>
      </p:sp>
      <p:sp>
        <p:nvSpPr>
          <p:cNvPr id="6" name="右中かっこ 5"/>
          <p:cNvSpPr/>
          <p:nvPr/>
        </p:nvSpPr>
        <p:spPr>
          <a:xfrm>
            <a:off x="5160763" y="1639382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/>
          <p:cNvSpPr/>
          <p:nvPr/>
        </p:nvSpPr>
        <p:spPr>
          <a:xfrm>
            <a:off x="3995936" y="3007534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06557" y="5676735"/>
            <a:ext cx="3065643" cy="461665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CC"/>
                </a:solidFill>
              </a:rPr>
              <a:t>? </a:t>
            </a:r>
            <a:r>
              <a:rPr lang="en-US" altLang="ja-JP" sz="2400" dirty="0" smtClean="0"/>
              <a:t>Unknown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potential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80002" y="4352355"/>
            <a:ext cx="3336170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/>
              <a:t> </a:t>
            </a:r>
            <a:r>
              <a:rPr lang="en-US" altLang="ja-JP" sz="2400" dirty="0" smtClean="0">
                <a:solidFill>
                  <a:srgbClr val="C00000"/>
                </a:solidFill>
              </a:rPr>
              <a:t>Pressure oscillation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     Short-lasting</a:t>
            </a:r>
            <a:endParaRPr kumimoji="1" lang="ja-JP" altLang="en-US" sz="2400" dirty="0"/>
          </a:p>
        </p:txBody>
      </p:sp>
      <p:sp>
        <p:nvSpPr>
          <p:cNvPr id="17" name="右中かっこ 16"/>
          <p:cNvSpPr/>
          <p:nvPr/>
        </p:nvSpPr>
        <p:spPr>
          <a:xfrm>
            <a:off x="3887924" y="4411690"/>
            <a:ext cx="256135" cy="709498"/>
          </a:xfrm>
          <a:prstGeom prst="rightBrace">
            <a:avLst>
              <a:gd name="adj1" fmla="val 30585"/>
              <a:gd name="adj2" fmla="val 50000"/>
            </a:avLst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313785" y="764704"/>
            <a:ext cx="8506687" cy="2448272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</a:t>
            </a:r>
            <a:r>
              <a:rPr lang="ja-JP" alt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new S-FEM,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F-barES-FEM-T4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by combining </a:t>
            </a:r>
            <a:r>
              <a:rPr lang="en-US" altLang="ja-JP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F-bar method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large deformation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nearly incompressible solids</a:t>
            </a:r>
            <a:endParaRPr lang="en-US" altLang="ja-JP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1893" y="3329114"/>
            <a:ext cx="7017947" cy="30162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Method: Formulation of F-barES-FEM-T4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    &amp; Introduction of AMG-GMRES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Result</a:t>
            </a:r>
            <a:r>
              <a:rPr lang="en-US" altLang="ja-JP" sz="2800" dirty="0" smtClean="0"/>
              <a:t>: Verification </a:t>
            </a:r>
            <a:r>
              <a:rPr lang="en-US" altLang="ja-JP" sz="2800" dirty="0"/>
              <a:t>of F-barES-FEM-T4</a:t>
            </a:r>
            <a:endParaRPr kumimoji="1" lang="en-US" altLang="ja-JP" sz="2800" dirty="0" smtClean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Discussion: Application of AMG-GMRES</a:t>
            </a: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en-US" altLang="ja-JP" sz="2800" dirty="0" smtClean="0"/>
              <a:t>to F-barES-FEM-T4</a:t>
            </a:r>
            <a:endParaRPr kumimoji="1" lang="en-US" altLang="ja-JP" sz="2800" dirty="0" smtClean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b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kumimoji="1" lang="en-US" altLang="ja-JP" sz="3600" b="1" dirty="0" smtClean="0"/>
              <a:t>Formulation of F-barES-FEM-T4</a:t>
            </a:r>
            <a:br>
              <a:rPr kumimoji="1" lang="en-US" altLang="ja-JP" sz="3600" b="1" dirty="0" smtClean="0"/>
            </a:br>
            <a:r>
              <a:rPr kumimoji="1" lang="en-US" altLang="ja-JP" sz="3600" b="1" dirty="0" smtClean="0"/>
              <a:t>&amp; </a:t>
            </a:r>
            <a:r>
              <a:rPr lang="en-US" altLang="ja-JP" sz="3600" b="1" dirty="0" smtClean="0"/>
              <a:t>Introduction </a:t>
            </a:r>
            <a:r>
              <a:rPr lang="en-US" altLang="ja-JP" sz="3600" b="1" dirty="0"/>
              <a:t>of AMG-GMRES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endParaRPr kumimoji="1" lang="en-US" altLang="ja-JP" sz="2800" b="1" dirty="0" smtClean="0"/>
          </a:p>
          <a:p>
            <a:pPr marL="0" indent="0" algn="ctr">
              <a:buNone/>
            </a:pPr>
            <a:r>
              <a:rPr kumimoji="1" lang="en-US" altLang="ja-JP" sz="2800" dirty="0" smtClean="0">
                <a:solidFill>
                  <a:schemeClr val="bg1">
                    <a:lumMod val="50000"/>
                  </a:schemeClr>
                </a:solidFill>
              </a:rPr>
              <a:t>(F-barES-FEM-T3 in 2D is explained for simplicity.)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Quick Review of F-bar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the element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center,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and </a:t>
                </a:r>
                <a:r>
                  <a:rPr lang="en-US" altLang="ja-JP" sz="2400" dirty="0"/>
                  <a:t>then </a:t>
                </a:r>
                <a:r>
                  <a:rPr lang="en-US" altLang="ja-JP" sz="2400" dirty="0" smtClean="0"/>
                  <a:t>make the relative volume change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  <m:r>
                      <a:rPr lang="en-US" altLang="ja-JP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deformation gradient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each gauss point</a:t>
                </a:r>
                <a:br>
                  <a:rPr lang="en-US" altLang="ja-JP" sz="2400" dirty="0" smtClean="0">
                    <a:solidFill>
                      <a:srgbClr val="FF0000"/>
                    </a:solidFill>
                  </a:rPr>
                </a:br>
                <a:r>
                  <a:rPr lang="en-US" altLang="ja-JP" sz="2400" dirty="0" smtClean="0"/>
                  <a:t>as  usual, and then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(=</m:t>
                    </m:r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 / </m:t>
                    </m:r>
                    <m:sSup>
                      <m:s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)  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>
                    <a:solidFill>
                      <a:schemeClr val="tx1"/>
                    </a:solidFill>
                  </a:rPr>
                  <a:t>Modify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 at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each gauss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point </a:t>
                </a:r>
                <a:r>
                  <a:rPr lang="en-US" altLang="ja-JP" sz="2400" dirty="0" smtClean="0"/>
                  <a:t>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calculate the stress, nodal force and so on.</a:t>
                </a:r>
                <a:endParaRPr kumimoji="1" lang="en-US" altLang="ja-JP" sz="2400" dirty="0" smtClean="0"/>
              </a:p>
              <a:p>
                <a:pPr marL="0" indent="0">
                  <a:buNone/>
                </a:pPr>
                <a:r>
                  <a:rPr kumimoji="1" lang="en-US" altLang="ja-JP" sz="2400" dirty="0" smtClean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20" name="フリーフォーム 19"/>
          <p:cNvSpPr/>
          <p:nvPr/>
        </p:nvSpPr>
        <p:spPr>
          <a:xfrm>
            <a:off x="2699792" y="735357"/>
            <a:ext cx="3536240" cy="1557862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2444513"/>
              <a:gd name="connsiteY0" fmla="*/ 85513 h 896983"/>
              <a:gd name="connsiteX1" fmla="*/ 1582365 w 2444513"/>
              <a:gd name="connsiteY1" fmla="*/ 0 h 896983"/>
              <a:gd name="connsiteX2" fmla="*/ 2444513 w 2444513"/>
              <a:gd name="connsiteY2" fmla="*/ 557349 h 896983"/>
              <a:gd name="connsiteX3" fmla="*/ 1477862 w 2444513"/>
              <a:gd name="connsiteY3" fmla="*/ 896983 h 896983"/>
              <a:gd name="connsiteX4" fmla="*/ 0 w 2444513"/>
              <a:gd name="connsiteY4" fmla="*/ 85513 h 896983"/>
              <a:gd name="connsiteX0" fmla="*/ 717084 w 3161597"/>
              <a:gd name="connsiteY0" fmla="*/ 85513 h 793479"/>
              <a:gd name="connsiteX1" fmla="*/ 2299449 w 3161597"/>
              <a:gd name="connsiteY1" fmla="*/ 0 h 793479"/>
              <a:gd name="connsiteX2" fmla="*/ 3161597 w 3161597"/>
              <a:gd name="connsiteY2" fmla="*/ 557349 h 793479"/>
              <a:gd name="connsiteX3" fmla="*/ 0 w 3161597"/>
              <a:gd name="connsiteY3" fmla="*/ 793479 h 793479"/>
              <a:gd name="connsiteX4" fmla="*/ 717084 w 3161597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1441361 w 2299449"/>
              <a:gd name="connsiteY2" fmla="*/ 507667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717084 w 2299449"/>
              <a:gd name="connsiteY0" fmla="*/ 85513 h 793479"/>
              <a:gd name="connsiteX1" fmla="*/ 2299449 w 2299449"/>
              <a:gd name="connsiteY1" fmla="*/ 0 h 793479"/>
              <a:gd name="connsiteX2" fmla="*/ 2169876 w 2299449"/>
              <a:gd name="connsiteY2" fmla="*/ 789198 h 793479"/>
              <a:gd name="connsiteX3" fmla="*/ 0 w 2299449"/>
              <a:gd name="connsiteY3" fmla="*/ 793479 h 793479"/>
              <a:gd name="connsiteX4" fmla="*/ 717084 w 2299449"/>
              <a:gd name="connsiteY4" fmla="*/ 85513 h 793479"/>
              <a:gd name="connsiteX0" fmla="*/ 477379 w 2059744"/>
              <a:gd name="connsiteY0" fmla="*/ 85513 h 789198"/>
              <a:gd name="connsiteX1" fmla="*/ 2059744 w 2059744"/>
              <a:gd name="connsiteY1" fmla="*/ 0 h 789198"/>
              <a:gd name="connsiteX2" fmla="*/ 1930171 w 2059744"/>
              <a:gd name="connsiteY2" fmla="*/ 789198 h 789198"/>
              <a:gd name="connsiteX3" fmla="*/ 0 w 2059744"/>
              <a:gd name="connsiteY3" fmla="*/ 760358 h 789198"/>
              <a:gd name="connsiteX4" fmla="*/ 477379 w 2059744"/>
              <a:gd name="connsiteY4" fmla="*/ 85513 h 789198"/>
              <a:gd name="connsiteX0" fmla="*/ 477379 w 2059744"/>
              <a:gd name="connsiteY0" fmla="*/ 85513 h 760358"/>
              <a:gd name="connsiteX1" fmla="*/ 2059744 w 2059744"/>
              <a:gd name="connsiteY1" fmla="*/ 0 h 760358"/>
              <a:gd name="connsiteX2" fmla="*/ 1963072 w 2059744"/>
              <a:gd name="connsiteY2" fmla="*/ 760217 h 760358"/>
              <a:gd name="connsiteX3" fmla="*/ 0 w 2059744"/>
              <a:gd name="connsiteY3" fmla="*/ 760358 h 760358"/>
              <a:gd name="connsiteX4" fmla="*/ 477379 w 2059744"/>
              <a:gd name="connsiteY4" fmla="*/ 85513 h 760358"/>
              <a:gd name="connsiteX0" fmla="*/ 477379 w 1963072"/>
              <a:gd name="connsiteY0" fmla="*/ 0 h 674845"/>
              <a:gd name="connsiteX1" fmla="*/ 1599134 w 1963072"/>
              <a:gd name="connsiteY1" fmla="*/ 100795 h 674845"/>
              <a:gd name="connsiteX2" fmla="*/ 1963072 w 1963072"/>
              <a:gd name="connsiteY2" fmla="*/ 674704 h 674845"/>
              <a:gd name="connsiteX3" fmla="*/ 0 w 1963072"/>
              <a:gd name="connsiteY3" fmla="*/ 674845 h 674845"/>
              <a:gd name="connsiteX4" fmla="*/ 477379 w 1963072"/>
              <a:gd name="connsiteY4" fmla="*/ 0 h 674845"/>
              <a:gd name="connsiteX0" fmla="*/ 425678 w 1963072"/>
              <a:gd name="connsiteY0" fmla="*/ 0 h 761789"/>
              <a:gd name="connsiteX1" fmla="*/ 1599134 w 1963072"/>
              <a:gd name="connsiteY1" fmla="*/ 187739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7138 w 1963072"/>
              <a:gd name="connsiteY1" fmla="*/ 167038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  <a:gd name="connsiteX0" fmla="*/ 425678 w 1963072"/>
              <a:gd name="connsiteY0" fmla="*/ 0 h 761789"/>
              <a:gd name="connsiteX1" fmla="*/ 1782438 w 1963072"/>
              <a:gd name="connsiteY1" fmla="*/ 80094 h 761789"/>
              <a:gd name="connsiteX2" fmla="*/ 1963072 w 1963072"/>
              <a:gd name="connsiteY2" fmla="*/ 761648 h 761789"/>
              <a:gd name="connsiteX3" fmla="*/ 0 w 1963072"/>
              <a:gd name="connsiteY3" fmla="*/ 761789 h 761789"/>
              <a:gd name="connsiteX4" fmla="*/ 425678 w 1963072"/>
              <a:gd name="connsiteY4" fmla="*/ 0 h 76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072" h="761789">
                <a:moveTo>
                  <a:pt x="425678" y="0"/>
                </a:moveTo>
                <a:lnTo>
                  <a:pt x="1782438" y="80094"/>
                </a:lnTo>
                <a:lnTo>
                  <a:pt x="1963072" y="761648"/>
                </a:lnTo>
                <a:lnTo>
                  <a:pt x="0" y="761789"/>
                </a:lnTo>
                <a:lnTo>
                  <a:pt x="425678" y="0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057" y="5337212"/>
            <a:ext cx="87847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F-bar method is used to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volumetric locking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>Q4 or H8</a:t>
            </a:r>
            <a:br>
              <a:rPr lang="en-US" altLang="ja-JP" sz="2400" dirty="0" smtClean="0"/>
            </a:br>
            <a:r>
              <a:rPr lang="en-US" altLang="ja-JP" sz="2400" dirty="0" smtClean="0"/>
              <a:t>elements. Yet, </a:t>
            </a:r>
            <a:r>
              <a:rPr lang="en-US" altLang="ja-JP" sz="2400" dirty="0"/>
              <a:t>it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shear locking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6" name="乗算記号 5"/>
          <p:cNvSpPr/>
          <p:nvPr/>
        </p:nvSpPr>
        <p:spPr>
          <a:xfrm>
            <a:off x="5220072" y="1808820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乗算記号 6"/>
          <p:cNvSpPr/>
          <p:nvPr/>
        </p:nvSpPr>
        <p:spPr>
          <a:xfrm>
            <a:off x="3383868" y="1839616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/>
          <p:cNvSpPr/>
          <p:nvPr/>
        </p:nvSpPr>
        <p:spPr>
          <a:xfrm>
            <a:off x="3763776" y="934738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乗算記号 8"/>
          <p:cNvSpPr/>
          <p:nvPr/>
        </p:nvSpPr>
        <p:spPr>
          <a:xfrm>
            <a:off x="5184068" y="1016732"/>
            <a:ext cx="288032" cy="28803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加算記号 9"/>
          <p:cNvSpPr/>
          <p:nvPr/>
        </p:nvSpPr>
        <p:spPr>
          <a:xfrm>
            <a:off x="4409070" y="1412776"/>
            <a:ext cx="288032" cy="311185"/>
          </a:xfrm>
          <a:prstGeom prst="mathPlus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128444" y="2191331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627360" y="220320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83868" y="63895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832836" y="81897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0824" y="878014"/>
            <a:ext cx="239039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quadrilateral (Q4)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hexahedral (H8)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Review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each element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the deformation </a:t>
                </a:r>
                <a:r>
                  <a:rPr lang="en-US" altLang="ja-JP" sz="2400" dirty="0"/>
                  <a:t>gradient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at each edge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33045" y="4617132"/>
            <a:ext cx="726679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ES-FEM is used to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shear locking </a:t>
            </a:r>
            <a:r>
              <a:rPr kumimoji="1" lang="en-US" altLang="ja-JP" sz="2400" dirty="0" smtClean="0"/>
              <a:t>in T3 or T4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elements. </a:t>
            </a:r>
            <a:r>
              <a:rPr lang="en-US" altLang="ja-JP" sz="2400" dirty="0" smtClean="0"/>
              <a:t>Yet, it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avoid volumetric locking</a:t>
            </a:r>
            <a:r>
              <a:rPr lang="en-US" altLang="ja-JP" sz="2400" dirty="0" smtClean="0"/>
              <a:t>.</a:t>
            </a:r>
            <a:endParaRPr kumimoji="1" lang="ja-JP" altLang="en-US" sz="2400" dirty="0"/>
          </a:p>
        </p:txBody>
      </p:sp>
      <p:sp>
        <p:nvSpPr>
          <p:cNvPr id="11" name="フリーフォーム 10"/>
          <p:cNvSpPr/>
          <p:nvPr/>
        </p:nvSpPr>
        <p:spPr>
          <a:xfrm>
            <a:off x="2801358" y="675327"/>
            <a:ext cx="3822870" cy="1709557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189" h="896983">
                <a:moveTo>
                  <a:pt x="0" y="617507"/>
                </a:moveTo>
                <a:lnTo>
                  <a:pt x="957338" y="0"/>
                </a:lnTo>
                <a:lnTo>
                  <a:pt x="2122189" y="93802"/>
                </a:lnTo>
                <a:lnTo>
                  <a:pt x="959945" y="896983"/>
                </a:lnTo>
                <a:lnTo>
                  <a:pt x="0" y="617507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6552220" y="76470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99792" y="177281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876075" y="692604"/>
            <a:ext cx="1325460" cy="171135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460" h="1711354">
                <a:moveTo>
                  <a:pt x="629174" y="0"/>
                </a:moveTo>
                <a:lnTo>
                  <a:pt x="0" y="964734"/>
                </a:lnTo>
                <a:lnTo>
                  <a:pt x="629174" y="1711354"/>
                </a:lnTo>
                <a:lnTo>
                  <a:pt x="1325460" y="578841"/>
                </a:lnTo>
                <a:lnTo>
                  <a:pt x="629174" y="0"/>
                </a:lnTo>
                <a:close/>
              </a:path>
            </a:pathLst>
          </a:custGeom>
          <a:pattFill prst="pct20">
            <a:fgClr>
              <a:srgbClr val="FF0000"/>
            </a:fgClr>
            <a:bgClr>
              <a:srgbClr val="4DFFC4"/>
            </a:bgClr>
          </a:patt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1" idx="1"/>
            <a:endCxn id="11" idx="3"/>
          </p:cNvCxnSpPr>
          <p:nvPr/>
        </p:nvCxnSpPr>
        <p:spPr>
          <a:xfrm>
            <a:off x="4525888" y="675327"/>
            <a:ext cx="4696" cy="17095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4435878" y="2291683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427984" y="58850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ccm2015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48413</TotalTime>
  <Words>944</Words>
  <Application>Microsoft Office PowerPoint</Application>
  <PresentationFormat>画面に合わせる (4:3)</PresentationFormat>
  <Paragraphs>412</Paragraphs>
  <Slides>35</Slides>
  <Notes>30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3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Application of Preconditioned Iterative Methods  in Selective Smoothed Finite Element Methods with Tetrahedral Elements  for Nearly Incompressible Materials</vt:lpstr>
      <vt:lpstr>Motivation &amp; Background</vt:lpstr>
      <vt:lpstr>Our First Result in Advance</vt:lpstr>
      <vt:lpstr>Conventional Methods</vt:lpstr>
      <vt:lpstr>Various Types of S-FEMs</vt:lpstr>
      <vt:lpstr>Objective</vt:lpstr>
      <vt:lpstr>PowerPoint プレゼンテーション</vt:lpstr>
      <vt:lpstr>Quick Review of F-bar Method</vt:lpstr>
      <vt:lpstr>Quick Review of ES-FEM</vt:lpstr>
      <vt:lpstr>Outline of F-barES-FEM</vt:lpstr>
      <vt:lpstr>Outline of F-barES-FEM</vt:lpstr>
      <vt:lpstr>Quick Introduction of AMG-GMRES</vt:lpstr>
      <vt:lpstr>PowerPoint プレゼンテーション</vt:lpstr>
      <vt:lpstr>#1: Compression of a Block</vt:lpstr>
      <vt:lpstr>#1: Compression of a Block</vt:lpstr>
      <vt:lpstr>#1: Compression of a Block</vt:lpstr>
      <vt:lpstr>#2: Compression of 1/8 Cylinder</vt:lpstr>
      <vt:lpstr>#2: Compression of 1/8 Cylinder</vt:lpstr>
      <vt:lpstr>#2: Compression of 1/8 Cylinder</vt:lpstr>
      <vt:lpstr>PowerPoint プレゼンテーション</vt:lpstr>
      <vt:lpstr>Characteristics of [K] in F-barES-FEM-T4 </vt:lpstr>
      <vt:lpstr>Condition Number of [K]</vt:lpstr>
      <vt:lpstr>Capability of AMG-GMRES </vt:lpstr>
      <vt:lpstr>CPU Time of AMG-GMRES</vt:lpstr>
      <vt:lpstr>PowerPoint プレゼンテーション</vt:lpstr>
      <vt:lpstr>Benefits and Drawbacks of F-barES-FEM-T4</vt:lpstr>
      <vt:lpstr>Conclusion</vt:lpstr>
      <vt:lpstr>PowerPoint プレゼンテーション</vt:lpstr>
      <vt:lpstr>Characteristics of FEM-T4s </vt:lpstr>
      <vt:lpstr>#2: Compression of 1/8 Cylinder</vt:lpstr>
      <vt:lpstr>#0: Bending of a Cantilever</vt:lpstr>
      <vt:lpstr>#0: Bending of a Cantilever</vt:lpstr>
      <vt:lpstr>#0: Bending of a Cantilever</vt:lpstr>
      <vt:lpstr>#0: Bending of a Cantilever</vt:lpstr>
      <vt:lpstr>#0: Bending of a Cantilever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iccm2015-sfem</dc:title>
  <dc:creator>Yuki ONISHI</dc:creator>
  <cp:lastModifiedBy>yuki</cp:lastModifiedBy>
  <cp:revision>1919</cp:revision>
  <cp:lastPrinted>2012-03-06T10:21:50Z</cp:lastPrinted>
  <dcterms:created xsi:type="dcterms:W3CDTF">2007-11-22T18:02:40Z</dcterms:created>
  <dcterms:modified xsi:type="dcterms:W3CDTF">2015-07-31T15:01:32Z</dcterms:modified>
</cp:coreProperties>
</file>