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69" r:id="rId2"/>
    <p:sldId id="756" r:id="rId3"/>
    <p:sldId id="757" r:id="rId4"/>
    <p:sldId id="721" r:id="rId5"/>
    <p:sldId id="758" r:id="rId6"/>
    <p:sldId id="759" r:id="rId7"/>
    <p:sldId id="845" r:id="rId8"/>
    <p:sldId id="822" r:id="rId9"/>
    <p:sldId id="481" r:id="rId10"/>
    <p:sldId id="766" r:id="rId11"/>
    <p:sldId id="761" r:id="rId12"/>
    <p:sldId id="762" r:id="rId13"/>
    <p:sldId id="770" r:id="rId14"/>
    <p:sldId id="669" r:id="rId15"/>
    <p:sldId id="745" r:id="rId16"/>
    <p:sldId id="828" r:id="rId17"/>
    <p:sldId id="829" r:id="rId18"/>
    <p:sldId id="830" r:id="rId19"/>
    <p:sldId id="831" r:id="rId20"/>
    <p:sldId id="832" r:id="rId21"/>
    <p:sldId id="833" r:id="rId22"/>
    <p:sldId id="834" r:id="rId23"/>
    <p:sldId id="837" r:id="rId24"/>
    <p:sldId id="838" r:id="rId25"/>
    <p:sldId id="839" r:id="rId26"/>
    <p:sldId id="840" r:id="rId27"/>
    <p:sldId id="683" r:id="rId28"/>
    <p:sldId id="682" r:id="rId29"/>
    <p:sldId id="746" r:id="rId30"/>
    <p:sldId id="843" r:id="rId31"/>
    <p:sldId id="806" r:id="rId32"/>
    <p:sldId id="835" r:id="rId33"/>
    <p:sldId id="836" r:id="rId34"/>
  </p:sldIdLst>
  <p:sldSz cx="9144000" cy="6858000" type="screen4x3"/>
  <p:notesSz cx="9971088" cy="6823075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CC88"/>
    <a:srgbClr val="FF00FF"/>
    <a:srgbClr val="008000"/>
    <a:srgbClr val="FF9900"/>
    <a:srgbClr val="FFFF80"/>
    <a:srgbClr val="FF0000"/>
    <a:srgbClr val="4DFFC4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88252" autoAdjust="0"/>
  </p:normalViewPr>
  <p:slideViewPr>
    <p:cSldViewPr>
      <p:cViewPr varScale="1">
        <p:scale>
          <a:sx n="114" d="100"/>
          <a:sy n="114" d="100"/>
        </p:scale>
        <p:origin x="1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2017/8/2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2017/8/2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926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408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569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1088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846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786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664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44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7153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6484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1189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353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9477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8516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8276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104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7664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7363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918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853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611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32459" y="6402186"/>
              <a:ext cx="1258925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USNCCM2017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26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38673"/>
            <a:ext cx="9144000" cy="3168351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00CC"/>
                </a:solidFill>
              </a:rPr>
              <a:t> F-bar aided edge-based </a:t>
            </a:r>
            <a:r>
              <a:rPr lang="en-US" altLang="ja-JP" sz="3600" dirty="0" smtClean="0">
                <a:solidFill>
                  <a:srgbClr val="0000CC"/>
                </a:solidFill>
              </a:rPr>
              <a:t/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smoothed </a:t>
            </a:r>
            <a:r>
              <a:rPr lang="en-US" altLang="ja-JP" sz="3600" dirty="0">
                <a:solidFill>
                  <a:srgbClr val="0000CC"/>
                </a:solidFill>
              </a:rPr>
              <a:t>finite element method </a:t>
            </a:r>
            <a:r>
              <a:rPr lang="en-US" altLang="ja-JP" sz="3600" dirty="0" smtClean="0">
                <a:solidFill>
                  <a:srgbClr val="0000CC"/>
                </a:solidFill>
              </a:rPr>
              <a:t/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with </a:t>
            </a:r>
            <a:r>
              <a:rPr lang="en-US" altLang="ja-JP" sz="3600" dirty="0">
                <a:solidFill>
                  <a:srgbClr val="0000CC"/>
                </a:solidFill>
              </a:rPr>
              <a:t>4-node tetrahedral </a:t>
            </a:r>
            <a:r>
              <a:rPr lang="en-US" altLang="ja-JP" sz="3600" dirty="0" smtClean="0">
                <a:solidFill>
                  <a:srgbClr val="0000CC"/>
                </a:solidFill>
              </a:rPr>
              <a:t>elements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ja-JP" altLang="en-US" sz="3600" dirty="0" smtClean="0">
                <a:solidFill>
                  <a:srgbClr val="0000CC"/>
                </a:solidFill>
              </a:rPr>
              <a:t>　</a:t>
            </a:r>
            <a:r>
              <a:rPr lang="en-US" altLang="ja-JP" sz="3600" dirty="0" smtClean="0">
                <a:solidFill>
                  <a:schemeClr val="tx1"/>
                </a:solidFill>
              </a:rPr>
              <a:t>(F-barES-FEM-T4)</a:t>
            </a:r>
            <a:br>
              <a:rPr lang="en-US" altLang="ja-JP" sz="3600" dirty="0" smtClean="0">
                <a:solidFill>
                  <a:schemeClr val="tx1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for </a:t>
            </a:r>
            <a:r>
              <a:rPr lang="en-US" altLang="ja-JP" sz="3600" dirty="0">
                <a:solidFill>
                  <a:srgbClr val="0000CC"/>
                </a:solidFill>
              </a:rPr>
              <a:t>viscoelastic large deformation problems</a:t>
            </a:r>
            <a:br>
              <a:rPr lang="en-US" altLang="ja-JP" sz="3600" dirty="0">
                <a:solidFill>
                  <a:srgbClr val="0000CC"/>
                </a:solidFill>
              </a:rPr>
            </a:b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617132"/>
            <a:ext cx="6400800" cy="1080120"/>
          </a:xfrm>
        </p:spPr>
        <p:txBody>
          <a:bodyPr anchor="b"/>
          <a:lstStyle/>
          <a:p>
            <a:r>
              <a:rPr lang="en-US" altLang="zh-TW" sz="2400" b="1" dirty="0" smtClean="0"/>
              <a:t>Yuki ONISHI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Introduction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latin typeface="+mj-lt"/>
              </a:rPr>
              <a:t> 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F-barES-FEM-T4</a:t>
            </a:r>
            <a:r>
              <a:rPr lang="en-US" altLang="ja-JP" sz="4000" dirty="0">
                <a:latin typeface="+mj-lt"/>
              </a:rPr>
              <a:t>’s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ja-JP" sz="4000" b="1" dirty="0" smtClean="0">
                <a:solidFill>
                  <a:srgbClr val="7030A0"/>
                </a:solidFill>
                <a:latin typeface="+mj-lt"/>
              </a:rPr>
              <a:t/>
            </a:r>
            <a:br>
              <a:rPr lang="en-US" altLang="ja-JP" sz="4000" b="1" dirty="0" smtClean="0">
                <a:solidFill>
                  <a:srgbClr val="7030A0"/>
                </a:solidFill>
                <a:latin typeface="+mj-lt"/>
              </a:rPr>
            </a:br>
            <a:r>
              <a:rPr lang="en-US" altLang="ja-JP" sz="4000" dirty="0" smtClean="0">
                <a:latin typeface="+mj-lt"/>
              </a:rPr>
              <a:t>formulation</a:t>
            </a:r>
            <a:endParaRPr kumimoji="1" lang="ja-JP" altLang="en-US" sz="4000" b="1" dirty="0">
              <a:latin typeface="+mj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1. Brief of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Edge</a:t>
            </a:r>
            <a:r>
              <a:rPr kumimoji="1" lang="en-US" altLang="ja-JP" sz="3200" dirty="0" smtClean="0"/>
              <a:t>-based S-FEM (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3200" dirty="0" smtClean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/>
                  <a:t> 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 in each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 smtClean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91025" y="2967335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490259" y="4257092"/>
            <a:ext cx="360039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✗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Volumetric locking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Pressure </a:t>
            </a:r>
            <a:r>
              <a:rPr lang="en-US" altLang="ja-JP" sz="2000" dirty="0" err="1" smtClean="0"/>
              <a:t>checkerboarding</a:t>
            </a:r>
            <a:endParaRPr lang="en-US" altLang="ja-JP" sz="2000" dirty="0" smtClean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cs typeface="Arial" panose="020B0604020202020204" pitchFamily="34" charset="0"/>
              </a:rPr>
              <a:t>shear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/>
              <a:t>No spurious modes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0687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2. </a:t>
            </a:r>
            <a:r>
              <a:rPr lang="en-US" altLang="ja-JP" sz="3200" dirty="0" smtClean="0"/>
              <a:t>Brief</a:t>
            </a:r>
            <a:r>
              <a:rPr kumimoji="1" lang="en-US" altLang="ja-JP" sz="3200" dirty="0" smtClean="0"/>
              <a:t> of </a:t>
            </a:r>
            <a:r>
              <a:rPr kumimoji="1" lang="en-US" altLang="ja-JP" sz="3200" dirty="0" smtClean="0">
                <a:solidFill>
                  <a:srgbClr val="0000CC"/>
                </a:solidFill>
              </a:rPr>
              <a:t>Node</a:t>
            </a:r>
            <a:r>
              <a:rPr kumimoji="1" lang="en-US" altLang="ja-JP" sz="3200" dirty="0" smtClean="0"/>
              <a:t>-based S-FEM (</a:t>
            </a:r>
            <a:r>
              <a:rPr kumimoji="1" lang="en-US" altLang="ja-JP" sz="32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3200" dirty="0" smtClean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 smtClean="0"/>
                  <a:t>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etc. </a:t>
                </a:r>
                <a:r>
                  <a:rPr lang="en-US" altLang="ja-JP" sz="2400" dirty="0"/>
                  <a:t>in each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smoothing domain</a:t>
                </a:r>
                <a:r>
                  <a:rPr lang="en-US" altLang="ja-JP" sz="2400" dirty="0" smtClean="0"/>
                  <a:t>.</a:t>
                </a:r>
                <a:endParaRPr lang="ja-JP" altLang="en-US" sz="2400" u="sng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8773" y="2967335"/>
            <a:ext cx="236475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node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311032" y="4473116"/>
            <a:ext cx="370720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✗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Spurious low-energy mode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  <a:sym typeface="Wingdings" panose="05000000000000000000" pitchFamily="2" charset="2"/>
              </a:rPr>
              <a:t>Less </a:t>
            </a:r>
            <a:r>
              <a:rPr lang="en-US" altLang="ja-JP" sz="2000" dirty="0" smtClean="0">
                <a:sym typeface="Wingdings" panose="05000000000000000000" pitchFamily="2" charset="2"/>
              </a:rPr>
              <a:t>p</a:t>
            </a:r>
            <a:r>
              <a:rPr lang="en-US" altLang="ja-JP" sz="2000" dirty="0" smtClean="0"/>
              <a:t>ressure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	</a:t>
            </a:r>
            <a:r>
              <a:rPr lang="en-US" altLang="ja-JP" sz="2000" dirty="0" err="1" smtClean="0"/>
              <a:t>checkerboarding</a:t>
            </a:r>
            <a:endParaRPr lang="en-US" altLang="ja-JP" sz="2000" dirty="0" smtClean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shear 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307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3. Brief of F-bar Method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element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center,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and </a:t>
                </a:r>
                <a:r>
                  <a:rPr lang="en-US" altLang="ja-JP" sz="2400" dirty="0"/>
                  <a:t>then </a:t>
                </a:r>
                <a:r>
                  <a:rPr lang="en-US" altLang="ja-JP" sz="2400" dirty="0" smtClean="0"/>
                  <a:t>make the relative volume change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deformation gradient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each gauss point</a:t>
                </a:r>
                <a:br>
                  <a:rPr lang="en-US" altLang="ja-JP" sz="2400" dirty="0" smtClean="0">
                    <a:solidFill>
                      <a:srgbClr val="FF0000"/>
                    </a:solidFill>
                  </a:rPr>
                </a:br>
                <a:r>
                  <a:rPr lang="en-US" altLang="ja-JP" sz="2400" dirty="0" smtClean="0"/>
                  <a:t>as  usual, and then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(=</m:t>
                    </m:r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/ 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  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>
                    <a:solidFill>
                      <a:schemeClr val="tx1"/>
                    </a:solidFill>
                  </a:rPr>
                  <a:t>Modify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each gauss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point </a:t>
                </a:r>
                <a:r>
                  <a:rPr lang="en-US" altLang="ja-JP" sz="2400" dirty="0"/>
                  <a:t>to obtain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calculate the stress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ja-JP" sz="2400" dirty="0" smtClean="0"/>
                  <a:t>, nodal force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etc..</a:t>
                </a: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kumimoji="1" lang="en-US" altLang="ja-JP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2699792" y="735357"/>
            <a:ext cx="3536240" cy="1557862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2444513"/>
              <a:gd name="connsiteY0" fmla="*/ 85513 h 896983"/>
              <a:gd name="connsiteX1" fmla="*/ 1582365 w 2444513"/>
              <a:gd name="connsiteY1" fmla="*/ 0 h 896983"/>
              <a:gd name="connsiteX2" fmla="*/ 2444513 w 2444513"/>
              <a:gd name="connsiteY2" fmla="*/ 557349 h 896983"/>
              <a:gd name="connsiteX3" fmla="*/ 1477862 w 2444513"/>
              <a:gd name="connsiteY3" fmla="*/ 896983 h 896983"/>
              <a:gd name="connsiteX4" fmla="*/ 0 w 2444513"/>
              <a:gd name="connsiteY4" fmla="*/ 85513 h 896983"/>
              <a:gd name="connsiteX0" fmla="*/ 717084 w 3161597"/>
              <a:gd name="connsiteY0" fmla="*/ 85513 h 793479"/>
              <a:gd name="connsiteX1" fmla="*/ 2299449 w 3161597"/>
              <a:gd name="connsiteY1" fmla="*/ 0 h 793479"/>
              <a:gd name="connsiteX2" fmla="*/ 3161597 w 3161597"/>
              <a:gd name="connsiteY2" fmla="*/ 557349 h 793479"/>
              <a:gd name="connsiteX3" fmla="*/ 0 w 3161597"/>
              <a:gd name="connsiteY3" fmla="*/ 793479 h 793479"/>
              <a:gd name="connsiteX4" fmla="*/ 717084 w 3161597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1441361 w 2299449"/>
              <a:gd name="connsiteY2" fmla="*/ 507667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2169876 w 2299449"/>
              <a:gd name="connsiteY2" fmla="*/ 789198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477379 w 2059744"/>
              <a:gd name="connsiteY0" fmla="*/ 85513 h 789198"/>
              <a:gd name="connsiteX1" fmla="*/ 2059744 w 2059744"/>
              <a:gd name="connsiteY1" fmla="*/ 0 h 789198"/>
              <a:gd name="connsiteX2" fmla="*/ 1930171 w 2059744"/>
              <a:gd name="connsiteY2" fmla="*/ 789198 h 789198"/>
              <a:gd name="connsiteX3" fmla="*/ 0 w 2059744"/>
              <a:gd name="connsiteY3" fmla="*/ 760358 h 789198"/>
              <a:gd name="connsiteX4" fmla="*/ 477379 w 2059744"/>
              <a:gd name="connsiteY4" fmla="*/ 85513 h 789198"/>
              <a:gd name="connsiteX0" fmla="*/ 477379 w 2059744"/>
              <a:gd name="connsiteY0" fmla="*/ 85513 h 760358"/>
              <a:gd name="connsiteX1" fmla="*/ 2059744 w 2059744"/>
              <a:gd name="connsiteY1" fmla="*/ 0 h 760358"/>
              <a:gd name="connsiteX2" fmla="*/ 1963072 w 2059744"/>
              <a:gd name="connsiteY2" fmla="*/ 760217 h 760358"/>
              <a:gd name="connsiteX3" fmla="*/ 0 w 2059744"/>
              <a:gd name="connsiteY3" fmla="*/ 760358 h 760358"/>
              <a:gd name="connsiteX4" fmla="*/ 477379 w 2059744"/>
              <a:gd name="connsiteY4" fmla="*/ 85513 h 760358"/>
              <a:gd name="connsiteX0" fmla="*/ 477379 w 1963072"/>
              <a:gd name="connsiteY0" fmla="*/ 0 h 674845"/>
              <a:gd name="connsiteX1" fmla="*/ 1599134 w 1963072"/>
              <a:gd name="connsiteY1" fmla="*/ 100795 h 674845"/>
              <a:gd name="connsiteX2" fmla="*/ 1963072 w 1963072"/>
              <a:gd name="connsiteY2" fmla="*/ 674704 h 674845"/>
              <a:gd name="connsiteX3" fmla="*/ 0 w 1963072"/>
              <a:gd name="connsiteY3" fmla="*/ 674845 h 674845"/>
              <a:gd name="connsiteX4" fmla="*/ 477379 w 1963072"/>
              <a:gd name="connsiteY4" fmla="*/ 0 h 674845"/>
              <a:gd name="connsiteX0" fmla="*/ 425678 w 1963072"/>
              <a:gd name="connsiteY0" fmla="*/ 0 h 761789"/>
              <a:gd name="connsiteX1" fmla="*/ 1599134 w 1963072"/>
              <a:gd name="connsiteY1" fmla="*/ 187739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7138 w 1963072"/>
              <a:gd name="connsiteY1" fmla="*/ 167038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2438 w 1963072"/>
              <a:gd name="connsiteY1" fmla="*/ 80094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072" h="761789">
                <a:moveTo>
                  <a:pt x="425678" y="0"/>
                </a:moveTo>
                <a:lnTo>
                  <a:pt x="1782438" y="80094"/>
                </a:lnTo>
                <a:lnTo>
                  <a:pt x="1963072" y="761648"/>
                </a:lnTo>
                <a:lnTo>
                  <a:pt x="0" y="761789"/>
                </a:lnTo>
                <a:lnTo>
                  <a:pt x="425678" y="0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057" y="5337212"/>
            <a:ext cx="87847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F-bar method is used to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volumetric locking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Q4 or H8</a:t>
            </a:r>
            <a:br>
              <a:rPr lang="en-US" altLang="ja-JP" sz="2400" dirty="0" smtClean="0"/>
            </a:br>
            <a:r>
              <a:rPr lang="en-US" altLang="ja-JP" sz="2400" dirty="0" smtClean="0"/>
              <a:t>elements. Yet, </a:t>
            </a:r>
            <a:r>
              <a:rPr lang="en-US" altLang="ja-JP" sz="2400" dirty="0"/>
              <a:t>it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shear locking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6" name="乗算記号 5"/>
          <p:cNvSpPr/>
          <p:nvPr/>
        </p:nvSpPr>
        <p:spPr>
          <a:xfrm>
            <a:off x="5220072" y="1808820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乗算記号 6"/>
          <p:cNvSpPr/>
          <p:nvPr/>
        </p:nvSpPr>
        <p:spPr>
          <a:xfrm>
            <a:off x="3383868" y="183961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3763776" y="934738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乗算記号 8"/>
          <p:cNvSpPr/>
          <p:nvPr/>
        </p:nvSpPr>
        <p:spPr>
          <a:xfrm>
            <a:off x="5184068" y="1016732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加算記号 9"/>
          <p:cNvSpPr/>
          <p:nvPr/>
        </p:nvSpPr>
        <p:spPr>
          <a:xfrm>
            <a:off x="4409070" y="1412776"/>
            <a:ext cx="288032" cy="311185"/>
          </a:xfrm>
          <a:prstGeom prst="mathPlus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128444" y="2191331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627360" y="220320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83868" y="63895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32836" y="81897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0824" y="878014"/>
            <a:ext cx="239039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quadrilateral (Q4)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hexahedral (H8)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098819" y="3933056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819" y="3933056"/>
                <a:ext cx="1595309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448" t="-3289" r="-3065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4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</a:t>
            </a:r>
            <a:r>
              <a:rPr kumimoji="1" lang="en-US" altLang="ja-JP" dirty="0" smtClean="0"/>
              <a:t>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9092" y="675190"/>
            <a:ext cx="853470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Concept: combine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 smtClean="0"/>
              <a:t> using </a:t>
            </a:r>
            <a:r>
              <a:rPr kumimoji="1" lang="en-US" altLang="ja-JP" sz="2400" dirty="0" smtClean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Outlline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cyclically applied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b="-12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chemeClr val="tx1"/>
                    </a:solidFill>
                  </a:rPr>
                  <a:t>Make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800" dirty="0"/>
                  <a:t>as </a:t>
                </a:r>
                <a:r>
                  <a:rPr lang="en-US" altLang="ja-JP" sz="2800" dirty="0" smtClean="0"/>
                  <a:t>usual and 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>
                  <a:buNone/>
                </a:pPr>
                <a:r>
                  <a:rPr lang="en-US" altLang="ja-JP" sz="2800" b="0" dirty="0" smtClean="0">
                    <a:solidFill>
                      <a:srgbClr val="7030A0"/>
                    </a:solidFill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</a:t>
                </a:r>
                <a:r>
                  <a:rPr lang="en-US" altLang="ja-JP" sz="2400" dirty="0" smtClean="0">
                    <a:solidFill>
                      <a:srgbClr val="7030A0"/>
                    </a:solidFill>
                  </a:rPr>
                  <a:t>F-barES-FEM-T4</a:t>
                </a:r>
                <a:r>
                  <a:rPr lang="en-US" altLang="ja-JP" sz="2400" dirty="0" smtClean="0"/>
                  <a:t> with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cycles </a:t>
                </a:r>
                <a:r>
                  <a:rPr lang="en-US" altLang="ja-JP" sz="2400" dirty="0" smtClean="0"/>
                  <a:t>of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</a:t>
                </a:r>
                <a:r>
                  <a:rPr lang="en-US" altLang="ja-JP" sz="2400" dirty="0" smtClean="0">
                    <a:solidFill>
                      <a:srgbClr val="7030A0"/>
                    </a:solidFill>
                  </a:rPr>
                  <a:t>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blipFill>
                <a:blip r:embed="rId5"/>
                <a:stretch>
                  <a:fillRect l="-789" t="-5147" r="-710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7838269" y="3189746"/>
            <a:ext cx="109517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 kind of</a:t>
            </a:r>
            <a:br>
              <a:rPr kumimoji="1" lang="en-US" altLang="ja-JP" dirty="0" smtClean="0"/>
            </a:br>
            <a:r>
              <a:rPr lang="en-US" altLang="ja-JP" dirty="0" smtClean="0"/>
              <a:t>low-pass</a:t>
            </a:r>
            <a:br>
              <a:rPr lang="en-US" altLang="ja-JP" dirty="0" smtClean="0"/>
            </a:br>
            <a:r>
              <a:rPr lang="en-US" altLang="ja-JP" dirty="0" smtClean="0"/>
              <a:t>filter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3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How to Treat Viscoelastic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sz="2800" dirty="0" smtClean="0"/>
                  <a:t>Stress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sz="2800" b="0" i="0" smtClean="0">
                                    <a:latin typeface="Cambria Math" panose="02040503050406030204" pitchFamily="18" charset="0"/>
                                  </a:rPr>
                                  <m:t>hyd</m:t>
                                </m:r>
                              </m:sup>
                            </m:s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tr</m:t>
                            </m:r>
                            <m:d>
                              <m:d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</m:d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</m:e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sz="2800" b="0" i="0" smtClean="0">
                                    <a:latin typeface="Cambria Math" panose="02040503050406030204" pitchFamily="18" charset="0"/>
                                  </a:rPr>
                                  <m:t>dev</m:t>
                                </m:r>
                              </m:sup>
                            </m:s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800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800" b="0" i="0" smtClean="0">
                                        <a:latin typeface="Cambria Math" panose="02040503050406030204" pitchFamily="18" charset="0"/>
                                      </a:rPr>
                                      <m:t>dev</m:t>
                                    </m:r>
                                  </m:sup>
                                </m:s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800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800" b="0" i="0" smtClean="0"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kumimoji="1" lang="en-US" altLang="ja-JP" b="0" dirty="0" smtClean="0"/>
              </a:p>
              <a:p>
                <a:pPr marL="0" indent="0">
                  <a:buNone/>
                </a:pPr>
                <a:endParaRPr lang="en-US" altLang="ja-JP" sz="2800" dirty="0" smtClean="0"/>
              </a:p>
              <a:p>
                <a:r>
                  <a:rPr kumimoji="1" lang="en-US" altLang="ja-JP" sz="2800" b="0" dirty="0" smtClean="0"/>
                  <a:t>Time advance of viscous strain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en-US" altLang="ja-JP" sz="2800" b="1" dirty="0" smtClean="0"/>
              </a:p>
              <a:p>
                <a:pPr marL="0" indent="0">
                  <a:buNone/>
                </a:pPr>
                <a:endParaRPr lang="en-US" altLang="ja-JP" sz="2800" b="1" dirty="0"/>
              </a:p>
              <a:p>
                <a:r>
                  <a:rPr kumimoji="1" lang="en-US" altLang="ja-JP" sz="2800" dirty="0" smtClean="0"/>
                  <a:t>Equation to solve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ja-JP" sz="2800" b="1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688825" y="3351019"/>
            <a:ext cx="134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Prony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coeff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256076" y="3356992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Viscous strain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135157" y="180882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Hencky</a:t>
            </a:r>
            <a:r>
              <a:rPr lang="en-US" altLang="ja-JP" dirty="0" smtClean="0"/>
              <a:t> (Logarithmic) strain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974917" y="18088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Bulk modulus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334770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Instantaneous shear modulus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655676" y="496788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Rigid rotation in an increment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586613" y="4967880"/>
            <a:ext cx="2694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Viscous strain increment</a:t>
            </a:r>
            <a:endParaRPr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199053" y="2105028"/>
            <a:ext cx="194939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4279173" y="2105028"/>
            <a:ext cx="126430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099578" y="3196668"/>
            <a:ext cx="604810" cy="212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4529512" y="3236892"/>
            <a:ext cx="186504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5148064" y="3236892"/>
            <a:ext cx="275018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3528031" y="4789016"/>
            <a:ext cx="157515" cy="22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 flipV="1">
            <a:off x="6271010" y="4793117"/>
            <a:ext cx="100433" cy="22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908723" y="5751293"/>
            <a:ext cx="298375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dirty="0" smtClean="0"/>
              <a:t>Same as static problems</a:t>
            </a:r>
            <a:br>
              <a:rPr kumimoji="1" lang="en-US" altLang="ja-JP" dirty="0" smtClean="0"/>
            </a:br>
            <a:r>
              <a:rPr kumimoji="1" lang="en-US" altLang="ja-JP" dirty="0" smtClean="0"/>
              <a:t>due to the absence of inertia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00110" y="2727633"/>
            <a:ext cx="2180669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dirty="0" smtClean="0"/>
              <a:t>Viscosity only in </a:t>
            </a:r>
            <a:br>
              <a:rPr lang="en-US" altLang="ja-JP" dirty="0" smtClean="0"/>
            </a:br>
            <a:r>
              <a:rPr lang="en-US" altLang="ja-JP" dirty="0" err="1" smtClean="0"/>
              <a:t>deviatoric</a:t>
            </a:r>
            <a:r>
              <a:rPr lang="en-US" altLang="ja-JP" dirty="0" smtClean="0"/>
              <a:t> stress.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512138" y="644495"/>
            <a:ext cx="610861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400" dirty="0"/>
              <a:t>The target constitutive model to treat is </a:t>
            </a:r>
            <a:br>
              <a:rPr lang="en-US" altLang="ja-JP" sz="2400" dirty="0"/>
            </a:br>
            <a:r>
              <a:rPr lang="en-US" altLang="ja-JP" sz="2400" dirty="0"/>
              <a:t>the </a:t>
            </a:r>
            <a:r>
              <a:rPr lang="en-US" altLang="ja-JP" sz="2400" dirty="0" err="1">
                <a:solidFill>
                  <a:srgbClr val="FF0000"/>
                </a:solidFill>
              </a:rPr>
              <a:t>Hencky’s</a:t>
            </a:r>
            <a:r>
              <a:rPr lang="en-US" altLang="ja-JP" sz="2400" dirty="0">
                <a:solidFill>
                  <a:srgbClr val="FF0000"/>
                </a:solidFill>
              </a:rPr>
              <a:t> viscoelastic model </a:t>
            </a:r>
            <a:r>
              <a:rPr lang="en-US" altLang="ja-JP" sz="2400" dirty="0"/>
              <a:t>based on </a:t>
            </a:r>
            <a:br>
              <a:rPr lang="en-US" altLang="ja-JP" sz="2400" dirty="0"/>
            </a:br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FF0000"/>
                </a:solidFill>
              </a:rPr>
              <a:t>generalized Maxwell model</a:t>
            </a:r>
            <a:r>
              <a:rPr lang="en-US" altLang="ja-JP" sz="2400" dirty="0"/>
              <a:t>.</a:t>
            </a:r>
            <a:endParaRPr lang="en-US" altLang="ja-JP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90445" y="931248"/>
            <a:ext cx="1413846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dirty="0" smtClean="0"/>
              <a:t>The most</a:t>
            </a:r>
            <a:br>
              <a:rPr lang="en-US" altLang="ja-JP" dirty="0" smtClean="0"/>
            </a:br>
            <a:r>
              <a:rPr lang="en-US" altLang="ja-JP" dirty="0" smtClean="0"/>
              <a:t>standard one.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83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b="1" dirty="0" smtClean="0">
                <a:solidFill>
                  <a:srgbClr val="7030A0"/>
                </a:solidFill>
                <a:latin typeface="+mj-lt"/>
              </a:rPr>
              <a:t>F-barES-FEM-T4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/>
            </a:r>
            <a:br>
              <a:rPr lang="en-US" altLang="ja-JP" sz="4000" b="1" dirty="0">
                <a:solidFill>
                  <a:srgbClr val="7030A0"/>
                </a:solidFill>
                <a:latin typeface="+mj-lt"/>
              </a:rPr>
            </a:br>
            <a:r>
              <a:rPr lang="en-US" altLang="ja-JP" sz="4000" dirty="0">
                <a:latin typeface="+mj-lt"/>
              </a:rPr>
              <a:t>in </a:t>
            </a: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viscoelastic</a:t>
            </a:r>
            <a:r>
              <a:rPr lang="en-US" altLang="ja-JP" sz="4000" dirty="0">
                <a:latin typeface="+mj-lt"/>
              </a:rPr>
              <a:t> </a:t>
            </a:r>
            <a:r>
              <a:rPr lang="en-US" altLang="ja-JP" sz="4000" dirty="0" smtClean="0">
                <a:latin typeface="+mj-lt"/>
              </a:rPr>
              <a:t>problems</a:t>
            </a:r>
            <a:endParaRPr lang="en-US" altLang="ja-JP" sz="4000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Tensile Suspension of Viscoelastic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×2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×3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block subjected to 100% stretch in 10 s, and hold the enforced displacement for 1000 s under the gravity.</a:t>
                </a:r>
              </a:p>
              <a:p>
                <a:r>
                  <a:rPr lang="en-US" altLang="ja-JP" sz="2400" dirty="0" err="1" smtClean="0"/>
                  <a:t>Hencky’s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v</a:t>
                </a:r>
                <a:r>
                  <a:rPr lang="en-US" altLang="ja-JP" sz="2400" dirty="0" smtClean="0"/>
                  <a:t>iscoelastic body based on the </a:t>
                </a:r>
                <a:r>
                  <a:rPr lang="en-US" altLang="ja-JP" sz="2400" dirty="0"/>
                  <a:t>g</a:t>
                </a:r>
                <a:r>
                  <a:rPr lang="en-US" altLang="ja-JP" sz="2400" dirty="0" smtClean="0"/>
                  <a:t>eneralized Maxwell model with 1 </a:t>
                </a:r>
                <a:r>
                  <a:rPr lang="en-US" altLang="ja-JP" sz="2400" dirty="0" err="1"/>
                  <a:t>m</a:t>
                </a:r>
                <a:r>
                  <a:rPr lang="en-US" altLang="ja-JP" sz="2400" dirty="0" err="1" smtClean="0"/>
                  <a:t>axwell</a:t>
                </a:r>
                <a:r>
                  <a:rPr lang="en-US" altLang="ja-JP" sz="2400" dirty="0" smtClean="0"/>
                  <a:t> element &amp; 1 long-term spring.</a:t>
                </a:r>
              </a:p>
              <a:p>
                <a:pPr lvl="1"/>
                <a:r>
                  <a:rPr lang="en-US" altLang="ja-JP" sz="2400" dirty="0" smtClean="0"/>
                  <a:t>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400" dirty="0" smtClean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lvl="1"/>
                <a:r>
                  <a:rPr lang="en-US" altLang="ja-JP" sz="2400" dirty="0" smtClean="0"/>
                  <a:t>Relaxation time: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r>
                  <a:rPr lang="en-US" altLang="ja-JP" sz="2400" dirty="0" smtClean="0"/>
                  <a:t>Compare the results of </a:t>
                </a:r>
                <a:r>
                  <a:rPr lang="en-US" altLang="ja-JP" sz="2400" dirty="0" smtClean="0">
                    <a:solidFill>
                      <a:srgbClr val="6600CC"/>
                    </a:solidFill>
                  </a:rPr>
                  <a:t>F-barES-FEM-T4(2</a:t>
                </a:r>
                <a:r>
                  <a:rPr lang="en-US" altLang="ja-JP" sz="2400" dirty="0" smtClean="0">
                    <a:solidFill>
                      <a:srgbClr val="7030A0"/>
                    </a:solidFill>
                  </a:rPr>
                  <a:t>)</a:t>
                </a:r>
                <a:r>
                  <a:rPr lang="en-US" altLang="ja-JP" sz="2400" dirty="0" smtClean="0"/>
                  <a:t>, ABAQUS C3D4, C3D4H, and C3D8.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750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3" y="657225"/>
            <a:ext cx="6430018" cy="25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Mises Stress (</a:t>
            </a:r>
            <a:r>
              <a:rPr kumimoji="1"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F-barES-FEM-T4(2)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3x2x1-gravity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97" y="1065925"/>
            <a:ext cx="8172908" cy="52073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15829" y="5493924"/>
            <a:ext cx="1827474" cy="903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dirty="0" smtClean="0"/>
              <a:t>Stress relaxation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progresses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after stretch.</a:t>
            </a:r>
          </a:p>
        </p:txBody>
      </p:sp>
    </p:spTree>
    <p:extLst>
      <p:ext uri="{BB962C8B-B14F-4D97-AF65-F5344CB8AC3E}">
        <p14:creationId xmlns:p14="http://schemas.microsoft.com/office/powerpoint/2010/main" val="26789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 smtClean="0"/>
                  <a:t>Solve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hyper large deformation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analyses accurately and stably.</a:t>
                </a:r>
              </a:p>
              <a:p>
                <a:pPr lvl="0"/>
                <a:r>
                  <a:rPr lang="en-US" altLang="ja-JP" sz="2800" dirty="0" smtClean="0"/>
                  <a:t>Treat complex geometries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with </a:t>
                </a:r>
                <a:r>
                  <a:rPr lang="en-US" altLang="ja-JP" sz="2800" b="1" dirty="0" smtClean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 smtClean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 smtClean="0"/>
                  <a:t>Consider </a:t>
                </a:r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 smtClean="0"/>
                  <a:t>Handle </a:t>
                </a:r>
                <a:r>
                  <a:rPr lang="en-US" altLang="ja-JP" sz="2800" b="1" dirty="0" smtClean="0"/>
                  <a:t>auto re-meshing</a:t>
                </a:r>
                <a:r>
                  <a:rPr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end of stretch </a:t>
            </a:r>
            <a:r>
              <a:rPr kumimoji="1"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contour range)</a:t>
            </a:r>
            <a:endParaRPr kumimoji="1"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700"/>
            <a:ext cx="4140000" cy="22205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" y="1052736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12" y="1088740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501008"/>
            <a:ext cx="4320000" cy="232128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54824" y="3026394"/>
            <a:ext cx="1829595" cy="3497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err="1" smtClean="0"/>
              <a:t>Checkerboarding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90704" y="5527200"/>
            <a:ext cx="2316908" cy="34970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No </a:t>
            </a:r>
            <a:r>
              <a:rPr lang="en-US" altLang="ja-JP" dirty="0" err="1" smtClean="0">
                <a:solidFill>
                  <a:srgbClr val="0000CC"/>
                </a:solidFill>
              </a:rPr>
              <a:t>Checkerboarding</a:t>
            </a:r>
            <a:r>
              <a:rPr lang="en-US" altLang="ja-JP" dirty="0" smtClean="0">
                <a:solidFill>
                  <a:srgbClr val="0000CC"/>
                </a:solidFill>
              </a:rPr>
              <a:t>!!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state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(common contour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range)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0" y="1124744"/>
            <a:ext cx="4320000" cy="32043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3" y="1054718"/>
            <a:ext cx="4320000" cy="334639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0"/>
          <a:stretch/>
        </p:blipFill>
        <p:spPr>
          <a:xfrm>
            <a:off x="0" y="3673781"/>
            <a:ext cx="4320000" cy="27075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03" y="3789040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05984" y="20013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5984" y="464161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282" y="200572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7629" y="456721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8506" y="3132042"/>
            <a:ext cx="1829594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smtClean="0"/>
              <a:t>Severe</a:t>
            </a:r>
          </a:p>
          <a:p>
            <a:pPr algn="ctr"/>
            <a:r>
              <a:rPr kumimoji="1" lang="en-US" altLang="ja-JP" dirty="0" err="1" smtClean="0"/>
              <a:t>Checkerboarding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11960" y="2478263"/>
            <a:ext cx="1098626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smtClean="0"/>
              <a:t>Small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Deflection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94822" y="6032774"/>
            <a:ext cx="2316908" cy="34970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No </a:t>
            </a:r>
            <a:r>
              <a:rPr lang="en-US" altLang="ja-JP" dirty="0" err="1" smtClean="0">
                <a:solidFill>
                  <a:srgbClr val="0000CC"/>
                </a:solidFill>
              </a:rPr>
              <a:t>Checkerboarding</a:t>
            </a:r>
            <a:r>
              <a:rPr lang="en-US" altLang="ja-JP" dirty="0" smtClean="0">
                <a:solidFill>
                  <a:srgbClr val="0000CC"/>
                </a:solidFill>
              </a:rPr>
              <a:t>!!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 the center of bottom face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052736"/>
            <a:ext cx="6558552" cy="43446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9227" y="5445455"/>
            <a:ext cx="8611716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ABAQUS’s T4 elements cannot avoid shear locking, whereas 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F-barES-FEM-T4 has good accuracy as H8-SRI element.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71772" y="3226780"/>
            <a:ext cx="11464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</a:p>
          <a:p>
            <a:pPr algn="ctr"/>
            <a:r>
              <a:rPr kumimoji="1" lang="en-US" altLang="ja-JP" dirty="0" smtClean="0">
                <a:solidFill>
                  <a:srgbClr val="FF00FF"/>
                </a:solidFill>
              </a:rPr>
              <a:t>C3D4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and</a:t>
            </a:r>
          </a:p>
          <a:p>
            <a:pPr algn="ctr"/>
            <a:r>
              <a:rPr lang="en-US" altLang="ja-JP" dirty="0" smtClean="0">
                <a:solidFill>
                  <a:srgbClr val="00B0F0"/>
                </a:solidFill>
              </a:rPr>
              <a:t>C3D4H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have</a:t>
            </a:r>
            <a:br>
              <a:rPr lang="en-US" altLang="ja-JP" dirty="0" smtClean="0"/>
            </a:br>
            <a:r>
              <a:rPr lang="en-US" altLang="ja-JP" dirty="0" smtClean="0"/>
              <a:t>shear</a:t>
            </a:r>
            <a:br>
              <a:rPr lang="en-US" altLang="ja-JP" dirty="0" smtClean="0"/>
            </a:br>
            <a:r>
              <a:rPr lang="en-US" altLang="ja-JP" dirty="0" smtClean="0"/>
              <a:t>locking.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8623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Tensile Drooping of Viscoelastic Twisted Prism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5221276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twisted prism having a cross-section of a right triangle with 3, 4 and 5 m edges.</a:t>
                </a:r>
              </a:p>
              <a:p>
                <a:r>
                  <a:rPr lang="en-US" altLang="ja-JP" sz="2800" dirty="0" smtClean="0"/>
                  <a:t>50% vertical stretch in 10 s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and drooping under gravity.</a:t>
                </a:r>
              </a:p>
              <a:p>
                <a:r>
                  <a:rPr lang="en-US" altLang="ja-JP" sz="2800" dirty="0" smtClean="0"/>
                  <a:t>Same viscoelastic properties:</a:t>
                </a:r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ja-JP" sz="28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800" b="0" dirty="0" smtClean="0"/>
              </a:p>
              <a:p>
                <a:r>
                  <a:rPr lang="en-US" altLang="ja-JP" sz="2800" dirty="0" smtClean="0"/>
                  <a:t>Solved by ABAQUS C3D4H and F-barES-FEM-T4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(2).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5221276" cy="5773737"/>
              </a:xfrm>
              <a:blipFill>
                <a:blip r:embed="rId3"/>
                <a:stretch>
                  <a:fillRect l="-4201" t="-2006" r="-54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92" y="887492"/>
            <a:ext cx="4000508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Tensile Drooping of Viscoelastic Twisted </a:t>
            </a:r>
            <a:r>
              <a:rPr lang="en-US" altLang="ja-JP" sz="2800" dirty="0" smtClean="0"/>
              <a:t>Prism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</a:t>
            </a:r>
            <a:r>
              <a:rPr lang="en-US" altLang="ja-JP" sz="2800" b="1" u="sng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barES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FEM-T4(2)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hineri345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3195" y="628458"/>
            <a:ext cx="4476912" cy="573554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32239" y="2619067"/>
            <a:ext cx="2411761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Continuous</a:t>
            </a:r>
            <a:r>
              <a:rPr lang="en-US" altLang="ja-JP" dirty="0" smtClean="0"/>
              <a:t> stretch</a:t>
            </a:r>
            <a:br>
              <a:rPr lang="en-US" altLang="ja-JP" dirty="0" smtClean="0"/>
            </a:br>
            <a:r>
              <a:rPr lang="en-US" altLang="ja-JP" dirty="0" smtClean="0"/>
              <a:t>in the upper part</a:t>
            </a:r>
            <a:br>
              <a:rPr lang="en-US" altLang="ja-JP" dirty="0" smtClean="0"/>
            </a:br>
            <a:r>
              <a:rPr lang="en-US" altLang="ja-JP" dirty="0" smtClean="0"/>
              <a:t>after the enforced stretch.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Stress relaxation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 the lower part.</a:t>
            </a:r>
          </a:p>
        </p:txBody>
      </p:sp>
    </p:spTree>
    <p:extLst>
      <p:ext uri="{BB962C8B-B14F-4D97-AF65-F5344CB8AC3E}">
        <p14:creationId xmlns:p14="http://schemas.microsoft.com/office/powerpoint/2010/main" val="33506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Tensile Drooping of Viscoelastic Twisted Prism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final state (common contour range)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088740"/>
            <a:ext cx="3636404" cy="52502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88" y="1153563"/>
            <a:ext cx="4377868" cy="524406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9215" y="5337212"/>
            <a:ext cx="1366406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Seems</a:t>
            </a:r>
            <a:br>
              <a:rPr lang="en-US" altLang="ja-JP" dirty="0" smtClean="0"/>
            </a:br>
            <a:r>
              <a:rPr lang="en-US" altLang="ja-JP" dirty="0" smtClean="0"/>
              <a:t>unnaturally</a:t>
            </a:r>
            <a:br>
              <a:rPr lang="en-US" altLang="ja-JP" dirty="0" smtClean="0"/>
            </a:br>
            <a:r>
              <a:rPr lang="en-US" altLang="ja-JP" dirty="0" smtClean="0"/>
              <a:t>hard.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42387" y="400506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0658" y="400506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6600CC"/>
                </a:solidFill>
              </a:rPr>
              <a:t>barES</a:t>
            </a:r>
            <a:r>
              <a:rPr kumimoji="1" lang="en-US" altLang="ja-JP" dirty="0" smtClean="0">
                <a:solidFill>
                  <a:srgbClr val="6600CC"/>
                </a:solidFill>
              </a:rPr>
              <a:t>-</a:t>
            </a:r>
            <a:br>
              <a:rPr kumimoji="1" lang="en-US" altLang="ja-JP" dirty="0" smtClean="0">
                <a:solidFill>
                  <a:srgbClr val="6600CC"/>
                </a:solidFill>
              </a:rPr>
            </a:br>
            <a:r>
              <a:rPr kumimoji="1" lang="en-US" altLang="ja-JP" dirty="0" smtClean="0">
                <a:solidFill>
                  <a:srgbClr val="6600CC"/>
                </a:solidFill>
              </a:rPr>
              <a:t>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67402" y="5337212"/>
            <a:ext cx="944737" cy="903700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Seems</a:t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en-US" altLang="ja-JP" dirty="0" smtClean="0">
                <a:solidFill>
                  <a:srgbClr val="0000CC"/>
                </a:solidFill>
              </a:rPr>
              <a:t>naturally</a:t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en-US" altLang="ja-JP" dirty="0" smtClean="0">
                <a:solidFill>
                  <a:srgbClr val="0000CC"/>
                </a:solidFill>
              </a:rPr>
              <a:t>soft.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Tensile Drooping of Viscoelastic Twisted </a:t>
            </a:r>
            <a:r>
              <a:rPr lang="en-US" altLang="ja-JP" sz="2800" dirty="0" smtClean="0"/>
              <a:t>Prism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s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 dist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final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088740"/>
            <a:ext cx="3615885" cy="52205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1207304"/>
            <a:ext cx="4333004" cy="51903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7339" y="3029407"/>
            <a:ext cx="1954381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pressure</a:t>
            </a:r>
            <a:br>
              <a:rPr lang="en-US" altLang="ja-JP" dirty="0" smtClean="0"/>
            </a:br>
            <a:r>
              <a:rPr lang="en-US" altLang="ja-JP" dirty="0" err="1" smtClean="0"/>
              <a:t>checkerboarding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4355" y="400506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99695" y="400506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6600CC"/>
                </a:solidFill>
              </a:rPr>
              <a:t>barES</a:t>
            </a:r>
            <a:r>
              <a:rPr kumimoji="1" lang="en-US" altLang="ja-JP" dirty="0" smtClean="0">
                <a:solidFill>
                  <a:srgbClr val="6600CC"/>
                </a:solidFill>
              </a:rPr>
              <a:t>-</a:t>
            </a:r>
            <a:br>
              <a:rPr kumimoji="1" lang="en-US" altLang="ja-JP" dirty="0" smtClean="0">
                <a:solidFill>
                  <a:srgbClr val="6600CC"/>
                </a:solidFill>
              </a:rPr>
            </a:br>
            <a:r>
              <a:rPr kumimoji="1" lang="en-US" altLang="ja-JP" dirty="0" smtClean="0">
                <a:solidFill>
                  <a:srgbClr val="6600CC"/>
                </a:solidFill>
              </a:rPr>
              <a:t>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01332" y="3177722"/>
            <a:ext cx="2316908" cy="34970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No </a:t>
            </a:r>
            <a:r>
              <a:rPr lang="en-US" altLang="ja-JP" dirty="0" err="1" smtClean="0">
                <a:solidFill>
                  <a:srgbClr val="0000CC"/>
                </a:solidFill>
              </a:rPr>
              <a:t>Checkerboarding</a:t>
            </a:r>
            <a:r>
              <a:rPr lang="en-US" altLang="ja-JP" dirty="0" smtClean="0">
                <a:solidFill>
                  <a:srgbClr val="0000CC"/>
                </a:solidFill>
              </a:rPr>
              <a:t>!!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Locking-free</a:t>
            </a:r>
            <a:r>
              <a:rPr lang="en-US" altLang="ja-JP" dirty="0" smtClean="0"/>
              <a:t>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tetra meshes.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   Purely displacement-based formulation.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/>
              <a:t>Long lasting.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Less pressure </a:t>
            </a:r>
            <a:r>
              <a:rPr lang="en-US" altLang="ja-JP" dirty="0" err="1" smtClean="0">
                <a:solidFill>
                  <a:srgbClr val="00CC88"/>
                </a:solidFill>
              </a:rPr>
              <a:t>checkerboarding</a:t>
            </a:r>
            <a:r>
              <a:rPr lang="en-US" altLang="ja-JP" dirty="0" smtClean="0">
                <a:solidFill>
                  <a:srgbClr val="00CC88"/>
                </a:solidFill>
              </a:rPr>
              <a:t>.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sz="1000" dirty="0" smtClean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6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800" dirty="0" smtClean="0"/>
              <a:t>The more cyclic smoothing necessitates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the more CPU time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due to the </a:t>
            </a:r>
            <a:r>
              <a:rPr lang="en-US" altLang="ja-JP" sz="2800" dirty="0" smtClean="0">
                <a:solidFill>
                  <a:srgbClr val="C00000"/>
                </a:solidFill>
              </a:rPr>
              <a:t>wider bandwidth.</a:t>
            </a:r>
            <a:endParaRPr lang="en-US" altLang="ja-JP" sz="28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75899" y="4113076"/>
            <a:ext cx="5724635" cy="400110"/>
          </a:xfrm>
          <a:prstGeom prst="rect">
            <a:avLst/>
          </a:prstGeom>
          <a:solidFill>
            <a:srgbClr val="00CC8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More stable &amp; accurate than other T4 elements!!!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3908" y="5625244"/>
            <a:ext cx="514857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</a:rPr>
              <a:t>Slower than other T4 elements…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kumimoji="1" lang="en-US" altLang="ja-JP" sz="2800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altLang="ja-JP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kumimoji="1" lang="en-US" altLang="ja-JP" sz="2800" dirty="0" smtClean="0">
                <a:solidFill>
                  <a:srgbClr val="7030A0"/>
                </a:solidFill>
              </a:rPr>
              <a:t>F-barES-FEM-T4</a:t>
            </a:r>
            <a:r>
              <a:rPr kumimoji="1" lang="en-US" altLang="ja-JP" sz="2800" dirty="0" smtClean="0"/>
              <a:t> is the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current </a:t>
            </a:r>
            <a:r>
              <a:rPr lang="en-US" altLang="ja-JP" sz="2800" dirty="0" smtClean="0">
                <a:solidFill>
                  <a:srgbClr val="FF0000"/>
                </a:solidFill>
              </a:rPr>
              <a:t>best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T4 FE </a:t>
            </a:r>
            <a:r>
              <a:rPr kumimoji="1" lang="en-US" altLang="ja-JP" sz="2800" dirty="0" smtClean="0"/>
              <a:t>formulation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for the large deformation with </a:t>
            </a:r>
            <a:r>
              <a:rPr lang="en-US" altLang="ja-JP" sz="2800" dirty="0" smtClean="0"/>
              <a:t>near incompressibility:</a:t>
            </a:r>
            <a:endParaRPr kumimoji="1" lang="en-US" altLang="ja-JP" sz="2800" dirty="0" smtClean="0"/>
          </a:p>
          <a:p>
            <a:pPr marL="2241550" lvl="1"/>
            <a:r>
              <a:rPr lang="en-US" altLang="ja-JP" dirty="0"/>
              <a:t>R</a:t>
            </a:r>
            <a:r>
              <a:rPr lang="en-US" altLang="ja-JP" dirty="0" smtClean="0"/>
              <a:t>ubber-like materials,</a:t>
            </a:r>
          </a:p>
          <a:p>
            <a:pPr marL="2241550" lvl="1"/>
            <a:r>
              <a:rPr lang="en-US" altLang="ja-JP" dirty="0" smtClean="0"/>
              <a:t>Elastoplastic materials, and</a:t>
            </a:r>
          </a:p>
          <a:p>
            <a:pPr marL="2241550" lvl="1"/>
            <a:r>
              <a:rPr lang="en-US" altLang="ja-JP" dirty="0"/>
              <a:t>Viscoelastic </a:t>
            </a:r>
            <a:r>
              <a:rPr lang="en-US" altLang="ja-JP" dirty="0" smtClean="0"/>
              <a:t>materials</a:t>
            </a:r>
            <a:r>
              <a:rPr lang="en-US" altLang="ja-JP" dirty="0"/>
              <a:t>.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10667" y="4545124"/>
            <a:ext cx="55226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Thank you for your kind attention!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 smtClean="0"/>
              <a:t>Conventional 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 smtClean="0"/>
              <a:t> FE formulations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still have issues in accuracy or stability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especially in 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 smtClean="0"/>
              <a:t>cases.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 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nd</a:t>
            </a:r>
            <a:r>
              <a:rPr lang="en-US" altLang="ja-JP" sz="2400" dirty="0" smtClean="0">
                <a:solidFill>
                  <a:srgbClr val="000000"/>
                </a:solidFill>
              </a:rPr>
              <a:t> or higher order elements: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Volumetric locking.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Enhanced assumed strain method (EAS)</a:t>
            </a:r>
            <a:r>
              <a:rPr lang="en-US" altLang="ja-JP" sz="2400" dirty="0">
                <a:solidFill>
                  <a:srgbClr val="000000"/>
                </a:solidFill>
              </a:rPr>
              <a:t>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Spurious low-energy modes.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reduced integration: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Not applicable to tetrahedral element directly.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F-bar-Patch method: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>
                <a:solidFill>
                  <a:srgbClr val="000000"/>
                </a:solidFill>
              </a:rPr>
              <a:t>Difficulty in building good-quality patches.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>
                <a:solidFill>
                  <a:srgbClr val="FF99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checkerboarding</a:t>
            </a:r>
            <a:r>
              <a:rPr lang="en-US" altLang="ja-JP" sz="2400" dirty="0" smtClean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 smtClean="0">
                <a:solidFill>
                  <a:srgbClr val="000000"/>
                </a:solidFill>
              </a:rPr>
              <a:t>etc..</a:t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13800" dirty="0" smtClean="0"/>
              <a:t>Appendix</a:t>
            </a:r>
            <a:endParaRPr kumimoji="1" lang="ja-JP" altLang="en-US" sz="13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0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Characteristics of [K] in F-barES-FEM-T4</a:t>
            </a:r>
            <a:r>
              <a:rPr lang="en-US" altLang="ja-JP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dirty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800" dirty="0" smtClean="0">
                <a:sym typeface="Wingdings" panose="05000000000000000000" pitchFamily="2" charset="2"/>
              </a:rPr>
              <a:t>No increase in DOF.</a:t>
            </a:r>
            <a:br>
              <a:rPr lang="en-US" altLang="ja-JP" sz="2800" dirty="0" smtClean="0">
                <a:sym typeface="Wingdings" panose="05000000000000000000" pitchFamily="2" charset="2"/>
              </a:rPr>
            </a:br>
            <a:r>
              <a:rPr lang="en-US" altLang="ja-JP" sz="2800" dirty="0" smtClean="0">
                <a:sym typeface="Wingdings" panose="05000000000000000000" pitchFamily="2" charset="2"/>
              </a:rPr>
              <a:t>    (No Lagrange multiplier.   No static condensation.)</a:t>
            </a:r>
          </a:p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kumimoji="1" lang="en-US" altLang="ja-JP" sz="2800" dirty="0" smtClean="0"/>
              <a:t>Positive definite.</a:t>
            </a:r>
            <a:endParaRPr kumimoji="1" lang="en-US" altLang="ja-JP" sz="1200" dirty="0" smtClean="0"/>
          </a:p>
          <a:p>
            <a:pPr marL="0" indent="0"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✗  </a:t>
            </a:r>
            <a:r>
              <a:rPr lang="en-US" altLang="ja-JP" sz="2800" dirty="0" smtClean="0"/>
              <a:t>Wider bandwidth.</a:t>
            </a:r>
            <a:br>
              <a:rPr lang="en-US" altLang="ja-JP" sz="2800" dirty="0" smtClean="0"/>
            </a:br>
            <a:r>
              <a:rPr lang="en-US" altLang="ja-JP" sz="2800" dirty="0" smtClean="0"/>
              <a:t>      In </a:t>
            </a:r>
            <a:r>
              <a:rPr lang="en-US" altLang="ja-JP" sz="2800" dirty="0"/>
              <a:t>case of standard unstructured T4 </a:t>
            </a:r>
            <a:r>
              <a:rPr lang="en-US" altLang="ja-JP" sz="2800" dirty="0" smtClean="0"/>
              <a:t>meshes,</a:t>
            </a:r>
            <a:r>
              <a:rPr kumimoji="1" lang="en-US" altLang="ja-JP" sz="2800" dirty="0" smtClean="0"/>
              <a:t> 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2800" b="1" dirty="0" smtClean="0">
                <a:solidFill>
                  <a:srgbClr val="FF0000"/>
                </a:solidFill>
              </a:rPr>
              <a:t>✗  </a:t>
            </a:r>
            <a:r>
              <a:rPr lang="en-US" altLang="ja-JP" sz="2800" dirty="0" smtClean="0"/>
              <a:t>Ill-</a:t>
            </a:r>
            <a:r>
              <a:rPr lang="en-US" altLang="ja-JP" sz="2800" dirty="0" err="1" smtClean="0"/>
              <a:t>posedness</a:t>
            </a:r>
            <a:r>
              <a:rPr lang="en-US" altLang="ja-JP" sz="2800" dirty="0" smtClean="0"/>
              <a:t> in nearly incompressible cases.</a:t>
            </a:r>
            <a:br>
              <a:rPr lang="en-US" altLang="ja-JP" sz="2800" dirty="0" smtClean="0"/>
            </a:br>
            <a:r>
              <a:rPr lang="en-US" altLang="ja-JP" sz="2800" dirty="0" smtClean="0"/>
              <a:t>      (No improvement in condition number.)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054879"/>
              </p:ext>
            </p:extLst>
          </p:nvPr>
        </p:nvGraphicFramePr>
        <p:xfrm>
          <a:off x="978384" y="2960948"/>
          <a:ext cx="7176120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0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Method 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 Bandwidth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Ratio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Standard FEM-T4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F-barES-FEM-T4(1)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x10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F-barES-FEM-T4(2)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x20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F-barES-FEM-T4(3)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x40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F-barES-FEM-T4(4)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x65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6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stretch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(common contour range)</a:t>
            </a:r>
            <a:endParaRPr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0687"/>
            <a:ext cx="4140000" cy="222056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124728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28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" y="3446008"/>
            <a:ext cx="4320000" cy="23212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3112" y="3071355"/>
            <a:ext cx="194155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/>
              <a:t>Checkerboarding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5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final state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(common contour range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>
          <a:xfrm>
            <a:off x="122201" y="1054718"/>
            <a:ext cx="4320000" cy="32023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4608004" y="1088740"/>
            <a:ext cx="4320000" cy="320435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9"/>
          <a:stretch/>
        </p:blipFill>
        <p:spPr>
          <a:xfrm>
            <a:off x="107504" y="3681028"/>
            <a:ext cx="4320000" cy="2705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803041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9168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47878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18820" y="19168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45451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F-barES-FEM-T4(2)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87924" y="3158092"/>
            <a:ext cx="194155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/>
              <a:t>Checkerboarding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85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 smtClean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 smtClean="0"/>
                  <a:t> </a:t>
                </a:r>
                <a:r>
                  <a:rPr lang="en-US" altLang="ja-JP" sz="2000" dirty="0"/>
                  <a:t>C</a:t>
                </a:r>
                <a:r>
                  <a:rPr lang="en-US" altLang="ja-JP" sz="2000" dirty="0" smtClean="0"/>
                  <a:t>ompression of </a:t>
                </a:r>
                <a:r>
                  <a:rPr kumimoji="1" lang="en-US" altLang="ja-JP" sz="2000" dirty="0" smtClean="0"/>
                  <a:t>neo-</a:t>
                </a:r>
                <a:r>
                  <a:rPr kumimoji="1" lang="en-US" altLang="ja-JP" sz="2000" dirty="0" err="1" smtClean="0"/>
                  <a:t>Hookean</a:t>
                </a:r>
                <a:r>
                  <a:rPr kumimoji="1" lang="en-US" altLang="ja-JP" sz="2000" dirty="0" smtClean="0"/>
                  <a:t> </a:t>
                </a:r>
                <a:r>
                  <a:rPr kumimoji="1"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</a:t>
            </a:r>
            <a:r>
              <a:rPr kumimoji="1" lang="en-US" altLang="ja-JP" sz="2000" b="1" u="sng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C3D4H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/>
              <a:t>2</a:t>
            </a:r>
            <a:r>
              <a:rPr kumimoji="1" lang="en-US" altLang="ja-JP" sz="2000" b="1" u="sng" baseline="30000" dirty="0" smtClean="0"/>
              <a:t>nd</a:t>
            </a:r>
            <a:r>
              <a:rPr kumimoji="1" lang="en-US" altLang="ja-JP" sz="2000" b="1" u="sng" dirty="0" smtClean="0"/>
              <a:t> order modified hybrid T10 (</a:t>
            </a:r>
            <a:r>
              <a:rPr kumimoji="1" lang="en-US" altLang="ja-JP" sz="2000" b="1" u="sng" dirty="0" smtClean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 smtClean="0"/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</a:t>
            </a:r>
            <a:r>
              <a:rPr lang="en-US" altLang="ja-JP" sz="2000" dirty="0" smtClean="0"/>
              <a:t>failure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 </a:t>
            </a:r>
            <a:r>
              <a:rPr kumimoji="1" lang="en-US" altLang="ja-JP" dirty="0" smtClean="0"/>
              <a:t>Recent 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en-US" altLang="ja-JP" sz="2800" dirty="0" smtClean="0"/>
              <a:t>A new </a:t>
            </a:r>
            <a:r>
              <a:rPr lang="en-US" altLang="ja-JP" sz="2800" dirty="0" smtClean="0"/>
              <a:t>idea of </a:t>
            </a:r>
            <a:r>
              <a:rPr kumimoji="1" lang="en-US" altLang="ja-JP" sz="2800" dirty="0" smtClean="0"/>
              <a:t>FE formulation called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“Smoothed </a:t>
            </a:r>
            <a:r>
              <a:rPr lang="en-US" altLang="ja-JP" sz="2800" dirty="0" smtClean="0">
                <a:solidFill>
                  <a:srgbClr val="FF0000"/>
                </a:solidFill>
              </a:rPr>
              <a:t>F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inite </a:t>
            </a:r>
            <a:r>
              <a:rPr lang="en-US" altLang="ja-JP" sz="2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lement </a:t>
            </a:r>
            <a:r>
              <a:rPr lang="en-US" altLang="ja-JP" sz="2800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ethod </a:t>
            </a:r>
            <a:r>
              <a:rPr lang="en-US" altLang="ja-JP" sz="2800" dirty="0">
                <a:solidFill>
                  <a:srgbClr val="FF0000"/>
                </a:solidFill>
              </a:rPr>
              <a:t>(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S-FEM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)”</a:t>
            </a:r>
            <a:r>
              <a:rPr kumimoji="1" lang="en-US" altLang="ja-JP" sz="2800" dirty="0" smtClean="0"/>
              <a:t> was recently proposed and is in researching today widely.</a:t>
            </a:r>
          </a:p>
          <a:p>
            <a:pPr marL="0" indent="0" algn="just">
              <a:buNone/>
            </a:pPr>
            <a:r>
              <a:rPr lang="en-US" altLang="ja-JP" sz="2800" dirty="0" smtClean="0"/>
              <a:t>Our group has proposed a latest S-FEM named </a:t>
            </a:r>
            <a:br>
              <a:rPr lang="en-US" altLang="ja-JP" sz="2800" dirty="0" smtClean="0"/>
            </a:br>
            <a:r>
              <a:rPr lang="en-US" altLang="ja-JP" sz="2800" dirty="0" smtClean="0"/>
              <a:t>“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dirty="0" smtClean="0">
                <a:solidFill>
                  <a:srgbClr val="7030A0"/>
                </a:solidFill>
              </a:rPr>
              <a:t>” </a:t>
            </a:r>
            <a:r>
              <a:rPr lang="en-US" altLang="ja-JP" sz="2800" dirty="0" smtClean="0"/>
              <a:t>(detailed later): </a:t>
            </a:r>
          </a:p>
          <a:p>
            <a:pPr marL="857250" lvl="1" indent="-457200"/>
            <a:r>
              <a:rPr lang="en-US" altLang="ja-JP" dirty="0"/>
              <a:t>N</a:t>
            </a:r>
            <a:r>
              <a:rPr lang="en-US" altLang="ja-JP" dirty="0" smtClean="0"/>
              <a:t>o </a:t>
            </a:r>
            <a:r>
              <a:rPr lang="en-US" altLang="ja-JP" dirty="0"/>
              <a:t>intermediate </a:t>
            </a:r>
            <a:r>
              <a:rPr lang="en-US" altLang="ja-JP" dirty="0" smtClean="0"/>
              <a:t>node &amp; No </a:t>
            </a:r>
            <a:r>
              <a:rPr lang="en-US" altLang="ja-JP" dirty="0"/>
              <a:t>additional DOF,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(i.e., </a:t>
            </a:r>
            <a:r>
              <a:rPr lang="en-US" altLang="ja-JP" dirty="0"/>
              <a:t>P</a:t>
            </a:r>
            <a:r>
              <a:rPr lang="en-US" altLang="ja-JP" dirty="0" smtClean="0"/>
              <a:t>urely displacement-based</a:t>
            </a:r>
            <a:br>
              <a:rPr lang="en-US" altLang="ja-JP" dirty="0" smtClean="0"/>
            </a:br>
            <a:r>
              <a:rPr lang="en-US" altLang="ja-JP" dirty="0" smtClean="0"/>
              <a:t>        4-node tetrahedral (T4) element),</a:t>
            </a:r>
          </a:p>
          <a:p>
            <a:pPr marL="857250" lvl="1" indent="-457200"/>
            <a:r>
              <a:rPr lang="en-US" altLang="ja-JP" dirty="0" smtClean="0"/>
              <a:t>Free from shear, volumetric and corner locking,</a:t>
            </a:r>
            <a:endParaRPr lang="en-US" altLang="ja-JP" dirty="0"/>
          </a:p>
          <a:p>
            <a:pPr marL="857250" lvl="1" indent="-457200" algn="just"/>
            <a:r>
              <a:rPr lang="en-US" altLang="ja-JP" dirty="0" smtClean="0"/>
              <a:t>No pressure </a:t>
            </a:r>
            <a:r>
              <a:rPr lang="en-US" altLang="ja-JP" dirty="0" err="1" smtClean="0"/>
              <a:t>checkerboarding</a:t>
            </a:r>
            <a:r>
              <a:rPr lang="en-US" altLang="ja-JP" dirty="0" smtClean="0"/>
              <a:t>,</a:t>
            </a:r>
            <a:endParaRPr lang="en-US" altLang="ja-JP" dirty="0"/>
          </a:p>
          <a:p>
            <a:pPr marL="857250" lvl="1" indent="-457200" algn="just"/>
            <a:r>
              <a:rPr lang="en-US" altLang="ja-JP" dirty="0" smtClean="0"/>
              <a:t>Long lasting in large deformation.</a:t>
            </a:r>
            <a:endParaRPr lang="en-US" altLang="ja-JP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A Recent Solution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E.g.1) </a:t>
                </a:r>
                <a:r>
                  <a:rPr lang="en-US" altLang="ja-JP" sz="2400" dirty="0"/>
                  <a:t>Compression of </a:t>
                </a:r>
                <a:r>
                  <a:rPr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/>
                  <a:t>body</a:t>
                </a:r>
                <a:r>
                  <a:rPr lang="en-US" altLang="ja-JP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989543"/>
            <a:ext cx="511063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(One of the latest S-FEM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shear/volumetric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Same mesh</a:t>
            </a:r>
            <a:br>
              <a:rPr lang="en-US" altLang="ja-JP" dirty="0" smtClean="0"/>
            </a:br>
            <a:r>
              <a:rPr lang="en-US" altLang="ja-JP" dirty="0" smtClean="0"/>
              <a:t>as </a:t>
            </a:r>
            <a:r>
              <a:rPr kumimoji="1" lang="en-US" altLang="ja-JP" dirty="0" smtClean="0">
                <a:solidFill>
                  <a:srgbClr val="FF9900"/>
                </a:solidFill>
              </a:rPr>
              <a:t>C3D4H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case.</a:t>
            </a:r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 Recent Solution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E.g.2) </a:t>
                </a:r>
                <a:r>
                  <a:rPr lang="en-US" altLang="ja-JP" sz="2400" dirty="0"/>
                  <a:t>E</a:t>
                </a:r>
                <a:r>
                  <a:rPr lang="en-US" altLang="ja-JP" sz="2400" dirty="0" smtClean="0"/>
                  <a:t>xplicit </a:t>
                </a:r>
                <a:r>
                  <a:rPr lang="en-US" altLang="ja-JP" sz="2400" dirty="0"/>
                  <a:t>d</a:t>
                </a:r>
                <a:r>
                  <a:rPr lang="en-US" altLang="ja-JP" sz="2400" dirty="0" smtClean="0"/>
                  <a:t>ynamic twist of </a:t>
                </a:r>
                <a:r>
                  <a:rPr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 smtClean="0"/>
                  <a:t> body </a:t>
                </a:r>
                <a:r>
                  <a:rPr lang="en-US" altLang="ja-JP" sz="20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/>
              </a:p>
              <a:p>
                <a:pPr marL="0" indent="0">
                  <a:buNone/>
                </a:pP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6" name="cantilever_twist_fps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4652"/>
            <a:ext cx="9144000" cy="502761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27684" y="5857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C3D4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28931" y="5857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C3D8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54326" y="5874745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F-barES-FEM-T4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11917" y="5872989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SymF-barES-FEM-T4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61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A Recent Solution (cont</a:t>
            </a:r>
            <a:r>
              <a:rPr lang="en-US" altLang="ja-JP" sz="3600" dirty="0" smtClean="0"/>
              <a:t>.)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E.g.3) </a:t>
            </a:r>
            <a:r>
              <a:rPr lang="en-US" altLang="ja-JP" sz="2400" dirty="0" smtClean="0"/>
              <a:t>Shear of </a:t>
            </a:r>
            <a:r>
              <a:rPr lang="en-US" altLang="ja-JP" sz="2400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lastoplastic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/>
              <a:t>body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with </a:t>
            </a:r>
            <a:r>
              <a:rPr lang="en-US" altLang="ja-JP" sz="2400" dirty="0" smtClean="0">
                <a:solidFill>
                  <a:srgbClr val="C00000"/>
                </a:solidFill>
              </a:rPr>
              <a:t>soft hardening </a:t>
            </a:r>
            <a:r>
              <a:rPr lang="en-US" altLang="ja-JP" sz="2400" dirty="0" err="1" smtClean="0"/>
              <a:t>coeff</a:t>
            </a:r>
            <a:r>
              <a:rPr lang="en-US" altLang="ja-JP" sz="2400" dirty="0" smtClean="0"/>
              <a:t>.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55" y="1201609"/>
            <a:ext cx="4068452" cy="28849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9" y="1184091"/>
            <a:ext cx="3851315" cy="285408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72707" y="4005701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</a:t>
            </a:r>
            <a:r>
              <a:rPr kumimoji="1" lang="en-US" altLang="ja-JP" sz="2000" b="1" u="sng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C3D4H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 locking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8305" y="4005064"/>
            <a:ext cx="370614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shear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68649" y="1063769"/>
            <a:ext cx="92333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25944" y="5478323"/>
            <a:ext cx="8280995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We have evaluated </a:t>
            </a:r>
            <a:r>
              <a:rPr lang="en-US" altLang="ja-JP" sz="2400" dirty="0" smtClean="0">
                <a:solidFill>
                  <a:schemeClr val="accent6"/>
                </a:solidFill>
              </a:rPr>
              <a:t>F-barES-FEM-T4</a:t>
            </a:r>
            <a:r>
              <a:rPr lang="en-US" altLang="ja-JP" sz="2400" dirty="0" smtClean="0"/>
              <a:t> in elastic and elastoplastic cases but NOT in </a:t>
            </a:r>
            <a:r>
              <a:rPr lang="en-US" altLang="ja-JP" sz="2400" dirty="0" smtClean="0">
                <a:solidFill>
                  <a:srgbClr val="FF0000"/>
                </a:solidFill>
              </a:rPr>
              <a:t>viscoelastic</a:t>
            </a:r>
            <a:r>
              <a:rPr lang="en-US" altLang="ja-JP" sz="2400" dirty="0" smtClean="0"/>
              <a:t> cases yet.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831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46763" y="1052736"/>
            <a:ext cx="8239359" cy="1944216"/>
          </a:xfrm>
          <a:prstGeom prst="roundRect">
            <a:avLst>
              <a:gd name="adj" fmla="val 30972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applying and demonstrate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latest S-FEM called </a:t>
            </a:r>
            <a: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F-barES-FEM-T4</a:t>
            </a:r>
            <a:b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viscoelastic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large deformation problems.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790" y="3609020"/>
            <a:ext cx="7753304" cy="2154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Introduction of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dirty="0" smtClean="0"/>
              <a:t>’s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 </a:t>
            </a:r>
            <a:r>
              <a:rPr lang="en-US" altLang="ja-JP" sz="2800" dirty="0" smtClean="0"/>
              <a:t>formulation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Demonstration of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br>
              <a:rPr lang="en-US" altLang="ja-JP" sz="2800" b="1" dirty="0" smtClean="0">
                <a:solidFill>
                  <a:srgbClr val="7030A0"/>
                </a:solidFill>
              </a:rPr>
            </a:br>
            <a:r>
              <a:rPr lang="en-US" altLang="ja-JP" sz="2800" dirty="0" smtClean="0"/>
              <a:t>in </a:t>
            </a:r>
            <a:r>
              <a:rPr lang="en-US" altLang="ja-JP" sz="2800" dirty="0" smtClean="0">
                <a:solidFill>
                  <a:srgbClr val="FF0000"/>
                </a:solidFill>
              </a:rPr>
              <a:t>viscoelastic</a:t>
            </a:r>
            <a:r>
              <a:rPr lang="en-US" altLang="ja-JP" sz="2800" dirty="0" smtClean="0"/>
              <a:t> problems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56903</TotalTime>
  <Words>923</Words>
  <Application>Microsoft Office PowerPoint</Application>
  <PresentationFormat>画面に合わせる (4:3)</PresentationFormat>
  <Paragraphs>330</Paragraphs>
  <Slides>33</Slides>
  <Notes>32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1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 F-bar aided edge-based  smoothed finite element method  with 4-node tetrahedral elements 　(F-barES-FEM-T4) for viscoelastic large deformation problems </vt:lpstr>
      <vt:lpstr>Motivation</vt:lpstr>
      <vt:lpstr>Issues</vt:lpstr>
      <vt:lpstr>Issues (cont.)</vt:lpstr>
      <vt:lpstr>A Recent Solution</vt:lpstr>
      <vt:lpstr>A Recent Solution (cont.)</vt:lpstr>
      <vt:lpstr>A Recent Solution (cont.)</vt:lpstr>
      <vt:lpstr>A Recent Solution (cont.)</vt:lpstr>
      <vt:lpstr>Objective</vt:lpstr>
      <vt:lpstr>PowerPoint プレゼンテーション</vt:lpstr>
      <vt:lpstr>1. Brief of Edge-based S-FEM (ES-FEM)</vt:lpstr>
      <vt:lpstr>2. Brief of Node-based S-FEM (NS-FEM)</vt:lpstr>
      <vt:lpstr>3. Brief of F-bar Method</vt:lpstr>
      <vt:lpstr>Outline of F-barES-FEM</vt:lpstr>
      <vt:lpstr>Outline of F-barES-FEM (cont.)</vt:lpstr>
      <vt:lpstr>How to Treat Viscoelastic Model</vt:lpstr>
      <vt:lpstr>PowerPoint プレゼンテーション</vt:lpstr>
      <vt:lpstr>Tensile Suspension of Viscoelastic Block</vt:lpstr>
      <vt:lpstr>Tensile Suspension of Viscoelastic Block</vt:lpstr>
      <vt:lpstr>Tensile Suspension of Viscoelastic Block</vt:lpstr>
      <vt:lpstr>Tensile Suspension of Viscoelastic Block</vt:lpstr>
      <vt:lpstr>Tensile Suspension of Viscoelastic Block</vt:lpstr>
      <vt:lpstr>Tensile Drooping of Viscoelastic Twisted Prism</vt:lpstr>
      <vt:lpstr>Tensile Drooping of Viscoelastic Twisted Prism</vt:lpstr>
      <vt:lpstr>Tensile Drooping of Viscoelastic Twisted Prism</vt:lpstr>
      <vt:lpstr>Tensile Drooping of Viscoelastic Twisted Prism</vt:lpstr>
      <vt:lpstr>PowerPoint プレゼンテーション</vt:lpstr>
      <vt:lpstr>Benefits and Drawbacks of F-barES-FEM-T4</vt:lpstr>
      <vt:lpstr>Take-Home Messages</vt:lpstr>
      <vt:lpstr>PowerPoint プレゼンテーション</vt:lpstr>
      <vt:lpstr>Characteristics of [K] in F-barES-FEM-T4 </vt:lpstr>
      <vt:lpstr>Tensile Suspension of Viscoelastic Block</vt:lpstr>
      <vt:lpstr>Tensile Suspension of Viscoelastic Block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2380</cp:revision>
  <cp:lastPrinted>2012-03-06T10:21:50Z</cp:lastPrinted>
  <dcterms:created xsi:type="dcterms:W3CDTF">2007-11-22T18:02:40Z</dcterms:created>
  <dcterms:modified xsi:type="dcterms:W3CDTF">2017-08-02T09:55:17Z</dcterms:modified>
</cp:coreProperties>
</file>