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37"/>
  </p:notesMasterIdLst>
  <p:handoutMasterIdLst>
    <p:handoutMasterId r:id="rId38"/>
  </p:handoutMasterIdLst>
  <p:sldIdLst>
    <p:sldId id="469" r:id="rId2"/>
    <p:sldId id="479" r:id="rId3"/>
    <p:sldId id="493" r:id="rId4"/>
    <p:sldId id="494" r:id="rId5"/>
    <p:sldId id="481" r:id="rId6"/>
    <p:sldId id="448" r:id="rId7"/>
    <p:sldId id="482" r:id="rId8"/>
    <p:sldId id="483" r:id="rId9"/>
    <p:sldId id="452" r:id="rId10"/>
    <p:sldId id="488" r:id="rId11"/>
    <p:sldId id="449" r:id="rId12"/>
    <p:sldId id="486" r:id="rId13"/>
    <p:sldId id="487" r:id="rId14"/>
    <p:sldId id="457" r:id="rId15"/>
    <p:sldId id="484" r:id="rId16"/>
    <p:sldId id="450" r:id="rId17"/>
    <p:sldId id="439" r:id="rId18"/>
    <p:sldId id="461" r:id="rId19"/>
    <p:sldId id="466" r:id="rId20"/>
    <p:sldId id="467" r:id="rId21"/>
    <p:sldId id="470" r:id="rId22"/>
    <p:sldId id="471" r:id="rId23"/>
    <p:sldId id="472" r:id="rId24"/>
    <p:sldId id="473" r:id="rId25"/>
    <p:sldId id="475" r:id="rId26"/>
    <p:sldId id="476" r:id="rId27"/>
    <p:sldId id="477" r:id="rId28"/>
    <p:sldId id="489" r:id="rId29"/>
    <p:sldId id="490" r:id="rId30"/>
    <p:sldId id="491" r:id="rId31"/>
    <p:sldId id="403" r:id="rId32"/>
    <p:sldId id="416" r:id="rId33"/>
    <p:sldId id="465" r:id="rId34"/>
    <p:sldId id="458" r:id="rId35"/>
    <p:sldId id="459" r:id="rId36"/>
  </p:sldIdLst>
  <p:sldSz cx="9144000" cy="6858000" type="screen4x3"/>
  <p:notesSz cx="9971088" cy="6823075"/>
  <p:custDataLst>
    <p:tags r:id="rId39"/>
  </p:custDataLst>
  <p:defaultTextStyle>
    <a:defPPr>
      <a:defRPr lang="ja-JP"/>
    </a:defPPr>
    <a:lvl1pPr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MS PGothic" pitchFamily="50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MS PGothic" pitchFamily="50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MS PGothic" pitchFamily="50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MS PGothic" pitchFamily="50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MS PGothic" pitchFamily="50" charset="-128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Arial" charset="0"/>
        <a:ea typeface="MS PGothic" pitchFamily="50" charset="-128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Arial" charset="0"/>
        <a:ea typeface="MS PGothic" pitchFamily="50" charset="-128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Arial" charset="0"/>
        <a:ea typeface="MS PGothic" pitchFamily="50" charset="-128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Arial" charset="0"/>
        <a:ea typeface="MS PGothic" pitchFamily="50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149">
          <p15:clr>
            <a:srgbClr val="A4A3A4"/>
          </p15:clr>
        </p15:guide>
        <p15:guide id="2" pos="314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00CC"/>
    <a:srgbClr val="0000CC"/>
    <a:srgbClr val="008000"/>
    <a:srgbClr val="FF0000"/>
    <a:srgbClr val="FF00FF"/>
    <a:srgbClr val="404040"/>
    <a:srgbClr val="FF9900"/>
    <a:srgbClr val="000000"/>
    <a:srgbClr val="00CC00"/>
    <a:srgbClr val="808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スタイル (中間)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中間スタイル 2 - アクセント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2833802-FEF1-4C79-8D5D-14CF1EAF98D9}" styleName="淡色スタイル 2 - アクセント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5A111915-BE36-4E01-A7E5-04B1672EAD32}" styleName="淡色スタイル 2 - アクセント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156" autoAdjust="0"/>
    <p:restoredTop sz="88252" autoAdjust="0"/>
  </p:normalViewPr>
  <p:slideViewPr>
    <p:cSldViewPr>
      <p:cViewPr varScale="1">
        <p:scale>
          <a:sx n="91" d="100"/>
          <a:sy n="91" d="100"/>
        </p:scale>
        <p:origin x="283" y="53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0" d="100"/>
        <a:sy n="70" d="100"/>
      </p:scale>
      <p:origin x="0" y="0"/>
    </p:cViewPr>
  </p:sorterViewPr>
  <p:notesViewPr>
    <p:cSldViewPr>
      <p:cViewPr varScale="1">
        <p:scale>
          <a:sx n="94" d="100"/>
          <a:sy n="94" d="100"/>
        </p:scale>
        <p:origin x="-1380" y="-96"/>
      </p:cViewPr>
      <p:guideLst>
        <p:guide orient="horz" pos="2149"/>
        <p:guide pos="3140"/>
      </p:guideLst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gs" Target="tags/tag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21175" cy="3413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quarter" idx="1"/>
          </p:nvPr>
        </p:nvSpPr>
        <p:spPr>
          <a:xfrm>
            <a:off x="5648325" y="0"/>
            <a:ext cx="4321175" cy="3413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7F8867-4283-4A96-9771-3601A6259625}" type="datetimeFigureOut">
              <a:rPr kumimoji="1" lang="ja-JP" altLang="en-US" smtClean="0"/>
              <a:t>2024/4/9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2"/>
          </p:nvPr>
        </p:nvSpPr>
        <p:spPr>
          <a:xfrm>
            <a:off x="0" y="6480175"/>
            <a:ext cx="4321175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3"/>
          </p:nvPr>
        </p:nvSpPr>
        <p:spPr>
          <a:xfrm>
            <a:off x="5648325" y="6480175"/>
            <a:ext cx="4321175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55A802-9E04-459A-9DBB-836DB47BD77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2917085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319943" cy="341209"/>
          </a:xfrm>
          <a:prstGeom prst="rect">
            <a:avLst/>
          </a:prstGeom>
        </p:spPr>
        <p:txBody>
          <a:bodyPr vert="horz" lIns="92418" tIns="46209" rIns="92418" bIns="46209" rtlCol="0"/>
          <a:lstStyle>
            <a:lvl1pPr algn="l">
              <a:defRPr sz="1200" smtClean="0"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idx="1"/>
          </p:nvPr>
        </p:nvSpPr>
        <p:spPr>
          <a:xfrm>
            <a:off x="5648797" y="0"/>
            <a:ext cx="4319943" cy="341209"/>
          </a:xfrm>
          <a:prstGeom prst="rect">
            <a:avLst/>
          </a:prstGeom>
        </p:spPr>
        <p:txBody>
          <a:bodyPr vert="horz" lIns="92418" tIns="46209" rIns="92418" bIns="46209" rtlCol="0"/>
          <a:lstStyle>
            <a:lvl1pPr algn="r">
              <a:defRPr sz="1200" smtClean="0"/>
            </a:lvl1pPr>
          </a:lstStyle>
          <a:p>
            <a:pPr>
              <a:defRPr/>
            </a:pPr>
            <a:fld id="{C3B1C3B4-0EFA-4E9A-BE43-AB531CD70431}" type="datetimeFigureOut">
              <a:rPr lang="ja-JP" altLang="en-US"/>
              <a:pPr>
                <a:defRPr/>
              </a:pPr>
              <a:t>2024/4/9</a:t>
            </a:fld>
            <a:endParaRPr lang="ja-JP" altLang="en-US"/>
          </a:p>
        </p:txBody>
      </p:sp>
      <p:sp>
        <p:nvSpPr>
          <p:cNvPr id="4" name="スライド イメージ プレースホルダ 3"/>
          <p:cNvSpPr>
            <a:spLocks noGrp="1" noRot="1" noChangeAspect="1"/>
          </p:cNvSpPr>
          <p:nvPr>
            <p:ph type="sldImg" idx="2"/>
          </p:nvPr>
        </p:nvSpPr>
        <p:spPr>
          <a:xfrm>
            <a:off x="3279775" y="511175"/>
            <a:ext cx="3411538" cy="25590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18" tIns="46209" rIns="92418" bIns="46209" rtlCol="0" anchor="ctr"/>
          <a:lstStyle/>
          <a:p>
            <a:pPr lvl="0"/>
            <a:endParaRPr lang="ja-JP" altLang="en-US" noProof="0"/>
          </a:p>
        </p:txBody>
      </p:sp>
      <p:sp>
        <p:nvSpPr>
          <p:cNvPr id="5" name="ノー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997815" y="3240934"/>
            <a:ext cx="7975460" cy="3070878"/>
          </a:xfrm>
          <a:prstGeom prst="rect">
            <a:avLst/>
          </a:prstGeom>
        </p:spPr>
        <p:txBody>
          <a:bodyPr vert="horz" lIns="92418" tIns="46209" rIns="92418" bIns="46209" rtlCol="0">
            <a:normAutofit/>
          </a:bodyPr>
          <a:lstStyle/>
          <a:p>
            <a:pPr lvl="0"/>
            <a:r>
              <a:rPr lang="ja-JP" altLang="en-US" noProof="0"/>
              <a:t>マスタ テキストの書式設定</a:t>
            </a:r>
          </a:p>
          <a:p>
            <a:pPr lvl="1"/>
            <a:r>
              <a:rPr lang="ja-JP" altLang="en-US" noProof="0"/>
              <a:t>第 </a:t>
            </a:r>
            <a:r>
              <a:rPr lang="en-US" altLang="ja-JP" noProof="0"/>
              <a:t>2 </a:t>
            </a:r>
            <a:r>
              <a:rPr lang="ja-JP" altLang="en-US" noProof="0"/>
              <a:t>レベル</a:t>
            </a:r>
          </a:p>
          <a:p>
            <a:pPr lvl="2"/>
            <a:r>
              <a:rPr lang="ja-JP" altLang="en-US" noProof="0"/>
              <a:t>第 </a:t>
            </a:r>
            <a:r>
              <a:rPr lang="en-US" altLang="ja-JP" noProof="0"/>
              <a:t>3 </a:t>
            </a:r>
            <a:r>
              <a:rPr lang="ja-JP" altLang="en-US" noProof="0"/>
              <a:t>レベル</a:t>
            </a:r>
          </a:p>
          <a:p>
            <a:pPr lvl="3"/>
            <a:r>
              <a:rPr lang="ja-JP" altLang="en-US" noProof="0"/>
              <a:t>第 </a:t>
            </a:r>
            <a:r>
              <a:rPr lang="en-US" altLang="ja-JP" noProof="0"/>
              <a:t>4 </a:t>
            </a:r>
            <a:r>
              <a:rPr lang="ja-JP" altLang="en-US" noProof="0"/>
              <a:t>レベル</a:t>
            </a:r>
          </a:p>
          <a:p>
            <a:pPr lvl="4"/>
            <a:r>
              <a:rPr lang="ja-JP" altLang="en-US" noProof="0"/>
              <a:t>第 </a:t>
            </a:r>
            <a:r>
              <a:rPr lang="en-US" altLang="ja-JP" noProof="0"/>
              <a:t>5 </a:t>
            </a:r>
            <a:r>
              <a:rPr lang="ja-JP" altLang="en-US" noProof="0"/>
              <a:t>レベル</a:t>
            </a: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4"/>
          </p:nvPr>
        </p:nvSpPr>
        <p:spPr>
          <a:xfrm>
            <a:off x="1" y="6480770"/>
            <a:ext cx="4319943" cy="341208"/>
          </a:xfrm>
          <a:prstGeom prst="rect">
            <a:avLst/>
          </a:prstGeom>
        </p:spPr>
        <p:txBody>
          <a:bodyPr vert="horz" lIns="92418" tIns="46209" rIns="92418" bIns="46209" rtlCol="0" anchor="b"/>
          <a:lstStyle>
            <a:lvl1pPr algn="l">
              <a:defRPr sz="1200" smtClean="0"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5"/>
          </p:nvPr>
        </p:nvSpPr>
        <p:spPr>
          <a:xfrm>
            <a:off x="5648797" y="6480770"/>
            <a:ext cx="4319943" cy="341208"/>
          </a:xfrm>
          <a:prstGeom prst="rect">
            <a:avLst/>
          </a:prstGeom>
        </p:spPr>
        <p:txBody>
          <a:bodyPr vert="horz" lIns="92418" tIns="46209" rIns="92418" bIns="46209" rtlCol="0" anchor="b"/>
          <a:lstStyle>
            <a:lvl1pPr algn="r">
              <a:defRPr sz="1200" smtClean="0"/>
            </a:lvl1pPr>
          </a:lstStyle>
          <a:p>
            <a:pPr>
              <a:defRPr/>
            </a:pPr>
            <a:fld id="{24E7511A-E19B-4650-9FBF-BD8447E14FDF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3999435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MS PGothic" pitchFamily="50" charset="-128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MS PGothic" pitchFamily="50" charset="-128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MS PGothic" pitchFamily="50" charset="-128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MS PGothic" pitchFamily="50" charset="-128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MS PGothic" pitchFamily="50" charset="-128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1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1340435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10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47011836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11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427115265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12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05908263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13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6151661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14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54808308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15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49376692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16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42808168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17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24114612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18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96053302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19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8640409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2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14009669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20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70319660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21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97094088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22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52201551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23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61054823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24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48678204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25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65435924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26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93987311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27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51562377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28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56406716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29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7050128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3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71519644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30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25263241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31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98499269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32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95727023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33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417040366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34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5797785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35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7684575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4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0582219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5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0248799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6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410582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7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0827276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8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98788982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9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5524635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1750425"/>
            <a:ext cx="7772400" cy="1470025"/>
          </a:xfrm>
        </p:spPr>
        <p:txBody>
          <a:bodyPr/>
          <a:lstStyle/>
          <a:p>
            <a:r>
              <a:rPr lang="ja-JP" altLang="en-US" dirty="0"/>
              <a:t>マスタ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ja-JP" altLang="en-US"/>
              <a:t>マスタ サブタイトルの書式設定</a:t>
            </a: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4"/>
          </p:nvPr>
        </p:nvSpPr>
        <p:spPr>
          <a:xfrm>
            <a:off x="4037625" y="6626416"/>
            <a:ext cx="1054894" cy="196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altLang="ja-JP" dirty="0"/>
              <a:t>P. </a:t>
            </a:r>
            <a:fld id="{F8FDF831-B0A3-4B44-A20D-7581D5587101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9030338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0" y="36513"/>
            <a:ext cx="9144000" cy="620712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ja-JP" altLang="en-US" dirty="0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6" name="スライド番号プレースホルダー 4"/>
          <p:cNvSpPr>
            <a:spLocks noGrp="1"/>
          </p:cNvSpPr>
          <p:nvPr>
            <p:ph type="sldNum" sz="quarter" idx="4"/>
          </p:nvPr>
        </p:nvSpPr>
        <p:spPr>
          <a:xfrm>
            <a:off x="4037625" y="6626416"/>
            <a:ext cx="1054894" cy="196968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altLang="ja-JP" dirty="0"/>
              <a:t>P. </a:t>
            </a:r>
            <a:fld id="{F8FDF831-B0A3-4B44-A20D-7581D5587101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8895410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4" name="スライド番号プレースホルダー 4"/>
          <p:cNvSpPr>
            <a:spLocks noGrp="1"/>
          </p:cNvSpPr>
          <p:nvPr>
            <p:ph type="sldNum" sz="quarter" idx="4"/>
          </p:nvPr>
        </p:nvSpPr>
        <p:spPr>
          <a:xfrm>
            <a:off x="4037625" y="6626416"/>
            <a:ext cx="1054894" cy="196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altLang="ja-JP" dirty="0"/>
              <a:t>P. </a:t>
            </a:r>
            <a:fld id="{F8FDF831-B0A3-4B44-A20D-7581D5587101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30866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36513"/>
            <a:ext cx="9144000" cy="620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accent1"/>
            </a:outerShdw>
          </a:effec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ja-JP" altLang="en-US" dirty="0"/>
              <a:t>マスタ タイトルの書式設定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50824" y="623887"/>
            <a:ext cx="8641655" cy="5773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dirty="0"/>
              <a:t>マスタ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</a:p>
        </p:txBody>
      </p:sp>
      <p:sp>
        <p:nvSpPr>
          <p:cNvPr id="3086" name="Rectangle 14"/>
          <p:cNvSpPr>
            <a:spLocks noChangeArrowheads="1"/>
          </p:cNvSpPr>
          <p:nvPr userDrawn="1"/>
        </p:nvSpPr>
        <p:spPr bwMode="auto">
          <a:xfrm flipV="1">
            <a:off x="0" y="574675"/>
            <a:ext cx="9144000" cy="71438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404040"/>
              </a:gs>
            </a:gsLst>
            <a:lin ang="13500000" scaled="1"/>
          </a:gradFill>
          <a:ln w="9525">
            <a:noFill/>
            <a:round/>
            <a:headEnd/>
            <a:tailEnd/>
          </a:ln>
        </p:spPr>
        <p:txBody>
          <a:bodyPr rot="10800000" wrap="none" anchor="ctr"/>
          <a:lstStyle/>
          <a:p>
            <a:pPr>
              <a:defRPr/>
            </a:pPr>
            <a:endParaRPr lang="ja-JP" altLang="en-US"/>
          </a:p>
        </p:txBody>
      </p:sp>
      <p:grpSp>
        <p:nvGrpSpPr>
          <p:cNvPr id="6" name="グループ化 5"/>
          <p:cNvGrpSpPr/>
          <p:nvPr userDrawn="1"/>
        </p:nvGrpSpPr>
        <p:grpSpPr>
          <a:xfrm>
            <a:off x="0" y="6397625"/>
            <a:ext cx="9144000" cy="460375"/>
            <a:chOff x="0" y="6397625"/>
            <a:chExt cx="9144000" cy="460375"/>
          </a:xfrm>
        </p:grpSpPr>
        <p:sp>
          <p:nvSpPr>
            <p:cNvPr id="3080" name="Rectangle 8"/>
            <p:cNvSpPr>
              <a:spLocks noChangeArrowheads="1"/>
            </p:cNvSpPr>
            <p:nvPr userDrawn="1"/>
          </p:nvSpPr>
          <p:spPr bwMode="auto">
            <a:xfrm flipV="1">
              <a:off x="0" y="6397625"/>
              <a:ext cx="9144000" cy="460375"/>
            </a:xfrm>
            <a:prstGeom prst="rect">
              <a:avLst/>
            </a:prstGeom>
            <a:solidFill>
              <a:srgbClr val="404040"/>
            </a:solidFill>
            <a:ln w="9525">
              <a:noFill/>
              <a:round/>
              <a:headEnd/>
              <a:tailEnd/>
            </a:ln>
          </p:spPr>
          <p:txBody>
            <a:bodyPr rot="10800000" wrap="none" anchor="ctr"/>
            <a:lstStyle/>
            <a:p>
              <a:pPr>
                <a:defRPr/>
              </a:pPr>
              <a:endParaRPr lang="ja-JP" altLang="en-US"/>
            </a:p>
          </p:txBody>
        </p:sp>
        <p:sp>
          <p:nvSpPr>
            <p:cNvPr id="3081" name="Text Box 9"/>
            <p:cNvSpPr txBox="1">
              <a:spLocks noChangeArrowheads="1"/>
            </p:cNvSpPr>
            <p:nvPr userDrawn="1"/>
          </p:nvSpPr>
          <p:spPr bwMode="auto">
            <a:xfrm>
              <a:off x="4178236" y="6446838"/>
              <a:ext cx="835165" cy="171714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pPr algn="ctr" defTabSz="457200">
                <a:lnSpc>
                  <a:spcPct val="93000"/>
                </a:lnSpc>
                <a:buClr>
                  <a:srgbClr val="000000"/>
                </a:buClr>
                <a:buSzPct val="100000"/>
                <a:buFont typeface="Arial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r>
                <a:rPr kumimoji="0" lang="en-US" altLang="ja-JP" sz="1200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WCCM</a:t>
              </a:r>
              <a:r>
                <a:rPr kumimoji="0" lang="en-GB" altLang="ja-JP" sz="1200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2012</a:t>
              </a:r>
            </a:p>
          </p:txBody>
        </p:sp>
        <p:pic>
          <p:nvPicPr>
            <p:cNvPr id="2057" name="Picture 15" descr="ロゴのみ"/>
            <p:cNvPicPr>
              <a:picLocks noChangeArrowheads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924" b="20924"/>
            <a:stretch>
              <a:fillRect/>
            </a:stretch>
          </p:blipFill>
          <p:spPr bwMode="auto">
            <a:xfrm>
              <a:off x="7200900" y="6453188"/>
              <a:ext cx="1681163" cy="360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8" name="Picture 17" descr="logo"/>
            <p:cNvPicPr>
              <a:picLocks noChangeAspect="1" noChangeArrowheads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0825" y="6453188"/>
              <a:ext cx="1681163" cy="360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" name="スライド番号プレースホルダー 4"/>
          <p:cNvSpPr>
            <a:spLocks noGrp="1"/>
          </p:cNvSpPr>
          <p:nvPr userDrawn="1">
            <p:ph type="sldNum" sz="quarter" idx="4"/>
          </p:nvPr>
        </p:nvSpPr>
        <p:spPr>
          <a:xfrm>
            <a:off x="4031940" y="6626416"/>
            <a:ext cx="1054894" cy="196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altLang="ja-JP" dirty="0"/>
              <a:t>P. </a:t>
            </a:r>
            <a:fld id="{F8FDF831-B0A3-4B44-A20D-7581D5587101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6" r:id="rId3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000" b="0">
          <a:solidFill>
            <a:schemeClr val="accent2"/>
          </a:solidFill>
          <a:latin typeface="Eras Bold ITC" pitchFamily="34" charset="0"/>
          <a:ea typeface="Arial Unicode MS" pitchFamily="50" charset="-128"/>
          <a:cs typeface="Arial Unicode MS" pitchFamily="50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chemeClr val="accent2"/>
          </a:solidFill>
          <a:latin typeface="Arial" charset="0"/>
          <a:ea typeface="MS PGothic" pitchFamily="50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chemeClr val="accent2"/>
          </a:solidFill>
          <a:latin typeface="Arial" charset="0"/>
          <a:ea typeface="MS PGothic" pitchFamily="50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chemeClr val="accent2"/>
          </a:solidFill>
          <a:latin typeface="Arial" charset="0"/>
          <a:ea typeface="MS PGothic" pitchFamily="50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chemeClr val="accent2"/>
          </a:solidFill>
          <a:latin typeface="Arial" charset="0"/>
          <a:ea typeface="MS PGothic" pitchFamily="50" charset="-128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3600" b="1">
          <a:solidFill>
            <a:schemeClr val="accent2"/>
          </a:solidFill>
          <a:latin typeface="MS PGothic" pitchFamily="50" charset="-128"/>
          <a:ea typeface="MS PGothic" pitchFamily="50" charset="-128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3600" b="1">
          <a:solidFill>
            <a:schemeClr val="accent2"/>
          </a:solidFill>
          <a:latin typeface="MS PGothic" pitchFamily="50" charset="-128"/>
          <a:ea typeface="MS PGothic" pitchFamily="50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3600" b="1">
          <a:solidFill>
            <a:schemeClr val="accent2"/>
          </a:solidFill>
          <a:latin typeface="MS PGothic" pitchFamily="50" charset="-128"/>
          <a:ea typeface="MS PGothic" pitchFamily="50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3600" b="1">
          <a:solidFill>
            <a:schemeClr val="accent2"/>
          </a:solidFill>
          <a:latin typeface="MS PGothic" pitchFamily="50" charset="-128"/>
          <a:ea typeface="MS PGothic" pitchFamily="50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n"/>
        <a:defRPr kumimoji="1" sz="3200">
          <a:solidFill>
            <a:schemeClr val="tx1"/>
          </a:solidFill>
          <a:latin typeface="Arial" pitchFamily="34" charset="0"/>
          <a:ea typeface="Arial Unicode MS" pitchFamily="50" charset="-128"/>
          <a:cs typeface="Arial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l"/>
        <a:defRPr kumimoji="1" sz="2800">
          <a:solidFill>
            <a:schemeClr val="tx1"/>
          </a:solidFill>
          <a:latin typeface="Arial" pitchFamily="34" charset="0"/>
          <a:ea typeface="Arial Unicode MS" pitchFamily="50" charset="-128"/>
          <a:cs typeface="Arial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SzPct val="80000"/>
        <a:buFont typeface="Wingdings" pitchFamily="2" charset="2"/>
        <a:buChar char="u"/>
        <a:defRPr kumimoji="1" sz="2400">
          <a:solidFill>
            <a:schemeClr val="tx1"/>
          </a:solidFill>
          <a:latin typeface="Arial" pitchFamily="34" charset="0"/>
          <a:ea typeface="Arial Unicode MS" pitchFamily="50" charset="-128"/>
          <a:cs typeface="Arial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p"/>
        <a:defRPr kumimoji="1" sz="2000">
          <a:solidFill>
            <a:schemeClr val="tx1"/>
          </a:solidFill>
          <a:latin typeface="Arial" pitchFamily="34" charset="0"/>
          <a:ea typeface="Arial Unicode MS" pitchFamily="50" charset="-128"/>
          <a:cs typeface="Arial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Arial" pitchFamily="34" charset="0"/>
          <a:ea typeface="Arial Unicode MS" pitchFamily="50" charset="-128"/>
          <a:cs typeface="Arial" pitchFamily="34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8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0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9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19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image" Target="../media/image18.png"/><Relationship Id="rId9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6.png"/><Relationship Id="rId4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hyperlink" Target="FEM.avi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45.png"/><Relationship Id="rId4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55.png"/><Relationship Id="rId4" Type="http://schemas.openxmlformats.org/officeDocument/2006/relationships/notesSlide" Target="../notesSlides/notesSlide2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63.png"/><Relationship Id="rId7" Type="http://schemas.openxmlformats.org/officeDocument/2006/relationships/image" Target="../media/image67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Relationship Id="rId9" Type="http://schemas.openxmlformats.org/officeDocument/2006/relationships/image" Target="../media/image6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0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/>
          <p:cNvSpPr>
            <a:spLocks noGrp="1"/>
          </p:cNvSpPr>
          <p:nvPr>
            <p:ph type="ctrTitle"/>
          </p:nvPr>
        </p:nvSpPr>
        <p:spPr>
          <a:xfrm>
            <a:off x="323528" y="1052736"/>
            <a:ext cx="8496944" cy="3564396"/>
          </a:xfrm>
        </p:spPr>
        <p:txBody>
          <a:bodyPr>
            <a:noAutofit/>
          </a:bodyPr>
          <a:lstStyle/>
          <a:p>
            <a:r>
              <a:rPr lang="en-US" altLang="ja-JP" sz="3600" b="0" dirty="0">
                <a:latin typeface="Eras Bold ITC" pitchFamily="34" charset="0"/>
                <a:cs typeface="Arial" pitchFamily="34" charset="0"/>
              </a:rPr>
              <a:t>A Novel Finite Element Formulation</a:t>
            </a:r>
            <a:br>
              <a:rPr lang="en-US" altLang="ja-JP" sz="3600" b="0" dirty="0">
                <a:latin typeface="Eras Bold ITC" pitchFamily="34" charset="0"/>
                <a:cs typeface="Arial" pitchFamily="34" charset="0"/>
              </a:rPr>
            </a:br>
            <a:r>
              <a:rPr lang="en-US" altLang="ja-JP" sz="3600" b="0" dirty="0">
                <a:latin typeface="Eras Bold ITC" pitchFamily="34" charset="0"/>
                <a:cs typeface="Arial" pitchFamily="34" charset="0"/>
              </a:rPr>
              <a:t>for Large Deformation Analysis</a:t>
            </a:r>
            <a:br>
              <a:rPr lang="en-US" altLang="ja-JP" sz="3600" b="0" dirty="0">
                <a:latin typeface="Eras Bold ITC" pitchFamily="34" charset="0"/>
                <a:cs typeface="Arial" pitchFamily="34" charset="0"/>
              </a:rPr>
            </a:br>
            <a:r>
              <a:rPr lang="en-US" altLang="ja-JP" sz="3600" b="0" dirty="0">
                <a:latin typeface="Eras Bold ITC" pitchFamily="34" charset="0"/>
                <a:cs typeface="Arial" pitchFamily="34" charset="0"/>
              </a:rPr>
              <a:t>Based on</a:t>
            </a:r>
            <a:br>
              <a:rPr lang="en-US" altLang="ja-JP" sz="3600" b="0" dirty="0">
                <a:latin typeface="Eras Bold ITC" pitchFamily="34" charset="0"/>
                <a:cs typeface="Arial" pitchFamily="34" charset="0"/>
              </a:rPr>
            </a:br>
            <a:r>
              <a:rPr lang="en-US" altLang="ja-JP" sz="3600" b="0" dirty="0">
                <a:solidFill>
                  <a:srgbClr val="008000"/>
                </a:solidFill>
                <a:latin typeface="Eras Bold ITC" pitchFamily="34" charset="0"/>
                <a:cs typeface="Arial" pitchFamily="34" charset="0"/>
              </a:rPr>
              <a:t>Incremental Equilibrium Equation</a:t>
            </a:r>
            <a:br>
              <a:rPr lang="en-US" altLang="ja-JP" sz="3600" b="0" dirty="0">
                <a:latin typeface="Eras Bold ITC" pitchFamily="34" charset="0"/>
                <a:cs typeface="Arial" pitchFamily="34" charset="0"/>
              </a:rPr>
            </a:br>
            <a:r>
              <a:rPr lang="en-US" altLang="ja-JP" sz="3600" b="0" dirty="0">
                <a:latin typeface="Eras Bold ITC" pitchFamily="34" charset="0"/>
                <a:cs typeface="Arial" pitchFamily="34" charset="0"/>
              </a:rPr>
              <a:t>in Conjunction with</a:t>
            </a:r>
            <a:br>
              <a:rPr lang="en-US" altLang="ja-JP" sz="3600" b="0" dirty="0">
                <a:latin typeface="Eras Bold ITC" pitchFamily="34" charset="0"/>
                <a:cs typeface="Arial" pitchFamily="34" charset="0"/>
              </a:rPr>
            </a:br>
            <a:r>
              <a:rPr lang="en-US" altLang="ja-JP" sz="3600" b="0" dirty="0">
                <a:solidFill>
                  <a:srgbClr val="FF0000"/>
                </a:solidFill>
                <a:latin typeface="Eras Bold ITC" pitchFamily="34" charset="0"/>
                <a:cs typeface="Arial" pitchFamily="34" charset="0"/>
              </a:rPr>
              <a:t>Rezoning Technique</a:t>
            </a:r>
            <a:endParaRPr kumimoji="1" lang="ja-JP" altLang="en-US" sz="3600" b="0" dirty="0">
              <a:solidFill>
                <a:srgbClr val="FF0000"/>
              </a:solidFill>
              <a:latin typeface="Eras Bold ITC" pitchFamily="34" charset="0"/>
              <a:cs typeface="Arial" pitchFamily="34" charset="0"/>
            </a:endParaRPr>
          </a:p>
        </p:txBody>
      </p:sp>
      <p:sp>
        <p:nvSpPr>
          <p:cNvPr id="6" name="サブタイトル 5"/>
          <p:cNvSpPr>
            <a:spLocks noGrp="1"/>
          </p:cNvSpPr>
          <p:nvPr>
            <p:ph type="subTitle" idx="1"/>
          </p:nvPr>
        </p:nvSpPr>
        <p:spPr>
          <a:xfrm>
            <a:off x="935596" y="4869160"/>
            <a:ext cx="7344816" cy="1332148"/>
          </a:xfrm>
        </p:spPr>
        <p:txBody>
          <a:bodyPr/>
          <a:lstStyle/>
          <a:p>
            <a:r>
              <a:rPr lang="en-US" altLang="zh-TW" sz="2800" b="1" u="sng" dirty="0"/>
              <a:t>Yuki ONISHI</a:t>
            </a:r>
            <a:r>
              <a:rPr lang="en-US" altLang="zh-TW" sz="2800" b="1" dirty="0"/>
              <a:t>,  Kenji AMAYA</a:t>
            </a:r>
          </a:p>
          <a:p>
            <a:r>
              <a:rPr lang="en-US" altLang="zh-TW" sz="2800" b="1" dirty="0"/>
              <a:t>Tokyo Institute of Technology (Japan)</a:t>
            </a:r>
            <a:endParaRPr lang="zh-TW" altLang="en-US" sz="28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1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2595887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/>
          <p:cNvSpPr/>
          <p:nvPr/>
        </p:nvSpPr>
        <p:spPr>
          <a:xfrm>
            <a:off x="107504" y="3573016"/>
            <a:ext cx="8928992" cy="2772308"/>
          </a:xfrm>
          <a:prstGeom prst="rect">
            <a:avLst/>
          </a:prstGeom>
          <a:noFill/>
          <a:ln w="63500"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Comparison of IEE to Standard EE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10</a:t>
            </a:fld>
            <a:endParaRPr lang="ja-JP" altLang="en-US" dirty="0"/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628" y="4459756"/>
            <a:ext cx="8785860" cy="1813560"/>
          </a:xfrm>
          <a:prstGeom prst="rect">
            <a:avLst/>
          </a:prstGeom>
          <a:noFill/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548" y="1556792"/>
            <a:ext cx="8092440" cy="1813560"/>
          </a:xfrm>
          <a:prstGeom prst="rect">
            <a:avLst/>
          </a:prstGeom>
        </p:spPr>
      </p:pic>
      <p:sp>
        <p:nvSpPr>
          <p:cNvPr id="9" name="テキスト ボックス 8"/>
          <p:cNvSpPr txBox="1"/>
          <p:nvPr/>
        </p:nvSpPr>
        <p:spPr>
          <a:xfrm>
            <a:off x="107504" y="692696"/>
            <a:ext cx="22188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b="1" dirty="0">
                <a:solidFill>
                  <a:srgbClr val="6600CC"/>
                </a:solidFill>
              </a:rPr>
              <a:t>[Standard EE]</a:t>
            </a:r>
            <a:endParaRPr kumimoji="1" lang="ja-JP" altLang="en-US" sz="2400" b="1" dirty="0">
              <a:solidFill>
                <a:srgbClr val="6600CC"/>
              </a:solidFill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107504" y="3573016"/>
            <a:ext cx="8851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b="1" dirty="0">
                <a:solidFill>
                  <a:srgbClr val="008000"/>
                </a:solidFill>
              </a:rPr>
              <a:t>[IEE]</a:t>
            </a:r>
            <a:endParaRPr kumimoji="1" lang="ja-JP" altLang="en-US" sz="2400" b="1" dirty="0">
              <a:solidFill>
                <a:srgbClr val="008000"/>
              </a:solidFill>
            </a:endParaRPr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19" t="-13410" r="-1606" b="-13901"/>
          <a:stretch/>
        </p:blipFill>
        <p:spPr>
          <a:xfrm>
            <a:off x="2268000" y="3753036"/>
            <a:ext cx="4572000" cy="576000"/>
          </a:xfrm>
          <a:prstGeom prst="rect">
            <a:avLst/>
          </a:prstGeom>
          <a:ln w="25400">
            <a:solidFill>
              <a:srgbClr val="008000"/>
            </a:solidFill>
          </a:ln>
        </p:spPr>
      </p:pic>
      <p:pic>
        <p:nvPicPr>
          <p:cNvPr id="5" name="図 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06" t="-9883" r="-2258" b="-17430"/>
          <a:stretch/>
        </p:blipFill>
        <p:spPr>
          <a:xfrm>
            <a:off x="2628000" y="836712"/>
            <a:ext cx="3924000" cy="576000"/>
          </a:xfrm>
          <a:prstGeom prst="rect">
            <a:avLst/>
          </a:prstGeom>
          <a:ln w="25400">
            <a:solidFill>
              <a:srgbClr val="7030A0"/>
            </a:solidFill>
          </a:ln>
        </p:spPr>
      </p:pic>
      <p:sp>
        <p:nvSpPr>
          <p:cNvPr id="13" name="正方形/長方形 12"/>
          <p:cNvSpPr/>
          <p:nvPr/>
        </p:nvSpPr>
        <p:spPr>
          <a:xfrm>
            <a:off x="107062" y="688593"/>
            <a:ext cx="8928992" cy="2772308"/>
          </a:xfrm>
          <a:prstGeom prst="rect">
            <a:avLst/>
          </a:prstGeom>
          <a:noFill/>
          <a:ln w="63500">
            <a:solidFill>
              <a:srgbClr val="66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417130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en-US" altLang="ja-JP" dirty="0"/>
          </a:p>
          <a:p>
            <a:pPr marL="0" indent="0" algn="ctr">
              <a:buNone/>
            </a:pPr>
            <a:endParaRPr lang="en-US" altLang="ja-JP" sz="4000" dirty="0"/>
          </a:p>
          <a:p>
            <a:pPr marL="742950" indent="-742950" algn="ctr">
              <a:buFont typeface="+mj-ea"/>
              <a:buAutoNum type="circleNumDbPlain" startAt="2"/>
            </a:pPr>
            <a:r>
              <a:rPr lang="en-US" altLang="ja-JP" sz="4000" dirty="0"/>
              <a:t> </a:t>
            </a:r>
          </a:p>
          <a:p>
            <a:pPr marL="0" indent="0" algn="ctr">
              <a:buNone/>
            </a:pPr>
            <a:r>
              <a:rPr lang="en-US" altLang="ja-JP" sz="4000" dirty="0"/>
              <a:t>Formulation of</a:t>
            </a:r>
          </a:p>
          <a:p>
            <a:pPr marL="0" indent="0" algn="ctr">
              <a:buNone/>
            </a:pPr>
            <a:r>
              <a:rPr lang="en-US" altLang="ja-JP" sz="4000" dirty="0">
                <a:solidFill>
                  <a:srgbClr val="FF0000"/>
                </a:solidFill>
              </a:rPr>
              <a:t>our implicit FE rezoning method</a:t>
            </a:r>
            <a:br>
              <a:rPr lang="en-US" altLang="ja-JP" sz="4000" dirty="0"/>
            </a:br>
            <a:r>
              <a:rPr lang="en-US" altLang="ja-JP" sz="4000" dirty="0"/>
              <a:t>based on the</a:t>
            </a:r>
            <a:r>
              <a:rPr lang="en-US" altLang="ja-JP" sz="4000" dirty="0">
                <a:solidFill>
                  <a:srgbClr val="008000"/>
                </a:solidFill>
              </a:rPr>
              <a:t> IEE</a:t>
            </a:r>
          </a:p>
          <a:p>
            <a:pPr marL="0" indent="0" algn="ctr">
              <a:buNone/>
            </a:pPr>
            <a:endParaRPr lang="ja-JP" altLang="en-US" sz="4000" dirty="0"/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11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906010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タイトル 4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Conventional Implicit FE Rezoning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12</a:t>
            </a:fld>
            <a:endParaRPr lang="ja-JP" altLang="en-US" dirty="0"/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777" y="1550421"/>
            <a:ext cx="2124075" cy="1838325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9962" y="1550421"/>
            <a:ext cx="2124075" cy="1838325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1840" y="1567362"/>
            <a:ext cx="2171700" cy="1838325"/>
          </a:xfrm>
          <a:prstGeom prst="rect">
            <a:avLst/>
          </a:prstGeom>
        </p:spPr>
      </p:pic>
      <p:sp>
        <p:nvSpPr>
          <p:cNvPr id="9" name="テキスト ボックス 8"/>
          <p:cNvSpPr txBox="1"/>
          <p:nvPr/>
        </p:nvSpPr>
        <p:spPr>
          <a:xfrm>
            <a:off x="119219" y="620688"/>
            <a:ext cx="81637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000" dirty="0"/>
              <a:t>Time:</a:t>
            </a:r>
            <a:br>
              <a:rPr kumimoji="1" lang="en-US" altLang="ja-JP" sz="2000" dirty="0"/>
            </a:br>
            <a:r>
              <a:rPr kumimoji="1" lang="en-US" altLang="ja-JP" sz="2000" i="1" dirty="0"/>
              <a:t>t</a:t>
            </a:r>
            <a:r>
              <a:rPr kumimoji="1" lang="en-US" altLang="ja-JP" sz="2000" baseline="-25000" dirty="0"/>
              <a:t>n-1</a:t>
            </a:r>
            <a:endParaRPr kumimoji="1" lang="ja-JP" altLang="en-US" sz="2000" dirty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4145728" y="620688"/>
            <a:ext cx="81637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000" dirty="0"/>
              <a:t>Time:</a:t>
            </a:r>
          </a:p>
          <a:p>
            <a:pPr algn="ctr"/>
            <a:r>
              <a:rPr kumimoji="1" lang="en-US" altLang="ja-JP" sz="2000" i="1" dirty="0" err="1"/>
              <a:t>t</a:t>
            </a:r>
            <a:r>
              <a:rPr kumimoji="1" lang="en-US" altLang="ja-JP" sz="2000" baseline="-25000" dirty="0" err="1"/>
              <a:t>n</a:t>
            </a:r>
            <a:endParaRPr kumimoji="1" lang="ja-JP" altLang="en-US" sz="2000" dirty="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8184115" y="620688"/>
            <a:ext cx="81637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000" dirty="0"/>
              <a:t>Time:</a:t>
            </a:r>
          </a:p>
          <a:p>
            <a:pPr algn="ctr"/>
            <a:r>
              <a:rPr kumimoji="1" lang="en-US" altLang="ja-JP" sz="2000" i="1" dirty="0"/>
              <a:t>t</a:t>
            </a:r>
            <a:r>
              <a:rPr kumimoji="1" lang="en-US" altLang="ja-JP" sz="2000" baseline="-25000" dirty="0"/>
              <a:t>n+1</a:t>
            </a:r>
            <a:endParaRPr kumimoji="1" lang="ja-JP" altLang="en-US" sz="2000" dirty="0"/>
          </a:p>
        </p:txBody>
      </p:sp>
      <p:sp>
        <p:nvSpPr>
          <p:cNvPr id="12" name="上カーブ矢印 11"/>
          <p:cNvSpPr/>
          <p:nvPr/>
        </p:nvSpPr>
        <p:spPr>
          <a:xfrm>
            <a:off x="2591780" y="3701369"/>
            <a:ext cx="1332148" cy="468052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cxnSp>
        <p:nvCxnSpPr>
          <p:cNvPr id="14" name="直線コネクタ 13"/>
          <p:cNvCxnSpPr/>
          <p:nvPr/>
        </p:nvCxnSpPr>
        <p:spPr>
          <a:xfrm>
            <a:off x="953598" y="673634"/>
            <a:ext cx="9001" cy="2935386"/>
          </a:xfrm>
          <a:prstGeom prst="line">
            <a:avLst/>
          </a:prstGeom>
          <a:ln w="254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コネクタ 14"/>
          <p:cNvCxnSpPr/>
          <p:nvPr/>
        </p:nvCxnSpPr>
        <p:spPr>
          <a:xfrm>
            <a:off x="0" y="1342781"/>
            <a:ext cx="863588" cy="0"/>
          </a:xfrm>
          <a:prstGeom prst="line">
            <a:avLst/>
          </a:prstGeom>
          <a:ln w="25400">
            <a:solidFill>
              <a:schemeClr val="tx1"/>
            </a:solidFill>
            <a:prstDash val="dash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コネクタ 18"/>
          <p:cNvCxnSpPr/>
          <p:nvPr/>
        </p:nvCxnSpPr>
        <p:spPr>
          <a:xfrm flipH="1">
            <a:off x="8244408" y="1340768"/>
            <a:ext cx="900100" cy="1006"/>
          </a:xfrm>
          <a:prstGeom prst="line">
            <a:avLst/>
          </a:prstGeom>
          <a:ln w="25400">
            <a:solidFill>
              <a:schemeClr val="tx1"/>
            </a:solidFill>
            <a:prstDash val="dash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線コネクタ 21"/>
          <p:cNvCxnSpPr/>
          <p:nvPr/>
        </p:nvCxnSpPr>
        <p:spPr>
          <a:xfrm flipV="1">
            <a:off x="1043608" y="1340768"/>
            <a:ext cx="7056784" cy="2013"/>
          </a:xfrm>
          <a:prstGeom prst="line">
            <a:avLst/>
          </a:prstGeom>
          <a:ln w="25400">
            <a:solidFill>
              <a:schemeClr val="tx1"/>
            </a:solidFill>
            <a:prstDash val="dash"/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線コネクタ 24"/>
          <p:cNvCxnSpPr/>
          <p:nvPr/>
        </p:nvCxnSpPr>
        <p:spPr>
          <a:xfrm>
            <a:off x="8172400" y="660550"/>
            <a:ext cx="0" cy="2948470"/>
          </a:xfrm>
          <a:prstGeom prst="line">
            <a:avLst/>
          </a:prstGeom>
          <a:ln w="254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上カーブ矢印 35"/>
          <p:cNvSpPr/>
          <p:nvPr/>
        </p:nvSpPr>
        <p:spPr>
          <a:xfrm>
            <a:off x="179512" y="3701369"/>
            <a:ext cx="1332148" cy="468052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40" name="上カーブ矢印 39"/>
          <p:cNvSpPr/>
          <p:nvPr/>
        </p:nvSpPr>
        <p:spPr>
          <a:xfrm>
            <a:off x="4932040" y="3701369"/>
            <a:ext cx="1332148" cy="468052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41" name="上カーブ矢印 40"/>
          <p:cNvSpPr/>
          <p:nvPr/>
        </p:nvSpPr>
        <p:spPr>
          <a:xfrm>
            <a:off x="7344308" y="3701369"/>
            <a:ext cx="1332148" cy="468052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42" name="テキスト ボックス 41"/>
          <p:cNvSpPr txBox="1"/>
          <p:nvPr/>
        </p:nvSpPr>
        <p:spPr>
          <a:xfrm>
            <a:off x="23219" y="4169421"/>
            <a:ext cx="163859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000" dirty="0"/>
              <a:t>Solve</a:t>
            </a:r>
          </a:p>
          <a:p>
            <a:pPr algn="ctr"/>
            <a:r>
              <a:rPr lang="en-US" altLang="ja-JP" sz="2000" dirty="0">
                <a:solidFill>
                  <a:srgbClr val="6600CC"/>
                </a:solidFill>
              </a:rPr>
              <a:t>Standard </a:t>
            </a:r>
            <a:r>
              <a:rPr kumimoji="1" lang="en-US" altLang="ja-JP" sz="2000" dirty="0">
                <a:solidFill>
                  <a:srgbClr val="6600CC"/>
                </a:solidFill>
              </a:rPr>
              <a:t>EE</a:t>
            </a:r>
            <a:endParaRPr kumimoji="1" lang="ja-JP" altLang="en-US" sz="2000" dirty="0">
              <a:solidFill>
                <a:srgbClr val="6600CC"/>
              </a:solidFill>
            </a:endParaRPr>
          </a:p>
        </p:txBody>
      </p:sp>
      <p:sp>
        <p:nvSpPr>
          <p:cNvPr id="43" name="テキスト ボックス 42"/>
          <p:cNvSpPr txBox="1"/>
          <p:nvPr/>
        </p:nvSpPr>
        <p:spPr>
          <a:xfrm>
            <a:off x="2520977" y="4169421"/>
            <a:ext cx="147989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000" dirty="0" err="1"/>
              <a:t>Remesh</a:t>
            </a:r>
            <a:endParaRPr lang="en-US" altLang="ja-JP" sz="2000" dirty="0"/>
          </a:p>
          <a:p>
            <a:pPr algn="ctr"/>
            <a:r>
              <a:rPr kumimoji="1" lang="en-US" altLang="ja-JP" sz="2000" dirty="0"/>
              <a:t>and</a:t>
            </a:r>
          </a:p>
          <a:p>
            <a:pPr algn="ctr"/>
            <a:r>
              <a:rPr lang="en-US" altLang="ja-JP" sz="2000" dirty="0"/>
              <a:t>Map States</a:t>
            </a:r>
            <a:endParaRPr kumimoji="1" lang="ja-JP" altLang="en-US" sz="2000" dirty="0"/>
          </a:p>
        </p:txBody>
      </p:sp>
      <p:sp>
        <p:nvSpPr>
          <p:cNvPr id="44" name="テキスト ボックス 43"/>
          <p:cNvSpPr txBox="1"/>
          <p:nvPr/>
        </p:nvSpPr>
        <p:spPr>
          <a:xfrm>
            <a:off x="4805070" y="4169421"/>
            <a:ext cx="163859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000" b="1" u="sng" dirty="0"/>
              <a:t>Resolve</a:t>
            </a:r>
          </a:p>
          <a:p>
            <a:pPr algn="ctr"/>
            <a:r>
              <a:rPr kumimoji="1" lang="en-US" altLang="ja-JP" sz="2000" dirty="0">
                <a:solidFill>
                  <a:srgbClr val="6600CC"/>
                </a:solidFill>
              </a:rPr>
              <a:t>Standard </a:t>
            </a:r>
            <a:r>
              <a:rPr lang="en-US" altLang="ja-JP" sz="2000" dirty="0">
                <a:solidFill>
                  <a:srgbClr val="6600CC"/>
                </a:solidFill>
              </a:rPr>
              <a:t>EE</a:t>
            </a:r>
            <a:endParaRPr kumimoji="1" lang="ja-JP" altLang="en-US" sz="2000" dirty="0">
              <a:solidFill>
                <a:srgbClr val="6600CC"/>
              </a:solidFill>
            </a:endParaRPr>
          </a:p>
        </p:txBody>
      </p:sp>
      <p:sp>
        <p:nvSpPr>
          <p:cNvPr id="45" name="テキスト ボックス 44"/>
          <p:cNvSpPr txBox="1"/>
          <p:nvPr/>
        </p:nvSpPr>
        <p:spPr>
          <a:xfrm>
            <a:off x="7188015" y="4169421"/>
            <a:ext cx="163859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000" dirty="0"/>
              <a:t>Solve</a:t>
            </a:r>
          </a:p>
          <a:p>
            <a:pPr algn="ctr"/>
            <a:r>
              <a:rPr lang="en-US" altLang="ja-JP" sz="2000" dirty="0">
                <a:solidFill>
                  <a:srgbClr val="6600CC"/>
                </a:solidFill>
              </a:rPr>
              <a:t>Standard </a:t>
            </a:r>
            <a:r>
              <a:rPr kumimoji="1" lang="en-US" altLang="ja-JP" sz="2000" dirty="0">
                <a:solidFill>
                  <a:srgbClr val="6600CC"/>
                </a:solidFill>
              </a:rPr>
              <a:t>EE</a:t>
            </a:r>
            <a:endParaRPr kumimoji="1" lang="ja-JP" altLang="en-US" sz="2000" dirty="0">
              <a:solidFill>
                <a:srgbClr val="6600CC"/>
              </a:solidFill>
            </a:endParaRPr>
          </a:p>
        </p:txBody>
      </p:sp>
      <p:sp>
        <p:nvSpPr>
          <p:cNvPr id="46" name="テキスト ボックス 45"/>
          <p:cNvSpPr txBox="1"/>
          <p:nvPr/>
        </p:nvSpPr>
        <p:spPr>
          <a:xfrm>
            <a:off x="2591780" y="1622429"/>
            <a:ext cx="8402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>
                <a:solidFill>
                  <a:srgbClr val="FF9900"/>
                </a:solidFill>
              </a:rPr>
              <a:t>Force</a:t>
            </a:r>
            <a:endParaRPr kumimoji="1" lang="ja-JP" altLang="en-US" sz="2000" dirty="0">
              <a:solidFill>
                <a:srgbClr val="FF9900"/>
              </a:solidFill>
            </a:endParaRPr>
          </a:p>
        </p:txBody>
      </p:sp>
      <p:sp>
        <p:nvSpPr>
          <p:cNvPr id="49" name="テキスト ボックス 48"/>
          <p:cNvSpPr txBox="1"/>
          <p:nvPr/>
        </p:nvSpPr>
        <p:spPr>
          <a:xfrm>
            <a:off x="4300610" y="5085184"/>
            <a:ext cx="263726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000" dirty="0">
                <a:solidFill>
                  <a:srgbClr val="FF0000"/>
                </a:solidFill>
              </a:rPr>
              <a:t>I</a:t>
            </a:r>
            <a:r>
              <a:rPr kumimoji="1" lang="en-US" altLang="ja-JP" sz="2000" dirty="0">
                <a:solidFill>
                  <a:srgbClr val="FF0000"/>
                </a:solidFill>
              </a:rPr>
              <a:t>nduce</a:t>
            </a:r>
          </a:p>
          <a:p>
            <a:pPr algn="ctr"/>
            <a:r>
              <a:rPr lang="en-US" altLang="ja-JP" sz="2000" dirty="0">
                <a:solidFill>
                  <a:srgbClr val="FF0000"/>
                </a:solidFill>
              </a:rPr>
              <a:t>L</a:t>
            </a:r>
            <a:r>
              <a:rPr kumimoji="1" lang="en-US" altLang="ja-JP" sz="2000" dirty="0">
                <a:solidFill>
                  <a:srgbClr val="FF0000"/>
                </a:solidFill>
              </a:rPr>
              <a:t>arge </a:t>
            </a:r>
            <a:r>
              <a:rPr lang="en-US" altLang="ja-JP" sz="2000" dirty="0">
                <a:solidFill>
                  <a:srgbClr val="FF0000"/>
                </a:solidFill>
              </a:rPr>
              <a:t>D</a:t>
            </a:r>
            <a:r>
              <a:rPr kumimoji="1" lang="en-US" altLang="ja-JP" sz="2000" dirty="0">
                <a:solidFill>
                  <a:srgbClr val="FF0000"/>
                </a:solidFill>
              </a:rPr>
              <a:t>eformation</a:t>
            </a:r>
          </a:p>
          <a:p>
            <a:pPr algn="ctr"/>
            <a:r>
              <a:rPr lang="en-US" altLang="ja-JP" sz="2000" dirty="0">
                <a:solidFill>
                  <a:srgbClr val="FF0000"/>
                </a:solidFill>
              </a:rPr>
              <a:t>and</a:t>
            </a:r>
            <a:endParaRPr kumimoji="1" lang="en-US" altLang="ja-JP" sz="2000" dirty="0">
              <a:solidFill>
                <a:srgbClr val="FF0000"/>
              </a:solidFill>
            </a:endParaRPr>
          </a:p>
          <a:p>
            <a:pPr algn="ctr"/>
            <a:r>
              <a:rPr lang="en-US" altLang="ja-JP" sz="2000" dirty="0">
                <a:solidFill>
                  <a:srgbClr val="FF0000"/>
                </a:solidFill>
              </a:rPr>
              <a:t>Convergence Failure </a:t>
            </a:r>
            <a:endParaRPr kumimoji="1" lang="ja-JP" altLang="en-US" sz="2000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1" name="テキスト ボックス 50"/>
              <p:cNvSpPr txBox="1"/>
              <p:nvPr/>
            </p:nvSpPr>
            <p:spPr>
              <a:xfrm>
                <a:off x="1393826" y="3242609"/>
                <a:ext cx="1374864" cy="357342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1" lang="en-US" altLang="ja-JP" sz="200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JP" sz="2000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𝑓</m:t>
                          </m:r>
                        </m:e>
                        <m:sup>
                          <m:r>
                            <m:rPr>
                              <m:nor/>
                            </m:rPr>
                            <a:rPr kumimoji="1" lang="en-US" altLang="ja-JP" sz="2000" i="0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ext</m:t>
                          </m:r>
                        </m:sup>
                      </m:sSup>
                      <m:r>
                        <a:rPr kumimoji="1" lang="en-US" altLang="ja-JP" sz="2000" b="0" i="1" smtClean="0">
                          <a:solidFill>
                            <a:srgbClr val="0000CC"/>
                          </a:solidFill>
                          <a:latin typeface="Cambria Math"/>
                        </a:rPr>
                        <m:t>=</m:t>
                      </m:r>
                      <m:sSup>
                        <m:sSupPr>
                          <m:ctrlPr>
                            <a:rPr kumimoji="1" lang="en-US" altLang="ja-JP" sz="200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JP" sz="2000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𝑓</m:t>
                          </m:r>
                        </m:e>
                        <m:sup>
                          <m:r>
                            <m:rPr>
                              <m:nor/>
                            </m:rPr>
                            <a:rPr kumimoji="1" lang="en-US" altLang="ja-JP" sz="2000" i="0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int</m:t>
                          </m:r>
                        </m:sup>
                      </m:sSup>
                    </m:oMath>
                  </m:oMathPara>
                </a14:m>
                <a:endParaRPr kumimoji="1" lang="ja-JP" altLang="en-US" sz="2000" dirty="0">
                  <a:solidFill>
                    <a:srgbClr val="0000CC"/>
                  </a:solidFill>
                </a:endParaRPr>
              </a:p>
            </p:txBody>
          </p:sp>
        </mc:Choice>
        <mc:Fallback xmlns="">
          <p:sp>
            <p:nvSpPr>
              <p:cNvPr id="51" name="テキスト ボックス 5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93826" y="3242609"/>
                <a:ext cx="1374864" cy="357342"/>
              </a:xfrm>
              <a:prstGeom prst="rect">
                <a:avLst/>
              </a:prstGeom>
              <a:blipFill rotWithShape="1">
                <a:blip r:embed="rId6"/>
                <a:stretch>
                  <a:fillRect l="-5286" t="-1639" r="-2203" b="-27869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テキスト ボックス 51"/>
              <p:cNvSpPr txBox="1"/>
              <p:nvPr/>
            </p:nvSpPr>
            <p:spPr>
              <a:xfrm>
                <a:off x="3809204" y="3242609"/>
                <a:ext cx="1374864" cy="357342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1" lang="en-US" altLang="ja-JP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JP" sz="2000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𝑓</m:t>
                          </m:r>
                        </m:e>
                        <m:sup>
                          <m:r>
                            <m:rPr>
                              <m:nor/>
                            </m:rPr>
                            <a:rPr kumimoji="1" lang="en-US" altLang="ja-JP" sz="2000" b="0" i="0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ext</m:t>
                          </m:r>
                        </m:sup>
                      </m:sSup>
                      <m:r>
                        <a:rPr kumimoji="1" lang="en-US" altLang="ja-JP" sz="2000" b="0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≠</m:t>
                      </m:r>
                      <m:sSup>
                        <m:sSupPr>
                          <m:ctrlPr>
                            <a:rPr kumimoji="1" lang="en-US" altLang="ja-JP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JP" sz="2000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𝑓</m:t>
                          </m:r>
                        </m:e>
                        <m:sup>
                          <m:r>
                            <m:rPr>
                              <m:nor/>
                            </m:rPr>
                            <a:rPr kumimoji="1" lang="en-US" altLang="ja-JP" sz="2000" b="0" i="0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int</m:t>
                          </m:r>
                        </m:sup>
                      </m:sSup>
                    </m:oMath>
                  </m:oMathPara>
                </a14:m>
                <a:endParaRPr kumimoji="1" lang="ja-JP" altLang="en-US" sz="2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52" name="テキスト ボックス 5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09204" y="3242609"/>
                <a:ext cx="1374864" cy="357342"/>
              </a:xfrm>
              <a:prstGeom prst="rect">
                <a:avLst/>
              </a:prstGeom>
              <a:blipFill rotWithShape="1">
                <a:blip r:embed="rId7"/>
                <a:stretch>
                  <a:fillRect l="-5286" t="-1639" r="-2203" b="-27869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テキスト ボックス 52"/>
              <p:cNvSpPr txBox="1"/>
              <p:nvPr/>
            </p:nvSpPr>
            <p:spPr>
              <a:xfrm>
                <a:off x="6120172" y="3245307"/>
                <a:ext cx="1374864" cy="357342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1" lang="en-US" altLang="ja-JP" sz="20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JP" sz="2000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𝑓</m:t>
                          </m:r>
                        </m:e>
                        <m:sup>
                          <m:r>
                            <m:rPr>
                              <m:nor/>
                            </m:rPr>
                            <a:rPr kumimoji="1" lang="en-US" altLang="ja-JP" sz="2000" b="0" i="0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ext</m:t>
                          </m:r>
                        </m:sup>
                      </m:sSup>
                      <m:r>
                        <a:rPr kumimoji="1" lang="en-US" altLang="ja-JP" sz="2000" b="0" i="1" smtClean="0">
                          <a:solidFill>
                            <a:srgbClr val="0000CC"/>
                          </a:solidFill>
                          <a:latin typeface="Cambria Math"/>
                        </a:rPr>
                        <m:t>=</m:t>
                      </m:r>
                      <m:sSup>
                        <m:sSupPr>
                          <m:ctrlPr>
                            <a:rPr kumimoji="1" lang="en-US" altLang="ja-JP" sz="20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JP" sz="2000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𝑓</m:t>
                          </m:r>
                        </m:e>
                        <m:sup>
                          <m:r>
                            <m:rPr>
                              <m:nor/>
                            </m:rPr>
                            <a:rPr kumimoji="1" lang="en-US" altLang="ja-JP" sz="2000" b="0" i="0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int</m:t>
                          </m:r>
                        </m:sup>
                      </m:sSup>
                    </m:oMath>
                  </m:oMathPara>
                </a14:m>
                <a:endParaRPr kumimoji="1" lang="ja-JP" altLang="en-US" sz="2000" dirty="0">
                  <a:solidFill>
                    <a:srgbClr val="0000CC"/>
                  </a:solidFill>
                </a:endParaRPr>
              </a:p>
            </p:txBody>
          </p:sp>
        </mc:Choice>
        <mc:Fallback xmlns="">
          <p:sp>
            <p:nvSpPr>
              <p:cNvPr id="53" name="テキスト ボックス 5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20172" y="3245307"/>
                <a:ext cx="1374864" cy="357342"/>
              </a:xfrm>
              <a:prstGeom prst="rect">
                <a:avLst/>
              </a:prstGeom>
              <a:blipFill rotWithShape="1">
                <a:blip r:embed="rId8"/>
                <a:stretch>
                  <a:fillRect l="-5263" r="-1754" b="-29508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50" name="Picture 2" descr="V:\emoticon\popo_emotions_full_version\popo_emotions_full_png\popo_emotions_addon\too_sad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5188" y="5193196"/>
            <a:ext cx="1219200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9532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図 2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2301" y="1541253"/>
            <a:ext cx="2124075" cy="1838325"/>
          </a:xfrm>
          <a:prstGeom prst="rect">
            <a:avLst/>
          </a:prstGeom>
        </p:spPr>
      </p:pic>
      <p:sp>
        <p:nvSpPr>
          <p:cNvPr id="48" name="タイトル 4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Proposed</a:t>
            </a:r>
            <a:r>
              <a:rPr kumimoji="1" lang="en-US" altLang="ja-JP" dirty="0"/>
              <a:t> Implicit FE Rezoning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13</a:t>
            </a:fld>
            <a:endParaRPr lang="ja-JP" altLang="en-US" dirty="0"/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777" y="1543374"/>
            <a:ext cx="2124075" cy="1838325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9962" y="1543374"/>
            <a:ext cx="2124075" cy="1838325"/>
          </a:xfrm>
          <a:prstGeom prst="rect">
            <a:avLst/>
          </a:prstGeom>
        </p:spPr>
      </p:pic>
      <p:sp>
        <p:nvSpPr>
          <p:cNvPr id="9" name="テキスト ボックス 8"/>
          <p:cNvSpPr txBox="1"/>
          <p:nvPr/>
        </p:nvSpPr>
        <p:spPr>
          <a:xfrm>
            <a:off x="119219" y="620688"/>
            <a:ext cx="81637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000" dirty="0"/>
              <a:t>Time:</a:t>
            </a:r>
            <a:br>
              <a:rPr kumimoji="1" lang="en-US" altLang="ja-JP" sz="2000" dirty="0"/>
            </a:br>
            <a:r>
              <a:rPr kumimoji="1" lang="en-US" altLang="ja-JP" sz="2000" i="1" dirty="0"/>
              <a:t>t</a:t>
            </a:r>
            <a:r>
              <a:rPr kumimoji="1" lang="en-US" altLang="ja-JP" sz="2000" baseline="-25000" dirty="0"/>
              <a:t>n-1</a:t>
            </a:r>
            <a:endParaRPr kumimoji="1" lang="ja-JP" altLang="en-US" sz="2000" dirty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4145728" y="620688"/>
            <a:ext cx="81637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000" dirty="0"/>
              <a:t>Time:</a:t>
            </a:r>
          </a:p>
          <a:p>
            <a:pPr algn="ctr"/>
            <a:r>
              <a:rPr kumimoji="1" lang="en-US" altLang="ja-JP" sz="2000" i="1" dirty="0" err="1"/>
              <a:t>t</a:t>
            </a:r>
            <a:r>
              <a:rPr kumimoji="1" lang="en-US" altLang="ja-JP" sz="2000" baseline="-25000" dirty="0" err="1"/>
              <a:t>n</a:t>
            </a:r>
            <a:endParaRPr kumimoji="1" lang="ja-JP" altLang="en-US" sz="2000" dirty="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8184115" y="620688"/>
            <a:ext cx="81637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000" dirty="0"/>
              <a:t>Time:</a:t>
            </a:r>
          </a:p>
          <a:p>
            <a:pPr algn="ctr"/>
            <a:r>
              <a:rPr kumimoji="1" lang="en-US" altLang="ja-JP" sz="2000" i="1" dirty="0"/>
              <a:t>t</a:t>
            </a:r>
            <a:r>
              <a:rPr kumimoji="1" lang="en-US" altLang="ja-JP" sz="2000" baseline="-25000" dirty="0"/>
              <a:t>n+1</a:t>
            </a:r>
            <a:endParaRPr kumimoji="1" lang="ja-JP" altLang="en-US" sz="2000" dirty="0"/>
          </a:p>
        </p:txBody>
      </p:sp>
      <p:sp>
        <p:nvSpPr>
          <p:cNvPr id="12" name="上カーブ矢印 11"/>
          <p:cNvSpPr/>
          <p:nvPr/>
        </p:nvSpPr>
        <p:spPr>
          <a:xfrm>
            <a:off x="2591780" y="3694322"/>
            <a:ext cx="1332148" cy="468052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cxnSp>
        <p:nvCxnSpPr>
          <p:cNvPr id="14" name="直線コネクタ 13"/>
          <p:cNvCxnSpPr/>
          <p:nvPr/>
        </p:nvCxnSpPr>
        <p:spPr>
          <a:xfrm>
            <a:off x="953598" y="673634"/>
            <a:ext cx="9001" cy="2935386"/>
          </a:xfrm>
          <a:prstGeom prst="line">
            <a:avLst/>
          </a:prstGeom>
          <a:ln w="254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コネクタ 14"/>
          <p:cNvCxnSpPr/>
          <p:nvPr/>
        </p:nvCxnSpPr>
        <p:spPr>
          <a:xfrm>
            <a:off x="0" y="1335734"/>
            <a:ext cx="863588" cy="0"/>
          </a:xfrm>
          <a:prstGeom prst="line">
            <a:avLst/>
          </a:prstGeom>
          <a:ln w="25400">
            <a:solidFill>
              <a:schemeClr val="tx1"/>
            </a:solidFill>
            <a:prstDash val="dash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コネクタ 18"/>
          <p:cNvCxnSpPr/>
          <p:nvPr/>
        </p:nvCxnSpPr>
        <p:spPr>
          <a:xfrm flipH="1">
            <a:off x="8244408" y="1333721"/>
            <a:ext cx="900100" cy="1006"/>
          </a:xfrm>
          <a:prstGeom prst="line">
            <a:avLst/>
          </a:prstGeom>
          <a:ln w="25400">
            <a:solidFill>
              <a:schemeClr val="tx1"/>
            </a:solidFill>
            <a:prstDash val="dash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線コネクタ 21"/>
          <p:cNvCxnSpPr/>
          <p:nvPr/>
        </p:nvCxnSpPr>
        <p:spPr>
          <a:xfrm flipV="1">
            <a:off x="1043608" y="1333721"/>
            <a:ext cx="7056784" cy="2013"/>
          </a:xfrm>
          <a:prstGeom prst="line">
            <a:avLst/>
          </a:prstGeom>
          <a:ln w="25400">
            <a:solidFill>
              <a:schemeClr val="tx1"/>
            </a:solidFill>
            <a:prstDash val="dash"/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線コネクタ 24"/>
          <p:cNvCxnSpPr/>
          <p:nvPr/>
        </p:nvCxnSpPr>
        <p:spPr>
          <a:xfrm>
            <a:off x="8172400" y="660550"/>
            <a:ext cx="0" cy="2948470"/>
          </a:xfrm>
          <a:prstGeom prst="line">
            <a:avLst/>
          </a:prstGeom>
          <a:ln w="254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上カーブ矢印 35"/>
          <p:cNvSpPr/>
          <p:nvPr/>
        </p:nvSpPr>
        <p:spPr>
          <a:xfrm>
            <a:off x="179512" y="3694322"/>
            <a:ext cx="1332148" cy="468052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40" name="上カーブ矢印 39"/>
          <p:cNvSpPr/>
          <p:nvPr/>
        </p:nvSpPr>
        <p:spPr>
          <a:xfrm>
            <a:off x="4932040" y="3694322"/>
            <a:ext cx="1332148" cy="468052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41" name="上カーブ矢印 40"/>
          <p:cNvSpPr/>
          <p:nvPr/>
        </p:nvSpPr>
        <p:spPr>
          <a:xfrm>
            <a:off x="7344308" y="3694322"/>
            <a:ext cx="1332148" cy="468052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42" name="テキスト ボックス 41"/>
          <p:cNvSpPr txBox="1"/>
          <p:nvPr/>
        </p:nvSpPr>
        <p:spPr>
          <a:xfrm>
            <a:off x="428779" y="4162374"/>
            <a:ext cx="82747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000" dirty="0"/>
              <a:t>Solve</a:t>
            </a:r>
          </a:p>
          <a:p>
            <a:pPr algn="ctr"/>
            <a:r>
              <a:rPr lang="en-US" altLang="ja-JP" sz="2000" dirty="0">
                <a:solidFill>
                  <a:srgbClr val="008000"/>
                </a:solidFill>
              </a:rPr>
              <a:t>I</a:t>
            </a:r>
            <a:r>
              <a:rPr kumimoji="1" lang="en-US" altLang="ja-JP" sz="2000" dirty="0">
                <a:solidFill>
                  <a:srgbClr val="008000"/>
                </a:solidFill>
              </a:rPr>
              <a:t>EE</a:t>
            </a:r>
            <a:endParaRPr kumimoji="1" lang="ja-JP" altLang="en-US" sz="2000" dirty="0">
              <a:solidFill>
                <a:srgbClr val="008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テキスト ボックス 42"/>
              <p:cNvSpPr txBox="1"/>
              <p:nvPr/>
            </p:nvSpPr>
            <p:spPr>
              <a:xfrm>
                <a:off x="2374783" y="4162374"/>
                <a:ext cx="1772281" cy="135485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ja-JP" sz="2000" dirty="0"/>
                  <a:t>Remesh</a:t>
                </a:r>
              </a:p>
              <a:p>
                <a:pPr algn="ctr"/>
                <a:r>
                  <a:rPr kumimoji="1" lang="en-US" altLang="ja-JP" sz="2000" dirty="0"/>
                  <a:t>and</a:t>
                </a:r>
              </a:p>
              <a:p>
                <a:pPr algn="ctr"/>
                <a:r>
                  <a:rPr lang="en-US" altLang="ja-JP" sz="2000" dirty="0"/>
                  <a:t>Map States</a:t>
                </a:r>
              </a:p>
              <a:p>
                <a:pPr algn="ctr"/>
                <a:r>
                  <a:rPr kumimoji="1" lang="en-US" altLang="ja-JP" sz="2000" dirty="0">
                    <a:solidFill>
                      <a:srgbClr val="C00000"/>
                    </a:solidFill>
                  </a:rPr>
                  <a:t>including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ja-JP" sz="2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ja-JP" sz="2000" b="0" i="1" smtClean="0">
                            <a:solidFill>
                              <a:srgbClr val="C00000"/>
                            </a:solidFill>
                            <a:latin typeface="Cambria Math"/>
                          </a:rPr>
                          <m:t>𝑓</m:t>
                        </m:r>
                      </m:e>
                      <m:sup>
                        <m:r>
                          <m:rPr>
                            <m:nor/>
                          </m:rPr>
                          <a:rPr kumimoji="1" lang="en-US" altLang="ja-JP" sz="2000" b="0" i="0" smtClean="0">
                            <a:solidFill>
                              <a:srgbClr val="C00000"/>
                            </a:solidFill>
                            <a:latin typeface="Cambria Math"/>
                          </a:rPr>
                          <m:t>ext</m:t>
                        </m:r>
                      </m:sup>
                    </m:sSup>
                  </m:oMath>
                </a14:m>
                <a:endParaRPr kumimoji="1" lang="ja-JP" altLang="en-US" sz="20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43" name="テキスト ボックス 4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74783" y="4162374"/>
                <a:ext cx="1772281" cy="1354858"/>
              </a:xfrm>
              <a:prstGeom prst="rect">
                <a:avLst/>
              </a:prstGeom>
              <a:blipFill rotWithShape="1">
                <a:blip r:embed="rId5"/>
                <a:stretch>
                  <a:fillRect l="-3448" t="-1802" b="-7658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テキスト ボックス 43"/>
              <p:cNvSpPr txBox="1"/>
              <p:nvPr/>
            </p:nvSpPr>
            <p:spPr>
              <a:xfrm>
                <a:off x="4870153" y="4162374"/>
                <a:ext cx="1508426" cy="75745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ja-JP" sz="2000" dirty="0">
                    <a:solidFill>
                      <a:srgbClr val="C00000"/>
                    </a:solidFill>
                  </a:rPr>
                  <a:t>Assign</a:t>
                </a:r>
              </a:p>
              <a:p>
                <a:pPr algn="ctr"/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ja-JP" sz="2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ja-JP" sz="2000" b="0" i="1" smtClean="0">
                            <a:solidFill>
                              <a:srgbClr val="C00000"/>
                            </a:solidFill>
                            <a:latin typeface="Cambria Math"/>
                          </a:rPr>
                          <m:t>𝑓</m:t>
                        </m:r>
                      </m:e>
                      <m:sup>
                        <m:r>
                          <m:rPr>
                            <m:nor/>
                          </m:rPr>
                          <a:rPr kumimoji="1" lang="en-US" altLang="ja-JP" sz="2000" b="0" i="0" smtClean="0">
                            <a:solidFill>
                              <a:srgbClr val="C00000"/>
                            </a:solidFill>
                            <a:latin typeface="Cambria Math"/>
                          </a:rPr>
                          <m:t>ext</m:t>
                        </m:r>
                      </m:sup>
                    </m:sSup>
                  </m:oMath>
                </a14:m>
                <a:r>
                  <a:rPr kumimoji="1" lang="en-US" altLang="ja-JP" sz="2000" dirty="0">
                    <a:solidFill>
                      <a:srgbClr val="C00000"/>
                    </a:solidFill>
                  </a:rPr>
                  <a:t> to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ja-JP" sz="2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ja-JP" sz="2000" b="0" i="1" smtClean="0">
                            <a:solidFill>
                              <a:srgbClr val="C00000"/>
                            </a:solidFill>
                            <a:latin typeface="Cambria Math"/>
                          </a:rPr>
                          <m:t>𝑓</m:t>
                        </m:r>
                      </m:e>
                      <m:sup>
                        <m:r>
                          <m:rPr>
                            <m:nor/>
                          </m:rPr>
                          <a:rPr kumimoji="1" lang="en-US" altLang="ja-JP" sz="2000" b="0" i="0" smtClean="0">
                            <a:solidFill>
                              <a:srgbClr val="C00000"/>
                            </a:solidFill>
                            <a:latin typeface="Cambria Math"/>
                          </a:rPr>
                          <m:t>int</m:t>
                        </m:r>
                      </m:sup>
                    </m:sSup>
                  </m:oMath>
                </a14:m>
                <a:endParaRPr kumimoji="1" lang="en-US" altLang="ja-JP" sz="20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44" name="テキスト ボックス 4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70153" y="4162374"/>
                <a:ext cx="1508426" cy="757451"/>
              </a:xfrm>
              <a:prstGeom prst="rect">
                <a:avLst/>
              </a:prstGeom>
              <a:blipFill rotWithShape="1">
                <a:blip r:embed="rId6"/>
                <a:stretch>
                  <a:fillRect l="-1619" t="-3226" b="-14516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5" name="テキスト ボックス 44"/>
          <p:cNvSpPr txBox="1"/>
          <p:nvPr/>
        </p:nvSpPr>
        <p:spPr>
          <a:xfrm>
            <a:off x="7593574" y="4162374"/>
            <a:ext cx="82747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000" dirty="0"/>
              <a:t>Solve</a:t>
            </a:r>
          </a:p>
          <a:p>
            <a:pPr algn="ctr"/>
            <a:r>
              <a:rPr lang="en-US" altLang="ja-JP" sz="2000" dirty="0">
                <a:solidFill>
                  <a:srgbClr val="008000"/>
                </a:solidFill>
              </a:rPr>
              <a:t>I</a:t>
            </a:r>
            <a:r>
              <a:rPr kumimoji="1" lang="en-US" altLang="ja-JP" sz="2000" dirty="0">
                <a:solidFill>
                  <a:srgbClr val="008000"/>
                </a:solidFill>
              </a:rPr>
              <a:t>EE</a:t>
            </a:r>
            <a:endParaRPr kumimoji="1" lang="ja-JP" altLang="en-US" sz="2000" dirty="0">
              <a:solidFill>
                <a:srgbClr val="008000"/>
              </a:solidFill>
            </a:endParaRPr>
          </a:p>
        </p:txBody>
      </p:sp>
      <p:sp>
        <p:nvSpPr>
          <p:cNvPr id="46" name="テキスト ボックス 45"/>
          <p:cNvSpPr txBox="1"/>
          <p:nvPr/>
        </p:nvSpPr>
        <p:spPr>
          <a:xfrm>
            <a:off x="2591780" y="1615382"/>
            <a:ext cx="8402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>
                <a:solidFill>
                  <a:srgbClr val="FF9900"/>
                </a:solidFill>
              </a:rPr>
              <a:t>Force</a:t>
            </a:r>
            <a:endParaRPr kumimoji="1" lang="ja-JP" altLang="en-US" sz="2000" dirty="0">
              <a:solidFill>
                <a:srgbClr val="FF9900"/>
              </a:solidFill>
            </a:endParaRPr>
          </a:p>
        </p:txBody>
      </p:sp>
      <p:sp>
        <p:nvSpPr>
          <p:cNvPr id="49" name="テキスト ボックス 48"/>
          <p:cNvSpPr txBox="1"/>
          <p:nvPr/>
        </p:nvSpPr>
        <p:spPr>
          <a:xfrm>
            <a:off x="4341005" y="5085184"/>
            <a:ext cx="256672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000" dirty="0">
                <a:solidFill>
                  <a:srgbClr val="0000CC"/>
                </a:solidFill>
              </a:rPr>
              <a:t>Never Induce</a:t>
            </a:r>
          </a:p>
          <a:p>
            <a:pPr algn="ctr"/>
            <a:r>
              <a:rPr lang="en-US" altLang="ja-JP" sz="2000" dirty="0">
                <a:solidFill>
                  <a:srgbClr val="0000CC"/>
                </a:solidFill>
              </a:rPr>
              <a:t>Any D</a:t>
            </a:r>
            <a:r>
              <a:rPr kumimoji="1" lang="en-US" altLang="ja-JP" sz="2000" dirty="0">
                <a:solidFill>
                  <a:srgbClr val="0000CC"/>
                </a:solidFill>
              </a:rPr>
              <a:t>eformation</a:t>
            </a:r>
          </a:p>
          <a:p>
            <a:pPr algn="ctr"/>
            <a:r>
              <a:rPr kumimoji="1" lang="en-US" altLang="ja-JP" sz="2000" dirty="0">
                <a:solidFill>
                  <a:srgbClr val="0000CC"/>
                </a:solidFill>
              </a:rPr>
              <a:t>and</a:t>
            </a:r>
          </a:p>
          <a:p>
            <a:pPr algn="ctr"/>
            <a:r>
              <a:rPr lang="en-US" altLang="ja-JP" sz="2000" dirty="0">
                <a:solidFill>
                  <a:srgbClr val="0000CC"/>
                </a:solidFill>
              </a:rPr>
              <a:t>Convergence Failure</a:t>
            </a:r>
            <a:endParaRPr kumimoji="1" lang="ja-JP" altLang="en-US" sz="2000" dirty="0">
              <a:solidFill>
                <a:srgbClr val="0000CC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1" name="テキスト ボックス 50"/>
              <p:cNvSpPr txBox="1"/>
              <p:nvPr/>
            </p:nvSpPr>
            <p:spPr>
              <a:xfrm>
                <a:off x="1393826" y="3235562"/>
                <a:ext cx="1374864" cy="357342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1" lang="en-US" altLang="ja-JP" sz="200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JP" sz="2000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𝑓</m:t>
                          </m:r>
                        </m:e>
                        <m:sup>
                          <m:r>
                            <m:rPr>
                              <m:nor/>
                            </m:rPr>
                            <a:rPr kumimoji="1" lang="en-US" altLang="ja-JP" sz="2000" i="0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ext</m:t>
                          </m:r>
                        </m:sup>
                      </m:sSup>
                      <m:r>
                        <a:rPr kumimoji="1" lang="en-US" altLang="ja-JP" sz="2000" b="0" i="1" smtClean="0">
                          <a:solidFill>
                            <a:srgbClr val="0000CC"/>
                          </a:solidFill>
                          <a:latin typeface="Cambria Math"/>
                        </a:rPr>
                        <m:t>=</m:t>
                      </m:r>
                      <m:sSup>
                        <m:sSupPr>
                          <m:ctrlPr>
                            <a:rPr kumimoji="1" lang="en-US" altLang="ja-JP" sz="200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JP" sz="2000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𝑓</m:t>
                          </m:r>
                        </m:e>
                        <m:sup>
                          <m:r>
                            <m:rPr>
                              <m:nor/>
                            </m:rPr>
                            <a:rPr kumimoji="1" lang="en-US" altLang="ja-JP" sz="2000" i="0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int</m:t>
                          </m:r>
                        </m:sup>
                      </m:sSup>
                    </m:oMath>
                  </m:oMathPara>
                </a14:m>
                <a:endParaRPr kumimoji="1" lang="ja-JP" altLang="en-US" sz="2000" dirty="0">
                  <a:solidFill>
                    <a:srgbClr val="0000CC"/>
                  </a:solidFill>
                </a:endParaRPr>
              </a:p>
            </p:txBody>
          </p:sp>
        </mc:Choice>
        <mc:Fallback xmlns="">
          <p:sp>
            <p:nvSpPr>
              <p:cNvPr id="51" name="テキスト ボックス 5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93826" y="3235562"/>
                <a:ext cx="1374864" cy="357342"/>
              </a:xfrm>
              <a:prstGeom prst="rect">
                <a:avLst/>
              </a:prstGeom>
              <a:blipFill rotWithShape="1">
                <a:blip r:embed="rId7"/>
                <a:stretch>
                  <a:fillRect l="-5286" t="-1667" r="-2203" b="-30000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テキスト ボックス 51"/>
              <p:cNvSpPr txBox="1"/>
              <p:nvPr/>
            </p:nvSpPr>
            <p:spPr>
              <a:xfrm>
                <a:off x="3809204" y="3235562"/>
                <a:ext cx="1374864" cy="357342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1" lang="en-US" altLang="ja-JP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JP" sz="2000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𝑓</m:t>
                          </m:r>
                        </m:e>
                        <m:sup>
                          <m:r>
                            <m:rPr>
                              <m:nor/>
                            </m:rPr>
                            <a:rPr kumimoji="1" lang="en-US" altLang="ja-JP" sz="2000" b="0" i="0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ext</m:t>
                          </m:r>
                        </m:sup>
                      </m:sSup>
                      <m:r>
                        <a:rPr kumimoji="1" lang="en-US" altLang="ja-JP" sz="2000" b="0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≠</m:t>
                      </m:r>
                      <m:sSup>
                        <m:sSupPr>
                          <m:ctrlPr>
                            <a:rPr kumimoji="1" lang="en-US" altLang="ja-JP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JP" sz="2000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𝑓</m:t>
                          </m:r>
                        </m:e>
                        <m:sup>
                          <m:r>
                            <m:rPr>
                              <m:nor/>
                            </m:rPr>
                            <a:rPr kumimoji="1" lang="en-US" altLang="ja-JP" sz="2000" b="0" i="0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int</m:t>
                          </m:r>
                        </m:sup>
                      </m:sSup>
                    </m:oMath>
                  </m:oMathPara>
                </a14:m>
                <a:endParaRPr kumimoji="1" lang="ja-JP" altLang="en-US" sz="2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52" name="テキスト ボックス 5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09204" y="3235562"/>
                <a:ext cx="1374864" cy="357342"/>
              </a:xfrm>
              <a:prstGeom prst="rect">
                <a:avLst/>
              </a:prstGeom>
              <a:blipFill rotWithShape="1">
                <a:blip r:embed="rId8"/>
                <a:stretch>
                  <a:fillRect l="-5286" t="-1667" r="-2203" b="-30000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テキスト ボックス 52"/>
              <p:cNvSpPr txBox="1"/>
              <p:nvPr/>
            </p:nvSpPr>
            <p:spPr>
              <a:xfrm>
                <a:off x="6120172" y="3238260"/>
                <a:ext cx="1374864" cy="357342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1" lang="en-US" altLang="ja-JP" sz="20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JP" sz="2000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𝑓</m:t>
                          </m:r>
                        </m:e>
                        <m:sup>
                          <m:r>
                            <m:rPr>
                              <m:nor/>
                            </m:rPr>
                            <a:rPr kumimoji="1" lang="en-US" altLang="ja-JP" sz="2000" b="0" i="0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ext</m:t>
                          </m:r>
                        </m:sup>
                      </m:sSup>
                      <m:r>
                        <a:rPr kumimoji="1" lang="en-US" altLang="ja-JP" sz="2000" b="0" i="1" smtClean="0">
                          <a:solidFill>
                            <a:srgbClr val="0000CC"/>
                          </a:solidFill>
                          <a:latin typeface="Cambria Math"/>
                        </a:rPr>
                        <m:t>=</m:t>
                      </m:r>
                      <m:sSup>
                        <m:sSupPr>
                          <m:ctrlPr>
                            <a:rPr kumimoji="1" lang="en-US" altLang="ja-JP" sz="20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JP" sz="2000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𝑓</m:t>
                          </m:r>
                        </m:e>
                        <m:sup>
                          <m:r>
                            <m:rPr>
                              <m:nor/>
                            </m:rPr>
                            <a:rPr kumimoji="1" lang="en-US" altLang="ja-JP" sz="2000" b="0" i="0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int</m:t>
                          </m:r>
                        </m:sup>
                      </m:sSup>
                    </m:oMath>
                  </m:oMathPara>
                </a14:m>
                <a:endParaRPr kumimoji="1" lang="ja-JP" altLang="en-US" sz="2000" dirty="0">
                  <a:solidFill>
                    <a:srgbClr val="0000CC"/>
                  </a:solidFill>
                </a:endParaRPr>
              </a:p>
            </p:txBody>
          </p:sp>
        </mc:Choice>
        <mc:Fallback xmlns="">
          <p:sp>
            <p:nvSpPr>
              <p:cNvPr id="53" name="テキスト ボックス 5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20172" y="3238260"/>
                <a:ext cx="1374864" cy="357342"/>
              </a:xfrm>
              <a:prstGeom prst="rect">
                <a:avLst/>
              </a:prstGeom>
              <a:blipFill rotWithShape="1">
                <a:blip r:embed="rId9"/>
                <a:stretch>
                  <a:fillRect l="-5263" r="-1754" b="-29508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26" name="Picture 2" descr="V:\emoticon\popo_emotions_full_version\popo_emotions_full_png\popo_emotions\haha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5188" y="5157192"/>
            <a:ext cx="1219200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直線矢印コネクタ 2"/>
          <p:cNvCxnSpPr>
            <a:stCxn id="5" idx="0"/>
            <a:endCxn id="43" idx="2"/>
          </p:cNvCxnSpPr>
          <p:nvPr/>
        </p:nvCxnSpPr>
        <p:spPr>
          <a:xfrm flipV="1">
            <a:off x="2969116" y="5517232"/>
            <a:ext cx="291808" cy="463986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テキスト ボックス 4"/>
          <p:cNvSpPr txBox="1"/>
          <p:nvPr/>
        </p:nvSpPr>
        <p:spPr>
          <a:xfrm>
            <a:off x="1871700" y="5981218"/>
            <a:ext cx="2194832" cy="400110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000" dirty="0"/>
              <a:t>Unique Operation</a:t>
            </a:r>
            <a:endParaRPr lang="en-US" altLang="ja-JP" sz="2000" dirty="0"/>
          </a:p>
        </p:txBody>
      </p:sp>
      <p:cxnSp>
        <p:nvCxnSpPr>
          <p:cNvPr id="32" name="直線矢印コネクタ 31"/>
          <p:cNvCxnSpPr>
            <a:stCxn id="5" idx="0"/>
          </p:cNvCxnSpPr>
          <p:nvPr/>
        </p:nvCxnSpPr>
        <p:spPr>
          <a:xfrm flipV="1">
            <a:off x="2969116" y="4883821"/>
            <a:ext cx="1901037" cy="1097397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096449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US" altLang="ja-JP" dirty="0"/>
              <a:t>Flowchart of the Proposed Method</a:t>
            </a:r>
            <a:endParaRPr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4995" name="Rectangle 3"/>
              <p:cNvSpPr>
                <a:spLocks noGrp="1" noChangeArrowheads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altLang="ja-JP" sz="2400" dirty="0">
                    <a:effectLst>
                      <a:outerShdw blurRad="38100" dist="38100" dir="2700000" algn="tl">
                        <a:srgbClr val="C0C0C0"/>
                      </a:outerShdw>
                    </a:effectLst>
                  </a:rPr>
                  <a:t>Start of </a:t>
                </a:r>
                <a:r>
                  <a:rPr lang="en-US" altLang="ja-JP" sz="2400" dirty="0" err="1">
                    <a:effectLst>
                      <a:outerShdw blurRad="38100" dist="38100" dir="2700000" algn="tl">
                        <a:srgbClr val="C0C0C0"/>
                      </a:outerShdw>
                    </a:effectLst>
                  </a:rPr>
                  <a:t>timestep</a:t>
                </a:r>
                <a:r>
                  <a:rPr lang="en-US" altLang="ja-JP" sz="2400" dirty="0">
                    <a:effectLst>
                      <a:outerShdw blurRad="38100" dist="38100" dir="2700000" algn="tl">
                        <a:srgbClr val="C0C0C0"/>
                      </a:outerShdw>
                    </a:effectLst>
                  </a:rPr>
                  <a:t> loop</a:t>
                </a:r>
              </a:p>
              <a:p>
                <a:pPr lvl="1">
                  <a:buClr>
                    <a:schemeClr val="tx1"/>
                  </a:buClr>
                </a:pPr>
                <a:r>
                  <a:rPr lang="en-US" altLang="ja-JP" sz="2400" dirty="0">
                    <a:solidFill>
                      <a:schemeClr val="tx1"/>
                    </a:solidFill>
                  </a:rPr>
                  <a:t>Assume initial </a:t>
                </a:r>
                <a14:m>
                  <m:oMath xmlns:m="http://schemas.openxmlformats.org/officeDocument/2006/math">
                    <m:r>
                      <a:rPr lang="en-US" altLang="ja-JP" sz="2400" b="0" i="1" smtClean="0">
                        <a:solidFill>
                          <a:schemeClr val="tx1"/>
                        </a:solidFill>
                        <a:latin typeface="Cambria Math"/>
                      </a:rPr>
                      <m:t>{</m:t>
                    </m:r>
                    <m:r>
                      <m:rPr>
                        <m:sty m:val="p"/>
                      </m:rPr>
                      <a:rPr lang="en-US" altLang="ja-JP" sz="2400" b="0" i="0" smtClean="0">
                        <a:solidFill>
                          <a:schemeClr val="tx1"/>
                        </a:solidFill>
                        <a:latin typeface="Cambria Math"/>
                      </a:rPr>
                      <m:t>Δ</m:t>
                    </m:r>
                    <m:r>
                      <a:rPr lang="en-US" altLang="ja-JP" sz="2400" b="0" i="1" smtClean="0">
                        <a:solidFill>
                          <a:schemeClr val="tx1"/>
                        </a:solidFill>
                        <a:latin typeface="Cambria Math"/>
                      </a:rPr>
                      <m:t>𝑢</m:t>
                    </m:r>
                    <m:r>
                      <a:rPr lang="en-US" altLang="ja-JP" sz="2400" b="0" i="1" smtClean="0">
                        <a:solidFill>
                          <a:schemeClr val="tx1"/>
                        </a:solidFill>
                        <a:latin typeface="Cambria Math"/>
                      </a:rPr>
                      <m:t>}</m:t>
                    </m:r>
                  </m:oMath>
                </a14:m>
                <a:endParaRPr lang="en-US" altLang="ja-JP" sz="2400" dirty="0"/>
              </a:p>
              <a:p>
                <a:pPr lvl="1">
                  <a:buClr>
                    <a:schemeClr val="tx1"/>
                  </a:buClr>
                </a:pPr>
                <a:r>
                  <a:rPr lang="en-US" altLang="ja-JP" sz="2400" dirty="0">
                    <a:solidFill>
                      <a:srgbClr val="0000CC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</a:rPr>
                  <a:t>S</a:t>
                </a:r>
                <a:r>
                  <a:rPr lang="en-US" altLang="ja-JP" sz="2400" dirty="0">
                    <a:solidFill>
                      <a:srgbClr val="0000CC"/>
                    </a:solidFill>
                  </a:rPr>
                  <a:t>tart of Newton-</a:t>
                </a:r>
                <a:r>
                  <a:rPr lang="en-US" altLang="ja-JP" sz="2400" dirty="0" err="1">
                    <a:solidFill>
                      <a:srgbClr val="0000CC"/>
                    </a:solidFill>
                  </a:rPr>
                  <a:t>Raphson</a:t>
                </a:r>
                <a:r>
                  <a:rPr lang="en-US" altLang="ja-JP" sz="2400" dirty="0">
                    <a:solidFill>
                      <a:srgbClr val="0000CC"/>
                    </a:solidFill>
                  </a:rPr>
                  <a:t> loop</a:t>
                </a:r>
                <a:endParaRPr lang="ja-JP" altLang="en-US" sz="2400" dirty="0">
                  <a:solidFill>
                    <a:srgbClr val="0000CC"/>
                  </a:solidFill>
                </a:endParaRPr>
              </a:p>
              <a:p>
                <a:pPr lvl="2"/>
                <a:r>
                  <a:rPr lang="en-US" altLang="ja-JP" dirty="0"/>
                  <a:t>Calculate trial states</a:t>
                </a:r>
              </a:p>
              <a:p>
                <a:pPr lvl="2"/>
                <a:r>
                  <a:rPr lang="en-US" altLang="ja-JP" dirty="0">
                    <a:solidFill>
                      <a:srgbClr val="008000"/>
                    </a:solidFill>
                    <a:cs typeface="+mn-cs"/>
                  </a:rPr>
                  <a:t>Calculate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en-US" altLang="ja-JP" b="0" i="1" smtClean="0">
                            <a:solidFill>
                              <a:srgbClr val="008000"/>
                            </a:solidFill>
                            <a:latin typeface="Cambria Math" panose="02040503050406030204" pitchFamily="18" charset="0"/>
                            <a:cs typeface="+mn-cs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altLang="ja-JP" b="0" i="0" smtClean="0">
                            <a:solidFill>
                              <a:srgbClr val="008000"/>
                            </a:solidFill>
                            <a:latin typeface="Cambria Math"/>
                            <a:cs typeface="+mn-cs"/>
                          </a:rPr>
                          <m:t>Δ</m:t>
                        </m:r>
                        <m:sSup>
                          <m:sSupPr>
                            <m:ctrlPr>
                              <a:rPr lang="en-US" altLang="ja-JP" b="0" i="1" smtClean="0">
                                <a:solidFill>
                                  <a:srgbClr val="008000"/>
                                </a:solidFill>
                                <a:latin typeface="Cambria Math" panose="02040503050406030204" pitchFamily="18" charset="0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lang="en-US" altLang="ja-JP" b="0" i="1" smtClean="0">
                                <a:solidFill>
                                  <a:srgbClr val="008000"/>
                                </a:solidFill>
                                <a:latin typeface="Cambria Math"/>
                                <a:cs typeface="+mn-cs"/>
                              </a:rPr>
                              <m:t>𝑓</m:t>
                            </m:r>
                          </m:e>
                          <m:sup>
                            <m:r>
                              <m:rPr>
                                <m:sty m:val="p"/>
                              </m:rPr>
                              <a:rPr lang="en-US" altLang="ja-JP" b="0" i="0" smtClean="0">
                                <a:solidFill>
                                  <a:srgbClr val="008000"/>
                                </a:solidFill>
                                <a:latin typeface="Cambria Math"/>
                                <a:cs typeface="+mn-cs"/>
                              </a:rPr>
                              <m:t>ext</m:t>
                            </m:r>
                          </m:sup>
                        </m:sSup>
                      </m:e>
                    </m:d>
                    <m:r>
                      <a:rPr lang="en-US" altLang="ja-JP" i="1">
                        <a:solidFill>
                          <a:srgbClr val="008000"/>
                        </a:solidFill>
                        <a:latin typeface="Cambria Math"/>
                      </a:rPr>
                      <m:t> </m:t>
                    </m:r>
                    <m:r>
                      <a:rPr lang="en-US" altLang="ja-JP" b="0" i="1" smtClean="0">
                        <a:solidFill>
                          <a:srgbClr val="008000"/>
                        </a:solidFill>
                        <a:latin typeface="Cambria Math"/>
                        <a:cs typeface="+mn-cs"/>
                      </a:rPr>
                      <m:t>,</m:t>
                    </m:r>
                    <m:d>
                      <m:dPr>
                        <m:begChr m:val="{"/>
                        <m:endChr m:val="}"/>
                        <m:ctrlPr>
                          <a:rPr lang="en-US" altLang="ja-JP" i="1">
                            <a:solidFill>
                              <a:srgbClr val="008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altLang="ja-JP">
                            <a:solidFill>
                              <a:srgbClr val="008000"/>
                            </a:solidFill>
                            <a:latin typeface="Cambria Math"/>
                          </a:rPr>
                          <m:t>Δ</m:t>
                        </m:r>
                        <m:sSup>
                          <m:sSupPr>
                            <m:ctrlPr>
                              <a:rPr lang="en-US" altLang="ja-JP" i="1">
                                <a:solidFill>
                                  <a:srgbClr val="008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ja-JP" i="1">
                                <a:solidFill>
                                  <a:srgbClr val="008000"/>
                                </a:solidFill>
                                <a:latin typeface="Cambria Math"/>
                              </a:rPr>
                              <m:t>𝑓</m:t>
                            </m:r>
                          </m:e>
                          <m:sup>
                            <m:r>
                              <m:rPr>
                                <m:sty m:val="p"/>
                              </m:rPr>
                              <a:rPr lang="en-US" altLang="ja-JP" b="0" i="0" smtClean="0">
                                <a:solidFill>
                                  <a:srgbClr val="008000"/>
                                </a:solidFill>
                                <a:latin typeface="Cambria Math"/>
                              </a:rPr>
                              <m:t>int</m:t>
                            </m:r>
                          </m:sup>
                        </m:sSup>
                      </m:e>
                    </m:d>
                    <m:r>
                      <a:rPr lang="en-US" altLang="ja-JP" b="0" i="1" smtClean="0">
                        <a:solidFill>
                          <a:srgbClr val="008000"/>
                        </a:solidFill>
                        <a:latin typeface="Cambria Math"/>
                      </a:rPr>
                      <m:t> </m:t>
                    </m:r>
                    <m:r>
                      <a:rPr lang="en-US" altLang="ja-JP" b="0" i="1" smtClean="0">
                        <a:solidFill>
                          <a:schemeClr val="tx1"/>
                        </a:solidFill>
                        <a:latin typeface="Cambria Math"/>
                        <a:cs typeface="+mn-cs"/>
                      </a:rPr>
                      <m:t>, </m:t>
                    </m:r>
                    <m:r>
                      <m:rPr>
                        <m:nor/>
                      </m:rPr>
                      <a:rPr lang="en-US" altLang="ja-JP" i="0" smtClean="0">
                        <a:solidFill>
                          <a:schemeClr val="tx1"/>
                        </a:solidFill>
                        <a:latin typeface="Cambria Math"/>
                        <a:cs typeface="+mn-cs"/>
                      </a:rPr>
                      <m:t>and</m:t>
                    </m:r>
                    <m:r>
                      <a:rPr lang="en-US" altLang="ja-JP" b="0" i="1" smtClean="0">
                        <a:solidFill>
                          <a:schemeClr val="tx1"/>
                        </a:solidFill>
                        <a:latin typeface="Cambria Math"/>
                        <a:cs typeface="+mn-cs"/>
                      </a:rPr>
                      <m:t> [</m:t>
                    </m:r>
                    <m:r>
                      <a:rPr lang="en-US" altLang="ja-JP" b="0" i="1" smtClean="0">
                        <a:solidFill>
                          <a:schemeClr val="tx1"/>
                        </a:solidFill>
                        <a:latin typeface="Cambria Math"/>
                        <a:cs typeface="+mn-cs"/>
                      </a:rPr>
                      <m:t>𝐾</m:t>
                    </m:r>
                    <m:r>
                      <a:rPr lang="en-US" altLang="ja-JP" b="0" i="1" smtClean="0">
                        <a:solidFill>
                          <a:schemeClr val="tx1"/>
                        </a:solidFill>
                        <a:latin typeface="Cambria Math"/>
                        <a:cs typeface="+mn-cs"/>
                      </a:rPr>
                      <m:t>]</m:t>
                    </m:r>
                  </m:oMath>
                </a14:m>
                <a:endParaRPr lang="ja-JP" altLang="en-US" dirty="0">
                  <a:solidFill>
                    <a:schemeClr val="tx1"/>
                  </a:solidFill>
                </a:endParaRPr>
              </a:p>
              <a:p>
                <a:pPr lvl="2"/>
                <a:r>
                  <a:rPr lang="en-US" altLang="ja-JP" dirty="0"/>
                  <a:t>Convergence check</a:t>
                </a:r>
              </a:p>
              <a:p>
                <a:pPr lvl="2"/>
                <a:r>
                  <a:rPr lang="en-US" altLang="ja-JP" dirty="0">
                    <a:solidFill>
                      <a:srgbClr val="008000"/>
                    </a:solidFill>
                  </a:rPr>
                  <a:t>Solve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altLang="ja-JP" b="0" i="1" smtClean="0">
                            <a:solidFill>
                              <a:srgbClr val="008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ja-JP" b="0" i="1" smtClean="0">
                            <a:solidFill>
                              <a:srgbClr val="008000"/>
                            </a:solidFill>
                            <a:latin typeface="Cambria Math"/>
                          </a:rPr>
                          <m:t>𝐾</m:t>
                        </m:r>
                      </m:e>
                    </m:d>
                    <m:d>
                      <m:dPr>
                        <m:begChr m:val="{"/>
                        <m:endChr m:val="}"/>
                        <m:ctrlPr>
                          <a:rPr lang="en-US" altLang="ja-JP" b="0" i="1" smtClean="0">
                            <a:solidFill>
                              <a:srgbClr val="008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ja-JP" b="0" i="1" smtClean="0">
                            <a:solidFill>
                              <a:srgbClr val="008000"/>
                            </a:solidFill>
                            <a:latin typeface="Cambria Math"/>
                          </a:rPr>
                          <m:t>𝛿</m:t>
                        </m:r>
                        <m:r>
                          <a:rPr lang="en-US" altLang="ja-JP" b="0" i="1" smtClean="0">
                            <a:solidFill>
                              <a:srgbClr val="008000"/>
                            </a:solidFill>
                            <a:latin typeface="Cambria Math"/>
                          </a:rPr>
                          <m:t>𝑢</m:t>
                        </m:r>
                      </m:e>
                    </m:d>
                    <m:r>
                      <a:rPr lang="en-US" altLang="ja-JP" b="0" i="1" smtClean="0">
                        <a:solidFill>
                          <a:srgbClr val="008000"/>
                        </a:solidFill>
                        <a:latin typeface="Cambria Math"/>
                      </a:rPr>
                      <m:t>=</m:t>
                    </m:r>
                    <m:d>
                      <m:dPr>
                        <m:ctrlPr>
                          <a:rPr lang="en-US" altLang="ja-JP" b="0" i="1" smtClean="0">
                            <a:solidFill>
                              <a:srgbClr val="008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US" altLang="ja-JP" b="0" i="1" smtClean="0">
                                <a:solidFill>
                                  <a:srgbClr val="008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altLang="ja-JP" b="0" i="1" smtClean="0">
                                    <a:solidFill>
                                      <a:srgbClr val="008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ja-JP" b="0" i="1" smtClean="0">
                                    <a:solidFill>
                                      <a:srgbClr val="008000"/>
                                    </a:solidFill>
                                    <a:latin typeface="Cambria Math"/>
                                  </a:rPr>
                                  <m:t>𝑓</m:t>
                                </m:r>
                              </m:e>
                              <m:sup>
                                <m:r>
                                  <m:rPr>
                                    <m:sty m:val="p"/>
                                  </m:rPr>
                                  <a:rPr lang="en-US" altLang="ja-JP" b="0" i="0" smtClean="0">
                                    <a:solidFill>
                                      <a:srgbClr val="008000"/>
                                    </a:solidFill>
                                    <a:latin typeface="Cambria Math"/>
                                  </a:rPr>
                                  <m:t>ext</m:t>
                                </m:r>
                              </m:sup>
                            </m:sSup>
                          </m:e>
                        </m:d>
                        <m:r>
                          <a:rPr lang="en-US" altLang="ja-JP" b="0" i="1" smtClean="0">
                            <a:solidFill>
                              <a:srgbClr val="008000"/>
                            </a:solidFill>
                            <a:latin typeface="Cambria Math"/>
                          </a:rPr>
                          <m:t>+</m:t>
                        </m:r>
                        <m:d>
                          <m:dPr>
                            <m:begChr m:val="{"/>
                            <m:endChr m:val="}"/>
                            <m:ctrlPr>
                              <a:rPr lang="en-US" altLang="ja-JP" b="0" i="1" smtClean="0">
                                <a:solidFill>
                                  <a:srgbClr val="008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en-US" altLang="ja-JP" b="0" i="0" smtClean="0">
                                <a:solidFill>
                                  <a:srgbClr val="008000"/>
                                </a:solidFill>
                                <a:latin typeface="Cambria Math"/>
                              </a:rPr>
                              <m:t>Δ</m:t>
                            </m:r>
                            <m:sSup>
                              <m:sSupPr>
                                <m:ctrlPr>
                                  <a:rPr lang="en-US" altLang="ja-JP" b="0" i="1" smtClean="0">
                                    <a:solidFill>
                                      <a:srgbClr val="008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ja-JP" b="0" i="1" smtClean="0">
                                    <a:solidFill>
                                      <a:srgbClr val="008000"/>
                                    </a:solidFill>
                                    <a:latin typeface="Cambria Math"/>
                                  </a:rPr>
                                  <m:t>𝑓</m:t>
                                </m:r>
                              </m:e>
                              <m:sup>
                                <m:r>
                                  <m:rPr>
                                    <m:sty m:val="p"/>
                                  </m:rPr>
                                  <a:rPr lang="en-US" altLang="ja-JP" b="0" i="0" smtClean="0">
                                    <a:solidFill>
                                      <a:srgbClr val="008000"/>
                                    </a:solidFill>
                                    <a:latin typeface="Cambria Math"/>
                                  </a:rPr>
                                  <m:t>ext</m:t>
                                </m:r>
                              </m:sup>
                            </m:sSup>
                          </m:e>
                        </m:d>
                      </m:e>
                    </m:d>
                    <m:r>
                      <a:rPr lang="en-US" altLang="ja-JP" b="0" i="1" smtClean="0">
                        <a:solidFill>
                          <a:srgbClr val="008000"/>
                        </a:solidFill>
                        <a:latin typeface="Cambria Math"/>
                      </a:rPr>
                      <m:t> −(</m:t>
                    </m:r>
                    <m:d>
                      <m:dPr>
                        <m:begChr m:val="{"/>
                        <m:endChr m:val="}"/>
                        <m:ctrlPr>
                          <a:rPr lang="en-US" altLang="ja-JP" b="0" i="1" smtClean="0">
                            <a:solidFill>
                              <a:srgbClr val="008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altLang="ja-JP" b="0" i="1" smtClean="0">
                                <a:solidFill>
                                  <a:srgbClr val="008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ja-JP" b="0" i="1" smtClean="0">
                                <a:solidFill>
                                  <a:srgbClr val="008000"/>
                                </a:solidFill>
                                <a:latin typeface="Cambria Math"/>
                              </a:rPr>
                              <m:t>𝑓</m:t>
                            </m:r>
                          </m:e>
                          <m:sup>
                            <m:r>
                              <m:rPr>
                                <m:sty m:val="p"/>
                              </m:rPr>
                              <a:rPr lang="en-US" altLang="ja-JP" b="0" i="0" smtClean="0">
                                <a:solidFill>
                                  <a:srgbClr val="008000"/>
                                </a:solidFill>
                                <a:latin typeface="Cambria Math"/>
                              </a:rPr>
                              <m:t>int</m:t>
                            </m:r>
                          </m:sup>
                        </m:sSup>
                      </m:e>
                    </m:d>
                    <m:r>
                      <a:rPr lang="en-US" altLang="ja-JP" b="0" i="1" smtClean="0">
                        <a:solidFill>
                          <a:srgbClr val="008000"/>
                        </a:solidFill>
                        <a:latin typeface="Cambria Math"/>
                      </a:rPr>
                      <m:t>+</m:t>
                    </m:r>
                    <m:d>
                      <m:dPr>
                        <m:begChr m:val="{"/>
                        <m:endChr m:val="}"/>
                        <m:ctrlPr>
                          <a:rPr lang="en-US" altLang="ja-JP" b="0" i="1" smtClean="0">
                            <a:solidFill>
                              <a:srgbClr val="008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altLang="ja-JP" b="0" i="0" smtClean="0">
                            <a:solidFill>
                              <a:srgbClr val="008000"/>
                            </a:solidFill>
                            <a:latin typeface="Cambria Math"/>
                          </a:rPr>
                          <m:t>Δ</m:t>
                        </m:r>
                        <m:sSup>
                          <m:sSupPr>
                            <m:ctrlPr>
                              <a:rPr lang="en-US" altLang="ja-JP" b="0" i="1" smtClean="0">
                                <a:solidFill>
                                  <a:srgbClr val="008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ja-JP" b="0" i="1" smtClean="0">
                                <a:solidFill>
                                  <a:srgbClr val="008000"/>
                                </a:solidFill>
                                <a:latin typeface="Cambria Math"/>
                              </a:rPr>
                              <m:t>𝑓</m:t>
                            </m:r>
                          </m:e>
                          <m:sup>
                            <m:r>
                              <m:rPr>
                                <m:sty m:val="p"/>
                              </m:rPr>
                              <a:rPr lang="en-US" altLang="ja-JP" b="0" i="0" smtClean="0">
                                <a:solidFill>
                                  <a:srgbClr val="008000"/>
                                </a:solidFill>
                                <a:latin typeface="Cambria Math"/>
                              </a:rPr>
                              <m:t>int</m:t>
                            </m:r>
                          </m:sup>
                        </m:sSup>
                      </m:e>
                    </m:d>
                    <m:r>
                      <a:rPr lang="en-US" altLang="ja-JP" b="0" i="1" smtClean="0">
                        <a:solidFill>
                          <a:srgbClr val="008000"/>
                        </a:solidFill>
                        <a:latin typeface="Cambria Math"/>
                      </a:rPr>
                      <m:t>)</m:t>
                    </m:r>
                  </m:oMath>
                </a14:m>
                <a:endParaRPr lang="en-US" altLang="ja-JP" dirty="0"/>
              </a:p>
              <a:p>
                <a:pPr lvl="2"/>
                <a:r>
                  <a:rPr lang="en-US" altLang="ja-JP" dirty="0"/>
                  <a:t>Substitute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en-US" altLang="ja-JP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altLang="ja-JP" b="0" i="0" smtClean="0">
                            <a:latin typeface="Cambria Math"/>
                          </a:rPr>
                          <m:t>Δ</m:t>
                        </m:r>
                        <m:r>
                          <a:rPr lang="en-US" altLang="ja-JP" b="0" i="1" smtClean="0">
                            <a:latin typeface="Cambria Math"/>
                          </a:rPr>
                          <m:t>𝑢</m:t>
                        </m:r>
                      </m:e>
                    </m:d>
                    <m:r>
                      <a:rPr lang="en-US" altLang="ja-JP" b="0" i="1" smtClean="0">
                        <a:latin typeface="Cambria Math"/>
                      </a:rPr>
                      <m:t>+{</m:t>
                    </m:r>
                    <m:r>
                      <a:rPr lang="en-US" altLang="ja-JP" b="0" i="1" smtClean="0">
                        <a:latin typeface="Cambria Math"/>
                      </a:rPr>
                      <m:t>𝛿</m:t>
                    </m:r>
                    <m:r>
                      <a:rPr lang="en-US" altLang="ja-JP" b="0" i="1" smtClean="0">
                        <a:latin typeface="Cambria Math"/>
                      </a:rPr>
                      <m:t>𝑢</m:t>
                    </m:r>
                    <m:r>
                      <a:rPr lang="en-US" altLang="ja-JP" b="0" i="1" smtClean="0">
                        <a:latin typeface="Cambria Math"/>
                      </a:rPr>
                      <m:t>}</m:t>
                    </m:r>
                  </m:oMath>
                </a14:m>
                <a:r>
                  <a:rPr lang="en-US" altLang="ja-JP" dirty="0"/>
                  <a:t> for </a:t>
                </a:r>
                <a14:m>
                  <m:oMath xmlns:m="http://schemas.openxmlformats.org/officeDocument/2006/math">
                    <m:r>
                      <a:rPr lang="en-US" altLang="ja-JP" b="0" i="1" smtClean="0">
                        <a:latin typeface="Cambria Math"/>
                      </a:rPr>
                      <m:t>{</m:t>
                    </m:r>
                    <m:r>
                      <m:rPr>
                        <m:sty m:val="p"/>
                      </m:rPr>
                      <a:rPr lang="en-US" altLang="ja-JP" b="0" i="0" smtClean="0">
                        <a:latin typeface="Cambria Math"/>
                      </a:rPr>
                      <m:t>Δ</m:t>
                    </m:r>
                    <m:r>
                      <a:rPr lang="en-US" altLang="ja-JP" b="0" i="1" smtClean="0">
                        <a:latin typeface="Cambria Math"/>
                      </a:rPr>
                      <m:t>𝑢</m:t>
                    </m:r>
                    <m:r>
                      <a:rPr lang="en-US" altLang="ja-JP" b="0" i="1" smtClean="0">
                        <a:latin typeface="Cambria Math"/>
                      </a:rPr>
                      <m:t>}</m:t>
                    </m:r>
                  </m:oMath>
                </a14:m>
                <a:endParaRPr lang="en-US" altLang="ja-JP" sz="2400" dirty="0"/>
              </a:p>
              <a:p>
                <a:pPr lvl="1"/>
                <a:r>
                  <a:rPr lang="en-US" altLang="ja-JP" sz="2400" dirty="0">
                    <a:solidFill>
                      <a:srgbClr val="008000"/>
                    </a:solidFill>
                  </a:rPr>
                  <a:t>Substitute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en-US" altLang="ja-JP" sz="2400" b="0" i="1" smtClean="0">
                            <a:solidFill>
                              <a:srgbClr val="008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altLang="ja-JP" sz="2400" b="0" i="1" smtClean="0">
                                <a:solidFill>
                                  <a:srgbClr val="008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ja-JP" sz="2400" b="0" i="1" smtClean="0">
                                <a:solidFill>
                                  <a:srgbClr val="008000"/>
                                </a:solidFill>
                                <a:latin typeface="Cambria Math"/>
                              </a:rPr>
                              <m:t>𝑓</m:t>
                            </m:r>
                          </m:e>
                          <m:sup>
                            <m:r>
                              <m:rPr>
                                <m:sty m:val="p"/>
                              </m:rPr>
                              <a:rPr lang="en-US" altLang="ja-JP" sz="2400" b="0" i="0" smtClean="0">
                                <a:solidFill>
                                  <a:srgbClr val="008000"/>
                                </a:solidFill>
                                <a:latin typeface="Cambria Math"/>
                              </a:rPr>
                              <m:t>ext</m:t>
                            </m:r>
                          </m:sup>
                        </m:sSup>
                      </m:e>
                    </m:d>
                    <m:r>
                      <a:rPr lang="en-US" altLang="ja-JP" sz="2400" b="0" i="1" smtClean="0">
                        <a:solidFill>
                          <a:srgbClr val="008000"/>
                        </a:solidFill>
                        <a:latin typeface="Cambria Math"/>
                      </a:rPr>
                      <m:t>+{</m:t>
                    </m:r>
                    <m:r>
                      <m:rPr>
                        <m:sty m:val="p"/>
                      </m:rPr>
                      <a:rPr lang="en-US" altLang="ja-JP" sz="2400" b="0" i="0" smtClean="0">
                        <a:solidFill>
                          <a:srgbClr val="008000"/>
                        </a:solidFill>
                        <a:latin typeface="Cambria Math"/>
                      </a:rPr>
                      <m:t>Δ</m:t>
                    </m:r>
                    <m:sSup>
                      <m:sSupPr>
                        <m:ctrlPr>
                          <a:rPr lang="en-US" altLang="ja-JP" sz="2400" b="0" i="1" smtClean="0">
                            <a:solidFill>
                              <a:srgbClr val="008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400" b="0" i="1" smtClean="0">
                            <a:solidFill>
                              <a:srgbClr val="008000"/>
                            </a:solidFill>
                            <a:latin typeface="Cambria Math"/>
                          </a:rPr>
                          <m:t>𝑓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ja-JP" sz="2400" b="0" i="0" smtClean="0">
                            <a:solidFill>
                              <a:srgbClr val="008000"/>
                            </a:solidFill>
                            <a:latin typeface="Cambria Math"/>
                          </a:rPr>
                          <m:t>ext</m:t>
                        </m:r>
                      </m:sup>
                    </m:sSup>
                    <m:r>
                      <a:rPr lang="en-US" altLang="ja-JP" sz="2400" b="0" i="1" smtClean="0">
                        <a:solidFill>
                          <a:srgbClr val="008000"/>
                        </a:solidFill>
                        <a:latin typeface="Cambria Math"/>
                      </a:rPr>
                      <m:t>}</m:t>
                    </m:r>
                  </m:oMath>
                </a14:m>
                <a:r>
                  <a:rPr lang="en-US" altLang="ja-JP" sz="2400" dirty="0">
                    <a:solidFill>
                      <a:srgbClr val="008000"/>
                    </a:solidFill>
                  </a:rPr>
                  <a:t> for </a:t>
                </a:r>
                <a14:m>
                  <m:oMath xmlns:m="http://schemas.openxmlformats.org/officeDocument/2006/math">
                    <m:r>
                      <a:rPr lang="en-US" altLang="ja-JP" sz="2400" b="0" i="1" smtClean="0">
                        <a:solidFill>
                          <a:srgbClr val="008000"/>
                        </a:solidFill>
                        <a:latin typeface="Cambria Math"/>
                      </a:rPr>
                      <m:t>{</m:t>
                    </m:r>
                    <m:sSup>
                      <m:sSupPr>
                        <m:ctrlPr>
                          <a:rPr lang="en-US" altLang="ja-JP" sz="2400" b="0" i="1" smtClean="0">
                            <a:solidFill>
                              <a:srgbClr val="008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400" b="0" i="1" smtClean="0">
                            <a:solidFill>
                              <a:srgbClr val="008000"/>
                            </a:solidFill>
                            <a:latin typeface="Cambria Math"/>
                          </a:rPr>
                          <m:t>𝑓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ja-JP" sz="2400" b="0" i="0" smtClean="0">
                            <a:solidFill>
                              <a:srgbClr val="008000"/>
                            </a:solidFill>
                            <a:latin typeface="Cambria Math"/>
                          </a:rPr>
                          <m:t>ext</m:t>
                        </m:r>
                      </m:sup>
                    </m:sSup>
                    <m:r>
                      <a:rPr lang="en-US" altLang="ja-JP" sz="2400" b="0" i="1" smtClean="0">
                        <a:solidFill>
                          <a:srgbClr val="008000"/>
                        </a:solidFill>
                        <a:latin typeface="Cambria Math"/>
                      </a:rPr>
                      <m:t>}</m:t>
                    </m:r>
                  </m:oMath>
                </a14:m>
                <a:endParaRPr lang="en-US" altLang="ja-JP" sz="2400" dirty="0">
                  <a:solidFill>
                    <a:srgbClr val="008000"/>
                  </a:solidFill>
                </a:endParaRPr>
              </a:p>
              <a:p>
                <a:pPr lvl="1"/>
                <a:r>
                  <a:rPr lang="en-US" altLang="ja-JP" sz="2400" dirty="0">
                    <a:solidFill>
                      <a:srgbClr val="008000"/>
                    </a:solidFill>
                  </a:rPr>
                  <a:t>Substitute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en-US" altLang="ja-JP" sz="2400" b="0" i="1" smtClean="0">
                            <a:solidFill>
                              <a:srgbClr val="008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altLang="ja-JP" sz="2400" b="0" i="1" smtClean="0">
                                <a:solidFill>
                                  <a:srgbClr val="008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ja-JP" sz="2400" b="0" i="1" smtClean="0">
                                <a:solidFill>
                                  <a:srgbClr val="008000"/>
                                </a:solidFill>
                                <a:latin typeface="Cambria Math"/>
                              </a:rPr>
                              <m:t>𝑓</m:t>
                            </m:r>
                          </m:e>
                          <m:sup>
                            <m:r>
                              <m:rPr>
                                <m:sty m:val="p"/>
                              </m:rPr>
                              <a:rPr lang="en-US" altLang="ja-JP" sz="2400" b="0" i="0" smtClean="0">
                                <a:solidFill>
                                  <a:srgbClr val="008000"/>
                                </a:solidFill>
                                <a:latin typeface="Cambria Math"/>
                              </a:rPr>
                              <m:t>int</m:t>
                            </m:r>
                          </m:sup>
                        </m:sSup>
                      </m:e>
                    </m:d>
                    <m:r>
                      <a:rPr lang="en-US" altLang="ja-JP" sz="2400" b="0" i="1" smtClean="0">
                        <a:solidFill>
                          <a:srgbClr val="008000"/>
                        </a:solidFill>
                        <a:latin typeface="Cambria Math"/>
                      </a:rPr>
                      <m:t>+</m:t>
                    </m:r>
                    <m:d>
                      <m:dPr>
                        <m:begChr m:val="{"/>
                        <m:endChr m:val="}"/>
                        <m:ctrlPr>
                          <a:rPr lang="en-US" altLang="ja-JP" sz="2400" b="0" i="1" smtClean="0">
                            <a:solidFill>
                              <a:srgbClr val="008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altLang="ja-JP" sz="2400" b="0" i="0" smtClean="0">
                            <a:solidFill>
                              <a:srgbClr val="008000"/>
                            </a:solidFill>
                            <a:latin typeface="Cambria Math"/>
                          </a:rPr>
                          <m:t>Δ</m:t>
                        </m:r>
                        <m:sSup>
                          <m:sSupPr>
                            <m:ctrlPr>
                              <a:rPr lang="en-US" altLang="ja-JP" sz="2400" b="0" i="1" smtClean="0">
                                <a:solidFill>
                                  <a:srgbClr val="008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ja-JP" sz="2400" b="0" i="1" smtClean="0">
                                <a:solidFill>
                                  <a:srgbClr val="008000"/>
                                </a:solidFill>
                                <a:latin typeface="Cambria Math"/>
                              </a:rPr>
                              <m:t>𝑓</m:t>
                            </m:r>
                          </m:e>
                          <m:sup>
                            <m:r>
                              <m:rPr>
                                <m:sty m:val="p"/>
                              </m:rPr>
                              <a:rPr lang="en-US" altLang="ja-JP" sz="2400" b="0" i="0" smtClean="0">
                                <a:solidFill>
                                  <a:srgbClr val="008000"/>
                                </a:solidFill>
                                <a:latin typeface="Cambria Math"/>
                              </a:rPr>
                              <m:t>int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altLang="ja-JP" sz="2400" dirty="0">
                    <a:solidFill>
                      <a:srgbClr val="008000"/>
                    </a:solidFill>
                  </a:rPr>
                  <a:t> for </a:t>
                </a:r>
                <a14:m>
                  <m:oMath xmlns:m="http://schemas.openxmlformats.org/officeDocument/2006/math">
                    <m:r>
                      <a:rPr lang="en-US" altLang="ja-JP" sz="2400" b="0" i="1" smtClean="0">
                        <a:solidFill>
                          <a:srgbClr val="008000"/>
                        </a:solidFill>
                        <a:latin typeface="Cambria Math"/>
                      </a:rPr>
                      <m:t>{</m:t>
                    </m:r>
                    <m:sSup>
                      <m:sSupPr>
                        <m:ctrlPr>
                          <a:rPr lang="en-US" altLang="ja-JP" sz="2400" b="0" i="1" smtClean="0">
                            <a:solidFill>
                              <a:srgbClr val="008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400" b="0" i="1" smtClean="0">
                            <a:solidFill>
                              <a:srgbClr val="008000"/>
                            </a:solidFill>
                            <a:latin typeface="Cambria Math"/>
                          </a:rPr>
                          <m:t>𝑓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ja-JP" sz="2400" b="0" i="0" smtClean="0">
                            <a:solidFill>
                              <a:srgbClr val="008000"/>
                            </a:solidFill>
                            <a:latin typeface="Cambria Math"/>
                          </a:rPr>
                          <m:t>int</m:t>
                        </m:r>
                      </m:sup>
                    </m:sSup>
                    <m:r>
                      <a:rPr lang="en-US" altLang="ja-JP" sz="2400" b="0" i="1" smtClean="0">
                        <a:solidFill>
                          <a:srgbClr val="008000"/>
                        </a:solidFill>
                        <a:latin typeface="Cambria Math"/>
                      </a:rPr>
                      <m:t>}</m:t>
                    </m:r>
                  </m:oMath>
                </a14:m>
                <a:r>
                  <a:rPr lang="en-US" altLang="ja-JP" sz="2400" dirty="0">
                    <a:solidFill>
                      <a:srgbClr val="008000"/>
                    </a:solidFill>
                  </a:rPr>
                  <a:t> </a:t>
                </a:r>
              </a:p>
              <a:p>
                <a:pPr lvl="1"/>
                <a:r>
                  <a:rPr lang="en-US" altLang="ja-JP" sz="2400" dirty="0"/>
                  <a:t>Update States</a:t>
                </a:r>
              </a:p>
              <a:p>
                <a:pPr lvl="1"/>
                <a:r>
                  <a:rPr lang="en-US" altLang="ja-JP" sz="2400" dirty="0">
                    <a:solidFill>
                      <a:srgbClr val="FF0000"/>
                    </a:solidFill>
                  </a:rPr>
                  <a:t>Rezone if necessary</a:t>
                </a:r>
              </a:p>
            </p:txBody>
          </p:sp>
        </mc:Choice>
        <mc:Fallback xmlns="">
          <p:sp>
            <p:nvSpPr>
              <p:cNvPr id="84995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3"/>
                <a:stretch>
                  <a:fillRect l="-2045" t="-1584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スライド番号プレースホルダー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14</a:t>
            </a:fld>
            <a:endParaRPr lang="ja-JP" altLang="en-US" dirty="0"/>
          </a:p>
        </p:txBody>
      </p:sp>
      <p:sp>
        <p:nvSpPr>
          <p:cNvPr id="3" name="左大かっこ 2"/>
          <p:cNvSpPr/>
          <p:nvPr/>
        </p:nvSpPr>
        <p:spPr>
          <a:xfrm>
            <a:off x="215516" y="800708"/>
            <a:ext cx="347600" cy="5076564"/>
          </a:xfrm>
          <a:prstGeom prst="leftBracket">
            <a:avLst>
              <a:gd name="adj" fmla="val 10616"/>
            </a:avLst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左大かっこ 9"/>
          <p:cNvSpPr/>
          <p:nvPr/>
        </p:nvSpPr>
        <p:spPr>
          <a:xfrm>
            <a:off x="611560" y="1682848"/>
            <a:ext cx="360041" cy="2466232"/>
          </a:xfrm>
          <a:prstGeom prst="leftBracket">
            <a:avLst>
              <a:gd name="adj" fmla="val 10616"/>
            </a:avLst>
          </a:prstGeom>
          <a:ln w="5080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rgbClr val="0000CC"/>
              </a:solidFill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6012160" y="5077633"/>
            <a:ext cx="2880526" cy="101566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000" dirty="0"/>
              <a:t>Almost the same </a:t>
            </a:r>
            <a:r>
              <a:rPr lang="en-US" altLang="ja-JP" sz="2000" dirty="0"/>
              <a:t>as the</a:t>
            </a:r>
          </a:p>
          <a:p>
            <a:pPr algn="ctr"/>
            <a:r>
              <a:rPr lang="en-US" altLang="ja-JP" sz="2000" dirty="0"/>
              <a:t>conventional method</a:t>
            </a:r>
          </a:p>
          <a:p>
            <a:pPr algn="ctr"/>
            <a:r>
              <a:rPr kumimoji="1" lang="en-US" altLang="ja-JP" sz="2000" dirty="0"/>
              <a:t>except th</a:t>
            </a:r>
            <a:r>
              <a:rPr lang="en-US" altLang="ja-JP" sz="2000" dirty="0"/>
              <a:t>e </a:t>
            </a:r>
            <a:r>
              <a:rPr lang="en-US" altLang="ja-JP" sz="2000" dirty="0">
                <a:solidFill>
                  <a:srgbClr val="008000"/>
                </a:solidFill>
              </a:rPr>
              <a:t>green parts</a:t>
            </a:r>
            <a:endParaRPr kumimoji="1" lang="ja-JP" altLang="en-US" sz="2000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98245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Proposed vs. Conventional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15</a:t>
            </a:fld>
            <a:endParaRPr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" name="表 4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928759913"/>
                  </p:ext>
                </p:extLst>
              </p:nvPr>
            </p:nvGraphicFramePr>
            <p:xfrm>
              <a:off x="251520" y="692696"/>
              <a:ext cx="8640960" cy="4854120"/>
            </p:xfrm>
            <a:graphic>
              <a:graphicData uri="http://schemas.openxmlformats.org/drawingml/2006/table">
                <a:tbl>
                  <a:tblPr firstRow="1" bandRow="1">
                    <a:tableStyleId>{5A111915-BE36-4E01-A7E5-04B1672EAD32}</a:tableStyleId>
                  </a:tblPr>
                  <a:tblGrid>
                    <a:gridCol w="3132348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2772308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2736304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</a:tblGrid>
                  <a:tr h="1257411">
                    <a:tc>
                      <a:txBody>
                        <a:bodyPr/>
                        <a:lstStyle/>
                        <a:p>
                          <a:pPr algn="ctr"/>
                          <a:endParaRPr kumimoji="1" lang="ja-JP" altLang="en-US" sz="2400" dirty="0">
                            <a:latin typeface="Arial" pitchFamily="34" charset="0"/>
                            <a:ea typeface="Arial Unicode MS" pitchFamily="50" charset="-128"/>
                            <a:cs typeface="Arial" pitchFamily="34" charset="0"/>
                          </a:endParaRPr>
                        </a:p>
                      </a:txBody>
                      <a:tcPr marL="45720" marR="45720" anchor="ctr"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2400" u="sng" dirty="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Arial Unicode MS" pitchFamily="50" charset="-128"/>
                              <a:cs typeface="Arial" pitchFamily="34" charset="0"/>
                            </a:rPr>
                            <a:t>Proposed</a:t>
                          </a:r>
                          <a:endParaRPr kumimoji="1" lang="en-US" altLang="ja-JP" sz="2400" u="sng" baseline="0" dirty="0">
                            <a:solidFill>
                              <a:schemeClr val="tx1"/>
                            </a:solidFill>
                            <a:latin typeface="Arial" pitchFamily="34" charset="0"/>
                            <a:ea typeface="Arial Unicode MS" pitchFamily="50" charset="-128"/>
                            <a:cs typeface="Arial" pitchFamily="34" charset="0"/>
                          </a:endParaRPr>
                        </a:p>
                        <a:p>
                          <a:pPr algn="ctr"/>
                          <a:r>
                            <a:rPr kumimoji="1" lang="en-US" altLang="ja-JP" sz="2400" baseline="0" dirty="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Arial Unicode MS" pitchFamily="50" charset="-128"/>
                              <a:cs typeface="Arial" pitchFamily="34" charset="0"/>
                            </a:rPr>
                            <a:t>Implicit FE Rezoning</a:t>
                          </a:r>
                          <a:endParaRPr kumimoji="1" lang="ja-JP" altLang="en-US" sz="2400" dirty="0">
                            <a:solidFill>
                              <a:schemeClr val="tx1"/>
                            </a:solidFill>
                            <a:latin typeface="Arial" pitchFamily="34" charset="0"/>
                            <a:ea typeface="Arial Unicode MS" pitchFamily="50" charset="-128"/>
                            <a:cs typeface="Arial" pitchFamily="34" charset="0"/>
                          </a:endParaRPr>
                        </a:p>
                      </a:txBody>
                      <a:tcPr marL="45720" marR="45720" anchor="ctr"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2400" i="0" dirty="0">
                              <a:solidFill>
                                <a:schemeClr val="tx1"/>
                              </a:solidFill>
                              <a:effectLst/>
                              <a:latin typeface="Arial" pitchFamily="34" charset="0"/>
                              <a:ea typeface="Arial Unicode MS" pitchFamily="50" charset="-128"/>
                              <a:cs typeface="Arial" pitchFamily="34" charset="0"/>
                            </a:rPr>
                            <a:t>Conventional</a:t>
                          </a:r>
                          <a:r>
                            <a:rPr kumimoji="1" lang="en-US" altLang="ja-JP" sz="2400" i="0" baseline="0" dirty="0">
                              <a:solidFill>
                                <a:schemeClr val="tx1"/>
                              </a:solidFill>
                              <a:effectLst/>
                              <a:latin typeface="Arial" pitchFamily="34" charset="0"/>
                              <a:ea typeface="Arial Unicode MS" pitchFamily="50" charset="-128"/>
                              <a:cs typeface="Arial" pitchFamily="34" charset="0"/>
                            </a:rPr>
                            <a:t> </a:t>
                          </a:r>
                          <a:r>
                            <a:rPr kumimoji="1" lang="en-US" altLang="ja-JP" sz="2400" baseline="0" dirty="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Arial Unicode MS" pitchFamily="50" charset="-128"/>
                              <a:cs typeface="Arial" pitchFamily="34" charset="0"/>
                            </a:rPr>
                            <a:t>Implicit </a:t>
                          </a:r>
                          <a:r>
                            <a:rPr kumimoji="1" lang="en-US" altLang="ja-JP" sz="2400" dirty="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Arial Unicode MS" pitchFamily="50" charset="-128"/>
                              <a:cs typeface="Arial" pitchFamily="34" charset="0"/>
                            </a:rPr>
                            <a:t>FE Rezoning</a:t>
                          </a:r>
                          <a:endParaRPr kumimoji="1" lang="ja-JP" altLang="en-US" sz="2400" dirty="0">
                            <a:solidFill>
                              <a:schemeClr val="tx1"/>
                            </a:solidFill>
                            <a:latin typeface="Arial" pitchFamily="34" charset="0"/>
                            <a:ea typeface="Arial Unicode MS" pitchFamily="50" charset="-128"/>
                            <a:cs typeface="Arial" pitchFamily="34" charset="0"/>
                          </a:endParaRPr>
                        </a:p>
                      </a:txBody>
                      <a:tcPr marL="45720" marR="45720" anchor="ctr"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501544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2400" dirty="0"/>
                            <a:t>Equation</a:t>
                          </a:r>
                          <a:r>
                            <a:rPr kumimoji="1" lang="en-US" altLang="ja-JP" sz="2400" baseline="0" dirty="0"/>
                            <a:t> to be Solved</a:t>
                          </a:r>
                          <a:endParaRPr kumimoji="1" lang="ja-JP" altLang="en-US" sz="2400" dirty="0"/>
                        </a:p>
                      </a:txBody>
                      <a:tcPr marL="45720" marR="4572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2400" dirty="0">
                              <a:solidFill>
                                <a:srgbClr val="008000"/>
                              </a:solidFill>
                            </a:rPr>
                            <a:t>IEE</a:t>
                          </a:r>
                          <a:endParaRPr kumimoji="1" lang="ja-JP" altLang="en-US" sz="2400" dirty="0">
                            <a:solidFill>
                              <a:srgbClr val="008000"/>
                            </a:solidFill>
                          </a:endParaRPr>
                        </a:p>
                      </a:txBody>
                      <a:tcPr marL="45720" marR="4572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2400" dirty="0">
                              <a:solidFill>
                                <a:srgbClr val="6600CC"/>
                              </a:solidFill>
                            </a:rPr>
                            <a:t>Standard</a:t>
                          </a:r>
                          <a:r>
                            <a:rPr kumimoji="1" lang="en-US" altLang="ja-JP" sz="2400" baseline="0" dirty="0">
                              <a:solidFill>
                                <a:srgbClr val="6600CC"/>
                              </a:solidFill>
                            </a:rPr>
                            <a:t> EE</a:t>
                          </a:r>
                          <a:endParaRPr kumimoji="1" lang="ja-JP" altLang="en-US" sz="2400" dirty="0">
                            <a:solidFill>
                              <a:srgbClr val="6600CC"/>
                            </a:solidFill>
                          </a:endParaRPr>
                        </a:p>
                      </a:txBody>
                      <a:tcPr marL="45720" marR="45720" anchor="ctr"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48362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2400" dirty="0"/>
                            <a:t>Mapping</a:t>
                          </a:r>
                          <a:r>
                            <a:rPr kumimoji="1" lang="en-US" altLang="ja-JP" sz="2400" baseline="0" dirty="0"/>
                            <a:t> of </a:t>
                          </a: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kumimoji="1" lang="en-US" altLang="ja-JP" sz="2400" b="0" i="1" baseline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kumimoji="1" lang="en-US" altLang="ja-JP" sz="2400" b="0" i="1" baseline="0" smtClean="0">
                                      <a:latin typeface="Cambria Math"/>
                                    </a:rPr>
                                    <m:t>𝑓</m:t>
                                  </m:r>
                                </m:e>
                                <m:sup>
                                  <m:r>
                                    <m:rPr>
                                      <m:sty m:val="p"/>
                                    </m:rPr>
                                    <a:rPr kumimoji="1" lang="en-US" altLang="ja-JP" sz="2400" b="0" i="0" baseline="0" smtClean="0">
                                      <a:latin typeface="Cambria Math"/>
                                    </a:rPr>
                                    <m:t>ext</m:t>
                                  </m:r>
                                </m:sup>
                              </m:sSup>
                            </m:oMath>
                          </a14:m>
                          <a:endParaRPr kumimoji="1" lang="ja-JP" altLang="en-US" sz="2400" dirty="0"/>
                        </a:p>
                      </a:txBody>
                      <a:tcPr marL="45720" marR="45720" anchor="ctr">
                        <a:lnL w="9525" cap="flat" cmpd="sng" algn="ctr">
                          <a:noFill/>
                          <a:prstDash val="solid"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2400" dirty="0">
                              <a:solidFill>
                                <a:schemeClr val="tx1"/>
                              </a:solidFill>
                            </a:rPr>
                            <a:t>Required...</a:t>
                          </a:r>
                          <a:endParaRPr kumimoji="1" lang="ja-JP" altLang="en-US" sz="2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45720" marR="45720" anchor="ctr">
                        <a:lnL>
                          <a:noFill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2400" dirty="0">
                              <a:solidFill>
                                <a:srgbClr val="FF0000"/>
                              </a:solidFill>
                            </a:rPr>
                            <a:t>Unnecessary!</a:t>
                          </a:r>
                          <a:endParaRPr kumimoji="1" lang="ja-JP" altLang="en-US" sz="2400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 marL="45720" marR="45720" anchor="ctr">
                        <a:lnL>
                          <a:noFill/>
                        </a:lnL>
                        <a:lnR w="9525" cap="flat" cmpd="sng" algn="ctr">
                          <a:noFill/>
                          <a:prstDash val="soli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87051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2400" dirty="0"/>
                            <a:t>Equilibrium</a:t>
                          </a:r>
                          <a:r>
                            <a:rPr kumimoji="1" lang="en-US" altLang="ja-JP" sz="2400" baseline="0" dirty="0"/>
                            <a:t> </a:t>
                          </a:r>
                          <a:r>
                            <a:rPr kumimoji="1" lang="en-US" altLang="ja-JP" sz="2400" dirty="0"/>
                            <a:t>after</a:t>
                          </a:r>
                          <a:r>
                            <a:rPr kumimoji="1" lang="en-US" altLang="ja-JP" sz="2400" baseline="0" dirty="0"/>
                            <a:t> Mapping</a:t>
                          </a:r>
                          <a:endParaRPr kumimoji="1" lang="ja-JP" altLang="en-US" sz="2400" dirty="0"/>
                        </a:p>
                      </a:txBody>
                      <a:tcPr marL="45720" marR="45720" anchor="ctr">
                        <a:lnL w="9525" cap="flat" cmpd="sng" algn="ctr">
                          <a:noFill/>
                          <a:prstDash val="solid"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2400" dirty="0">
                              <a:solidFill>
                                <a:srgbClr val="FF0000"/>
                              </a:solidFill>
                            </a:rPr>
                            <a:t>YES!</a:t>
                          </a:r>
                          <a:endParaRPr kumimoji="1" lang="ja-JP" altLang="en-US" sz="2400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 marL="45720" marR="45720" anchor="ctr">
                        <a:lnL>
                          <a:noFill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2400" dirty="0">
                              <a:solidFill>
                                <a:schemeClr val="tx1"/>
                              </a:solidFill>
                            </a:rPr>
                            <a:t>NO...</a:t>
                          </a:r>
                        </a:p>
                      </a:txBody>
                      <a:tcPr marL="45720" marR="45720" anchor="ctr">
                        <a:lnL>
                          <a:noFill/>
                        </a:lnL>
                        <a:lnR w="9525" cap="flat" cmpd="sng" algn="ctr">
                          <a:noFill/>
                          <a:prstDash val="soli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87051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2400" dirty="0"/>
                            <a:t>Unique Deformed Shape at a Time</a:t>
                          </a:r>
                          <a:endParaRPr kumimoji="1" lang="ja-JP" altLang="en-US" sz="2400" dirty="0"/>
                        </a:p>
                      </a:txBody>
                      <a:tcPr marL="45720" marR="45720" anchor="ctr">
                        <a:lnL w="9525" cap="flat" cmpd="sng" algn="ctr">
                          <a:noFill/>
                          <a:prstDash val="solid"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2400" dirty="0">
                              <a:solidFill>
                                <a:srgbClr val="FF0000"/>
                              </a:solidFill>
                            </a:rPr>
                            <a:t>YES!</a:t>
                          </a:r>
                          <a:endParaRPr kumimoji="1" lang="ja-JP" altLang="en-US" sz="2400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 marL="45720" marR="45720" anchor="ctr">
                        <a:lnL>
                          <a:noFill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2400" dirty="0">
                              <a:solidFill>
                                <a:schemeClr val="tx1"/>
                              </a:solidFill>
                            </a:rPr>
                            <a:t>NO...</a:t>
                          </a:r>
                          <a:endParaRPr kumimoji="1" lang="ja-JP" altLang="en-US" sz="2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45720" marR="45720" anchor="ctr">
                        <a:lnL>
                          <a:noFill/>
                        </a:lnL>
                        <a:lnR w="9525" cap="flat" cmpd="sng" algn="ctr">
                          <a:noFill/>
                          <a:prstDash val="soli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87051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2400" dirty="0"/>
                            <a:t>Convergence Failure</a:t>
                          </a:r>
                        </a:p>
                        <a:p>
                          <a:pPr algn="ctr"/>
                          <a:r>
                            <a:rPr kumimoji="1" lang="en-US" altLang="ja-JP" sz="2400" dirty="0"/>
                            <a:t>in Rezoning</a:t>
                          </a:r>
                          <a:r>
                            <a:rPr kumimoji="1" lang="en-US" altLang="ja-JP" sz="2400" baseline="0" dirty="0"/>
                            <a:t> Process</a:t>
                          </a:r>
                          <a:endParaRPr kumimoji="1" lang="ja-JP" altLang="en-US" sz="2400" dirty="0"/>
                        </a:p>
                      </a:txBody>
                      <a:tcPr marL="45720" marR="45720" anchor="ctr">
                        <a:lnL w="9525" cap="flat" cmpd="sng" algn="ctr">
                          <a:noFill/>
                          <a:prstDash val="solid"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2400" dirty="0">
                              <a:solidFill>
                                <a:srgbClr val="FF0000"/>
                              </a:solidFill>
                            </a:rPr>
                            <a:t>NO!</a:t>
                          </a:r>
                          <a:endParaRPr kumimoji="1" lang="ja-JP" altLang="en-US" sz="2400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 marL="45720" marR="45720" anchor="ctr">
                        <a:lnL>
                          <a:noFill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2400" dirty="0">
                              <a:solidFill>
                                <a:schemeClr val="tx1"/>
                              </a:solidFill>
                            </a:rPr>
                            <a:t>YES...</a:t>
                          </a:r>
                          <a:endParaRPr kumimoji="1" lang="ja-JP" altLang="en-US" sz="2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45720" marR="45720" anchor="ctr">
                        <a:lnL>
                          <a:noFill/>
                        </a:lnL>
                        <a:lnR w="9525" cap="flat" cmpd="sng" algn="ctr">
                          <a:noFill/>
                          <a:prstDash val="soli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5" name="表 4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928759913"/>
                  </p:ext>
                </p:extLst>
              </p:nvPr>
            </p:nvGraphicFramePr>
            <p:xfrm>
              <a:off x="251520" y="692696"/>
              <a:ext cx="8640960" cy="4854120"/>
            </p:xfrm>
            <a:graphic>
              <a:graphicData uri="http://schemas.openxmlformats.org/drawingml/2006/table">
                <a:tbl>
                  <a:tblPr firstRow="1" bandRow="1">
                    <a:tableStyleId>{5A111915-BE36-4E01-A7E5-04B1672EAD32}</a:tableStyleId>
                  </a:tblPr>
                  <a:tblGrid>
                    <a:gridCol w="3132348"/>
                    <a:gridCol w="2772308"/>
                    <a:gridCol w="2736304"/>
                  </a:tblGrid>
                  <a:tr h="1257411">
                    <a:tc>
                      <a:txBody>
                        <a:bodyPr/>
                        <a:lstStyle/>
                        <a:p>
                          <a:pPr algn="ctr"/>
                          <a:endParaRPr kumimoji="1" lang="ja-JP" altLang="en-US" sz="2400" dirty="0">
                            <a:latin typeface="Arial" pitchFamily="34" charset="0"/>
                            <a:ea typeface="Arial Unicode MS" pitchFamily="50" charset="-128"/>
                            <a:cs typeface="Arial" pitchFamily="34" charset="0"/>
                          </a:endParaRPr>
                        </a:p>
                      </a:txBody>
                      <a:tcPr marL="45720" marR="45720" anchor="ctr"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2400" u="sng" dirty="0" smtClean="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Arial Unicode MS" pitchFamily="50" charset="-128"/>
                              <a:cs typeface="Arial" pitchFamily="34" charset="0"/>
                            </a:rPr>
                            <a:t>Proposed</a:t>
                          </a:r>
                          <a:endParaRPr kumimoji="1" lang="en-US" altLang="ja-JP" sz="2400" u="sng" baseline="0" dirty="0" smtClean="0">
                            <a:solidFill>
                              <a:schemeClr val="tx1"/>
                            </a:solidFill>
                            <a:latin typeface="Arial" pitchFamily="34" charset="0"/>
                            <a:ea typeface="Arial Unicode MS" pitchFamily="50" charset="-128"/>
                            <a:cs typeface="Arial" pitchFamily="34" charset="0"/>
                          </a:endParaRPr>
                        </a:p>
                        <a:p>
                          <a:pPr algn="ctr"/>
                          <a:r>
                            <a:rPr kumimoji="1" lang="en-US" altLang="ja-JP" sz="2400" baseline="0" dirty="0" smtClean="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Arial Unicode MS" pitchFamily="50" charset="-128"/>
                              <a:cs typeface="Arial" pitchFamily="34" charset="0"/>
                            </a:rPr>
                            <a:t>Implicit FE Rezoning</a:t>
                          </a:r>
                          <a:endParaRPr kumimoji="1" lang="ja-JP" altLang="en-US" sz="2400" dirty="0">
                            <a:solidFill>
                              <a:schemeClr val="tx1"/>
                            </a:solidFill>
                            <a:latin typeface="Arial" pitchFamily="34" charset="0"/>
                            <a:ea typeface="Arial Unicode MS" pitchFamily="50" charset="-128"/>
                            <a:cs typeface="Arial" pitchFamily="34" charset="0"/>
                          </a:endParaRPr>
                        </a:p>
                      </a:txBody>
                      <a:tcPr marL="45720" marR="45720" anchor="ctr"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2400" i="0" dirty="0" smtClean="0">
                              <a:solidFill>
                                <a:schemeClr val="tx1"/>
                              </a:solidFill>
                              <a:effectLst/>
                              <a:latin typeface="Arial" pitchFamily="34" charset="0"/>
                              <a:ea typeface="Arial Unicode MS" pitchFamily="50" charset="-128"/>
                              <a:cs typeface="Arial" pitchFamily="34" charset="0"/>
                            </a:rPr>
                            <a:t>Conventional</a:t>
                          </a:r>
                          <a:r>
                            <a:rPr kumimoji="1" lang="en-US" altLang="ja-JP" sz="2400" i="0" baseline="0" dirty="0" smtClean="0">
                              <a:solidFill>
                                <a:schemeClr val="tx1"/>
                              </a:solidFill>
                              <a:effectLst/>
                              <a:latin typeface="Arial" pitchFamily="34" charset="0"/>
                              <a:ea typeface="Arial Unicode MS" pitchFamily="50" charset="-128"/>
                              <a:cs typeface="Arial" pitchFamily="34" charset="0"/>
                            </a:rPr>
                            <a:t> </a:t>
                          </a:r>
                          <a:r>
                            <a:rPr kumimoji="1" lang="en-US" altLang="ja-JP" sz="2400" baseline="0" dirty="0" smtClean="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Arial Unicode MS" pitchFamily="50" charset="-128"/>
                              <a:cs typeface="Arial" pitchFamily="34" charset="0"/>
                            </a:rPr>
                            <a:t>Implicit </a:t>
                          </a:r>
                          <a:r>
                            <a:rPr kumimoji="1" lang="en-US" altLang="ja-JP" sz="2400" dirty="0" smtClean="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Arial Unicode MS" pitchFamily="50" charset="-128"/>
                              <a:cs typeface="Arial" pitchFamily="34" charset="0"/>
                            </a:rPr>
                            <a:t>FE Rezoning</a:t>
                          </a:r>
                          <a:endParaRPr kumimoji="1" lang="ja-JP" altLang="en-US" sz="2400" dirty="0">
                            <a:solidFill>
                              <a:schemeClr val="tx1"/>
                            </a:solidFill>
                            <a:latin typeface="Arial" pitchFamily="34" charset="0"/>
                            <a:ea typeface="Arial Unicode MS" pitchFamily="50" charset="-128"/>
                            <a:cs typeface="Arial" pitchFamily="34" charset="0"/>
                          </a:endParaRPr>
                        </a:p>
                      </a:txBody>
                      <a:tcPr marL="45720" marR="45720" anchor="ctr"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  <a:tr h="501544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2400" dirty="0" smtClean="0"/>
                            <a:t>Equation</a:t>
                          </a:r>
                          <a:r>
                            <a:rPr kumimoji="1" lang="en-US" altLang="ja-JP" sz="2400" baseline="0" dirty="0" smtClean="0"/>
                            <a:t> to be Solved</a:t>
                          </a:r>
                          <a:endParaRPr kumimoji="1" lang="ja-JP" altLang="en-US" sz="2400" dirty="0"/>
                        </a:p>
                      </a:txBody>
                      <a:tcPr marL="45720" marR="4572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2400" dirty="0" smtClean="0">
                              <a:solidFill>
                                <a:srgbClr val="008000"/>
                              </a:solidFill>
                            </a:rPr>
                            <a:t>IEE</a:t>
                          </a:r>
                          <a:endParaRPr kumimoji="1" lang="ja-JP" altLang="en-US" sz="2400" dirty="0">
                            <a:solidFill>
                              <a:srgbClr val="008000"/>
                            </a:solidFill>
                          </a:endParaRPr>
                        </a:p>
                      </a:txBody>
                      <a:tcPr marL="45720" marR="4572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2400" dirty="0" smtClean="0">
                              <a:solidFill>
                                <a:srgbClr val="6600CC"/>
                              </a:solidFill>
                            </a:rPr>
                            <a:t>Standard</a:t>
                          </a:r>
                          <a:r>
                            <a:rPr kumimoji="1" lang="en-US" altLang="ja-JP" sz="2400" baseline="0" dirty="0" smtClean="0">
                              <a:solidFill>
                                <a:srgbClr val="6600CC"/>
                              </a:solidFill>
                            </a:rPr>
                            <a:t> EE</a:t>
                          </a:r>
                          <a:endParaRPr kumimoji="1" lang="ja-JP" altLang="en-US" sz="2400" dirty="0">
                            <a:solidFill>
                              <a:srgbClr val="6600CC"/>
                            </a:solidFill>
                          </a:endParaRPr>
                        </a:p>
                      </a:txBody>
                      <a:tcPr marL="45720" marR="45720" anchor="ctr"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  <a:tr h="483620">
                    <a:tc>
                      <a:txBody>
                        <a:bodyPr/>
                        <a:lstStyle/>
                        <a:p>
                          <a:endParaRPr lang="ja-JP"/>
                        </a:p>
                      </a:txBody>
                      <a:tcPr marL="45720" marR="45720" anchor="ctr">
                        <a:lnL w="9525" cap="flat" cmpd="sng" algn="ctr">
                          <a:noFill/>
                          <a:prstDash val="solid"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1">
                          <a:blip r:embed="rId3"/>
                          <a:stretch>
                            <a:fillRect t="-362500" r="-175875" b="-55875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2400" dirty="0" smtClean="0">
                              <a:solidFill>
                                <a:schemeClr val="tx1"/>
                              </a:solidFill>
                            </a:rPr>
                            <a:t>Required...</a:t>
                          </a:r>
                          <a:endParaRPr kumimoji="1" lang="ja-JP" altLang="en-US" sz="2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45720" marR="45720" anchor="ctr">
                        <a:lnL>
                          <a:noFill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2400" dirty="0" smtClean="0">
                              <a:solidFill>
                                <a:srgbClr val="FF0000"/>
                              </a:solidFill>
                            </a:rPr>
                            <a:t>Unnecessary!</a:t>
                          </a:r>
                          <a:endParaRPr kumimoji="1" lang="ja-JP" altLang="en-US" sz="2400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 marL="45720" marR="45720" anchor="ctr">
                        <a:lnL>
                          <a:noFill/>
                        </a:lnL>
                        <a:lnR w="9525" cap="flat" cmpd="sng" algn="ctr">
                          <a:noFill/>
                          <a:prstDash val="soli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</a:tr>
                  <a:tr h="87051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2400" dirty="0" smtClean="0"/>
                            <a:t>Equilibrium</a:t>
                          </a:r>
                          <a:r>
                            <a:rPr kumimoji="1" lang="en-US" altLang="ja-JP" sz="2400" baseline="0" dirty="0" smtClean="0"/>
                            <a:t> </a:t>
                          </a:r>
                          <a:r>
                            <a:rPr kumimoji="1" lang="en-US" altLang="ja-JP" sz="2400" dirty="0" smtClean="0"/>
                            <a:t>after</a:t>
                          </a:r>
                          <a:r>
                            <a:rPr kumimoji="1" lang="en-US" altLang="ja-JP" sz="2400" baseline="0" dirty="0" smtClean="0"/>
                            <a:t> </a:t>
                          </a:r>
                          <a:r>
                            <a:rPr kumimoji="1" lang="en-US" altLang="ja-JP" sz="2400" baseline="0" dirty="0" smtClean="0"/>
                            <a:t>Mapping</a:t>
                          </a:r>
                          <a:endParaRPr kumimoji="1" lang="ja-JP" altLang="en-US" sz="2400" dirty="0"/>
                        </a:p>
                      </a:txBody>
                      <a:tcPr marL="45720" marR="45720" anchor="ctr">
                        <a:lnL w="9525" cap="flat" cmpd="sng" algn="ctr">
                          <a:noFill/>
                          <a:prstDash val="solid"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2400" dirty="0" smtClean="0">
                              <a:solidFill>
                                <a:srgbClr val="FF0000"/>
                              </a:solidFill>
                            </a:rPr>
                            <a:t>YES!</a:t>
                          </a:r>
                          <a:endParaRPr kumimoji="1" lang="ja-JP" altLang="en-US" sz="2400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 marL="45720" marR="45720" anchor="ctr">
                        <a:lnL>
                          <a:noFill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2400" dirty="0" smtClean="0">
                              <a:solidFill>
                                <a:schemeClr val="tx1"/>
                              </a:solidFill>
                            </a:rPr>
                            <a:t>NO...</a:t>
                          </a:r>
                        </a:p>
                      </a:txBody>
                      <a:tcPr marL="45720" marR="45720" anchor="ctr">
                        <a:lnL>
                          <a:noFill/>
                        </a:lnL>
                        <a:lnR w="9525" cap="flat" cmpd="sng" algn="ctr">
                          <a:noFill/>
                          <a:prstDash val="soli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</a:tr>
                  <a:tr h="87051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2400" dirty="0" smtClean="0"/>
                            <a:t>Unique Deformed Shape at a Time</a:t>
                          </a:r>
                          <a:endParaRPr kumimoji="1" lang="ja-JP" altLang="en-US" sz="2400" dirty="0"/>
                        </a:p>
                      </a:txBody>
                      <a:tcPr marL="45720" marR="45720" anchor="ctr">
                        <a:lnL w="9525" cap="flat" cmpd="sng" algn="ctr">
                          <a:noFill/>
                          <a:prstDash val="solid"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2400" dirty="0" smtClean="0">
                              <a:solidFill>
                                <a:srgbClr val="FF0000"/>
                              </a:solidFill>
                            </a:rPr>
                            <a:t>YES!</a:t>
                          </a:r>
                          <a:endParaRPr kumimoji="1" lang="ja-JP" altLang="en-US" sz="2400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 marL="45720" marR="45720" anchor="ctr">
                        <a:lnL>
                          <a:noFill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2400" dirty="0" smtClean="0">
                              <a:solidFill>
                                <a:schemeClr val="tx1"/>
                              </a:solidFill>
                            </a:rPr>
                            <a:t>NO...</a:t>
                          </a:r>
                          <a:endParaRPr kumimoji="1" lang="ja-JP" altLang="en-US" sz="2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45720" marR="45720" anchor="ctr">
                        <a:lnL>
                          <a:noFill/>
                        </a:lnL>
                        <a:lnR w="9525" cap="flat" cmpd="sng" algn="ctr">
                          <a:noFill/>
                          <a:prstDash val="soli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</a:tr>
                  <a:tr h="87051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2400" dirty="0" smtClean="0"/>
                            <a:t>Convergence Failure</a:t>
                          </a:r>
                        </a:p>
                        <a:p>
                          <a:pPr algn="ctr"/>
                          <a:r>
                            <a:rPr kumimoji="1" lang="en-US" altLang="ja-JP" sz="2400" dirty="0" smtClean="0"/>
                            <a:t>in Rezoning</a:t>
                          </a:r>
                          <a:r>
                            <a:rPr kumimoji="1" lang="en-US" altLang="ja-JP" sz="2400" baseline="0" dirty="0" smtClean="0"/>
                            <a:t> Process</a:t>
                          </a:r>
                          <a:endParaRPr kumimoji="1" lang="ja-JP" altLang="en-US" sz="2400" dirty="0"/>
                        </a:p>
                      </a:txBody>
                      <a:tcPr marL="45720" marR="45720" anchor="ctr">
                        <a:lnL w="9525" cap="flat" cmpd="sng" algn="ctr">
                          <a:noFill/>
                          <a:prstDash val="solid"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2400" dirty="0" smtClean="0">
                              <a:solidFill>
                                <a:srgbClr val="FF0000"/>
                              </a:solidFill>
                            </a:rPr>
                            <a:t>NO!</a:t>
                          </a:r>
                          <a:endParaRPr kumimoji="1" lang="ja-JP" altLang="en-US" sz="2400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 marL="45720" marR="45720" anchor="ctr">
                        <a:lnL>
                          <a:noFill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2400" dirty="0" smtClean="0">
                              <a:solidFill>
                                <a:schemeClr val="tx1"/>
                              </a:solidFill>
                            </a:rPr>
                            <a:t>YES...</a:t>
                          </a:r>
                          <a:endParaRPr kumimoji="1" lang="ja-JP" altLang="en-US" sz="2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45720" marR="45720" anchor="ctr">
                        <a:lnL>
                          <a:noFill/>
                        </a:lnL>
                        <a:lnR w="9525" cap="flat" cmpd="sng" algn="ctr">
                          <a:noFill/>
                          <a:prstDash val="soli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41178305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en-US" altLang="ja-JP" sz="4000" dirty="0"/>
          </a:p>
          <a:p>
            <a:pPr marL="0" indent="0" algn="ctr">
              <a:buNone/>
            </a:pPr>
            <a:endParaRPr lang="en-US" altLang="ja-JP" sz="4000" dirty="0"/>
          </a:p>
          <a:p>
            <a:pPr marL="742950" indent="-742950" algn="ctr">
              <a:buFont typeface="+mj-ea"/>
              <a:buAutoNum type="circleNumDbPlain" startAt="3"/>
            </a:pPr>
            <a:r>
              <a:rPr kumimoji="1" lang="en-US" altLang="ja-JP" sz="4000" dirty="0"/>
              <a:t> </a:t>
            </a:r>
          </a:p>
          <a:p>
            <a:pPr marL="0" indent="0" algn="ctr">
              <a:buNone/>
            </a:pPr>
            <a:r>
              <a:rPr lang="en-US" altLang="ja-JP" sz="4000" dirty="0"/>
              <a:t>Examples of analysis</a:t>
            </a:r>
            <a:endParaRPr lang="ja-JP" altLang="en-US" sz="4000" dirty="0"/>
          </a:p>
          <a:p>
            <a:pPr marL="0" indent="0" algn="ctr">
              <a:buNone/>
            </a:pPr>
            <a:endParaRPr lang="en-US" altLang="ja-JP" sz="40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16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7909212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Shearing of 2D Bar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17</a:t>
            </a:fld>
            <a:endParaRPr lang="ja-JP" altLang="en-US" dirty="0"/>
          </a:p>
        </p:txBody>
      </p:sp>
      <p:sp>
        <p:nvSpPr>
          <p:cNvPr id="7" name="コンテンツ プレースホルダー 6"/>
          <p:cNvSpPr>
            <a:spLocks noGrp="1"/>
          </p:cNvSpPr>
          <p:nvPr>
            <p:ph idx="1"/>
          </p:nvPr>
        </p:nvSpPr>
        <p:spPr>
          <a:xfrm>
            <a:off x="215900" y="3550196"/>
            <a:ext cx="8928100" cy="2831554"/>
          </a:xfrm>
        </p:spPr>
        <p:txBody>
          <a:bodyPr/>
          <a:lstStyle/>
          <a:p>
            <a:r>
              <a:rPr lang="en-US" altLang="ja-JP" dirty="0"/>
              <a:t>Static, 2D Plane-strain condition</a:t>
            </a:r>
            <a:endParaRPr lang="ja-JP" altLang="en-US" dirty="0"/>
          </a:p>
          <a:p>
            <a:r>
              <a:rPr lang="en-US" altLang="ja-JP" dirty="0"/>
              <a:t>All 1st order triangular elements</a:t>
            </a:r>
          </a:p>
          <a:p>
            <a:r>
              <a:rPr lang="en-US" altLang="ja-JP" dirty="0"/>
              <a:t>Global rezoning every 10 </a:t>
            </a:r>
            <a:r>
              <a:rPr lang="en-US" altLang="ja-JP" dirty="0" err="1"/>
              <a:t>timesteps</a:t>
            </a:r>
            <a:br>
              <a:rPr lang="en-US" altLang="ja-JP" dirty="0"/>
            </a:br>
            <a:r>
              <a:rPr lang="en-US" altLang="ja-JP" dirty="0"/>
              <a:t>(much more frequent than necessary)</a:t>
            </a:r>
          </a:p>
          <a:p>
            <a:r>
              <a:rPr lang="en-US" altLang="ja-JP" dirty="0" err="1"/>
              <a:t>remeshing</a:t>
            </a:r>
            <a:r>
              <a:rPr lang="en-US" altLang="ja-JP" dirty="0"/>
              <a:t> with </a:t>
            </a:r>
            <a:r>
              <a:rPr kumimoji="1" lang="en-US" altLang="ja-JP" dirty="0"/>
              <a:t>ANSYS GAMBIT</a:t>
            </a:r>
            <a:endParaRPr kumimoji="1" lang="ja-JP" altLang="en-US" dirty="0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5887" y="728700"/>
            <a:ext cx="6372225" cy="2686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5609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Shearing of 2D Bar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altLang="ja-JP" dirty="0"/>
                  <a:t>Material: </a:t>
                </a:r>
                <a:r>
                  <a:rPr lang="en-US" altLang="ja-JP" dirty="0" err="1">
                    <a:solidFill>
                      <a:srgbClr val="FF0000"/>
                    </a:solidFill>
                  </a:rPr>
                  <a:t>Hencky's</a:t>
                </a:r>
                <a:r>
                  <a:rPr lang="en-US" altLang="ja-JP" dirty="0">
                    <a:solidFill>
                      <a:srgbClr val="FF0000"/>
                    </a:solidFill>
                  </a:rPr>
                  <a:t> elastic body</a:t>
                </a:r>
              </a:p>
              <a:p>
                <a:pPr lvl="1"/>
                <a:r>
                  <a:rPr lang="en-US" altLang="ja-JP" dirty="0"/>
                  <a:t>constitutive equation in total strain form:</a:t>
                </a:r>
              </a:p>
              <a:p>
                <a:pPr lvl="1"/>
                <a:endParaRPr lang="en-US" altLang="ja-JP" dirty="0"/>
              </a:p>
              <a:p>
                <a:pPr marL="457200" lvl="1" indent="0" algn="ctr">
                  <a:buNone/>
                </a:pPr>
                <a:r>
                  <a:rPr lang="en-US" altLang="ja-JP" sz="2400" dirty="0"/>
                  <a:t>Cauchy Stress </a:t>
                </a:r>
                <a14:m>
                  <m:oMath xmlns:m="http://schemas.openxmlformats.org/officeDocument/2006/math">
                    <m:r>
                      <a:rPr lang="en-US" altLang="ja-JP" sz="2400" i="1" smtClean="0">
                        <a:latin typeface="Cambria Math"/>
                        <a:ea typeface="Cambria Math"/>
                      </a:rPr>
                      <m:t>∝</m:t>
                    </m:r>
                  </m:oMath>
                </a14:m>
                <a:r>
                  <a:rPr lang="en-US" altLang="ja-JP" sz="2400" dirty="0"/>
                  <a:t> </a:t>
                </a:r>
                <a:r>
                  <a:rPr lang="en-US" altLang="ja-JP" sz="2400" dirty="0" err="1"/>
                  <a:t>Hencky</a:t>
                </a:r>
                <a:r>
                  <a:rPr lang="en-US" altLang="ja-JP" sz="2400" dirty="0"/>
                  <a:t> Strain</a:t>
                </a:r>
              </a:p>
              <a:p>
                <a:pPr lvl="1"/>
                <a:r>
                  <a:rPr lang="en-US" altLang="ja-JP" dirty="0"/>
                  <a:t>constitutive equation in rate form:</a:t>
                </a:r>
              </a:p>
              <a:p>
                <a:pPr lvl="1"/>
                <a:endParaRPr lang="en-US" altLang="ja-JP" dirty="0"/>
              </a:p>
              <a:p>
                <a:pPr marL="457200" lvl="1" indent="0" algn="ctr">
                  <a:buNone/>
                </a:pPr>
                <a:r>
                  <a:rPr lang="en-US" altLang="ja-JP" sz="2400" dirty="0" err="1"/>
                  <a:t>Jaumann</a:t>
                </a:r>
                <a:r>
                  <a:rPr lang="en-US" altLang="ja-JP" sz="2400" dirty="0"/>
                  <a:t> Rate of Cauchy Stress </a:t>
                </a:r>
                <a14:m>
                  <m:oMath xmlns:m="http://schemas.openxmlformats.org/officeDocument/2006/math">
                    <m:r>
                      <a:rPr lang="en-US" altLang="ja-JP" sz="2400" i="1" smtClean="0">
                        <a:latin typeface="Cambria Math"/>
                        <a:ea typeface="Cambria Math"/>
                      </a:rPr>
                      <m:t>∝</m:t>
                    </m:r>
                  </m:oMath>
                </a14:m>
                <a:r>
                  <a:rPr lang="en-US" altLang="ja-JP" sz="2400" dirty="0"/>
                  <a:t> Stretching</a:t>
                </a:r>
              </a:p>
              <a:p>
                <a:pPr marL="457200" lvl="1" indent="0" algn="ctr">
                  <a:buNone/>
                </a:pPr>
                <a:endParaRPr lang="en-US" altLang="ja-JP" sz="2000" dirty="0"/>
              </a:p>
              <a:p>
                <a:pPr lvl="1"/>
                <a:r>
                  <a:rPr lang="en-US" altLang="ja-JP" dirty="0"/>
                  <a:t>Young's modulus: 1 </a:t>
                </a:r>
                <a:r>
                  <a:rPr lang="en-US" altLang="ja-JP" dirty="0" err="1"/>
                  <a:t>GPa</a:t>
                </a:r>
                <a:r>
                  <a:rPr lang="en-US" altLang="ja-JP" dirty="0"/>
                  <a:t>; Poisson's Ratio: 0.3</a:t>
                </a:r>
              </a:p>
              <a:p>
                <a:pPr marL="457200" lvl="1" indent="0">
                  <a:buNone/>
                </a:pPr>
                <a:endParaRPr lang="en-US" altLang="ja-JP" dirty="0"/>
              </a:p>
              <a:p>
                <a:pPr lvl="1"/>
                <a:endParaRPr lang="en-US" altLang="ja-JP" dirty="0"/>
              </a:p>
            </p:txBody>
          </p:sp>
        </mc:Choice>
        <mc:Fallback xmlns="">
          <p:sp>
            <p:nvSpPr>
              <p:cNvPr id="3" name="コンテンツ プレースホルダー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3"/>
                <a:stretch>
                  <a:fillRect l="-2609" t="-2112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18</a:t>
            </a:fld>
            <a:endParaRPr lang="ja-JP" altLang="en-US" dirty="0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498" t="-15139" r="-3413" b="-7705"/>
          <a:stretch/>
        </p:blipFill>
        <p:spPr>
          <a:xfrm>
            <a:off x="3456000" y="1700808"/>
            <a:ext cx="2232000" cy="432000"/>
          </a:xfrm>
          <a:prstGeom prst="rect">
            <a:avLst/>
          </a:prstGeom>
          <a:noFill/>
          <a:ln w="25400">
            <a:noFill/>
          </a:ln>
        </p:spPr>
      </p:pic>
      <p:pic>
        <p:nvPicPr>
          <p:cNvPr id="6" name="図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352" t="-10793" r="-4079" b="-5812"/>
          <a:stretch/>
        </p:blipFill>
        <p:spPr>
          <a:xfrm>
            <a:off x="3420000" y="3141028"/>
            <a:ext cx="2304000" cy="540000"/>
          </a:xfrm>
          <a:prstGeom prst="rect">
            <a:avLst/>
          </a:prstGeom>
          <a:noFill/>
          <a:ln w="25400">
            <a:solidFill>
              <a:srgbClr val="008000"/>
            </a:solidFill>
          </a:ln>
        </p:spPr>
      </p:pic>
    </p:spTree>
    <p:extLst>
      <p:ext uri="{BB962C8B-B14F-4D97-AF65-F5344CB8AC3E}">
        <p14:creationId xmlns:p14="http://schemas.microsoft.com/office/powerpoint/2010/main" val="347158641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Shearing of 2D Bar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19</a:t>
            </a:fld>
            <a:endParaRPr lang="ja-JP" altLang="en-US" dirty="0"/>
          </a:p>
        </p:txBody>
      </p:sp>
      <p:pic>
        <p:nvPicPr>
          <p:cNvPr id="5" name="shift-mises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159732" y="656692"/>
            <a:ext cx="4713251" cy="5760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2961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4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Motivation and Background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250825" y="623887"/>
            <a:ext cx="6431966" cy="5773737"/>
          </a:xfrm>
        </p:spPr>
        <p:txBody>
          <a:bodyPr/>
          <a:lstStyle/>
          <a:p>
            <a:r>
              <a:rPr kumimoji="1" lang="en-US" altLang="ja-JP" dirty="0"/>
              <a:t>We want to solve </a:t>
            </a:r>
            <a:r>
              <a:rPr kumimoji="1" lang="en-US" altLang="ja-JP" b="1" dirty="0">
                <a:solidFill>
                  <a:srgbClr val="7030A0"/>
                </a:solidFill>
              </a:rPr>
              <a:t>severely large deformation</a:t>
            </a:r>
            <a:r>
              <a:rPr kumimoji="1" lang="en-US" altLang="ja-JP" b="1" dirty="0"/>
              <a:t> </a:t>
            </a:r>
            <a:r>
              <a:rPr kumimoji="1" lang="en-US" altLang="ja-JP" dirty="0"/>
              <a:t>problems</a:t>
            </a:r>
            <a:br>
              <a:rPr kumimoji="1" lang="en-US" altLang="ja-JP" dirty="0"/>
            </a:br>
            <a:r>
              <a:rPr kumimoji="1" lang="en-US" altLang="ja-JP" b="1" u="sng" dirty="0"/>
              <a:t>accurately and stably</a:t>
            </a:r>
            <a:r>
              <a:rPr kumimoji="1" lang="en-US" altLang="ja-JP" u="sng" dirty="0"/>
              <a:t>!</a:t>
            </a:r>
            <a:br>
              <a:rPr lang="en-US" altLang="ja-JP" u="sng" dirty="0"/>
            </a:br>
            <a:r>
              <a:rPr lang="en-US" altLang="ja-JP" sz="2800" dirty="0"/>
              <a:t>(</a:t>
            </a:r>
            <a:r>
              <a:rPr kumimoji="1" lang="en-US" altLang="ja-JP" sz="2800" dirty="0"/>
              <a:t>Final </a:t>
            </a:r>
            <a:r>
              <a:rPr lang="en-US" altLang="ja-JP" sz="2800" dirty="0"/>
              <a:t>t</a:t>
            </a:r>
            <a:r>
              <a:rPr kumimoji="1" lang="en-US" altLang="ja-JP" sz="2800" dirty="0"/>
              <a:t>arget: thermal </a:t>
            </a:r>
            <a:r>
              <a:rPr kumimoji="1" lang="en-US" altLang="ja-JP" sz="2800" dirty="0" err="1"/>
              <a:t>nanoimprinting</a:t>
            </a:r>
            <a:r>
              <a:rPr kumimoji="1" lang="en-US" altLang="ja-JP" sz="2800" dirty="0"/>
              <a:t>)</a:t>
            </a:r>
            <a:endParaRPr lang="en-US" altLang="ja-JP" sz="2800" dirty="0"/>
          </a:p>
          <a:p>
            <a:r>
              <a:rPr lang="en-US" altLang="ja-JP" dirty="0"/>
              <a:t>Finite elements are </a:t>
            </a:r>
            <a:r>
              <a:rPr lang="en-US" altLang="ja-JP" b="1" dirty="0">
                <a:solidFill>
                  <a:srgbClr val="6600CC"/>
                </a:solidFill>
              </a:rPr>
              <a:t>distorted</a:t>
            </a:r>
            <a:r>
              <a:rPr lang="en-US" altLang="ja-JP" dirty="0"/>
              <a:t> </a:t>
            </a:r>
            <a:br>
              <a:rPr lang="en-US" altLang="ja-JP" dirty="0"/>
            </a:br>
            <a:r>
              <a:rPr lang="en-US" altLang="ja-JP" dirty="0"/>
              <a:t>in a short time, thereby resulting</a:t>
            </a:r>
            <a:br>
              <a:rPr lang="en-US" altLang="ja-JP" dirty="0"/>
            </a:br>
            <a:r>
              <a:rPr lang="en-US" altLang="ja-JP" dirty="0"/>
              <a:t>in convergence failure.</a:t>
            </a:r>
          </a:p>
          <a:p>
            <a:endParaRPr lang="en-US" altLang="ja-JP" dirty="0"/>
          </a:p>
          <a:p>
            <a:pPr marL="0" indent="0">
              <a:buNone/>
            </a:pPr>
            <a:r>
              <a:rPr lang="en-US" altLang="ja-JP" dirty="0"/>
              <a:t>FE </a:t>
            </a:r>
            <a:r>
              <a:rPr lang="en-US" altLang="ja-JP" dirty="0">
                <a:solidFill>
                  <a:srgbClr val="FF0000"/>
                </a:solidFill>
              </a:rPr>
              <a:t>rezoning</a:t>
            </a:r>
            <a:r>
              <a:rPr lang="en-US" altLang="ja-JP" dirty="0"/>
              <a:t> method (</a:t>
            </a:r>
            <a:r>
              <a:rPr lang="en-US" altLang="ja-JP" i="1" dirty="0"/>
              <a:t>h</a:t>
            </a:r>
            <a:r>
              <a:rPr lang="en-US" altLang="ja-JP" dirty="0"/>
              <a:t>-adaptive, mesh-to-mesh solution mapping) </a:t>
            </a:r>
            <a:br>
              <a:rPr lang="en-US" altLang="ja-JP" dirty="0"/>
            </a:br>
            <a:r>
              <a:rPr lang="en-US" altLang="ja-JP" dirty="0"/>
              <a:t>is indispensable.</a:t>
            </a:r>
          </a:p>
          <a:p>
            <a:pPr marL="0" indent="0">
              <a:buNone/>
            </a:pPr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2</a:t>
            </a:fld>
            <a:endParaRPr lang="ja-JP" altLang="en-US" dirty="0"/>
          </a:p>
        </p:txBody>
      </p:sp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3" cstate="print"/>
          <a:srcRect l="48975" t="43605" b="14536"/>
          <a:stretch>
            <a:fillRect/>
          </a:stretch>
        </p:blipFill>
        <p:spPr bwMode="auto">
          <a:xfrm>
            <a:off x="6682791" y="1190553"/>
            <a:ext cx="2478087" cy="1554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5">
            <a:hlinkClick r:id="rId4" action="ppaction://hlinkfile"/>
          </p:cNvPr>
          <p:cNvPicPr>
            <a:picLocks noChangeAspect="1" noChangeArrowheads="1"/>
          </p:cNvPicPr>
          <p:nvPr/>
        </p:nvPicPr>
        <p:blipFill>
          <a:blip r:embed="rId5" cstate="print"/>
          <a:srcRect l="29990" t="3392" r="29990" b="39569"/>
          <a:stretch>
            <a:fillRect/>
          </a:stretch>
        </p:blipFill>
        <p:spPr bwMode="auto">
          <a:xfrm>
            <a:off x="6378575" y="2759253"/>
            <a:ext cx="2765425" cy="363235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6" name="下矢印 5"/>
          <p:cNvSpPr/>
          <p:nvPr/>
        </p:nvSpPr>
        <p:spPr>
          <a:xfrm>
            <a:off x="2987824" y="4221088"/>
            <a:ext cx="612068" cy="50405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4149096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Shearing of 2D Bar</a:t>
            </a:r>
            <a:endParaRPr kumimoji="1" lang="ja-JP" altLang="en-US" dirty="0"/>
          </a:p>
        </p:txBody>
      </p:sp>
      <p:pic>
        <p:nvPicPr>
          <p:cNvPr id="5" name="コンテンツ プレースホルダー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508" y="656692"/>
            <a:ext cx="4321175" cy="1827240"/>
          </a:xfrm>
        </p:spPr>
      </p:pic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20</a:t>
            </a:fld>
            <a:endParaRPr lang="ja-JP" altLang="en-US" dirty="0"/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1289" y="674002"/>
            <a:ext cx="4289203" cy="1782890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412" y="2528900"/>
            <a:ext cx="4283576" cy="3116606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852" y="2528900"/>
            <a:ext cx="4271969" cy="3151681"/>
          </a:xfrm>
          <a:prstGeom prst="rect">
            <a:avLst/>
          </a:prstGeom>
        </p:spPr>
      </p:pic>
      <p:sp>
        <p:nvSpPr>
          <p:cNvPr id="9" name="テキスト ボックス 8"/>
          <p:cNvSpPr txBox="1"/>
          <p:nvPr/>
        </p:nvSpPr>
        <p:spPr>
          <a:xfrm>
            <a:off x="1212216" y="5801198"/>
            <a:ext cx="22076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000" dirty="0"/>
              <a:t>Proposed Method</a:t>
            </a:r>
            <a:endParaRPr kumimoji="1" lang="ja-JP" altLang="en-US" sz="2000" dirty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4922652" y="5805264"/>
            <a:ext cx="38763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000" dirty="0"/>
              <a:t>Standard </a:t>
            </a:r>
            <a:r>
              <a:rPr lang="en-US" altLang="ja-JP" sz="2000" dirty="0"/>
              <a:t>FEM </a:t>
            </a:r>
            <a:r>
              <a:rPr kumimoji="1" lang="en-US" altLang="ja-JP" sz="2000" dirty="0"/>
              <a:t>without Rezoning</a:t>
            </a:r>
            <a:endParaRPr kumimoji="1" lang="ja-JP" altLang="en-US" sz="2000" dirty="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143508" y="1556792"/>
            <a:ext cx="20313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1</a:t>
            </a:r>
            <a:r>
              <a:rPr lang="ja-JP" altLang="en-US" dirty="0"/>
              <a:t> </a:t>
            </a:r>
            <a:r>
              <a:rPr kumimoji="1" lang="en-US" altLang="ja-JP" dirty="0"/>
              <a:t>m Disp.</a:t>
            </a:r>
          </a:p>
          <a:p>
            <a:r>
              <a:rPr lang="en-US" altLang="ja-JP" dirty="0"/>
              <a:t>9</a:t>
            </a:r>
            <a:r>
              <a:rPr kumimoji="1" lang="en-US" altLang="ja-JP" dirty="0"/>
              <a:t> </a:t>
            </a:r>
            <a:r>
              <a:rPr lang="en-US" altLang="ja-JP" dirty="0"/>
              <a:t>T</a:t>
            </a:r>
            <a:r>
              <a:rPr kumimoji="1" lang="en-US" altLang="ja-JP" dirty="0"/>
              <a:t>imes Rezoning</a:t>
            </a:r>
            <a:endParaRPr kumimoji="1" lang="ja-JP" altLang="en-US" dirty="0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179512" y="3465004"/>
            <a:ext cx="21596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2.5 </a:t>
            </a:r>
            <a:r>
              <a:rPr kumimoji="1" lang="en-US" altLang="ja-JP" dirty="0"/>
              <a:t>m Disp.</a:t>
            </a:r>
          </a:p>
          <a:p>
            <a:r>
              <a:rPr lang="en-US" altLang="ja-JP" dirty="0"/>
              <a:t>24 Times Rezoning</a:t>
            </a:r>
            <a:endParaRPr kumimoji="1" lang="ja-JP" altLang="en-US" dirty="0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4680012" y="1565447"/>
            <a:ext cx="1159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1 m Disp.</a:t>
            </a:r>
            <a:endParaRPr kumimoji="1" lang="ja-JP" altLang="en-US" dirty="0"/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4724628" y="3481538"/>
            <a:ext cx="1351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2.5 </a:t>
            </a:r>
            <a:r>
              <a:rPr kumimoji="1" lang="en-US" altLang="ja-JP" dirty="0"/>
              <a:t>m Disp.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87295695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Tension of 2D Brick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21</a:t>
            </a:fld>
            <a:endParaRPr lang="ja-JP" altLang="en-US" dirty="0"/>
          </a:p>
        </p:txBody>
      </p:sp>
      <p:sp>
        <p:nvSpPr>
          <p:cNvPr id="7" name="コンテンツ プレースホルダー 6"/>
          <p:cNvSpPr>
            <a:spLocks noGrp="1"/>
          </p:cNvSpPr>
          <p:nvPr>
            <p:ph idx="1"/>
          </p:nvPr>
        </p:nvSpPr>
        <p:spPr>
          <a:xfrm>
            <a:off x="215900" y="4113076"/>
            <a:ext cx="8928100" cy="2268674"/>
          </a:xfrm>
        </p:spPr>
        <p:txBody>
          <a:bodyPr/>
          <a:lstStyle/>
          <a:p>
            <a:r>
              <a:rPr lang="en-US" altLang="ja-JP" dirty="0"/>
              <a:t>Static, 2D Plane-strain condition</a:t>
            </a:r>
            <a:endParaRPr lang="ja-JP" altLang="en-US" dirty="0"/>
          </a:p>
          <a:p>
            <a:r>
              <a:rPr lang="en-US" altLang="ja-JP" dirty="0"/>
              <a:t>All 1st order triangular elements</a:t>
            </a:r>
          </a:p>
          <a:p>
            <a:r>
              <a:rPr lang="en-US" altLang="ja-JP" dirty="0"/>
              <a:t>Global rezoning every 5 </a:t>
            </a:r>
            <a:r>
              <a:rPr lang="en-US" altLang="ja-JP" dirty="0" err="1"/>
              <a:t>timesteps</a:t>
            </a:r>
            <a:endParaRPr lang="en-US" altLang="ja-JP" dirty="0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3788" y="646137"/>
            <a:ext cx="3888432" cy="3338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403609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4844" y="2771584"/>
            <a:ext cx="4503420" cy="693420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5422" y="1619456"/>
            <a:ext cx="4194810" cy="693420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Tension of 2D Brick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ja-JP" dirty="0">
                <a:solidFill>
                  <a:srgbClr val="404040"/>
                </a:solidFill>
              </a:rPr>
              <a:t>Material: </a:t>
            </a:r>
            <a:r>
              <a:rPr lang="en-US" altLang="ja-JP" dirty="0">
                <a:solidFill>
                  <a:srgbClr val="FF0000"/>
                </a:solidFill>
              </a:rPr>
              <a:t>Neo-</a:t>
            </a:r>
            <a:r>
              <a:rPr lang="en-US" altLang="ja-JP" dirty="0" err="1">
                <a:solidFill>
                  <a:srgbClr val="FF0000"/>
                </a:solidFill>
              </a:rPr>
              <a:t>Hookean</a:t>
            </a:r>
            <a:r>
              <a:rPr lang="en-US" altLang="ja-JP" dirty="0">
                <a:solidFill>
                  <a:srgbClr val="FF0000"/>
                </a:solidFill>
              </a:rPr>
              <a:t> </a:t>
            </a:r>
            <a:r>
              <a:rPr lang="en-US" altLang="ja-JP" dirty="0" err="1">
                <a:solidFill>
                  <a:srgbClr val="FF0000"/>
                </a:solidFill>
              </a:rPr>
              <a:t>hyperelastic</a:t>
            </a:r>
            <a:r>
              <a:rPr lang="en-US" altLang="ja-JP" dirty="0">
                <a:solidFill>
                  <a:srgbClr val="FF0000"/>
                </a:solidFill>
              </a:rPr>
              <a:t> body</a:t>
            </a:r>
          </a:p>
          <a:p>
            <a:pPr lvl="1"/>
            <a:r>
              <a:rPr lang="en-US" altLang="ja-JP" dirty="0"/>
              <a:t>Strain energy density function:</a:t>
            </a:r>
          </a:p>
          <a:p>
            <a:pPr marL="457200" lvl="1" indent="0">
              <a:buNone/>
            </a:pPr>
            <a:endParaRPr lang="en-US" altLang="ja-JP" sz="3200" dirty="0"/>
          </a:p>
          <a:p>
            <a:pPr lvl="1"/>
            <a:r>
              <a:rPr lang="en-US" altLang="ja-JP" dirty="0"/>
              <a:t>Constitutive equation in total strain form:</a:t>
            </a:r>
          </a:p>
          <a:p>
            <a:pPr lvl="1"/>
            <a:endParaRPr lang="en-US" altLang="ja-JP" sz="3200" dirty="0"/>
          </a:p>
          <a:p>
            <a:pPr lvl="1"/>
            <a:r>
              <a:rPr lang="en-US" altLang="ja-JP" dirty="0"/>
              <a:t>Constitutive equation in strain rate form:</a:t>
            </a:r>
            <a:br>
              <a:rPr lang="en-US" altLang="ja-JP" dirty="0"/>
            </a:br>
            <a:endParaRPr lang="en-US" altLang="ja-JP" sz="4000" dirty="0"/>
          </a:p>
          <a:p>
            <a:pPr marL="57150" indent="0" algn="r">
              <a:buNone/>
            </a:pPr>
            <a:r>
              <a:rPr lang="en-US" altLang="ja-JP" sz="2400" dirty="0"/>
              <a:t>where </a:t>
            </a:r>
            <a:r>
              <a:rPr lang="en-US" altLang="ja-JP" sz="2400" i="1" dirty="0"/>
              <a:t>C</a:t>
            </a:r>
            <a:r>
              <a:rPr lang="en-US" altLang="ja-JP" sz="1800" dirty="0"/>
              <a:t>L</a:t>
            </a:r>
            <a:r>
              <a:rPr lang="en-US" altLang="ja-JP" sz="2400" dirty="0"/>
              <a:t>(</a:t>
            </a:r>
            <a:r>
              <a:rPr lang="en-US" altLang="ja-JP" sz="2400" i="1" dirty="0"/>
              <a:t>F</a:t>
            </a:r>
            <a:r>
              <a:rPr lang="en-US" altLang="ja-JP" sz="2400" dirty="0"/>
              <a:t>) is obtained through a long hand calculation.</a:t>
            </a:r>
            <a:endParaRPr lang="en-US" altLang="ja-JP" sz="2000" dirty="0"/>
          </a:p>
          <a:p>
            <a:pPr lvl="1"/>
            <a:r>
              <a:rPr lang="en-US" altLang="ja-JP" i="1" dirty="0"/>
              <a:t>C</a:t>
            </a:r>
            <a:r>
              <a:rPr lang="en-US" altLang="ja-JP" baseline="-25000" dirty="0"/>
              <a:t>10</a:t>
            </a:r>
            <a:r>
              <a:rPr lang="en-US" altLang="ja-JP" dirty="0"/>
              <a:t>=0.172 </a:t>
            </a:r>
            <a:r>
              <a:rPr lang="en-US" altLang="ja-JP" dirty="0" err="1"/>
              <a:t>GPa</a:t>
            </a:r>
            <a:r>
              <a:rPr lang="en-US" altLang="ja-JP" dirty="0"/>
              <a:t>;  </a:t>
            </a:r>
            <a:r>
              <a:rPr lang="en-US" altLang="ja-JP" i="1" dirty="0"/>
              <a:t>D</a:t>
            </a:r>
            <a:r>
              <a:rPr lang="en-US" altLang="ja-JP" baseline="-25000" dirty="0"/>
              <a:t>1</a:t>
            </a:r>
            <a:r>
              <a:rPr lang="en-US" altLang="ja-JP" dirty="0"/>
              <a:t>=0.6 GPa</a:t>
            </a:r>
            <a:r>
              <a:rPr lang="en-US" altLang="ja-JP" baseline="30000" dirty="0"/>
              <a:t>-1</a:t>
            </a:r>
            <a:endParaRPr lang="en-US" altLang="ja-JP" dirty="0"/>
          </a:p>
          <a:p>
            <a:pPr marL="457200" lvl="1" indent="0">
              <a:buNone/>
            </a:pPr>
            <a:endParaRPr lang="en-US" altLang="ja-JP" dirty="0"/>
          </a:p>
          <a:p>
            <a:pPr lvl="1"/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22</a:t>
            </a:fld>
            <a:endParaRPr lang="ja-JP" altLang="en-US" dirty="0"/>
          </a:p>
        </p:txBody>
      </p:sp>
      <p:pic>
        <p:nvPicPr>
          <p:cNvPr id="9" name="図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54" t="-16681" r="-2479" b="-9303"/>
          <a:stretch/>
        </p:blipFill>
        <p:spPr>
          <a:xfrm>
            <a:off x="3275856" y="3886313"/>
            <a:ext cx="2559558" cy="550799"/>
          </a:xfrm>
          <a:prstGeom prst="rect">
            <a:avLst/>
          </a:prstGeom>
          <a:ln w="25400">
            <a:solidFill>
              <a:srgbClr val="008000"/>
            </a:solidFill>
          </a:ln>
        </p:spPr>
      </p:pic>
    </p:spTree>
    <p:extLst>
      <p:ext uri="{BB962C8B-B14F-4D97-AF65-F5344CB8AC3E}">
        <p14:creationId xmlns:p14="http://schemas.microsoft.com/office/powerpoint/2010/main" val="149232757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Tension of 2D Brick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23</a:t>
            </a:fld>
            <a:endParaRPr lang="ja-JP" altLang="en-US" dirty="0"/>
          </a:p>
        </p:txBody>
      </p:sp>
      <p:pic>
        <p:nvPicPr>
          <p:cNvPr id="5" name="output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848921" y="633338"/>
            <a:ext cx="3775307" cy="574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640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3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Tension of 2D Brick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24</a:t>
            </a:fld>
            <a:endParaRPr lang="ja-JP" altLang="en-US" dirty="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2777665" y="5337212"/>
            <a:ext cx="1938351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ja-JP" sz="2400" dirty="0"/>
              <a:t>0.5</a:t>
            </a:r>
            <a:r>
              <a:rPr lang="ja-JP" altLang="en-US" sz="2400" dirty="0"/>
              <a:t> </a:t>
            </a:r>
            <a:r>
              <a:rPr kumimoji="1" lang="en-US" altLang="ja-JP" sz="2400" dirty="0"/>
              <a:t>m Disp.</a:t>
            </a:r>
          </a:p>
          <a:p>
            <a:pPr algn="r"/>
            <a:r>
              <a:rPr kumimoji="1" lang="en-US" altLang="ja-JP" sz="2000" dirty="0"/>
              <a:t>(100% Nominal</a:t>
            </a:r>
          </a:p>
          <a:p>
            <a:pPr algn="r"/>
            <a:r>
              <a:rPr kumimoji="1" lang="en-US" altLang="ja-JP" sz="2000" dirty="0"/>
              <a:t>Strain)</a:t>
            </a:r>
            <a:endParaRPr kumimoji="1" lang="ja-JP" altLang="en-US" sz="2000" dirty="0"/>
          </a:p>
        </p:txBody>
      </p:sp>
      <p:pic>
        <p:nvPicPr>
          <p:cNvPr id="16" name="図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294" y="1208694"/>
            <a:ext cx="3994785" cy="4000500"/>
          </a:xfrm>
          <a:prstGeom prst="rect">
            <a:avLst/>
          </a:prstGeom>
        </p:spPr>
      </p:pic>
      <p:pic>
        <p:nvPicPr>
          <p:cNvPr id="17" name="図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667" y="1208696"/>
            <a:ext cx="3994785" cy="4000500"/>
          </a:xfrm>
          <a:prstGeom prst="rect">
            <a:avLst/>
          </a:prstGeom>
        </p:spPr>
      </p:pic>
      <p:sp>
        <p:nvSpPr>
          <p:cNvPr id="24" name="テキスト ボックス 23"/>
          <p:cNvSpPr txBox="1"/>
          <p:nvPr/>
        </p:nvSpPr>
        <p:spPr>
          <a:xfrm>
            <a:off x="-508" y="1143121"/>
            <a:ext cx="492443" cy="4552208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pPr algn="ctr"/>
            <a:r>
              <a:rPr kumimoji="1" lang="en-US" altLang="ja-JP" sz="2000" dirty="0"/>
              <a:t>Proposed Method (19 Times Rezoning)</a:t>
            </a:r>
            <a:endParaRPr kumimoji="1" lang="ja-JP" altLang="en-US" sz="2000" dirty="0"/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8652065" y="2384884"/>
            <a:ext cx="492443" cy="2060821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pPr algn="ctr"/>
            <a:r>
              <a:rPr kumimoji="1" lang="en-US" altLang="ja-JP" sz="2000" dirty="0"/>
              <a:t>without Rezoning</a:t>
            </a:r>
            <a:endParaRPr kumimoji="1" lang="ja-JP" altLang="en-US" sz="2000" dirty="0"/>
          </a:p>
        </p:txBody>
      </p:sp>
    </p:spTree>
    <p:extLst>
      <p:ext uri="{BB962C8B-B14F-4D97-AF65-F5344CB8AC3E}">
        <p14:creationId xmlns:p14="http://schemas.microsoft.com/office/powerpoint/2010/main" val="36135305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4064" y="656693"/>
            <a:ext cx="3866388" cy="5734050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Tension of 2D Brick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25</a:t>
            </a:fld>
            <a:endParaRPr lang="ja-JP" altLang="en-US" dirty="0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74" y="656693"/>
            <a:ext cx="3866388" cy="5734050"/>
          </a:xfrm>
          <a:prstGeom prst="rect">
            <a:avLst/>
          </a:prstGeom>
        </p:spPr>
      </p:pic>
      <p:sp>
        <p:nvSpPr>
          <p:cNvPr id="15" name="テキスト ボックス 14"/>
          <p:cNvSpPr txBox="1"/>
          <p:nvPr/>
        </p:nvSpPr>
        <p:spPr>
          <a:xfrm>
            <a:off x="2777665" y="5337212"/>
            <a:ext cx="1938351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ja-JP" sz="2400" dirty="0"/>
              <a:t>1.0</a:t>
            </a:r>
            <a:r>
              <a:rPr lang="ja-JP" altLang="en-US" sz="2400" dirty="0"/>
              <a:t> </a:t>
            </a:r>
            <a:r>
              <a:rPr kumimoji="1" lang="en-US" altLang="ja-JP" sz="2400" dirty="0"/>
              <a:t>m Disp.</a:t>
            </a:r>
          </a:p>
          <a:p>
            <a:pPr algn="r"/>
            <a:r>
              <a:rPr lang="en-US" altLang="ja-JP" sz="2000" dirty="0"/>
              <a:t>(200% Nominal</a:t>
            </a:r>
          </a:p>
          <a:p>
            <a:pPr algn="r"/>
            <a:r>
              <a:rPr lang="en-US" altLang="ja-JP" sz="2000" dirty="0"/>
              <a:t>Strain)</a:t>
            </a:r>
            <a:endParaRPr kumimoji="1" lang="ja-JP" altLang="en-US" sz="2000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0" y="1143120"/>
            <a:ext cx="492443" cy="4552208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pPr algn="ctr"/>
            <a:r>
              <a:rPr kumimoji="1" lang="en-US" altLang="ja-JP" sz="2000" dirty="0"/>
              <a:t>Proposed Method (39 Times Rezoning)</a:t>
            </a:r>
            <a:endParaRPr kumimoji="1" lang="ja-JP" altLang="en-US" sz="2000" dirty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8652065" y="2384884"/>
            <a:ext cx="492443" cy="2060821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pPr algn="ctr"/>
            <a:r>
              <a:rPr kumimoji="1" lang="en-US" altLang="ja-JP" sz="2000" dirty="0"/>
              <a:t>without Rezoning</a:t>
            </a:r>
            <a:endParaRPr kumimoji="1" lang="ja-JP" altLang="en-US" sz="2000" dirty="0"/>
          </a:p>
        </p:txBody>
      </p:sp>
    </p:spTree>
    <p:extLst>
      <p:ext uri="{BB962C8B-B14F-4D97-AF65-F5344CB8AC3E}">
        <p14:creationId xmlns:p14="http://schemas.microsoft.com/office/powerpoint/2010/main" val="399978444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2768" y="656692"/>
            <a:ext cx="2891600" cy="5734050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344" y="656692"/>
            <a:ext cx="2891600" cy="5734050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Tension of 2D Brick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26</a:t>
            </a:fld>
            <a:endParaRPr lang="ja-JP" altLang="en-US" dirty="0"/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2777665" y="5340114"/>
            <a:ext cx="1938351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ja-JP" sz="2400" dirty="0"/>
              <a:t>1.5</a:t>
            </a:r>
            <a:r>
              <a:rPr lang="ja-JP" altLang="en-US" sz="2400" dirty="0"/>
              <a:t> </a:t>
            </a:r>
            <a:r>
              <a:rPr kumimoji="1" lang="en-US" altLang="ja-JP" sz="2400" dirty="0"/>
              <a:t>m Disp.</a:t>
            </a:r>
          </a:p>
          <a:p>
            <a:pPr algn="r"/>
            <a:r>
              <a:rPr lang="en-US" altLang="ja-JP" sz="2000" dirty="0"/>
              <a:t>(300% Nominal</a:t>
            </a:r>
          </a:p>
          <a:p>
            <a:pPr algn="r"/>
            <a:r>
              <a:rPr lang="en-US" altLang="ja-JP" sz="2000" dirty="0"/>
              <a:t>Strain)</a:t>
            </a:r>
            <a:endParaRPr kumimoji="1" lang="ja-JP" altLang="en-US" sz="2000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-508" y="1143121"/>
            <a:ext cx="492443" cy="4552208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pPr algn="ctr"/>
            <a:r>
              <a:rPr kumimoji="1" lang="en-US" altLang="ja-JP" sz="2000" dirty="0"/>
              <a:t>Proposed Method (59 Times Rezoning)</a:t>
            </a:r>
            <a:endParaRPr kumimoji="1" lang="ja-JP" altLang="en-US" sz="2000" dirty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8652065" y="2384884"/>
            <a:ext cx="492443" cy="2060821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pPr algn="ctr"/>
            <a:r>
              <a:rPr kumimoji="1" lang="en-US" altLang="ja-JP" sz="2000" dirty="0"/>
              <a:t>without Rezoning</a:t>
            </a:r>
            <a:endParaRPr kumimoji="1" lang="ja-JP" altLang="en-US" sz="2000" dirty="0"/>
          </a:p>
        </p:txBody>
      </p:sp>
    </p:spTree>
    <p:extLst>
      <p:ext uri="{BB962C8B-B14F-4D97-AF65-F5344CB8AC3E}">
        <p14:creationId xmlns:p14="http://schemas.microsoft.com/office/powerpoint/2010/main" val="290799749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3167" y="656692"/>
            <a:ext cx="2342769" cy="5734050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Tension of 2D Brick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27</a:t>
            </a:fld>
            <a:endParaRPr lang="ja-JP" altLang="en-US" dirty="0"/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2777665" y="5337212"/>
            <a:ext cx="1938351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ja-JP" sz="2400" dirty="0"/>
              <a:t>2.0</a:t>
            </a:r>
            <a:r>
              <a:rPr lang="ja-JP" altLang="en-US" sz="2400" dirty="0"/>
              <a:t> </a:t>
            </a:r>
            <a:r>
              <a:rPr kumimoji="1" lang="en-US" altLang="ja-JP" sz="2400" dirty="0"/>
              <a:t>m Disp.</a:t>
            </a:r>
          </a:p>
          <a:p>
            <a:pPr algn="r"/>
            <a:r>
              <a:rPr lang="en-US" altLang="ja-JP" sz="2000" dirty="0"/>
              <a:t>(400% Nominal</a:t>
            </a:r>
          </a:p>
          <a:p>
            <a:pPr algn="r"/>
            <a:r>
              <a:rPr lang="en-US" altLang="ja-JP" sz="2000" dirty="0"/>
              <a:t>Strain)</a:t>
            </a:r>
            <a:endParaRPr kumimoji="1" lang="ja-JP" altLang="en-US" sz="2000" dirty="0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656692"/>
            <a:ext cx="2342769" cy="5734050"/>
          </a:xfrm>
          <a:prstGeom prst="rect">
            <a:avLst/>
          </a:prstGeom>
        </p:spPr>
      </p:pic>
      <p:sp>
        <p:nvSpPr>
          <p:cNvPr id="9" name="テキスト ボックス 8"/>
          <p:cNvSpPr txBox="1"/>
          <p:nvPr/>
        </p:nvSpPr>
        <p:spPr>
          <a:xfrm>
            <a:off x="-508" y="1143121"/>
            <a:ext cx="492443" cy="4552208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pPr algn="ctr"/>
            <a:r>
              <a:rPr kumimoji="1" lang="en-US" altLang="ja-JP" sz="2000" dirty="0"/>
              <a:t>Proposed Method (79 Times Rezoning)</a:t>
            </a:r>
            <a:endParaRPr kumimoji="1" lang="ja-JP" altLang="en-US" sz="2000" dirty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8652065" y="2384884"/>
            <a:ext cx="492443" cy="2060821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pPr algn="ctr"/>
            <a:r>
              <a:rPr kumimoji="1" lang="en-US" altLang="ja-JP" sz="2000" dirty="0"/>
              <a:t>without Rezoning</a:t>
            </a:r>
            <a:endParaRPr kumimoji="1" lang="ja-JP" altLang="en-US" sz="2000" dirty="0"/>
          </a:p>
        </p:txBody>
      </p:sp>
    </p:spTree>
    <p:extLst>
      <p:ext uri="{BB962C8B-B14F-4D97-AF65-F5344CB8AC3E}">
        <p14:creationId xmlns:p14="http://schemas.microsoft.com/office/powerpoint/2010/main" val="389882977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Tension of 3D Cube</a:t>
            </a:r>
            <a:endParaRPr kumimoji="1" lang="ja-JP" altLang="en-US" dirty="0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28</a:t>
            </a:fld>
            <a:endParaRPr lang="ja-JP" altLang="en-US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4854" y="656691"/>
            <a:ext cx="3121322" cy="4208921"/>
          </a:xfrm>
          <a:prstGeom prst="rect">
            <a:avLst/>
          </a:prstGeom>
        </p:spPr>
      </p:pic>
      <p:sp>
        <p:nvSpPr>
          <p:cNvPr id="5" name="テキスト ボックス 4"/>
          <p:cNvSpPr txBox="1"/>
          <p:nvPr/>
        </p:nvSpPr>
        <p:spPr>
          <a:xfrm>
            <a:off x="215516" y="4379620"/>
            <a:ext cx="867696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n"/>
            </a:pPr>
            <a:r>
              <a:rPr lang="en-US" altLang="ja-JP" sz="3200" dirty="0"/>
              <a:t>Static, 3D</a:t>
            </a:r>
          </a:p>
          <a:p>
            <a:pPr marL="342900" indent="-342900">
              <a:buFont typeface="Wingdings" pitchFamily="2" charset="2"/>
              <a:buChar char="n"/>
            </a:pPr>
            <a:r>
              <a:rPr lang="en-US" altLang="ja-JP" sz="3200" dirty="0"/>
              <a:t>1/8 model of the cube</a:t>
            </a:r>
          </a:p>
          <a:p>
            <a:pPr marL="342900" indent="-342900">
              <a:buFont typeface="Wingdings" pitchFamily="2" charset="2"/>
              <a:buChar char="n"/>
            </a:pPr>
            <a:r>
              <a:rPr lang="en-US" altLang="ja-JP" sz="3200" dirty="0"/>
              <a:t>All 1st order tetrahedral elements</a:t>
            </a:r>
          </a:p>
          <a:p>
            <a:pPr marL="342900" indent="-342900">
              <a:buFont typeface="Wingdings" pitchFamily="2" charset="2"/>
              <a:buChar char="n"/>
            </a:pPr>
            <a:r>
              <a:rPr lang="en-US" altLang="ja-JP" sz="3200" dirty="0"/>
              <a:t>Global rezoning every 10 </a:t>
            </a:r>
            <a:r>
              <a:rPr lang="en-US" altLang="ja-JP" sz="3200" dirty="0" err="1"/>
              <a:t>timesteps</a:t>
            </a:r>
            <a:r>
              <a:rPr lang="en-US" altLang="ja-JP" sz="3200" dirty="0"/>
              <a:t> </a:t>
            </a:r>
          </a:p>
          <a:p>
            <a:pPr marL="342900" indent="-342900">
              <a:buFont typeface="Wingdings" pitchFamily="2" charset="2"/>
              <a:buChar char="n"/>
            </a:pPr>
            <a:endParaRPr kumimoji="1" lang="en-US" altLang="ja-JP" sz="3200" dirty="0"/>
          </a:p>
          <a:p>
            <a:pPr marL="342900" indent="-342900">
              <a:buFont typeface="Wingdings" pitchFamily="2" charset="2"/>
              <a:buChar char="n"/>
            </a:pPr>
            <a:endParaRPr kumimoji="1" lang="ja-JP" altLang="en-US" sz="3200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6344222" y="656692"/>
            <a:ext cx="212109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/>
              <a:t>300%</a:t>
            </a:r>
          </a:p>
          <a:p>
            <a:r>
              <a:rPr lang="en-US" altLang="ja-JP" sz="2000" dirty="0"/>
              <a:t>Nominal Strain</a:t>
            </a:r>
          </a:p>
          <a:p>
            <a:r>
              <a:rPr lang="en-US" altLang="ja-JP" sz="2000" dirty="0"/>
              <a:t>at</a:t>
            </a:r>
            <a:r>
              <a:rPr kumimoji="1" lang="en-US" altLang="ja-JP" sz="2000" dirty="0"/>
              <a:t> the Final State</a:t>
            </a:r>
            <a:endParaRPr kumimoji="1" lang="ja-JP" altLang="en-US" sz="2000" dirty="0"/>
          </a:p>
        </p:txBody>
      </p:sp>
    </p:spTree>
    <p:extLst>
      <p:ext uri="{BB962C8B-B14F-4D97-AF65-F5344CB8AC3E}">
        <p14:creationId xmlns:p14="http://schemas.microsoft.com/office/powerpoint/2010/main" val="396678825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Tension of 3D Cube</a:t>
            </a:r>
            <a:endParaRPr kumimoji="1" lang="ja-JP" altLang="en-US" dirty="0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29</a:t>
            </a:fld>
            <a:endParaRPr lang="ja-JP" altLang="en-US" dirty="0"/>
          </a:p>
        </p:txBody>
      </p:sp>
      <p:pic>
        <p:nvPicPr>
          <p:cNvPr id="4" name="3Dtension-Mises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88213" y="648072"/>
            <a:ext cx="3147983" cy="5733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1827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Methods for Forming Simulation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3</a:t>
            </a:fld>
            <a:endParaRPr lang="ja-JP" altLang="en-US" dirty="0"/>
          </a:p>
        </p:txBody>
      </p:sp>
      <p:graphicFrame>
        <p:nvGraphicFramePr>
          <p:cNvPr id="5" name="表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84072309"/>
              </p:ext>
            </p:extLst>
          </p:nvPr>
        </p:nvGraphicFramePr>
        <p:xfrm>
          <a:off x="251520" y="657631"/>
          <a:ext cx="8640960" cy="424753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802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2423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6825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6825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37383">
                <a:tc>
                  <a:txBody>
                    <a:bodyPr/>
                    <a:lstStyle/>
                    <a:p>
                      <a:pPr algn="ctr"/>
                      <a:endParaRPr kumimoji="1" lang="ja-JP" alt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>
                          <a:solidFill>
                            <a:schemeClr val="tx1"/>
                          </a:solidFill>
                        </a:rPr>
                        <a:t>Software</a:t>
                      </a:r>
                      <a:endParaRPr kumimoji="1" lang="ja-JP" alt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u="sng" dirty="0">
                          <a:solidFill>
                            <a:schemeClr val="tx1"/>
                          </a:solidFill>
                        </a:rPr>
                        <a:t>Accuracy</a:t>
                      </a:r>
                      <a:endParaRPr kumimoji="1" lang="ja-JP" altLang="en-US" sz="2000" u="sng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u="sng" dirty="0">
                          <a:solidFill>
                            <a:schemeClr val="tx1"/>
                          </a:solidFill>
                        </a:rPr>
                        <a:t>Stability</a:t>
                      </a:r>
                      <a:endParaRPr kumimoji="1" lang="ja-JP" altLang="en-US" sz="2000" u="sng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27538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/>
                        <a:t>One</a:t>
                      </a:r>
                      <a:r>
                        <a:rPr kumimoji="1" lang="en-US" altLang="ja-JP" sz="2000" baseline="0" dirty="0"/>
                        <a:t> S</a:t>
                      </a:r>
                      <a:r>
                        <a:rPr kumimoji="1" lang="en-US" altLang="ja-JP" sz="2000" dirty="0"/>
                        <a:t>tep Method</a:t>
                      </a:r>
                      <a:endParaRPr kumimoji="1" lang="ja-JP" alt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 err="1"/>
                        <a:t>HyperForm</a:t>
                      </a:r>
                      <a:endParaRPr kumimoji="1" lang="en-US" altLang="ja-JP" sz="2000" dirty="0"/>
                    </a:p>
                    <a:p>
                      <a:pPr algn="ctr"/>
                      <a:r>
                        <a:rPr kumimoji="1" lang="en-US" altLang="ja-JP" sz="2000" dirty="0"/>
                        <a:t>FASTFORM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5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Wide Latin" pitchFamily="18" charset="0"/>
                          <a:ea typeface="+mn-ea"/>
                          <a:cs typeface="+mn-cs"/>
                        </a:rPr>
                        <a:t>*</a:t>
                      </a:r>
                      <a:endParaRPr kumimoji="1" lang="ja-JP" altLang="en-US" sz="5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Wide Latin" pitchFamily="18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5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Wide Latin" pitchFamily="18" charset="0"/>
                          <a:ea typeface="+mn-ea"/>
                          <a:cs typeface="+mn-cs"/>
                        </a:rPr>
                        <a:t>****</a:t>
                      </a:r>
                      <a:endParaRPr kumimoji="1" lang="ja-JP" altLang="en-US" sz="5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27538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/>
                        <a:t>Dynamic-</a:t>
                      </a:r>
                      <a:r>
                        <a:rPr kumimoji="1" lang="en-US" altLang="ja-JP" sz="2000" dirty="0">
                          <a:solidFill>
                            <a:srgbClr val="0000CC"/>
                          </a:solidFill>
                        </a:rPr>
                        <a:t>Explicit </a:t>
                      </a:r>
                      <a:r>
                        <a:rPr kumimoji="1" lang="en-US" altLang="ja-JP" sz="2000" dirty="0"/>
                        <a:t>FE</a:t>
                      </a:r>
                      <a:r>
                        <a:rPr kumimoji="1" lang="en-US" altLang="ja-JP" sz="2000" baseline="0" dirty="0"/>
                        <a:t> Rezoning</a:t>
                      </a:r>
                      <a:endParaRPr kumimoji="1" lang="ja-JP" alt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/>
                        <a:t>LS-DYNA</a:t>
                      </a:r>
                    </a:p>
                    <a:p>
                      <a:pPr algn="ctr"/>
                      <a:r>
                        <a:rPr kumimoji="1" lang="en-US" altLang="ja-JP" sz="2000" dirty="0"/>
                        <a:t>PAM-STAMP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5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uLnTx/>
                          <a:uFillTx/>
                          <a:latin typeface="Wide Latin" pitchFamily="18" charset="0"/>
                          <a:ea typeface="+mn-ea"/>
                          <a:cs typeface="+mn-cs"/>
                        </a:rPr>
                        <a:t>**</a:t>
                      </a:r>
                      <a:endParaRPr kumimoji="1" lang="ja-JP" altLang="en-US" sz="5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uLnTx/>
                        <a:uFillTx/>
                        <a:latin typeface="Wide Latin" pitchFamily="18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5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Wide Latin" pitchFamily="18" charset="0"/>
                          <a:ea typeface="+mn-ea"/>
                          <a:cs typeface="+mn-cs"/>
                        </a:rPr>
                        <a:t>***</a:t>
                      </a:r>
                      <a:endParaRPr kumimoji="1" lang="ja-JP" altLang="en-US" sz="5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27538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/>
                        <a:t>Static-</a:t>
                      </a:r>
                      <a:r>
                        <a:rPr kumimoji="1" lang="en-US" altLang="ja-JP" sz="2000" dirty="0">
                          <a:solidFill>
                            <a:srgbClr val="0000CC"/>
                          </a:solidFill>
                        </a:rPr>
                        <a:t>Explicit</a:t>
                      </a:r>
                      <a:r>
                        <a:rPr kumimoji="1" lang="en-US" altLang="ja-JP" sz="2000" baseline="0" dirty="0"/>
                        <a:t> FE Rezoning</a:t>
                      </a:r>
                      <a:endParaRPr kumimoji="1" lang="ja-JP" alt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/>
                        <a:t>ASU/P-form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5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Wide Latin" pitchFamily="18" charset="0"/>
                          <a:ea typeface="+mn-ea"/>
                          <a:cs typeface="+mn-cs"/>
                        </a:rPr>
                        <a:t>***</a:t>
                      </a:r>
                      <a:endParaRPr kumimoji="1" lang="ja-JP" altLang="en-US" sz="5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5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Wide Latin" pitchFamily="18" charset="0"/>
                          <a:ea typeface="+mn-ea"/>
                          <a:cs typeface="+mn-cs"/>
                        </a:rPr>
                        <a:t>**</a:t>
                      </a:r>
                      <a:endParaRPr kumimoji="1" lang="ja-JP" altLang="en-US" sz="5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27538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/>
                        <a:t>Static-</a:t>
                      </a:r>
                      <a:r>
                        <a:rPr kumimoji="1" lang="en-US" altLang="ja-JP" sz="2000" dirty="0">
                          <a:solidFill>
                            <a:srgbClr val="FF0000"/>
                          </a:solidFill>
                        </a:rPr>
                        <a:t>Implicit</a:t>
                      </a:r>
                      <a:r>
                        <a:rPr kumimoji="1" lang="en-US" altLang="ja-JP" sz="2000" baseline="0" dirty="0"/>
                        <a:t> FE Rezoning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/>
                        <a:t>ABAQUS</a:t>
                      </a:r>
                    </a:p>
                    <a:p>
                      <a:pPr algn="ctr"/>
                      <a:r>
                        <a:rPr kumimoji="1" lang="en-US" altLang="ja-JP" sz="2000" dirty="0"/>
                        <a:t>MARC</a:t>
                      </a:r>
                      <a:endParaRPr kumimoji="1" lang="en-US" altLang="ja-JP" sz="2000" baseline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5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Wide Latin" pitchFamily="18" charset="0"/>
                          <a:ea typeface="+mn-ea"/>
                          <a:cs typeface="+mn-cs"/>
                        </a:rPr>
                        <a:t>****</a:t>
                      </a:r>
                      <a:endParaRPr kumimoji="1" lang="ja-JP" altLang="en-US" sz="5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5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Wide Latin" pitchFamily="18" charset="0"/>
                          <a:ea typeface="+mn-ea"/>
                          <a:cs typeface="+mn-cs"/>
                        </a:rPr>
                        <a:t>*</a:t>
                      </a:r>
                      <a:endParaRPr kumimoji="1" lang="ja-JP" altLang="en-US" sz="5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6" name="テキスト ボックス 5"/>
          <p:cNvSpPr txBox="1"/>
          <p:nvPr/>
        </p:nvSpPr>
        <p:spPr>
          <a:xfrm>
            <a:off x="4299745" y="4953942"/>
            <a:ext cx="2339102" cy="923330"/>
          </a:xfrm>
          <a:prstGeom prst="rect">
            <a:avLst/>
          </a:prstGeom>
          <a:noFill/>
          <a:ln w="25400">
            <a:solidFill>
              <a:srgbClr val="0000CC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dirty="0"/>
              <a:t>Most of the </a:t>
            </a:r>
          </a:p>
          <a:p>
            <a:pPr algn="ctr"/>
            <a:r>
              <a:rPr kumimoji="1" lang="en-US" altLang="ja-JP" dirty="0"/>
              <a:t>rezoning </a:t>
            </a:r>
            <a:r>
              <a:rPr lang="en-US" altLang="ja-JP" dirty="0"/>
              <a:t>researche</a:t>
            </a:r>
            <a:r>
              <a:rPr kumimoji="1" lang="en-US" altLang="ja-JP" dirty="0"/>
              <a:t>s </a:t>
            </a:r>
          </a:p>
          <a:p>
            <a:pPr algn="ctr"/>
            <a:r>
              <a:rPr kumimoji="1" lang="en-US" altLang="ja-JP" dirty="0"/>
              <a:t>try to improve </a:t>
            </a:r>
            <a:r>
              <a:rPr kumimoji="1" lang="en-US" altLang="ja-JP" dirty="0">
                <a:solidFill>
                  <a:srgbClr val="0000CC"/>
                </a:solidFill>
              </a:rPr>
              <a:t>this</a:t>
            </a:r>
            <a:r>
              <a:rPr kumimoji="1" lang="en-US" altLang="ja-JP" dirty="0"/>
              <a:t>.</a:t>
            </a:r>
            <a:endParaRPr kumimoji="1" lang="ja-JP" altLang="en-US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6878431" y="4953942"/>
            <a:ext cx="1762021" cy="923330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altLang="ja-JP" dirty="0"/>
              <a:t>Our approach</a:t>
            </a:r>
          </a:p>
          <a:p>
            <a:pPr algn="ctr"/>
            <a:r>
              <a:rPr lang="en-US" altLang="ja-JP" dirty="0"/>
              <a:t>tries to improve</a:t>
            </a:r>
          </a:p>
          <a:p>
            <a:pPr algn="ctr"/>
            <a:r>
              <a:rPr lang="en-US" altLang="ja-JP" dirty="0">
                <a:solidFill>
                  <a:srgbClr val="FF0000"/>
                </a:solidFill>
              </a:rPr>
              <a:t>this</a:t>
            </a:r>
            <a:r>
              <a:rPr lang="en-US" altLang="ja-JP" dirty="0"/>
              <a:t>.</a:t>
            </a:r>
            <a:endParaRPr kumimoji="1" lang="ja-JP" altLang="en-US" dirty="0"/>
          </a:p>
        </p:txBody>
      </p:sp>
      <p:sp>
        <p:nvSpPr>
          <p:cNvPr id="8" name="曲折矢印 7"/>
          <p:cNvSpPr/>
          <p:nvPr/>
        </p:nvSpPr>
        <p:spPr>
          <a:xfrm>
            <a:off x="4644008" y="2420888"/>
            <a:ext cx="432048" cy="2533054"/>
          </a:xfrm>
          <a:prstGeom prst="bentArrow">
            <a:avLst>
              <a:gd name="adj1" fmla="val 8354"/>
              <a:gd name="adj2" fmla="val 25000"/>
              <a:gd name="adj3" fmla="val 25000"/>
              <a:gd name="adj4" fmla="val 43750"/>
            </a:avLst>
          </a:prstGeom>
          <a:solidFill>
            <a:srgbClr val="0000CC"/>
          </a:solidFill>
          <a:ln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10" name="曲折矢印 9"/>
          <p:cNvSpPr/>
          <p:nvPr/>
        </p:nvSpPr>
        <p:spPr>
          <a:xfrm flipH="1">
            <a:off x="7992380" y="4257092"/>
            <a:ext cx="459668" cy="696850"/>
          </a:xfrm>
          <a:prstGeom prst="bentArrow">
            <a:avLst>
              <a:gd name="adj1" fmla="val 8354"/>
              <a:gd name="adj2" fmla="val 25000"/>
              <a:gd name="adj3" fmla="val 25000"/>
              <a:gd name="adj4" fmla="val 4375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6956978" y="5877272"/>
            <a:ext cx="16049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400" dirty="0">
                <a:solidFill>
                  <a:srgbClr val="008000"/>
                </a:solidFill>
              </a:rPr>
              <a:t>But How ?</a:t>
            </a:r>
            <a:endParaRPr kumimoji="1" lang="ja-JP" altLang="en-US" sz="2400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562489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Tension of 3D Cube</a:t>
            </a:r>
            <a:endParaRPr kumimoji="1" lang="ja-JP" altLang="en-US" dirty="0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30</a:t>
            </a:fld>
            <a:endParaRPr lang="ja-JP" altLang="en-US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3358" y="692696"/>
            <a:ext cx="2641150" cy="5688632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9892" y="2032812"/>
            <a:ext cx="2412268" cy="4348516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564" y="3079753"/>
            <a:ext cx="2304256" cy="3265571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692696"/>
            <a:ext cx="1825304" cy="1999847"/>
          </a:xfrm>
          <a:prstGeom prst="rect">
            <a:avLst/>
          </a:prstGeom>
        </p:spPr>
      </p:pic>
      <p:sp>
        <p:nvSpPr>
          <p:cNvPr id="8" name="テキスト ボックス 7"/>
          <p:cNvSpPr txBox="1"/>
          <p:nvPr/>
        </p:nvSpPr>
        <p:spPr>
          <a:xfrm>
            <a:off x="1835696" y="692696"/>
            <a:ext cx="25117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dirty="0"/>
              <a:t>0% </a:t>
            </a:r>
            <a:r>
              <a:rPr lang="en-US" altLang="ja-JP" sz="2000" dirty="0"/>
              <a:t>Nominal </a:t>
            </a:r>
            <a:r>
              <a:rPr kumimoji="1" lang="en-US" altLang="ja-JP" sz="2000" dirty="0"/>
              <a:t>Strain</a:t>
            </a:r>
          </a:p>
          <a:p>
            <a:r>
              <a:rPr kumimoji="1" lang="en-US" altLang="ja-JP" sz="2000" dirty="0"/>
              <a:t>(Initial </a:t>
            </a:r>
            <a:r>
              <a:rPr lang="en-US" altLang="ja-JP" sz="2000" dirty="0"/>
              <a:t>State)</a:t>
            </a:r>
            <a:endParaRPr kumimoji="1" lang="ja-JP" altLang="en-US" sz="2000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2241115" y="3825044"/>
            <a:ext cx="85472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/>
              <a:t>100%</a:t>
            </a:r>
          </a:p>
          <a:p>
            <a:r>
              <a:rPr lang="en-US" altLang="ja-JP" sz="2000" dirty="0"/>
              <a:t>Strain</a:t>
            </a:r>
            <a:endParaRPr kumimoji="1" lang="en-US" altLang="ja-JP" sz="2000" dirty="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5040052" y="2924944"/>
            <a:ext cx="85472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/>
              <a:t>200%</a:t>
            </a:r>
          </a:p>
          <a:p>
            <a:r>
              <a:rPr lang="en-US" altLang="ja-JP" sz="2000" dirty="0"/>
              <a:t>Strain</a:t>
            </a:r>
            <a:endParaRPr kumimoji="1" lang="en-US" altLang="ja-JP" sz="2000" dirty="0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7956376" y="1832757"/>
            <a:ext cx="85472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/>
              <a:t>300%</a:t>
            </a:r>
          </a:p>
          <a:p>
            <a:r>
              <a:rPr lang="en-US" altLang="ja-JP" sz="2000" dirty="0"/>
              <a:t>Strain</a:t>
            </a:r>
            <a:endParaRPr kumimoji="1" lang="en-US" altLang="ja-JP" sz="2000" dirty="0"/>
          </a:p>
        </p:txBody>
      </p:sp>
    </p:spTree>
    <p:extLst>
      <p:ext uri="{BB962C8B-B14F-4D97-AF65-F5344CB8AC3E}">
        <p14:creationId xmlns:p14="http://schemas.microsoft.com/office/powerpoint/2010/main" val="276732829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Summary and Future Work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altLang="ja-JP" dirty="0"/>
                  <a:t>Summary</a:t>
                </a:r>
              </a:p>
              <a:p>
                <a:pPr lvl="1" eaLnBrk="1" hangingPunct="1">
                  <a:lnSpc>
                    <a:spcPct val="90000"/>
                  </a:lnSpc>
                </a:pPr>
                <a:r>
                  <a:rPr lang="en-US" altLang="ja-JP" dirty="0">
                    <a:solidFill>
                      <a:srgbClr val="FF0000"/>
                    </a:solidFill>
                  </a:rPr>
                  <a:t>A new </a:t>
                </a:r>
                <a:r>
                  <a:rPr lang="en-US" altLang="ja-JP" b="1" dirty="0">
                    <a:solidFill>
                      <a:srgbClr val="FF0000"/>
                    </a:solidFill>
                  </a:rPr>
                  <a:t>implicit</a:t>
                </a:r>
                <a:r>
                  <a:rPr lang="en-US" altLang="ja-JP" dirty="0">
                    <a:solidFill>
                      <a:srgbClr val="FF0000"/>
                    </a:solidFill>
                  </a:rPr>
                  <a:t> FE rezoning method </a:t>
                </a:r>
                <a:r>
                  <a:rPr lang="en-US" altLang="ja-JP" dirty="0"/>
                  <a:t>for </a:t>
                </a:r>
                <a:r>
                  <a:rPr lang="en-US" altLang="ja-JP" dirty="0">
                    <a:solidFill>
                      <a:srgbClr val="7030A0"/>
                    </a:solidFill>
                  </a:rPr>
                  <a:t>severely large deformation</a:t>
                </a:r>
                <a:r>
                  <a:rPr lang="en-US" altLang="ja-JP" dirty="0"/>
                  <a:t> analysis is proposed.</a:t>
                </a:r>
              </a:p>
              <a:p>
                <a:pPr lvl="1" eaLnBrk="1" hangingPunct="1">
                  <a:lnSpc>
                    <a:spcPct val="90000"/>
                  </a:lnSpc>
                </a:pPr>
                <a:r>
                  <a:rPr lang="en-US" altLang="ja-JP" dirty="0">
                    <a:solidFill>
                      <a:srgbClr val="008000"/>
                    </a:solidFill>
                  </a:rPr>
                  <a:t>It solves the IEE </a:t>
                </a:r>
                <a:r>
                  <a:rPr lang="en-US" altLang="ja-JP" dirty="0"/>
                  <a:t>instead of the standard EE. </a:t>
                </a:r>
              </a:p>
              <a:p>
                <a:pPr lvl="1" eaLnBrk="1" hangingPunct="1">
                  <a:lnSpc>
                    <a:spcPct val="90000"/>
                  </a:lnSpc>
                </a:pPr>
                <a:r>
                  <a:rPr lang="en-US" altLang="ja-JP" dirty="0">
                    <a:solidFill>
                      <a:srgbClr val="C00000"/>
                    </a:solidFill>
                  </a:rPr>
                  <a:t>It maps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ja-JP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b="0" i="1" smtClean="0">
                            <a:solidFill>
                              <a:srgbClr val="C00000"/>
                            </a:solidFill>
                            <a:latin typeface="Cambria Math"/>
                          </a:rPr>
                          <m:t>𝑓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ja-JP" b="0" i="0" smtClean="0">
                            <a:solidFill>
                              <a:srgbClr val="C00000"/>
                            </a:solidFill>
                            <a:latin typeface="Cambria Math"/>
                          </a:rPr>
                          <m:t>ext</m:t>
                        </m:r>
                      </m:sup>
                    </m:sSup>
                  </m:oMath>
                </a14:m>
                <a:r>
                  <a:rPr lang="en-US" altLang="ja-JP" dirty="0"/>
                  <a:t> in addition to the other states.</a:t>
                </a:r>
              </a:p>
              <a:p>
                <a:pPr lvl="1" eaLnBrk="1" hangingPunct="1">
                  <a:lnSpc>
                    <a:spcPct val="90000"/>
                  </a:lnSpc>
                </a:pPr>
                <a:r>
                  <a:rPr lang="en-US" altLang="ja-JP" b="1" u="sng" dirty="0"/>
                  <a:t>Its accuracy and stability</a:t>
                </a:r>
                <a:r>
                  <a:rPr lang="en-US" altLang="ja-JP" dirty="0"/>
                  <a:t> are demonstrated.</a:t>
                </a:r>
              </a:p>
              <a:p>
                <a:pPr lvl="1" eaLnBrk="1" hangingPunct="1">
                  <a:lnSpc>
                    <a:spcPct val="90000"/>
                  </a:lnSpc>
                </a:pPr>
                <a:endParaRPr lang="en-US" altLang="ja-JP" dirty="0"/>
              </a:p>
              <a:p>
                <a:pPr eaLnBrk="1" hangingPunct="1">
                  <a:lnSpc>
                    <a:spcPct val="90000"/>
                  </a:lnSpc>
                </a:pPr>
                <a:r>
                  <a:rPr lang="en-US" altLang="ja-JP" dirty="0"/>
                  <a:t>Future Work</a:t>
                </a:r>
              </a:p>
              <a:p>
                <a:pPr lvl="1" eaLnBrk="1" hangingPunct="1">
                  <a:lnSpc>
                    <a:spcPct val="90000"/>
                  </a:lnSpc>
                </a:pPr>
                <a:r>
                  <a:rPr lang="en-US" altLang="ja-JP" dirty="0"/>
                  <a:t>More V&amp;V</a:t>
                </a:r>
              </a:p>
              <a:p>
                <a:pPr lvl="1" eaLnBrk="1" hangingPunct="1">
                  <a:lnSpc>
                    <a:spcPct val="90000"/>
                  </a:lnSpc>
                </a:pPr>
                <a:r>
                  <a:rPr lang="en-US" altLang="ja-JP" dirty="0"/>
                  <a:t>SFEM implementation</a:t>
                </a:r>
              </a:p>
              <a:p>
                <a:pPr lvl="1" eaLnBrk="1" hangingPunct="1">
                  <a:lnSpc>
                    <a:spcPct val="90000"/>
                  </a:lnSpc>
                </a:pPr>
                <a:r>
                  <a:rPr lang="en-US" altLang="ja-JP" dirty="0"/>
                  <a:t>Apply to contact forming, crack propagation, etc.</a:t>
                </a:r>
              </a:p>
            </p:txBody>
          </p:sp>
        </mc:Choice>
        <mc:Fallback xmlns="">
          <p:sp>
            <p:nvSpPr>
              <p:cNvPr id="3" name="コンテンツ プレースホルダー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3"/>
                <a:stretch>
                  <a:fillRect l="-2609" t="-2112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31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51250114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en-US" altLang="ja-JP" sz="9600" dirty="0"/>
          </a:p>
          <a:p>
            <a:pPr marL="0" indent="0" algn="ctr">
              <a:buNone/>
            </a:pPr>
            <a:r>
              <a:rPr lang="en-US" altLang="ja-JP" sz="9600" dirty="0"/>
              <a:t>Appendix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dirty="0"/>
              <a:t>P. </a:t>
            </a:r>
            <a:fld id="{F8FDF831-B0A3-4B44-A20D-7581D5587101}" type="slidenum">
              <a:rPr lang="ja-JP" altLang="en-US" smtClean="0"/>
              <a:pPr/>
              <a:t>32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2898299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タイトル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altLang="ja-JP" dirty="0"/>
                  <a:t>Mapping of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ja-JP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b="0" i="1" smtClean="0">
                            <a:latin typeface="Cambria Math"/>
                          </a:rPr>
                          <m:t>𝑓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ja-JP" b="0" i="0" smtClean="0">
                            <a:latin typeface="Cambria Math"/>
                          </a:rPr>
                          <m:t>ext</m:t>
                        </m:r>
                      </m:sup>
                    </m:sSup>
                  </m:oMath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2" name="タイトル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 rotWithShape="1">
                <a:blip r:embed="rId3"/>
                <a:stretch>
                  <a:fillRect t="-284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US" altLang="ja-JP" sz="2800" b="1" u="sng" dirty="0"/>
                  <a:t>Boil down to the following minimization problem:</a:t>
                </a:r>
              </a:p>
              <a:p>
                <a:r>
                  <a:rPr lang="en-US" altLang="ja-JP" sz="2800" dirty="0"/>
                  <a:t>Unknown</a:t>
                </a:r>
                <a:endParaRPr kumimoji="1" lang="en-US" altLang="ja-JP" sz="2800" dirty="0"/>
              </a:p>
              <a:p>
                <a:pPr marL="0" indent="0" algn="ctr">
                  <a:buNone/>
                </a:pPr>
                <a:r>
                  <a:rPr lang="en-US" altLang="ja-JP" sz="2800" b="0" dirty="0"/>
                  <a:t>nodal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ja-JP" sz="28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800" b="0" i="1" smtClean="0">
                            <a:latin typeface="Cambria Math"/>
                          </a:rPr>
                          <m:t>𝑓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ja-JP" sz="2800" b="0" i="0" smtClean="0">
                            <a:latin typeface="Cambria Math"/>
                          </a:rPr>
                          <m:t>ext</m:t>
                        </m:r>
                      </m:sup>
                    </m:sSup>
                  </m:oMath>
                </a14:m>
                <a:r>
                  <a:rPr lang="en-US" altLang="ja-JP" sz="2800" dirty="0"/>
                  <a:t> on the new mesh surface</a:t>
                </a:r>
                <a:endParaRPr kumimoji="1" lang="en-US" altLang="ja-JP" sz="2800" dirty="0"/>
              </a:p>
              <a:p>
                <a:r>
                  <a:rPr lang="en-US" altLang="ja-JP" sz="2800" dirty="0"/>
                  <a:t>Cost Function</a:t>
                </a:r>
              </a:p>
              <a:p>
                <a:pPr marL="0" indent="0">
                  <a:buNone/>
                </a:pPr>
                <a:r>
                  <a:rPr kumimoji="1" lang="en-US" altLang="ja-JP" sz="2800" b="0" dirty="0"/>
                  <a:t>          </a:t>
                </a:r>
                <a14:m>
                  <m:oMath xmlns:m="http://schemas.openxmlformats.org/officeDocument/2006/math">
                    <m:r>
                      <a:rPr kumimoji="1" lang="en-US" altLang="ja-JP" sz="2800" b="0" i="1" smtClean="0">
                        <a:latin typeface="Cambria Math"/>
                      </a:rPr>
                      <m:t>∑</m:t>
                    </m:r>
                  </m:oMath>
                </a14:m>
                <a:r>
                  <a:rPr kumimoji="1" lang="en-US" altLang="ja-JP" sz="2800" dirty="0"/>
                  <a:t> || {surface traction on the new mesh face}</a:t>
                </a:r>
              </a:p>
              <a:p>
                <a:pPr marL="0" indent="0" algn="ctr">
                  <a:buNone/>
                </a:pPr>
                <a:r>
                  <a:rPr kumimoji="1" lang="en-US" altLang="ja-JP" sz="2800" b="0" dirty="0"/>
                  <a:t>          </a:t>
                </a:r>
                <a14:m>
                  <m:oMath xmlns:m="http://schemas.openxmlformats.org/officeDocument/2006/math">
                    <m:r>
                      <a:rPr kumimoji="1" lang="en-US" altLang="ja-JP" sz="2800" b="0" i="1" smtClean="0">
                        <a:latin typeface="Cambria Math"/>
                      </a:rPr>
                      <m:t>−</m:t>
                    </m:r>
                  </m:oMath>
                </a14:m>
                <a:r>
                  <a:rPr kumimoji="1" lang="en-US" altLang="ja-JP" sz="2800" dirty="0"/>
                  <a:t> {surface traction on the old mesh face} ||</a:t>
                </a:r>
                <a:r>
                  <a:rPr kumimoji="1" lang="en-US" altLang="ja-JP" sz="2800" baseline="30000" dirty="0"/>
                  <a:t>2</a:t>
                </a:r>
                <a:endParaRPr kumimoji="1" lang="en-US" altLang="ja-JP" sz="2800" dirty="0"/>
              </a:p>
              <a:p>
                <a:r>
                  <a:rPr lang="en-US" altLang="ja-JP" sz="2800" dirty="0"/>
                  <a:t>Constraints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altLang="ja-JP" sz="2400" i="1">
                        <a:latin typeface="Cambria Math"/>
                      </a:rPr>
                      <m:t>∑</m:t>
                    </m:r>
                  </m:oMath>
                </a14:m>
                <a:r>
                  <a:rPr lang="en-US" altLang="ja-JP" sz="2400" dirty="0"/>
                  <a:t> {new nodal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ja-JP" sz="2400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400" i="1" dirty="0">
                            <a:latin typeface="Cambria Math"/>
                          </a:rPr>
                          <m:t>𝑓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ja-JP" sz="2400" dirty="0">
                            <a:latin typeface="Cambria Math"/>
                          </a:rPr>
                          <m:t>ext</m:t>
                        </m:r>
                      </m:sup>
                    </m:sSup>
                  </m:oMath>
                </a14:m>
                <a:r>
                  <a:rPr lang="en-US" altLang="ja-JP" sz="2400" dirty="0"/>
                  <a:t>} </a:t>
                </a:r>
                <a14:m>
                  <m:oMath xmlns:m="http://schemas.openxmlformats.org/officeDocument/2006/math">
                    <m:r>
                      <a:rPr lang="en-US" altLang="ja-JP" sz="2400" b="0" i="0" dirty="0" smtClean="0">
                        <a:latin typeface="Cambria Math"/>
                      </a:rPr>
                      <m:t>=</m:t>
                    </m:r>
                  </m:oMath>
                </a14:m>
                <a:r>
                  <a:rPr lang="en-US" altLang="ja-JP" sz="2400" dirty="0"/>
                  <a:t> </a:t>
                </a:r>
                <a14:m>
                  <m:oMath xmlns:m="http://schemas.openxmlformats.org/officeDocument/2006/math">
                    <m:r>
                      <a:rPr lang="en-US" altLang="ja-JP" sz="2400" b="0" i="1" dirty="0" smtClean="0">
                        <a:latin typeface="Cambria Math"/>
                      </a:rPr>
                      <m:t>∑</m:t>
                    </m:r>
                  </m:oMath>
                </a14:m>
                <a:r>
                  <a:rPr lang="en-US" altLang="ja-JP" sz="2400" dirty="0"/>
                  <a:t> {old nodal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ja-JP" sz="2400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400" i="1" dirty="0">
                            <a:latin typeface="Cambria Math"/>
                          </a:rPr>
                          <m:t>𝑓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ja-JP" sz="2400" dirty="0">
                            <a:latin typeface="Cambria Math"/>
                          </a:rPr>
                          <m:t>ext</m:t>
                        </m:r>
                      </m:sup>
                    </m:sSup>
                  </m:oMath>
                </a14:m>
                <a:r>
                  <a:rPr lang="en-US" altLang="ja-JP" sz="2400" dirty="0"/>
                  <a:t>}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altLang="ja-JP" sz="2400" i="1">
                        <a:latin typeface="Cambria Math"/>
                      </a:rPr>
                      <m:t>∑</m:t>
                    </m:r>
                  </m:oMath>
                </a14:m>
                <a:r>
                  <a:rPr lang="en-US" altLang="ja-JP" sz="2400" dirty="0"/>
                  <a:t> {new nodal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ja-JP" sz="2400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400" b="0" i="1" dirty="0" smtClean="0">
                            <a:latin typeface="Cambria Math"/>
                          </a:rPr>
                          <m:t>𝑥</m:t>
                        </m:r>
                        <m:r>
                          <a:rPr lang="en-US" altLang="ja-JP" sz="2400" b="0" i="1" dirty="0" smtClean="0">
                            <a:latin typeface="Cambria Math"/>
                          </a:rPr>
                          <m:t>×</m:t>
                        </m:r>
                        <m:r>
                          <a:rPr lang="en-US" altLang="ja-JP" sz="2400" i="1" dirty="0">
                            <a:latin typeface="Cambria Math"/>
                          </a:rPr>
                          <m:t>𝑓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ja-JP" sz="2400" dirty="0">
                            <a:latin typeface="Cambria Math"/>
                          </a:rPr>
                          <m:t>ext</m:t>
                        </m:r>
                      </m:sup>
                    </m:sSup>
                  </m:oMath>
                </a14:m>
                <a:r>
                  <a:rPr lang="en-US" altLang="ja-JP" sz="2400" dirty="0"/>
                  <a:t>} </a:t>
                </a:r>
                <a14:m>
                  <m:oMath xmlns:m="http://schemas.openxmlformats.org/officeDocument/2006/math">
                    <m:r>
                      <a:rPr lang="en-US" altLang="ja-JP" sz="2400" b="0" i="1" dirty="0" smtClean="0">
                        <a:latin typeface="Cambria Math"/>
                      </a:rPr>
                      <m:t>=</m:t>
                    </m:r>
                  </m:oMath>
                </a14:m>
                <a:r>
                  <a:rPr lang="en-US" altLang="ja-JP" sz="2400" dirty="0"/>
                  <a:t> </a:t>
                </a:r>
                <a14:m>
                  <m:oMath xmlns:m="http://schemas.openxmlformats.org/officeDocument/2006/math">
                    <m:r>
                      <a:rPr lang="en-US" altLang="ja-JP" sz="2400" b="0" i="1" dirty="0" smtClean="0">
                        <a:latin typeface="Cambria Math"/>
                      </a:rPr>
                      <m:t>∑</m:t>
                    </m:r>
                  </m:oMath>
                </a14:m>
                <a:r>
                  <a:rPr lang="en-US" altLang="ja-JP" sz="2400" dirty="0"/>
                  <a:t> {old nodal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ja-JP" sz="2400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400" b="0" i="1" dirty="0" smtClean="0">
                            <a:latin typeface="Cambria Math"/>
                          </a:rPr>
                          <m:t>𝑥</m:t>
                        </m:r>
                        <m:r>
                          <a:rPr lang="en-US" altLang="ja-JP" sz="2400" b="0" i="1" dirty="0" smtClean="0">
                            <a:latin typeface="Cambria Math"/>
                          </a:rPr>
                          <m:t>×</m:t>
                        </m:r>
                        <m:r>
                          <a:rPr lang="en-US" altLang="ja-JP" sz="2400" i="1" dirty="0">
                            <a:latin typeface="Cambria Math"/>
                          </a:rPr>
                          <m:t>𝑓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ja-JP" sz="2400" dirty="0">
                            <a:latin typeface="Cambria Math"/>
                          </a:rPr>
                          <m:t>ext</m:t>
                        </m:r>
                      </m:sup>
                    </m:sSup>
                  </m:oMath>
                </a14:m>
                <a:r>
                  <a:rPr lang="en-US" altLang="ja-JP" sz="2400" dirty="0"/>
                  <a:t>}</a:t>
                </a:r>
              </a:p>
              <a:p>
                <a:pPr lvl="1"/>
                <a:endParaRPr lang="en-US" altLang="ja-JP" sz="2400" dirty="0"/>
              </a:p>
              <a:p>
                <a:pPr marL="0" indent="0" algn="ctr">
                  <a:buNone/>
                </a:pPr>
                <a:r>
                  <a:rPr kumimoji="1" lang="en-US" altLang="ja-JP" sz="2800" dirty="0">
                    <a:solidFill>
                      <a:srgbClr val="FF0000"/>
                    </a:solidFill>
                  </a:rPr>
                  <a:t>Solve </a:t>
                </a:r>
                <a:r>
                  <a:rPr lang="en-US" altLang="ja-JP" sz="2800" dirty="0">
                    <a:solidFill>
                      <a:srgbClr val="FF0000"/>
                    </a:solidFill>
                  </a:rPr>
                  <a:t>it </a:t>
                </a:r>
                <a:r>
                  <a:rPr kumimoji="1" lang="en-US" altLang="ja-JP" sz="2800" dirty="0">
                    <a:solidFill>
                      <a:srgbClr val="FF0000"/>
                    </a:solidFill>
                  </a:rPr>
                  <a:t>with Lagrange multiplier method</a:t>
                </a:r>
              </a:p>
            </p:txBody>
          </p:sp>
        </mc:Choice>
        <mc:Fallback xmlns="">
          <p:sp>
            <p:nvSpPr>
              <p:cNvPr id="3" name="コンテンツ プレースホルダー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4"/>
                <a:stretch>
                  <a:fillRect l="-2468" t="-1795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33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01257781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Derivation of Stiffness Matrix (1/2)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34</a:t>
            </a:fld>
            <a:endParaRPr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コンテンツ プレースホルダー 5"/>
              <p:cNvSpPr>
                <a:spLocks noGrp="1"/>
              </p:cNvSpPr>
              <p:nvPr>
                <p:ph idx="1"/>
              </p:nvPr>
            </p:nvSpPr>
            <p:spPr>
              <a:xfrm>
                <a:off x="250824" y="643595"/>
                <a:ext cx="8641655" cy="5773737"/>
              </a:xfrm>
            </p:spPr>
            <p:txBody>
              <a:bodyPr/>
              <a:lstStyle/>
              <a:p>
                <a:r>
                  <a:rPr lang="en-US" altLang="ja-JP" dirty="0"/>
                  <a:t>Relation between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̇"/>
                            <m:ctrlPr>
                              <a:rPr lang="en-US" altLang="ja-JP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m:rPr>
                                <m:sty m:val="p"/>
                              </m:rPr>
                              <a:rPr lang="en-US" altLang="ja-JP" b="0" i="0" smtClean="0">
                                <a:latin typeface="Cambria Math"/>
                              </a:rPr>
                              <m:t>Π</m:t>
                            </m:r>
                          </m:e>
                        </m:acc>
                      </m:e>
                      <m:sub>
                        <m:r>
                          <a:rPr lang="en-US" altLang="ja-JP" b="0" i="1" dirty="0" smtClean="0">
                            <a:latin typeface="Cambria Math"/>
                          </a:rPr>
                          <m:t>𝑡</m:t>
                        </m:r>
                      </m:sub>
                    </m:sSub>
                  </m:oMath>
                </a14:m>
                <a:r>
                  <a:rPr lang="ja-JP" altLang="en-US" dirty="0"/>
                  <a:t> </a:t>
                </a:r>
                <a:r>
                  <a:rPr lang="en-US" altLang="ja-JP" dirty="0"/>
                  <a:t>and </a:t>
                </a:r>
                <a14:m>
                  <m:oMath xmlns:m="http://schemas.openxmlformats.org/officeDocument/2006/math">
                    <m:acc>
                      <m:accPr>
                        <m:chr m:val="̇"/>
                        <m:ctrlPr>
                          <a:rPr lang="en-US" altLang="ja-JP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ja-JP" b="0" i="1" smtClean="0">
                            <a:latin typeface="Cambria Math"/>
                          </a:rPr>
                          <m:t>𝑇</m:t>
                        </m:r>
                      </m:e>
                    </m:acc>
                  </m:oMath>
                </a14:m>
                <a:r>
                  <a:rPr lang="en-US" altLang="ja-JP" dirty="0"/>
                  <a:t>:</a:t>
                </a:r>
                <a:r>
                  <a:rPr lang="ja-JP" altLang="en-US" dirty="0"/>
                  <a:t>　</a:t>
                </a:r>
                <a:endParaRPr lang="en-US" altLang="ja-JP" dirty="0"/>
              </a:p>
              <a:p>
                <a:endParaRPr lang="en-US" altLang="ja-JP" dirty="0"/>
              </a:p>
              <a:p>
                <a:r>
                  <a:rPr lang="en-US" altLang="ja-JP" dirty="0"/>
                  <a:t>Relation between </a:t>
                </a:r>
                <a14:m>
                  <m:oMath xmlns:m="http://schemas.openxmlformats.org/officeDocument/2006/math">
                    <m:acc>
                      <m:accPr>
                        <m:chr m:val="̇"/>
                        <m:ctrlPr>
                          <a:rPr lang="en-US" altLang="ja-JP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ja-JP" b="0" i="1" smtClean="0">
                            <a:latin typeface="Cambria Math"/>
                          </a:rPr>
                          <m:t>□</m:t>
                        </m:r>
                      </m:e>
                    </m:acc>
                  </m:oMath>
                </a14:m>
                <a:r>
                  <a:rPr lang="en-US" altLang="ja-JP" dirty="0"/>
                  <a:t> and </a:t>
                </a:r>
                <a:r>
                  <a:rPr lang="en-US" altLang="ja-JP" dirty="0" err="1"/>
                  <a:t>Jaumann</a:t>
                </a:r>
                <a:r>
                  <a:rPr lang="en-US" altLang="ja-JP" dirty="0"/>
                  <a:t> rate:</a:t>
                </a:r>
              </a:p>
              <a:p>
                <a:endParaRPr lang="en-US" altLang="ja-JP" dirty="0"/>
              </a:p>
              <a:p>
                <a:r>
                  <a:rPr lang="en-US" altLang="ja-JP" dirty="0"/>
                  <a:t>Erasing </a:t>
                </a:r>
                <a14:m>
                  <m:oMath xmlns:m="http://schemas.openxmlformats.org/officeDocument/2006/math">
                    <m:acc>
                      <m:accPr>
                        <m:chr m:val="̇"/>
                        <m:ctrlPr>
                          <a:rPr lang="en-US" altLang="ja-JP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ja-JP" b="0" i="1" smtClean="0">
                            <a:latin typeface="Cambria Math"/>
                          </a:rPr>
                          <m:t>𝑇</m:t>
                        </m:r>
                      </m:e>
                    </m:acc>
                  </m:oMath>
                </a14:m>
                <a:r>
                  <a:rPr lang="en-US" altLang="ja-JP" dirty="0"/>
                  <a:t>:</a:t>
                </a:r>
              </a:p>
              <a:p>
                <a:endParaRPr lang="en-US" altLang="ja-JP" dirty="0"/>
              </a:p>
              <a:p>
                <a:r>
                  <a:rPr lang="en-US" altLang="ja-JP" dirty="0"/>
                  <a:t>Constitutive equation (e.g. </a:t>
                </a:r>
                <a:r>
                  <a:rPr lang="en-US" altLang="ja-JP" dirty="0" err="1"/>
                  <a:t>Hencky's</a:t>
                </a:r>
                <a:r>
                  <a:rPr lang="en-US" altLang="ja-JP" dirty="0"/>
                  <a:t>):</a:t>
                </a:r>
              </a:p>
              <a:p>
                <a:endParaRPr lang="en-US" altLang="ja-JP" dirty="0"/>
              </a:p>
              <a:p>
                <a:r>
                  <a:rPr lang="en-US" altLang="ja-JP" dirty="0"/>
                  <a:t>Erasing    :</a:t>
                </a:r>
                <a:endParaRPr lang="ja-JP" altLang="en-US" dirty="0"/>
              </a:p>
              <a:p>
                <a:endParaRPr lang="en-US" altLang="ja-JP" dirty="0"/>
              </a:p>
              <a:p>
                <a:endParaRPr lang="en-US" altLang="ja-JP" dirty="0"/>
              </a:p>
              <a:p>
                <a:pPr marL="0" indent="0">
                  <a:buNone/>
                </a:pPr>
                <a:endParaRPr kumimoji="1" lang="ja-JP" altLang="en-US" dirty="0"/>
              </a:p>
            </p:txBody>
          </p:sp>
        </mc:Choice>
        <mc:Fallback xmlns="">
          <p:sp>
            <p:nvSpPr>
              <p:cNvPr id="6" name="コンテンツ プレースホルダー 5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50824" y="643595"/>
                <a:ext cx="8641655" cy="5773737"/>
              </a:xfrm>
              <a:blipFill rotWithShape="1">
                <a:blip r:embed="rId3"/>
                <a:stretch>
                  <a:fillRect l="-2609" t="-2006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図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9903" y="1198079"/>
            <a:ext cx="4124325" cy="466725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2397832"/>
            <a:ext cx="3714750" cy="419100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7884" y="4783906"/>
            <a:ext cx="2062163" cy="445294"/>
          </a:xfrm>
          <a:prstGeom prst="rect">
            <a:avLst/>
          </a:prstGeom>
        </p:spPr>
      </p:pic>
      <p:pic>
        <p:nvPicPr>
          <p:cNvPr id="11" name="図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687" y="5878599"/>
            <a:ext cx="7984331" cy="466725"/>
          </a:xfrm>
          <a:prstGeom prst="rect">
            <a:avLst/>
          </a:prstGeom>
        </p:spPr>
      </p:pic>
      <p:pic>
        <p:nvPicPr>
          <p:cNvPr id="13" name="図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892" y="3555293"/>
            <a:ext cx="7048500" cy="485775"/>
          </a:xfrm>
          <a:prstGeom prst="rect">
            <a:avLst/>
          </a:prstGeom>
        </p:spPr>
      </p:pic>
      <p:pic>
        <p:nvPicPr>
          <p:cNvPr id="14" name="図 13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5361"/>
          <a:stretch/>
        </p:blipFill>
        <p:spPr>
          <a:xfrm>
            <a:off x="2073871" y="5359970"/>
            <a:ext cx="301885" cy="445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20201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Derivation of Stiffness Matrix (2/2)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35</a:t>
            </a:fld>
            <a:endParaRPr lang="ja-JP" altLang="en-US" dirty="0"/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idx="1"/>
          </p:nvPr>
        </p:nvSpPr>
        <p:spPr>
          <a:xfrm>
            <a:off x="250824" y="643595"/>
            <a:ext cx="8641655" cy="5773737"/>
          </a:xfrm>
        </p:spPr>
        <p:txBody>
          <a:bodyPr/>
          <a:lstStyle/>
          <a:p>
            <a:r>
              <a:rPr lang="en-US" altLang="ja-JP" dirty="0"/>
              <a:t>Rewrite in matrix form:</a:t>
            </a:r>
          </a:p>
          <a:p>
            <a:pPr marL="0" indent="0">
              <a:buNone/>
            </a:pPr>
            <a:endParaRPr lang="en-US" altLang="ja-JP" sz="1800" dirty="0"/>
          </a:p>
          <a:p>
            <a:pPr marL="0" indent="0">
              <a:buNone/>
            </a:pPr>
            <a:r>
              <a:rPr lang="en-US" altLang="ja-JP" sz="1800" dirty="0"/>
              <a:t>where</a:t>
            </a:r>
          </a:p>
          <a:p>
            <a:pPr marL="0" indent="0">
              <a:buNone/>
            </a:pPr>
            <a:endParaRPr kumimoji="1" lang="en-US" altLang="ja-JP" dirty="0"/>
          </a:p>
          <a:p>
            <a:pPr marL="0" indent="0">
              <a:buNone/>
            </a:pPr>
            <a:endParaRPr lang="en-US" altLang="ja-JP" dirty="0"/>
          </a:p>
          <a:p>
            <a:pPr marL="0" indent="0">
              <a:buNone/>
            </a:pPr>
            <a:endParaRPr kumimoji="1" lang="en-US" altLang="ja-JP" dirty="0"/>
          </a:p>
          <a:p>
            <a:pPr marL="0" indent="0">
              <a:buNone/>
            </a:pPr>
            <a:endParaRPr lang="en-US" altLang="ja-JP" dirty="0"/>
          </a:p>
          <a:p>
            <a:pPr marL="0" indent="0">
              <a:buNone/>
            </a:pPr>
            <a:endParaRPr lang="en-US" altLang="ja-JP" sz="4000" dirty="0"/>
          </a:p>
          <a:p>
            <a:r>
              <a:rPr kumimoji="1" lang="en-US" altLang="ja-JP" dirty="0"/>
              <a:t>Stiffness Matrix</a:t>
            </a:r>
            <a:endParaRPr kumimoji="1" lang="ja-JP" altLang="en-US" dirty="0"/>
          </a:p>
        </p:txBody>
      </p:sp>
      <p:pic>
        <p:nvPicPr>
          <p:cNvPr id="10" name="図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31" y="5373216"/>
            <a:ext cx="8934450" cy="1033463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31" y="1628800"/>
            <a:ext cx="8980661" cy="3331770"/>
          </a:xfrm>
          <a:prstGeom prst="rect">
            <a:avLst/>
          </a:prstGeom>
        </p:spPr>
      </p:pic>
      <p:pic>
        <p:nvPicPr>
          <p:cNvPr id="14" name="図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6115" y="1128452"/>
            <a:ext cx="4764881" cy="464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21877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Idea of Our Approach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ja-JP" b="1" u="sng" dirty="0">
                <a:solidFill>
                  <a:srgbClr val="008000"/>
                </a:solidFill>
              </a:rPr>
              <a:t>Our Idea</a:t>
            </a:r>
          </a:p>
          <a:p>
            <a:pPr marL="0" indent="0" algn="ctr">
              <a:buNone/>
            </a:pPr>
            <a:r>
              <a:rPr lang="en-US" altLang="ja-JP" dirty="0"/>
              <a:t>We adopts</a:t>
            </a:r>
            <a:br>
              <a:rPr lang="en-US" altLang="ja-JP" dirty="0"/>
            </a:br>
            <a:r>
              <a:rPr lang="en-US" altLang="ja-JP" u="sng" dirty="0"/>
              <a:t>the </a:t>
            </a:r>
            <a:r>
              <a:rPr lang="en-US" altLang="ja-JP" u="sng" dirty="0">
                <a:solidFill>
                  <a:srgbClr val="008000"/>
                </a:solidFill>
              </a:rPr>
              <a:t>incremental equilibrium equation (IEE)</a:t>
            </a:r>
            <a:r>
              <a:rPr lang="en-US" altLang="ja-JP" dirty="0">
                <a:solidFill>
                  <a:srgbClr val="008000"/>
                </a:solidFill>
              </a:rPr>
              <a:t> </a:t>
            </a:r>
            <a:br>
              <a:rPr lang="en-US" altLang="ja-JP" dirty="0">
                <a:solidFill>
                  <a:srgbClr val="008000"/>
                </a:solidFill>
              </a:rPr>
            </a:br>
            <a:r>
              <a:rPr lang="en-US" altLang="ja-JP" dirty="0"/>
              <a:t>as the equation to be solved.</a:t>
            </a:r>
          </a:p>
          <a:p>
            <a:pPr marL="0" indent="0">
              <a:buNone/>
            </a:pPr>
            <a:endParaRPr kumimoji="1"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4</a:t>
            </a:fld>
            <a:endParaRPr lang="ja-JP" altLang="en-US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1367644" y="3210069"/>
            <a:ext cx="3240360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00050" lvl="1" indent="0" algn="ctr">
              <a:buNone/>
            </a:pPr>
            <a:r>
              <a:rPr lang="en-US" altLang="ja-JP" sz="2400" dirty="0"/>
              <a:t>The </a:t>
            </a:r>
            <a:r>
              <a:rPr lang="en-US" altLang="ja-JP" sz="2400" dirty="0">
                <a:solidFill>
                  <a:srgbClr val="008000"/>
                </a:solidFill>
              </a:rPr>
              <a:t>IEE</a:t>
            </a:r>
            <a:r>
              <a:rPr lang="ja-JP" altLang="en-US" sz="2400" dirty="0"/>
              <a:t> </a:t>
            </a:r>
            <a:r>
              <a:rPr lang="en-US" altLang="ja-JP" sz="2400" dirty="0"/>
              <a:t>is recently</a:t>
            </a:r>
            <a:br>
              <a:rPr lang="en-US" altLang="ja-JP" sz="2400" dirty="0"/>
            </a:br>
            <a:r>
              <a:rPr lang="en-US" altLang="ja-JP" sz="2400" dirty="0"/>
              <a:t>developed in a </a:t>
            </a:r>
            <a:br>
              <a:rPr lang="en-US" altLang="ja-JP" sz="2400" dirty="0"/>
            </a:br>
            <a:r>
              <a:rPr lang="en-US" altLang="ja-JP" sz="2400" dirty="0" err="1"/>
              <a:t>meshfree</a:t>
            </a:r>
            <a:r>
              <a:rPr lang="en-US" altLang="ja-JP" sz="2400" dirty="0"/>
              <a:t> method.</a:t>
            </a:r>
            <a:br>
              <a:rPr lang="en-US" altLang="ja-JP" sz="2000" dirty="0"/>
            </a:br>
            <a:endParaRPr lang="en-US" altLang="ja-JP" sz="2000" dirty="0"/>
          </a:p>
          <a:p>
            <a:pPr marL="400050" lvl="1" indent="0" algn="ctr">
              <a:buNone/>
            </a:pPr>
            <a:r>
              <a:rPr lang="en-US" altLang="ja-JP" sz="2000" dirty="0"/>
              <a:t>See the e-book of</a:t>
            </a:r>
          </a:p>
          <a:p>
            <a:pPr marL="400050" lvl="1" indent="0" algn="ctr">
              <a:buNone/>
            </a:pPr>
            <a:r>
              <a:rPr lang="en-US" altLang="ja-JP" sz="2000" u="sng" dirty="0"/>
              <a:t>PARTICLES2011</a:t>
            </a:r>
          </a:p>
          <a:p>
            <a:pPr marL="400050" lvl="1" indent="0" algn="ctr">
              <a:buNone/>
            </a:pPr>
            <a:r>
              <a:rPr lang="en-US" altLang="ja-JP" sz="2000" dirty="0"/>
              <a:t>or our full-paper of</a:t>
            </a:r>
          </a:p>
          <a:p>
            <a:pPr marL="400050" lvl="1" indent="0" algn="ctr">
              <a:buNone/>
            </a:pPr>
            <a:r>
              <a:rPr lang="en-US" altLang="ja-JP" sz="2000" u="sng" dirty="0"/>
              <a:t>IJNME in press.</a:t>
            </a:r>
          </a:p>
        </p:txBody>
      </p:sp>
      <p:pic>
        <p:nvPicPr>
          <p:cNvPr id="1026" name="Picture 2" descr="V:\_yuki\work\paper\2011\IJNME-meshfree\manuscript\paraview\trapezoid-mises-40s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4028" y="4550652"/>
            <a:ext cx="2776134" cy="1794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V:\_yuki\work\paper\2011\IJNME-meshfree\manuscript\paraview\plastic-shift1.5-peeq-150s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4028" y="2924944"/>
            <a:ext cx="2731498" cy="1620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00157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508" y="36513"/>
            <a:ext cx="9144000" cy="620712"/>
          </a:xfrm>
        </p:spPr>
        <p:txBody>
          <a:bodyPr/>
          <a:lstStyle/>
          <a:p>
            <a:r>
              <a:rPr lang="en-US" altLang="ja-JP" dirty="0"/>
              <a:t>Objective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5</a:t>
            </a:fld>
            <a:endParaRPr lang="ja-JP" altLang="en-US" dirty="0"/>
          </a:p>
        </p:txBody>
      </p:sp>
      <p:sp>
        <p:nvSpPr>
          <p:cNvPr id="5" name="角丸四角形 4"/>
          <p:cNvSpPr/>
          <p:nvPr/>
        </p:nvSpPr>
        <p:spPr>
          <a:xfrm>
            <a:off x="467544" y="692696"/>
            <a:ext cx="8172908" cy="2988332"/>
          </a:xfrm>
          <a:prstGeom prst="roundRect">
            <a:avLst/>
          </a:prstGeom>
          <a:noFill/>
          <a:ln w="47625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3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Develop an </a:t>
            </a:r>
            <a:r>
              <a:rPr lang="en-US" altLang="ja-JP" sz="3200" b="1" u="sng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accurate and stable</a:t>
            </a:r>
            <a:br>
              <a:rPr lang="en-US" altLang="ja-JP" sz="3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en-US" altLang="ja-JP" sz="32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implicit FE rezoning method</a:t>
            </a:r>
          </a:p>
          <a:p>
            <a:pPr algn="ctr"/>
            <a:r>
              <a:rPr lang="en-US" altLang="ja-JP" sz="3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for large deformation problems</a:t>
            </a:r>
            <a:br>
              <a:rPr lang="en-US" altLang="ja-JP" sz="3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en-US" altLang="ja-JP" sz="3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based on</a:t>
            </a:r>
            <a:br>
              <a:rPr lang="en-US" altLang="ja-JP" sz="3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en-US" altLang="ja-JP" sz="3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the</a:t>
            </a:r>
            <a:r>
              <a:rPr lang="en-US" altLang="ja-JP" sz="3200" dirty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incremental equilibrium equation (IEE)</a:t>
            </a:r>
            <a:endParaRPr lang="en-US" altLang="ja-JP" sz="3200" dirty="0">
              <a:solidFill>
                <a:srgbClr val="008000"/>
              </a:solidFill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467544" y="3933056"/>
            <a:ext cx="8220520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800" u="sng" dirty="0"/>
              <a:t>Table of Body Contents</a:t>
            </a:r>
          </a:p>
          <a:p>
            <a:pPr marL="571500" indent="-571500">
              <a:buFont typeface="+mj-ea"/>
              <a:buAutoNum type="circleNumDbPlain"/>
            </a:pPr>
            <a:r>
              <a:rPr kumimoji="1" lang="en-US" altLang="ja-JP" sz="2800" dirty="0"/>
              <a:t>Derivation of the</a:t>
            </a:r>
            <a:r>
              <a:rPr kumimoji="1" lang="en-US" altLang="ja-JP" sz="2800" dirty="0">
                <a:solidFill>
                  <a:srgbClr val="008000"/>
                </a:solidFill>
              </a:rPr>
              <a:t> IEE </a:t>
            </a:r>
            <a:r>
              <a:rPr kumimoji="1" lang="en-US" altLang="ja-JP" sz="2800" dirty="0"/>
              <a:t>for static-implicit analysis</a:t>
            </a:r>
          </a:p>
          <a:p>
            <a:pPr marL="571500" indent="-571500">
              <a:buFont typeface="+mj-lt"/>
              <a:buAutoNum type="circleNumDbPlain"/>
            </a:pPr>
            <a:r>
              <a:rPr kumimoji="1" lang="en-US" altLang="ja-JP" sz="2800" dirty="0"/>
              <a:t>Formulation of </a:t>
            </a:r>
            <a:r>
              <a:rPr kumimoji="1" lang="en-US" altLang="ja-JP" sz="2800" dirty="0">
                <a:solidFill>
                  <a:srgbClr val="FF0000"/>
                </a:solidFill>
              </a:rPr>
              <a:t>our</a:t>
            </a:r>
            <a:r>
              <a:rPr kumimoji="1" lang="en-US" altLang="ja-JP" sz="2800" dirty="0"/>
              <a:t> </a:t>
            </a:r>
            <a:r>
              <a:rPr kumimoji="1" lang="en-US" altLang="ja-JP" sz="2800" dirty="0">
                <a:solidFill>
                  <a:srgbClr val="FF0000"/>
                </a:solidFill>
              </a:rPr>
              <a:t>implicit FE rezoning method</a:t>
            </a:r>
            <a:br>
              <a:rPr kumimoji="1" lang="en-US" altLang="ja-JP" sz="2800" dirty="0"/>
            </a:br>
            <a:r>
              <a:rPr kumimoji="1" lang="en-US" altLang="ja-JP" sz="2800" dirty="0"/>
              <a:t>based on the IEE</a:t>
            </a:r>
          </a:p>
          <a:p>
            <a:pPr marL="571500" indent="-571500">
              <a:buFont typeface="+mj-lt"/>
              <a:buAutoNum type="circleNumDbPlain"/>
            </a:pPr>
            <a:r>
              <a:rPr lang="en-US" altLang="ja-JP" sz="2800" dirty="0"/>
              <a:t>Examples of analysis</a:t>
            </a:r>
            <a:endParaRPr kumimoji="1" lang="ja-JP" altLang="en-US" sz="2800" dirty="0"/>
          </a:p>
        </p:txBody>
      </p:sp>
    </p:spTree>
    <p:extLst>
      <p:ext uri="{BB962C8B-B14F-4D97-AF65-F5344CB8AC3E}">
        <p14:creationId xmlns:p14="http://schemas.microsoft.com/office/powerpoint/2010/main" val="8670442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en-US" altLang="ja-JP" sz="4000" dirty="0"/>
          </a:p>
          <a:p>
            <a:pPr marL="514350" indent="-514350" algn="ctr">
              <a:buFont typeface="+mj-ea"/>
              <a:buAutoNum type="circleNumDbPlain"/>
            </a:pPr>
            <a:r>
              <a:rPr lang="en-US" altLang="ja-JP" sz="4000" dirty="0"/>
              <a:t> </a:t>
            </a:r>
          </a:p>
          <a:p>
            <a:pPr marL="0" indent="0" algn="ctr">
              <a:buNone/>
            </a:pPr>
            <a:r>
              <a:rPr lang="en-US" altLang="ja-JP" sz="4000" dirty="0"/>
              <a:t>Derivation of</a:t>
            </a:r>
            <a:br>
              <a:rPr lang="en-US" altLang="ja-JP" sz="4000" dirty="0"/>
            </a:br>
            <a:r>
              <a:rPr lang="en-US" altLang="ja-JP" sz="4000" dirty="0"/>
              <a:t>the</a:t>
            </a:r>
            <a:r>
              <a:rPr lang="en-US" altLang="ja-JP" sz="4000" dirty="0">
                <a:solidFill>
                  <a:srgbClr val="008000"/>
                </a:solidFill>
              </a:rPr>
              <a:t> incremental equilibrium equation (IEE)</a:t>
            </a:r>
          </a:p>
          <a:p>
            <a:pPr marL="0" indent="0" algn="ctr">
              <a:buNone/>
            </a:pPr>
            <a:r>
              <a:rPr kumimoji="1" lang="en-US" altLang="ja-JP" sz="4000" dirty="0"/>
              <a:t>for static-implicit analysis</a:t>
            </a:r>
            <a:endParaRPr kumimoji="1" lang="ja-JP" altLang="en-US" sz="40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6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9185659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sz="3600" dirty="0"/>
              <a:t>Virtual Work Equation in Rate Form</a:t>
            </a:r>
            <a:endParaRPr kumimoji="1" lang="ja-JP" altLang="en-US" sz="3600" dirty="0"/>
          </a:p>
        </p:txBody>
      </p:sp>
      <p:pic>
        <p:nvPicPr>
          <p:cNvPr id="10" name="コンテンツ プレースホルダー 9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25" y="656692"/>
            <a:ext cx="8642350" cy="2145333"/>
          </a:xfrm>
          <a:solidFill>
            <a:schemeClr val="accent1"/>
          </a:solidFill>
        </p:spPr>
      </p:pic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7</a:t>
            </a:fld>
            <a:endParaRPr lang="ja-JP" altLang="en-US" dirty="0"/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2827980"/>
            <a:ext cx="7488832" cy="3537780"/>
          </a:xfrm>
          <a:prstGeom prst="rect">
            <a:avLst/>
          </a:prstGeom>
        </p:spPr>
      </p:pic>
      <p:grpSp>
        <p:nvGrpSpPr>
          <p:cNvPr id="8" name="グループ化 7"/>
          <p:cNvGrpSpPr/>
          <p:nvPr/>
        </p:nvGrpSpPr>
        <p:grpSpPr>
          <a:xfrm>
            <a:off x="1691680" y="1283888"/>
            <a:ext cx="4679114" cy="462216"/>
            <a:chOff x="1691680" y="1283888"/>
            <a:chExt cx="4679114" cy="462216"/>
          </a:xfrm>
        </p:grpSpPr>
        <p:sp>
          <p:nvSpPr>
            <p:cNvPr id="5" name="フリーフォーム 4"/>
            <p:cNvSpPr/>
            <p:nvPr/>
          </p:nvSpPr>
          <p:spPr>
            <a:xfrm>
              <a:off x="1691680" y="1283888"/>
              <a:ext cx="2893290" cy="308908"/>
            </a:xfrm>
            <a:custGeom>
              <a:avLst/>
              <a:gdLst>
                <a:gd name="connsiteX0" fmla="*/ 0 w 3286583"/>
                <a:gd name="connsiteY0" fmla="*/ 123290 h 260222"/>
                <a:gd name="connsiteX1" fmla="*/ 3215812 w 3286583"/>
                <a:gd name="connsiteY1" fmla="*/ 256854 h 260222"/>
                <a:gd name="connsiteX2" fmla="*/ 2219218 w 3286583"/>
                <a:gd name="connsiteY2" fmla="*/ 0 h 260222"/>
                <a:gd name="connsiteX0" fmla="*/ 0 w 2909655"/>
                <a:gd name="connsiteY0" fmla="*/ 0 h 308469"/>
                <a:gd name="connsiteX1" fmla="*/ 2856217 w 2909655"/>
                <a:gd name="connsiteY1" fmla="*/ 308225 h 308469"/>
                <a:gd name="connsiteX2" fmla="*/ 1859623 w 2909655"/>
                <a:gd name="connsiteY2" fmla="*/ 51371 h 308469"/>
                <a:gd name="connsiteX0" fmla="*/ 0 w 2883868"/>
                <a:gd name="connsiteY0" fmla="*/ 0 h 308260"/>
                <a:gd name="connsiteX1" fmla="*/ 2856217 w 2883868"/>
                <a:gd name="connsiteY1" fmla="*/ 308225 h 308260"/>
                <a:gd name="connsiteX2" fmla="*/ 1469205 w 2883868"/>
                <a:gd name="connsiteY2" fmla="*/ 20548 h 308260"/>
                <a:gd name="connsiteX0" fmla="*/ 0 w 2883534"/>
                <a:gd name="connsiteY0" fmla="*/ 0 h 308269"/>
                <a:gd name="connsiteX1" fmla="*/ 2856217 w 2883534"/>
                <a:gd name="connsiteY1" fmla="*/ 308225 h 308269"/>
                <a:gd name="connsiteX2" fmla="*/ 1469205 w 2883534"/>
                <a:gd name="connsiteY2" fmla="*/ 20548 h 308269"/>
                <a:gd name="connsiteX0" fmla="*/ 0 w 2883534"/>
                <a:gd name="connsiteY0" fmla="*/ 0 h 308269"/>
                <a:gd name="connsiteX1" fmla="*/ 2856217 w 2883534"/>
                <a:gd name="connsiteY1" fmla="*/ 308225 h 308269"/>
                <a:gd name="connsiteX2" fmla="*/ 1469205 w 2883534"/>
                <a:gd name="connsiteY2" fmla="*/ 20548 h 308269"/>
                <a:gd name="connsiteX0" fmla="*/ 0 w 2893290"/>
                <a:gd name="connsiteY0" fmla="*/ 0 h 308908"/>
                <a:gd name="connsiteX1" fmla="*/ 2856217 w 2893290"/>
                <a:gd name="connsiteY1" fmla="*/ 308225 h 308908"/>
                <a:gd name="connsiteX2" fmla="*/ 1469205 w 2893290"/>
                <a:gd name="connsiteY2" fmla="*/ 20548 h 3089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93290" h="308908">
                  <a:moveTo>
                    <a:pt x="0" y="0"/>
                  </a:moveTo>
                  <a:cubicBezTo>
                    <a:pt x="683232" y="282539"/>
                    <a:pt x="2611350" y="304800"/>
                    <a:pt x="2856217" y="308225"/>
                  </a:cubicBezTo>
                  <a:cubicBezTo>
                    <a:pt x="3101084" y="311650"/>
                    <a:pt x="2075381" y="313362"/>
                    <a:pt x="1469205" y="20548"/>
                  </a:cubicBezTo>
                </a:path>
              </a:pathLst>
            </a:custGeom>
            <a:noFill/>
            <a:ln>
              <a:solidFill>
                <a:srgbClr val="6600CC"/>
              </a:solidFill>
              <a:headEnd type="stealth" w="lg" len="lg"/>
              <a:tailEnd type="stealth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" name="テキスト ボックス 6"/>
            <p:cNvSpPr txBox="1"/>
            <p:nvPr/>
          </p:nvSpPr>
          <p:spPr>
            <a:xfrm>
              <a:off x="4535996" y="1376772"/>
              <a:ext cx="18347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dirty="0">
                  <a:solidFill>
                    <a:srgbClr val="6600CC"/>
                  </a:solidFill>
                </a:rPr>
                <a:t>Work Conjugate</a:t>
              </a:r>
              <a:endParaRPr kumimoji="1" lang="ja-JP" altLang="en-US" dirty="0">
                <a:solidFill>
                  <a:srgbClr val="6600CC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814161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Linearization and Discretization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8</a:t>
            </a:fld>
            <a:endParaRPr lang="ja-JP" altLang="en-US" dirty="0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028" y="4376692"/>
            <a:ext cx="8640452" cy="1968632"/>
          </a:xfrm>
          <a:prstGeom prst="rect">
            <a:avLst/>
          </a:prstGeom>
          <a:solidFill>
            <a:srgbClr val="92D050"/>
          </a:solidFill>
        </p:spPr>
      </p:pic>
      <p:sp>
        <p:nvSpPr>
          <p:cNvPr id="6" name="下矢印 5"/>
          <p:cNvSpPr/>
          <p:nvPr/>
        </p:nvSpPr>
        <p:spPr>
          <a:xfrm>
            <a:off x="71500" y="2888940"/>
            <a:ext cx="432048" cy="1399060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1" name="図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1909" y="2924944"/>
            <a:ext cx="6886575" cy="373380"/>
          </a:xfrm>
          <a:prstGeom prst="rect">
            <a:avLst/>
          </a:prstGeom>
        </p:spPr>
      </p:pic>
      <p:pic>
        <p:nvPicPr>
          <p:cNvPr id="14" name="図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9635" y="3537012"/>
            <a:ext cx="4880637" cy="315899"/>
          </a:xfrm>
          <a:prstGeom prst="rect">
            <a:avLst/>
          </a:prstGeom>
        </p:spPr>
      </p:pic>
      <p:sp>
        <p:nvSpPr>
          <p:cNvPr id="15" name="テキスト ボックス 14"/>
          <p:cNvSpPr txBox="1"/>
          <p:nvPr/>
        </p:nvSpPr>
        <p:spPr>
          <a:xfrm>
            <a:off x="551532" y="4047005"/>
            <a:ext cx="2868340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lIns="36000" tIns="0" rIns="36000" bIns="0" rtlCol="0">
            <a:spAutoFit/>
          </a:bodyPr>
          <a:lstStyle/>
          <a:p>
            <a:r>
              <a:rPr lang="en-US" altLang="ja-JP" dirty="0">
                <a:solidFill>
                  <a:srgbClr val="FF0000"/>
                </a:solidFill>
              </a:rPr>
              <a:t>fully implicit </a:t>
            </a:r>
            <a:r>
              <a:rPr lang="en-US" altLang="ja-JP" dirty="0"/>
              <a:t>time advancing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551532" y="2816932"/>
            <a:ext cx="1380755" cy="55399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lIns="36000" tIns="0" rIns="36000" bIns="0" rtlCol="0">
            <a:spAutoFit/>
          </a:bodyPr>
          <a:lstStyle/>
          <a:p>
            <a:pPr algn="ctr"/>
            <a:r>
              <a:rPr lang="en-US" altLang="ja-JP" dirty="0">
                <a:solidFill>
                  <a:srgbClr val="FF0000"/>
                </a:solidFill>
              </a:rPr>
              <a:t>Linearization</a:t>
            </a:r>
          </a:p>
          <a:p>
            <a:pPr algn="ctr"/>
            <a:r>
              <a:rPr lang="en-US" altLang="ja-JP" dirty="0">
                <a:solidFill>
                  <a:srgbClr val="000000"/>
                </a:solidFill>
              </a:rPr>
              <a:t>in Time</a:t>
            </a: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558018" y="3429000"/>
            <a:ext cx="1457698" cy="55399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lIns="36000" tIns="0" rIns="36000" bIns="0" rtlCol="0">
            <a:spAutoFit/>
          </a:bodyPr>
          <a:lstStyle/>
          <a:p>
            <a:pPr algn="ctr"/>
            <a:r>
              <a:rPr lang="en-US" altLang="ja-JP" dirty="0" err="1"/>
              <a:t>Galerkin</a:t>
            </a:r>
            <a:endParaRPr lang="en-US" altLang="ja-JP" dirty="0"/>
          </a:p>
          <a:p>
            <a:pPr algn="ctr"/>
            <a:r>
              <a:rPr lang="en-US" altLang="ja-JP" dirty="0">
                <a:solidFill>
                  <a:srgbClr val="FF0000"/>
                </a:solidFill>
              </a:rPr>
              <a:t>Discretization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pic>
        <p:nvPicPr>
          <p:cNvPr id="20" name="コンテンツ プレースホルダー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1520" y="656692"/>
            <a:ext cx="8640960" cy="2144988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テキスト ボックス 4"/>
          <p:cNvSpPr txBox="1"/>
          <p:nvPr/>
        </p:nvSpPr>
        <p:spPr>
          <a:xfrm>
            <a:off x="5940152" y="4329100"/>
            <a:ext cx="301717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baseline="30000" dirty="0">
                <a:solidFill>
                  <a:srgbClr val="6600CC"/>
                </a:solidFill>
              </a:rPr>
              <a:t>"+"</a:t>
            </a:r>
            <a:r>
              <a:rPr lang="en-US" altLang="ja-JP" sz="2000" dirty="0">
                <a:solidFill>
                  <a:srgbClr val="6600CC"/>
                </a:solidFill>
              </a:rPr>
              <a:t> :</a:t>
            </a:r>
            <a:r>
              <a:rPr kumimoji="1" lang="en-US" altLang="ja-JP" sz="2000" dirty="0">
                <a:solidFill>
                  <a:srgbClr val="6600CC"/>
                </a:solidFill>
              </a:rPr>
              <a:t> </a:t>
            </a:r>
            <a:r>
              <a:rPr lang="en-US" altLang="ja-JP" sz="2000" dirty="0">
                <a:solidFill>
                  <a:srgbClr val="6600CC"/>
                </a:solidFill>
              </a:rPr>
              <a:t>T</a:t>
            </a:r>
            <a:r>
              <a:rPr kumimoji="1" lang="en-US" altLang="ja-JP" sz="2000" dirty="0">
                <a:solidFill>
                  <a:srgbClr val="6600CC"/>
                </a:solidFill>
              </a:rPr>
              <a:t>rial </a:t>
            </a:r>
            <a:r>
              <a:rPr lang="en-US" altLang="ja-JP" sz="2000" dirty="0">
                <a:solidFill>
                  <a:srgbClr val="6600CC"/>
                </a:solidFill>
              </a:rPr>
              <a:t>V</a:t>
            </a:r>
            <a:r>
              <a:rPr kumimoji="1" lang="en-US" altLang="ja-JP" sz="2000" dirty="0">
                <a:solidFill>
                  <a:srgbClr val="6600CC"/>
                </a:solidFill>
              </a:rPr>
              <a:t>ariable,</a:t>
            </a:r>
          </a:p>
          <a:p>
            <a:r>
              <a:rPr lang="en-US" altLang="ja-JP" sz="2000" dirty="0">
                <a:solidFill>
                  <a:srgbClr val="66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  <a:r>
              <a:rPr lang="en-US" altLang="ja-JP" sz="2000" dirty="0">
                <a:solidFill>
                  <a:srgbClr val="6600CC"/>
                </a:solidFill>
              </a:rPr>
              <a:t> : Set of Elements,</a:t>
            </a:r>
          </a:p>
          <a:p>
            <a:r>
              <a:rPr kumimoji="1" lang="en-US" altLang="ja-JP" sz="2000" dirty="0">
                <a:solidFill>
                  <a:srgbClr val="66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</a:t>
            </a:r>
            <a:r>
              <a:rPr kumimoji="1" lang="en-US" altLang="ja-JP" sz="2000" dirty="0">
                <a:solidFill>
                  <a:srgbClr val="6600CC"/>
                </a:solidFill>
              </a:rPr>
              <a:t> : Set of </a:t>
            </a:r>
            <a:r>
              <a:rPr lang="en-US" altLang="ja-JP" sz="2000" dirty="0">
                <a:solidFill>
                  <a:srgbClr val="6600CC"/>
                </a:solidFill>
              </a:rPr>
              <a:t>Element Faces</a:t>
            </a:r>
            <a:endParaRPr kumimoji="1" lang="ja-JP" altLang="en-US" sz="2000" dirty="0">
              <a:solidFill>
                <a:srgbClr val="6600CC"/>
              </a:solidFill>
            </a:endParaRPr>
          </a:p>
        </p:txBody>
      </p:sp>
      <p:grpSp>
        <p:nvGrpSpPr>
          <p:cNvPr id="13" name="グループ化 12"/>
          <p:cNvGrpSpPr/>
          <p:nvPr/>
        </p:nvGrpSpPr>
        <p:grpSpPr>
          <a:xfrm>
            <a:off x="1691680" y="1283888"/>
            <a:ext cx="4679114" cy="462216"/>
            <a:chOff x="1691680" y="1283888"/>
            <a:chExt cx="4679114" cy="462216"/>
          </a:xfrm>
        </p:grpSpPr>
        <p:sp>
          <p:nvSpPr>
            <p:cNvPr id="16" name="フリーフォーム 15"/>
            <p:cNvSpPr/>
            <p:nvPr/>
          </p:nvSpPr>
          <p:spPr>
            <a:xfrm>
              <a:off x="1691680" y="1283888"/>
              <a:ext cx="2893290" cy="308908"/>
            </a:xfrm>
            <a:custGeom>
              <a:avLst/>
              <a:gdLst>
                <a:gd name="connsiteX0" fmla="*/ 0 w 3286583"/>
                <a:gd name="connsiteY0" fmla="*/ 123290 h 260222"/>
                <a:gd name="connsiteX1" fmla="*/ 3215812 w 3286583"/>
                <a:gd name="connsiteY1" fmla="*/ 256854 h 260222"/>
                <a:gd name="connsiteX2" fmla="*/ 2219218 w 3286583"/>
                <a:gd name="connsiteY2" fmla="*/ 0 h 260222"/>
                <a:gd name="connsiteX0" fmla="*/ 0 w 2909655"/>
                <a:gd name="connsiteY0" fmla="*/ 0 h 308469"/>
                <a:gd name="connsiteX1" fmla="*/ 2856217 w 2909655"/>
                <a:gd name="connsiteY1" fmla="*/ 308225 h 308469"/>
                <a:gd name="connsiteX2" fmla="*/ 1859623 w 2909655"/>
                <a:gd name="connsiteY2" fmla="*/ 51371 h 308469"/>
                <a:gd name="connsiteX0" fmla="*/ 0 w 2883868"/>
                <a:gd name="connsiteY0" fmla="*/ 0 h 308260"/>
                <a:gd name="connsiteX1" fmla="*/ 2856217 w 2883868"/>
                <a:gd name="connsiteY1" fmla="*/ 308225 h 308260"/>
                <a:gd name="connsiteX2" fmla="*/ 1469205 w 2883868"/>
                <a:gd name="connsiteY2" fmla="*/ 20548 h 308260"/>
                <a:gd name="connsiteX0" fmla="*/ 0 w 2883534"/>
                <a:gd name="connsiteY0" fmla="*/ 0 h 308269"/>
                <a:gd name="connsiteX1" fmla="*/ 2856217 w 2883534"/>
                <a:gd name="connsiteY1" fmla="*/ 308225 h 308269"/>
                <a:gd name="connsiteX2" fmla="*/ 1469205 w 2883534"/>
                <a:gd name="connsiteY2" fmla="*/ 20548 h 308269"/>
                <a:gd name="connsiteX0" fmla="*/ 0 w 2883534"/>
                <a:gd name="connsiteY0" fmla="*/ 0 h 308269"/>
                <a:gd name="connsiteX1" fmla="*/ 2856217 w 2883534"/>
                <a:gd name="connsiteY1" fmla="*/ 308225 h 308269"/>
                <a:gd name="connsiteX2" fmla="*/ 1469205 w 2883534"/>
                <a:gd name="connsiteY2" fmla="*/ 20548 h 308269"/>
                <a:gd name="connsiteX0" fmla="*/ 0 w 2893290"/>
                <a:gd name="connsiteY0" fmla="*/ 0 h 308908"/>
                <a:gd name="connsiteX1" fmla="*/ 2856217 w 2893290"/>
                <a:gd name="connsiteY1" fmla="*/ 308225 h 308908"/>
                <a:gd name="connsiteX2" fmla="*/ 1469205 w 2893290"/>
                <a:gd name="connsiteY2" fmla="*/ 20548 h 3089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93290" h="308908">
                  <a:moveTo>
                    <a:pt x="0" y="0"/>
                  </a:moveTo>
                  <a:cubicBezTo>
                    <a:pt x="683232" y="282539"/>
                    <a:pt x="2611350" y="304800"/>
                    <a:pt x="2856217" y="308225"/>
                  </a:cubicBezTo>
                  <a:cubicBezTo>
                    <a:pt x="3101084" y="311650"/>
                    <a:pt x="2075381" y="313362"/>
                    <a:pt x="1469205" y="20548"/>
                  </a:cubicBezTo>
                </a:path>
              </a:pathLst>
            </a:custGeom>
            <a:noFill/>
            <a:ln>
              <a:solidFill>
                <a:srgbClr val="6600CC"/>
              </a:solidFill>
              <a:headEnd type="stealth" w="lg" len="lg"/>
              <a:tailEnd type="stealth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9" name="テキスト ボックス 18"/>
            <p:cNvSpPr txBox="1"/>
            <p:nvPr/>
          </p:nvSpPr>
          <p:spPr>
            <a:xfrm>
              <a:off x="4535996" y="1376772"/>
              <a:ext cx="18347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dirty="0">
                  <a:solidFill>
                    <a:srgbClr val="6600CC"/>
                  </a:solidFill>
                </a:rPr>
                <a:t>Work Conjugate</a:t>
              </a:r>
              <a:endParaRPr kumimoji="1" lang="ja-JP" altLang="en-US" dirty="0">
                <a:solidFill>
                  <a:srgbClr val="6600CC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465626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sz="3600" dirty="0"/>
              <a:t>Incremental Equilibrium Equation (IEE)</a:t>
            </a:r>
            <a:endParaRPr kumimoji="1" lang="ja-JP" altLang="en-US" sz="36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9</a:t>
            </a:fld>
            <a:endParaRPr lang="ja-JP" altLang="en-US" dirty="0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028" y="656692"/>
            <a:ext cx="8640452" cy="1968632"/>
          </a:xfrm>
          <a:prstGeom prst="rect">
            <a:avLst/>
          </a:prstGeom>
          <a:solidFill>
            <a:srgbClr val="92D050"/>
          </a:solidFill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3681028"/>
            <a:ext cx="4144518" cy="432054"/>
          </a:xfrm>
          <a:prstGeom prst="rect">
            <a:avLst/>
          </a:prstGeom>
          <a:solidFill>
            <a:srgbClr val="92D050"/>
          </a:solidFill>
          <a:ln w="38100">
            <a:solidFill>
              <a:srgbClr val="FF0000"/>
            </a:solidFill>
          </a:ln>
        </p:spPr>
      </p:pic>
      <p:pic>
        <p:nvPicPr>
          <p:cNvPr id="7" name="図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" r="7"/>
          <a:stretch/>
        </p:blipFill>
        <p:spPr>
          <a:xfrm>
            <a:off x="774086" y="5303058"/>
            <a:ext cx="7596000" cy="427294"/>
          </a:xfrm>
          <a:prstGeom prst="rect">
            <a:avLst/>
          </a:prstGeom>
          <a:solidFill>
            <a:srgbClr val="92D050"/>
          </a:solidFill>
          <a:ln w="38100">
            <a:solidFill>
              <a:srgbClr val="0000CC"/>
            </a:solidFill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テキスト ボックス 7"/>
              <p:cNvSpPr txBox="1"/>
              <p:nvPr/>
            </p:nvSpPr>
            <p:spPr>
              <a:xfrm>
                <a:off x="4752020" y="2636912"/>
                <a:ext cx="3939540" cy="78964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2000" dirty="0"/>
                  <a:t>Let the left-hand side be </a:t>
                </a:r>
                <a14:m>
                  <m:oMath xmlns:m="http://schemas.openxmlformats.org/officeDocument/2006/math">
                    <m:r>
                      <a:rPr lang="en-US" altLang="ja-JP" sz="2000" b="0" i="0" smtClean="0">
                        <a:latin typeface="Cambria Math"/>
                      </a:rPr>
                      <m:t>{</m:t>
                    </m:r>
                    <m:r>
                      <a:rPr lang="ja-JP" altLang="en-US" sz="2000" b="0" i="1" smtClean="0">
                        <a:latin typeface="Cambria Math"/>
                      </a:rPr>
                      <m:t>∆</m:t>
                    </m:r>
                    <m:sSup>
                      <m:sSupPr>
                        <m:ctrlPr>
                          <a:rPr lang="en-US" altLang="ja-JP" sz="2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000" b="0" i="1" smtClean="0">
                            <a:latin typeface="Cambria Math"/>
                          </a:rPr>
                          <m:t>𝑓</m:t>
                        </m:r>
                      </m:e>
                      <m:sup>
                        <m:r>
                          <m:rPr>
                            <m:nor/>
                          </m:rPr>
                          <a:rPr lang="en-US" altLang="ja-JP" sz="2000" b="0" i="0" smtClean="0">
                            <a:latin typeface="Cambria Math"/>
                          </a:rPr>
                          <m:t>int</m:t>
                        </m:r>
                      </m:sup>
                    </m:sSup>
                    <m:r>
                      <a:rPr lang="en-US" altLang="ja-JP" sz="2000" b="0" i="0" smtClean="0">
                        <a:latin typeface="Cambria Math"/>
                      </a:rPr>
                      <m:t>}</m:t>
                    </m:r>
                  </m:oMath>
                </a14:m>
                <a:r>
                  <a:rPr kumimoji="1" lang="en-US" altLang="ja-JP" sz="2000" dirty="0"/>
                  <a:t>,</a:t>
                </a:r>
                <a:br>
                  <a:rPr kumimoji="1" lang="en-US" altLang="ja-JP" sz="2000" dirty="0"/>
                </a:br>
                <a:r>
                  <a:rPr kumimoji="1" lang="en-US" altLang="ja-JP" sz="2000" dirty="0"/>
                  <a:t>    the right-hand side be </a:t>
                </a:r>
                <a14:m>
                  <m:oMath xmlns:m="http://schemas.openxmlformats.org/officeDocument/2006/math">
                    <m:r>
                      <a:rPr lang="en-US" altLang="ja-JP" sz="2000">
                        <a:latin typeface="Cambria Math"/>
                      </a:rPr>
                      <m:t>{</m:t>
                    </m:r>
                    <m:r>
                      <a:rPr lang="ja-JP" altLang="en-US" sz="2000" i="1">
                        <a:latin typeface="Cambria Math"/>
                      </a:rPr>
                      <m:t>∆</m:t>
                    </m:r>
                    <m:sSup>
                      <m:sSupPr>
                        <m:ctrlPr>
                          <a:rPr lang="en-US" altLang="ja-JP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000" i="1">
                            <a:latin typeface="Cambria Math"/>
                          </a:rPr>
                          <m:t>𝑓</m:t>
                        </m:r>
                      </m:e>
                      <m:sup>
                        <m:r>
                          <m:rPr>
                            <m:nor/>
                          </m:rPr>
                          <a:rPr lang="en-US" altLang="ja-JP" sz="2000" b="0" i="0" smtClean="0">
                            <a:latin typeface="Cambria Math"/>
                          </a:rPr>
                          <m:t>ext</m:t>
                        </m:r>
                      </m:sup>
                    </m:sSup>
                    <m:r>
                      <a:rPr lang="en-US" altLang="ja-JP" sz="2000">
                        <a:latin typeface="Cambria Math"/>
                      </a:rPr>
                      <m:t>}</m:t>
                    </m:r>
                  </m:oMath>
                </a14:m>
                <a:r>
                  <a:rPr kumimoji="1" lang="en-US" altLang="ja-JP" sz="2000" dirty="0"/>
                  <a:t>.</a:t>
                </a:r>
                <a:endParaRPr kumimoji="1" lang="ja-JP" altLang="en-US" sz="2000" dirty="0"/>
              </a:p>
            </p:txBody>
          </p:sp>
        </mc:Choice>
        <mc:Fallback xmlns="">
          <p:sp>
            <p:nvSpPr>
              <p:cNvPr id="8" name="テキスト ボックス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52020" y="2636912"/>
                <a:ext cx="3939540" cy="789640"/>
              </a:xfrm>
              <a:prstGeom prst="rect">
                <a:avLst/>
              </a:prstGeom>
              <a:blipFill rotWithShape="1">
                <a:blip r:embed="rId6"/>
                <a:stretch>
                  <a:fillRect l="-1703" r="-774" b="-13953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下矢印 8"/>
          <p:cNvSpPr/>
          <p:nvPr/>
        </p:nvSpPr>
        <p:spPr>
          <a:xfrm>
            <a:off x="4391980" y="2708920"/>
            <a:ext cx="342292" cy="82809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下矢印 15"/>
          <p:cNvSpPr/>
          <p:nvPr/>
        </p:nvSpPr>
        <p:spPr>
          <a:xfrm>
            <a:off x="4391980" y="4257092"/>
            <a:ext cx="342292" cy="86119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4752020" y="4293096"/>
            <a:ext cx="301576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/>
              <a:t>Avoid error accumulation</a:t>
            </a:r>
            <a:br>
              <a:rPr lang="en-US" altLang="ja-JP" sz="2000" dirty="0"/>
            </a:br>
            <a:r>
              <a:rPr lang="en-US" altLang="ja-JP" sz="2000" dirty="0"/>
              <a:t> through </a:t>
            </a:r>
            <a:r>
              <a:rPr lang="en-US" altLang="ja-JP" sz="2000" dirty="0" err="1"/>
              <a:t>timesteps</a:t>
            </a:r>
            <a:r>
              <a:rPr lang="en-US" altLang="ja-JP" sz="2000" dirty="0"/>
              <a:t>.</a:t>
            </a:r>
            <a:endParaRPr kumimoji="1" lang="ja-JP" altLang="en-US" sz="2000" dirty="0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635210" y="3651411"/>
            <a:ext cx="1380506" cy="461665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  <a:softEdge rad="635000"/>
          </a:effectLst>
        </p:spPr>
        <p:txBody>
          <a:bodyPr wrap="none" rtlCol="0">
            <a:spAutoFit/>
          </a:bodyPr>
          <a:lstStyle/>
          <a:p>
            <a:r>
              <a:rPr lang="en-US" altLang="ja-JP" sz="2400" dirty="0">
                <a:solidFill>
                  <a:srgbClr val="FF0000"/>
                </a:solidFill>
              </a:rPr>
              <a:t>The IEE:</a:t>
            </a:r>
            <a:endParaRPr lang="ja-JP" altLang="en-US" sz="2400" dirty="0">
              <a:solidFill>
                <a:srgbClr val="FF0000"/>
              </a:solidFill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634958" y="4869160"/>
            <a:ext cx="37930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>
                <a:solidFill>
                  <a:srgbClr val="0000CC"/>
                </a:solidFill>
              </a:rPr>
              <a:t>The IEE (secondary form):</a:t>
            </a:r>
            <a:endParaRPr kumimoji="1" lang="ja-JP" altLang="en-US" sz="2400" dirty="0">
              <a:solidFill>
                <a:srgbClr val="0000CC"/>
              </a:solidFill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1205226" y="5785229"/>
            <a:ext cx="671388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000" dirty="0"/>
              <a:t>We use the secondary form in the actual implementation.</a:t>
            </a:r>
            <a:endParaRPr kumimoji="1" lang="ja-JP" altLang="en-US" sz="2000" dirty="0"/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5940152" y="620688"/>
            <a:ext cx="301717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baseline="30000" dirty="0">
                <a:solidFill>
                  <a:srgbClr val="6600CC"/>
                </a:solidFill>
              </a:rPr>
              <a:t>"+"</a:t>
            </a:r>
            <a:r>
              <a:rPr lang="en-US" altLang="ja-JP" sz="2000" dirty="0">
                <a:solidFill>
                  <a:srgbClr val="6600CC"/>
                </a:solidFill>
              </a:rPr>
              <a:t> :</a:t>
            </a:r>
            <a:r>
              <a:rPr kumimoji="1" lang="en-US" altLang="ja-JP" sz="2000" dirty="0">
                <a:solidFill>
                  <a:srgbClr val="6600CC"/>
                </a:solidFill>
              </a:rPr>
              <a:t> </a:t>
            </a:r>
            <a:r>
              <a:rPr lang="en-US" altLang="ja-JP" sz="2000" dirty="0">
                <a:solidFill>
                  <a:srgbClr val="6600CC"/>
                </a:solidFill>
              </a:rPr>
              <a:t>T</a:t>
            </a:r>
            <a:r>
              <a:rPr kumimoji="1" lang="en-US" altLang="ja-JP" sz="2000" dirty="0">
                <a:solidFill>
                  <a:srgbClr val="6600CC"/>
                </a:solidFill>
              </a:rPr>
              <a:t>rial </a:t>
            </a:r>
            <a:r>
              <a:rPr lang="en-US" altLang="ja-JP" sz="2000" dirty="0">
                <a:solidFill>
                  <a:srgbClr val="6600CC"/>
                </a:solidFill>
              </a:rPr>
              <a:t>V</a:t>
            </a:r>
            <a:r>
              <a:rPr kumimoji="1" lang="en-US" altLang="ja-JP" sz="2000" dirty="0">
                <a:solidFill>
                  <a:srgbClr val="6600CC"/>
                </a:solidFill>
              </a:rPr>
              <a:t>ariable,</a:t>
            </a:r>
          </a:p>
          <a:p>
            <a:r>
              <a:rPr lang="en-US" altLang="ja-JP" sz="2000" dirty="0">
                <a:solidFill>
                  <a:srgbClr val="66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  <a:r>
              <a:rPr lang="en-US" altLang="ja-JP" sz="2000" dirty="0">
                <a:solidFill>
                  <a:srgbClr val="6600CC"/>
                </a:solidFill>
              </a:rPr>
              <a:t> : Set of Elements,</a:t>
            </a:r>
          </a:p>
          <a:p>
            <a:r>
              <a:rPr kumimoji="1" lang="en-US" altLang="ja-JP" sz="2000" dirty="0">
                <a:solidFill>
                  <a:srgbClr val="66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</a:t>
            </a:r>
            <a:r>
              <a:rPr kumimoji="1" lang="en-US" altLang="ja-JP" sz="2000" dirty="0">
                <a:solidFill>
                  <a:srgbClr val="6600CC"/>
                </a:solidFill>
              </a:rPr>
              <a:t> : Set of </a:t>
            </a:r>
            <a:r>
              <a:rPr lang="en-US" altLang="ja-JP" sz="2000" dirty="0">
                <a:solidFill>
                  <a:srgbClr val="6600CC"/>
                </a:solidFill>
              </a:rPr>
              <a:t>Element Faces</a:t>
            </a:r>
            <a:endParaRPr kumimoji="1" lang="ja-JP" altLang="en-US" sz="2000" dirty="0">
              <a:solidFill>
                <a:srgbClr val="66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1193052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LMS_API_VERSION" val="SCORM 1.2"/>
  <p:tag name="ISPRING_ULTRA_SCORM_COURSE_ID" val="36671BD2-D3C4-44F6-88E2-EBD0A874D87A"/>
  <p:tag name="ISPRING_CMI5_LAUNCH_METHOD" val="any window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SCORM_RATE_SLIDES" val="1"/>
  <p:tag name="ISPRINGCLOUDFOLDERID" val="1"/>
  <p:tag name="ISPRINGONLINEFOLDERID" val="1"/>
  <p:tag name="ISPRING_OUTPUT_FOLDER" val="[[&quot;0\uFFFD\u0016\uFFFD{EE42B3B6-3D5D-4190-BC94-BBF25F07017C}&quot;,&quot;Z:\\_yuki\\public_html\\slide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free&quot;},&quot;advancedSettings&quot;:{&quot;enableTextAllocation&quot;:&quot;T_TRUE&quot;,&quot;viewingFromLocalDrive&quot;:&quot;T_TRUE&quot;,&quot;contentScale&quot;:75,&quot;contentScaleMode&quot;:&quot;FIT_TO_WINDOW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}"/>
  <p:tag name="ISPRING_SCORM_RATE_QUIZZES" val="0"/>
  <p:tag name="ISPRING_SCORM_PASSING_SCORE" val="100.000000"/>
  <p:tag name="ISPRING_PRESENTATION_TITLE" val="wccm2012-slide"/>
  <p:tag name="ISPRING_FIRST_PUBLISH" val="1"/>
</p:tagLst>
</file>

<file path=ppt/theme/theme1.xml><?xml version="1.0" encoding="utf-8"?>
<a:theme xmlns:a="http://schemas.openxmlformats.org/drawingml/2006/main" name="デザインの設定">
  <a:themeElements>
    <a:clrScheme name="デザインの設定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デザインの設定">
      <a:majorFont>
        <a:latin typeface="MS PGothic"/>
        <a:ea typeface="MS PGothic"/>
        <a:cs typeface=""/>
      </a:majorFont>
      <a:minorFont>
        <a:latin typeface="MS PGothic"/>
        <a:ea typeface="MS PGothic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デザインの設定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デザインの設定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デザインの設定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デザインの設定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デザインの設定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デザインの設定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デザインの設定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デザインの設定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デザインの設定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デザインの設定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デザインの設定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デザインの設定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29885</TotalTime>
  <Words>1296</Words>
  <Application>Microsoft Office PowerPoint</Application>
  <PresentationFormat>画面に合わせる (4:3)</PresentationFormat>
  <Paragraphs>371</Paragraphs>
  <Slides>35</Slides>
  <Notes>35</Notes>
  <HiddenSlides>0</HiddenSlides>
  <MMClips>3</MMClips>
  <ScaleCrop>false</ScaleCrop>
  <HeadingPairs>
    <vt:vector size="6" baseType="variant">
      <vt:variant>
        <vt:lpstr>使用されているフォント</vt:lpstr>
      </vt:variant>
      <vt:variant>
        <vt:i4>7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35</vt:i4>
      </vt:variant>
    </vt:vector>
  </HeadingPairs>
  <TitlesOfParts>
    <vt:vector size="43" baseType="lpstr">
      <vt:lpstr>MS PGothic</vt:lpstr>
      <vt:lpstr>Arial</vt:lpstr>
      <vt:lpstr>Calibri</vt:lpstr>
      <vt:lpstr>Cambria Math</vt:lpstr>
      <vt:lpstr>Eras Bold ITC</vt:lpstr>
      <vt:lpstr>Wide Latin</vt:lpstr>
      <vt:lpstr>Wingdings</vt:lpstr>
      <vt:lpstr>デザインの設定</vt:lpstr>
      <vt:lpstr>A Novel Finite Element Formulation for Large Deformation Analysis Based on Incremental Equilibrium Equation in Conjunction with Rezoning Technique</vt:lpstr>
      <vt:lpstr>Motivation and Background</vt:lpstr>
      <vt:lpstr>Methods for Forming Simulation</vt:lpstr>
      <vt:lpstr>Idea of Our Approach</vt:lpstr>
      <vt:lpstr>Objective</vt:lpstr>
      <vt:lpstr>PowerPoint プレゼンテーション</vt:lpstr>
      <vt:lpstr>Virtual Work Equation in Rate Form</vt:lpstr>
      <vt:lpstr>Linearization and Discretization</vt:lpstr>
      <vt:lpstr>Incremental Equilibrium Equation (IEE)</vt:lpstr>
      <vt:lpstr>Comparison of IEE to Standard EE</vt:lpstr>
      <vt:lpstr>PowerPoint プレゼンテーション</vt:lpstr>
      <vt:lpstr>Conventional Implicit FE Rezoning</vt:lpstr>
      <vt:lpstr>Proposed Implicit FE Rezoning</vt:lpstr>
      <vt:lpstr>Flowchart of the Proposed Method</vt:lpstr>
      <vt:lpstr>Proposed vs. Conventional</vt:lpstr>
      <vt:lpstr>PowerPoint プレゼンテーション</vt:lpstr>
      <vt:lpstr>Shearing of 2D Bar</vt:lpstr>
      <vt:lpstr>Shearing of 2D Bar</vt:lpstr>
      <vt:lpstr>Shearing of 2D Bar</vt:lpstr>
      <vt:lpstr>Shearing of 2D Bar</vt:lpstr>
      <vt:lpstr>Tension of 2D Brick</vt:lpstr>
      <vt:lpstr>Tension of 2D Brick</vt:lpstr>
      <vt:lpstr>Tension of 2D Brick</vt:lpstr>
      <vt:lpstr>Tension of 2D Brick</vt:lpstr>
      <vt:lpstr>Tension of 2D Brick</vt:lpstr>
      <vt:lpstr>Tension of 2D Brick</vt:lpstr>
      <vt:lpstr>Tension of 2D Brick</vt:lpstr>
      <vt:lpstr>Tension of 3D Cube</vt:lpstr>
      <vt:lpstr>Tension of 3D Cube</vt:lpstr>
      <vt:lpstr>Tension of 3D Cube</vt:lpstr>
      <vt:lpstr>Summary and Future Work</vt:lpstr>
      <vt:lpstr>PowerPoint プレゼンテーション</vt:lpstr>
      <vt:lpstr>Mapping of f^ext</vt:lpstr>
      <vt:lpstr>Derivation of Stiffness Matrix (1/2)</vt:lpstr>
      <vt:lpstr>Derivation of Stiffness Matrix (2/2)</vt:lpstr>
    </vt:vector>
  </TitlesOfParts>
  <Company>みずほ情報総研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wccm2012-slide</dc:title>
  <dc:creator/>
  <cp:lastModifiedBy>T20190041572</cp:lastModifiedBy>
  <cp:revision>1279</cp:revision>
  <cp:lastPrinted>2012-03-06T10:21:50Z</cp:lastPrinted>
  <dcterms:created xsi:type="dcterms:W3CDTF">2007-11-22T18:02:40Z</dcterms:created>
  <dcterms:modified xsi:type="dcterms:W3CDTF">2024-04-09T03:30:26Z</dcterms:modified>
</cp:coreProperties>
</file>