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345" r:id="rId3"/>
    <p:sldId id="346" r:id="rId4"/>
    <p:sldId id="365" r:id="rId5"/>
    <p:sldId id="366" r:id="rId6"/>
    <p:sldId id="379" r:id="rId7"/>
    <p:sldId id="367" r:id="rId8"/>
    <p:sldId id="373" r:id="rId9"/>
    <p:sldId id="347" r:id="rId10"/>
    <p:sldId id="375" r:id="rId11"/>
    <p:sldId id="372" r:id="rId12"/>
    <p:sldId id="350" r:id="rId13"/>
    <p:sldId id="363" r:id="rId14"/>
    <p:sldId id="362" r:id="rId15"/>
    <p:sldId id="374" r:id="rId16"/>
    <p:sldId id="354" r:id="rId17"/>
    <p:sldId id="371" r:id="rId18"/>
    <p:sldId id="376" r:id="rId19"/>
    <p:sldId id="378" r:id="rId20"/>
    <p:sldId id="355" r:id="rId21"/>
    <p:sldId id="356" r:id="rId22"/>
    <p:sldId id="377" r:id="rId23"/>
    <p:sldId id="357" r:id="rId24"/>
  </p:sldIdLst>
  <p:sldSz cx="9144000" cy="6858000" type="screen4x3"/>
  <p:notesSz cx="6769100"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7171"/>
    <a:srgbClr val="2B2BFF"/>
    <a:srgbClr val="CC0000"/>
    <a:srgbClr val="A42323"/>
    <a:srgbClr val="FFFFFF"/>
    <a:srgbClr val="3AF2F2"/>
    <a:srgbClr val="C7C700"/>
    <a:srgbClr val="006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autoAdjust="0"/>
    <p:restoredTop sz="52589" autoAdjust="0"/>
  </p:normalViewPr>
  <p:slideViewPr>
    <p:cSldViewPr snapToGrid="0">
      <p:cViewPr varScale="1">
        <p:scale>
          <a:sx n="51" d="100"/>
          <a:sy n="51" d="100"/>
        </p:scale>
        <p:origin x="1380" y="84"/>
      </p:cViewPr>
      <p:guideLst>
        <p:guide orient="horz" pos="2160"/>
        <p:guide pos="2880"/>
      </p:guideLst>
    </p:cSldViewPr>
  </p:slideViewPr>
  <p:outlineViewPr>
    <p:cViewPr>
      <p:scale>
        <a:sx n="33" d="100"/>
        <a:sy n="33" d="100"/>
      </p:scale>
      <p:origin x="0" y="-4596"/>
    </p:cViewPr>
  </p:outlineViewPr>
  <p:notesTextViewPr>
    <p:cViewPr>
      <p:scale>
        <a:sx n="1" d="1"/>
        <a:sy n="1" d="1"/>
      </p:scale>
      <p:origin x="0" y="0"/>
    </p:cViewPr>
  </p:notesTextViewPr>
  <p:sorterViewPr>
    <p:cViewPr>
      <p:scale>
        <a:sx n="112" d="100"/>
        <a:sy n="112" d="100"/>
      </p:scale>
      <p:origin x="0" y="0"/>
    </p:cViewPr>
  </p:sorterViewPr>
  <p:notesViewPr>
    <p:cSldViewPr snapToGrid="0">
      <p:cViewPr varScale="1">
        <p:scale>
          <a:sx n="118" d="100"/>
          <a:sy n="118" d="100"/>
        </p:scale>
        <p:origin x="20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33277" cy="49715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4739" y="1"/>
            <a:ext cx="2933277" cy="497159"/>
          </a:xfrm>
          <a:prstGeom prst="rect">
            <a:avLst/>
          </a:prstGeom>
        </p:spPr>
        <p:txBody>
          <a:bodyPr vert="horz" lIns="91440" tIns="45720" rIns="91440" bIns="45720" rtlCol="0"/>
          <a:lstStyle>
            <a:lvl1pPr algn="r">
              <a:defRPr sz="1200"/>
            </a:lvl1pPr>
          </a:lstStyle>
          <a:p>
            <a:fld id="{F7547AD2-3C4A-4DD6-8B5C-E3C435EC4367}" type="datetimeFigureOut">
              <a:rPr kumimoji="1" lang="ja-JP" altLang="en-US" smtClean="0"/>
              <a:t>2016/8/6</a:t>
            </a:fld>
            <a:endParaRPr kumimoji="1" lang="ja-JP" altLang="en-US"/>
          </a:p>
        </p:txBody>
      </p:sp>
      <p:sp>
        <p:nvSpPr>
          <p:cNvPr id="4" name="スライド イメージ プレースホルダー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6910" y="4767147"/>
            <a:ext cx="5415280" cy="390060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08842"/>
            <a:ext cx="2933277" cy="49715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4739" y="9408842"/>
            <a:ext cx="2933277" cy="497159"/>
          </a:xfrm>
          <a:prstGeom prst="rect">
            <a:avLst/>
          </a:prstGeom>
        </p:spPr>
        <p:txBody>
          <a:bodyPr vert="horz" lIns="91440" tIns="45720" rIns="91440" bIns="45720" rtlCol="0" anchor="b"/>
          <a:lstStyle>
            <a:lvl1pPr algn="r">
              <a:defRPr sz="1200"/>
            </a:lvl1pPr>
          </a:lstStyle>
          <a:p>
            <a:fld id="{5AE030AA-3327-4E5E-9A4F-F1DA0A563894}" type="slidenum">
              <a:rPr kumimoji="1" lang="ja-JP" altLang="en-US" smtClean="0"/>
              <a:t>‹#›</a:t>
            </a:fld>
            <a:endParaRPr kumimoji="1" lang="ja-JP" altLang="en-US"/>
          </a:p>
        </p:txBody>
      </p:sp>
    </p:spTree>
    <p:extLst>
      <p:ext uri="{BB962C8B-B14F-4D97-AF65-F5344CB8AC3E}">
        <p14:creationId xmlns:p14="http://schemas.microsoft.com/office/powerpoint/2010/main" val="1301923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E030AA-3327-4E5E-9A4F-F1DA0A563894}" type="slidenum">
              <a:rPr kumimoji="1" lang="ja-JP" altLang="en-US" smtClean="0"/>
              <a:t>1</a:t>
            </a:fld>
            <a:endParaRPr kumimoji="1" lang="ja-JP" altLang="en-US"/>
          </a:p>
        </p:txBody>
      </p:sp>
    </p:spTree>
    <p:extLst>
      <p:ext uri="{BB962C8B-B14F-4D97-AF65-F5344CB8AC3E}">
        <p14:creationId xmlns:p14="http://schemas.microsoft.com/office/powerpoint/2010/main" val="369517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5AE030AA-3327-4E5E-9A4F-F1DA0A563894}" type="slidenum">
              <a:rPr kumimoji="1" lang="ja-JP" altLang="en-US" smtClean="0"/>
              <a:t>2</a:t>
            </a:fld>
            <a:endParaRPr kumimoji="1" lang="ja-JP" altLang="en-US"/>
          </a:p>
        </p:txBody>
      </p:sp>
    </p:spTree>
    <p:extLst>
      <p:ext uri="{BB962C8B-B14F-4D97-AF65-F5344CB8AC3E}">
        <p14:creationId xmlns:p14="http://schemas.microsoft.com/office/powerpoint/2010/main" val="191966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6838" y="600075"/>
            <a:ext cx="3981450" cy="2987675"/>
          </a:xfrm>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defTabSz="917692">
                  <a:defRPr/>
                </a:pPr>
                <a:endParaRPr lang="ja-JP" altLang="en-US" dirty="0">
                  <a:solidFill>
                    <a:srgbClr val="FF0000"/>
                  </a:solidFill>
                </a:endParaRPr>
              </a:p>
            </p:txBody>
          </p:sp>
        </mc:Choice>
        <mc:Fallback xmlns="">
          <p:sp>
            <p:nvSpPr>
              <p:cNvPr id="3" name="ノート プレースホルダー 2"/>
              <p:cNvSpPr>
                <a:spLocks noGrp="1"/>
              </p:cNvSpPr>
              <p:nvPr>
                <p:ph type="body" idx="1"/>
              </p:nvPr>
            </p:nvSpPr>
            <p:spPr/>
            <p:txBody>
              <a:bodyPr/>
              <a:lstStyle/>
              <a:p>
                <a:r>
                  <a:rPr kumimoji="1" lang="ja-JP" altLang="en-US" dirty="0" smtClean="0"/>
                  <a:t>では今回新たに提案した塗膜析出モデルについて，そのイメージを説明します．</a:t>
                </a:r>
                <a:endParaRPr kumimoji="1" lang="en-US" altLang="ja-JP" dirty="0" smtClean="0"/>
              </a:p>
              <a:p>
                <a:r>
                  <a:rPr kumimoji="1" lang="ja-JP" altLang="en-US" dirty="0" smtClean="0"/>
                  <a:t>あくまでイメージですので，これが物理的に正しいのかということはわかりませんのでご注意ください．</a:t>
                </a:r>
                <a:endParaRPr kumimoji="1" lang="en-US" altLang="ja-JP" dirty="0" smtClean="0"/>
              </a:p>
              <a:p>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まず，電流を流すと</a:t>
                </a:r>
                <a:r>
                  <a:rPr kumimoji="1" lang="ja-JP" altLang="en-US" sz="1200" dirty="0" smtClean="0"/>
                  <a:t>水の電気分解により，カソード表面</a:t>
                </a:r>
                <a:r>
                  <a:rPr lang="ja-JP" altLang="en-US" sz="1200" dirty="0" smtClean="0"/>
                  <a:t>で</a:t>
                </a:r>
                <a:r>
                  <a:rPr lang="en-US" altLang="ja-JP" sz="1200" b="0" i="0" smtClean="0">
                    <a:solidFill>
                      <a:srgbClr val="0000CC"/>
                    </a:solidFill>
                    <a:latin typeface="Cambria Math"/>
                  </a:rPr>
                  <a:t>OH^−</a:t>
                </a:r>
                <a:r>
                  <a:rPr kumimoji="1" lang="ja-JP" altLang="en-US" sz="1200" dirty="0" smtClean="0"/>
                  <a:t>が</a:t>
                </a:r>
                <a:r>
                  <a:rPr kumimoji="1" lang="ja-JP" altLang="en-US" sz="1200" dirty="0" smtClean="0"/>
                  <a:t>発生し，蓄積されます．その間に</a:t>
                </a:r>
                <a:r>
                  <a:rPr lang="en-US" altLang="ja-JP" sz="1200" i="0">
                    <a:solidFill>
                      <a:srgbClr val="0000CC"/>
                    </a:solidFill>
                    <a:latin typeface="Cambria Math"/>
                  </a:rPr>
                  <a:t>OH</a:t>
                </a:r>
                <a:r>
                  <a:rPr lang="en-US" altLang="ja-JP" sz="1200" i="0" smtClean="0">
                    <a:solidFill>
                      <a:srgbClr val="0000CC"/>
                    </a:solidFill>
                    <a:latin typeface="Cambria Math"/>
                  </a:rPr>
                  <a:t>^</a:t>
                </a:r>
                <a:r>
                  <a:rPr lang="en-US" altLang="ja-JP" sz="1200" i="0">
                    <a:solidFill>
                      <a:srgbClr val="0000CC"/>
                    </a:solidFill>
                    <a:latin typeface="Cambria Math"/>
                  </a:rPr>
                  <a:t>−</a:t>
                </a:r>
                <a:r>
                  <a:rPr lang="ja-JP" altLang="en-US" sz="1200" dirty="0"/>
                  <a:t>の</a:t>
                </a:r>
                <a:r>
                  <a:rPr lang="ja-JP" altLang="en-US" sz="1200" dirty="0">
                    <a:solidFill>
                      <a:srgbClr val="FF0000"/>
                    </a:solidFill>
                  </a:rPr>
                  <a:t>一部は</a:t>
                </a:r>
                <a:r>
                  <a:rPr lang="ja-JP" altLang="en-US" sz="1200" dirty="0" smtClean="0">
                    <a:solidFill>
                      <a:srgbClr val="FF0000"/>
                    </a:solidFill>
                  </a:rPr>
                  <a:t>拡散</a:t>
                </a:r>
                <a:r>
                  <a:rPr lang="ja-JP" altLang="en-US" sz="1200" dirty="0" smtClean="0">
                    <a:solidFill>
                      <a:srgbClr val="FF0000"/>
                    </a:solidFill>
                  </a:rPr>
                  <a:t>消費</a:t>
                </a:r>
                <a:r>
                  <a:rPr kumimoji="1" lang="ja-JP" altLang="en-US" sz="1200" dirty="0" smtClean="0">
                    <a:solidFill>
                      <a:schemeClr val="tx1"/>
                    </a:solidFill>
                  </a:rPr>
                  <a:t>されてしまいます．</a:t>
                </a:r>
                <a:endParaRPr lang="ja-JP" altLang="en-US" sz="1200" dirty="0">
                  <a:solidFill>
                    <a:srgbClr val="FF0000"/>
                  </a:solidFill>
                </a:endParaRPr>
              </a:p>
            </p:txBody>
          </p:sp>
        </mc:Fallback>
      </mc:AlternateContent>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4</a:t>
            </a:fld>
            <a:endParaRPr kumimoji="1" lang="ja-JP" altLang="en-US" dirty="0"/>
          </a:p>
        </p:txBody>
      </p:sp>
    </p:spTree>
    <p:extLst>
      <p:ext uri="{BB962C8B-B14F-4D97-AF65-F5344CB8AC3E}">
        <p14:creationId xmlns:p14="http://schemas.microsoft.com/office/powerpoint/2010/main" val="292115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6838" y="600075"/>
            <a:ext cx="3981450" cy="2987675"/>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5</a:t>
            </a:fld>
            <a:endParaRPr kumimoji="1" lang="ja-JP" altLang="en-US" dirty="0"/>
          </a:p>
        </p:txBody>
      </p:sp>
    </p:spTree>
    <p:extLst>
      <p:ext uri="{BB962C8B-B14F-4D97-AF65-F5344CB8AC3E}">
        <p14:creationId xmlns:p14="http://schemas.microsoft.com/office/powerpoint/2010/main" val="359428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6838" y="600075"/>
            <a:ext cx="3981450" cy="29876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6</a:t>
            </a:fld>
            <a:endParaRPr kumimoji="1" lang="ja-JP" altLang="en-US" dirty="0"/>
          </a:p>
        </p:txBody>
      </p:sp>
    </p:spTree>
    <p:extLst>
      <p:ext uri="{BB962C8B-B14F-4D97-AF65-F5344CB8AC3E}">
        <p14:creationId xmlns:p14="http://schemas.microsoft.com/office/powerpoint/2010/main" val="21791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6838" y="600075"/>
            <a:ext cx="3981450" cy="29876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7</a:t>
            </a:fld>
            <a:endParaRPr kumimoji="1" lang="ja-JP" altLang="en-US" dirty="0"/>
          </a:p>
        </p:txBody>
      </p:sp>
    </p:spTree>
    <p:extLst>
      <p:ext uri="{BB962C8B-B14F-4D97-AF65-F5344CB8AC3E}">
        <p14:creationId xmlns:p14="http://schemas.microsoft.com/office/powerpoint/2010/main" val="394081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u="sng"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13</a:t>
            </a:fld>
            <a:endParaRPr kumimoji="1" lang="ja-JP" altLang="en-US"/>
          </a:p>
        </p:txBody>
      </p:sp>
    </p:spTree>
    <p:extLst>
      <p:ext uri="{BB962C8B-B14F-4D97-AF65-F5344CB8AC3E}">
        <p14:creationId xmlns:p14="http://schemas.microsoft.com/office/powerpoint/2010/main" val="169602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14</a:t>
            </a:fld>
            <a:endParaRPr kumimoji="1" lang="ja-JP" altLang="en-US"/>
          </a:p>
        </p:txBody>
      </p:sp>
    </p:spTree>
    <p:extLst>
      <p:ext uri="{BB962C8B-B14F-4D97-AF65-F5344CB8AC3E}">
        <p14:creationId xmlns:p14="http://schemas.microsoft.com/office/powerpoint/2010/main" val="354849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50425"/>
            <a:ext cx="7772400" cy="1470025"/>
          </a:xfrm>
        </p:spPr>
        <p:txBody>
          <a:bodyPr/>
          <a:lstStyle>
            <a:lvl1pPr>
              <a:defRPr>
                <a:latin typeface="Comic Sans MS" panose="030F0702030302020204" pitchFamily="66" charset="0"/>
              </a:defRPr>
            </a:lvl1p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マスター サブタイトルの書式設定</a:t>
            </a:r>
            <a:endParaRPr lang="ja-JP" altLang="en-US" dirty="0"/>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34314433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3"/>
            <a:ext cx="9144000" cy="620712"/>
          </a:xfrm>
        </p:spPr>
        <p:txBody>
          <a:bodyPr>
            <a:normAutofit/>
          </a:bodyPr>
          <a:lstStyle>
            <a:lvl1pPr algn="ctr">
              <a:defRPr sz="4000">
                <a:latin typeface="Comic Sans MS" panose="030F0702030302020204" pitchFamily="66"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スライド番号プレースホルダー 4"/>
          <p:cNvSpPr>
            <a:spLocks noGrp="1"/>
          </p:cNvSpPr>
          <p:nvPr>
            <p:ph type="sldNum" sz="quarter" idx="4"/>
          </p:nvPr>
        </p:nvSpPr>
        <p:spPr>
          <a:xfrm>
            <a:off x="4037625" y="6626416"/>
            <a:ext cx="1054894" cy="196968"/>
          </a:xfrm>
          <a:prstGeom prst="rect">
            <a:avLst/>
          </a:prstGeom>
          <a:noFill/>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8901951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17419578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36513"/>
            <a:ext cx="9144000" cy="620712"/>
          </a:xfrm>
          <a:prstGeom prst="rect">
            <a:avLst/>
          </a:prstGeom>
          <a:noFill/>
          <a:ln w="9525">
            <a:noFill/>
            <a:miter lim="800000"/>
            <a:headEnd/>
            <a:tailEnd/>
          </a:ln>
          <a:effectLst>
            <a:outerShdw dist="35921" dir="2700000" algn="ctr" rotWithShape="0">
              <a:schemeClr val="accent1"/>
            </a:outerShdw>
          </a:effectLst>
        </p:spPr>
        <p:txBody>
          <a:bodyPr vert="horz" wrap="square" lIns="0" tIns="0" rIns="0" bIns="0" numCol="1" anchor="t" anchorCtr="0" compatLnSpc="1">
            <a:prstTxWarp prst="textNoShape">
              <a:avLst/>
            </a:prstTxWarp>
            <a:normAutofit/>
          </a:bodyPr>
          <a:lstStyle/>
          <a:p>
            <a:pPr lvl="0"/>
            <a:r>
              <a:rPr lang="ja-JP" altLang="en-US" dirty="0" smtClean="0"/>
              <a:t>マスタ タイトルの書式設定</a:t>
            </a:r>
          </a:p>
        </p:txBody>
      </p:sp>
      <p:sp>
        <p:nvSpPr>
          <p:cNvPr id="2051" name="Rectangle 3"/>
          <p:cNvSpPr>
            <a:spLocks noGrp="1" noChangeArrowheads="1"/>
          </p:cNvSpPr>
          <p:nvPr>
            <p:ph type="body" idx="1"/>
          </p:nvPr>
        </p:nvSpPr>
        <p:spPr bwMode="auto">
          <a:xfrm>
            <a:off x="251520" y="620688"/>
            <a:ext cx="8630543"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6" name="グループ化 5"/>
          <p:cNvGrpSpPr/>
          <p:nvPr/>
        </p:nvGrpSpPr>
        <p:grpSpPr>
          <a:xfrm>
            <a:off x="0" y="6397625"/>
            <a:ext cx="9144000" cy="460375"/>
            <a:chOff x="0" y="6397625"/>
            <a:chExt cx="9144000" cy="460375"/>
          </a:xfrm>
        </p:grpSpPr>
        <p:sp>
          <p:nvSpPr>
            <p:cNvPr id="3080" name="Rectangle 8"/>
            <p:cNvSpPr>
              <a:spLocks noChangeArrowheads="1"/>
            </p:cNvSpPr>
            <p:nvPr/>
          </p:nvSpPr>
          <p:spPr bwMode="auto">
            <a:xfrm flipV="1">
              <a:off x="0" y="6397625"/>
              <a:ext cx="9144000" cy="460375"/>
            </a:xfrm>
            <a:prstGeom prst="rect">
              <a:avLst/>
            </a:prstGeom>
            <a:solidFill>
              <a:srgbClr val="404040"/>
            </a:solidFill>
            <a:ln w="9525">
              <a:noFill/>
              <a:round/>
              <a:headEnd/>
              <a:tailEnd/>
            </a:ln>
          </p:spPr>
          <p:txBody>
            <a:bodyPr rot="10800000" wrap="none" anchor="ctr"/>
            <a:lstStyle/>
            <a:p>
              <a:pPr>
                <a:defRPr/>
              </a:pPr>
              <a:endParaRPr lang="ja-JP" altLang="en-US"/>
            </a:p>
          </p:txBody>
        </p:sp>
        <p:pic>
          <p:nvPicPr>
            <p:cNvPr id="2057" name="Picture 15" descr="ロゴのみ"/>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0900"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スライド番号プレースホルダー 4"/>
          <p:cNvSpPr>
            <a:spLocks noGrp="1"/>
          </p:cNvSpPr>
          <p:nvPr>
            <p:ph type="sldNum" sz="quarter" idx="4"/>
          </p:nvPr>
        </p:nvSpPr>
        <p:spPr>
          <a:xfrm>
            <a:off x="4031940"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
        <p:nvSpPr>
          <p:cNvPr id="3086" name="Rectangle 14"/>
          <p:cNvSpPr>
            <a:spLocks noChangeArrowheads="1"/>
          </p:cNvSpPr>
          <p:nvPr/>
        </p:nvSpPr>
        <p:spPr bwMode="auto">
          <a:xfrm flipV="1">
            <a:off x="0" y="574675"/>
            <a:ext cx="9144000" cy="71438"/>
          </a:xfrm>
          <a:prstGeom prst="rect">
            <a:avLst/>
          </a:prstGeom>
          <a:gradFill rotWithShape="0">
            <a:gsLst>
              <a:gs pos="0">
                <a:srgbClr val="FFFFFF"/>
              </a:gs>
              <a:gs pos="100000">
                <a:srgbClr val="404040"/>
              </a:gs>
            </a:gsLst>
            <a:lin ang="13500000" scaled="1"/>
          </a:gradFill>
          <a:ln w="9525">
            <a:noFill/>
            <a:round/>
            <a:headEnd/>
            <a:tailEnd/>
          </a:ln>
        </p:spPr>
        <p:txBody>
          <a:bodyPr rot="10800000" wrap="none" anchor="ctr"/>
          <a:lstStyle/>
          <a:p>
            <a:pPr>
              <a:defRPr/>
            </a:pPr>
            <a:endParaRPr lang="ja-JP" altLang="en-US"/>
          </a:p>
        </p:txBody>
      </p:sp>
      <p:sp>
        <p:nvSpPr>
          <p:cNvPr id="2" name="テキスト ボックス 1"/>
          <p:cNvSpPr txBox="1"/>
          <p:nvPr userDrawn="1"/>
        </p:nvSpPr>
        <p:spPr>
          <a:xfrm>
            <a:off x="4141804" y="6422675"/>
            <a:ext cx="835165" cy="184666"/>
          </a:xfrm>
          <a:prstGeom prst="rect">
            <a:avLst/>
          </a:prstGeom>
          <a:noFill/>
        </p:spPr>
        <p:txBody>
          <a:bodyPr wrap="none" lIns="0" tIns="0" rIns="0" bIns="0" rtlCol="0">
            <a:spAutoFit/>
          </a:bodyPr>
          <a:lstStyle/>
          <a:p>
            <a:pPr algn="ctr"/>
            <a:r>
              <a:rPr kumimoji="1" lang="en-US" altLang="ja-JP" sz="1200" b="0" dirty="0" smtClean="0">
                <a:solidFill>
                  <a:schemeClr val="bg1"/>
                </a:solidFill>
                <a:latin typeface="Arial" panose="020B0604020202020204" pitchFamily="34" charset="0"/>
                <a:cs typeface="Arial" panose="020B0604020202020204" pitchFamily="34" charset="0"/>
              </a:rPr>
              <a:t>WCCM2016</a:t>
            </a:r>
            <a:endParaRPr kumimoji="1" lang="ja-JP" altLang="en-US" sz="1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0466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accent2"/>
          </a:solidFill>
          <a:latin typeface="Comic Sans MS" panose="030F0702030302020204" pitchFamily="66" charset="0"/>
          <a:ea typeface="+mj-ea"/>
          <a:cs typeface="+mj-cs"/>
        </a:defRPr>
      </a:lvl1pPr>
      <a:lvl2pPr algn="l" rtl="0" eaLnBrk="1" fontAlgn="base" hangingPunct="1">
        <a:spcBef>
          <a:spcPct val="0"/>
        </a:spcBef>
        <a:spcAft>
          <a:spcPct val="0"/>
        </a:spcAft>
        <a:defRPr kumimoji="1" sz="3600" b="1">
          <a:solidFill>
            <a:schemeClr val="accent2"/>
          </a:solidFill>
          <a:latin typeface="Arial" charset="0"/>
          <a:ea typeface="MS PGothic" pitchFamily="50" charset="-128"/>
        </a:defRPr>
      </a:lvl2pPr>
      <a:lvl3pPr algn="l" rtl="0" eaLnBrk="1" fontAlgn="base" hangingPunct="1">
        <a:spcBef>
          <a:spcPct val="0"/>
        </a:spcBef>
        <a:spcAft>
          <a:spcPct val="0"/>
        </a:spcAft>
        <a:defRPr kumimoji="1" sz="3600" b="1">
          <a:solidFill>
            <a:schemeClr val="accent2"/>
          </a:solidFill>
          <a:latin typeface="Arial" charset="0"/>
          <a:ea typeface="MS PGothic" pitchFamily="50" charset="-128"/>
        </a:defRPr>
      </a:lvl3pPr>
      <a:lvl4pPr algn="l" rtl="0" eaLnBrk="1" fontAlgn="base" hangingPunct="1">
        <a:spcBef>
          <a:spcPct val="0"/>
        </a:spcBef>
        <a:spcAft>
          <a:spcPct val="0"/>
        </a:spcAft>
        <a:defRPr kumimoji="1" sz="3600" b="1">
          <a:solidFill>
            <a:schemeClr val="accent2"/>
          </a:solidFill>
          <a:latin typeface="Arial" charset="0"/>
          <a:ea typeface="MS PGothic" pitchFamily="50" charset="-128"/>
        </a:defRPr>
      </a:lvl4pPr>
      <a:lvl5pPr algn="l" rtl="0" eaLnBrk="1" fontAlgn="base" hangingPunct="1">
        <a:spcBef>
          <a:spcPct val="0"/>
        </a:spcBef>
        <a:spcAft>
          <a:spcPct val="0"/>
        </a:spcAft>
        <a:defRPr kumimoji="1" sz="3600" b="1">
          <a:solidFill>
            <a:schemeClr val="accent2"/>
          </a:solidFill>
          <a:latin typeface="Arial" charset="0"/>
          <a:ea typeface="MS PGothic" pitchFamily="50" charset="-128"/>
        </a:defRPr>
      </a:lvl5pPr>
      <a:lvl6pPr marL="457200" algn="l" rtl="0" eaLnBrk="1" fontAlgn="base" hangingPunct="1">
        <a:spcBef>
          <a:spcPct val="0"/>
        </a:spcBef>
        <a:spcAft>
          <a:spcPct val="0"/>
        </a:spcAft>
        <a:defRPr kumimoji="1" sz="3600" b="1">
          <a:solidFill>
            <a:schemeClr val="accent2"/>
          </a:solidFill>
          <a:latin typeface="MS PGothic" pitchFamily="50" charset="-128"/>
          <a:ea typeface="MS PGothic" pitchFamily="50" charset="-128"/>
        </a:defRPr>
      </a:lvl6pPr>
      <a:lvl7pPr marL="914400" algn="l" rtl="0" eaLnBrk="1" fontAlgn="base" hangingPunct="1">
        <a:spcBef>
          <a:spcPct val="0"/>
        </a:spcBef>
        <a:spcAft>
          <a:spcPct val="0"/>
        </a:spcAft>
        <a:defRPr kumimoji="1" sz="3600" b="1">
          <a:solidFill>
            <a:schemeClr val="accent2"/>
          </a:solidFill>
          <a:latin typeface="MS PGothic" pitchFamily="50" charset="-128"/>
          <a:ea typeface="MS PGothic" pitchFamily="50" charset="-128"/>
        </a:defRPr>
      </a:lvl7pPr>
      <a:lvl8pPr marL="1371600" algn="l" rtl="0" eaLnBrk="1" fontAlgn="base" hangingPunct="1">
        <a:spcBef>
          <a:spcPct val="0"/>
        </a:spcBef>
        <a:spcAft>
          <a:spcPct val="0"/>
        </a:spcAft>
        <a:defRPr kumimoji="1" sz="3600" b="1">
          <a:solidFill>
            <a:schemeClr val="accent2"/>
          </a:solidFill>
          <a:latin typeface="MS PGothic" pitchFamily="50" charset="-128"/>
          <a:ea typeface="MS PGothic" pitchFamily="50" charset="-128"/>
        </a:defRPr>
      </a:lvl8pPr>
      <a:lvl9pPr marL="1828800" algn="l" rtl="0" eaLnBrk="1" fontAlgn="base" hangingPunct="1">
        <a:spcBef>
          <a:spcPct val="0"/>
        </a:spcBef>
        <a:spcAft>
          <a:spcPct val="0"/>
        </a:spcAft>
        <a:defRPr kumimoji="1" sz="3600" b="1">
          <a:solidFill>
            <a:schemeClr val="accent2"/>
          </a:solidFill>
          <a:latin typeface="MS PGothic" pitchFamily="50" charset="-128"/>
          <a:ea typeface="MS PGothic" pitchFamily="50" charset="-128"/>
        </a:defRPr>
      </a:lvl9pPr>
    </p:titleStyle>
    <p:bodyStyle>
      <a:lvl1pPr marL="342900" indent="-342900" algn="l" rtl="0" eaLnBrk="1" fontAlgn="base" hangingPunct="1">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jpe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31.jpeg"/><Relationship Id="rId7" Type="http://schemas.openxmlformats.org/officeDocument/2006/relationships/image" Target="../media/image31.png"/><Relationship Id="rId12"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73.png"/><Relationship Id="rId11" Type="http://schemas.openxmlformats.org/officeDocument/2006/relationships/image" Target="../media/image351.png"/><Relationship Id="rId10" Type="http://schemas.openxmlformats.org/officeDocument/2006/relationships/image" Target="../media/image39.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odip.com.b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9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381.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372.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12.pn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02.png"/><Relationship Id="rId5" Type="http://schemas.openxmlformats.org/officeDocument/2006/relationships/image" Target="../media/image493.png"/><Relationship Id="rId4" Type="http://schemas.openxmlformats.org/officeDocument/2006/relationships/image" Target="../media/image48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7.png"/><Relationship Id="rId7" Type="http://schemas.openxmlformats.org/officeDocument/2006/relationships/image" Target="../media/image17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50.png"/><Relationship Id="rId4" Type="http://schemas.openxmlformats.org/officeDocument/2006/relationships/image" Target="../media/image8.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1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12.png"/><Relationship Id="rId4" Type="http://schemas.openxmlformats.org/officeDocument/2006/relationships/image" Target="../media/image8.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9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1.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463" y="1763068"/>
            <a:ext cx="8753302" cy="2158313"/>
          </a:xfrm>
        </p:spPr>
        <p:txBody>
          <a:bodyPr>
            <a:normAutofit fontScale="90000"/>
          </a:bodyPr>
          <a:lstStyle/>
          <a:p>
            <a:r>
              <a:rPr kumimoji="1" lang="en-US" altLang="ja-JP" dirty="0" smtClean="0"/>
              <a:t>Identification of Paint </a:t>
            </a:r>
            <a:r>
              <a:rPr lang="en-US" altLang="ja-JP" dirty="0" smtClean="0"/>
              <a:t>R</a:t>
            </a:r>
            <a:r>
              <a:rPr kumimoji="1" lang="en-US" altLang="ja-JP" dirty="0" smtClean="0"/>
              <a:t>esistance</a:t>
            </a:r>
            <a:br>
              <a:rPr kumimoji="1" lang="en-US" altLang="ja-JP" dirty="0" smtClean="0"/>
            </a:br>
            <a:r>
              <a:rPr kumimoji="1" lang="en-US" altLang="ja-JP" dirty="0" smtClean="0"/>
              <a:t> and Deposition </a:t>
            </a:r>
            <a:r>
              <a:rPr lang="en-US" altLang="ja-JP" dirty="0" smtClean="0"/>
              <a:t>M</a:t>
            </a:r>
            <a:r>
              <a:rPr kumimoji="1" lang="en-US" altLang="ja-JP" dirty="0" smtClean="0"/>
              <a:t>odel </a:t>
            </a:r>
            <a:r>
              <a:rPr lang="en-US" altLang="ja-JP" dirty="0"/>
              <a:t>P</a:t>
            </a:r>
            <a:r>
              <a:rPr kumimoji="1" lang="en-US" altLang="ja-JP" dirty="0" smtClean="0"/>
              <a:t>arameters for </a:t>
            </a:r>
            <a:br>
              <a:rPr kumimoji="1" lang="en-US" altLang="ja-JP" dirty="0" smtClean="0"/>
            </a:br>
            <a:r>
              <a:rPr kumimoji="1" lang="en-US" altLang="ja-JP" dirty="0" smtClean="0">
                <a:solidFill>
                  <a:srgbClr val="CC0000"/>
                </a:solidFill>
              </a:rPr>
              <a:t>Electrodeposition</a:t>
            </a:r>
            <a:r>
              <a:rPr kumimoji="1" lang="en-US" altLang="ja-JP" dirty="0" smtClean="0"/>
              <a:t> </a:t>
            </a:r>
            <a:r>
              <a:rPr lang="en-US" altLang="ja-JP" dirty="0" smtClean="0"/>
              <a:t>C</a:t>
            </a:r>
            <a:r>
              <a:rPr kumimoji="1" lang="en-US" altLang="ja-JP" dirty="0" smtClean="0"/>
              <a:t>oating </a:t>
            </a:r>
            <a:r>
              <a:rPr lang="en-US" altLang="ja-JP" dirty="0"/>
              <a:t>S</a:t>
            </a:r>
            <a:r>
              <a:rPr kumimoji="1" lang="en-US" altLang="ja-JP" dirty="0" smtClean="0"/>
              <a:t>imulation</a:t>
            </a:r>
            <a:endParaRPr kumimoji="1" lang="ja-JP" altLang="en-US" dirty="0"/>
          </a:p>
        </p:txBody>
      </p:sp>
      <p:sp>
        <p:nvSpPr>
          <p:cNvPr id="3" name="サブタイトル 2"/>
          <p:cNvSpPr>
            <a:spLocks noGrp="1"/>
          </p:cNvSpPr>
          <p:nvPr>
            <p:ph type="subTitle" idx="1"/>
          </p:nvPr>
        </p:nvSpPr>
        <p:spPr>
          <a:xfrm>
            <a:off x="274319" y="4042974"/>
            <a:ext cx="8575589" cy="1752600"/>
          </a:xfrm>
        </p:spPr>
        <p:txBody>
          <a:bodyPr/>
          <a:lstStyle/>
          <a:p>
            <a:r>
              <a:rPr lang="en-US" altLang="zh-TW" sz="2400" u="sng" dirty="0" err="1" smtClean="0"/>
              <a:t>Ayaka</a:t>
            </a:r>
            <a:r>
              <a:rPr lang="en-US" altLang="zh-TW" sz="2400" u="sng" dirty="0" smtClean="0"/>
              <a:t> SHIMURA</a:t>
            </a:r>
            <a:r>
              <a:rPr lang="en-US" altLang="zh-TW" sz="2400" dirty="0" smtClean="0"/>
              <a:t>, Yuki ONISHI, Kenji AMAYA</a:t>
            </a:r>
            <a:endParaRPr lang="en-US" altLang="zh-TW" sz="2400" dirty="0"/>
          </a:p>
          <a:p>
            <a:r>
              <a:rPr lang="en-US" altLang="zh-TW" sz="2400" b="1" dirty="0" smtClean="0"/>
              <a:t>Tokyo </a:t>
            </a:r>
            <a:r>
              <a:rPr lang="en-US" altLang="zh-TW" sz="2400" b="1" dirty="0"/>
              <a:t>Institute of Technology (Japan)</a:t>
            </a:r>
            <a:endParaRPr lang="zh-TW" altLang="en-US" sz="2400" dirty="0"/>
          </a:p>
          <a:p>
            <a:endParaRPr kumimoji="1" lang="ja-JP" altLang="en-US" sz="24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a:t>
            </a:fld>
            <a:endParaRPr lang="ja-JP" altLang="en-US" dirty="0"/>
          </a:p>
        </p:txBody>
      </p:sp>
    </p:spTree>
    <p:extLst>
      <p:ext uri="{BB962C8B-B14F-4D97-AF65-F5344CB8AC3E}">
        <p14:creationId xmlns:p14="http://schemas.microsoft.com/office/powerpoint/2010/main" val="1832350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chor="ctr"/>
          <a:lstStyle/>
          <a:p>
            <a:pPr marL="0" indent="0" algn="ctr">
              <a:buNone/>
            </a:pPr>
            <a:r>
              <a:rPr kumimoji="1" lang="en-US" altLang="ja-JP" sz="4000" dirty="0" smtClean="0">
                <a:effectLst>
                  <a:outerShdw blurRad="38100" dist="38100" dir="2700000" algn="tl">
                    <a:srgbClr val="000000">
                      <a:alpha val="43137"/>
                    </a:srgbClr>
                  </a:outerShdw>
                </a:effectLst>
              </a:rPr>
              <a:t>Basic ED Experiments</a:t>
            </a: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10</a:t>
            </a:fld>
            <a:endParaRPr lang="ja-JP" altLang="en-US" dirty="0"/>
          </a:p>
        </p:txBody>
      </p:sp>
    </p:spTree>
    <p:extLst>
      <p:ext uri="{BB962C8B-B14F-4D97-AF65-F5344CB8AC3E}">
        <p14:creationId xmlns:p14="http://schemas.microsoft.com/office/powerpoint/2010/main" val="357848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 of the one-plate test</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11</a:t>
            </a:fld>
            <a:endParaRPr lang="ja-JP" altLang="en-US" dirty="0"/>
          </a:p>
        </p:txBody>
      </p:sp>
      <p:grpSp>
        <p:nvGrpSpPr>
          <p:cNvPr id="5" name="グループ化 4"/>
          <p:cNvGrpSpPr/>
          <p:nvPr/>
        </p:nvGrpSpPr>
        <p:grpSpPr>
          <a:xfrm>
            <a:off x="163480" y="1009828"/>
            <a:ext cx="3702689" cy="5029360"/>
            <a:chOff x="-68952" y="836712"/>
            <a:chExt cx="4082393" cy="5288280"/>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952" y="836712"/>
              <a:ext cx="3992880" cy="5288280"/>
            </a:xfrm>
            <a:prstGeom prst="rect">
              <a:avLst/>
            </a:prstGeom>
          </p:spPr>
        </p:pic>
        <p:sp>
          <p:nvSpPr>
            <p:cNvPr id="7" name="テキスト ボックス 6"/>
            <p:cNvSpPr txBox="1"/>
            <p:nvPr/>
          </p:nvSpPr>
          <p:spPr>
            <a:xfrm>
              <a:off x="2267744" y="4355231"/>
              <a:ext cx="579703" cy="291259"/>
            </a:xfrm>
            <a:prstGeom prst="rect">
              <a:avLst/>
            </a:prstGeom>
            <a:solidFill>
              <a:schemeClr val="bg1">
                <a:alpha val="50000"/>
              </a:schemeClr>
            </a:solidFill>
          </p:spPr>
          <p:txBody>
            <a:bodyPr wrap="none" lIns="0" tIns="0" rIns="0" bIns="0" rtlCol="0">
              <a:spAutoFit/>
            </a:bodyPr>
            <a:lstStyle/>
            <a:p>
              <a:r>
                <a:rPr lang="en-US" altLang="ja-JP" dirty="0" smtClean="0">
                  <a:latin typeface="Arial" panose="020B0604020202020204" pitchFamily="34" charset="0"/>
                  <a:cs typeface="Arial" panose="020B0604020202020204" pitchFamily="34" charset="0"/>
                </a:rPr>
                <a:t>Paint</a:t>
              </a:r>
              <a:endParaRPr kumimoji="1" lang="ja-JP" altLang="en-US" dirty="0">
                <a:latin typeface="Arial" panose="020B0604020202020204" pitchFamily="34" charset="0"/>
                <a:cs typeface="Arial" panose="020B0604020202020204" pitchFamily="34" charset="0"/>
              </a:endParaRPr>
            </a:p>
          </p:txBody>
        </p:sp>
        <p:sp>
          <p:nvSpPr>
            <p:cNvPr id="8" name="テキスト ボックス 7"/>
            <p:cNvSpPr txBox="1"/>
            <p:nvPr/>
          </p:nvSpPr>
          <p:spPr>
            <a:xfrm>
              <a:off x="351537" y="2597680"/>
              <a:ext cx="975599" cy="582519"/>
            </a:xfrm>
            <a:prstGeom prst="rect">
              <a:avLst/>
            </a:prstGeom>
            <a:solidFill>
              <a:schemeClr val="bg1">
                <a:alpha val="50000"/>
              </a:schemeClr>
            </a:solidFill>
          </p:spPr>
          <p:txBody>
            <a:bodyPr wrap="none" lIns="0" tIns="0" rIns="0" bIns="0" rtlCol="0">
              <a:spAutoFit/>
            </a:bodyPr>
            <a:lstStyle/>
            <a:p>
              <a:pPr algn="ctr"/>
              <a:r>
                <a:rPr lang="en-US" altLang="ja-JP" dirty="0" smtClean="0">
                  <a:latin typeface="Arial" panose="020B0604020202020204" pitchFamily="34" charset="0"/>
                  <a:cs typeface="Arial" panose="020B0604020202020204" pitchFamily="34" charset="0"/>
                </a:rPr>
                <a:t>Cathode</a:t>
              </a:r>
              <a:br>
                <a:rPr lang="en-US" altLang="ja-JP" dirty="0" smtClean="0">
                  <a:latin typeface="Arial" panose="020B0604020202020204" pitchFamily="34" charset="0"/>
                  <a:cs typeface="Arial" panose="020B0604020202020204" pitchFamily="34" charset="0"/>
                </a:rPr>
              </a:br>
              <a:r>
                <a:rPr lang="en-US" altLang="ja-JP" dirty="0" smtClean="0">
                  <a:latin typeface="Arial" panose="020B0604020202020204" pitchFamily="34" charset="0"/>
                  <a:cs typeface="Arial" panose="020B0604020202020204" pitchFamily="34" charset="0"/>
                </a:rPr>
                <a:t>plate</a:t>
              </a:r>
            </a:p>
          </p:txBody>
        </p:sp>
        <p:cxnSp>
          <p:nvCxnSpPr>
            <p:cNvPr id="9" name="直線コネクタ 8"/>
            <p:cNvCxnSpPr/>
            <p:nvPr/>
          </p:nvCxnSpPr>
          <p:spPr>
            <a:xfrm flipV="1">
              <a:off x="1547664" y="1268760"/>
              <a:ext cx="0" cy="792088"/>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547664" y="1268760"/>
              <a:ext cx="432048"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123728" y="1268760"/>
              <a:ext cx="1080120"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203848" y="1268760"/>
              <a:ext cx="0" cy="324036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123728" y="980728"/>
              <a:ext cx="0" cy="684076"/>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979712" y="1124744"/>
              <a:ext cx="0" cy="36004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397831" y="5261719"/>
              <a:ext cx="735233" cy="582519"/>
            </a:xfrm>
            <a:prstGeom prst="rect">
              <a:avLst/>
            </a:prstGeom>
            <a:solidFill>
              <a:schemeClr val="bg1">
                <a:alpha val="50000"/>
              </a:schemeClr>
            </a:solidFill>
          </p:spPr>
          <p:txBody>
            <a:bodyPr wrap="none" lIns="0" tIns="0" rIns="0" bIns="0" rtlCol="0">
              <a:spAutoFit/>
            </a:bodyPr>
            <a:lstStyle/>
            <a:p>
              <a:pPr algn="ctr"/>
              <a:r>
                <a:rPr lang="en-US" altLang="ja-JP" dirty="0" smtClean="0">
                  <a:latin typeface="Arial" panose="020B0604020202020204" pitchFamily="34" charset="0"/>
                  <a:cs typeface="Arial" panose="020B0604020202020204" pitchFamily="34" charset="0"/>
                </a:rPr>
                <a:t>Anode</a:t>
              </a:r>
              <a:br>
                <a:rPr lang="en-US" altLang="ja-JP" dirty="0" smtClean="0">
                  <a:latin typeface="Arial" panose="020B0604020202020204" pitchFamily="34" charset="0"/>
                  <a:cs typeface="Arial" panose="020B0604020202020204" pitchFamily="34" charset="0"/>
                </a:rPr>
              </a:br>
              <a:r>
                <a:rPr lang="en-US" altLang="ja-JP" dirty="0" smtClean="0">
                  <a:latin typeface="Arial" panose="020B0604020202020204" pitchFamily="34" charset="0"/>
                  <a:cs typeface="Arial" panose="020B0604020202020204" pitchFamily="34" charset="0"/>
                </a:rPr>
                <a:t>pot</a:t>
              </a:r>
            </a:p>
          </p:txBody>
        </p:sp>
        <p:cxnSp>
          <p:nvCxnSpPr>
            <p:cNvPr id="16" name="直線矢印コネクタ 15"/>
            <p:cNvCxnSpPr/>
            <p:nvPr/>
          </p:nvCxnSpPr>
          <p:spPr>
            <a:xfrm flipH="1" flipV="1">
              <a:off x="2269906" y="4747891"/>
              <a:ext cx="1039664" cy="57606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438344" y="5393300"/>
              <a:ext cx="1575097" cy="614880"/>
            </a:xfrm>
            <a:prstGeom prst="rect">
              <a:avLst/>
            </a:prstGeom>
            <a:solidFill>
              <a:schemeClr val="bg1">
                <a:alpha val="45000"/>
              </a:schemeClr>
            </a:solidFill>
          </p:spPr>
          <p:txBody>
            <a:bodyPr wrap="none" rtlCol="0">
              <a:spAutoFit/>
            </a:bodyPr>
            <a:lstStyle/>
            <a:p>
              <a:pPr algn="ctr"/>
              <a:r>
                <a:rPr lang="en-US" altLang="ja-JP" sz="1600" dirty="0">
                  <a:latin typeface="Arial" panose="020B0604020202020204" pitchFamily="34" charset="0"/>
                  <a:cs typeface="Arial" panose="020B0604020202020204" pitchFamily="34" charset="0"/>
                </a:rPr>
                <a:t>Stirring </a:t>
              </a:r>
              <a:r>
                <a:rPr lang="en-US" altLang="ja-JP" sz="1600" dirty="0" smtClean="0">
                  <a:latin typeface="Arial" panose="020B0604020202020204" pitchFamily="34" charset="0"/>
                  <a:cs typeface="Arial" panose="020B0604020202020204" pitchFamily="34" charset="0"/>
                </a:rPr>
                <a:t/>
              </a:r>
              <a:br>
                <a:rPr lang="en-US" altLang="ja-JP" sz="1600" dirty="0" smtClean="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using </a:t>
              </a:r>
              <a:r>
                <a:rPr lang="en-US" altLang="ja-JP" sz="1600" dirty="0">
                  <a:latin typeface="Arial" panose="020B0604020202020204" pitchFamily="34" charset="0"/>
                  <a:cs typeface="Arial" panose="020B0604020202020204" pitchFamily="34" charset="0"/>
                </a:rPr>
                <a:t>a stirrer</a:t>
              </a:r>
              <a:endParaRPr kumimoji="1" lang="ja-JP" altLang="en-US" sz="1600" dirty="0">
                <a:latin typeface="Arial" panose="020B0604020202020204" pitchFamily="34" charset="0"/>
                <a:cs typeface="Arial" panose="020B0604020202020204" pitchFamily="34" charset="0"/>
              </a:endParaRPr>
            </a:p>
          </p:txBody>
        </p:sp>
      </p:gr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20631" t="14586" r="630" b="11615"/>
          <a:stretch/>
        </p:blipFill>
        <p:spPr>
          <a:xfrm>
            <a:off x="4140957" y="1032029"/>
            <a:ext cx="4695307" cy="2868757"/>
          </a:xfrm>
          <a:prstGeom prst="rect">
            <a:avLst/>
          </a:prstGeom>
        </p:spPr>
      </p:pic>
      <p:sp>
        <p:nvSpPr>
          <p:cNvPr id="18" name="テキスト ボックス 17"/>
          <p:cNvSpPr txBox="1"/>
          <p:nvPr/>
        </p:nvSpPr>
        <p:spPr>
          <a:xfrm>
            <a:off x="3938520" y="3970790"/>
            <a:ext cx="5100180" cy="2246769"/>
          </a:xfrm>
          <a:prstGeom prst="rect">
            <a:avLst/>
          </a:prstGeom>
          <a:noFill/>
        </p:spPr>
        <p:txBody>
          <a:bodyPr wrap="square" rtlCol="0">
            <a:spAutoFit/>
          </a:bodyPr>
          <a:lstStyle/>
          <a:p>
            <a:pPr marL="285750" indent="-285750">
              <a:buFont typeface="Wingdings" panose="05000000000000000000" pitchFamily="2" charset="2"/>
              <a:buChar char="n"/>
            </a:pPr>
            <a:r>
              <a:rPr kumimoji="1" lang="en-US" altLang="ja-JP" sz="2800" dirty="0" smtClean="0"/>
              <a:t>Use a rectangular steel plate </a:t>
            </a:r>
            <a:br>
              <a:rPr kumimoji="1" lang="en-US" altLang="ja-JP" sz="2800" dirty="0" smtClean="0"/>
            </a:br>
            <a:r>
              <a:rPr kumimoji="1" lang="en-US" altLang="ja-JP" sz="2800" dirty="0" smtClean="0"/>
              <a:t>instead of a car body.</a:t>
            </a:r>
          </a:p>
          <a:p>
            <a:pPr marL="285750" indent="-285750">
              <a:buFont typeface="Wingdings" panose="05000000000000000000" pitchFamily="2" charset="2"/>
              <a:buChar char="n"/>
            </a:pPr>
            <a:r>
              <a:rPr kumimoji="1" lang="en-US" altLang="ja-JP" sz="2800" dirty="0" smtClean="0"/>
              <a:t>Use a SS pot</a:t>
            </a:r>
            <a:br>
              <a:rPr kumimoji="1" lang="en-US" altLang="ja-JP" sz="2800" dirty="0" smtClean="0"/>
            </a:br>
            <a:r>
              <a:rPr kumimoji="1" lang="en-US" altLang="ja-JP" sz="2800" dirty="0" smtClean="0"/>
              <a:t>instead of the paint pool</a:t>
            </a:r>
            <a:br>
              <a:rPr kumimoji="1" lang="en-US" altLang="ja-JP" sz="2800" dirty="0" smtClean="0"/>
            </a:br>
            <a:r>
              <a:rPr kumimoji="1" lang="en-US" altLang="ja-JP" sz="2800" dirty="0" smtClean="0"/>
              <a:t>and anode electrodes.</a:t>
            </a:r>
            <a:endParaRPr kumimoji="1" lang="ja-JP" altLang="en-US" sz="2800" dirty="0"/>
          </a:p>
        </p:txBody>
      </p:sp>
    </p:spTree>
    <p:extLst>
      <p:ext uri="{BB962C8B-B14F-4D97-AF65-F5344CB8AC3E}">
        <p14:creationId xmlns:p14="http://schemas.microsoft.com/office/powerpoint/2010/main" val="2798724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 of the one-plate test</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12</a:t>
            </a:fld>
            <a:endParaRPr lang="ja-JP" altLang="en-US" dirty="0"/>
          </a:p>
        </p:txBody>
      </p:sp>
      <p:grpSp>
        <p:nvGrpSpPr>
          <p:cNvPr id="5" name="グループ化 4"/>
          <p:cNvGrpSpPr/>
          <p:nvPr/>
        </p:nvGrpSpPr>
        <p:grpSpPr>
          <a:xfrm>
            <a:off x="162209" y="1009828"/>
            <a:ext cx="3702689" cy="5029360"/>
            <a:chOff x="-68952" y="836712"/>
            <a:chExt cx="4082393" cy="5288280"/>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952" y="836712"/>
              <a:ext cx="3992880" cy="5288280"/>
            </a:xfrm>
            <a:prstGeom prst="rect">
              <a:avLst/>
            </a:prstGeom>
          </p:spPr>
        </p:pic>
        <p:sp>
          <p:nvSpPr>
            <p:cNvPr id="7" name="テキスト ボックス 6"/>
            <p:cNvSpPr txBox="1"/>
            <p:nvPr/>
          </p:nvSpPr>
          <p:spPr>
            <a:xfrm>
              <a:off x="2267744" y="4355231"/>
              <a:ext cx="579703" cy="291259"/>
            </a:xfrm>
            <a:prstGeom prst="rect">
              <a:avLst/>
            </a:prstGeom>
            <a:solidFill>
              <a:schemeClr val="bg1">
                <a:alpha val="50000"/>
              </a:schemeClr>
            </a:solidFill>
          </p:spPr>
          <p:txBody>
            <a:bodyPr wrap="none" lIns="0" tIns="0" rIns="0" bIns="0" rtlCol="0">
              <a:spAutoFit/>
            </a:bodyPr>
            <a:lstStyle/>
            <a:p>
              <a:r>
                <a:rPr lang="en-US" altLang="ja-JP" dirty="0" smtClean="0">
                  <a:latin typeface="Arial" panose="020B0604020202020204" pitchFamily="34" charset="0"/>
                  <a:cs typeface="Arial" panose="020B0604020202020204" pitchFamily="34" charset="0"/>
                </a:rPr>
                <a:t>Paint</a:t>
              </a:r>
              <a:endParaRPr kumimoji="1" lang="ja-JP" altLang="en-US" dirty="0">
                <a:latin typeface="Arial" panose="020B0604020202020204" pitchFamily="34" charset="0"/>
                <a:cs typeface="Arial" panose="020B0604020202020204" pitchFamily="34" charset="0"/>
              </a:endParaRPr>
            </a:p>
          </p:txBody>
        </p:sp>
        <p:sp>
          <p:nvSpPr>
            <p:cNvPr id="8" name="テキスト ボックス 7"/>
            <p:cNvSpPr txBox="1"/>
            <p:nvPr/>
          </p:nvSpPr>
          <p:spPr>
            <a:xfrm>
              <a:off x="358605" y="2597680"/>
              <a:ext cx="961459" cy="582519"/>
            </a:xfrm>
            <a:prstGeom prst="rect">
              <a:avLst/>
            </a:prstGeom>
            <a:solidFill>
              <a:schemeClr val="bg1">
                <a:alpha val="50000"/>
              </a:schemeClr>
            </a:solidFill>
          </p:spPr>
          <p:txBody>
            <a:bodyPr wrap="none" lIns="0" tIns="0" rIns="0" bIns="0" rtlCol="0">
              <a:spAutoFit/>
            </a:bodyPr>
            <a:lstStyle/>
            <a:p>
              <a:pPr algn="ctr"/>
              <a:r>
                <a:rPr lang="en-US" altLang="ja-JP" dirty="0" smtClean="0">
                  <a:latin typeface="Arial" panose="020B0604020202020204" pitchFamily="34" charset="0"/>
                  <a:cs typeface="Arial" panose="020B0604020202020204" pitchFamily="34" charset="0"/>
                </a:rPr>
                <a:t>Cathode</a:t>
              </a:r>
              <a:br>
                <a:rPr lang="en-US" altLang="ja-JP" dirty="0" smtClean="0">
                  <a:latin typeface="Arial" panose="020B0604020202020204" pitchFamily="34" charset="0"/>
                  <a:cs typeface="Arial" panose="020B0604020202020204" pitchFamily="34" charset="0"/>
                </a:rPr>
              </a:br>
              <a:r>
                <a:rPr lang="en-US" altLang="ja-JP" dirty="0" smtClean="0">
                  <a:latin typeface="Arial" panose="020B0604020202020204" pitchFamily="34" charset="0"/>
                  <a:cs typeface="Arial" panose="020B0604020202020204" pitchFamily="34" charset="0"/>
                </a:rPr>
                <a:t>plate</a:t>
              </a:r>
            </a:p>
          </p:txBody>
        </p:sp>
        <p:cxnSp>
          <p:nvCxnSpPr>
            <p:cNvPr id="9" name="直線コネクタ 8"/>
            <p:cNvCxnSpPr/>
            <p:nvPr/>
          </p:nvCxnSpPr>
          <p:spPr>
            <a:xfrm flipV="1">
              <a:off x="1547664" y="1268760"/>
              <a:ext cx="0" cy="792088"/>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547664" y="1268760"/>
              <a:ext cx="432048"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123728" y="1268760"/>
              <a:ext cx="1080120"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203848" y="1268760"/>
              <a:ext cx="0" cy="324036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123728" y="980728"/>
              <a:ext cx="0" cy="684076"/>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979712" y="1124744"/>
              <a:ext cx="0" cy="36004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362483" y="5261719"/>
              <a:ext cx="805929" cy="582519"/>
            </a:xfrm>
            <a:prstGeom prst="rect">
              <a:avLst/>
            </a:prstGeom>
            <a:solidFill>
              <a:schemeClr val="bg1">
                <a:alpha val="50000"/>
              </a:schemeClr>
            </a:solidFill>
          </p:spPr>
          <p:txBody>
            <a:bodyPr wrap="none" lIns="0" tIns="0" rIns="0" bIns="0" rtlCol="0">
              <a:spAutoFit/>
            </a:bodyPr>
            <a:lstStyle/>
            <a:p>
              <a:pPr algn="ctr"/>
              <a:r>
                <a:rPr lang="en-US" altLang="ja-JP" dirty="0" smtClean="0">
                  <a:latin typeface="Arial" panose="020B0604020202020204" pitchFamily="34" charset="0"/>
                  <a:cs typeface="Arial" panose="020B0604020202020204" pitchFamily="34" charset="0"/>
                </a:rPr>
                <a:t>Anode </a:t>
              </a:r>
              <a:br>
                <a:rPr lang="en-US" altLang="ja-JP" dirty="0" smtClean="0">
                  <a:latin typeface="Arial" panose="020B0604020202020204" pitchFamily="34" charset="0"/>
                  <a:cs typeface="Arial" panose="020B0604020202020204" pitchFamily="34" charset="0"/>
                </a:rPr>
              </a:br>
              <a:r>
                <a:rPr lang="en-US" altLang="ja-JP" dirty="0" smtClean="0">
                  <a:latin typeface="Arial" panose="020B0604020202020204" pitchFamily="34" charset="0"/>
                  <a:cs typeface="Arial" panose="020B0604020202020204" pitchFamily="34" charset="0"/>
                </a:rPr>
                <a:t>pot</a:t>
              </a:r>
            </a:p>
          </p:txBody>
        </p:sp>
        <p:cxnSp>
          <p:nvCxnSpPr>
            <p:cNvPr id="16" name="直線矢印コネクタ 15"/>
            <p:cNvCxnSpPr/>
            <p:nvPr/>
          </p:nvCxnSpPr>
          <p:spPr>
            <a:xfrm flipH="1" flipV="1">
              <a:off x="2269906" y="4747891"/>
              <a:ext cx="1039664" cy="57606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438344" y="5393300"/>
              <a:ext cx="1575097" cy="614880"/>
            </a:xfrm>
            <a:prstGeom prst="rect">
              <a:avLst/>
            </a:prstGeom>
            <a:solidFill>
              <a:schemeClr val="bg1">
                <a:alpha val="45000"/>
              </a:schemeClr>
            </a:solidFill>
          </p:spPr>
          <p:txBody>
            <a:bodyPr wrap="none" rtlCol="0">
              <a:spAutoFit/>
            </a:bodyPr>
            <a:lstStyle/>
            <a:p>
              <a:pPr algn="ctr"/>
              <a:r>
                <a:rPr lang="en-US" altLang="ja-JP" sz="1600" dirty="0">
                  <a:latin typeface="Arial" panose="020B0604020202020204" pitchFamily="34" charset="0"/>
                  <a:cs typeface="Arial" panose="020B0604020202020204" pitchFamily="34" charset="0"/>
                </a:rPr>
                <a:t>Stirring </a:t>
              </a:r>
              <a:r>
                <a:rPr lang="en-US" altLang="ja-JP" sz="1600" dirty="0" smtClean="0">
                  <a:latin typeface="Arial" panose="020B0604020202020204" pitchFamily="34" charset="0"/>
                  <a:cs typeface="Arial" panose="020B0604020202020204" pitchFamily="34" charset="0"/>
                </a:rPr>
                <a:t/>
              </a:r>
              <a:br>
                <a:rPr lang="en-US" altLang="ja-JP" sz="1600" dirty="0" smtClean="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using </a:t>
              </a:r>
              <a:r>
                <a:rPr lang="en-US" altLang="ja-JP" sz="1600" dirty="0">
                  <a:latin typeface="Arial" panose="020B0604020202020204" pitchFamily="34" charset="0"/>
                  <a:cs typeface="Arial" panose="020B0604020202020204" pitchFamily="34" charset="0"/>
                </a:rPr>
                <a:t>a stirrer</a:t>
              </a:r>
              <a:endParaRPr kumimoji="1" lang="ja-JP" altLang="en-US" sz="1600" dirty="0">
                <a:latin typeface="Arial" panose="020B0604020202020204" pitchFamily="34" charset="0"/>
                <a:cs typeface="Arial" panose="020B0604020202020204" pitchFamily="34" charset="0"/>
              </a:endParaRPr>
            </a:p>
          </p:txBody>
        </p:sp>
      </p:grpSp>
      <p:sp>
        <p:nvSpPr>
          <p:cNvPr id="18" name="コンテンツ プレースホルダー 2"/>
          <p:cNvSpPr txBox="1">
            <a:spLocks/>
          </p:cNvSpPr>
          <p:nvPr/>
        </p:nvSpPr>
        <p:spPr bwMode="auto">
          <a:xfrm>
            <a:off x="3915602" y="1009828"/>
            <a:ext cx="5066112" cy="380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ja-JP" sz="2800" kern="0" dirty="0" smtClean="0">
                <a:uFill>
                  <a:solidFill>
                    <a:srgbClr val="FF0000"/>
                  </a:solidFill>
                </a:uFill>
              </a:rPr>
              <a:t>Dip a steel plate into the paint pot.</a:t>
            </a:r>
          </a:p>
          <a:p>
            <a:r>
              <a:rPr lang="en-US" altLang="ja-JP" sz="2800" kern="0" dirty="0" smtClean="0">
                <a:uFill>
                  <a:solidFill>
                    <a:srgbClr val="FF0000"/>
                  </a:solidFill>
                </a:uFill>
              </a:rPr>
              <a:t>Apply voltage up to 250 V</a:t>
            </a:r>
            <a:br>
              <a:rPr lang="en-US" altLang="ja-JP" sz="2800" kern="0" dirty="0" smtClean="0">
                <a:uFill>
                  <a:solidFill>
                    <a:srgbClr val="FF0000"/>
                  </a:solidFill>
                </a:uFill>
              </a:rPr>
            </a:br>
            <a:r>
              <a:rPr lang="en-US" altLang="ja-JP" sz="2800" kern="0" dirty="0" smtClean="0">
                <a:uFill>
                  <a:solidFill>
                    <a:srgbClr val="FF0000"/>
                  </a:solidFill>
                </a:uFill>
              </a:rPr>
              <a:t>between the plate and pot.</a:t>
            </a:r>
          </a:p>
          <a:p>
            <a:r>
              <a:rPr lang="en-US" altLang="ja-JP" sz="2800" kern="0" dirty="0" smtClean="0">
                <a:uFill>
                  <a:solidFill>
                    <a:srgbClr val="FF0000"/>
                  </a:solidFill>
                </a:uFill>
              </a:rPr>
              <a:t>Measure time-histories of</a:t>
            </a:r>
          </a:p>
          <a:p>
            <a:pPr lvl="1">
              <a:buFont typeface="Arial" panose="020B0604020202020204" pitchFamily="34" charset="0"/>
              <a:buChar char="•"/>
            </a:pPr>
            <a:r>
              <a:rPr lang="en-US" altLang="ja-JP" sz="2400" kern="0" dirty="0" smtClean="0">
                <a:uFill>
                  <a:solidFill>
                    <a:srgbClr val="FF0000"/>
                  </a:solidFill>
                </a:uFill>
              </a:rPr>
              <a:t>applied voltage,</a:t>
            </a:r>
            <a:endParaRPr lang="en-US" altLang="ja-JP" sz="2400" kern="0" dirty="0">
              <a:uFill>
                <a:solidFill>
                  <a:srgbClr val="FF0000"/>
                </a:solidFill>
              </a:uFill>
            </a:endParaRPr>
          </a:p>
          <a:p>
            <a:pPr lvl="1">
              <a:buFont typeface="Arial" panose="020B0604020202020204" pitchFamily="34" charset="0"/>
              <a:buChar char="•"/>
            </a:pPr>
            <a:r>
              <a:rPr lang="en-US" altLang="ja-JP" sz="2400" kern="0" dirty="0">
                <a:uFill>
                  <a:solidFill>
                    <a:srgbClr val="FF0000"/>
                  </a:solidFill>
                </a:uFill>
              </a:rPr>
              <a:t>c</a:t>
            </a:r>
            <a:r>
              <a:rPr lang="en-US" altLang="ja-JP" sz="2400" kern="0" dirty="0" smtClean="0">
                <a:uFill>
                  <a:solidFill>
                    <a:srgbClr val="FF0000"/>
                  </a:solidFill>
                </a:uFill>
              </a:rPr>
              <a:t>urrent,</a:t>
            </a:r>
          </a:p>
          <a:p>
            <a:pPr lvl="1">
              <a:buFont typeface="Arial" panose="020B0604020202020204" pitchFamily="34" charset="0"/>
              <a:buChar char="•"/>
            </a:pPr>
            <a:r>
              <a:rPr lang="en-US" altLang="ja-JP" sz="2400" kern="0" dirty="0" smtClean="0">
                <a:uFill>
                  <a:solidFill>
                    <a:srgbClr val="FF0000"/>
                  </a:solidFill>
                </a:uFill>
              </a:rPr>
              <a:t>film thickness.</a:t>
            </a:r>
          </a:p>
        </p:txBody>
      </p:sp>
    </p:spTree>
    <p:extLst>
      <p:ext uri="{BB962C8B-B14F-4D97-AF65-F5344CB8AC3E}">
        <p14:creationId xmlns:p14="http://schemas.microsoft.com/office/powerpoint/2010/main" val="864997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9" y="1755506"/>
            <a:ext cx="4380987" cy="2707656"/>
          </a:xfrm>
          <a:prstGeom prst="rect">
            <a:avLst/>
          </a:prstGeom>
        </p:spPr>
      </p:pic>
      <p:pic>
        <p:nvPicPr>
          <p:cNvPr id="27" name="図 2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15915" y="1571395"/>
            <a:ext cx="4451876" cy="2926649"/>
          </a:xfrm>
          <a:prstGeom prst="rect">
            <a:avLst/>
          </a:prstGeom>
        </p:spPr>
      </p:pic>
      <p:sp>
        <p:nvSpPr>
          <p:cNvPr id="2" name="タイトル 1"/>
          <p:cNvSpPr>
            <a:spLocks noGrp="1"/>
          </p:cNvSpPr>
          <p:nvPr>
            <p:ph type="title"/>
          </p:nvPr>
        </p:nvSpPr>
        <p:spPr/>
        <p:txBody>
          <a:bodyPr>
            <a:noAutofit/>
          </a:bodyPr>
          <a:lstStyle/>
          <a:p>
            <a:r>
              <a:rPr lang="en-US" altLang="ja-JP" sz="3200" dirty="0" smtClean="0"/>
              <a:t>An example of film </a:t>
            </a:r>
            <a:r>
              <a:rPr lang="en-US" altLang="ja-JP" sz="3200" dirty="0" smtClean="0">
                <a:solidFill>
                  <a:srgbClr val="FF0000"/>
                </a:solidFill>
              </a:rPr>
              <a:t>resistance</a:t>
            </a:r>
            <a:r>
              <a:rPr lang="en-US" altLang="ja-JP" sz="3200" dirty="0" smtClean="0"/>
              <a:t> nonlinearity</a:t>
            </a:r>
            <a:endParaRPr kumimoji="1" lang="ja-JP" altLang="en-US" sz="32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13</a:t>
            </a:fld>
            <a:endParaRPr lang="ja-JP" altLang="en-US" dirty="0"/>
          </a:p>
        </p:txBody>
      </p:sp>
      <mc:AlternateContent xmlns:mc="http://schemas.openxmlformats.org/markup-compatibility/2006" xmlns:a14="http://schemas.microsoft.com/office/drawing/2010/main">
        <mc:Choice Requires="a14">
          <p:sp>
            <p:nvSpPr>
              <p:cNvPr id="11" name="テキスト ボックス 12"/>
              <p:cNvSpPr txBox="1"/>
              <p:nvPr/>
            </p:nvSpPr>
            <p:spPr>
              <a:xfrm>
                <a:off x="5238530" y="2278565"/>
                <a:ext cx="2048959" cy="95423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b>
                        <m:sSubPr>
                          <m:ctrlPr>
                            <a:rPr lang="en-US" altLang="ja-JP" i="1">
                              <a:latin typeface="Cambria Math" panose="02040503050406030204" pitchFamily="18" charset="0"/>
                            </a:rPr>
                          </m:ctrlPr>
                        </m:sSubPr>
                        <m:e>
                          <m:r>
                            <a:rPr lang="ja-JP" altLang="en-US" i="1">
                              <a:latin typeface="Cambria Math"/>
                            </a:rPr>
                            <m:t>𝜙</m:t>
                          </m:r>
                        </m:e>
                        <m:sub>
                          <m:r>
                            <m:rPr>
                              <m:sty m:val="p"/>
                            </m:rPr>
                            <a:rPr lang="en-US" altLang="ja-JP">
                              <a:latin typeface="Cambria Math"/>
                            </a:rPr>
                            <m:t>app</m:t>
                          </m:r>
                        </m:sub>
                      </m:sSub>
                      <m:r>
                        <a:rPr lang="en-US" altLang="ja-JP">
                          <a:latin typeface="Cambria Math"/>
                        </a:rPr>
                        <m:t>=100 </m:t>
                      </m:r>
                      <m:r>
                        <m:rPr>
                          <m:sty m:val="p"/>
                        </m:rPr>
                        <a:rPr lang="en-US" altLang="ja-JP">
                          <a:latin typeface="Cambria Math"/>
                        </a:rPr>
                        <m:t>V</m:t>
                      </m:r>
                    </m:oMath>
                  </m:oMathPara>
                </a14:m>
                <a:endParaRPr lang="en-US" altLang="ja-JP" i="1" dirty="0" smtClean="0">
                  <a:latin typeface="Cambria Math"/>
                  <a:ea typeface="Cambria Math" pitchFamily="18" charset="0"/>
                </a:endParaRPr>
              </a:p>
              <a:p>
                <a:pPr/>
                <a14:m>
                  <m:oMathPara xmlns:m="http://schemas.openxmlformats.org/officeDocument/2006/math">
                    <m:oMathParaPr>
                      <m:jc m:val="left"/>
                    </m:oMathParaPr>
                    <m:oMath xmlns:m="http://schemas.openxmlformats.org/officeDocument/2006/math">
                      <m:sSub>
                        <m:sSubPr>
                          <m:ctrlPr>
                            <a:rPr lang="en-US" altLang="ja-JP" i="1" smtClean="0">
                              <a:latin typeface="Cambria Math" panose="02040503050406030204" pitchFamily="18" charset="0"/>
                              <a:ea typeface="Cambria Math" pitchFamily="18" charset="0"/>
                            </a:rPr>
                          </m:ctrlPr>
                        </m:sSubPr>
                        <m:e>
                          <m:r>
                            <a:rPr lang="en-US" altLang="ja-JP" i="1">
                              <a:latin typeface="Cambria Math"/>
                              <a:ea typeface="Cambria Math" pitchFamily="18" charset="0"/>
                            </a:rPr>
                            <m:t>𝑗</m:t>
                          </m:r>
                        </m:e>
                        <m:sub>
                          <m:r>
                            <m:rPr>
                              <m:sty m:val="p"/>
                            </m:rPr>
                            <a:rPr lang="en-US" altLang="ja-JP">
                              <a:latin typeface="Cambria Math"/>
                              <a:ea typeface="Cambria Math" pitchFamily="18" charset="0"/>
                            </a:rPr>
                            <m:t>cat</m:t>
                          </m:r>
                        </m:sub>
                      </m:sSub>
                      <m:r>
                        <a:rPr lang="en-US" altLang="ja-JP" b="0" i="1" smtClean="0">
                          <a:latin typeface="Cambria Math"/>
                          <a:ea typeface="Cambria Math" pitchFamily="18" charset="0"/>
                        </a:rPr>
                        <m:t>=</m:t>
                      </m:r>
                      <m:r>
                        <a:rPr lang="en-US" altLang="ja-JP" b="0" i="0" smtClean="0">
                          <a:latin typeface="Cambria Math"/>
                          <a:ea typeface="Cambria Math" pitchFamily="18" charset="0"/>
                        </a:rPr>
                        <m:t>3.238 </m:t>
                      </m:r>
                      <m:r>
                        <m:rPr>
                          <m:nor/>
                        </m:rPr>
                        <a:rPr lang="en-US" altLang="ja-JP" dirty="0">
                          <a:latin typeface="Cambria Math" pitchFamily="18" charset="0"/>
                          <a:ea typeface="Cambria Math" pitchFamily="18" charset="0"/>
                        </a:rPr>
                        <m:t>A</m:t>
                      </m:r>
                      <m:r>
                        <m:rPr>
                          <m:nor/>
                        </m:rPr>
                        <a:rPr lang="en-US" altLang="ja-JP" dirty="0">
                          <a:latin typeface="Cambria Math" pitchFamily="18" charset="0"/>
                          <a:ea typeface="Cambria Math" pitchFamily="18" charset="0"/>
                        </a:rPr>
                        <m:t>/</m:t>
                      </m:r>
                      <m:sSup>
                        <m:sSupPr>
                          <m:ctrlPr>
                            <a:rPr lang="en-US" altLang="ja-JP" i="1">
                              <a:latin typeface="Cambria Math" panose="02040503050406030204" pitchFamily="18" charset="0"/>
                              <a:ea typeface="Cambria Math" pitchFamily="18" charset="0"/>
                            </a:rPr>
                          </m:ctrlPr>
                        </m:sSupPr>
                        <m:e>
                          <m:r>
                            <m:rPr>
                              <m:sty m:val="p"/>
                            </m:rPr>
                            <a:rPr lang="en-US" altLang="ja-JP">
                              <a:latin typeface="Cambria Math"/>
                              <a:ea typeface="Cambria Math" pitchFamily="18" charset="0"/>
                            </a:rPr>
                            <m:t>m</m:t>
                          </m:r>
                        </m:e>
                        <m:sup>
                          <m:r>
                            <a:rPr lang="en-US" altLang="ja-JP">
                              <a:latin typeface="Cambria Math"/>
                              <a:ea typeface="Cambria Math" pitchFamily="18" charset="0"/>
                            </a:rPr>
                            <m:t>2</m:t>
                          </m:r>
                        </m:sup>
                      </m:sSup>
                    </m:oMath>
                  </m:oMathPara>
                </a14:m>
                <a:endParaRPr kumimoji="1" lang="en-US" altLang="ja-JP" dirty="0" smtClean="0"/>
              </a:p>
              <a:p>
                <a:pPr/>
                <a14:m>
                  <m:oMathPara xmlns:m="http://schemas.openxmlformats.org/officeDocument/2006/math">
                    <m:oMathParaPr>
                      <m:jc m:val="left"/>
                    </m:oMathParaPr>
                    <m:oMath xmlns:m="http://schemas.openxmlformats.org/officeDocument/2006/math">
                      <m:r>
                        <a:rPr lang="en-US" altLang="ja-JP" b="1" i="1" u="sng" smtClean="0">
                          <a:solidFill>
                            <a:schemeClr val="tx1"/>
                          </a:solidFill>
                          <a:latin typeface="Cambria Math"/>
                        </a:rPr>
                        <m:t>𝑹</m:t>
                      </m:r>
                      <m:r>
                        <a:rPr lang="en-US" altLang="ja-JP" b="1" i="1" u="sng" smtClean="0">
                          <a:solidFill>
                            <a:schemeClr val="tx1"/>
                          </a:solidFill>
                          <a:latin typeface="Cambria Math"/>
                        </a:rPr>
                        <m:t>=</m:t>
                      </m:r>
                      <m:r>
                        <a:rPr lang="en-US" altLang="ja-JP" b="1" i="1" u="sng" smtClean="0">
                          <a:solidFill>
                            <a:schemeClr val="tx1"/>
                          </a:solidFill>
                          <a:latin typeface="Cambria Math"/>
                        </a:rPr>
                        <m:t>𝟑𝟎</m:t>
                      </m:r>
                      <m:r>
                        <a:rPr lang="en-US" altLang="ja-JP" b="1" i="1" u="sng" smtClean="0">
                          <a:solidFill>
                            <a:schemeClr val="tx1"/>
                          </a:solidFill>
                          <a:latin typeface="Cambria Math"/>
                        </a:rPr>
                        <m:t>.</m:t>
                      </m:r>
                      <m:r>
                        <a:rPr lang="en-US" altLang="ja-JP" b="1" i="1" u="sng" smtClean="0">
                          <a:solidFill>
                            <a:schemeClr val="tx1"/>
                          </a:solidFill>
                          <a:latin typeface="Cambria Math"/>
                        </a:rPr>
                        <m:t>𝟖𝟖𝟑</m:t>
                      </m:r>
                      <m:r>
                        <a:rPr lang="en-US" altLang="ja-JP" b="1" i="1" u="sng" smtClean="0">
                          <a:solidFill>
                            <a:schemeClr val="tx1"/>
                          </a:solidFill>
                          <a:latin typeface="Cambria Math"/>
                        </a:rPr>
                        <m:t> </m:t>
                      </m:r>
                      <m:r>
                        <a:rPr lang="el-GR" altLang="ja-JP" b="1" i="0" u="sng">
                          <a:solidFill>
                            <a:schemeClr val="tx1"/>
                          </a:solidFill>
                          <a:latin typeface="Cambria Math"/>
                          <a:ea typeface="Cambria Math"/>
                        </a:rPr>
                        <m:t>𝛀</m:t>
                      </m:r>
                      <m:sSup>
                        <m:sSupPr>
                          <m:ctrlPr>
                            <a:rPr lang="en-US" altLang="ja-JP" b="1" i="1" u="sng">
                              <a:solidFill>
                                <a:schemeClr val="tx1"/>
                              </a:solidFill>
                              <a:latin typeface="Cambria Math" panose="02040503050406030204" pitchFamily="18" charset="0"/>
                              <a:ea typeface="Cambria Math" pitchFamily="18" charset="0"/>
                            </a:rPr>
                          </m:ctrlPr>
                        </m:sSupPr>
                        <m:e>
                          <m:r>
                            <a:rPr lang="en-US" altLang="ja-JP" b="1" i="0" u="sng">
                              <a:solidFill>
                                <a:schemeClr val="tx1"/>
                              </a:solidFill>
                              <a:latin typeface="Cambria Math"/>
                              <a:ea typeface="Cambria Math" pitchFamily="18" charset="0"/>
                            </a:rPr>
                            <m:t>𝐦</m:t>
                          </m:r>
                        </m:e>
                        <m:sup>
                          <m:r>
                            <a:rPr lang="en-US" altLang="ja-JP" b="1" i="0" u="sng">
                              <a:solidFill>
                                <a:schemeClr val="tx1"/>
                              </a:solidFill>
                              <a:latin typeface="Cambria Math"/>
                              <a:ea typeface="Cambria Math" pitchFamily="18" charset="0"/>
                            </a:rPr>
                            <m:t>𝟐</m:t>
                          </m:r>
                        </m:sup>
                      </m:sSup>
                    </m:oMath>
                  </m:oMathPara>
                </a14:m>
                <a:endParaRPr lang="en-US" altLang="ja-JP" b="1" u="sng" dirty="0">
                  <a:solidFill>
                    <a:schemeClr val="tx1"/>
                  </a:solidFill>
                </a:endParaRPr>
              </a:p>
            </p:txBody>
          </p:sp>
        </mc:Choice>
        <mc:Fallback xmlns="">
          <p:sp>
            <p:nvSpPr>
              <p:cNvPr id="11" name="テキスト ボックス 12"/>
              <p:cNvSpPr txBox="1">
                <a:spLocks noRot="1" noChangeAspect="1" noMove="1" noResize="1" noEditPoints="1" noAdjustHandles="1" noChangeArrowheads="1" noChangeShapeType="1" noTextEdit="1"/>
              </p:cNvSpPr>
              <p:nvPr/>
            </p:nvSpPr>
            <p:spPr>
              <a:xfrm>
                <a:off x="5238530" y="2278565"/>
                <a:ext cx="2048959" cy="954236"/>
              </a:xfrm>
              <a:prstGeom prst="rect">
                <a:avLst/>
              </a:prstGeom>
              <a:blipFill rotWithShape="0">
                <a:blip r:embed="rId5"/>
                <a:stretch>
                  <a:fillRect l="-8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0"/>
              <p:cNvSpPr txBox="1"/>
              <p:nvPr/>
            </p:nvSpPr>
            <p:spPr>
              <a:xfrm>
                <a:off x="7158819" y="2989086"/>
                <a:ext cx="2048959" cy="95423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a:rPr>
                            <m:t>𝜙</m:t>
                          </m:r>
                        </m:e>
                        <m:sub>
                          <m:r>
                            <m:rPr>
                              <m:sty m:val="p"/>
                            </m:rPr>
                            <a:rPr kumimoji="1" lang="en-US" altLang="ja-JP" b="0" i="0" smtClean="0">
                              <a:latin typeface="Cambria Math"/>
                            </a:rPr>
                            <m:t>app</m:t>
                          </m:r>
                        </m:sub>
                      </m:sSub>
                      <m:r>
                        <a:rPr kumimoji="1" lang="en-US" altLang="ja-JP" b="0" i="0" smtClean="0">
                          <a:latin typeface="Cambria Math"/>
                        </a:rPr>
                        <m:t>=30 </m:t>
                      </m:r>
                      <m:r>
                        <m:rPr>
                          <m:sty m:val="p"/>
                        </m:rPr>
                        <a:rPr kumimoji="1" lang="en-US" altLang="ja-JP" b="0" i="0" smtClean="0">
                          <a:latin typeface="Cambria Math"/>
                        </a:rPr>
                        <m:t>V</m:t>
                      </m:r>
                    </m:oMath>
                  </m:oMathPara>
                </a14:m>
                <a:endParaRPr kumimoji="1" lang="en-US" altLang="ja-JP" b="0" dirty="0" smtClean="0"/>
              </a:p>
              <a:p>
                <a:pPr/>
                <a14:m>
                  <m:oMathPara xmlns:m="http://schemas.openxmlformats.org/officeDocument/2006/math">
                    <m:oMathParaPr>
                      <m:jc m:val="left"/>
                    </m:oMathParaPr>
                    <m:oMath xmlns:m="http://schemas.openxmlformats.org/officeDocument/2006/math">
                      <m:sSub>
                        <m:sSubPr>
                          <m:ctrlPr>
                            <a:rPr lang="en-US" altLang="ja-JP" i="1">
                              <a:latin typeface="Cambria Math" panose="02040503050406030204" pitchFamily="18" charset="0"/>
                              <a:ea typeface="Cambria Math" pitchFamily="18" charset="0"/>
                            </a:rPr>
                          </m:ctrlPr>
                        </m:sSubPr>
                        <m:e>
                          <m:r>
                            <a:rPr lang="en-US" altLang="ja-JP" i="1">
                              <a:latin typeface="Cambria Math"/>
                              <a:ea typeface="Cambria Math" pitchFamily="18" charset="0"/>
                            </a:rPr>
                            <m:t>𝑗</m:t>
                          </m:r>
                        </m:e>
                        <m:sub>
                          <m:r>
                            <m:rPr>
                              <m:sty m:val="p"/>
                            </m:rPr>
                            <a:rPr lang="en-US" altLang="ja-JP">
                              <a:latin typeface="Cambria Math"/>
                              <a:ea typeface="Cambria Math" pitchFamily="18" charset="0"/>
                            </a:rPr>
                            <m:t>cat</m:t>
                          </m:r>
                        </m:sub>
                      </m:sSub>
                      <m:r>
                        <a:rPr lang="en-US" altLang="ja-JP" i="1">
                          <a:latin typeface="Cambria Math"/>
                          <a:ea typeface="Cambria Math" pitchFamily="18" charset="0"/>
                        </a:rPr>
                        <m:t>=</m:t>
                      </m:r>
                      <m:r>
                        <a:rPr lang="en-US" altLang="ja-JP" b="0" i="0" smtClean="0">
                          <a:latin typeface="Cambria Math"/>
                          <a:ea typeface="Cambria Math" pitchFamily="18" charset="0"/>
                        </a:rPr>
                        <m:t>0.357 </m:t>
                      </m:r>
                      <m:r>
                        <m:rPr>
                          <m:nor/>
                        </m:rPr>
                        <a:rPr lang="en-US" altLang="ja-JP" dirty="0">
                          <a:latin typeface="Cambria Math" pitchFamily="18" charset="0"/>
                          <a:ea typeface="Cambria Math" pitchFamily="18" charset="0"/>
                        </a:rPr>
                        <m:t>A</m:t>
                      </m:r>
                      <m:r>
                        <m:rPr>
                          <m:nor/>
                        </m:rPr>
                        <a:rPr lang="en-US" altLang="ja-JP" dirty="0">
                          <a:latin typeface="Cambria Math" pitchFamily="18" charset="0"/>
                          <a:ea typeface="Cambria Math" pitchFamily="18" charset="0"/>
                        </a:rPr>
                        <m:t>/</m:t>
                      </m:r>
                      <m:sSup>
                        <m:sSupPr>
                          <m:ctrlPr>
                            <a:rPr lang="en-US" altLang="ja-JP" i="1">
                              <a:latin typeface="Cambria Math" panose="02040503050406030204" pitchFamily="18" charset="0"/>
                              <a:ea typeface="Cambria Math" pitchFamily="18" charset="0"/>
                            </a:rPr>
                          </m:ctrlPr>
                        </m:sSupPr>
                        <m:e>
                          <m:r>
                            <m:rPr>
                              <m:sty m:val="p"/>
                            </m:rPr>
                            <a:rPr lang="en-US" altLang="ja-JP">
                              <a:latin typeface="Cambria Math"/>
                              <a:ea typeface="Cambria Math" pitchFamily="18" charset="0"/>
                            </a:rPr>
                            <m:t>m</m:t>
                          </m:r>
                        </m:e>
                        <m:sup>
                          <m:r>
                            <a:rPr lang="en-US" altLang="ja-JP">
                              <a:latin typeface="Cambria Math"/>
                              <a:ea typeface="Cambria Math" pitchFamily="18" charset="0"/>
                            </a:rPr>
                            <m:t>2</m:t>
                          </m:r>
                        </m:sup>
                      </m:sSup>
                    </m:oMath>
                  </m:oMathPara>
                </a14:m>
                <a:endParaRPr kumimoji="1" lang="en-US" altLang="ja-JP" b="0" dirty="0" smtClean="0"/>
              </a:p>
              <a:p>
                <a:pPr/>
                <a14:m>
                  <m:oMathPara xmlns:m="http://schemas.openxmlformats.org/officeDocument/2006/math">
                    <m:oMathParaPr>
                      <m:jc m:val="left"/>
                    </m:oMathParaPr>
                    <m:oMath xmlns:m="http://schemas.openxmlformats.org/officeDocument/2006/math">
                      <m:r>
                        <a:rPr kumimoji="1" lang="en-US" altLang="ja-JP" b="1" i="1" u="sng" smtClean="0">
                          <a:latin typeface="Cambria Math"/>
                        </a:rPr>
                        <m:t>𝑹</m:t>
                      </m:r>
                      <m:r>
                        <a:rPr kumimoji="1" lang="en-US" altLang="ja-JP" b="1" i="1" u="sng" smtClean="0">
                          <a:latin typeface="Cambria Math"/>
                        </a:rPr>
                        <m:t>=</m:t>
                      </m:r>
                      <m:r>
                        <a:rPr kumimoji="1" lang="en-US" altLang="ja-JP" b="1" i="1" u="sng" smtClean="0">
                          <a:latin typeface="Cambria Math"/>
                        </a:rPr>
                        <m:t>𝟖𝟒</m:t>
                      </m:r>
                      <m:r>
                        <a:rPr kumimoji="1" lang="en-US" altLang="ja-JP" b="1" i="1" u="sng" smtClean="0">
                          <a:latin typeface="Cambria Math"/>
                        </a:rPr>
                        <m:t>.</m:t>
                      </m:r>
                      <m:r>
                        <a:rPr kumimoji="1" lang="en-US" altLang="ja-JP" b="1" i="1" u="sng" smtClean="0">
                          <a:latin typeface="Cambria Math"/>
                        </a:rPr>
                        <m:t>𝟎𝟑𝟒</m:t>
                      </m:r>
                      <m:r>
                        <a:rPr kumimoji="1" lang="en-US" altLang="ja-JP" b="1" i="1" u="sng" smtClean="0">
                          <a:latin typeface="Cambria Math"/>
                        </a:rPr>
                        <m:t> </m:t>
                      </m:r>
                      <m:r>
                        <a:rPr kumimoji="1" lang="el-GR" altLang="ja-JP" b="1" i="0" u="sng" smtClean="0">
                          <a:latin typeface="Cambria Math"/>
                          <a:ea typeface="Cambria Math"/>
                        </a:rPr>
                        <m:t>𝛀</m:t>
                      </m:r>
                      <m:sSup>
                        <m:sSupPr>
                          <m:ctrlPr>
                            <a:rPr lang="en-US" altLang="ja-JP" b="1" i="1" u="sng">
                              <a:latin typeface="Cambria Math" panose="02040503050406030204" pitchFamily="18" charset="0"/>
                              <a:ea typeface="Cambria Math" pitchFamily="18" charset="0"/>
                            </a:rPr>
                          </m:ctrlPr>
                        </m:sSupPr>
                        <m:e>
                          <m:r>
                            <a:rPr lang="en-US" altLang="ja-JP" b="1" i="0" u="sng">
                              <a:latin typeface="Cambria Math"/>
                              <a:ea typeface="Cambria Math" pitchFamily="18" charset="0"/>
                            </a:rPr>
                            <m:t>𝐦</m:t>
                          </m:r>
                        </m:e>
                        <m:sup>
                          <m:r>
                            <a:rPr lang="en-US" altLang="ja-JP" b="1" i="0" u="sng">
                              <a:latin typeface="Cambria Math"/>
                              <a:ea typeface="Cambria Math" pitchFamily="18" charset="0"/>
                            </a:rPr>
                            <m:t>𝟐</m:t>
                          </m:r>
                        </m:sup>
                      </m:sSup>
                    </m:oMath>
                  </m:oMathPara>
                </a14:m>
                <a:endParaRPr kumimoji="1" lang="en-US" altLang="ja-JP" b="1" u="sng" dirty="0" smtClean="0"/>
              </a:p>
            </p:txBody>
          </p:sp>
        </mc:Choice>
        <mc:Fallback xmlns="">
          <p:sp>
            <p:nvSpPr>
              <p:cNvPr id="12" name="テキスト ボックス 10"/>
              <p:cNvSpPr txBox="1">
                <a:spLocks noRot="1" noChangeAspect="1" noMove="1" noResize="1" noEditPoints="1" noAdjustHandles="1" noChangeArrowheads="1" noChangeShapeType="1" noTextEdit="1"/>
              </p:cNvSpPr>
              <p:nvPr/>
            </p:nvSpPr>
            <p:spPr>
              <a:xfrm>
                <a:off x="7158819" y="2989086"/>
                <a:ext cx="2048959" cy="954236"/>
              </a:xfrm>
              <a:prstGeom prst="rect">
                <a:avLst/>
              </a:prstGeom>
              <a:blipFill rotWithShape="0">
                <a:blip r:embed="rId6"/>
                <a:stretch>
                  <a:fillRect l="-893"/>
                </a:stretch>
              </a:blipFill>
            </p:spPr>
            <p:txBody>
              <a:bodyPr/>
              <a:lstStyle/>
              <a:p>
                <a:r>
                  <a:rPr lang="ja-JP" altLang="en-US">
                    <a:noFill/>
                  </a:rPr>
                  <a:t> </a:t>
                </a:r>
              </a:p>
            </p:txBody>
          </p:sp>
        </mc:Fallback>
      </mc:AlternateContent>
      <p:sp>
        <p:nvSpPr>
          <p:cNvPr id="14" name="テキスト ボックス 13"/>
          <p:cNvSpPr txBox="1"/>
          <p:nvPr/>
        </p:nvSpPr>
        <p:spPr>
          <a:xfrm>
            <a:off x="7163992" y="1640409"/>
            <a:ext cx="1925655" cy="707886"/>
          </a:xfrm>
          <a:prstGeom prst="rect">
            <a:avLst/>
          </a:prstGeom>
          <a:solidFill>
            <a:schemeClr val="bg1"/>
          </a:solidFill>
          <a:ln>
            <a:solidFill>
              <a:schemeClr val="tx1"/>
            </a:solidFill>
          </a:ln>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Time history of </a:t>
            </a:r>
          </a:p>
          <a:p>
            <a:r>
              <a:rPr kumimoji="1" lang="en-US" altLang="ja-JP" sz="2000" dirty="0" smtClean="0">
                <a:latin typeface="Arial" panose="020B0604020202020204" pitchFamily="34" charset="0"/>
                <a:cs typeface="Arial" panose="020B0604020202020204" pitchFamily="34" charset="0"/>
              </a:rPr>
              <a:t>current density</a:t>
            </a:r>
          </a:p>
        </p:txBody>
      </p:sp>
      <p:sp>
        <p:nvSpPr>
          <p:cNvPr id="6" name="テキスト ボックス 5"/>
          <p:cNvSpPr txBox="1"/>
          <p:nvPr/>
        </p:nvSpPr>
        <p:spPr>
          <a:xfrm>
            <a:off x="52265" y="717611"/>
            <a:ext cx="9039468" cy="707886"/>
          </a:xfrm>
          <a:prstGeom prst="rect">
            <a:avLst/>
          </a:prstGeom>
          <a:solidFill>
            <a:schemeClr val="bg1">
              <a:lumMod val="85000"/>
            </a:schemeClr>
          </a:solidFill>
          <a:ln>
            <a:noFill/>
          </a:ln>
        </p:spPr>
        <p:txBody>
          <a:bodyPr wrap="square" rtlCol="0">
            <a:spAutoFit/>
          </a:bodyPr>
          <a:lstStyle/>
          <a:p>
            <a:r>
              <a:rPr lang="en-US" altLang="ja-JP" sz="2000" dirty="0" smtClean="0">
                <a:latin typeface="Arial" panose="020B0604020202020204" pitchFamily="34" charset="0"/>
                <a:cs typeface="Arial" panose="020B0604020202020204" pitchFamily="34" charset="0"/>
              </a:rPr>
              <a:t>In the middle of an ED test, we changed the applied voltage quickly from </a:t>
            </a:r>
          </a:p>
          <a:p>
            <a:r>
              <a:rPr lang="en-US" altLang="ja-JP" sz="2000" dirty="0" smtClean="0">
                <a:latin typeface="Arial" panose="020B0604020202020204" pitchFamily="34" charset="0"/>
                <a:cs typeface="Arial" panose="020B0604020202020204" pitchFamily="34" charset="0"/>
              </a:rPr>
              <a:t>100 V to 30 V. Then, the film resistance before/after the change</a:t>
            </a:r>
            <a:r>
              <a:rPr lang="en-US" altLang="ja-JP" sz="2000" dirty="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was estimated.</a:t>
            </a:r>
          </a:p>
        </p:txBody>
      </p:sp>
      <mc:AlternateContent xmlns:mc="http://schemas.openxmlformats.org/markup-compatibility/2006" xmlns:a14="http://schemas.microsoft.com/office/drawing/2010/main">
        <mc:Choice Requires="a14">
          <p:sp>
            <p:nvSpPr>
              <p:cNvPr id="22" name="テキスト ボックス 21"/>
              <p:cNvSpPr txBox="1"/>
              <p:nvPr/>
            </p:nvSpPr>
            <p:spPr>
              <a:xfrm rot="10800000">
                <a:off x="4306622" y="1755506"/>
                <a:ext cx="744884" cy="2280466"/>
              </a:xfrm>
              <a:prstGeom prst="rect">
                <a:avLst/>
              </a:prstGeom>
              <a:noFill/>
            </p:spPr>
            <p:txBody>
              <a:bodyPr vert="eaVert" wrap="square" rtlCol="0">
                <a:spAutoFit/>
              </a:bodyPr>
              <a:lstStyle/>
              <a:p>
                <a:pPr algn="ctr"/>
                <a:r>
                  <a:rPr kumimoji="1" lang="en-US" altLang="ja-JP" b="1" dirty="0" smtClean="0">
                    <a:latin typeface="Arial" panose="020B0604020202020204" pitchFamily="34" charset="0"/>
                    <a:cs typeface="Arial" panose="020B0604020202020204" pitchFamily="34" charset="0"/>
                  </a:rPr>
                  <a:t>Cathodal current density, </a:t>
                </a:r>
                <a14:m>
                  <m:oMath xmlns:m="http://schemas.openxmlformats.org/officeDocument/2006/math">
                    <m:sSub>
                      <m:sSubPr>
                        <m:ctrlPr>
                          <a:rPr lang="en-US" altLang="ja-JP" b="1" i="1">
                            <a:latin typeface="Cambria Math" panose="02040503050406030204" pitchFamily="18" charset="0"/>
                          </a:rPr>
                        </m:ctrlPr>
                      </m:sSubPr>
                      <m:e>
                        <m:r>
                          <a:rPr lang="en-US" altLang="ja-JP" b="1" i="1">
                            <a:latin typeface="Cambria Math"/>
                          </a:rPr>
                          <m:t>𝒋</m:t>
                        </m:r>
                      </m:e>
                      <m:sub>
                        <m:r>
                          <a:rPr lang="en-US" altLang="ja-JP" b="1">
                            <a:latin typeface="Cambria Math"/>
                          </a:rPr>
                          <m:t>𝐜𝐚𝐭</m:t>
                        </m:r>
                      </m:sub>
                    </m:sSub>
                  </m:oMath>
                </a14:m>
                <a:r>
                  <a:rPr lang="en-US" altLang="ja-JP" b="1" dirty="0" smtClean="0"/>
                  <a:t>(</a:t>
                </a:r>
                <a14:m>
                  <m:oMath xmlns:m="http://schemas.openxmlformats.org/officeDocument/2006/math">
                    <m:r>
                      <a:rPr lang="en-US" altLang="ja-JP" b="1">
                        <a:latin typeface="Cambria Math"/>
                      </a:rPr>
                      <m:t>𝐀</m:t>
                    </m:r>
                    <m:r>
                      <a:rPr lang="en-US" altLang="ja-JP" b="1">
                        <a:latin typeface="Cambria Math"/>
                      </a:rPr>
                      <m:t>/</m:t>
                    </m:r>
                    <m:sSup>
                      <m:sSupPr>
                        <m:ctrlPr>
                          <a:rPr lang="en-US" altLang="ja-JP" b="1" i="1">
                            <a:latin typeface="Cambria Math" panose="02040503050406030204" pitchFamily="18" charset="0"/>
                          </a:rPr>
                        </m:ctrlPr>
                      </m:sSupPr>
                      <m:e>
                        <m:r>
                          <a:rPr lang="en-US" altLang="ja-JP" b="1">
                            <a:latin typeface="Cambria Math"/>
                          </a:rPr>
                          <m:t>𝐦</m:t>
                        </m:r>
                      </m:e>
                      <m:sup>
                        <m:r>
                          <a:rPr lang="en-US" altLang="ja-JP" b="1">
                            <a:latin typeface="Cambria Math"/>
                          </a:rPr>
                          <m:t>𝟐</m:t>
                        </m:r>
                      </m:sup>
                    </m:sSup>
                  </m:oMath>
                </a14:m>
                <a:r>
                  <a:rPr lang="en-US" altLang="ja-JP" b="1" dirty="0" smtClean="0"/>
                  <a:t>) </a:t>
                </a:r>
                <a:endParaRPr lang="ja-JP" altLang="en-US" b="1"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rot="10800000">
                <a:off x="4306622" y="1755506"/>
                <a:ext cx="744884" cy="2280466"/>
              </a:xfrm>
              <a:prstGeom prst="rect">
                <a:avLst/>
              </a:prstGeom>
              <a:blipFill rotWithShape="0">
                <a:blip r:embed="rId7"/>
                <a:stretch>
                  <a:fillRect t="-2406" r="-56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6694907" y="4410129"/>
                <a:ext cx="1270541" cy="369332"/>
              </a:xfrm>
              <a:prstGeom prst="rect">
                <a:avLst/>
              </a:prstGeom>
              <a:noFill/>
            </p:spPr>
            <p:txBody>
              <a:bodyPr wrap="none" rtlCol="0">
                <a:spAutoFit/>
              </a:bodyPr>
              <a:lstStyle/>
              <a:p>
                <a:r>
                  <a:rPr kumimoji="1" lang="en-US" altLang="ja-JP" b="1" dirty="0" smtClean="0">
                    <a:latin typeface="Arial" panose="020B0604020202020204" pitchFamily="34" charset="0"/>
                    <a:cs typeface="Arial" panose="020B0604020202020204" pitchFamily="34" charset="0"/>
                  </a:rPr>
                  <a:t>Time</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6694907" y="4410129"/>
                <a:ext cx="1270541" cy="369332"/>
              </a:xfrm>
              <a:prstGeom prst="rect">
                <a:avLst/>
              </a:prstGeom>
              <a:blipFill rotWithShape="0">
                <a:blip r:embed="rId8"/>
                <a:stretch>
                  <a:fillRect l="-3828" t="-9836" r="-5263" b="-24590"/>
                </a:stretch>
              </a:blipFill>
            </p:spPr>
            <p:txBody>
              <a:bodyPr/>
              <a:lstStyle/>
              <a:p>
                <a:r>
                  <a:rPr lang="ja-JP" altLang="en-US">
                    <a:noFill/>
                  </a:rPr>
                  <a:t> </a:t>
                </a:r>
              </a:p>
            </p:txBody>
          </p:sp>
        </mc:Fallback>
      </mc:AlternateContent>
      <p:sp>
        <p:nvSpPr>
          <p:cNvPr id="7" name="テキスト ボックス 6"/>
          <p:cNvSpPr txBox="1"/>
          <p:nvPr/>
        </p:nvSpPr>
        <p:spPr>
          <a:xfrm>
            <a:off x="230106" y="5248241"/>
            <a:ext cx="8683787" cy="954107"/>
          </a:xfrm>
          <a:prstGeom prst="rect">
            <a:avLst/>
          </a:prstGeom>
          <a:solidFill>
            <a:schemeClr val="accent5"/>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ja-JP" sz="2800" dirty="0" smtClean="0">
                <a:latin typeface="Arial" panose="020B0604020202020204" pitchFamily="34" charset="0"/>
                <a:cs typeface="Arial" panose="020B0604020202020204" pitchFamily="34" charset="0"/>
              </a:rPr>
              <a:t>The film</a:t>
            </a:r>
            <a:r>
              <a:rPr kumimoji="1" lang="en-US" altLang="ja-JP" sz="2800" dirty="0" smtClean="0">
                <a:latin typeface="Arial" panose="020B0604020202020204" pitchFamily="34" charset="0"/>
                <a:cs typeface="Arial" panose="020B0604020202020204" pitchFamily="34" charset="0"/>
              </a:rPr>
              <a:t> resistance should be modeled </a:t>
            </a:r>
            <a:br>
              <a:rPr kumimoji="1" lang="en-US" altLang="ja-JP" sz="2800" dirty="0" smtClean="0">
                <a:latin typeface="Arial" panose="020B0604020202020204" pitchFamily="34" charset="0"/>
                <a:cs typeface="Arial" panose="020B0604020202020204" pitchFamily="34" charset="0"/>
              </a:rPr>
            </a:br>
            <a:r>
              <a:rPr kumimoji="1" lang="en-US" altLang="ja-JP" sz="2800" dirty="0" smtClean="0">
                <a:latin typeface="Arial" panose="020B0604020202020204" pitchFamily="34" charset="0"/>
                <a:cs typeface="Arial" panose="020B0604020202020204" pitchFamily="34" charset="0"/>
              </a:rPr>
              <a:t>with a </a:t>
            </a:r>
            <a:r>
              <a:rPr kumimoji="1" lang="en-US" altLang="ja-JP" sz="2800" dirty="0" smtClean="0">
                <a:solidFill>
                  <a:srgbClr val="FF00FF"/>
                </a:solidFill>
                <a:latin typeface="Arial" panose="020B0604020202020204" pitchFamily="34" charset="0"/>
                <a:cs typeface="Arial" panose="020B0604020202020204" pitchFamily="34" charset="0"/>
              </a:rPr>
              <a:t>polarization curve</a:t>
            </a:r>
            <a:r>
              <a:rPr kumimoji="1" lang="en-US" altLang="ja-JP" sz="2800" dirty="0" smtClean="0">
                <a:latin typeface="Arial" panose="020B0604020202020204" pitchFamily="34" charset="0"/>
                <a:cs typeface="Arial" panose="020B0604020202020204" pitchFamily="34" charset="0"/>
              </a:rPr>
              <a:t> depending on film thickness.</a:t>
            </a:r>
            <a:endParaRPr kumimoji="1" lang="ja-JP" altLang="en-US" sz="2800" dirty="0">
              <a:latin typeface="Arial" panose="020B0604020202020204" pitchFamily="34" charset="0"/>
              <a:cs typeface="Arial" panose="020B0604020202020204" pitchFamily="34" charset="0"/>
            </a:endParaRPr>
          </a:p>
        </p:txBody>
      </p:sp>
      <p:sp>
        <p:nvSpPr>
          <p:cNvPr id="8" name="正方形/長方形 7"/>
          <p:cNvSpPr/>
          <p:nvPr/>
        </p:nvSpPr>
        <p:spPr>
          <a:xfrm>
            <a:off x="46867" y="4760123"/>
            <a:ext cx="9273783" cy="461665"/>
          </a:xfrm>
          <a:prstGeom prst="rect">
            <a:avLst/>
          </a:prstGeom>
        </p:spPr>
        <p:txBody>
          <a:bodyPr wrap="square">
            <a:spAutoFit/>
          </a:bodyPr>
          <a:lstStyle/>
          <a:p>
            <a:r>
              <a:rPr lang="en-US" altLang="ja-JP" sz="2400" dirty="0" smtClean="0">
                <a:solidFill>
                  <a:srgbClr val="FF0000"/>
                </a:solidFill>
              </a:rPr>
              <a:t>The film thickness is same, but </a:t>
            </a:r>
            <a:r>
              <a:rPr lang="en-US" altLang="ja-JP" sz="2400" b="1" dirty="0" smtClean="0">
                <a:solidFill>
                  <a:srgbClr val="FF0000"/>
                </a:solidFill>
              </a:rPr>
              <a:t>the resistance </a:t>
            </a:r>
            <a:r>
              <a:rPr lang="en-US" altLang="ja-JP" sz="2400" b="1" dirty="0">
                <a:solidFill>
                  <a:srgbClr val="FF0000"/>
                </a:solidFill>
              </a:rPr>
              <a:t>changes </a:t>
            </a:r>
            <a:r>
              <a:rPr lang="en-US" altLang="ja-JP" sz="2400" b="1" dirty="0" smtClean="0">
                <a:solidFill>
                  <a:srgbClr val="FF0000"/>
                </a:solidFill>
              </a:rPr>
              <a:t>quickly.</a:t>
            </a:r>
            <a:endParaRPr lang="en-US" altLang="ja-JP" sz="1100" b="1" dirty="0">
              <a:solidFill>
                <a:srgbClr val="FF0000"/>
              </a:solidFill>
            </a:endParaRPr>
          </a:p>
        </p:txBody>
      </p:sp>
      <p:sp>
        <p:nvSpPr>
          <p:cNvPr id="24" name="テキスト ボックス 23"/>
          <p:cNvSpPr txBox="1"/>
          <p:nvPr/>
        </p:nvSpPr>
        <p:spPr>
          <a:xfrm>
            <a:off x="2473544" y="1640409"/>
            <a:ext cx="1925655" cy="707886"/>
          </a:xfrm>
          <a:prstGeom prst="rect">
            <a:avLst/>
          </a:prstGeom>
          <a:solidFill>
            <a:schemeClr val="bg1"/>
          </a:solidFill>
          <a:ln>
            <a:solidFill>
              <a:schemeClr val="tx1"/>
            </a:solidFill>
          </a:ln>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Time history of </a:t>
            </a:r>
          </a:p>
          <a:p>
            <a:r>
              <a:rPr kumimoji="1" lang="en-US" altLang="ja-JP" sz="2000" dirty="0" smtClean="0">
                <a:latin typeface="Arial" panose="020B0604020202020204" pitchFamily="34" charset="0"/>
                <a:cs typeface="Arial" panose="020B0604020202020204" pitchFamily="34" charset="0"/>
              </a:rPr>
              <a:t>applied voltage</a:t>
            </a:r>
          </a:p>
        </p:txBody>
      </p:sp>
      <mc:AlternateContent xmlns:mc="http://schemas.openxmlformats.org/markup-compatibility/2006" xmlns:a14="http://schemas.microsoft.com/office/drawing/2010/main">
        <mc:Choice Requires="a14">
          <p:sp>
            <p:nvSpPr>
              <p:cNvPr id="16" name="テキスト ボックス 15"/>
              <p:cNvSpPr txBox="1"/>
              <p:nvPr/>
            </p:nvSpPr>
            <p:spPr>
              <a:xfrm>
                <a:off x="1702551" y="4410129"/>
                <a:ext cx="1270541" cy="369332"/>
              </a:xfrm>
              <a:prstGeom prst="rect">
                <a:avLst/>
              </a:prstGeom>
              <a:noFill/>
            </p:spPr>
            <p:txBody>
              <a:bodyPr wrap="none" rtlCol="0">
                <a:spAutoFit/>
              </a:bodyPr>
              <a:lstStyle/>
              <a:p>
                <a:r>
                  <a:rPr kumimoji="1" lang="en-US" altLang="ja-JP" b="1" dirty="0" smtClean="0">
                    <a:latin typeface="Arial" panose="020B0604020202020204" pitchFamily="34" charset="0"/>
                    <a:cs typeface="Arial" panose="020B0604020202020204" pitchFamily="34" charset="0"/>
                  </a:rPr>
                  <a:t>Time</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1702551" y="4410129"/>
                <a:ext cx="1270541" cy="369332"/>
              </a:xfrm>
              <a:prstGeom prst="rect">
                <a:avLst/>
              </a:prstGeom>
              <a:blipFill rotWithShape="0">
                <a:blip r:embed="rId9"/>
                <a:stretch>
                  <a:fillRect l="-3828" t="-9836" r="-5263"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rot="10800000">
                <a:off x="-68598" y="1792270"/>
                <a:ext cx="461665" cy="2612642"/>
              </a:xfrm>
              <a:prstGeom prst="rect">
                <a:avLst/>
              </a:prstGeom>
              <a:noFill/>
            </p:spPr>
            <p:txBody>
              <a:bodyPr vert="eaVert" wrap="square" rtlCol="0">
                <a:spAutoFit/>
              </a:bodyPr>
              <a:lstStyle/>
              <a:p>
                <a:pPr algn="ctr"/>
                <a:r>
                  <a:rPr kumimoji="1" lang="en-US" altLang="ja-JP" b="1" dirty="0" smtClean="0">
                    <a:latin typeface="Arial" panose="020B0604020202020204" pitchFamily="34" charset="0"/>
                    <a:cs typeface="Arial" panose="020B0604020202020204" pitchFamily="34" charset="0"/>
                  </a:rPr>
                  <a:t>Applied voltage, </a:t>
                </a:r>
                <a14:m>
                  <m:oMath xmlns:m="http://schemas.openxmlformats.org/officeDocument/2006/math">
                    <m:r>
                      <a:rPr kumimoji="1" lang="en-US" altLang="ja-JP" b="1" i="1" smtClean="0">
                        <a:latin typeface="Cambria Math" panose="02040503050406030204" pitchFamily="18" charset="0"/>
                        <a:cs typeface="Arial" panose="020B0604020202020204" pitchFamily="34" charset="0"/>
                      </a:rPr>
                      <m:t>𝝓</m:t>
                    </m:r>
                  </m:oMath>
                </a14:m>
                <a:r>
                  <a:rPr lang="en-US" altLang="ja-JP" b="1" dirty="0" smtClean="0"/>
                  <a:t>(V) </a:t>
                </a:r>
                <a:endParaRPr lang="ja-JP" altLang="en-US" b="1"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rot="10800000">
                <a:off x="-68598" y="1792270"/>
                <a:ext cx="461665" cy="2612642"/>
              </a:xfrm>
              <a:prstGeom prst="rect">
                <a:avLst/>
              </a:prstGeom>
              <a:blipFill rotWithShape="0">
                <a:blip r:embed="rId10"/>
                <a:stretch>
                  <a:fillRect t="-1865" r="-12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02284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An example of film </a:t>
            </a:r>
            <a:r>
              <a:rPr lang="en-US" altLang="ja-JP" dirty="0" smtClean="0">
                <a:solidFill>
                  <a:srgbClr val="0000FF"/>
                </a:solidFill>
              </a:rPr>
              <a:t>growth</a:t>
            </a:r>
            <a:r>
              <a:rPr lang="en-US" altLang="ja-JP" dirty="0" smtClean="0"/>
              <a:t> nonlinearity</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14</a:t>
            </a:fld>
            <a:endParaRPr lang="ja-JP" altLang="en-US" dirty="0"/>
          </a:p>
        </p:txBody>
      </p:sp>
      <p:grpSp>
        <p:nvGrpSpPr>
          <p:cNvPr id="5" name="グループ化 4"/>
          <p:cNvGrpSpPr/>
          <p:nvPr/>
        </p:nvGrpSpPr>
        <p:grpSpPr>
          <a:xfrm>
            <a:off x="1175587" y="1029728"/>
            <a:ext cx="5506958" cy="3347622"/>
            <a:chOff x="1618036" y="708474"/>
            <a:chExt cx="5965820" cy="401667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036" y="708474"/>
              <a:ext cx="5965820" cy="4016670"/>
            </a:xfrm>
            <a:prstGeom prst="rect">
              <a:avLst/>
            </a:prstGeom>
          </p:spPr>
        </p:pic>
        <p:sp>
          <p:nvSpPr>
            <p:cNvPr id="12" name="テキスト ボックス 12"/>
            <p:cNvSpPr txBox="1"/>
            <p:nvPr/>
          </p:nvSpPr>
          <p:spPr>
            <a:xfrm>
              <a:off x="6362146" y="1848309"/>
              <a:ext cx="817425" cy="443146"/>
            </a:xfrm>
            <a:prstGeom prst="rect">
              <a:avLst/>
            </a:prstGeom>
            <a:noFill/>
            <a:ln>
              <a:solidFill>
                <a:srgbClr val="FF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250V</a:t>
              </a:r>
              <a:endParaRPr kumimoji="1" lang="ja-JP" altLang="en-US" dirty="0"/>
            </a:p>
          </p:txBody>
        </p:sp>
        <p:sp>
          <p:nvSpPr>
            <p:cNvPr id="13" name="テキスト ボックス 13"/>
            <p:cNvSpPr txBox="1"/>
            <p:nvPr/>
          </p:nvSpPr>
          <p:spPr>
            <a:xfrm>
              <a:off x="5443857" y="2640397"/>
              <a:ext cx="817425" cy="443146"/>
            </a:xfrm>
            <a:prstGeom prst="rect">
              <a:avLst/>
            </a:prstGeom>
            <a:noFill/>
            <a:ln>
              <a:solidFill>
                <a:srgbClr val="00B05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100V</a:t>
              </a:r>
              <a:endParaRPr kumimoji="1" lang="ja-JP" altLang="en-US" dirty="0"/>
            </a:p>
          </p:txBody>
        </p:sp>
        <p:sp>
          <p:nvSpPr>
            <p:cNvPr id="14" name="テキスト ボックス 14"/>
            <p:cNvSpPr txBox="1"/>
            <p:nvPr/>
          </p:nvSpPr>
          <p:spPr>
            <a:xfrm>
              <a:off x="5296261" y="3257111"/>
              <a:ext cx="678025" cy="443146"/>
            </a:xfrm>
            <a:prstGeom prst="rect">
              <a:avLst/>
            </a:prstGeom>
            <a:noFill/>
            <a:ln>
              <a:solidFill>
                <a:srgbClr val="0070C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50V</a:t>
              </a:r>
              <a:endParaRPr kumimoji="1" lang="ja-JP" altLang="en-US" dirty="0"/>
            </a:p>
          </p:txBody>
        </p:sp>
        <p:sp>
          <p:nvSpPr>
            <p:cNvPr id="15" name="テキスト ボックス 15"/>
            <p:cNvSpPr txBox="1"/>
            <p:nvPr/>
          </p:nvSpPr>
          <p:spPr>
            <a:xfrm>
              <a:off x="4969268" y="3778304"/>
              <a:ext cx="678025" cy="443146"/>
            </a:xfrm>
            <a:prstGeom prst="rect">
              <a:avLst/>
            </a:prstGeom>
            <a:noFill/>
            <a:ln>
              <a:solidFill>
                <a:srgbClr val="EB03CA"/>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10V</a:t>
              </a:r>
              <a:endParaRPr kumimoji="1" lang="ja-JP" altLang="en-US" dirty="0"/>
            </a:p>
          </p:txBody>
        </p:sp>
      </p:grpSp>
      <p:sp>
        <p:nvSpPr>
          <p:cNvPr id="17" name="テキスト ボックス 16"/>
          <p:cNvSpPr txBox="1"/>
          <p:nvPr/>
        </p:nvSpPr>
        <p:spPr>
          <a:xfrm>
            <a:off x="6436764" y="2236892"/>
            <a:ext cx="2489523" cy="1015663"/>
          </a:xfrm>
          <a:prstGeom prst="rect">
            <a:avLst/>
          </a:prstGeom>
          <a:solidFill>
            <a:schemeClr val="bg1">
              <a:lumMod val="85000"/>
            </a:schemeClr>
          </a:solidFill>
          <a:ln>
            <a:noFill/>
          </a:ln>
        </p:spPr>
        <p:txBody>
          <a:bodyPr wrap="square" rtlCol="0">
            <a:spAutoFit/>
          </a:bodyPr>
          <a:lstStyle/>
          <a:p>
            <a:r>
              <a:rPr lang="en-US" altLang="ja-JP" sz="2000" dirty="0" smtClean="0">
                <a:latin typeface="Arial" panose="020B0604020202020204" pitchFamily="34" charset="0"/>
                <a:cs typeface="Arial" panose="020B0604020202020204" pitchFamily="34" charset="0"/>
              </a:rPr>
              <a:t>The i</a:t>
            </a:r>
            <a:r>
              <a:rPr kumimoji="1" lang="en-US" altLang="ja-JP" sz="2000" dirty="0" smtClean="0">
                <a:latin typeface="Arial" panose="020B0604020202020204" pitchFamily="34" charset="0"/>
                <a:cs typeface="Arial" panose="020B0604020202020204" pitchFamily="34" charset="0"/>
              </a:rPr>
              <a:t>nclination</a:t>
            </a:r>
            <a:br>
              <a:rPr kumimoji="1" lang="en-US" altLang="ja-JP" sz="2000" dirty="0" smtClean="0">
                <a:latin typeface="Arial" panose="020B0604020202020204" pitchFamily="34" charset="0"/>
                <a:cs typeface="Arial" panose="020B0604020202020204" pitchFamily="34" charset="0"/>
              </a:rPr>
            </a:br>
            <a:r>
              <a:rPr kumimoji="1" lang="en-US" altLang="ja-JP" sz="2000" dirty="0" smtClean="0">
                <a:latin typeface="Arial" panose="020B0604020202020204" pitchFamily="34" charset="0"/>
                <a:cs typeface="Arial" panose="020B0604020202020204" pitchFamily="34" charset="0"/>
              </a:rPr>
              <a:t>shows</a:t>
            </a:r>
            <a:r>
              <a:rPr lang="en-US" altLang="ja-JP" sz="2000" dirty="0">
                <a:latin typeface="Arial" panose="020B0604020202020204" pitchFamily="34" charset="0"/>
                <a:cs typeface="Arial" panose="020B0604020202020204" pitchFamily="34" charset="0"/>
              </a:rPr>
              <a:t> </a:t>
            </a:r>
            <a:r>
              <a:rPr kumimoji="1" lang="en-US" altLang="ja-JP" sz="2000" dirty="0" smtClean="0">
                <a:latin typeface="Arial" panose="020B0604020202020204" pitchFamily="34" charset="0"/>
                <a:cs typeface="Arial" panose="020B0604020202020204" pitchFamily="34" charset="0"/>
              </a:rPr>
              <a:t>t</a:t>
            </a:r>
            <a:r>
              <a:rPr lang="en-US" altLang="ja-JP" sz="2000" dirty="0" smtClean="0">
                <a:latin typeface="Arial" panose="020B0604020202020204" pitchFamily="34" charset="0"/>
                <a:cs typeface="Arial" panose="020B0604020202020204" pitchFamily="34" charset="0"/>
              </a:rPr>
              <a:t>he</a:t>
            </a:r>
            <a:br>
              <a:rPr lang="en-US" altLang="ja-JP" sz="2000" dirty="0" smtClean="0">
                <a:latin typeface="Arial" panose="020B0604020202020204" pitchFamily="34" charset="0"/>
                <a:cs typeface="Arial" panose="020B0604020202020204" pitchFamily="34" charset="0"/>
              </a:rPr>
            </a:br>
            <a:r>
              <a:rPr lang="en-US" altLang="ja-JP" sz="2000" dirty="0" smtClean="0">
                <a:latin typeface="Arial" panose="020B0604020202020204" pitchFamily="34" charset="0"/>
                <a:cs typeface="Arial" panose="020B0604020202020204" pitchFamily="34" charset="0"/>
              </a:rPr>
              <a:t>deposition efficiency.</a:t>
            </a:r>
            <a:endParaRPr kumimoji="1" lang="ja-JP" altLang="en-US" sz="2000" dirty="0">
              <a:latin typeface="Arial" panose="020B0604020202020204" pitchFamily="34" charset="0"/>
              <a:cs typeface="Arial" panose="020B0604020202020204" pitchFamily="34" charset="0"/>
            </a:endParaRPr>
          </a:p>
        </p:txBody>
      </p:sp>
      <p:cxnSp>
        <p:nvCxnSpPr>
          <p:cNvPr id="18" name="直線コネクタ 17"/>
          <p:cNvCxnSpPr/>
          <p:nvPr/>
        </p:nvCxnSpPr>
        <p:spPr>
          <a:xfrm flipH="1">
            <a:off x="2007881" y="1266325"/>
            <a:ext cx="3859288" cy="272608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rot="19560255">
            <a:off x="2385301" y="2514329"/>
            <a:ext cx="2068195" cy="369332"/>
          </a:xfrm>
          <a:prstGeom prst="rect">
            <a:avLst/>
          </a:prstGeom>
          <a:noFill/>
        </p:spPr>
        <p:txBody>
          <a:bodyPr wrap="none" rtlCol="0">
            <a:spAutoFit/>
          </a:bodyPr>
          <a:lstStyle/>
          <a:p>
            <a:r>
              <a:rPr kumimoji="1" lang="en-US" altLang="ja-JP" dirty="0" smtClean="0"/>
              <a:t>Conventional model</a:t>
            </a:r>
            <a:endParaRPr kumimoji="1" lang="ja-JP" altLang="en-US" dirty="0"/>
          </a:p>
        </p:txBody>
      </p:sp>
      <mc:AlternateContent xmlns:mc="http://schemas.openxmlformats.org/markup-compatibility/2006" xmlns:a14="http://schemas.microsoft.com/office/drawing/2010/main">
        <mc:Choice Requires="a14">
          <p:sp>
            <p:nvSpPr>
              <p:cNvPr id="25" name="テキスト ボックス 24"/>
              <p:cNvSpPr txBox="1"/>
              <p:nvPr/>
            </p:nvSpPr>
            <p:spPr>
              <a:xfrm rot="10800000">
                <a:off x="1299522" y="1297454"/>
                <a:ext cx="461665" cy="2616446"/>
              </a:xfrm>
              <a:prstGeom prst="rect">
                <a:avLst/>
              </a:prstGeom>
              <a:noFill/>
            </p:spPr>
            <p:txBody>
              <a:bodyPr vert="eaVert" wrap="square" rtlCol="0">
                <a:spAutoFit/>
              </a:bodyPr>
              <a:lstStyle/>
              <a:p>
                <a:r>
                  <a:rPr lang="en-US" altLang="ja-JP" b="1" dirty="0" smtClean="0">
                    <a:latin typeface="Arial" panose="020B0604020202020204" pitchFamily="34" charset="0"/>
                    <a:cs typeface="Arial" panose="020B0604020202020204" pitchFamily="34" charset="0"/>
                  </a:rPr>
                  <a:t>Film thickness</a:t>
                </a:r>
                <a:r>
                  <a:rPr kumimoji="1" lang="en-US" altLang="ja-JP" b="1" dirty="0" smtClean="0">
                    <a:latin typeface="Arial" panose="020B0604020202020204" pitchFamily="34" charset="0"/>
                    <a:cs typeface="Arial" panose="020B0604020202020204" pitchFamily="34" charset="0"/>
                  </a:rPr>
                  <a:t>,</a:t>
                </a:r>
                <a:r>
                  <a:rPr lang="en-US" altLang="ja-JP" b="1" dirty="0" smtClean="0"/>
                  <a:t> </a:t>
                </a:r>
                <a14:m>
                  <m:oMath xmlns:m="http://schemas.openxmlformats.org/officeDocument/2006/math">
                    <m:r>
                      <a:rPr lang="en-US" altLang="ja-JP" b="1" i="1">
                        <a:latin typeface="Cambria Math" panose="02040503050406030204" pitchFamily="18" charset="0"/>
                      </a:rPr>
                      <m:t>𝒉</m:t>
                    </m:r>
                  </m:oMath>
                </a14:m>
                <a:r>
                  <a:rPr lang="en-US" altLang="ja-JP" b="1" dirty="0"/>
                  <a:t>(</a:t>
                </a:r>
                <a14:m>
                  <m:oMath xmlns:m="http://schemas.openxmlformats.org/officeDocument/2006/math">
                    <m:r>
                      <a:rPr lang="ja-JP" altLang="en-US" b="1">
                        <a:latin typeface="Cambria Math"/>
                      </a:rPr>
                      <m:t>𝛍</m:t>
                    </m:r>
                    <m:r>
                      <a:rPr lang="en-US" altLang="ja-JP" b="1">
                        <a:latin typeface="Cambria Math"/>
                      </a:rPr>
                      <m:t>𝐦</m:t>
                    </m:r>
                  </m:oMath>
                </a14:m>
                <a:r>
                  <a:rPr lang="en-US" altLang="ja-JP" b="1" dirty="0" smtClean="0"/>
                  <a:t>)</a:t>
                </a:r>
                <a:endParaRPr lang="ja-JP" altLang="en-US" b="1"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rot="10800000">
                <a:off x="1299522" y="1297454"/>
                <a:ext cx="461665" cy="2616446"/>
              </a:xfrm>
              <a:prstGeom prst="rect">
                <a:avLst/>
              </a:prstGeom>
              <a:blipFill>
                <a:blip r:embed="rId4"/>
                <a:stretch>
                  <a:fillRect r="-11842" b="-37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1956826" y="4182545"/>
                <a:ext cx="5067798" cy="375552"/>
              </a:xfrm>
              <a:prstGeom prst="rect">
                <a:avLst/>
              </a:prstGeom>
              <a:noFill/>
            </p:spPr>
            <p:txBody>
              <a:bodyPr wrap="none" rtlCol="0">
                <a:spAutoFit/>
              </a:bodyPr>
              <a:lstStyle/>
              <a:p>
                <a:r>
                  <a:rPr lang="en-US" altLang="ja-JP" b="1" dirty="0" smtClean="0">
                    <a:latin typeface="Arial" panose="020B0604020202020204" pitchFamily="34" charset="0"/>
                    <a:cs typeface="Arial" panose="020B0604020202020204" pitchFamily="34" charset="0"/>
                  </a:rPr>
                  <a:t>Total charge density on cathode</a:t>
                </a:r>
                <a14:m>
                  <m:oMath xmlns:m="http://schemas.openxmlformats.org/officeDocument/2006/math">
                    <m:r>
                      <a:rPr lang="en-US" altLang="ja-JP" b="1" i="1" dirty="0" smtClean="0">
                        <a:latin typeface="Cambria Math" panose="02040503050406030204" pitchFamily="18" charset="0"/>
                      </a:rPr>
                      <m:t>,  </m:t>
                    </m:r>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𝑫</m:t>
                        </m:r>
                      </m:e>
                      <m:sub>
                        <m:r>
                          <a:rPr kumimoji="1" lang="en-US" altLang="ja-JP" b="1" i="0" smtClean="0">
                            <a:latin typeface="Cambria Math" panose="02040503050406030204" pitchFamily="18" charset="0"/>
                          </a:rPr>
                          <m:t>𝐜𝐚𝐭</m:t>
                        </m:r>
                      </m:sub>
                    </m:sSub>
                    <m:r>
                      <a:rPr kumimoji="1" lang="en-US" altLang="ja-JP" b="1" i="1" smtClean="0">
                        <a:latin typeface="Cambria Math" panose="02040503050406030204" pitchFamily="18" charset="0"/>
                      </a:rPr>
                      <m:t>(</m:t>
                    </m:r>
                    <m:r>
                      <a:rPr kumimoji="1" lang="en-US" altLang="ja-JP" b="1" i="0" smtClean="0">
                        <a:latin typeface="Cambria Math" panose="02040503050406030204" pitchFamily="18" charset="0"/>
                      </a:rPr>
                      <m:t>𝐂</m:t>
                    </m:r>
                    <m:r>
                      <a:rPr kumimoji="1" lang="en-US" altLang="ja-JP" b="1" i="0" smtClean="0">
                        <a:latin typeface="Cambria Math" panose="02040503050406030204" pitchFamily="18" charset="0"/>
                      </a:rPr>
                      <m:t>/</m:t>
                    </m:r>
                    <m:sSup>
                      <m:sSupPr>
                        <m:ctrlPr>
                          <a:rPr kumimoji="1" lang="en-US" altLang="ja-JP" b="1" i="1" smtClean="0">
                            <a:latin typeface="Cambria Math" panose="02040503050406030204" pitchFamily="18" charset="0"/>
                          </a:rPr>
                        </m:ctrlPr>
                      </m:sSupPr>
                      <m:e>
                        <m:r>
                          <a:rPr kumimoji="1" lang="en-US" altLang="ja-JP" b="1" i="0" smtClean="0">
                            <a:latin typeface="Cambria Math" panose="02040503050406030204" pitchFamily="18" charset="0"/>
                          </a:rPr>
                          <m:t>𝐦</m:t>
                        </m:r>
                      </m:e>
                      <m:sup>
                        <m:r>
                          <a:rPr kumimoji="1" lang="en-US" altLang="ja-JP" b="1" i="0" smtClean="0">
                            <a:latin typeface="Cambria Math" panose="02040503050406030204" pitchFamily="18" charset="0"/>
                          </a:rPr>
                          <m:t>𝟐</m:t>
                        </m:r>
                      </m:sup>
                    </m:sSup>
                    <m:r>
                      <a:rPr kumimoji="1" lang="en-US" altLang="ja-JP" b="1" i="1" smtClean="0">
                        <a:latin typeface="Cambria Math" panose="02040503050406030204" pitchFamily="18" charset="0"/>
                      </a:rPr>
                      <m:t>)</m:t>
                    </m:r>
                  </m:oMath>
                </a14:m>
                <a:endParaRPr kumimoji="1" lang="ja-JP" altLang="en-US" b="1"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1956826" y="4182545"/>
                <a:ext cx="5067798" cy="375552"/>
              </a:xfrm>
              <a:prstGeom prst="rect">
                <a:avLst/>
              </a:prstGeom>
              <a:blipFill>
                <a:blip r:embed="rId5"/>
                <a:stretch>
                  <a:fillRect l="-963" t="-4839" b="-25806"/>
                </a:stretch>
              </a:blipFill>
            </p:spPr>
            <p:txBody>
              <a:bodyPr/>
              <a:lstStyle/>
              <a:p>
                <a:r>
                  <a:rPr lang="ja-JP" altLang="en-US">
                    <a:noFill/>
                  </a:rPr>
                  <a:t> </a:t>
                </a:r>
              </a:p>
            </p:txBody>
          </p:sp>
        </mc:Fallback>
      </mc:AlternateContent>
      <p:sp>
        <p:nvSpPr>
          <p:cNvPr id="7" name="テキスト ボックス 6"/>
          <p:cNvSpPr txBox="1"/>
          <p:nvPr/>
        </p:nvSpPr>
        <p:spPr>
          <a:xfrm>
            <a:off x="226540" y="5429817"/>
            <a:ext cx="8690919" cy="830997"/>
          </a:xfrm>
          <a:prstGeom prst="rect">
            <a:avLst/>
          </a:prstGeom>
          <a:solidFill>
            <a:schemeClr val="accent5"/>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2400" dirty="0" smtClean="0">
                <a:latin typeface="Arial" panose="020B0604020202020204" pitchFamily="34" charset="0"/>
                <a:cs typeface="Arial" panose="020B0604020202020204" pitchFamily="34" charset="0"/>
              </a:rPr>
              <a:t>The film growth model should include the effect of the</a:t>
            </a:r>
            <a:br>
              <a:rPr lang="en-US" altLang="ja-JP" sz="2400" dirty="0" smtClean="0">
                <a:latin typeface="Arial" panose="020B0604020202020204" pitchFamily="34" charset="0"/>
                <a:cs typeface="Arial" panose="020B0604020202020204" pitchFamily="34" charset="0"/>
              </a:rPr>
            </a:br>
            <a:r>
              <a:rPr lang="en-US" altLang="ja-JP" sz="2400" dirty="0" smtClean="0">
                <a:solidFill>
                  <a:srgbClr val="FF00FF"/>
                </a:solidFill>
                <a:latin typeface="Arial" panose="020B0604020202020204" pitchFamily="34" charset="0"/>
                <a:cs typeface="Arial" panose="020B0604020202020204" pitchFamily="34" charset="0"/>
              </a:rPr>
              <a:t>diffusive current </a:t>
            </a:r>
            <a:r>
              <a:rPr lang="en-US" altLang="ja-JP" sz="2400" dirty="0" smtClean="0">
                <a:latin typeface="Arial" panose="020B0604020202020204" pitchFamily="34" charset="0"/>
                <a:cs typeface="Arial" panose="020B0604020202020204" pitchFamily="34" charset="0"/>
              </a:rPr>
              <a:t>depending on the voltage and film thickness. </a:t>
            </a:r>
            <a:endParaRPr kumimoji="1" lang="ja-JP" altLang="en-US" sz="2400" dirty="0">
              <a:latin typeface="Arial" panose="020B0604020202020204" pitchFamily="34" charset="0"/>
              <a:cs typeface="Arial" panose="020B0604020202020204" pitchFamily="34" charset="0"/>
            </a:endParaRPr>
          </a:p>
        </p:txBody>
      </p:sp>
      <p:sp>
        <p:nvSpPr>
          <p:cNvPr id="10" name="テキスト ボックス 9"/>
          <p:cNvSpPr txBox="1"/>
          <p:nvPr/>
        </p:nvSpPr>
        <p:spPr>
          <a:xfrm>
            <a:off x="1245894" y="731797"/>
            <a:ext cx="6638356" cy="400110"/>
          </a:xfrm>
          <a:prstGeom prst="rect">
            <a:avLst/>
          </a:prstGeom>
          <a:noFill/>
        </p:spPr>
        <p:txBody>
          <a:bodyPr wrap="none" rtlCol="0">
            <a:spAutoFit/>
          </a:bodyPr>
          <a:lstStyle/>
          <a:p>
            <a:pPr algn="ctr"/>
            <a:r>
              <a:rPr lang="en-US" altLang="ja-JP" sz="2000" dirty="0" smtClean="0">
                <a:latin typeface="Arial" panose="020B0604020202020204" pitchFamily="34" charset="0"/>
                <a:cs typeface="Arial" panose="020B0604020202020204" pitchFamily="34" charset="0"/>
              </a:rPr>
              <a:t>Relation between total charge density and film thickness.</a:t>
            </a:r>
            <a:endParaRPr kumimoji="1" lang="ja-JP" altLang="en-US" sz="2000" dirty="0">
              <a:latin typeface="Arial" panose="020B0604020202020204" pitchFamily="34" charset="0"/>
              <a:cs typeface="Arial" panose="020B0604020202020204" pitchFamily="34" charset="0"/>
            </a:endParaRPr>
          </a:p>
        </p:txBody>
      </p:sp>
      <p:sp>
        <p:nvSpPr>
          <p:cNvPr id="8" name="正方形/長方形 7"/>
          <p:cNvSpPr/>
          <p:nvPr/>
        </p:nvSpPr>
        <p:spPr>
          <a:xfrm>
            <a:off x="1610080" y="4545746"/>
            <a:ext cx="5943830" cy="830997"/>
          </a:xfrm>
          <a:prstGeom prst="rect">
            <a:avLst/>
          </a:prstGeom>
        </p:spPr>
        <p:txBody>
          <a:bodyPr wrap="square">
            <a:spAutoFit/>
          </a:bodyPr>
          <a:lstStyle/>
          <a:p>
            <a:pPr algn="ctr"/>
            <a:r>
              <a:rPr lang="en-US" altLang="ja-JP" sz="2400" dirty="0" smtClean="0">
                <a:solidFill>
                  <a:srgbClr val="FF0000"/>
                </a:solidFill>
              </a:rPr>
              <a:t>The total charge density is same, but </a:t>
            </a:r>
          </a:p>
          <a:p>
            <a:pPr algn="ctr"/>
            <a:r>
              <a:rPr lang="en-US" altLang="ja-JP" sz="2400" b="1" dirty="0" smtClean="0">
                <a:solidFill>
                  <a:srgbClr val="FF0000"/>
                </a:solidFill>
              </a:rPr>
              <a:t>the deposition efficiencies are different.</a:t>
            </a:r>
            <a:endParaRPr lang="en-US" altLang="ja-JP" sz="2400" b="1" dirty="0">
              <a:solidFill>
                <a:srgbClr val="FF0000"/>
              </a:solidFill>
            </a:endParaRPr>
          </a:p>
        </p:txBody>
      </p:sp>
    </p:spTree>
    <p:extLst>
      <p:ext uri="{BB962C8B-B14F-4D97-AF65-F5344CB8AC3E}">
        <p14:creationId xmlns:p14="http://schemas.microsoft.com/office/powerpoint/2010/main" val="3884446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chor="ctr"/>
          <a:lstStyle/>
          <a:p>
            <a:pPr marL="0" indent="0" algn="ctr">
              <a:buNone/>
            </a:pPr>
            <a:r>
              <a:rPr kumimoji="1" lang="en-US" altLang="ja-JP" sz="4000" dirty="0" smtClean="0">
                <a:effectLst>
                  <a:outerShdw blurRad="38100" dist="38100" dir="2700000" algn="tl">
                    <a:srgbClr val="000000">
                      <a:alpha val="43137"/>
                    </a:srgbClr>
                  </a:outerShdw>
                </a:effectLst>
              </a:rPr>
              <a:t>Our new models</a:t>
            </a:r>
          </a:p>
          <a:p>
            <a:pPr marL="0" indent="0" algn="ctr">
              <a:buNone/>
            </a:pPr>
            <a:endParaRPr kumimoji="1" lang="ja-JP" altLang="en-US" sz="4000"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15</a:t>
            </a:fld>
            <a:endParaRPr lang="ja-JP" altLang="en-US" dirty="0"/>
          </a:p>
        </p:txBody>
      </p:sp>
    </p:spTree>
    <p:extLst>
      <p:ext uri="{BB962C8B-B14F-4D97-AF65-F5344CB8AC3E}">
        <p14:creationId xmlns:p14="http://schemas.microsoft.com/office/powerpoint/2010/main" val="1365812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Procedure to identify </a:t>
            </a:r>
            <a:r>
              <a:rPr lang="en-US" altLang="ja-JP" dirty="0" smtClean="0">
                <a:solidFill>
                  <a:srgbClr val="FF0000"/>
                </a:solidFill>
              </a:rPr>
              <a:t>resistance</a:t>
            </a:r>
            <a:r>
              <a:rPr lang="en-US" altLang="ja-JP" dirty="0" smtClean="0"/>
              <a:t> model</a:t>
            </a:r>
            <a:endParaRPr kumimoji="1" lang="ja-JP" altLang="en-US" dirty="0"/>
          </a:p>
        </p:txBody>
      </p:sp>
      <p:sp>
        <p:nvSpPr>
          <p:cNvPr id="3" name="コンテンツ プレースホルダー 2"/>
          <p:cNvSpPr>
            <a:spLocks noGrp="1"/>
          </p:cNvSpPr>
          <p:nvPr>
            <p:ph idx="1"/>
          </p:nvPr>
        </p:nvSpPr>
        <p:spPr>
          <a:xfrm>
            <a:off x="251520" y="657226"/>
            <a:ext cx="8630543" cy="5721324"/>
          </a:xfrm>
        </p:spPr>
        <p:txBody>
          <a:bodyPr/>
          <a:lstStyle/>
          <a:p>
            <a:pPr marL="0" indent="0">
              <a:buNone/>
            </a:pPr>
            <a:r>
              <a:rPr lang="en-US" altLang="ja-JP" sz="1000" i="1" dirty="0" smtClean="0">
                <a:latin typeface="Cambria Math" panose="02040503050406030204" pitchFamily="18" charset="0"/>
              </a:rPr>
              <a:t> </a:t>
            </a:r>
            <a:endParaRPr lang="en-US" altLang="ja-JP" sz="2400" dirty="0" smtClean="0"/>
          </a:p>
          <a:p>
            <a:pPr marL="0" indent="0">
              <a:buNone/>
            </a:pPr>
            <a:r>
              <a:rPr lang="en-US" altLang="ja-JP" sz="700" dirty="0"/>
              <a:t> </a:t>
            </a:r>
            <a:endParaRPr lang="ja-JP" altLang="en-US" sz="1400" dirty="0"/>
          </a:p>
          <a:p>
            <a:pPr marL="0" indent="0">
              <a:buNone/>
            </a:pPr>
            <a:r>
              <a:rPr lang="en-US" altLang="ja-JP" sz="2400" dirty="0" smtClean="0"/>
              <a:t>  </a:t>
            </a:r>
            <a:endParaRPr lang="en-US" altLang="ja-JP" sz="2800" dirty="0"/>
          </a:p>
          <a:p>
            <a:pPr marL="0" indent="0">
              <a:buNone/>
            </a:pPr>
            <a:endParaRPr lang="en-US" altLang="ja-JP" sz="2800" dirty="0" smtClean="0"/>
          </a:p>
          <a:p>
            <a:pPr marL="0" indent="0">
              <a:buNone/>
            </a:pPr>
            <a:endParaRPr kumimoji="1" lang="en-US" altLang="ja-JP" sz="2800"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16</a:t>
            </a:fld>
            <a:endParaRPr lang="ja-JP" altLang="en-US" dirty="0"/>
          </a:p>
        </p:txBody>
      </p:sp>
      <p:pic>
        <p:nvPicPr>
          <p:cNvPr id="24" name="図 23"/>
          <p:cNvPicPr>
            <a:picLocks noChangeAspect="1"/>
          </p:cNvPicPr>
          <p:nvPr/>
        </p:nvPicPr>
        <p:blipFill>
          <a:blip r:embed="rId2"/>
          <a:stretch>
            <a:fillRect/>
          </a:stretch>
        </p:blipFill>
        <p:spPr>
          <a:xfrm>
            <a:off x="1153601" y="3699849"/>
            <a:ext cx="6384021" cy="2678701"/>
          </a:xfrm>
          <a:prstGeom prst="rect">
            <a:avLst/>
          </a:prstGeom>
        </p:spPr>
      </p:pic>
      <p:pic>
        <p:nvPicPr>
          <p:cNvPr id="11" name="図 10"/>
          <p:cNvPicPr>
            <a:picLocks noChangeAspect="1"/>
          </p:cNvPicPr>
          <p:nvPr/>
        </p:nvPicPr>
        <p:blipFill>
          <a:blip r:embed="rId3"/>
          <a:stretch>
            <a:fillRect/>
          </a:stretch>
        </p:blipFill>
        <p:spPr>
          <a:xfrm>
            <a:off x="3754273" y="1000910"/>
            <a:ext cx="5379310" cy="2612926"/>
          </a:xfrm>
          <a:prstGeom prst="rect">
            <a:avLst/>
          </a:prstGeom>
        </p:spPr>
      </p:pic>
      <p:sp>
        <p:nvSpPr>
          <p:cNvPr id="20" name="曲折矢印 19"/>
          <p:cNvSpPr/>
          <p:nvPr/>
        </p:nvSpPr>
        <p:spPr>
          <a:xfrm rot="10800000">
            <a:off x="7086742" y="4043534"/>
            <a:ext cx="914402" cy="700216"/>
          </a:xfrm>
          <a:prstGeom prst="ben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0" name="図 2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5923" y="940315"/>
            <a:ext cx="2053909" cy="2852365"/>
          </a:xfrm>
          <a:prstGeom prst="rect">
            <a:avLst/>
          </a:prstGeom>
        </p:spPr>
      </p:pic>
      <p:sp>
        <p:nvSpPr>
          <p:cNvPr id="8" name="右矢印 7"/>
          <p:cNvSpPr/>
          <p:nvPr/>
        </p:nvSpPr>
        <p:spPr>
          <a:xfrm>
            <a:off x="2813488" y="1776080"/>
            <a:ext cx="940785" cy="4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863507" y="2180886"/>
            <a:ext cx="668773" cy="400110"/>
          </a:xfrm>
          <a:prstGeom prst="rect">
            <a:avLst/>
          </a:prstGeom>
          <a:noFill/>
        </p:spPr>
        <p:txBody>
          <a:bodyPr wrap="none" rtlCol="0">
            <a:spAutoFit/>
          </a:bodyPr>
          <a:lstStyle/>
          <a:p>
            <a:r>
              <a:rPr lang="en-US" altLang="ja-JP"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kumimoji="1" lang="en-US" altLang="ja-JP"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lot</a:t>
            </a:r>
            <a:endParaRPr kumimoji="1" lang="ja-JP" alt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テキスト ボックス 30"/>
          <p:cNvSpPr txBox="1"/>
          <p:nvPr/>
        </p:nvSpPr>
        <p:spPr>
          <a:xfrm>
            <a:off x="7224675" y="4798986"/>
            <a:ext cx="894797" cy="707886"/>
          </a:xfrm>
          <a:prstGeom prst="rect">
            <a:avLst/>
          </a:prstGeom>
          <a:noFill/>
        </p:spPr>
        <p:txBody>
          <a:bodyPr wrap="none" rtlCol="0">
            <a:spAutoFit/>
          </a:bodyPr>
          <a:lstStyle/>
          <a:p>
            <a:r>
              <a:rPr lang="en-US" altLang="ja-JP"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kumimoji="1" lang="en-US" altLang="ja-JP"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ata </a:t>
            </a:r>
            <a:br>
              <a:rPr kumimoji="1" lang="en-US" altLang="ja-JP"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kumimoji="1" lang="en-US" altLang="ja-JP"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fitting</a:t>
            </a:r>
            <a:endParaRPr kumimoji="1" lang="ja-JP" alt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テキスト ボックス 13"/>
              <p:cNvSpPr txBox="1"/>
              <p:nvPr/>
            </p:nvSpPr>
            <p:spPr>
              <a:xfrm>
                <a:off x="1089635" y="5809583"/>
                <a:ext cx="1994457" cy="523220"/>
              </a:xfrm>
              <a:prstGeom prst="rect">
                <a:avLst/>
              </a:prstGeom>
              <a:solidFill>
                <a:schemeClr val="bg1"/>
              </a:solidFill>
            </p:spPr>
            <p:txBody>
              <a:bodyPr wrap="none" rtlCol="0">
                <a:spAutoFit/>
              </a:bodyPr>
              <a:lstStyle/>
              <a:p>
                <a:r>
                  <a:rPr lang="en-US" altLang="ja-JP" sz="1400" dirty="0" smtClean="0">
                    <a:latin typeface="Arial" panose="020B0604020202020204" pitchFamily="34" charset="0"/>
                    <a:cs typeface="Arial" panose="020B0604020202020204" pitchFamily="34" charset="0"/>
                  </a:rPr>
                  <a:t>Cathode voltage drop, </a:t>
                </a:r>
              </a:p>
              <a:p>
                <a14:m>
                  <m:oMath xmlns:m="http://schemas.openxmlformats.org/officeDocument/2006/math">
                    <m:sSub>
                      <m:sSubPr>
                        <m:ctrlPr>
                          <a:rPr lang="en-US" altLang="ja-JP" sz="1400" i="1">
                            <a:latin typeface="Cambria Math" panose="02040503050406030204" pitchFamily="18" charset="0"/>
                          </a:rPr>
                        </m:ctrlPr>
                      </m:sSubPr>
                      <m:e>
                        <m:r>
                          <m:rPr>
                            <m:sty m:val="p"/>
                          </m:rPr>
                          <a:rPr lang="en-US" altLang="ja-JP" sz="1400" b="0" i="0" smtClean="0">
                            <a:latin typeface="Cambria Math" panose="02040503050406030204" pitchFamily="18" charset="0"/>
                          </a:rPr>
                          <m:t>Δ</m:t>
                        </m:r>
                        <m:r>
                          <a:rPr lang="en-US" altLang="ja-JP" sz="1400" b="0" i="1" smtClean="0">
                            <a:latin typeface="Cambria Math" panose="02040503050406030204" pitchFamily="18" charset="0"/>
                          </a:rPr>
                          <m:t>𝜙</m:t>
                        </m:r>
                      </m:e>
                      <m:sub>
                        <m:r>
                          <m:rPr>
                            <m:sty m:val="p"/>
                          </m:rPr>
                          <a:rPr lang="en-US" altLang="ja-JP" sz="1400">
                            <a:latin typeface="Cambria Math" panose="02040503050406030204" pitchFamily="18" charset="0"/>
                          </a:rPr>
                          <m:t>cat</m:t>
                        </m:r>
                      </m:sub>
                    </m:sSub>
                    <m:r>
                      <a:rPr lang="en-US" altLang="ja-JP" sz="1400" b="0" i="0" smtClean="0">
                        <a:latin typeface="Cambria Math" panose="02040503050406030204" pitchFamily="18" charset="0"/>
                      </a:rPr>
                      <m:t> </m:t>
                    </m:r>
                  </m:oMath>
                </a14:m>
                <a:r>
                  <a:rPr lang="en-US" altLang="ja-JP" sz="1400" dirty="0" smtClean="0"/>
                  <a:t>(</a:t>
                </a:r>
                <a14:m>
                  <m:oMath xmlns:m="http://schemas.openxmlformats.org/officeDocument/2006/math">
                    <m:r>
                      <m:rPr>
                        <m:sty m:val="p"/>
                      </m:rPr>
                      <a:rPr lang="en-US" altLang="ja-JP" sz="1400" b="0" i="0" smtClean="0">
                        <a:latin typeface="Cambria Math" panose="02040503050406030204" pitchFamily="18" charset="0"/>
                      </a:rPr>
                      <m:t>V</m:t>
                    </m:r>
                  </m:oMath>
                </a14:m>
                <a:r>
                  <a:rPr lang="en-US" altLang="ja-JP" sz="1400" dirty="0" smtClean="0"/>
                  <a:t>)</a:t>
                </a:r>
                <a:endParaRPr lang="ja-JP" altLang="en-US" sz="14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1089635" y="5809583"/>
                <a:ext cx="1994457" cy="523220"/>
              </a:xfrm>
              <a:prstGeom prst="rect">
                <a:avLst/>
              </a:prstGeom>
              <a:blipFill rotWithShape="0">
                <a:blip r:embed="rId6"/>
                <a:stretch>
                  <a:fillRect l="-917" t="-2326" b="-116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3600764" y="3069928"/>
                <a:ext cx="1994457" cy="523220"/>
              </a:xfrm>
              <a:prstGeom prst="rect">
                <a:avLst/>
              </a:prstGeom>
              <a:solidFill>
                <a:schemeClr val="bg1"/>
              </a:solidFill>
            </p:spPr>
            <p:txBody>
              <a:bodyPr wrap="none" rtlCol="0">
                <a:spAutoFit/>
              </a:bodyPr>
              <a:lstStyle/>
              <a:p>
                <a:r>
                  <a:rPr lang="en-US" altLang="ja-JP" sz="1400" dirty="0" smtClean="0">
                    <a:latin typeface="Arial" panose="020B0604020202020204" pitchFamily="34" charset="0"/>
                    <a:cs typeface="Arial" panose="020B0604020202020204" pitchFamily="34" charset="0"/>
                  </a:rPr>
                  <a:t>Cathode voltage drop, </a:t>
                </a:r>
              </a:p>
              <a:p>
                <a14:m>
                  <m:oMath xmlns:m="http://schemas.openxmlformats.org/officeDocument/2006/math">
                    <m:sSub>
                      <m:sSubPr>
                        <m:ctrlPr>
                          <a:rPr lang="en-US" altLang="ja-JP" sz="1400" i="1">
                            <a:latin typeface="Cambria Math" panose="02040503050406030204" pitchFamily="18" charset="0"/>
                          </a:rPr>
                        </m:ctrlPr>
                      </m:sSubPr>
                      <m:e>
                        <m:r>
                          <m:rPr>
                            <m:sty m:val="p"/>
                          </m:rPr>
                          <a:rPr lang="en-US" altLang="ja-JP" sz="1400" b="0" i="0" smtClean="0">
                            <a:latin typeface="Cambria Math" panose="02040503050406030204" pitchFamily="18" charset="0"/>
                          </a:rPr>
                          <m:t>Δ</m:t>
                        </m:r>
                        <m:r>
                          <a:rPr lang="en-US" altLang="ja-JP" sz="1400" b="0" i="1" smtClean="0">
                            <a:latin typeface="Cambria Math" panose="02040503050406030204" pitchFamily="18" charset="0"/>
                          </a:rPr>
                          <m:t>𝜙</m:t>
                        </m:r>
                      </m:e>
                      <m:sub>
                        <m:r>
                          <m:rPr>
                            <m:sty m:val="p"/>
                          </m:rPr>
                          <a:rPr lang="en-US" altLang="ja-JP" sz="1400">
                            <a:latin typeface="Cambria Math" panose="02040503050406030204" pitchFamily="18" charset="0"/>
                          </a:rPr>
                          <m:t>cat</m:t>
                        </m:r>
                      </m:sub>
                    </m:sSub>
                    <m:r>
                      <a:rPr lang="en-US" altLang="ja-JP" sz="1400" b="0" i="0" smtClean="0">
                        <a:latin typeface="Cambria Math" panose="02040503050406030204" pitchFamily="18" charset="0"/>
                      </a:rPr>
                      <m:t> </m:t>
                    </m:r>
                  </m:oMath>
                </a14:m>
                <a:r>
                  <a:rPr lang="en-US" altLang="ja-JP" sz="1400" dirty="0" smtClean="0"/>
                  <a:t>(</a:t>
                </a:r>
                <a14:m>
                  <m:oMath xmlns:m="http://schemas.openxmlformats.org/officeDocument/2006/math">
                    <m:r>
                      <m:rPr>
                        <m:sty m:val="p"/>
                      </m:rPr>
                      <a:rPr lang="en-US" altLang="ja-JP" sz="1400" b="0" i="0" smtClean="0">
                        <a:latin typeface="Cambria Math" panose="02040503050406030204" pitchFamily="18" charset="0"/>
                      </a:rPr>
                      <m:t>V</m:t>
                    </m:r>
                  </m:oMath>
                </a14:m>
                <a:r>
                  <a:rPr lang="en-US" altLang="ja-JP" sz="1400" dirty="0" smtClean="0"/>
                  <a:t>)</a:t>
                </a:r>
                <a:endParaRPr lang="ja-JP" altLang="en-US" sz="14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600764" y="3069928"/>
                <a:ext cx="1994457" cy="523220"/>
              </a:xfrm>
              <a:prstGeom prst="rect">
                <a:avLst/>
              </a:prstGeom>
              <a:blipFill rotWithShape="0">
                <a:blip r:embed="rId7"/>
                <a:stretch>
                  <a:fillRect l="-917" t="-2353" b="-117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rot="10800000">
                <a:off x="1896341" y="3878693"/>
                <a:ext cx="615553" cy="1808240"/>
              </a:xfrm>
              <a:prstGeom prst="rect">
                <a:avLst/>
              </a:prstGeom>
              <a:solidFill>
                <a:schemeClr val="bg1"/>
              </a:solidFill>
            </p:spPr>
            <p:txBody>
              <a:bodyPr vert="eaVert" wrap="square" rtlCol="0">
                <a:spAutoFit/>
              </a:bodyPr>
              <a:lstStyle/>
              <a:p>
                <a:pPr algn="ctr"/>
                <a:r>
                  <a:rPr kumimoji="1" lang="en-US" altLang="ja-JP" sz="1400" dirty="0" smtClean="0">
                    <a:latin typeface="Arial" panose="020B0604020202020204" pitchFamily="34" charset="0"/>
                    <a:cs typeface="Arial" panose="020B0604020202020204" pitchFamily="34" charset="0"/>
                  </a:rPr>
                  <a:t>Cathode current density, </a:t>
                </a:r>
                <a14:m>
                  <m:oMath xmlns:m="http://schemas.openxmlformats.org/officeDocument/2006/math">
                    <m:sSub>
                      <m:sSubPr>
                        <m:ctrlPr>
                          <a:rPr lang="en-US" altLang="ja-JP" sz="1400" i="1">
                            <a:latin typeface="Cambria Math" panose="02040503050406030204" pitchFamily="18" charset="0"/>
                          </a:rPr>
                        </m:ctrlPr>
                      </m:sSubPr>
                      <m:e>
                        <m:r>
                          <a:rPr lang="en-US" altLang="ja-JP" sz="1400" b="0" i="1">
                            <a:latin typeface="Cambria Math"/>
                          </a:rPr>
                          <m:t>𝑗</m:t>
                        </m:r>
                      </m:e>
                      <m:sub>
                        <m:r>
                          <m:rPr>
                            <m:sty m:val="p"/>
                          </m:rPr>
                          <a:rPr lang="en-US" altLang="ja-JP" sz="1400" b="0" i="0" smtClean="0">
                            <a:latin typeface="Cambria Math" panose="02040503050406030204" pitchFamily="18" charset="0"/>
                          </a:rPr>
                          <m:t>cat</m:t>
                        </m:r>
                      </m:sub>
                    </m:sSub>
                  </m:oMath>
                </a14:m>
                <a:r>
                  <a:rPr lang="en-US" altLang="ja-JP" sz="1400" dirty="0" smtClean="0"/>
                  <a:t>(</a:t>
                </a:r>
                <a14:m>
                  <m:oMath xmlns:m="http://schemas.openxmlformats.org/officeDocument/2006/math">
                    <m:r>
                      <m:rPr>
                        <m:sty m:val="p"/>
                      </m:rPr>
                      <a:rPr lang="en-US" altLang="ja-JP" sz="1400" b="0" i="1">
                        <a:latin typeface="Cambria Math"/>
                      </a:rPr>
                      <m:t>A</m:t>
                    </m:r>
                    <m:r>
                      <a:rPr lang="en-US" altLang="ja-JP" sz="1400" b="0">
                        <a:latin typeface="Cambria Math"/>
                      </a:rPr>
                      <m:t>/</m:t>
                    </m:r>
                    <m:sSup>
                      <m:sSupPr>
                        <m:ctrlPr>
                          <a:rPr lang="en-US" altLang="ja-JP" sz="1400" i="1">
                            <a:latin typeface="Cambria Math" panose="02040503050406030204" pitchFamily="18" charset="0"/>
                          </a:rPr>
                        </m:ctrlPr>
                      </m:sSupPr>
                      <m:e>
                        <m:r>
                          <m:rPr>
                            <m:sty m:val="p"/>
                          </m:rPr>
                          <a:rPr lang="en-US" altLang="ja-JP" sz="1400" b="0" i="1">
                            <a:latin typeface="Cambria Math"/>
                          </a:rPr>
                          <m:t>m</m:t>
                        </m:r>
                      </m:e>
                      <m:sup>
                        <m:r>
                          <a:rPr lang="en-US" altLang="ja-JP" sz="1400" b="0" i="1">
                            <a:latin typeface="Cambria Math"/>
                          </a:rPr>
                          <m:t>2</m:t>
                        </m:r>
                      </m:sup>
                    </m:sSup>
                  </m:oMath>
                </a14:m>
                <a:r>
                  <a:rPr lang="en-US" altLang="ja-JP" sz="1400" dirty="0" smtClean="0"/>
                  <a:t>) </a:t>
                </a:r>
                <a:endParaRPr lang="ja-JP" altLang="en-US" sz="1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rot="10800000">
                <a:off x="1896341" y="3878693"/>
                <a:ext cx="615553" cy="1808240"/>
              </a:xfrm>
              <a:prstGeom prst="rect">
                <a:avLst/>
              </a:prstGeom>
              <a:blipFill rotWithShape="0">
                <a:blip r:embed="rId8"/>
                <a:stretch>
                  <a:fillRect r="-19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rot="10800000">
                <a:off x="4154666" y="736664"/>
                <a:ext cx="615553" cy="1808240"/>
              </a:xfrm>
              <a:prstGeom prst="rect">
                <a:avLst/>
              </a:prstGeom>
              <a:solidFill>
                <a:schemeClr val="bg1"/>
              </a:solidFill>
            </p:spPr>
            <p:txBody>
              <a:bodyPr vert="eaVert" wrap="square" rtlCol="0">
                <a:spAutoFit/>
              </a:bodyPr>
              <a:lstStyle/>
              <a:p>
                <a:pPr algn="ctr"/>
                <a:r>
                  <a:rPr kumimoji="1" lang="en-US" altLang="ja-JP" sz="1400" dirty="0" smtClean="0">
                    <a:latin typeface="Arial" panose="020B0604020202020204" pitchFamily="34" charset="0"/>
                    <a:cs typeface="Arial" panose="020B0604020202020204" pitchFamily="34" charset="0"/>
                  </a:rPr>
                  <a:t>Cathode current density, </a:t>
                </a:r>
                <a14:m>
                  <m:oMath xmlns:m="http://schemas.openxmlformats.org/officeDocument/2006/math">
                    <m:sSub>
                      <m:sSubPr>
                        <m:ctrlPr>
                          <a:rPr lang="en-US" altLang="ja-JP" sz="1400" i="1">
                            <a:latin typeface="Cambria Math" panose="02040503050406030204" pitchFamily="18" charset="0"/>
                          </a:rPr>
                        </m:ctrlPr>
                      </m:sSubPr>
                      <m:e>
                        <m:r>
                          <a:rPr lang="en-US" altLang="ja-JP" sz="1400" b="0" i="1">
                            <a:latin typeface="Cambria Math"/>
                          </a:rPr>
                          <m:t>𝑗</m:t>
                        </m:r>
                      </m:e>
                      <m:sub>
                        <m:r>
                          <m:rPr>
                            <m:sty m:val="p"/>
                          </m:rPr>
                          <a:rPr lang="en-US" altLang="ja-JP" sz="1400" b="0" i="0" smtClean="0">
                            <a:latin typeface="Cambria Math" panose="02040503050406030204" pitchFamily="18" charset="0"/>
                          </a:rPr>
                          <m:t>cat</m:t>
                        </m:r>
                      </m:sub>
                    </m:sSub>
                  </m:oMath>
                </a14:m>
                <a:r>
                  <a:rPr lang="en-US" altLang="ja-JP" sz="1400" dirty="0" smtClean="0"/>
                  <a:t>(</a:t>
                </a:r>
                <a14:m>
                  <m:oMath xmlns:m="http://schemas.openxmlformats.org/officeDocument/2006/math">
                    <m:r>
                      <m:rPr>
                        <m:sty m:val="p"/>
                      </m:rPr>
                      <a:rPr lang="en-US" altLang="ja-JP" sz="1400" b="0" i="1">
                        <a:latin typeface="Cambria Math"/>
                      </a:rPr>
                      <m:t>A</m:t>
                    </m:r>
                    <m:r>
                      <a:rPr lang="en-US" altLang="ja-JP" sz="1400" b="0">
                        <a:latin typeface="Cambria Math"/>
                      </a:rPr>
                      <m:t>/</m:t>
                    </m:r>
                    <m:sSup>
                      <m:sSupPr>
                        <m:ctrlPr>
                          <a:rPr lang="en-US" altLang="ja-JP" sz="1400" i="1">
                            <a:latin typeface="Cambria Math" panose="02040503050406030204" pitchFamily="18" charset="0"/>
                          </a:rPr>
                        </m:ctrlPr>
                      </m:sSupPr>
                      <m:e>
                        <m:r>
                          <m:rPr>
                            <m:sty m:val="p"/>
                          </m:rPr>
                          <a:rPr lang="en-US" altLang="ja-JP" sz="1400" b="0" i="1">
                            <a:latin typeface="Cambria Math"/>
                          </a:rPr>
                          <m:t>m</m:t>
                        </m:r>
                      </m:e>
                      <m:sup>
                        <m:r>
                          <a:rPr lang="en-US" altLang="ja-JP" sz="1400" b="0" i="1">
                            <a:latin typeface="Cambria Math"/>
                          </a:rPr>
                          <m:t>2</m:t>
                        </m:r>
                      </m:sup>
                    </m:sSup>
                  </m:oMath>
                </a14:m>
                <a:r>
                  <a:rPr lang="en-US" altLang="ja-JP" sz="1400" dirty="0" smtClean="0"/>
                  <a:t>) </a:t>
                </a:r>
                <a:endParaRPr lang="ja-JP" altLang="en-US" sz="1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rot="10800000">
                <a:off x="4154666" y="736664"/>
                <a:ext cx="615553" cy="1808240"/>
              </a:xfrm>
              <a:prstGeom prst="rect">
                <a:avLst/>
              </a:prstGeom>
              <a:blipFill rotWithShape="0">
                <a:blip r:embed="rId9"/>
                <a:stretch>
                  <a:fillRect r="-19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4746177" y="680347"/>
                <a:ext cx="4360945" cy="3891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2000" dirty="0" smtClean="0">
                    <a:solidFill>
                      <a:schemeClr val="tx1"/>
                    </a:solidFill>
                    <a:latin typeface="Arial" panose="020B0604020202020204" pitchFamily="34" charset="0"/>
                    <a:cs typeface="Arial" panose="020B0604020202020204" pitchFamily="34" charset="0"/>
                  </a:rPr>
                  <a:t>2. Scatter diagram of </a:t>
                </a:r>
                <a14:m>
                  <m:oMath xmlns:m="http://schemas.openxmlformats.org/officeDocument/2006/math">
                    <m:r>
                      <m:rPr>
                        <m:sty m:val="p"/>
                      </m:rPr>
                      <a:rPr kumimoji="1" lang="en-US" altLang="ja-JP" sz="2000" b="0" i="0" smtClean="0">
                        <a:solidFill>
                          <a:schemeClr val="tx1"/>
                        </a:solidFill>
                        <a:latin typeface="Cambria Math" panose="02040503050406030204" pitchFamily="18" charset="0"/>
                        <a:cs typeface="Arial" panose="020B0604020202020204" pitchFamily="34" charset="0"/>
                      </a:rPr>
                      <m:t>Δ</m:t>
                    </m:r>
                    <m:sSub>
                      <m:sSubPr>
                        <m:ctrlPr>
                          <a:rPr kumimoji="1" lang="en-US" altLang="ja-JP" sz="2000" b="0" i="1" smtClean="0">
                            <a:solidFill>
                              <a:schemeClr val="tx1"/>
                            </a:solidFill>
                            <a:latin typeface="Cambria Math" panose="02040503050406030204" pitchFamily="18" charset="0"/>
                            <a:cs typeface="Arial" panose="020B0604020202020204" pitchFamily="34" charset="0"/>
                          </a:rPr>
                        </m:ctrlPr>
                      </m:sSubPr>
                      <m:e>
                        <m:r>
                          <a:rPr kumimoji="1" lang="en-US" altLang="ja-JP" sz="2000" b="0" i="1" smtClean="0">
                            <a:solidFill>
                              <a:schemeClr val="tx1"/>
                            </a:solidFill>
                            <a:latin typeface="Cambria Math" panose="02040503050406030204" pitchFamily="18" charset="0"/>
                            <a:cs typeface="Arial" panose="020B0604020202020204" pitchFamily="34" charset="0"/>
                          </a:rPr>
                          <m:t>𝜙</m:t>
                        </m:r>
                      </m:e>
                      <m:sub>
                        <m:r>
                          <m:rPr>
                            <m:sty m:val="p"/>
                          </m:rPr>
                          <a:rPr kumimoji="1" lang="en-US" altLang="ja-JP" sz="2000" b="0" i="0" smtClean="0">
                            <a:solidFill>
                              <a:schemeClr val="tx1"/>
                            </a:solidFill>
                            <a:latin typeface="Cambria Math" panose="02040503050406030204" pitchFamily="18" charset="0"/>
                            <a:cs typeface="Arial" panose="020B0604020202020204" pitchFamily="34" charset="0"/>
                          </a:rPr>
                          <m:t>cat</m:t>
                        </m:r>
                      </m:sub>
                    </m:sSub>
                    <m:r>
                      <a:rPr kumimoji="1" lang="en-US" altLang="ja-JP" sz="2000" b="0" i="1" smtClean="0">
                        <a:solidFill>
                          <a:schemeClr val="tx1"/>
                        </a:solidFill>
                        <a:latin typeface="Cambria Math" panose="02040503050406030204" pitchFamily="18" charset="0"/>
                        <a:cs typeface="Arial" panose="020B0604020202020204" pitchFamily="34" charset="0"/>
                      </a:rPr>
                      <m:t>, </m:t>
                    </m:r>
                    <m:sSub>
                      <m:sSubPr>
                        <m:ctrlPr>
                          <a:rPr kumimoji="1" lang="en-US" altLang="ja-JP" sz="2000" b="0" i="1" smtClean="0">
                            <a:solidFill>
                              <a:schemeClr val="tx1"/>
                            </a:solidFill>
                            <a:latin typeface="Cambria Math" panose="02040503050406030204" pitchFamily="18" charset="0"/>
                            <a:cs typeface="Arial" panose="020B0604020202020204" pitchFamily="34" charset="0"/>
                          </a:rPr>
                        </m:ctrlPr>
                      </m:sSubPr>
                      <m:e>
                        <m:r>
                          <a:rPr kumimoji="1" lang="en-US" altLang="ja-JP" sz="2000" b="0" i="1" smtClean="0">
                            <a:solidFill>
                              <a:schemeClr val="tx1"/>
                            </a:solidFill>
                            <a:latin typeface="Cambria Math" panose="02040503050406030204" pitchFamily="18" charset="0"/>
                            <a:cs typeface="Arial" panose="020B0604020202020204" pitchFamily="34" charset="0"/>
                          </a:rPr>
                          <m:t>𝑗</m:t>
                        </m:r>
                      </m:e>
                      <m:sub>
                        <m:r>
                          <m:rPr>
                            <m:sty m:val="p"/>
                          </m:rPr>
                          <a:rPr kumimoji="1" lang="en-US" altLang="ja-JP" sz="2000" b="0" i="0" smtClean="0">
                            <a:solidFill>
                              <a:schemeClr val="tx1"/>
                            </a:solidFill>
                            <a:latin typeface="Cambria Math" panose="02040503050406030204" pitchFamily="18" charset="0"/>
                            <a:cs typeface="Arial" panose="020B0604020202020204" pitchFamily="34" charset="0"/>
                          </a:rPr>
                          <m:t>cat</m:t>
                        </m:r>
                      </m:sub>
                    </m:sSub>
                    <m:r>
                      <a:rPr kumimoji="1" lang="en-US" altLang="ja-JP" sz="2000" b="0" i="1" smtClean="0">
                        <a:solidFill>
                          <a:schemeClr val="tx1"/>
                        </a:solidFill>
                        <a:latin typeface="Cambria Math" panose="02040503050406030204" pitchFamily="18" charset="0"/>
                        <a:cs typeface="Arial" panose="020B0604020202020204" pitchFamily="34" charset="0"/>
                      </a:rPr>
                      <m:t> </m:t>
                    </m:r>
                    <m:r>
                      <m:rPr>
                        <m:sty m:val="p"/>
                      </m:rPr>
                      <a:rPr kumimoji="1" lang="en-US" altLang="ja-JP" sz="2000" b="0" i="0" smtClean="0">
                        <a:solidFill>
                          <a:schemeClr val="tx1"/>
                        </a:solidFill>
                        <a:latin typeface="Cambria Math" panose="02040503050406030204" pitchFamily="18" charset="0"/>
                        <a:cs typeface="Arial" panose="020B0604020202020204" pitchFamily="34" charset="0"/>
                      </a:rPr>
                      <m:t>and</m:t>
                    </m:r>
                    <m:r>
                      <a:rPr kumimoji="1" lang="en-US" altLang="ja-JP" sz="2000" b="0" i="1" smtClean="0">
                        <a:solidFill>
                          <a:schemeClr val="tx1"/>
                        </a:solidFill>
                        <a:latin typeface="Cambria Math" panose="02040503050406030204" pitchFamily="18" charset="0"/>
                        <a:cs typeface="Arial" panose="020B0604020202020204" pitchFamily="34" charset="0"/>
                      </a:rPr>
                      <m:t> </m:t>
                    </m:r>
                    <m:r>
                      <a:rPr kumimoji="1" lang="en-US" altLang="ja-JP" sz="2000" b="0" i="1" smtClean="0">
                        <a:solidFill>
                          <a:schemeClr val="tx1"/>
                        </a:solidFill>
                        <a:latin typeface="Cambria Math" panose="02040503050406030204" pitchFamily="18" charset="0"/>
                        <a:cs typeface="Arial" panose="020B0604020202020204" pitchFamily="34" charset="0"/>
                      </a:rPr>
                      <m:t>h</m:t>
                    </m:r>
                  </m:oMath>
                </a14:m>
                <a:r>
                  <a:rPr kumimoji="1" lang="ja-JP" altLang="en-US" sz="2000" dirty="0" smtClean="0">
                    <a:solidFill>
                      <a:schemeClr val="tx1"/>
                    </a:solidFill>
                    <a:latin typeface="Arial" panose="020B0604020202020204" pitchFamily="34" charset="0"/>
                    <a:cs typeface="Arial" panose="020B0604020202020204" pitchFamily="34" charset="0"/>
                  </a:rPr>
                  <a:t> </a:t>
                </a:r>
                <a:endParaRPr kumimoji="1" lang="ja-JP" altLang="en-US" sz="2000" dirty="0">
                  <a:solidFill>
                    <a:schemeClr val="tx1"/>
                  </a:solidFill>
                  <a:latin typeface="Arial" panose="020B0604020202020204" pitchFamily="34" charset="0"/>
                  <a:cs typeface="Arial" panose="020B0604020202020204" pitchFamily="34" charset="0"/>
                </a:endParaRPr>
              </a:p>
            </p:txBody>
          </p:sp>
        </mc:Choice>
        <mc:Fallback xmlns="">
          <p:sp>
            <p:nvSpPr>
              <p:cNvPr id="19" name="正方形/長方形 18"/>
              <p:cNvSpPr>
                <a:spLocks noRot="1" noChangeAspect="1" noMove="1" noResize="1" noEditPoints="1" noAdjustHandles="1" noChangeArrowheads="1" noChangeShapeType="1" noTextEdit="1"/>
              </p:cNvSpPr>
              <p:nvPr/>
            </p:nvSpPr>
            <p:spPr>
              <a:xfrm>
                <a:off x="4746177" y="680347"/>
                <a:ext cx="4360945" cy="389158"/>
              </a:xfrm>
              <a:prstGeom prst="rect">
                <a:avLst/>
              </a:prstGeom>
              <a:blipFill>
                <a:blip r:embed="rId10"/>
                <a:stretch>
                  <a:fillRect l="-974" t="-4478" b="-26866"/>
                </a:stretch>
              </a:blipFill>
            </p:spPr>
            <p:txBody>
              <a:bodyPr/>
              <a:lstStyle/>
              <a:p>
                <a:r>
                  <a:rPr lang="ja-JP" altLang="en-US">
                    <a:noFill/>
                  </a:rPr>
                  <a:t> </a:t>
                </a:r>
              </a:p>
            </p:txBody>
          </p:sp>
        </mc:Fallback>
      </mc:AlternateContent>
      <p:sp>
        <p:nvSpPr>
          <p:cNvPr id="18" name="正方形/長方形 17"/>
          <p:cNvSpPr/>
          <p:nvPr/>
        </p:nvSpPr>
        <p:spPr>
          <a:xfrm>
            <a:off x="241588" y="680347"/>
            <a:ext cx="2266539" cy="3891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000" dirty="0">
                <a:solidFill>
                  <a:schemeClr val="tx1"/>
                </a:solidFill>
                <a:latin typeface="Arial" panose="020B0604020202020204" pitchFamily="34" charset="0"/>
                <a:cs typeface="Arial" panose="020B0604020202020204" pitchFamily="34" charset="0"/>
              </a:rPr>
              <a:t>1</a:t>
            </a:r>
            <a:r>
              <a:rPr kumimoji="1" lang="en-US" altLang="ja-JP" sz="2000" dirty="0" smtClean="0">
                <a:solidFill>
                  <a:schemeClr val="tx1"/>
                </a:solidFill>
                <a:latin typeface="Arial" panose="020B0604020202020204" pitchFamily="34" charset="0"/>
                <a:cs typeface="Arial" panose="020B0604020202020204" pitchFamily="34" charset="0"/>
              </a:rPr>
              <a:t>. One-plate tests</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21" name="正方形/長方形 20"/>
          <p:cNvSpPr/>
          <p:nvPr/>
        </p:nvSpPr>
        <p:spPr>
          <a:xfrm>
            <a:off x="3780373" y="3848955"/>
            <a:ext cx="3095956" cy="3891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000" dirty="0" smtClean="0">
                <a:solidFill>
                  <a:schemeClr val="tx1"/>
                </a:solidFill>
                <a:latin typeface="Arial" panose="020B0604020202020204" pitchFamily="34" charset="0"/>
                <a:cs typeface="Arial" panose="020B0604020202020204" pitchFamily="34" charset="0"/>
              </a:rPr>
              <a:t>3</a:t>
            </a:r>
            <a:r>
              <a:rPr kumimoji="1" lang="en-US" altLang="ja-JP" sz="2000" dirty="0" smtClean="0">
                <a:solidFill>
                  <a:schemeClr val="tx1"/>
                </a:solidFill>
                <a:latin typeface="Arial" panose="020B0604020202020204" pitchFamily="34" charset="0"/>
                <a:cs typeface="Arial" panose="020B0604020202020204" pitchFamily="34" charset="0"/>
              </a:rPr>
              <a:t>. Approximated surface</a:t>
            </a:r>
            <a:endParaRPr kumimoji="1" lang="ja-JP" alt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247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23394" t="13818" r="3666" b="16581"/>
          <a:stretch/>
        </p:blipFill>
        <p:spPr>
          <a:xfrm>
            <a:off x="4791802" y="1239301"/>
            <a:ext cx="4090261" cy="2427733"/>
          </a:xfrm>
          <a:prstGeom prst="rect">
            <a:avLst/>
          </a:prstGeom>
        </p:spPr>
      </p:pic>
      <p:sp>
        <p:nvSpPr>
          <p:cNvPr id="2" name="タイトル 1"/>
          <p:cNvSpPr>
            <a:spLocks noGrp="1"/>
          </p:cNvSpPr>
          <p:nvPr>
            <p:ph type="title"/>
          </p:nvPr>
        </p:nvSpPr>
        <p:spPr>
          <a:xfrm>
            <a:off x="-49426" y="36513"/>
            <a:ext cx="9234616" cy="620712"/>
          </a:xfrm>
        </p:spPr>
        <p:txBody>
          <a:bodyPr>
            <a:normAutofit/>
          </a:bodyPr>
          <a:lstStyle/>
          <a:p>
            <a:r>
              <a:rPr lang="en-US" altLang="ja-JP" sz="3500" dirty="0"/>
              <a:t>Procedure to identify </a:t>
            </a:r>
            <a:r>
              <a:rPr lang="en-US" altLang="ja-JP" sz="3500" dirty="0" smtClean="0"/>
              <a:t>film </a:t>
            </a:r>
            <a:r>
              <a:rPr lang="en-US" altLang="ja-JP" sz="3500" dirty="0" smtClean="0">
                <a:solidFill>
                  <a:srgbClr val="0000FF"/>
                </a:solidFill>
              </a:rPr>
              <a:t>growth</a:t>
            </a:r>
            <a:r>
              <a:rPr lang="en-US" altLang="ja-JP" sz="3500" dirty="0" smtClean="0"/>
              <a:t> </a:t>
            </a:r>
            <a:r>
              <a:rPr lang="en-US" altLang="ja-JP" sz="3500" dirty="0"/>
              <a:t>model</a:t>
            </a:r>
            <a:endParaRPr kumimoji="1" lang="ja-JP" altLang="en-US" sz="3500" dirty="0"/>
          </a:p>
        </p:txBody>
      </p:sp>
      <p:sp>
        <p:nvSpPr>
          <p:cNvPr id="3" name="コンテンツ プレースホルダー 2"/>
          <p:cNvSpPr>
            <a:spLocks noGrp="1"/>
          </p:cNvSpPr>
          <p:nvPr>
            <p:ph idx="1"/>
          </p:nvPr>
        </p:nvSpPr>
        <p:spPr>
          <a:xfrm>
            <a:off x="251520" y="657225"/>
            <a:ext cx="8630543" cy="5721325"/>
          </a:xfrm>
        </p:spPr>
        <p:txBody>
          <a:bodyPr/>
          <a:lstStyle/>
          <a:p>
            <a:pPr marL="0" indent="0">
              <a:buNone/>
            </a:pPr>
            <a:r>
              <a:rPr lang="en-US" altLang="ja-JP" sz="2800" dirty="0" smtClean="0"/>
              <a:t> </a:t>
            </a:r>
            <a:endParaRPr kumimoji="1" lang="en-US" altLang="ja-JP" sz="2800"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17</a:t>
            </a:fld>
            <a:endParaRPr lang="ja-JP" altLang="en-US" dirty="0"/>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5923" y="940315"/>
            <a:ext cx="2053909" cy="2852365"/>
          </a:xfrm>
          <a:prstGeom prst="rect">
            <a:avLst/>
          </a:prstGeom>
        </p:spPr>
      </p:pic>
      <p:sp>
        <p:nvSpPr>
          <p:cNvPr id="15" name="曲折矢印 14"/>
          <p:cNvSpPr/>
          <p:nvPr/>
        </p:nvSpPr>
        <p:spPr>
          <a:xfrm rot="10800000">
            <a:off x="7086742" y="4043534"/>
            <a:ext cx="914402" cy="700216"/>
          </a:xfrm>
          <a:prstGeom prst="ben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右矢印 15"/>
          <p:cNvSpPr/>
          <p:nvPr/>
        </p:nvSpPr>
        <p:spPr>
          <a:xfrm>
            <a:off x="2813488" y="1776080"/>
            <a:ext cx="940785" cy="4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863507" y="2180886"/>
            <a:ext cx="668773" cy="400110"/>
          </a:xfrm>
          <a:prstGeom prst="rect">
            <a:avLst/>
          </a:prstGeom>
          <a:noFill/>
        </p:spPr>
        <p:txBody>
          <a:bodyPr wrap="none" rtlCol="0">
            <a:spAutoFit/>
          </a:bodyPr>
          <a:lstStyle/>
          <a:p>
            <a:r>
              <a:rPr lang="en-US" altLang="ja-JP"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kumimoji="1" lang="en-US" altLang="ja-JP"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lot</a:t>
            </a:r>
            <a:endParaRPr kumimoji="1" lang="ja-JP" alt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テキスト ボックス 18"/>
          <p:cNvSpPr txBox="1"/>
          <p:nvPr/>
        </p:nvSpPr>
        <p:spPr>
          <a:xfrm>
            <a:off x="7224675" y="4798986"/>
            <a:ext cx="894797" cy="707886"/>
          </a:xfrm>
          <a:prstGeom prst="rect">
            <a:avLst/>
          </a:prstGeom>
          <a:noFill/>
        </p:spPr>
        <p:txBody>
          <a:bodyPr wrap="none" rtlCol="0">
            <a:spAutoFit/>
          </a:bodyPr>
          <a:lstStyle/>
          <a:p>
            <a:r>
              <a:rPr lang="en-US" altLang="ja-JP"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kumimoji="1" lang="en-US" altLang="ja-JP"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ata </a:t>
            </a:r>
            <a:br>
              <a:rPr kumimoji="1" lang="en-US" altLang="ja-JP"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kumimoji="1" lang="en-US" altLang="ja-JP"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fitting</a:t>
            </a:r>
            <a:endParaRPr kumimoji="1" lang="ja-JP" alt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テキスト ボックス 22"/>
              <p:cNvSpPr txBox="1"/>
              <p:nvPr/>
            </p:nvSpPr>
            <p:spPr>
              <a:xfrm>
                <a:off x="3623872" y="3027969"/>
                <a:ext cx="1683666" cy="523220"/>
              </a:xfrm>
              <a:prstGeom prst="rect">
                <a:avLst/>
              </a:prstGeom>
              <a:noFill/>
            </p:spPr>
            <p:txBody>
              <a:bodyPr wrap="none" rtlCol="0">
                <a:spAutoFit/>
              </a:bodyPr>
              <a:lstStyle/>
              <a:p>
                <a:r>
                  <a:rPr lang="en-US" altLang="ja-JP" sz="1400" dirty="0" smtClean="0">
                    <a:latin typeface="Arial" panose="020B0604020202020204" pitchFamily="34" charset="0"/>
                    <a:cs typeface="Arial" panose="020B0604020202020204" pitchFamily="34" charset="0"/>
                  </a:rPr>
                  <a:t>Cathode current </a:t>
                </a:r>
              </a:p>
              <a:p>
                <a:r>
                  <a:rPr lang="en-US" altLang="ja-JP" sz="1400" dirty="0" smtClean="0">
                    <a:latin typeface="Arial" panose="020B0604020202020204" pitchFamily="34" charset="0"/>
                    <a:cs typeface="Arial" panose="020B0604020202020204" pitchFamily="34" charset="0"/>
                  </a:rPr>
                  <a:t>density, </a:t>
                </a:r>
                <a14:m>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𝑗</m:t>
                        </m:r>
                      </m:e>
                      <m:sub>
                        <m:r>
                          <m:rPr>
                            <m:sty m:val="p"/>
                          </m:rPr>
                          <a:rPr lang="en-US" altLang="ja-JP" sz="1400">
                            <a:latin typeface="Cambria Math" panose="02040503050406030204" pitchFamily="18" charset="0"/>
                          </a:rPr>
                          <m:t>cat</m:t>
                        </m:r>
                      </m:sub>
                    </m:sSub>
                    <m:r>
                      <a:rPr lang="en-US" altLang="ja-JP" sz="1400" b="0" i="0" smtClean="0">
                        <a:latin typeface="Cambria Math" panose="02040503050406030204" pitchFamily="18" charset="0"/>
                      </a:rPr>
                      <m:t> </m:t>
                    </m:r>
                  </m:oMath>
                </a14:m>
                <a:r>
                  <a:rPr lang="en-US" altLang="ja-JP" sz="1400" dirty="0" smtClean="0"/>
                  <a:t>(</a:t>
                </a:r>
                <a14:m>
                  <m:oMath xmlns:m="http://schemas.openxmlformats.org/officeDocument/2006/math">
                    <m:r>
                      <m:rPr>
                        <m:sty m:val="p"/>
                      </m:rPr>
                      <a:rPr lang="en-US" altLang="ja-JP" sz="1400">
                        <a:latin typeface="Cambria Math" panose="02040503050406030204" pitchFamily="18" charset="0"/>
                      </a:rPr>
                      <m:t>A</m:t>
                    </m:r>
                    <m:r>
                      <a:rPr lang="en-US" altLang="ja-JP" sz="1400">
                        <a:latin typeface="Cambria Math" panose="02040503050406030204" pitchFamily="18" charset="0"/>
                      </a:rPr>
                      <m:t>/</m:t>
                    </m:r>
                    <m:sSup>
                      <m:sSupPr>
                        <m:ctrlPr>
                          <a:rPr lang="en-US" altLang="ja-JP" sz="1400" i="1">
                            <a:latin typeface="Cambria Math" panose="02040503050406030204" pitchFamily="18" charset="0"/>
                          </a:rPr>
                        </m:ctrlPr>
                      </m:sSupPr>
                      <m:e>
                        <m:r>
                          <m:rPr>
                            <m:sty m:val="p"/>
                          </m:rPr>
                          <a:rPr lang="en-US" altLang="ja-JP" sz="1400">
                            <a:latin typeface="Cambria Math" panose="02040503050406030204" pitchFamily="18" charset="0"/>
                          </a:rPr>
                          <m:t>m</m:t>
                        </m:r>
                      </m:e>
                      <m:sup>
                        <m:r>
                          <a:rPr lang="en-US" altLang="ja-JP" sz="1400">
                            <a:latin typeface="Cambria Math" panose="02040503050406030204" pitchFamily="18" charset="0"/>
                          </a:rPr>
                          <m:t>2</m:t>
                        </m:r>
                      </m:sup>
                    </m:sSup>
                  </m:oMath>
                </a14:m>
                <a:r>
                  <a:rPr lang="en-US" altLang="ja-JP" sz="1400" dirty="0" smtClean="0"/>
                  <a:t>)</a:t>
                </a:r>
                <a:endParaRPr lang="ja-JP" altLang="en-US" sz="14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623872" y="3027969"/>
                <a:ext cx="1683666" cy="523220"/>
              </a:xfrm>
              <a:prstGeom prst="rect">
                <a:avLst/>
              </a:prstGeom>
              <a:blipFill rotWithShape="0">
                <a:blip r:embed="rId6"/>
                <a:stretch>
                  <a:fillRect l="-1083" t="-2326" b="-104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7181899" y="3484903"/>
                <a:ext cx="1927001" cy="307777"/>
              </a:xfrm>
              <a:prstGeom prst="rect">
                <a:avLst/>
              </a:prstGeom>
              <a:noFill/>
            </p:spPr>
            <p:txBody>
              <a:bodyPr wrap="none" rtlCol="0">
                <a:spAutoFit/>
              </a:bodyPr>
              <a:lstStyle/>
              <a:p>
                <a:pPr algn="ctr"/>
                <a:r>
                  <a:rPr lang="en-US" altLang="ja-JP" sz="1400" dirty="0" smtClean="0">
                    <a:latin typeface="Arial" panose="020B0604020202020204" pitchFamily="34" charset="0"/>
                    <a:cs typeface="Arial" panose="020B0604020202020204" pitchFamily="34" charset="0"/>
                  </a:rPr>
                  <a:t>Film thickness, </a:t>
                </a:r>
                <a14:m>
                  <m:oMath xmlns:m="http://schemas.openxmlformats.org/officeDocument/2006/math">
                    <m:r>
                      <a:rPr kumimoji="1" lang="en-US" altLang="ja-JP" sz="1400" i="1" smtClean="0">
                        <a:latin typeface="Cambria Math" panose="02040503050406030204" pitchFamily="18" charset="0"/>
                      </a:rPr>
                      <m:t>h</m:t>
                    </m:r>
                    <m:r>
                      <a:rPr kumimoji="1" lang="en-US" altLang="ja-JP" sz="1400" b="0" i="1" smtClean="0">
                        <a:latin typeface="Cambria Math" panose="02040503050406030204" pitchFamily="18" charset="0"/>
                      </a:rPr>
                      <m:t> </m:t>
                    </m:r>
                  </m:oMath>
                </a14:m>
                <a:r>
                  <a:rPr kumimoji="1" lang="en-US" altLang="ja-JP" sz="1400" dirty="0" smtClean="0">
                    <a:latin typeface="Arial" panose="020B0604020202020204" pitchFamily="34" charset="0"/>
                    <a:cs typeface="Arial" panose="020B0604020202020204" pitchFamily="34" charset="0"/>
                  </a:rPr>
                  <a:t>(</a:t>
                </a:r>
                <a14:m>
                  <m:oMath xmlns:m="http://schemas.openxmlformats.org/officeDocument/2006/math">
                    <m:r>
                      <m:rPr>
                        <m:sty m:val="p"/>
                      </m:rPr>
                      <a:rPr kumimoji="1" lang="en-US" altLang="ja-JP" sz="1400" b="0" i="0" dirty="0" smtClean="0">
                        <a:latin typeface="Cambria Math" panose="02040503050406030204" pitchFamily="18" charset="0"/>
                      </a:rPr>
                      <m:t>μm</m:t>
                    </m:r>
                  </m:oMath>
                </a14:m>
                <a:r>
                  <a:rPr kumimoji="1" lang="en-US" altLang="ja-JP" sz="1400" dirty="0" smtClean="0">
                    <a:latin typeface="Arial" panose="020B0604020202020204" pitchFamily="34" charset="0"/>
                    <a:cs typeface="Arial" panose="020B0604020202020204" pitchFamily="34" charset="0"/>
                  </a:rPr>
                  <a:t>)</a:t>
                </a:r>
                <a:endParaRPr kumimoji="1" lang="ja-JP" altLang="en-US" sz="1400" dirty="0">
                  <a:latin typeface="Arial" panose="020B0604020202020204" pitchFamily="34" charset="0"/>
                  <a:cs typeface="Arial" panose="020B0604020202020204" pitchFamily="34" charset="0"/>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7181899" y="3484903"/>
                <a:ext cx="1927001" cy="307777"/>
              </a:xfrm>
              <a:prstGeom prst="rect">
                <a:avLst/>
              </a:prstGeom>
              <a:blipFill rotWithShape="0">
                <a:blip r:embed="rId7"/>
                <a:stretch>
                  <a:fillRect l="-633" t="-4000" r="-633"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rot="10800000">
                <a:off x="4306650" y="850485"/>
                <a:ext cx="615553" cy="1808240"/>
              </a:xfrm>
              <a:prstGeom prst="rect">
                <a:avLst/>
              </a:prstGeom>
              <a:noFill/>
            </p:spPr>
            <p:txBody>
              <a:bodyPr vert="eaVert" wrap="square" rtlCol="0">
                <a:spAutoFit/>
              </a:bodyPr>
              <a:lstStyle/>
              <a:p>
                <a:pPr algn="ctr"/>
                <a:r>
                  <a:rPr kumimoji="1" lang="en-US" altLang="ja-JP" sz="1400" dirty="0" smtClean="0">
                    <a:latin typeface="Arial" panose="020B0604020202020204" pitchFamily="34" charset="0"/>
                    <a:cs typeface="Arial" panose="020B0604020202020204" pitchFamily="34" charset="0"/>
                  </a:rPr>
                  <a:t>Diffusive current density, </a:t>
                </a:r>
                <a14:m>
                  <m:oMath xmlns:m="http://schemas.openxmlformats.org/officeDocument/2006/math">
                    <m:sSub>
                      <m:sSubPr>
                        <m:ctrlPr>
                          <a:rPr lang="en-US" altLang="ja-JP" sz="1400" i="1">
                            <a:latin typeface="Cambria Math" panose="02040503050406030204" pitchFamily="18" charset="0"/>
                          </a:rPr>
                        </m:ctrlPr>
                      </m:sSubPr>
                      <m:e>
                        <m:r>
                          <a:rPr lang="en-US" altLang="ja-JP" sz="1400" b="0" i="1">
                            <a:latin typeface="Cambria Math"/>
                          </a:rPr>
                          <m:t>𝑗</m:t>
                        </m:r>
                      </m:e>
                      <m:sub>
                        <m:r>
                          <m:rPr>
                            <m:sty m:val="p"/>
                          </m:rPr>
                          <a:rPr lang="en-US" altLang="ja-JP" sz="1400" b="0" i="0" smtClean="0">
                            <a:latin typeface="Cambria Math" panose="02040503050406030204" pitchFamily="18" charset="0"/>
                          </a:rPr>
                          <m:t>dif</m:t>
                        </m:r>
                      </m:sub>
                    </m:sSub>
                  </m:oMath>
                </a14:m>
                <a:r>
                  <a:rPr lang="en-US" altLang="ja-JP" sz="1400" dirty="0" smtClean="0"/>
                  <a:t>(</a:t>
                </a:r>
                <a14:m>
                  <m:oMath xmlns:m="http://schemas.openxmlformats.org/officeDocument/2006/math">
                    <m:r>
                      <m:rPr>
                        <m:sty m:val="p"/>
                      </m:rPr>
                      <a:rPr lang="en-US" altLang="ja-JP" sz="1400" b="0" i="1">
                        <a:latin typeface="Cambria Math"/>
                      </a:rPr>
                      <m:t>A</m:t>
                    </m:r>
                    <m:r>
                      <a:rPr lang="en-US" altLang="ja-JP" sz="1400" b="0">
                        <a:latin typeface="Cambria Math"/>
                      </a:rPr>
                      <m:t>/</m:t>
                    </m:r>
                    <m:sSup>
                      <m:sSupPr>
                        <m:ctrlPr>
                          <a:rPr lang="en-US" altLang="ja-JP" sz="1400" i="1">
                            <a:latin typeface="Cambria Math" panose="02040503050406030204" pitchFamily="18" charset="0"/>
                          </a:rPr>
                        </m:ctrlPr>
                      </m:sSupPr>
                      <m:e>
                        <m:r>
                          <m:rPr>
                            <m:sty m:val="p"/>
                          </m:rPr>
                          <a:rPr lang="en-US" altLang="ja-JP" sz="1400" b="0" i="1">
                            <a:latin typeface="Cambria Math"/>
                          </a:rPr>
                          <m:t>m</m:t>
                        </m:r>
                      </m:e>
                      <m:sup>
                        <m:r>
                          <a:rPr lang="en-US" altLang="ja-JP" sz="1400" b="0" i="1">
                            <a:latin typeface="Cambria Math"/>
                          </a:rPr>
                          <m:t>2</m:t>
                        </m:r>
                      </m:sup>
                    </m:sSup>
                  </m:oMath>
                </a14:m>
                <a:r>
                  <a:rPr lang="en-US" altLang="ja-JP" sz="1400" dirty="0" smtClean="0"/>
                  <a:t>) </a:t>
                </a:r>
                <a:endParaRPr lang="ja-JP" altLang="en-US" sz="14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rot="10800000">
                <a:off x="4306650" y="850485"/>
                <a:ext cx="615553" cy="1808240"/>
              </a:xfrm>
              <a:prstGeom prst="rect">
                <a:avLst/>
              </a:prstGeom>
              <a:blipFill rotWithShape="0">
                <a:blip r:embed="rId8"/>
                <a:stretch>
                  <a:fillRect r="-1980"/>
                </a:stretch>
              </a:blipFill>
            </p:spPr>
            <p:txBody>
              <a:bodyPr/>
              <a:lstStyle/>
              <a:p>
                <a:r>
                  <a:rPr lang="ja-JP" altLang="en-US">
                    <a:noFill/>
                  </a:rPr>
                  <a:t> </a:t>
                </a:r>
              </a:p>
            </p:txBody>
          </p:sp>
        </mc:Fallback>
      </mc:AlternateContent>
      <p:pic>
        <p:nvPicPr>
          <p:cNvPr id="9" name="図 8"/>
          <p:cNvPicPr>
            <a:picLocks noChangeAspect="1"/>
          </p:cNvPicPr>
          <p:nvPr/>
        </p:nvPicPr>
        <p:blipFill rotWithShape="1">
          <a:blip r:embed="rId9">
            <a:extLst>
              <a:ext uri="{28A0092B-C50C-407E-A947-70E740481C1C}">
                <a14:useLocalDpi xmlns:a14="http://schemas.microsoft.com/office/drawing/2010/main" val="0"/>
              </a:ext>
            </a:extLst>
          </a:blip>
          <a:srcRect l="23396" t="12714" r="3860" b="16581"/>
          <a:stretch/>
        </p:blipFill>
        <p:spPr>
          <a:xfrm>
            <a:off x="2566704" y="3711676"/>
            <a:ext cx="4263357" cy="2577576"/>
          </a:xfrm>
          <a:prstGeom prst="rect">
            <a:avLst/>
          </a:prstGeom>
        </p:spPr>
      </p:pic>
      <mc:AlternateContent xmlns:mc="http://schemas.openxmlformats.org/markup-compatibility/2006" xmlns:a14="http://schemas.microsoft.com/office/drawing/2010/main">
        <mc:Choice Requires="a14">
          <p:sp>
            <p:nvSpPr>
              <p:cNvPr id="26" name="テキスト ボックス 25"/>
              <p:cNvSpPr txBox="1"/>
              <p:nvPr/>
            </p:nvSpPr>
            <p:spPr>
              <a:xfrm>
                <a:off x="1447307" y="5687473"/>
                <a:ext cx="1683666" cy="523220"/>
              </a:xfrm>
              <a:prstGeom prst="rect">
                <a:avLst/>
              </a:prstGeom>
              <a:noFill/>
            </p:spPr>
            <p:txBody>
              <a:bodyPr wrap="none" rtlCol="0">
                <a:spAutoFit/>
              </a:bodyPr>
              <a:lstStyle/>
              <a:p>
                <a:r>
                  <a:rPr lang="en-US" altLang="ja-JP" sz="1400" dirty="0" smtClean="0">
                    <a:latin typeface="Arial" panose="020B0604020202020204" pitchFamily="34" charset="0"/>
                    <a:cs typeface="Arial" panose="020B0604020202020204" pitchFamily="34" charset="0"/>
                  </a:rPr>
                  <a:t>Cathode current </a:t>
                </a:r>
              </a:p>
              <a:p>
                <a:r>
                  <a:rPr lang="en-US" altLang="ja-JP" sz="1400" dirty="0" smtClean="0">
                    <a:latin typeface="Arial" panose="020B0604020202020204" pitchFamily="34" charset="0"/>
                    <a:cs typeface="Arial" panose="020B0604020202020204" pitchFamily="34" charset="0"/>
                  </a:rPr>
                  <a:t>density, </a:t>
                </a:r>
                <a14:m>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𝑗</m:t>
                        </m:r>
                      </m:e>
                      <m:sub>
                        <m:r>
                          <m:rPr>
                            <m:sty m:val="p"/>
                          </m:rPr>
                          <a:rPr lang="en-US" altLang="ja-JP" sz="1400">
                            <a:latin typeface="Cambria Math" panose="02040503050406030204" pitchFamily="18" charset="0"/>
                          </a:rPr>
                          <m:t>cat</m:t>
                        </m:r>
                      </m:sub>
                    </m:sSub>
                    <m:r>
                      <a:rPr lang="en-US" altLang="ja-JP" sz="1400" b="0" i="0" smtClean="0">
                        <a:latin typeface="Cambria Math" panose="02040503050406030204" pitchFamily="18" charset="0"/>
                      </a:rPr>
                      <m:t> </m:t>
                    </m:r>
                  </m:oMath>
                </a14:m>
                <a:r>
                  <a:rPr lang="en-US" altLang="ja-JP" sz="1400" dirty="0" smtClean="0"/>
                  <a:t>(</a:t>
                </a:r>
                <a14:m>
                  <m:oMath xmlns:m="http://schemas.openxmlformats.org/officeDocument/2006/math">
                    <m:r>
                      <m:rPr>
                        <m:sty m:val="p"/>
                      </m:rPr>
                      <a:rPr lang="en-US" altLang="ja-JP" sz="1400">
                        <a:latin typeface="Cambria Math" panose="02040503050406030204" pitchFamily="18" charset="0"/>
                      </a:rPr>
                      <m:t>A</m:t>
                    </m:r>
                    <m:r>
                      <a:rPr lang="en-US" altLang="ja-JP" sz="1400">
                        <a:latin typeface="Cambria Math" panose="02040503050406030204" pitchFamily="18" charset="0"/>
                      </a:rPr>
                      <m:t>/</m:t>
                    </m:r>
                    <m:sSup>
                      <m:sSupPr>
                        <m:ctrlPr>
                          <a:rPr lang="en-US" altLang="ja-JP" sz="1400" i="1">
                            <a:latin typeface="Cambria Math" panose="02040503050406030204" pitchFamily="18" charset="0"/>
                          </a:rPr>
                        </m:ctrlPr>
                      </m:sSupPr>
                      <m:e>
                        <m:r>
                          <m:rPr>
                            <m:sty m:val="p"/>
                          </m:rPr>
                          <a:rPr lang="en-US" altLang="ja-JP" sz="1400">
                            <a:latin typeface="Cambria Math" panose="02040503050406030204" pitchFamily="18" charset="0"/>
                          </a:rPr>
                          <m:t>m</m:t>
                        </m:r>
                      </m:e>
                      <m:sup>
                        <m:r>
                          <a:rPr lang="en-US" altLang="ja-JP" sz="1400">
                            <a:latin typeface="Cambria Math" panose="02040503050406030204" pitchFamily="18" charset="0"/>
                          </a:rPr>
                          <m:t>2</m:t>
                        </m:r>
                      </m:sup>
                    </m:sSup>
                  </m:oMath>
                </a14:m>
                <a:r>
                  <a:rPr lang="en-US" altLang="ja-JP" sz="1400" dirty="0" smtClean="0"/>
                  <a:t>)</a:t>
                </a:r>
                <a:endParaRPr lang="ja-JP" altLang="en-US" sz="14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1447307" y="5687473"/>
                <a:ext cx="1683666" cy="523220"/>
              </a:xfrm>
              <a:prstGeom prst="rect">
                <a:avLst/>
              </a:prstGeom>
              <a:blipFill rotWithShape="0">
                <a:blip r:embed="rId10"/>
                <a:stretch>
                  <a:fillRect l="-1083" t="-2326" b="-104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p:cNvSpPr txBox="1"/>
              <p:nvPr/>
            </p:nvSpPr>
            <p:spPr>
              <a:xfrm>
                <a:off x="5488401" y="6076689"/>
                <a:ext cx="1927001" cy="307777"/>
              </a:xfrm>
              <a:prstGeom prst="rect">
                <a:avLst/>
              </a:prstGeom>
              <a:noFill/>
            </p:spPr>
            <p:txBody>
              <a:bodyPr wrap="none" rtlCol="0">
                <a:spAutoFit/>
              </a:bodyPr>
              <a:lstStyle/>
              <a:p>
                <a:pPr algn="ctr"/>
                <a:r>
                  <a:rPr lang="en-US" altLang="ja-JP" sz="1400" dirty="0" smtClean="0">
                    <a:latin typeface="Arial" panose="020B0604020202020204" pitchFamily="34" charset="0"/>
                    <a:cs typeface="Arial" panose="020B0604020202020204" pitchFamily="34" charset="0"/>
                  </a:rPr>
                  <a:t>Film thickness, </a:t>
                </a:r>
                <a14:m>
                  <m:oMath xmlns:m="http://schemas.openxmlformats.org/officeDocument/2006/math">
                    <m:r>
                      <a:rPr kumimoji="1" lang="en-US" altLang="ja-JP" sz="1400" i="1" smtClean="0">
                        <a:latin typeface="Cambria Math" panose="02040503050406030204" pitchFamily="18" charset="0"/>
                      </a:rPr>
                      <m:t>h</m:t>
                    </m:r>
                    <m:r>
                      <a:rPr kumimoji="1" lang="en-US" altLang="ja-JP" sz="1400" b="0" i="1" smtClean="0">
                        <a:latin typeface="Cambria Math" panose="02040503050406030204" pitchFamily="18" charset="0"/>
                      </a:rPr>
                      <m:t> </m:t>
                    </m:r>
                  </m:oMath>
                </a14:m>
                <a:r>
                  <a:rPr kumimoji="1" lang="en-US" altLang="ja-JP" sz="1400" dirty="0" smtClean="0">
                    <a:latin typeface="Arial" panose="020B0604020202020204" pitchFamily="34" charset="0"/>
                    <a:cs typeface="Arial" panose="020B0604020202020204" pitchFamily="34" charset="0"/>
                  </a:rPr>
                  <a:t>(</a:t>
                </a:r>
                <a14:m>
                  <m:oMath xmlns:m="http://schemas.openxmlformats.org/officeDocument/2006/math">
                    <m:r>
                      <m:rPr>
                        <m:sty m:val="p"/>
                      </m:rPr>
                      <a:rPr kumimoji="1" lang="en-US" altLang="ja-JP" sz="1400" b="0" i="0" dirty="0" smtClean="0">
                        <a:latin typeface="Cambria Math" panose="02040503050406030204" pitchFamily="18" charset="0"/>
                      </a:rPr>
                      <m:t>μm</m:t>
                    </m:r>
                  </m:oMath>
                </a14:m>
                <a:r>
                  <a:rPr kumimoji="1" lang="en-US" altLang="ja-JP" sz="1400" dirty="0" smtClean="0">
                    <a:latin typeface="Arial" panose="020B0604020202020204" pitchFamily="34" charset="0"/>
                    <a:cs typeface="Arial" panose="020B0604020202020204" pitchFamily="34" charset="0"/>
                  </a:rPr>
                  <a:t>)</a:t>
                </a:r>
                <a:endParaRPr kumimoji="1" lang="ja-JP" altLang="en-US" sz="1400" dirty="0">
                  <a:latin typeface="Arial" panose="020B0604020202020204" pitchFamily="34" charset="0"/>
                  <a:cs typeface="Arial" panose="020B0604020202020204" pitchFamily="34" charset="0"/>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488401" y="6076689"/>
                <a:ext cx="1927001" cy="307777"/>
              </a:xfrm>
              <a:prstGeom prst="rect">
                <a:avLst/>
              </a:prstGeom>
              <a:blipFill rotWithShape="0">
                <a:blip r:embed="rId7"/>
                <a:stretch>
                  <a:fillRect l="-633" t="-4000" r="-633"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rot="10800000">
                <a:off x="2086949" y="3631367"/>
                <a:ext cx="615553" cy="1808240"/>
              </a:xfrm>
              <a:prstGeom prst="rect">
                <a:avLst/>
              </a:prstGeom>
              <a:noFill/>
            </p:spPr>
            <p:txBody>
              <a:bodyPr vert="eaVert" wrap="square" rtlCol="0">
                <a:spAutoFit/>
              </a:bodyPr>
              <a:lstStyle/>
              <a:p>
                <a:pPr algn="ctr"/>
                <a:r>
                  <a:rPr kumimoji="1" lang="en-US" altLang="ja-JP" sz="1400" dirty="0" smtClean="0">
                    <a:latin typeface="Arial" panose="020B0604020202020204" pitchFamily="34" charset="0"/>
                    <a:cs typeface="Arial" panose="020B0604020202020204" pitchFamily="34" charset="0"/>
                  </a:rPr>
                  <a:t>Diffusive current density, </a:t>
                </a:r>
                <a14:m>
                  <m:oMath xmlns:m="http://schemas.openxmlformats.org/officeDocument/2006/math">
                    <m:sSub>
                      <m:sSubPr>
                        <m:ctrlPr>
                          <a:rPr lang="en-US" altLang="ja-JP" sz="1400" i="1">
                            <a:latin typeface="Cambria Math" panose="02040503050406030204" pitchFamily="18" charset="0"/>
                          </a:rPr>
                        </m:ctrlPr>
                      </m:sSubPr>
                      <m:e>
                        <m:r>
                          <a:rPr lang="en-US" altLang="ja-JP" sz="1400" b="0" i="1">
                            <a:latin typeface="Cambria Math"/>
                          </a:rPr>
                          <m:t>𝑗</m:t>
                        </m:r>
                      </m:e>
                      <m:sub>
                        <m:r>
                          <m:rPr>
                            <m:sty m:val="p"/>
                          </m:rPr>
                          <a:rPr lang="en-US" altLang="ja-JP" sz="1400" b="0" i="0" smtClean="0">
                            <a:latin typeface="Cambria Math" panose="02040503050406030204" pitchFamily="18" charset="0"/>
                          </a:rPr>
                          <m:t>dif</m:t>
                        </m:r>
                      </m:sub>
                    </m:sSub>
                  </m:oMath>
                </a14:m>
                <a:r>
                  <a:rPr lang="en-US" altLang="ja-JP" sz="1400" dirty="0" smtClean="0"/>
                  <a:t>(</a:t>
                </a:r>
                <a14:m>
                  <m:oMath xmlns:m="http://schemas.openxmlformats.org/officeDocument/2006/math">
                    <m:r>
                      <m:rPr>
                        <m:sty m:val="p"/>
                      </m:rPr>
                      <a:rPr lang="en-US" altLang="ja-JP" sz="1400" b="0" i="1">
                        <a:latin typeface="Cambria Math"/>
                      </a:rPr>
                      <m:t>A</m:t>
                    </m:r>
                    <m:r>
                      <a:rPr lang="en-US" altLang="ja-JP" sz="1400" b="0">
                        <a:latin typeface="Cambria Math"/>
                      </a:rPr>
                      <m:t>/</m:t>
                    </m:r>
                    <m:sSup>
                      <m:sSupPr>
                        <m:ctrlPr>
                          <a:rPr lang="en-US" altLang="ja-JP" sz="1400" i="1">
                            <a:latin typeface="Cambria Math" panose="02040503050406030204" pitchFamily="18" charset="0"/>
                          </a:rPr>
                        </m:ctrlPr>
                      </m:sSupPr>
                      <m:e>
                        <m:r>
                          <m:rPr>
                            <m:sty m:val="p"/>
                          </m:rPr>
                          <a:rPr lang="en-US" altLang="ja-JP" sz="1400" b="0" i="1">
                            <a:latin typeface="Cambria Math"/>
                          </a:rPr>
                          <m:t>m</m:t>
                        </m:r>
                      </m:e>
                      <m:sup>
                        <m:r>
                          <a:rPr lang="en-US" altLang="ja-JP" sz="1400" b="0" i="1">
                            <a:latin typeface="Cambria Math"/>
                          </a:rPr>
                          <m:t>2</m:t>
                        </m:r>
                      </m:sup>
                    </m:sSup>
                  </m:oMath>
                </a14:m>
                <a:r>
                  <a:rPr lang="en-US" altLang="ja-JP" sz="1400" dirty="0" smtClean="0"/>
                  <a:t>) </a:t>
                </a:r>
                <a:endParaRPr lang="ja-JP" altLang="en-US" sz="140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rot="10800000">
                <a:off x="2086949" y="3631367"/>
                <a:ext cx="615553" cy="1808240"/>
              </a:xfrm>
              <a:prstGeom prst="rect">
                <a:avLst/>
              </a:prstGeom>
              <a:blipFill rotWithShape="0">
                <a:blip r:embed="rId11"/>
                <a:stretch>
                  <a:fillRect r="-1980"/>
                </a:stretch>
              </a:blipFill>
            </p:spPr>
            <p:txBody>
              <a:bodyPr/>
              <a:lstStyle/>
              <a:p>
                <a:r>
                  <a:rPr lang="ja-JP" altLang="en-US">
                    <a:noFill/>
                  </a:rPr>
                  <a:t> </a:t>
                </a:r>
              </a:p>
            </p:txBody>
          </p:sp>
        </mc:Fallback>
      </mc:AlternateContent>
      <p:sp>
        <p:nvSpPr>
          <p:cNvPr id="20" name="正方形/長方形 19"/>
          <p:cNvSpPr/>
          <p:nvPr/>
        </p:nvSpPr>
        <p:spPr>
          <a:xfrm>
            <a:off x="241588" y="680347"/>
            <a:ext cx="2266539" cy="389158"/>
          </a:xfrm>
          <a:prstGeom prst="rect">
            <a:avLst/>
          </a:prstGeom>
          <a:ln>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000" dirty="0">
                <a:solidFill>
                  <a:schemeClr val="tx1"/>
                </a:solidFill>
                <a:latin typeface="Arial" panose="020B0604020202020204" pitchFamily="34" charset="0"/>
                <a:cs typeface="Arial" panose="020B0604020202020204" pitchFamily="34" charset="0"/>
              </a:rPr>
              <a:t>1</a:t>
            </a:r>
            <a:r>
              <a:rPr kumimoji="1" lang="en-US" altLang="ja-JP" sz="2000" dirty="0" smtClean="0">
                <a:solidFill>
                  <a:schemeClr val="tx1"/>
                </a:solidFill>
                <a:latin typeface="Arial" panose="020B0604020202020204" pitchFamily="34" charset="0"/>
                <a:cs typeface="Arial" panose="020B0604020202020204" pitchFamily="34" charset="0"/>
              </a:rPr>
              <a:t>. One-plate tests</a:t>
            </a:r>
            <a:endParaRPr kumimoji="1" lang="ja-JP" altLang="en-US" sz="20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正方形/長方形 20"/>
              <p:cNvSpPr/>
              <p:nvPr/>
            </p:nvSpPr>
            <p:spPr>
              <a:xfrm>
                <a:off x="5018661" y="680347"/>
                <a:ext cx="4065230" cy="389158"/>
              </a:xfrm>
              <a:prstGeom prst="rect">
                <a:avLst/>
              </a:prstGeom>
              <a:ln>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000" dirty="0" smtClean="0">
                    <a:solidFill>
                      <a:schemeClr val="tx1"/>
                    </a:solidFill>
                    <a:latin typeface="Arial" panose="020B0604020202020204" pitchFamily="34" charset="0"/>
                    <a:cs typeface="Arial" panose="020B0604020202020204" pitchFamily="34" charset="0"/>
                  </a:rPr>
                  <a:t>2</a:t>
                </a:r>
                <a:r>
                  <a:rPr lang="en-US" altLang="ja-JP" sz="2000" dirty="0">
                    <a:solidFill>
                      <a:schemeClr val="tx1"/>
                    </a:solidFill>
                    <a:latin typeface="Arial" panose="020B0604020202020204" pitchFamily="34" charset="0"/>
                    <a:cs typeface="Arial" panose="020B0604020202020204" pitchFamily="34" charset="0"/>
                  </a:rPr>
                  <a:t>. Scatter diagram of </a:t>
                </a:r>
                <a14:m>
                  <m:oMath xmlns:m="http://schemas.openxmlformats.org/officeDocument/2006/math">
                    <m:sSub>
                      <m:sSubPr>
                        <m:ctrlPr>
                          <a:rPr lang="en-US" altLang="ja-JP" sz="2000" i="1">
                            <a:solidFill>
                              <a:schemeClr val="tx1"/>
                            </a:solidFill>
                            <a:latin typeface="Cambria Math" panose="02040503050406030204" pitchFamily="18" charset="0"/>
                            <a:cs typeface="Arial" panose="020B0604020202020204" pitchFamily="34" charset="0"/>
                          </a:rPr>
                        </m:ctrlPr>
                      </m:sSubPr>
                      <m:e>
                        <m:r>
                          <a:rPr lang="en-US" altLang="ja-JP" sz="2000" i="1">
                            <a:solidFill>
                              <a:schemeClr val="tx1"/>
                            </a:solidFill>
                            <a:latin typeface="Cambria Math" panose="02040503050406030204" pitchFamily="18" charset="0"/>
                            <a:cs typeface="Arial" panose="020B0604020202020204" pitchFamily="34" charset="0"/>
                          </a:rPr>
                          <m:t>𝑗</m:t>
                        </m:r>
                      </m:e>
                      <m:sub>
                        <m:r>
                          <m:rPr>
                            <m:sty m:val="p"/>
                          </m:rPr>
                          <a:rPr lang="en-US" altLang="ja-JP" sz="2000">
                            <a:solidFill>
                              <a:schemeClr val="tx1"/>
                            </a:solidFill>
                            <a:latin typeface="Cambria Math" panose="02040503050406030204" pitchFamily="18" charset="0"/>
                            <a:cs typeface="Arial" panose="020B0604020202020204" pitchFamily="34" charset="0"/>
                          </a:rPr>
                          <m:t>cat</m:t>
                        </m:r>
                      </m:sub>
                    </m:sSub>
                    <m:r>
                      <a:rPr lang="en-US" altLang="ja-JP" sz="2000" i="1">
                        <a:solidFill>
                          <a:schemeClr val="tx1"/>
                        </a:solidFill>
                        <a:latin typeface="Cambria Math" panose="02040503050406030204" pitchFamily="18" charset="0"/>
                        <a:cs typeface="Arial" panose="020B0604020202020204" pitchFamily="34" charset="0"/>
                      </a:rPr>
                      <m:t>, </m:t>
                    </m:r>
                    <m:sSub>
                      <m:sSubPr>
                        <m:ctrlPr>
                          <a:rPr lang="en-US" altLang="ja-JP" sz="2000" i="1">
                            <a:solidFill>
                              <a:schemeClr val="tx1"/>
                            </a:solidFill>
                            <a:latin typeface="Cambria Math" panose="02040503050406030204" pitchFamily="18" charset="0"/>
                            <a:cs typeface="Arial" panose="020B0604020202020204" pitchFamily="34" charset="0"/>
                          </a:rPr>
                        </m:ctrlPr>
                      </m:sSubPr>
                      <m:e>
                        <m:r>
                          <a:rPr lang="en-US" altLang="ja-JP" sz="2000" i="1">
                            <a:solidFill>
                              <a:schemeClr val="tx1"/>
                            </a:solidFill>
                            <a:latin typeface="Cambria Math" panose="02040503050406030204" pitchFamily="18" charset="0"/>
                            <a:cs typeface="Arial" panose="020B0604020202020204" pitchFamily="34" charset="0"/>
                          </a:rPr>
                          <m:t>𝑗</m:t>
                        </m:r>
                      </m:e>
                      <m:sub>
                        <m:r>
                          <m:rPr>
                            <m:sty m:val="p"/>
                          </m:rPr>
                          <a:rPr lang="en-US" altLang="ja-JP" sz="2000">
                            <a:solidFill>
                              <a:schemeClr val="tx1"/>
                            </a:solidFill>
                            <a:latin typeface="Cambria Math" panose="02040503050406030204" pitchFamily="18" charset="0"/>
                            <a:cs typeface="Arial" panose="020B0604020202020204" pitchFamily="34" charset="0"/>
                          </a:rPr>
                          <m:t>dif</m:t>
                        </m:r>
                      </m:sub>
                    </m:sSub>
                    <m:r>
                      <a:rPr lang="en-US" altLang="ja-JP" sz="2000" i="1">
                        <a:solidFill>
                          <a:schemeClr val="tx1"/>
                        </a:solidFill>
                        <a:latin typeface="Cambria Math" panose="02040503050406030204" pitchFamily="18" charset="0"/>
                        <a:cs typeface="Arial" panose="020B0604020202020204" pitchFamily="34" charset="0"/>
                      </a:rPr>
                      <m:t> </m:t>
                    </m:r>
                    <m:r>
                      <m:rPr>
                        <m:sty m:val="p"/>
                      </m:rPr>
                      <a:rPr lang="en-US" altLang="ja-JP" sz="2000">
                        <a:solidFill>
                          <a:schemeClr val="tx1"/>
                        </a:solidFill>
                        <a:latin typeface="Cambria Math" panose="02040503050406030204" pitchFamily="18" charset="0"/>
                        <a:cs typeface="Arial" panose="020B0604020202020204" pitchFamily="34" charset="0"/>
                      </a:rPr>
                      <m:t>and</m:t>
                    </m:r>
                    <m:r>
                      <a:rPr lang="en-US" altLang="ja-JP" sz="2000" i="1">
                        <a:solidFill>
                          <a:schemeClr val="tx1"/>
                        </a:solidFill>
                        <a:latin typeface="Cambria Math" panose="02040503050406030204" pitchFamily="18" charset="0"/>
                        <a:cs typeface="Arial" panose="020B0604020202020204" pitchFamily="34" charset="0"/>
                      </a:rPr>
                      <m:t> </m:t>
                    </m:r>
                    <m:r>
                      <a:rPr lang="en-US" altLang="ja-JP" sz="2000" i="1">
                        <a:solidFill>
                          <a:schemeClr val="tx1"/>
                        </a:solidFill>
                        <a:latin typeface="Cambria Math" panose="02040503050406030204" pitchFamily="18" charset="0"/>
                        <a:cs typeface="Arial" panose="020B0604020202020204" pitchFamily="34" charset="0"/>
                      </a:rPr>
                      <m:t>h</m:t>
                    </m:r>
                  </m:oMath>
                </a14:m>
                <a:endParaRPr kumimoji="1" lang="ja-JP" altLang="en-US" sz="2000" dirty="0">
                  <a:solidFill>
                    <a:schemeClr val="tx1"/>
                  </a:solidFill>
                  <a:latin typeface="Arial" panose="020B0604020202020204" pitchFamily="34" charset="0"/>
                  <a:cs typeface="Arial" panose="020B0604020202020204" pitchFamily="34" charset="0"/>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5018661" y="680347"/>
                <a:ext cx="4065230" cy="389158"/>
              </a:xfrm>
              <a:prstGeom prst="rect">
                <a:avLst/>
              </a:prstGeom>
              <a:blipFill>
                <a:blip r:embed="rId12"/>
                <a:stretch>
                  <a:fillRect l="-1192" t="-4478" b="-26866"/>
                </a:stretch>
              </a:blipFill>
              <a:ln>
                <a:solidFill>
                  <a:srgbClr val="FF00FF"/>
                </a:solidFill>
              </a:ln>
            </p:spPr>
            <p:txBody>
              <a:bodyPr/>
              <a:lstStyle/>
              <a:p>
                <a:r>
                  <a:rPr lang="ja-JP" altLang="en-US">
                    <a:noFill/>
                  </a:rPr>
                  <a:t> </a:t>
                </a:r>
              </a:p>
            </p:txBody>
          </p:sp>
        </mc:Fallback>
      </mc:AlternateContent>
      <p:sp>
        <p:nvSpPr>
          <p:cNvPr id="29" name="正方形/長方形 28"/>
          <p:cNvSpPr/>
          <p:nvPr/>
        </p:nvSpPr>
        <p:spPr>
          <a:xfrm>
            <a:off x="4010560" y="3860694"/>
            <a:ext cx="2940838" cy="389158"/>
          </a:xfrm>
          <a:prstGeom prst="rect">
            <a:avLst/>
          </a:prstGeom>
          <a:ln>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000" dirty="0">
                <a:solidFill>
                  <a:schemeClr val="tx1"/>
                </a:solidFill>
                <a:latin typeface="Arial" panose="020B0604020202020204" pitchFamily="34" charset="0"/>
                <a:cs typeface="Arial" panose="020B0604020202020204" pitchFamily="34" charset="0"/>
              </a:rPr>
              <a:t>3</a:t>
            </a:r>
            <a:r>
              <a:rPr lang="en-US" altLang="ja-JP" sz="2000" dirty="0" smtClean="0">
                <a:solidFill>
                  <a:schemeClr val="tx1"/>
                </a:solidFill>
                <a:latin typeface="Arial" panose="020B0604020202020204" pitchFamily="34" charset="0"/>
                <a:cs typeface="Arial" panose="020B0604020202020204" pitchFamily="34" charset="0"/>
              </a:rPr>
              <a:t>. Approximated surface</a:t>
            </a:r>
            <a:endParaRPr kumimoji="1" lang="ja-JP" alt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177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chor="ctr"/>
          <a:lstStyle/>
          <a:p>
            <a:pPr marL="0" indent="0" algn="ctr">
              <a:buNone/>
            </a:pPr>
            <a:r>
              <a:rPr kumimoji="1" lang="en-US" altLang="ja-JP" sz="4000" dirty="0" smtClean="0">
                <a:effectLst>
                  <a:outerShdw blurRad="38100" dist="38100" dir="2700000" algn="tl">
                    <a:srgbClr val="000000">
                      <a:alpha val="43137"/>
                    </a:srgbClr>
                  </a:outerShdw>
                </a:effectLst>
              </a:rPr>
              <a:t>Validation Results</a:t>
            </a:r>
            <a:br>
              <a:rPr kumimoji="1" lang="en-US" altLang="ja-JP" sz="4000" dirty="0" smtClean="0">
                <a:effectLst>
                  <a:outerShdw blurRad="38100" dist="38100" dir="2700000" algn="tl">
                    <a:srgbClr val="000000">
                      <a:alpha val="43137"/>
                    </a:srgbClr>
                  </a:outerShdw>
                </a:effectLst>
              </a:rPr>
            </a:br>
            <a:endParaRPr kumimoji="1" lang="ja-JP" altLang="en-US" sz="4000"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18</a:t>
            </a:fld>
            <a:endParaRPr lang="ja-JP" altLang="en-US" dirty="0"/>
          </a:p>
        </p:txBody>
      </p:sp>
    </p:spTree>
    <p:extLst>
      <p:ext uri="{BB962C8B-B14F-4D97-AF65-F5344CB8AC3E}">
        <p14:creationId xmlns:p14="http://schemas.microsoft.com/office/powerpoint/2010/main" val="2965915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l="32163" t="17570" r="18828" b="14673"/>
          <a:stretch/>
        </p:blipFill>
        <p:spPr>
          <a:xfrm>
            <a:off x="5241090" y="823779"/>
            <a:ext cx="3748067" cy="3789405"/>
          </a:xfrm>
          <a:prstGeom prst="rect">
            <a:avLst/>
          </a:prstGeom>
        </p:spPr>
      </p:pic>
      <p:sp>
        <p:nvSpPr>
          <p:cNvPr id="2" name="タイトル 1"/>
          <p:cNvSpPr>
            <a:spLocks noGrp="1"/>
          </p:cNvSpPr>
          <p:nvPr>
            <p:ph type="title"/>
          </p:nvPr>
        </p:nvSpPr>
        <p:spPr/>
        <p:txBody>
          <a:bodyPr/>
          <a:lstStyle/>
          <a:p>
            <a:r>
              <a:rPr kumimoji="1" lang="en-US" altLang="ja-JP" dirty="0" smtClean="0"/>
              <a:t>Our ED simulator</a:t>
            </a:r>
            <a:endParaRPr kumimoji="1" lang="ja-JP" altLang="en-US" dirty="0"/>
          </a:p>
        </p:txBody>
      </p:sp>
      <p:sp>
        <p:nvSpPr>
          <p:cNvPr id="3" name="コンテンツ プレースホルダー 2"/>
          <p:cNvSpPr>
            <a:spLocks noGrp="1"/>
          </p:cNvSpPr>
          <p:nvPr>
            <p:ph idx="1"/>
          </p:nvPr>
        </p:nvSpPr>
        <p:spPr/>
        <p:txBody>
          <a:bodyPr/>
          <a:lstStyle/>
          <a:p>
            <a:endParaRPr lang="en-US" altLang="ja-JP" sz="2800" dirty="0" smtClean="0">
              <a:effectLst>
                <a:outerShdw blurRad="38100" dist="38100" dir="2700000" algn="tl">
                  <a:srgbClr val="000000">
                    <a:alpha val="43137"/>
                  </a:srgbClr>
                </a:outerShdw>
              </a:effectLst>
            </a:endParaRPr>
          </a:p>
          <a:p>
            <a:pPr marL="0" indent="0">
              <a:buNone/>
            </a:pPr>
            <a:endParaRPr lang="en-US" altLang="ja-JP" sz="2800" dirty="0" smtClean="0">
              <a:effectLst>
                <a:outerShdw blurRad="38100" dist="38100" dir="2700000" algn="tl">
                  <a:srgbClr val="000000">
                    <a:alpha val="43137"/>
                  </a:srgbClr>
                </a:outerShdw>
              </a:effectLst>
            </a:endParaRPr>
          </a:p>
          <a:p>
            <a:endParaRPr lang="en-US" altLang="ja-JP" sz="2800" dirty="0" smtClean="0">
              <a:effectLst>
                <a:outerShdw blurRad="38100" dist="38100" dir="2700000" algn="tl">
                  <a:srgbClr val="000000">
                    <a:alpha val="43137"/>
                  </a:srgbClr>
                </a:outerShdw>
              </a:effectLst>
            </a:endParaRPr>
          </a:p>
          <a:p>
            <a:pPr marL="0" indent="0">
              <a:buNone/>
            </a:pPr>
            <a:endParaRPr lang="en-US" altLang="ja-JP" sz="2800" dirty="0">
              <a:effectLst>
                <a:outerShdw blurRad="38100" dist="38100" dir="2700000" algn="tl">
                  <a:srgbClr val="000000">
                    <a:alpha val="43137"/>
                  </a:srgbClr>
                </a:outerShdw>
              </a:effectLst>
            </a:endParaRPr>
          </a:p>
          <a:p>
            <a:r>
              <a:rPr lang="en-US" altLang="ja-JP" sz="2800" dirty="0" smtClean="0"/>
              <a:t>In-house finite element code.</a:t>
            </a:r>
          </a:p>
          <a:p>
            <a:r>
              <a:rPr lang="en-US" altLang="ja-JP" sz="2800" dirty="0" smtClean="0"/>
              <a:t>2</a:t>
            </a:r>
            <a:r>
              <a:rPr lang="en-US" altLang="ja-JP" sz="2800" baseline="30000" dirty="0" smtClean="0"/>
              <a:t>nd</a:t>
            </a:r>
            <a:r>
              <a:rPr lang="en-US" altLang="ja-JP" sz="2800" dirty="0" smtClean="0"/>
              <a:t> order tetrahedral elements. </a:t>
            </a:r>
          </a:p>
          <a:p>
            <a:pPr marL="0" indent="0">
              <a:buNone/>
            </a:pPr>
            <a:endParaRPr lang="en-US" altLang="ja-JP" sz="3600" dirty="0">
              <a:effectLst>
                <a:outerShdw blurRad="38100" dist="38100" dir="2700000" algn="tl">
                  <a:srgbClr val="000000">
                    <a:alpha val="43137"/>
                  </a:srgbClr>
                </a:outerShdw>
              </a:effectLst>
            </a:endParaRPr>
          </a:p>
          <a:p>
            <a:pPr marL="0" indent="0">
              <a:buNone/>
            </a:pPr>
            <a:endParaRPr kumimoji="1" lang="en-US" altLang="ja-JP" sz="2800"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19</a:t>
            </a:fld>
            <a:endParaRPr lang="ja-JP" altLang="en-US" dirty="0"/>
          </a:p>
        </p:txBody>
      </p:sp>
      <p:sp>
        <p:nvSpPr>
          <p:cNvPr id="7" name="テキスト ボックス 6"/>
          <p:cNvSpPr txBox="1"/>
          <p:nvPr/>
        </p:nvSpPr>
        <p:spPr>
          <a:xfrm>
            <a:off x="-7940" y="4752262"/>
            <a:ext cx="9159880" cy="1200329"/>
          </a:xfrm>
          <a:prstGeom prst="rect">
            <a:avLst/>
          </a:prstGeom>
          <a:solidFill>
            <a:schemeClr val="accent5"/>
          </a:solidFill>
        </p:spPr>
        <p:txBody>
          <a:bodyPr wrap="none" lIns="0" rIns="0" rtlCol="0">
            <a:spAutoFit/>
          </a:bodyPr>
          <a:lstStyle/>
          <a:p>
            <a:pPr algn="ctr"/>
            <a:r>
              <a:rPr lang="en-US" altLang="ja-JP" sz="2400" dirty="0" smtClean="0"/>
              <a:t>The </a:t>
            </a:r>
            <a:r>
              <a:rPr lang="en-US" altLang="ja-JP" sz="2400" b="1" dirty="0" smtClean="0"/>
              <a:t>experimental</a:t>
            </a:r>
            <a:r>
              <a:rPr lang="en-US" altLang="ja-JP" sz="2400" dirty="0" smtClean="0"/>
              <a:t> results of the one-plate tests are compared to </a:t>
            </a:r>
            <a:br>
              <a:rPr lang="en-US" altLang="ja-JP" sz="2400" dirty="0" smtClean="0"/>
            </a:br>
            <a:r>
              <a:rPr lang="en-US" altLang="ja-JP" sz="2400" dirty="0" smtClean="0"/>
              <a:t>the results of our simulator with the </a:t>
            </a:r>
            <a:r>
              <a:rPr lang="en-US" altLang="ja-JP" sz="2400" b="1" dirty="0" smtClean="0"/>
              <a:t>proposed nonlinear models</a:t>
            </a:r>
            <a:r>
              <a:rPr lang="en-US" altLang="ja-JP" sz="2400" dirty="0"/>
              <a:t> </a:t>
            </a:r>
            <a:r>
              <a:rPr lang="en-US" altLang="ja-JP" sz="2400" dirty="0" smtClean="0"/>
              <a:t/>
            </a:r>
            <a:br>
              <a:rPr lang="en-US" altLang="ja-JP" sz="2400" dirty="0" smtClean="0"/>
            </a:br>
            <a:r>
              <a:rPr lang="en-US" altLang="ja-JP" sz="2400" dirty="0" smtClean="0"/>
              <a:t>and those with the </a:t>
            </a:r>
            <a:r>
              <a:rPr lang="en-US" altLang="ja-JP" sz="2400" b="1" dirty="0" smtClean="0"/>
              <a:t>conventional linear models</a:t>
            </a:r>
            <a:r>
              <a:rPr lang="en-US" altLang="ja-JP" sz="2400" dirty="0"/>
              <a:t>.</a:t>
            </a:r>
            <a:endParaRPr kumimoji="1" lang="ja-JP" altLang="en-US" sz="2400" dirty="0"/>
          </a:p>
        </p:txBody>
      </p:sp>
    </p:spTree>
    <p:extLst>
      <p:ext uri="{BB962C8B-B14F-4D97-AF65-F5344CB8AC3E}">
        <p14:creationId xmlns:p14="http://schemas.microsoft.com/office/powerpoint/2010/main" val="984188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What is electrodeposition (ED) ?</a:t>
            </a:r>
            <a:endParaRPr kumimoji="1" lang="ja-JP" altLang="en-US" dirty="0"/>
          </a:p>
        </p:txBody>
      </p:sp>
      <p:sp>
        <p:nvSpPr>
          <p:cNvPr id="3" name="コンテンツ プレースホルダー 2"/>
          <p:cNvSpPr>
            <a:spLocks noGrp="1"/>
          </p:cNvSpPr>
          <p:nvPr>
            <p:ph idx="1"/>
          </p:nvPr>
        </p:nvSpPr>
        <p:spPr>
          <a:xfrm>
            <a:off x="251520" y="3393554"/>
            <a:ext cx="8892480" cy="2984996"/>
          </a:xfrm>
        </p:spPr>
        <p:txBody>
          <a:bodyPr/>
          <a:lstStyle/>
          <a:p>
            <a:r>
              <a:rPr lang="en-US" altLang="ja-JP" sz="2800" dirty="0"/>
              <a:t>O</a:t>
            </a:r>
            <a:r>
              <a:rPr lang="en-US" altLang="ja-JP" sz="2800" dirty="0" smtClean="0"/>
              <a:t>ne of the popular basecoat method for </a:t>
            </a:r>
            <a:r>
              <a:rPr lang="en-US" altLang="ja-JP" sz="2800" dirty="0" smtClean="0">
                <a:solidFill>
                  <a:srgbClr val="0000FF"/>
                </a:solidFill>
              </a:rPr>
              <a:t>car bodies</a:t>
            </a:r>
            <a:r>
              <a:rPr lang="en-US" altLang="ja-JP" sz="2800" dirty="0" smtClean="0"/>
              <a:t>.</a:t>
            </a:r>
          </a:p>
          <a:p>
            <a:r>
              <a:rPr lang="en-US" altLang="ja-JP" sz="2800" dirty="0" smtClean="0"/>
              <a:t>Making coated film by passing a </a:t>
            </a:r>
            <a:r>
              <a:rPr lang="en-US" altLang="ja-JP" sz="2800" dirty="0" smtClean="0">
                <a:solidFill>
                  <a:srgbClr val="0000FF"/>
                </a:solidFill>
              </a:rPr>
              <a:t>direct electric current</a:t>
            </a:r>
            <a:r>
              <a:rPr lang="en-US" altLang="ja-JP" sz="2800" dirty="0" smtClean="0"/>
              <a:t>.</a:t>
            </a:r>
          </a:p>
          <a:p>
            <a:r>
              <a:rPr kumimoji="1" lang="en-US" altLang="ja-JP" sz="2800" dirty="0" smtClean="0"/>
              <a:t>Coated </a:t>
            </a:r>
            <a:r>
              <a:rPr kumimoji="1" lang="en-US" altLang="ja-JP" sz="2800" dirty="0" smtClean="0">
                <a:solidFill>
                  <a:srgbClr val="0000FF"/>
                </a:solidFill>
              </a:rPr>
              <a:t>film has a certain electrical resistance</a:t>
            </a:r>
            <a:r>
              <a:rPr kumimoji="1" lang="en-US" altLang="ja-JP" sz="2400" dirty="0" smtClean="0"/>
              <a:t>, </a:t>
            </a:r>
            <a:r>
              <a:rPr kumimoji="1" lang="en-US" altLang="ja-JP" sz="2000" dirty="0" smtClean="0"/>
              <a:t>and thus</a:t>
            </a:r>
            <a:endParaRPr lang="en-US" altLang="ja-JP" sz="2400" dirty="0"/>
          </a:p>
          <a:p>
            <a:r>
              <a:rPr lang="en-US" altLang="ja-JP" sz="2800" dirty="0" smtClean="0"/>
              <a:t>Electric c</a:t>
            </a:r>
            <a:r>
              <a:rPr kumimoji="1" lang="en-US" altLang="ja-JP" sz="2800" dirty="0" smtClean="0"/>
              <a:t>urrent tends to flow on to thinner film areas.</a:t>
            </a: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a:t>
            </a:fld>
            <a:endParaRPr lang="ja-JP" altLang="en-US" dirty="0"/>
          </a:p>
        </p:txBody>
      </p:sp>
      <p:grpSp>
        <p:nvGrpSpPr>
          <p:cNvPr id="5" name="グループ化 4"/>
          <p:cNvGrpSpPr/>
          <p:nvPr/>
        </p:nvGrpSpPr>
        <p:grpSpPr>
          <a:xfrm>
            <a:off x="297772" y="786834"/>
            <a:ext cx="3410131" cy="1944216"/>
            <a:chOff x="2123728" y="3429000"/>
            <a:chExt cx="4968552" cy="2736304"/>
          </a:xfrm>
        </p:grpSpPr>
        <p:cxnSp>
          <p:nvCxnSpPr>
            <p:cNvPr id="6" name="直線コネクタ 5"/>
            <p:cNvCxnSpPr>
              <a:stCxn id="14" idx="3"/>
              <a:endCxn id="11" idx="0"/>
            </p:cNvCxnSpPr>
            <p:nvPr/>
          </p:nvCxnSpPr>
          <p:spPr>
            <a:xfrm>
              <a:off x="6491276" y="5795685"/>
              <a:ext cx="456988" cy="11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2123728" y="3429000"/>
              <a:ext cx="4968552" cy="2736304"/>
              <a:chOff x="2123728" y="3429000"/>
              <a:chExt cx="4968552" cy="2736304"/>
            </a:xfrm>
          </p:grpSpPr>
          <p:grpSp>
            <p:nvGrpSpPr>
              <p:cNvPr id="9" name="グループ化 8"/>
              <p:cNvGrpSpPr/>
              <p:nvPr/>
            </p:nvGrpSpPr>
            <p:grpSpPr>
              <a:xfrm>
                <a:off x="2123728" y="3429000"/>
                <a:ext cx="4968552" cy="2736304"/>
                <a:chOff x="107504" y="980728"/>
                <a:chExt cx="3459935" cy="1801941"/>
              </a:xfrm>
            </p:grpSpPr>
            <p:sp>
              <p:nvSpPr>
                <p:cNvPr id="16" name="正方形/長方形 15"/>
                <p:cNvSpPr/>
                <p:nvPr/>
              </p:nvSpPr>
              <p:spPr>
                <a:xfrm>
                  <a:off x="107505" y="1700808"/>
                  <a:ext cx="3459934" cy="1081861"/>
                </a:xfrm>
                <a:prstGeom prst="rect">
                  <a:avLst/>
                </a:prstGeom>
                <a:solidFill>
                  <a:srgbClr val="DE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3567439" y="1340768"/>
                  <a:ext cx="0" cy="14419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07504" y="1340768"/>
                  <a:ext cx="0" cy="14419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107505" y="2782669"/>
                  <a:ext cx="345993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575043" y="1728895"/>
                  <a:ext cx="84045"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1691680" y="980728"/>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1829088" y="1133128"/>
                  <a:ext cx="0" cy="252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endCxn id="20" idx="0"/>
                </p:cNvCxnSpPr>
                <p:nvPr/>
              </p:nvCxnSpPr>
              <p:spPr>
                <a:xfrm rot="10800000" flipV="1">
                  <a:off x="617066" y="1232755"/>
                  <a:ext cx="1074614" cy="49613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2555776" y="2051556"/>
                  <a:ext cx="432048" cy="297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カギ線コネクタ 24"/>
                <p:cNvCxnSpPr/>
                <p:nvPr/>
              </p:nvCxnSpPr>
              <p:spPr>
                <a:xfrm rot="16200000" flipH="1">
                  <a:off x="1850103" y="1211740"/>
                  <a:ext cx="818800" cy="860831"/>
                </a:xfrm>
                <a:prstGeom prst="bentConnector3">
                  <a:avLst>
                    <a:gd name="adj1" fmla="val -26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4716016" y="4738488"/>
                <a:ext cx="2232248" cy="1066776"/>
                <a:chOff x="351355" y="4300144"/>
                <a:chExt cx="2708477" cy="1289096"/>
              </a:xfrm>
              <a:solidFill>
                <a:schemeClr val="bg1"/>
              </a:solidFill>
            </p:grpSpPr>
            <p:sp>
              <p:nvSpPr>
                <p:cNvPr id="11" name="フリーフォーム 10"/>
                <p:cNvSpPr/>
                <p:nvPr/>
              </p:nvSpPr>
              <p:spPr>
                <a:xfrm>
                  <a:off x="351355" y="4300144"/>
                  <a:ext cx="2708477" cy="1278853"/>
                </a:xfrm>
                <a:custGeom>
                  <a:avLst/>
                  <a:gdLst>
                    <a:gd name="connsiteX0" fmla="*/ 2743200 w 2743200"/>
                    <a:gd name="connsiteY0" fmla="*/ 1060070 h 1060070"/>
                    <a:gd name="connsiteX1" fmla="*/ 2569580 w 2743200"/>
                    <a:gd name="connsiteY1" fmla="*/ 643381 h 1060070"/>
                    <a:gd name="connsiteX2" fmla="*/ 2083443 w 2743200"/>
                    <a:gd name="connsiteY2" fmla="*/ 573933 h 1060070"/>
                    <a:gd name="connsiteX3" fmla="*/ 1898248 w 2743200"/>
                    <a:gd name="connsiteY3" fmla="*/ 76222 h 1060070"/>
                    <a:gd name="connsiteX4" fmla="*/ 937550 w 2743200"/>
                    <a:gd name="connsiteY4" fmla="*/ 53072 h 1060070"/>
                    <a:gd name="connsiteX5" fmla="*/ 486137 w 2743200"/>
                    <a:gd name="connsiteY5" fmla="*/ 573933 h 1060070"/>
                    <a:gd name="connsiteX6" fmla="*/ 138896 w 2743200"/>
                    <a:gd name="connsiteY6" fmla="*/ 724404 h 1060070"/>
                    <a:gd name="connsiteX7" fmla="*/ 0 w 2743200"/>
                    <a:gd name="connsiteY7" fmla="*/ 1048495 h 1060070"/>
                    <a:gd name="connsiteX0" fmla="*/ 2743200 w 2743200"/>
                    <a:gd name="connsiteY0" fmla="*/ 1057023 h 1057023"/>
                    <a:gd name="connsiteX1" fmla="*/ 2569580 w 2743200"/>
                    <a:gd name="connsiteY1" fmla="*/ 640334 h 1057023"/>
                    <a:gd name="connsiteX2" fmla="*/ 2199190 w 2743200"/>
                    <a:gd name="connsiteY2" fmla="*/ 513013 h 1057023"/>
                    <a:gd name="connsiteX3" fmla="*/ 1898248 w 2743200"/>
                    <a:gd name="connsiteY3" fmla="*/ 73175 h 1057023"/>
                    <a:gd name="connsiteX4" fmla="*/ 937550 w 2743200"/>
                    <a:gd name="connsiteY4" fmla="*/ 50025 h 1057023"/>
                    <a:gd name="connsiteX5" fmla="*/ 486137 w 2743200"/>
                    <a:gd name="connsiteY5" fmla="*/ 570886 h 1057023"/>
                    <a:gd name="connsiteX6" fmla="*/ 138896 w 2743200"/>
                    <a:gd name="connsiteY6" fmla="*/ 721357 h 1057023"/>
                    <a:gd name="connsiteX7" fmla="*/ 0 w 2743200"/>
                    <a:gd name="connsiteY7" fmla="*/ 1045448 h 1057023"/>
                    <a:gd name="connsiteX0" fmla="*/ 2743200 w 2743200"/>
                    <a:gd name="connsiteY0" fmla="*/ 1050546 h 1050546"/>
                    <a:gd name="connsiteX1" fmla="*/ 2569580 w 2743200"/>
                    <a:gd name="connsiteY1" fmla="*/ 633857 h 1050546"/>
                    <a:gd name="connsiteX2" fmla="*/ 2199190 w 2743200"/>
                    <a:gd name="connsiteY2" fmla="*/ 506536 h 1050546"/>
                    <a:gd name="connsiteX3" fmla="*/ 1898248 w 2743200"/>
                    <a:gd name="connsiteY3" fmla="*/ 66698 h 1050546"/>
                    <a:gd name="connsiteX4" fmla="*/ 937550 w 2743200"/>
                    <a:gd name="connsiteY4" fmla="*/ 43548 h 1050546"/>
                    <a:gd name="connsiteX5" fmla="*/ 486137 w 2743200"/>
                    <a:gd name="connsiteY5" fmla="*/ 471811 h 1050546"/>
                    <a:gd name="connsiteX6" fmla="*/ 138896 w 2743200"/>
                    <a:gd name="connsiteY6" fmla="*/ 714880 h 1050546"/>
                    <a:gd name="connsiteX7" fmla="*/ 0 w 2743200"/>
                    <a:gd name="connsiteY7" fmla="*/ 1038971 h 1050546"/>
                    <a:gd name="connsiteX0" fmla="*/ 2743200 w 2743200"/>
                    <a:gd name="connsiteY0" fmla="*/ 1050546 h 1050546"/>
                    <a:gd name="connsiteX1" fmla="*/ 2569580 w 2743200"/>
                    <a:gd name="connsiteY1" fmla="*/ 633857 h 1050546"/>
                    <a:gd name="connsiteX2" fmla="*/ 2199190 w 2743200"/>
                    <a:gd name="connsiteY2" fmla="*/ 506536 h 1050546"/>
                    <a:gd name="connsiteX3" fmla="*/ 1898248 w 2743200"/>
                    <a:gd name="connsiteY3" fmla="*/ 66698 h 1050546"/>
                    <a:gd name="connsiteX4" fmla="*/ 937550 w 2743200"/>
                    <a:gd name="connsiteY4" fmla="*/ 43548 h 1050546"/>
                    <a:gd name="connsiteX5" fmla="*/ 486137 w 2743200"/>
                    <a:gd name="connsiteY5" fmla="*/ 471811 h 1050546"/>
                    <a:gd name="connsiteX6" fmla="*/ 104172 w 2743200"/>
                    <a:gd name="connsiteY6" fmla="*/ 668581 h 1050546"/>
                    <a:gd name="connsiteX7" fmla="*/ 0 w 2743200"/>
                    <a:gd name="connsiteY7" fmla="*/ 1038971 h 1050546"/>
                    <a:gd name="connsiteX0" fmla="*/ 2743200 w 2743200"/>
                    <a:gd name="connsiteY0" fmla="*/ 1047360 h 1047360"/>
                    <a:gd name="connsiteX1" fmla="*/ 2569580 w 2743200"/>
                    <a:gd name="connsiteY1" fmla="*/ 630671 h 1047360"/>
                    <a:gd name="connsiteX2" fmla="*/ 2199190 w 2743200"/>
                    <a:gd name="connsiteY2" fmla="*/ 503350 h 1047360"/>
                    <a:gd name="connsiteX3" fmla="*/ 1898248 w 2743200"/>
                    <a:gd name="connsiteY3" fmla="*/ 63512 h 1047360"/>
                    <a:gd name="connsiteX4" fmla="*/ 937550 w 2743200"/>
                    <a:gd name="connsiteY4" fmla="*/ 40362 h 1047360"/>
                    <a:gd name="connsiteX5" fmla="*/ 613458 w 2743200"/>
                    <a:gd name="connsiteY5" fmla="*/ 422326 h 1047360"/>
                    <a:gd name="connsiteX6" fmla="*/ 104172 w 2743200"/>
                    <a:gd name="connsiteY6" fmla="*/ 665395 h 1047360"/>
                    <a:gd name="connsiteX7" fmla="*/ 0 w 2743200"/>
                    <a:gd name="connsiteY7" fmla="*/ 1035785 h 1047360"/>
                    <a:gd name="connsiteX0" fmla="*/ 2743200 w 2743200"/>
                    <a:gd name="connsiteY0" fmla="*/ 1047360 h 1325153"/>
                    <a:gd name="connsiteX1" fmla="*/ 2569580 w 2743200"/>
                    <a:gd name="connsiteY1" fmla="*/ 630671 h 1325153"/>
                    <a:gd name="connsiteX2" fmla="*/ 2199190 w 2743200"/>
                    <a:gd name="connsiteY2" fmla="*/ 503350 h 1325153"/>
                    <a:gd name="connsiteX3" fmla="*/ 1898248 w 2743200"/>
                    <a:gd name="connsiteY3" fmla="*/ 63512 h 1325153"/>
                    <a:gd name="connsiteX4" fmla="*/ 937550 w 2743200"/>
                    <a:gd name="connsiteY4" fmla="*/ 40362 h 1325153"/>
                    <a:gd name="connsiteX5" fmla="*/ 613458 w 2743200"/>
                    <a:gd name="connsiteY5" fmla="*/ 422326 h 1325153"/>
                    <a:gd name="connsiteX6" fmla="*/ 104172 w 2743200"/>
                    <a:gd name="connsiteY6" fmla="*/ 665395 h 1325153"/>
                    <a:gd name="connsiteX7" fmla="*/ 0 w 2743200"/>
                    <a:gd name="connsiteY7" fmla="*/ 1325153 h 1325153"/>
                    <a:gd name="connsiteX0" fmla="*/ 2743200 w 2743200"/>
                    <a:gd name="connsiteY0" fmla="*/ 1278853 h 1325153"/>
                    <a:gd name="connsiteX1" fmla="*/ 2569580 w 2743200"/>
                    <a:gd name="connsiteY1" fmla="*/ 630671 h 1325153"/>
                    <a:gd name="connsiteX2" fmla="*/ 2199190 w 2743200"/>
                    <a:gd name="connsiteY2" fmla="*/ 503350 h 1325153"/>
                    <a:gd name="connsiteX3" fmla="*/ 1898248 w 2743200"/>
                    <a:gd name="connsiteY3" fmla="*/ 63512 h 1325153"/>
                    <a:gd name="connsiteX4" fmla="*/ 937550 w 2743200"/>
                    <a:gd name="connsiteY4" fmla="*/ 40362 h 1325153"/>
                    <a:gd name="connsiteX5" fmla="*/ 613458 w 2743200"/>
                    <a:gd name="connsiteY5" fmla="*/ 422326 h 1325153"/>
                    <a:gd name="connsiteX6" fmla="*/ 104172 w 2743200"/>
                    <a:gd name="connsiteY6" fmla="*/ 665395 h 1325153"/>
                    <a:gd name="connsiteX7" fmla="*/ 0 w 2743200"/>
                    <a:gd name="connsiteY7" fmla="*/ 1325153 h 1325153"/>
                    <a:gd name="connsiteX0" fmla="*/ 2731626 w 2731626"/>
                    <a:gd name="connsiteY0" fmla="*/ 1278853 h 1290428"/>
                    <a:gd name="connsiteX1" fmla="*/ 2558006 w 2731626"/>
                    <a:gd name="connsiteY1" fmla="*/ 630671 h 1290428"/>
                    <a:gd name="connsiteX2" fmla="*/ 2187616 w 2731626"/>
                    <a:gd name="connsiteY2" fmla="*/ 503350 h 1290428"/>
                    <a:gd name="connsiteX3" fmla="*/ 1886674 w 2731626"/>
                    <a:gd name="connsiteY3" fmla="*/ 63512 h 1290428"/>
                    <a:gd name="connsiteX4" fmla="*/ 925976 w 2731626"/>
                    <a:gd name="connsiteY4" fmla="*/ 40362 h 1290428"/>
                    <a:gd name="connsiteX5" fmla="*/ 601884 w 2731626"/>
                    <a:gd name="connsiteY5" fmla="*/ 422326 h 1290428"/>
                    <a:gd name="connsiteX6" fmla="*/ 92598 w 2731626"/>
                    <a:gd name="connsiteY6" fmla="*/ 665395 h 1290428"/>
                    <a:gd name="connsiteX7" fmla="*/ 0 w 2731626"/>
                    <a:gd name="connsiteY7" fmla="*/ 1290428 h 1290428"/>
                    <a:gd name="connsiteX0" fmla="*/ 2720051 w 2720051"/>
                    <a:gd name="connsiteY0" fmla="*/ 1278853 h 1278853"/>
                    <a:gd name="connsiteX1" fmla="*/ 2546431 w 2720051"/>
                    <a:gd name="connsiteY1" fmla="*/ 630671 h 1278853"/>
                    <a:gd name="connsiteX2" fmla="*/ 2176041 w 2720051"/>
                    <a:gd name="connsiteY2" fmla="*/ 503350 h 1278853"/>
                    <a:gd name="connsiteX3" fmla="*/ 1875099 w 2720051"/>
                    <a:gd name="connsiteY3" fmla="*/ 63512 h 1278853"/>
                    <a:gd name="connsiteX4" fmla="*/ 914401 w 2720051"/>
                    <a:gd name="connsiteY4" fmla="*/ 40362 h 1278853"/>
                    <a:gd name="connsiteX5" fmla="*/ 590309 w 2720051"/>
                    <a:gd name="connsiteY5" fmla="*/ 422326 h 1278853"/>
                    <a:gd name="connsiteX6" fmla="*/ 81023 w 2720051"/>
                    <a:gd name="connsiteY6" fmla="*/ 665395 h 1278853"/>
                    <a:gd name="connsiteX7" fmla="*/ 0 w 2720051"/>
                    <a:gd name="connsiteY7" fmla="*/ 1244129 h 1278853"/>
                    <a:gd name="connsiteX0" fmla="*/ 2696902 w 2696902"/>
                    <a:gd name="connsiteY0" fmla="*/ 1278853 h 1302002"/>
                    <a:gd name="connsiteX1" fmla="*/ 2523282 w 2696902"/>
                    <a:gd name="connsiteY1" fmla="*/ 630671 h 1302002"/>
                    <a:gd name="connsiteX2" fmla="*/ 2152892 w 2696902"/>
                    <a:gd name="connsiteY2" fmla="*/ 503350 h 1302002"/>
                    <a:gd name="connsiteX3" fmla="*/ 1851950 w 2696902"/>
                    <a:gd name="connsiteY3" fmla="*/ 63512 h 1302002"/>
                    <a:gd name="connsiteX4" fmla="*/ 891252 w 2696902"/>
                    <a:gd name="connsiteY4" fmla="*/ 40362 h 1302002"/>
                    <a:gd name="connsiteX5" fmla="*/ 567160 w 2696902"/>
                    <a:gd name="connsiteY5" fmla="*/ 422326 h 1302002"/>
                    <a:gd name="connsiteX6" fmla="*/ 57874 w 2696902"/>
                    <a:gd name="connsiteY6" fmla="*/ 665395 h 1302002"/>
                    <a:gd name="connsiteX7" fmla="*/ 0 w 2696902"/>
                    <a:gd name="connsiteY7" fmla="*/ 1302002 h 1302002"/>
                    <a:gd name="connsiteX0" fmla="*/ 2708477 w 2708477"/>
                    <a:gd name="connsiteY0" fmla="*/ 1278853 h 1278853"/>
                    <a:gd name="connsiteX1" fmla="*/ 2534857 w 2708477"/>
                    <a:gd name="connsiteY1" fmla="*/ 630671 h 1278853"/>
                    <a:gd name="connsiteX2" fmla="*/ 2164467 w 2708477"/>
                    <a:gd name="connsiteY2" fmla="*/ 503350 h 1278853"/>
                    <a:gd name="connsiteX3" fmla="*/ 1863525 w 2708477"/>
                    <a:gd name="connsiteY3" fmla="*/ 63512 h 1278853"/>
                    <a:gd name="connsiteX4" fmla="*/ 902827 w 2708477"/>
                    <a:gd name="connsiteY4" fmla="*/ 40362 h 1278853"/>
                    <a:gd name="connsiteX5" fmla="*/ 578735 w 2708477"/>
                    <a:gd name="connsiteY5" fmla="*/ 422326 h 1278853"/>
                    <a:gd name="connsiteX6" fmla="*/ 69449 w 2708477"/>
                    <a:gd name="connsiteY6" fmla="*/ 665395 h 1278853"/>
                    <a:gd name="connsiteX7" fmla="*/ 0 w 2708477"/>
                    <a:gd name="connsiteY7" fmla="*/ 1267277 h 127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8477" h="1278853">
                      <a:moveTo>
                        <a:pt x="2708477" y="1278853"/>
                      </a:moveTo>
                      <a:cubicBezTo>
                        <a:pt x="2676646" y="1111020"/>
                        <a:pt x="2625525" y="759921"/>
                        <a:pt x="2534857" y="630671"/>
                      </a:cubicBezTo>
                      <a:cubicBezTo>
                        <a:pt x="2444189" y="501421"/>
                        <a:pt x="2276356" y="597876"/>
                        <a:pt x="2164467" y="503350"/>
                      </a:cubicBezTo>
                      <a:cubicBezTo>
                        <a:pt x="2052578" y="408824"/>
                        <a:pt x="2073798" y="140677"/>
                        <a:pt x="1863525" y="63512"/>
                      </a:cubicBezTo>
                      <a:cubicBezTo>
                        <a:pt x="1653252" y="-13653"/>
                        <a:pt x="1116959" y="-19440"/>
                        <a:pt x="902827" y="40362"/>
                      </a:cubicBezTo>
                      <a:cubicBezTo>
                        <a:pt x="688695" y="100164"/>
                        <a:pt x="717631" y="318154"/>
                        <a:pt x="578735" y="422326"/>
                      </a:cubicBezTo>
                      <a:cubicBezTo>
                        <a:pt x="439839" y="526498"/>
                        <a:pt x="165905" y="524570"/>
                        <a:pt x="69449" y="665395"/>
                      </a:cubicBezTo>
                      <a:cubicBezTo>
                        <a:pt x="-27007" y="806220"/>
                        <a:pt x="28936" y="1144778"/>
                        <a:pt x="0" y="1267277"/>
                      </a:cubicBezTo>
                    </a:path>
                  </a:pathLst>
                </a:cu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stCxn id="11" idx="7"/>
                  <a:endCxn id="13" idx="0"/>
                </p:cNvCxnSpPr>
                <p:nvPr/>
              </p:nvCxnSpPr>
              <p:spPr>
                <a:xfrm>
                  <a:off x="351355" y="5567421"/>
                  <a:ext cx="476229" cy="10243"/>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フリーフォーム 12"/>
                <p:cNvSpPr/>
                <p:nvPr/>
              </p:nvSpPr>
              <p:spPr>
                <a:xfrm>
                  <a:off x="827584" y="5310195"/>
                  <a:ext cx="578734" cy="267469"/>
                </a:xfrm>
                <a:custGeom>
                  <a:avLst/>
                  <a:gdLst>
                    <a:gd name="connsiteX0" fmla="*/ 0 w 544010"/>
                    <a:gd name="connsiteY0" fmla="*/ 266666 h 266666"/>
                    <a:gd name="connsiteX1" fmla="*/ 115747 w 544010"/>
                    <a:gd name="connsiteY1" fmla="*/ 35172 h 266666"/>
                    <a:gd name="connsiteX2" fmla="*/ 428263 w 544010"/>
                    <a:gd name="connsiteY2" fmla="*/ 23598 h 266666"/>
                    <a:gd name="connsiteX3" fmla="*/ 544010 w 544010"/>
                    <a:gd name="connsiteY3" fmla="*/ 255091 h 266666"/>
                    <a:gd name="connsiteX0" fmla="*/ 0 w 544010"/>
                    <a:gd name="connsiteY0" fmla="*/ 269086 h 292235"/>
                    <a:gd name="connsiteX1" fmla="*/ 115747 w 544010"/>
                    <a:gd name="connsiteY1" fmla="*/ 37592 h 292235"/>
                    <a:gd name="connsiteX2" fmla="*/ 428263 w 544010"/>
                    <a:gd name="connsiteY2" fmla="*/ 26018 h 292235"/>
                    <a:gd name="connsiteX3" fmla="*/ 544010 w 544010"/>
                    <a:gd name="connsiteY3" fmla="*/ 292235 h 292235"/>
                    <a:gd name="connsiteX0" fmla="*/ 0 w 532435"/>
                    <a:gd name="connsiteY0" fmla="*/ 266667 h 266667"/>
                    <a:gd name="connsiteX1" fmla="*/ 115747 w 532435"/>
                    <a:gd name="connsiteY1" fmla="*/ 35173 h 266667"/>
                    <a:gd name="connsiteX2" fmla="*/ 428263 w 532435"/>
                    <a:gd name="connsiteY2" fmla="*/ 23599 h 266667"/>
                    <a:gd name="connsiteX3" fmla="*/ 532435 w 532435"/>
                    <a:gd name="connsiteY3" fmla="*/ 255092 h 266667"/>
                    <a:gd name="connsiteX0" fmla="*/ 0 w 567159"/>
                    <a:gd name="connsiteY0" fmla="*/ 269086 h 292235"/>
                    <a:gd name="connsiteX1" fmla="*/ 115747 w 567159"/>
                    <a:gd name="connsiteY1" fmla="*/ 37592 h 292235"/>
                    <a:gd name="connsiteX2" fmla="*/ 428263 w 567159"/>
                    <a:gd name="connsiteY2" fmla="*/ 26018 h 292235"/>
                    <a:gd name="connsiteX3" fmla="*/ 567159 w 567159"/>
                    <a:gd name="connsiteY3" fmla="*/ 292235 h 292235"/>
                    <a:gd name="connsiteX0" fmla="*/ 0 w 578734"/>
                    <a:gd name="connsiteY0" fmla="*/ 243068 h 243068"/>
                    <a:gd name="connsiteX1" fmla="*/ 115747 w 578734"/>
                    <a:gd name="connsiteY1" fmla="*/ 11574 h 243068"/>
                    <a:gd name="connsiteX2" fmla="*/ 428263 w 578734"/>
                    <a:gd name="connsiteY2" fmla="*/ 0 h 243068"/>
                    <a:gd name="connsiteX3" fmla="*/ 578734 w 578734"/>
                    <a:gd name="connsiteY3" fmla="*/ 208344 h 243068"/>
                    <a:gd name="connsiteX0" fmla="*/ 0 w 578734"/>
                    <a:gd name="connsiteY0" fmla="*/ 267469 h 267469"/>
                    <a:gd name="connsiteX1" fmla="*/ 115747 w 578734"/>
                    <a:gd name="connsiteY1" fmla="*/ 35975 h 267469"/>
                    <a:gd name="connsiteX2" fmla="*/ 428263 w 578734"/>
                    <a:gd name="connsiteY2" fmla="*/ 24401 h 267469"/>
                    <a:gd name="connsiteX3" fmla="*/ 578734 w 578734"/>
                    <a:gd name="connsiteY3" fmla="*/ 267469 h 267469"/>
                  </a:gdLst>
                  <a:ahLst/>
                  <a:cxnLst>
                    <a:cxn ang="0">
                      <a:pos x="connsiteX0" y="connsiteY0"/>
                    </a:cxn>
                    <a:cxn ang="0">
                      <a:pos x="connsiteX1" y="connsiteY1"/>
                    </a:cxn>
                    <a:cxn ang="0">
                      <a:pos x="connsiteX2" y="connsiteY2"/>
                    </a:cxn>
                    <a:cxn ang="0">
                      <a:pos x="connsiteX3" y="connsiteY3"/>
                    </a:cxn>
                  </a:cxnLst>
                  <a:rect l="l" t="t" r="r" b="b"/>
                  <a:pathLst>
                    <a:path w="578734" h="267469">
                      <a:moveTo>
                        <a:pt x="0" y="267469"/>
                      </a:moveTo>
                      <a:cubicBezTo>
                        <a:pt x="22185" y="171977"/>
                        <a:pt x="44370" y="76486"/>
                        <a:pt x="115747" y="35975"/>
                      </a:cubicBezTo>
                      <a:cubicBezTo>
                        <a:pt x="187124" y="-4536"/>
                        <a:pt x="351099" y="-14181"/>
                        <a:pt x="428263" y="24401"/>
                      </a:cubicBezTo>
                      <a:cubicBezTo>
                        <a:pt x="505427" y="62983"/>
                        <a:pt x="556549" y="170049"/>
                        <a:pt x="578734" y="267469"/>
                      </a:cubicBezTo>
                    </a:path>
                  </a:pathLst>
                </a:custGeom>
                <a:solidFill>
                  <a:srgbClr val="DEF1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1961340" y="5322574"/>
                  <a:ext cx="544010" cy="266666"/>
                </a:xfrm>
                <a:custGeom>
                  <a:avLst/>
                  <a:gdLst>
                    <a:gd name="connsiteX0" fmla="*/ 0 w 544010"/>
                    <a:gd name="connsiteY0" fmla="*/ 266666 h 266666"/>
                    <a:gd name="connsiteX1" fmla="*/ 115747 w 544010"/>
                    <a:gd name="connsiteY1" fmla="*/ 35172 h 266666"/>
                    <a:gd name="connsiteX2" fmla="*/ 428263 w 544010"/>
                    <a:gd name="connsiteY2" fmla="*/ 23598 h 266666"/>
                    <a:gd name="connsiteX3" fmla="*/ 544010 w 544010"/>
                    <a:gd name="connsiteY3" fmla="*/ 255091 h 266666"/>
                  </a:gdLst>
                  <a:ahLst/>
                  <a:cxnLst>
                    <a:cxn ang="0">
                      <a:pos x="connsiteX0" y="connsiteY0"/>
                    </a:cxn>
                    <a:cxn ang="0">
                      <a:pos x="connsiteX1" y="connsiteY1"/>
                    </a:cxn>
                    <a:cxn ang="0">
                      <a:pos x="connsiteX2" y="connsiteY2"/>
                    </a:cxn>
                    <a:cxn ang="0">
                      <a:pos x="connsiteX3" y="connsiteY3"/>
                    </a:cxn>
                  </a:cxnLst>
                  <a:rect l="l" t="t" r="r" b="b"/>
                  <a:pathLst>
                    <a:path w="544010" h="266666">
                      <a:moveTo>
                        <a:pt x="0" y="266666"/>
                      </a:moveTo>
                      <a:cubicBezTo>
                        <a:pt x="22185" y="171174"/>
                        <a:pt x="44370" y="75683"/>
                        <a:pt x="115747" y="35172"/>
                      </a:cubicBezTo>
                      <a:cubicBezTo>
                        <a:pt x="187124" y="-5339"/>
                        <a:pt x="356886" y="-13055"/>
                        <a:pt x="428263" y="23598"/>
                      </a:cubicBezTo>
                      <a:cubicBezTo>
                        <a:pt x="499640" y="60251"/>
                        <a:pt x="521825" y="157671"/>
                        <a:pt x="544010" y="255091"/>
                      </a:cubicBezTo>
                    </a:path>
                  </a:pathLst>
                </a:custGeom>
                <a:solidFill>
                  <a:srgbClr val="DEF1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a:stCxn id="13" idx="3"/>
                  <a:endCxn id="14" idx="0"/>
                </p:cNvCxnSpPr>
                <p:nvPr/>
              </p:nvCxnSpPr>
              <p:spPr>
                <a:xfrm>
                  <a:off x="1406318" y="5577664"/>
                  <a:ext cx="555022" cy="1157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 name="直線コネクタ 7"/>
            <p:cNvCxnSpPr/>
            <p:nvPr/>
          </p:nvCxnSpPr>
          <p:spPr>
            <a:xfrm>
              <a:off x="6491276" y="5805264"/>
              <a:ext cx="456988" cy="11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コンテンツ プレースホルダー 2"/>
          <p:cNvSpPr txBox="1">
            <a:spLocks/>
          </p:cNvSpPr>
          <p:nvPr/>
        </p:nvSpPr>
        <p:spPr>
          <a:xfrm>
            <a:off x="7065434" y="2972290"/>
            <a:ext cx="204354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050" dirty="0" smtClean="0"/>
              <a:t> (By </a:t>
            </a:r>
            <a:r>
              <a:rPr lang="en-US" altLang="ja-JP" sz="1050" dirty="0" smtClean="0">
                <a:hlinkClick r:id="rId3"/>
              </a:rPr>
              <a:t>http</a:t>
            </a:r>
            <a:r>
              <a:rPr lang="en-US" altLang="ja-JP" sz="1050" dirty="0">
                <a:hlinkClick r:id="rId3"/>
              </a:rPr>
              <a:t>://www.rodip.com.br</a:t>
            </a:r>
            <a:r>
              <a:rPr lang="en-US" altLang="ja-JP" sz="1050" dirty="0" smtClean="0">
                <a:hlinkClick r:id="rId3"/>
              </a:rPr>
              <a:t>/</a:t>
            </a:r>
            <a:r>
              <a:rPr lang="en-US" altLang="ja-JP" sz="1050" dirty="0" smtClean="0"/>
              <a:t>)</a:t>
            </a:r>
          </a:p>
        </p:txBody>
      </p:sp>
      <p:pic>
        <p:nvPicPr>
          <p:cNvPr id="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851920" y="786834"/>
            <a:ext cx="5184576" cy="214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270701" y="2694312"/>
            <a:ext cx="1159293" cy="646331"/>
          </a:xfrm>
          <a:prstGeom prst="rect">
            <a:avLst/>
          </a:prstGeom>
          <a:noFill/>
        </p:spPr>
        <p:txBody>
          <a:bodyPr wrap="none" rtlCol="0">
            <a:spAutoFit/>
          </a:bodyPr>
          <a:lstStyle/>
          <a:p>
            <a:pPr algn="ctr"/>
            <a:r>
              <a:rPr lang="en-US" altLang="ja-JP" dirty="0" smtClean="0">
                <a:latin typeface="Arial" panose="020B0604020202020204" pitchFamily="34" charset="0"/>
                <a:cs typeface="Arial" panose="020B0604020202020204" pitchFamily="34" charset="0"/>
              </a:rPr>
              <a:t>Anode </a:t>
            </a:r>
          </a:p>
          <a:p>
            <a:pPr algn="ctr"/>
            <a:r>
              <a:rPr lang="en-US" altLang="ja-JP" dirty="0">
                <a:latin typeface="Arial" panose="020B0604020202020204" pitchFamily="34" charset="0"/>
                <a:cs typeface="Arial" panose="020B0604020202020204" pitchFamily="34" charset="0"/>
              </a:rPr>
              <a:t>E</a:t>
            </a:r>
            <a:r>
              <a:rPr lang="en-US" altLang="ja-JP" dirty="0" smtClean="0">
                <a:latin typeface="Arial" panose="020B0604020202020204" pitchFamily="34" charset="0"/>
                <a:cs typeface="Arial" panose="020B0604020202020204" pitchFamily="34" charset="0"/>
              </a:rPr>
              <a:t>lectrode</a:t>
            </a:r>
            <a:endParaRPr kumimoji="1" lang="ja-JP" altLang="en-US" dirty="0">
              <a:latin typeface="Arial" panose="020B0604020202020204" pitchFamily="34" charset="0"/>
              <a:cs typeface="Arial" panose="020B0604020202020204" pitchFamily="34" charset="0"/>
            </a:endParaRPr>
          </a:p>
        </p:txBody>
      </p:sp>
      <p:sp>
        <p:nvSpPr>
          <p:cNvPr id="29" name="テキスト ボックス 28"/>
          <p:cNvSpPr txBox="1"/>
          <p:nvPr/>
        </p:nvSpPr>
        <p:spPr>
          <a:xfrm>
            <a:off x="1996937" y="2694312"/>
            <a:ext cx="1659430" cy="646331"/>
          </a:xfrm>
          <a:prstGeom prst="rect">
            <a:avLst/>
          </a:prstGeom>
          <a:noFill/>
        </p:spPr>
        <p:txBody>
          <a:bodyPr wrap="none" rtlCol="0">
            <a:spAutoFit/>
          </a:bodyPr>
          <a:lstStyle/>
          <a:p>
            <a:pPr algn="ctr"/>
            <a:r>
              <a:rPr lang="en-US" altLang="ja-JP" dirty="0" smtClean="0">
                <a:latin typeface="Arial" panose="020B0604020202020204" pitchFamily="34" charset="0"/>
                <a:cs typeface="Arial" panose="020B0604020202020204" pitchFamily="34" charset="0"/>
              </a:rPr>
              <a:t>O</a:t>
            </a:r>
            <a:r>
              <a:rPr kumimoji="1" lang="en-US" altLang="ja-JP" dirty="0" smtClean="0">
                <a:latin typeface="Arial" panose="020B0604020202020204" pitchFamily="34" charset="0"/>
                <a:cs typeface="Arial" panose="020B0604020202020204" pitchFamily="34" charset="0"/>
              </a:rPr>
              <a:t>bject to Coat</a:t>
            </a:r>
            <a:br>
              <a:rPr kumimoji="1" lang="en-US" altLang="ja-JP" dirty="0" smtClean="0">
                <a:latin typeface="Arial" panose="020B0604020202020204" pitchFamily="34" charset="0"/>
                <a:cs typeface="Arial" panose="020B0604020202020204" pitchFamily="34" charset="0"/>
              </a:rPr>
            </a:br>
            <a:r>
              <a:rPr kumimoji="1" lang="ja-JP" altLang="en-US" dirty="0" smtClean="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C</a:t>
            </a:r>
            <a:r>
              <a:rPr kumimoji="1" lang="en-US" altLang="ja-JP" dirty="0" smtClean="0">
                <a:latin typeface="Arial" panose="020B0604020202020204" pitchFamily="34" charset="0"/>
                <a:cs typeface="Arial" panose="020B0604020202020204" pitchFamily="34" charset="0"/>
              </a:rPr>
              <a:t>athode</a:t>
            </a:r>
            <a:r>
              <a:rPr kumimoji="1" lang="ja-JP" altLang="en-US" dirty="0" smtClean="0">
                <a:latin typeface="Arial" panose="020B0604020202020204" pitchFamily="34" charset="0"/>
                <a:cs typeface="Arial" panose="020B0604020202020204" pitchFamily="34" charset="0"/>
              </a:rPr>
              <a:t>）</a:t>
            </a:r>
            <a:endParaRPr kumimoji="1" lang="ja-JP" altLang="en-US" dirty="0">
              <a:latin typeface="Arial" panose="020B0604020202020204" pitchFamily="34" charset="0"/>
              <a:cs typeface="Arial" panose="020B0604020202020204" pitchFamily="34" charset="0"/>
            </a:endParaRPr>
          </a:p>
        </p:txBody>
      </p:sp>
      <p:sp>
        <p:nvSpPr>
          <p:cNvPr id="30" name="テキスト ボックス 29"/>
          <p:cNvSpPr txBox="1"/>
          <p:nvPr/>
        </p:nvSpPr>
        <p:spPr>
          <a:xfrm>
            <a:off x="1331640" y="2001678"/>
            <a:ext cx="710451" cy="369332"/>
          </a:xfrm>
          <a:prstGeom prst="rect">
            <a:avLst/>
          </a:prstGeom>
          <a:noFill/>
        </p:spPr>
        <p:txBody>
          <a:bodyPr wrap="none" rtlCol="0">
            <a:spAutoFit/>
          </a:bodyPr>
          <a:lstStyle/>
          <a:p>
            <a:r>
              <a:rPr lang="en-US" altLang="ja-JP" dirty="0" smtClean="0">
                <a:latin typeface="Arial" panose="020B0604020202020204" pitchFamily="34" charset="0"/>
                <a:cs typeface="Arial" panose="020B0604020202020204" pitchFamily="34" charset="0"/>
              </a:rPr>
              <a:t>Paint</a:t>
            </a:r>
            <a:endParaRPr kumimoji="1" lang="ja-JP" altLang="en-US" dirty="0">
              <a:latin typeface="Arial" panose="020B0604020202020204" pitchFamily="34" charset="0"/>
              <a:cs typeface="Arial" panose="020B0604020202020204" pitchFamily="34" charset="0"/>
            </a:endParaRPr>
          </a:p>
        </p:txBody>
      </p:sp>
      <p:sp>
        <p:nvSpPr>
          <p:cNvPr id="31" name="右矢印 30"/>
          <p:cNvSpPr/>
          <p:nvPr/>
        </p:nvSpPr>
        <p:spPr>
          <a:xfrm>
            <a:off x="944798" y="5593911"/>
            <a:ext cx="94474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042091" y="5376318"/>
            <a:ext cx="6023880" cy="954107"/>
          </a:xfrm>
          <a:prstGeom prst="rect">
            <a:avLst/>
          </a:prstGeom>
          <a:solidFill>
            <a:schemeClr val="accent1"/>
          </a:solidFill>
        </p:spPr>
        <p:txBody>
          <a:bodyPr wrap="square" rtlCol="0">
            <a:spAutoFit/>
          </a:bodyPr>
          <a:lstStyle/>
          <a:p>
            <a:pPr algn="ctr"/>
            <a:r>
              <a:rPr lang="en-US" altLang="ja-JP" sz="2800" dirty="0" smtClean="0"/>
              <a:t>ED is good at making </a:t>
            </a:r>
            <a:r>
              <a:rPr lang="en-US" altLang="ja-JP" sz="2800" dirty="0"/>
              <a:t>coated </a:t>
            </a:r>
            <a:r>
              <a:rPr lang="en-US" altLang="ja-JP" sz="2800" dirty="0" smtClean="0"/>
              <a:t>objects</a:t>
            </a:r>
            <a:br>
              <a:rPr lang="en-US" altLang="ja-JP" sz="2800" dirty="0" smtClean="0"/>
            </a:br>
            <a:r>
              <a:rPr lang="en-US" altLang="ja-JP" sz="2800" dirty="0" smtClean="0"/>
              <a:t>with an </a:t>
            </a:r>
            <a:r>
              <a:rPr lang="en-US" altLang="ja-JP" sz="2800" dirty="0">
                <a:solidFill>
                  <a:srgbClr val="FF0000"/>
                </a:solidFill>
              </a:rPr>
              <a:t>uniform </a:t>
            </a:r>
            <a:r>
              <a:rPr lang="en-US" altLang="ja-JP" sz="2800" dirty="0" smtClean="0">
                <a:solidFill>
                  <a:srgbClr val="FF0000"/>
                </a:solidFill>
              </a:rPr>
              <a:t>film thickness</a:t>
            </a:r>
            <a:r>
              <a:rPr lang="en-US" altLang="ja-JP" sz="2800" dirty="0" smtClean="0"/>
              <a:t>.</a:t>
            </a:r>
            <a:endParaRPr lang="ja-JP" altLang="en-US" sz="2800" dirty="0"/>
          </a:p>
        </p:txBody>
      </p:sp>
    </p:spTree>
    <p:extLst>
      <p:ext uri="{BB962C8B-B14F-4D97-AF65-F5344CB8AC3E}">
        <p14:creationId xmlns:p14="http://schemas.microsoft.com/office/powerpoint/2010/main" val="1151310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l="12883" t="17748" r="22703" b="9343"/>
          <a:stretch/>
        </p:blipFill>
        <p:spPr>
          <a:xfrm>
            <a:off x="446149" y="867420"/>
            <a:ext cx="4552159" cy="2623062"/>
          </a:xfrm>
          <a:prstGeom prst="rect">
            <a:avLst/>
          </a:prstGeom>
        </p:spPr>
      </p:pic>
      <p:pic>
        <p:nvPicPr>
          <p:cNvPr id="20" name="図 19"/>
          <p:cNvPicPr>
            <a:picLocks noChangeAspect="1"/>
          </p:cNvPicPr>
          <p:nvPr/>
        </p:nvPicPr>
        <p:blipFill rotWithShape="1">
          <a:blip r:embed="rId3" cstate="print">
            <a:extLst>
              <a:ext uri="{28A0092B-C50C-407E-A947-70E740481C1C}">
                <a14:useLocalDpi xmlns:a14="http://schemas.microsoft.com/office/drawing/2010/main" val="0"/>
              </a:ext>
            </a:extLst>
          </a:blip>
          <a:srcRect l="-995" t="2503" r="1532" b="6717"/>
          <a:stretch/>
        </p:blipFill>
        <p:spPr>
          <a:xfrm>
            <a:off x="4859381" y="934791"/>
            <a:ext cx="3750924" cy="3313791"/>
          </a:xfrm>
          <a:prstGeom prst="rect">
            <a:avLst/>
          </a:prstGeom>
        </p:spPr>
      </p:pic>
      <p:sp>
        <p:nvSpPr>
          <p:cNvPr id="2" name="タイトル 1"/>
          <p:cNvSpPr>
            <a:spLocks noGrp="1"/>
          </p:cNvSpPr>
          <p:nvPr>
            <p:ph type="title"/>
          </p:nvPr>
        </p:nvSpPr>
        <p:spPr/>
        <p:txBody>
          <a:bodyPr/>
          <a:lstStyle/>
          <a:p>
            <a:r>
              <a:rPr kumimoji="1" lang="en-US" altLang="ja-JP" dirty="0" smtClean="0"/>
              <a:t>Time history of film thickness</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20</a:t>
            </a:fld>
            <a:endParaRPr lang="ja-JP" altLang="en-US" dirty="0"/>
          </a:p>
        </p:txBody>
      </p:sp>
      <p:sp>
        <p:nvSpPr>
          <p:cNvPr id="3" name="コンテンツ プレースホルダー 2"/>
          <p:cNvSpPr>
            <a:spLocks noGrp="1"/>
          </p:cNvSpPr>
          <p:nvPr>
            <p:ph idx="4294967295"/>
          </p:nvPr>
        </p:nvSpPr>
        <p:spPr>
          <a:xfrm>
            <a:off x="512763" y="4501237"/>
            <a:ext cx="8631237" cy="1869402"/>
          </a:xfrm>
        </p:spPr>
        <p:txBody>
          <a:bodyPr/>
          <a:lstStyle/>
          <a:p>
            <a:r>
              <a:rPr lang="en-US" altLang="ja-JP" sz="2800" dirty="0" smtClean="0"/>
              <a:t>Conventional linear models fail to represent the experimental data…</a:t>
            </a:r>
          </a:p>
          <a:p>
            <a:r>
              <a:rPr kumimoji="1" lang="en-US" altLang="ja-JP" sz="2800" dirty="0" smtClean="0"/>
              <a:t>Our new nonlinear models succeeded in reproducing the experiments!</a:t>
            </a:r>
            <a:endParaRPr kumimoji="1" lang="ja-JP" altLang="en-US" sz="2800" dirty="0"/>
          </a:p>
        </p:txBody>
      </p:sp>
      <mc:AlternateContent xmlns:mc="http://schemas.openxmlformats.org/markup-compatibility/2006" xmlns:a14="http://schemas.microsoft.com/office/drawing/2010/main">
        <mc:Choice Requires="a14">
          <p:sp>
            <p:nvSpPr>
              <p:cNvPr id="7" name="テキスト ボックス 6"/>
              <p:cNvSpPr txBox="1"/>
              <p:nvPr/>
            </p:nvSpPr>
            <p:spPr>
              <a:xfrm>
                <a:off x="3297865" y="1256990"/>
                <a:ext cx="1374479" cy="26815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1600" b="0" i="0" smtClean="0">
                          <a:solidFill>
                            <a:srgbClr val="FF0000"/>
                          </a:solidFill>
                          <a:latin typeface="Cambria Math" panose="02040503050406030204" pitchFamily="18" charset="0"/>
                        </a:rPr>
                        <m:t>Δ</m:t>
                      </m:r>
                      <m:sSub>
                        <m:sSubPr>
                          <m:ctrlPr>
                            <a:rPr kumimoji="1" lang="en-US" altLang="ja-JP" sz="1600" b="0" i="1" smtClean="0">
                              <a:solidFill>
                                <a:srgbClr val="FF0000"/>
                              </a:solidFill>
                              <a:latin typeface="Cambria Math" panose="02040503050406030204" pitchFamily="18" charset="0"/>
                            </a:rPr>
                          </m:ctrlPr>
                        </m:sSubPr>
                        <m:e>
                          <m:r>
                            <a:rPr kumimoji="1" lang="en-US" altLang="ja-JP" sz="1600" b="0" i="1" smtClean="0">
                              <a:solidFill>
                                <a:srgbClr val="FF0000"/>
                              </a:solidFill>
                              <a:latin typeface="Cambria Math" panose="02040503050406030204" pitchFamily="18" charset="0"/>
                            </a:rPr>
                            <m:t>𝜙</m:t>
                          </m:r>
                        </m:e>
                        <m:sub>
                          <m:r>
                            <m:rPr>
                              <m:sty m:val="p"/>
                            </m:rPr>
                            <a:rPr kumimoji="1" lang="en-US" altLang="ja-JP" sz="1600" b="0" i="0" smtClean="0">
                              <a:solidFill>
                                <a:srgbClr val="FF0000"/>
                              </a:solidFill>
                              <a:latin typeface="Cambria Math" panose="02040503050406030204" pitchFamily="18" charset="0"/>
                            </a:rPr>
                            <m:t>app</m:t>
                          </m:r>
                        </m:sub>
                      </m:sSub>
                      <m:r>
                        <a:rPr kumimoji="1" lang="en-US" altLang="ja-JP" sz="1600" b="0" i="1" smtClean="0">
                          <a:solidFill>
                            <a:srgbClr val="FF0000"/>
                          </a:solidFill>
                          <a:latin typeface="Cambria Math" panose="02040503050406030204" pitchFamily="18" charset="0"/>
                        </a:rPr>
                        <m:t>=250 </m:t>
                      </m:r>
                      <m:r>
                        <m:rPr>
                          <m:sty m:val="p"/>
                        </m:rPr>
                        <a:rPr kumimoji="1" lang="en-US" altLang="ja-JP" sz="1600" b="0" i="0" smtClean="0">
                          <a:solidFill>
                            <a:srgbClr val="FF0000"/>
                          </a:solidFill>
                          <a:latin typeface="Cambria Math" panose="02040503050406030204" pitchFamily="18" charset="0"/>
                        </a:rPr>
                        <m:t>V</m:t>
                      </m:r>
                    </m:oMath>
                  </m:oMathPara>
                </a14:m>
                <a:endParaRPr kumimoji="1" lang="ja-JP" altLang="en-US" sz="1600" dirty="0">
                  <a:solidFill>
                    <a:srgbClr val="FF0000"/>
                  </a:solidFill>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297865" y="1256990"/>
                <a:ext cx="1374479" cy="268150"/>
              </a:xfrm>
              <a:prstGeom prst="rect">
                <a:avLst/>
              </a:prstGeom>
              <a:blipFill>
                <a:blip r:embed="rId4"/>
                <a:stretch>
                  <a:fillRect l="-2667" r="-2222"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4129384" y="1615776"/>
                <a:ext cx="572273" cy="24622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solidFill>
                            <a:srgbClr val="006200"/>
                          </a:solidFill>
                          <a:latin typeface="Cambria Math" panose="02040503050406030204" pitchFamily="18" charset="0"/>
                        </a:rPr>
                        <m:t>200</m:t>
                      </m:r>
                      <m:r>
                        <a:rPr kumimoji="1" lang="en-US" altLang="ja-JP" sz="1600" b="0" i="0" smtClean="0">
                          <a:solidFill>
                            <a:srgbClr val="006200"/>
                          </a:solidFill>
                          <a:latin typeface="Cambria Math" panose="02040503050406030204" pitchFamily="18" charset="0"/>
                        </a:rPr>
                        <m:t> </m:t>
                      </m:r>
                      <m:r>
                        <m:rPr>
                          <m:sty m:val="p"/>
                        </m:rPr>
                        <a:rPr kumimoji="1" lang="en-US" altLang="ja-JP" sz="1600" b="0" i="0" smtClean="0">
                          <a:solidFill>
                            <a:srgbClr val="006200"/>
                          </a:solidFill>
                          <a:latin typeface="Cambria Math" panose="02040503050406030204" pitchFamily="18" charset="0"/>
                        </a:rPr>
                        <m:t>V</m:t>
                      </m:r>
                    </m:oMath>
                  </m:oMathPara>
                </a14:m>
                <a:endParaRPr kumimoji="1" lang="ja-JP" altLang="en-US" sz="1600" dirty="0">
                  <a:solidFill>
                    <a:srgbClr val="006200"/>
                  </a:solidFill>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4129384" y="1615776"/>
                <a:ext cx="572273" cy="246221"/>
              </a:xfrm>
              <a:prstGeom prst="rect">
                <a:avLst/>
              </a:prstGeom>
              <a:blipFill>
                <a:blip r:embed="rId5"/>
                <a:stretch>
                  <a:fillRect l="-6383" r="-6383"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4129384" y="1893937"/>
                <a:ext cx="572273" cy="24622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solidFill>
                            <a:srgbClr val="2B2BFF"/>
                          </a:solidFill>
                          <a:latin typeface="Cambria Math" panose="02040503050406030204" pitchFamily="18" charset="0"/>
                        </a:rPr>
                        <m:t>150</m:t>
                      </m:r>
                      <m:r>
                        <a:rPr kumimoji="1" lang="en-US" altLang="ja-JP" sz="1600" b="0" i="0" smtClean="0">
                          <a:solidFill>
                            <a:srgbClr val="2B2BFF"/>
                          </a:solidFill>
                          <a:latin typeface="Cambria Math" panose="02040503050406030204" pitchFamily="18" charset="0"/>
                        </a:rPr>
                        <m:t> </m:t>
                      </m:r>
                      <m:r>
                        <m:rPr>
                          <m:sty m:val="p"/>
                        </m:rPr>
                        <a:rPr kumimoji="1" lang="en-US" altLang="ja-JP" sz="1600" b="0" i="0" smtClean="0">
                          <a:solidFill>
                            <a:srgbClr val="2B2BFF"/>
                          </a:solidFill>
                          <a:latin typeface="Cambria Math" panose="02040503050406030204" pitchFamily="18" charset="0"/>
                        </a:rPr>
                        <m:t>V</m:t>
                      </m:r>
                    </m:oMath>
                  </m:oMathPara>
                </a14:m>
                <a:endParaRPr kumimoji="1" lang="ja-JP" altLang="en-US" sz="1600" dirty="0">
                  <a:solidFill>
                    <a:srgbClr val="2B2BFF"/>
                  </a:solidFill>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129384" y="1893937"/>
                <a:ext cx="572273" cy="246221"/>
              </a:xfrm>
              <a:prstGeom prst="rect">
                <a:avLst/>
              </a:prstGeom>
              <a:blipFill>
                <a:blip r:embed="rId6"/>
                <a:stretch>
                  <a:fillRect l="-7447" r="-6383"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4129384" y="2237108"/>
                <a:ext cx="472278" cy="246221"/>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solidFill>
                            <a:srgbClr val="FF00FF"/>
                          </a:solidFill>
                          <a:latin typeface="Cambria Math" panose="02040503050406030204" pitchFamily="18" charset="0"/>
                        </a:rPr>
                        <m:t>100</m:t>
                      </m:r>
                      <m:r>
                        <a:rPr kumimoji="1" lang="en-US" altLang="ja-JP" sz="1600" b="0" i="0" smtClean="0">
                          <a:solidFill>
                            <a:srgbClr val="FF00FF"/>
                          </a:solidFill>
                          <a:latin typeface="Cambria Math" panose="02040503050406030204" pitchFamily="18" charset="0"/>
                        </a:rPr>
                        <m:t> </m:t>
                      </m:r>
                      <m:r>
                        <m:rPr>
                          <m:sty m:val="p"/>
                        </m:rPr>
                        <a:rPr kumimoji="1" lang="en-US" altLang="ja-JP" sz="1600" b="0" i="0" smtClean="0">
                          <a:solidFill>
                            <a:srgbClr val="FF00FF"/>
                          </a:solidFill>
                          <a:latin typeface="Cambria Math" panose="02040503050406030204" pitchFamily="18" charset="0"/>
                        </a:rPr>
                        <m:t>V</m:t>
                      </m:r>
                    </m:oMath>
                  </m:oMathPara>
                </a14:m>
                <a:endParaRPr kumimoji="1" lang="ja-JP" altLang="en-US" sz="1600" dirty="0">
                  <a:solidFill>
                    <a:srgbClr val="FF00FF"/>
                  </a:solidFill>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129384" y="2237108"/>
                <a:ext cx="472278" cy="246221"/>
              </a:xfrm>
              <a:prstGeom prst="rect">
                <a:avLst/>
              </a:prstGeom>
              <a:blipFill>
                <a:blip r:embed="rId7"/>
                <a:stretch>
                  <a:fillRect l="-14103" r="-21795" b="-7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129384" y="2562924"/>
                <a:ext cx="458459" cy="24622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solidFill>
                            <a:srgbClr val="C7C700"/>
                          </a:solidFill>
                          <a:latin typeface="Cambria Math" panose="02040503050406030204" pitchFamily="18" charset="0"/>
                        </a:rPr>
                        <m:t>50</m:t>
                      </m:r>
                      <m:r>
                        <a:rPr kumimoji="1" lang="en-US" altLang="ja-JP" sz="1600" b="0" i="0" smtClean="0">
                          <a:solidFill>
                            <a:srgbClr val="C7C700"/>
                          </a:solidFill>
                          <a:latin typeface="Cambria Math" panose="02040503050406030204" pitchFamily="18" charset="0"/>
                        </a:rPr>
                        <m:t> </m:t>
                      </m:r>
                      <m:r>
                        <m:rPr>
                          <m:sty m:val="p"/>
                        </m:rPr>
                        <a:rPr kumimoji="1" lang="en-US" altLang="ja-JP" sz="1600" b="0" i="0" smtClean="0">
                          <a:solidFill>
                            <a:srgbClr val="C7C700"/>
                          </a:solidFill>
                          <a:latin typeface="Cambria Math" panose="02040503050406030204" pitchFamily="18" charset="0"/>
                        </a:rPr>
                        <m:t>V</m:t>
                      </m:r>
                    </m:oMath>
                  </m:oMathPara>
                </a14:m>
                <a:endParaRPr kumimoji="1" lang="ja-JP" altLang="en-US" sz="1600" dirty="0">
                  <a:solidFill>
                    <a:srgbClr val="C7C700"/>
                  </a:solidFill>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129384" y="2562924"/>
                <a:ext cx="458459" cy="246221"/>
              </a:xfrm>
              <a:prstGeom prst="rect">
                <a:avLst/>
              </a:prstGeom>
              <a:blipFill>
                <a:blip r:embed="rId8"/>
                <a:stretch>
                  <a:fillRect l="-9211" r="-7895" b="-73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4134141" y="2804493"/>
                <a:ext cx="458459" cy="24622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00" i="1" smtClean="0">
                          <a:solidFill>
                            <a:srgbClr val="3AF2F2"/>
                          </a:solidFill>
                          <a:latin typeface="Cambria Math" panose="02040503050406030204" pitchFamily="18" charset="0"/>
                        </a:rPr>
                        <m:t>3</m:t>
                      </m:r>
                      <m:r>
                        <a:rPr kumimoji="1" lang="en-US" altLang="ja-JP" sz="1600" b="0" i="1" smtClean="0">
                          <a:solidFill>
                            <a:srgbClr val="3AF2F2"/>
                          </a:solidFill>
                          <a:latin typeface="Cambria Math" panose="02040503050406030204" pitchFamily="18" charset="0"/>
                        </a:rPr>
                        <m:t>0 </m:t>
                      </m:r>
                      <m:r>
                        <m:rPr>
                          <m:sty m:val="p"/>
                        </m:rPr>
                        <a:rPr kumimoji="1" lang="en-US" altLang="ja-JP" sz="1600" b="0" i="0" smtClean="0">
                          <a:solidFill>
                            <a:srgbClr val="3AF2F2"/>
                          </a:solidFill>
                          <a:latin typeface="Cambria Math" panose="02040503050406030204" pitchFamily="18" charset="0"/>
                        </a:rPr>
                        <m:t>V</m:t>
                      </m:r>
                    </m:oMath>
                  </m:oMathPara>
                </a14:m>
                <a:endParaRPr kumimoji="1" lang="ja-JP" altLang="en-US" sz="1600" dirty="0">
                  <a:solidFill>
                    <a:srgbClr val="3AF2F2"/>
                  </a:solidFill>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134141" y="2804493"/>
                <a:ext cx="458459" cy="246221"/>
              </a:xfrm>
              <a:prstGeom prst="rect">
                <a:avLst/>
              </a:prstGeom>
              <a:blipFill>
                <a:blip r:embed="rId9"/>
                <a:stretch>
                  <a:fillRect l="-8000" r="-9333"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4134141" y="3027296"/>
                <a:ext cx="458459" cy="24622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00" i="1" smtClean="0">
                          <a:solidFill>
                            <a:srgbClr val="A42323"/>
                          </a:solidFill>
                          <a:latin typeface="Cambria Math" panose="02040503050406030204" pitchFamily="18" charset="0"/>
                        </a:rPr>
                        <m:t>1</m:t>
                      </m:r>
                      <m:r>
                        <a:rPr kumimoji="1" lang="en-US" altLang="ja-JP" sz="1600" b="0" i="1" smtClean="0">
                          <a:solidFill>
                            <a:srgbClr val="A42323"/>
                          </a:solidFill>
                          <a:latin typeface="Cambria Math" panose="02040503050406030204" pitchFamily="18" charset="0"/>
                        </a:rPr>
                        <m:t>0</m:t>
                      </m:r>
                      <m:r>
                        <a:rPr kumimoji="1" lang="en-US" altLang="ja-JP" sz="1600" b="0" i="0" smtClean="0">
                          <a:solidFill>
                            <a:srgbClr val="A42323"/>
                          </a:solidFill>
                          <a:latin typeface="Cambria Math" panose="02040503050406030204" pitchFamily="18" charset="0"/>
                        </a:rPr>
                        <m:t> </m:t>
                      </m:r>
                      <m:r>
                        <m:rPr>
                          <m:sty m:val="p"/>
                        </m:rPr>
                        <a:rPr kumimoji="1" lang="en-US" altLang="ja-JP" sz="1600" b="0" i="0" smtClean="0">
                          <a:solidFill>
                            <a:srgbClr val="A42323"/>
                          </a:solidFill>
                          <a:latin typeface="Cambria Math" panose="02040503050406030204" pitchFamily="18" charset="0"/>
                        </a:rPr>
                        <m:t>V</m:t>
                      </m:r>
                    </m:oMath>
                  </m:oMathPara>
                </a14:m>
                <a:endParaRPr kumimoji="1" lang="ja-JP" altLang="en-US" sz="1600" dirty="0">
                  <a:solidFill>
                    <a:srgbClr val="A42323"/>
                  </a:solidFill>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34141" y="3027296"/>
                <a:ext cx="458459" cy="246221"/>
              </a:xfrm>
              <a:prstGeom prst="rect">
                <a:avLst/>
              </a:prstGeom>
              <a:blipFill>
                <a:blip r:embed="rId10"/>
                <a:stretch>
                  <a:fillRect l="-8000" r="-9333" b="-7500"/>
                </a:stretch>
              </a:blipFill>
            </p:spPr>
            <p:txBody>
              <a:bodyPr/>
              <a:lstStyle/>
              <a:p>
                <a:r>
                  <a:rPr lang="ja-JP" altLang="en-US">
                    <a:noFill/>
                  </a:rPr>
                  <a:t> </a:t>
                </a:r>
              </a:p>
            </p:txBody>
          </p:sp>
        </mc:Fallback>
      </mc:AlternateContent>
      <p:sp>
        <p:nvSpPr>
          <p:cNvPr id="14" name="テキスト ボックス 13"/>
          <p:cNvSpPr txBox="1"/>
          <p:nvPr/>
        </p:nvSpPr>
        <p:spPr>
          <a:xfrm>
            <a:off x="2401748" y="3806993"/>
            <a:ext cx="2655338" cy="646331"/>
          </a:xfrm>
          <a:prstGeom prst="rect">
            <a:avLst/>
          </a:prstGeom>
          <a:solidFill>
            <a:schemeClr val="bg1">
              <a:lumMod val="85000"/>
            </a:schemeClr>
          </a:solidFill>
        </p:spPr>
        <p:txBody>
          <a:bodyPr wrap="square" rtlCol="0">
            <a:spAutoFit/>
          </a:bodyPr>
          <a:lstStyle/>
          <a:p>
            <a:r>
              <a:rPr lang="en-US" altLang="ja-JP" dirty="0"/>
              <a:t>d</a:t>
            </a:r>
            <a:r>
              <a:rPr lang="en-US" altLang="ja-JP" dirty="0" smtClean="0"/>
              <a:t>ot</a:t>
            </a:r>
            <a:r>
              <a:rPr lang="ja-JP" altLang="en-US" dirty="0" smtClean="0"/>
              <a:t> ：</a:t>
            </a:r>
            <a:r>
              <a:rPr lang="en-US" altLang="ja-JP" dirty="0"/>
              <a:t>Experiment </a:t>
            </a:r>
            <a:endParaRPr lang="ja-JP" altLang="en-US" dirty="0"/>
          </a:p>
          <a:p>
            <a:r>
              <a:rPr lang="en-US" altLang="ja-JP" dirty="0" smtClean="0"/>
              <a:t>line </a:t>
            </a:r>
            <a:r>
              <a:rPr lang="ja-JP" altLang="en-US" dirty="0" smtClean="0"/>
              <a:t>：</a:t>
            </a:r>
            <a:r>
              <a:rPr lang="en-US" altLang="ja-JP" dirty="0"/>
              <a:t>Numerical </a:t>
            </a:r>
            <a:r>
              <a:rPr lang="en-US" altLang="ja-JP" dirty="0" smtClean="0"/>
              <a:t>analysis</a:t>
            </a:r>
            <a:endParaRPr lang="ja-JP" altLang="en-US" dirty="0"/>
          </a:p>
        </p:txBody>
      </p:sp>
      <p:sp>
        <p:nvSpPr>
          <p:cNvPr id="15" name="正方形/長方形 14"/>
          <p:cNvSpPr/>
          <p:nvPr/>
        </p:nvSpPr>
        <p:spPr>
          <a:xfrm>
            <a:off x="736107" y="956082"/>
            <a:ext cx="2144532" cy="6315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Proposed</a:t>
            </a:r>
            <a:br>
              <a:rPr kumimoji="1" lang="en-US" altLang="ja-JP" sz="2000" dirty="0" smtClean="0">
                <a:solidFill>
                  <a:schemeClr val="tx1"/>
                </a:solidFill>
              </a:rPr>
            </a:br>
            <a:r>
              <a:rPr kumimoji="1" lang="en-US" altLang="ja-JP" sz="2000" dirty="0" smtClean="0">
                <a:solidFill>
                  <a:schemeClr val="tx1"/>
                </a:solidFill>
              </a:rPr>
              <a:t>nonlinear model</a:t>
            </a:r>
            <a:endParaRPr kumimoji="1" lang="ja-JP" altLang="en-US" sz="2000" dirty="0">
              <a:solidFill>
                <a:schemeClr val="tx1"/>
              </a:solidFill>
            </a:endParaRPr>
          </a:p>
        </p:txBody>
      </p:sp>
      <p:sp>
        <p:nvSpPr>
          <p:cNvPr id="16" name="正方形/長方形 15"/>
          <p:cNvSpPr/>
          <p:nvPr/>
        </p:nvSpPr>
        <p:spPr>
          <a:xfrm>
            <a:off x="5341788" y="969810"/>
            <a:ext cx="1792437" cy="6177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Conventional</a:t>
            </a:r>
            <a:br>
              <a:rPr kumimoji="1" lang="en-US" altLang="ja-JP" sz="2000" dirty="0" smtClean="0">
                <a:solidFill>
                  <a:schemeClr val="tx1"/>
                </a:solidFill>
              </a:rPr>
            </a:br>
            <a:r>
              <a:rPr kumimoji="1" lang="en-US" altLang="ja-JP" sz="2000" dirty="0" smtClean="0">
                <a:solidFill>
                  <a:schemeClr val="tx1"/>
                </a:solidFill>
              </a:rPr>
              <a:t>linear model</a:t>
            </a:r>
            <a:endParaRPr kumimoji="1" lang="ja-JP" altLang="en-US" sz="2000" dirty="0">
              <a:solidFill>
                <a:schemeClr val="tx1"/>
              </a:solidFill>
            </a:endParaRPr>
          </a:p>
        </p:txBody>
      </p:sp>
      <mc:AlternateContent xmlns:mc="http://schemas.openxmlformats.org/markup-compatibility/2006" xmlns:a14="http://schemas.microsoft.com/office/drawing/2010/main">
        <mc:Choice Requires="a14">
          <p:sp>
            <p:nvSpPr>
              <p:cNvPr id="17" name="テキスト ボックス 16"/>
              <p:cNvSpPr txBox="1"/>
              <p:nvPr/>
            </p:nvSpPr>
            <p:spPr>
              <a:xfrm>
                <a:off x="2024474" y="3467009"/>
                <a:ext cx="1270541" cy="369332"/>
              </a:xfrm>
              <a:prstGeom prst="rect">
                <a:avLst/>
              </a:prstGeom>
              <a:noFill/>
            </p:spPr>
            <p:txBody>
              <a:bodyPr wrap="none" rtlCol="0">
                <a:spAutoFit/>
              </a:bodyPr>
              <a:lstStyle/>
              <a:p>
                <a:r>
                  <a:rPr lang="en-US" altLang="ja-JP" b="1" dirty="0">
                    <a:latin typeface="Arial" panose="020B0604020202020204" pitchFamily="34" charset="0"/>
                    <a:cs typeface="Arial" panose="020B0604020202020204" pitchFamily="34" charset="0"/>
                  </a:rPr>
                  <a:t>Time</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2024474" y="3467009"/>
                <a:ext cx="1270541" cy="369332"/>
              </a:xfrm>
              <a:prstGeom prst="rect">
                <a:avLst/>
              </a:prstGeom>
              <a:blipFill rotWithShape="0">
                <a:blip r:embed="rId11"/>
                <a:stretch>
                  <a:fillRect l="-3828" t="-11667" r="-5263"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6470960" y="4144534"/>
                <a:ext cx="1270541" cy="369332"/>
              </a:xfrm>
              <a:prstGeom prst="rect">
                <a:avLst/>
              </a:prstGeom>
              <a:noFill/>
            </p:spPr>
            <p:txBody>
              <a:bodyPr wrap="none" rtlCol="0">
                <a:spAutoFit/>
              </a:bodyPr>
              <a:lstStyle/>
              <a:p>
                <a:r>
                  <a:rPr lang="en-US" altLang="ja-JP" b="1" dirty="0">
                    <a:latin typeface="Arial" panose="020B0604020202020204" pitchFamily="34" charset="0"/>
                    <a:cs typeface="Arial" panose="020B0604020202020204" pitchFamily="34" charset="0"/>
                  </a:rPr>
                  <a:t>Time</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6470960" y="4144534"/>
                <a:ext cx="1270541" cy="369332"/>
              </a:xfrm>
              <a:prstGeom prst="rect">
                <a:avLst/>
              </a:prstGeom>
              <a:blipFill rotWithShape="0">
                <a:blip r:embed="rId12"/>
                <a:stretch>
                  <a:fillRect l="-4327" t="-11667" r="-5288"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rot="10800000">
                <a:off x="-9316" y="886455"/>
                <a:ext cx="461665" cy="2616446"/>
              </a:xfrm>
              <a:prstGeom prst="rect">
                <a:avLst/>
              </a:prstGeom>
              <a:noFill/>
            </p:spPr>
            <p:txBody>
              <a:bodyPr vert="eaVert" wrap="square" rtlCol="0">
                <a:spAutoFit/>
              </a:bodyPr>
              <a:lstStyle/>
              <a:p>
                <a:r>
                  <a:rPr lang="en-US" altLang="ja-JP" b="1" dirty="0" smtClean="0">
                    <a:latin typeface="Arial" panose="020B0604020202020204" pitchFamily="34" charset="0"/>
                    <a:cs typeface="Arial" panose="020B0604020202020204" pitchFamily="34" charset="0"/>
                  </a:rPr>
                  <a:t>Film thickness</a:t>
                </a:r>
                <a:r>
                  <a:rPr kumimoji="1" lang="en-US" altLang="ja-JP" b="1" dirty="0" smtClean="0">
                    <a:latin typeface="Arial" panose="020B0604020202020204" pitchFamily="34" charset="0"/>
                    <a:cs typeface="Arial" panose="020B0604020202020204" pitchFamily="34" charset="0"/>
                  </a:rPr>
                  <a:t>,</a:t>
                </a:r>
                <a:r>
                  <a:rPr lang="en-US" altLang="ja-JP" b="1" dirty="0" smtClean="0"/>
                  <a:t> </a:t>
                </a:r>
                <a14:m>
                  <m:oMath xmlns:m="http://schemas.openxmlformats.org/officeDocument/2006/math">
                    <m:r>
                      <a:rPr lang="en-US" altLang="ja-JP" b="1" i="1">
                        <a:latin typeface="Cambria Math" panose="02040503050406030204" pitchFamily="18" charset="0"/>
                      </a:rPr>
                      <m:t>𝒉</m:t>
                    </m:r>
                  </m:oMath>
                </a14:m>
                <a:r>
                  <a:rPr lang="en-US" altLang="ja-JP" b="1" dirty="0"/>
                  <a:t>(</a:t>
                </a:r>
                <a14:m>
                  <m:oMath xmlns:m="http://schemas.openxmlformats.org/officeDocument/2006/math">
                    <m:r>
                      <a:rPr lang="ja-JP" altLang="en-US" b="1">
                        <a:latin typeface="Cambria Math"/>
                      </a:rPr>
                      <m:t>𝛍</m:t>
                    </m:r>
                    <m:r>
                      <a:rPr lang="en-US" altLang="ja-JP" b="1">
                        <a:latin typeface="Cambria Math"/>
                      </a:rPr>
                      <m:t>𝐦</m:t>
                    </m:r>
                  </m:oMath>
                </a14:m>
                <a:r>
                  <a:rPr lang="en-US" altLang="ja-JP" b="1" dirty="0" smtClean="0"/>
                  <a:t>)</a:t>
                </a:r>
                <a:endParaRPr lang="ja-JP" altLang="en-US" b="1"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rot="10800000">
                <a:off x="-9316" y="886455"/>
                <a:ext cx="461665" cy="2616446"/>
              </a:xfrm>
              <a:prstGeom prst="rect">
                <a:avLst/>
              </a:prstGeom>
              <a:blipFill rotWithShape="0">
                <a:blip r:embed="rId13"/>
                <a:stretch>
                  <a:fillRect r="-11842" b="-3721"/>
                </a:stretch>
              </a:blipFill>
            </p:spPr>
            <p:txBody>
              <a:bodyPr/>
              <a:lstStyle/>
              <a:p>
                <a:r>
                  <a:rPr lang="ja-JP" altLang="en-US">
                    <a:noFill/>
                  </a:rPr>
                  <a:t> </a:t>
                </a:r>
              </a:p>
            </p:txBody>
          </p:sp>
        </mc:Fallback>
      </mc:AlternateContent>
      <p:sp>
        <p:nvSpPr>
          <p:cNvPr id="22" name="テキスト ボックス 21"/>
          <p:cNvSpPr txBox="1"/>
          <p:nvPr/>
        </p:nvSpPr>
        <p:spPr>
          <a:xfrm>
            <a:off x="8497093" y="1386226"/>
            <a:ext cx="622286" cy="338554"/>
          </a:xfrm>
          <a:prstGeom prst="rect">
            <a:avLst/>
          </a:prstGeom>
          <a:noFill/>
          <a:ln>
            <a:solidFill>
              <a:srgbClr val="FF0000"/>
            </a:solidFill>
          </a:ln>
        </p:spPr>
        <p:txBody>
          <a:bodyPr wrap="none" rtlCol="0">
            <a:spAutoFit/>
          </a:bodyPr>
          <a:lstStyle/>
          <a:p>
            <a:r>
              <a:rPr kumimoji="1" lang="en-US" altLang="ja-JP" sz="1600" dirty="0" smtClean="0"/>
              <a:t>250V</a:t>
            </a:r>
            <a:endParaRPr kumimoji="1" lang="ja-JP" altLang="en-US" sz="1600" dirty="0"/>
          </a:p>
        </p:txBody>
      </p:sp>
      <p:sp>
        <p:nvSpPr>
          <p:cNvPr id="23" name="テキスト ボックス 22"/>
          <p:cNvSpPr txBox="1"/>
          <p:nvPr/>
        </p:nvSpPr>
        <p:spPr>
          <a:xfrm>
            <a:off x="8553125" y="3034610"/>
            <a:ext cx="519694" cy="338554"/>
          </a:xfrm>
          <a:prstGeom prst="rect">
            <a:avLst/>
          </a:prstGeom>
          <a:noFill/>
          <a:ln>
            <a:solidFill>
              <a:srgbClr val="F62291"/>
            </a:solidFill>
          </a:ln>
        </p:spPr>
        <p:txBody>
          <a:bodyPr wrap="none" rtlCol="0">
            <a:spAutoFit/>
          </a:bodyPr>
          <a:lstStyle/>
          <a:p>
            <a:r>
              <a:rPr kumimoji="1" lang="en-US" altLang="ja-JP" sz="1600" dirty="0" smtClean="0"/>
              <a:t>50V</a:t>
            </a:r>
            <a:endParaRPr kumimoji="1" lang="ja-JP" altLang="en-US" sz="1600" dirty="0"/>
          </a:p>
        </p:txBody>
      </p:sp>
      <p:sp>
        <p:nvSpPr>
          <p:cNvPr id="24" name="テキスト ボックス 23"/>
          <p:cNvSpPr txBox="1"/>
          <p:nvPr/>
        </p:nvSpPr>
        <p:spPr>
          <a:xfrm>
            <a:off x="8497093" y="2601028"/>
            <a:ext cx="622286" cy="338554"/>
          </a:xfrm>
          <a:prstGeom prst="rect">
            <a:avLst/>
          </a:prstGeom>
          <a:noFill/>
          <a:ln>
            <a:solidFill>
              <a:srgbClr val="0070C0"/>
            </a:solidFill>
          </a:ln>
        </p:spPr>
        <p:txBody>
          <a:bodyPr wrap="none" rtlCol="0">
            <a:spAutoFit/>
          </a:bodyPr>
          <a:lstStyle/>
          <a:p>
            <a:r>
              <a:rPr lang="en-US" altLang="ja-JP" sz="1600" dirty="0" smtClean="0"/>
              <a:t>1</a:t>
            </a:r>
            <a:r>
              <a:rPr lang="en-US" altLang="ja-JP" sz="1600" dirty="0"/>
              <a:t>0</a:t>
            </a:r>
            <a:r>
              <a:rPr kumimoji="1" lang="en-US" altLang="ja-JP" sz="1600" dirty="0" smtClean="0"/>
              <a:t>0V</a:t>
            </a:r>
            <a:endParaRPr kumimoji="1" lang="ja-JP" altLang="en-US" sz="1600" dirty="0"/>
          </a:p>
        </p:txBody>
      </p:sp>
      <p:sp>
        <p:nvSpPr>
          <p:cNvPr id="25" name="テキスト ボックス 24"/>
          <p:cNvSpPr txBox="1"/>
          <p:nvPr/>
        </p:nvSpPr>
        <p:spPr>
          <a:xfrm>
            <a:off x="8548389" y="3736947"/>
            <a:ext cx="519694" cy="338554"/>
          </a:xfrm>
          <a:prstGeom prst="rect">
            <a:avLst/>
          </a:prstGeom>
          <a:noFill/>
          <a:ln>
            <a:solidFill>
              <a:srgbClr val="FFFF00"/>
            </a:solidFill>
          </a:ln>
        </p:spPr>
        <p:txBody>
          <a:bodyPr wrap="none" rtlCol="0">
            <a:spAutoFit/>
          </a:bodyPr>
          <a:lstStyle/>
          <a:p>
            <a:r>
              <a:rPr lang="en-US" altLang="ja-JP" sz="1600" dirty="0" smtClean="0"/>
              <a:t>1</a:t>
            </a:r>
            <a:r>
              <a:rPr kumimoji="1" lang="en-US" altLang="ja-JP" sz="1600" dirty="0" smtClean="0"/>
              <a:t>0V</a:t>
            </a:r>
            <a:endParaRPr kumimoji="1" lang="ja-JP" altLang="en-US" sz="1600" dirty="0"/>
          </a:p>
        </p:txBody>
      </p:sp>
      <p:sp>
        <p:nvSpPr>
          <p:cNvPr id="26" name="テキスト ボックス 25"/>
          <p:cNvSpPr txBox="1"/>
          <p:nvPr/>
        </p:nvSpPr>
        <p:spPr>
          <a:xfrm>
            <a:off x="8548389" y="3380975"/>
            <a:ext cx="519694" cy="338554"/>
          </a:xfrm>
          <a:prstGeom prst="rect">
            <a:avLst/>
          </a:prstGeom>
          <a:noFill/>
          <a:ln>
            <a:solidFill>
              <a:srgbClr val="00B0F0"/>
            </a:solidFill>
          </a:ln>
        </p:spPr>
        <p:txBody>
          <a:bodyPr wrap="none" rtlCol="0">
            <a:spAutoFit/>
          </a:bodyPr>
          <a:lstStyle/>
          <a:p>
            <a:r>
              <a:rPr lang="en-US" altLang="ja-JP" sz="1600" dirty="0"/>
              <a:t>3</a:t>
            </a:r>
            <a:r>
              <a:rPr kumimoji="1" lang="en-US" altLang="ja-JP" sz="1600" dirty="0" smtClean="0"/>
              <a:t>0V</a:t>
            </a:r>
            <a:endParaRPr kumimoji="1" lang="ja-JP" altLang="en-US" sz="1600" dirty="0"/>
          </a:p>
        </p:txBody>
      </p:sp>
      <p:sp>
        <p:nvSpPr>
          <p:cNvPr id="27" name="テキスト ボックス 26"/>
          <p:cNvSpPr txBox="1"/>
          <p:nvPr/>
        </p:nvSpPr>
        <p:spPr>
          <a:xfrm>
            <a:off x="8497093" y="2128299"/>
            <a:ext cx="622286" cy="338554"/>
          </a:xfrm>
          <a:prstGeom prst="rect">
            <a:avLst/>
          </a:prstGeom>
          <a:noFill/>
          <a:ln>
            <a:solidFill>
              <a:srgbClr val="92D050"/>
            </a:solidFill>
          </a:ln>
        </p:spPr>
        <p:txBody>
          <a:bodyPr wrap="none" rtlCol="0">
            <a:spAutoFit/>
          </a:bodyPr>
          <a:lstStyle/>
          <a:p>
            <a:r>
              <a:rPr lang="en-US" altLang="ja-JP" sz="1600" dirty="0"/>
              <a:t>1</a:t>
            </a:r>
            <a:r>
              <a:rPr kumimoji="1" lang="en-US" altLang="ja-JP" sz="1600" dirty="0" smtClean="0"/>
              <a:t>50V</a:t>
            </a:r>
            <a:endParaRPr kumimoji="1" lang="ja-JP" altLang="en-US" sz="1600" dirty="0"/>
          </a:p>
        </p:txBody>
      </p:sp>
    </p:spTree>
    <p:extLst>
      <p:ext uri="{BB962C8B-B14F-4D97-AF65-F5344CB8AC3E}">
        <p14:creationId xmlns:p14="http://schemas.microsoft.com/office/powerpoint/2010/main" val="3041036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12883" t="17925" r="12432" b="8989"/>
          <a:stretch/>
        </p:blipFill>
        <p:spPr>
          <a:xfrm>
            <a:off x="715477" y="1122927"/>
            <a:ext cx="4904403" cy="2607238"/>
          </a:xfrm>
          <a:prstGeom prst="rect">
            <a:avLst/>
          </a:prstGeom>
        </p:spPr>
      </p:pic>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5803" t="3054" r="3082" b="3074"/>
          <a:stretch/>
        </p:blipFill>
        <p:spPr>
          <a:xfrm>
            <a:off x="5619880" y="1168798"/>
            <a:ext cx="3500658" cy="2576106"/>
          </a:xfrm>
          <a:prstGeom prst="rect">
            <a:avLst/>
          </a:prstGeom>
        </p:spPr>
      </p:pic>
      <p:sp>
        <p:nvSpPr>
          <p:cNvPr id="2" name="タイトル 1"/>
          <p:cNvSpPr>
            <a:spLocks noGrp="1"/>
          </p:cNvSpPr>
          <p:nvPr>
            <p:ph type="title"/>
          </p:nvPr>
        </p:nvSpPr>
        <p:spPr/>
        <p:txBody>
          <a:bodyPr/>
          <a:lstStyle/>
          <a:p>
            <a:r>
              <a:rPr kumimoji="1" lang="en-US" altLang="ja-JP" dirty="0" smtClean="0"/>
              <a:t>Time history of current density</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21</a:t>
            </a:fld>
            <a:endParaRPr lang="ja-JP" altLang="en-US" dirty="0"/>
          </a:p>
        </p:txBody>
      </p:sp>
      <p:grpSp>
        <p:nvGrpSpPr>
          <p:cNvPr id="7" name="グループ化 6"/>
          <p:cNvGrpSpPr/>
          <p:nvPr/>
        </p:nvGrpSpPr>
        <p:grpSpPr>
          <a:xfrm>
            <a:off x="3010788" y="1364577"/>
            <a:ext cx="2158019" cy="579627"/>
            <a:chOff x="3212757" y="3974353"/>
            <a:chExt cx="2158019" cy="579627"/>
          </a:xfrm>
        </p:grpSpPr>
        <p:cxnSp>
          <p:nvCxnSpPr>
            <p:cNvPr id="8" name="直線コネクタ 7"/>
            <p:cNvCxnSpPr/>
            <p:nvPr/>
          </p:nvCxnSpPr>
          <p:spPr>
            <a:xfrm>
              <a:off x="3212757" y="4176582"/>
              <a:ext cx="444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212757" y="4431956"/>
              <a:ext cx="444843" cy="0"/>
            </a:xfrm>
            <a:prstGeom prst="line">
              <a:avLst/>
            </a:prstGeom>
            <a:ln w="38100">
              <a:solidFill>
                <a:srgbClr val="0064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748216" y="3974353"/>
              <a:ext cx="1622560" cy="307777"/>
            </a:xfrm>
            <a:prstGeom prst="rect">
              <a:avLst/>
            </a:prstGeom>
            <a:noFill/>
          </p:spPr>
          <p:txBody>
            <a:bodyPr wrap="none" rtlCol="0">
              <a:spAutoFit/>
            </a:bodyPr>
            <a:lstStyle/>
            <a:p>
              <a:r>
                <a:rPr kumimoji="1" lang="en-US" altLang="ja-JP" sz="1400" dirty="0" smtClean="0"/>
                <a:t>Numerical analysis </a:t>
              </a:r>
              <a:endParaRPr kumimoji="1" lang="ja-JP" altLang="en-US" sz="1400" dirty="0"/>
            </a:p>
          </p:txBody>
        </p:sp>
        <p:sp>
          <p:nvSpPr>
            <p:cNvPr id="11" name="テキスト ボックス 10"/>
            <p:cNvSpPr txBox="1"/>
            <p:nvPr/>
          </p:nvSpPr>
          <p:spPr>
            <a:xfrm>
              <a:off x="3748216" y="4246203"/>
              <a:ext cx="1077539" cy="307777"/>
            </a:xfrm>
            <a:prstGeom prst="rect">
              <a:avLst/>
            </a:prstGeom>
            <a:noFill/>
          </p:spPr>
          <p:txBody>
            <a:bodyPr wrap="none" rtlCol="0">
              <a:spAutoFit/>
            </a:bodyPr>
            <a:lstStyle/>
            <a:p>
              <a:r>
                <a:rPr kumimoji="1" lang="en-US" altLang="ja-JP" sz="1400" dirty="0" smtClean="0"/>
                <a:t>Experiment </a:t>
              </a:r>
              <a:endParaRPr kumimoji="1" lang="ja-JP" altLang="en-US" sz="1400" dirty="0"/>
            </a:p>
          </p:txBody>
        </p:sp>
      </p:grpSp>
      <mc:AlternateContent xmlns:mc="http://schemas.openxmlformats.org/markup-compatibility/2006" xmlns:a14="http://schemas.microsoft.com/office/drawing/2010/main">
        <mc:Choice Requires="a14">
          <p:sp>
            <p:nvSpPr>
              <p:cNvPr id="12" name="テキスト ボックス 11"/>
              <p:cNvSpPr txBox="1"/>
              <p:nvPr/>
            </p:nvSpPr>
            <p:spPr>
              <a:xfrm>
                <a:off x="1025531" y="1487533"/>
                <a:ext cx="1419171" cy="3016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panose="02040503050406030204" pitchFamily="18" charset="0"/>
                        </a:rPr>
                        <m:t>Δ</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𝜙</m:t>
                          </m:r>
                        </m:e>
                        <m:sub>
                          <m:r>
                            <m:rPr>
                              <m:sty m:val="p"/>
                            </m:rPr>
                            <a:rPr kumimoji="1" lang="en-US" altLang="ja-JP" b="0" i="0" smtClean="0">
                              <a:latin typeface="Cambria Math" panose="02040503050406030204" pitchFamily="18" charset="0"/>
                            </a:rPr>
                            <m:t>app</m:t>
                          </m:r>
                        </m:sub>
                      </m:sSub>
                      <m:r>
                        <a:rPr kumimoji="1" lang="en-US" altLang="ja-JP" b="0" i="1" smtClean="0">
                          <a:latin typeface="Cambria Math" panose="02040503050406030204" pitchFamily="18" charset="0"/>
                        </a:rPr>
                        <m:t>=30 </m:t>
                      </m:r>
                      <m:r>
                        <m:rPr>
                          <m:sty m:val="p"/>
                        </m:rPr>
                        <a:rPr kumimoji="1" lang="en-US" altLang="ja-JP" b="0" i="0" smtClean="0">
                          <a:latin typeface="Cambria Math" panose="02040503050406030204" pitchFamily="18" charset="0"/>
                        </a:rPr>
                        <m:t>V</m:t>
                      </m:r>
                    </m:oMath>
                  </m:oMathPara>
                </a14:m>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025531" y="1487533"/>
                <a:ext cx="1419171" cy="301686"/>
              </a:xfrm>
              <a:prstGeom prst="rect">
                <a:avLst/>
              </a:prstGeom>
              <a:blipFill rotWithShape="0">
                <a:blip r:embed="rId4"/>
                <a:stretch>
                  <a:fillRect l="-2575" r="-3004" b="-2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2567070" y="3641315"/>
                <a:ext cx="1286571" cy="369332"/>
              </a:xfrm>
              <a:prstGeom prst="rect">
                <a:avLst/>
              </a:prstGeom>
              <a:noFill/>
            </p:spPr>
            <p:txBody>
              <a:bodyPr wrap="none" rtlCol="0">
                <a:spAutoFit/>
              </a:bodyPr>
              <a:lstStyle/>
              <a:p>
                <a:r>
                  <a:rPr lang="en-US" altLang="ja-JP" b="1" dirty="0" smtClean="0">
                    <a:latin typeface="Arial" panose="020B0604020202020204" pitchFamily="34" charset="0"/>
                    <a:cs typeface="Arial" panose="020B0604020202020204" pitchFamily="34" charset="0"/>
                  </a:rPr>
                  <a:t>Time,</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2567070" y="3641315"/>
                <a:ext cx="1286571" cy="369332"/>
              </a:xfrm>
              <a:prstGeom prst="rect">
                <a:avLst/>
              </a:prstGeom>
              <a:blipFill rotWithShape="0">
                <a:blip r:embed="rId5"/>
                <a:stretch>
                  <a:fillRect l="-3791" t="-9836" r="-4265"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6902031" y="3641778"/>
                <a:ext cx="1270541" cy="369332"/>
              </a:xfrm>
              <a:prstGeom prst="rect">
                <a:avLst/>
              </a:prstGeom>
              <a:noFill/>
            </p:spPr>
            <p:txBody>
              <a:bodyPr wrap="none" rtlCol="0">
                <a:spAutoFit/>
              </a:bodyPr>
              <a:lstStyle/>
              <a:p>
                <a:r>
                  <a:rPr lang="en-US" altLang="ja-JP" b="1" dirty="0">
                    <a:latin typeface="Arial" panose="020B0604020202020204" pitchFamily="34" charset="0"/>
                    <a:cs typeface="Arial" panose="020B0604020202020204" pitchFamily="34" charset="0"/>
                  </a:rPr>
                  <a:t>Time</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6902031" y="3641778"/>
                <a:ext cx="1270541" cy="369332"/>
              </a:xfrm>
              <a:prstGeom prst="rect">
                <a:avLst/>
              </a:prstGeom>
              <a:blipFill rotWithShape="0">
                <a:blip r:embed="rId6"/>
                <a:stretch>
                  <a:fillRect l="-3828" t="-9836" r="-5263"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rot="10800000">
                <a:off x="3648" y="1089072"/>
                <a:ext cx="1021883" cy="2280466"/>
              </a:xfrm>
              <a:prstGeom prst="rect">
                <a:avLst/>
              </a:prstGeom>
              <a:noFill/>
            </p:spPr>
            <p:txBody>
              <a:bodyPr vert="eaVert" wrap="square" rtlCol="0">
                <a:spAutoFit/>
              </a:bodyPr>
              <a:lstStyle/>
              <a:p>
                <a:pPr algn="ctr"/>
                <a:r>
                  <a:rPr kumimoji="1" lang="en-US" altLang="ja-JP" b="1" dirty="0" smtClean="0">
                    <a:latin typeface="Arial" panose="020B0604020202020204" pitchFamily="34" charset="0"/>
                    <a:cs typeface="Arial" panose="020B0604020202020204" pitchFamily="34" charset="0"/>
                  </a:rPr>
                  <a:t>Cathode current density, </a:t>
                </a:r>
                <a14:m>
                  <m:oMath xmlns:m="http://schemas.openxmlformats.org/officeDocument/2006/math">
                    <m:sSub>
                      <m:sSubPr>
                        <m:ctrlPr>
                          <a:rPr lang="en-US" altLang="ja-JP" b="1" i="1">
                            <a:latin typeface="Cambria Math" panose="02040503050406030204" pitchFamily="18" charset="0"/>
                          </a:rPr>
                        </m:ctrlPr>
                      </m:sSubPr>
                      <m:e>
                        <m:r>
                          <a:rPr lang="en-US" altLang="ja-JP" b="1" i="1">
                            <a:latin typeface="Cambria Math"/>
                          </a:rPr>
                          <m:t>𝒋</m:t>
                        </m:r>
                      </m:e>
                      <m:sub>
                        <m:r>
                          <a:rPr lang="en-US" altLang="ja-JP" b="1">
                            <a:latin typeface="Cambria Math"/>
                          </a:rPr>
                          <m:t>𝐜𝐚𝐭</m:t>
                        </m:r>
                      </m:sub>
                    </m:sSub>
                  </m:oMath>
                </a14:m>
                <a:r>
                  <a:rPr lang="en-US" altLang="ja-JP" b="1" dirty="0" smtClean="0"/>
                  <a:t>(</a:t>
                </a:r>
                <a14:m>
                  <m:oMath xmlns:m="http://schemas.openxmlformats.org/officeDocument/2006/math">
                    <m:r>
                      <a:rPr lang="en-US" altLang="ja-JP" b="1">
                        <a:latin typeface="Cambria Math"/>
                      </a:rPr>
                      <m:t>𝐀</m:t>
                    </m:r>
                    <m:r>
                      <a:rPr lang="en-US" altLang="ja-JP" b="1">
                        <a:latin typeface="Cambria Math"/>
                      </a:rPr>
                      <m:t>/</m:t>
                    </m:r>
                    <m:sSup>
                      <m:sSupPr>
                        <m:ctrlPr>
                          <a:rPr lang="en-US" altLang="ja-JP" b="1" i="1">
                            <a:latin typeface="Cambria Math" panose="02040503050406030204" pitchFamily="18" charset="0"/>
                          </a:rPr>
                        </m:ctrlPr>
                      </m:sSupPr>
                      <m:e>
                        <m:r>
                          <a:rPr lang="en-US" altLang="ja-JP" b="1">
                            <a:latin typeface="Cambria Math"/>
                          </a:rPr>
                          <m:t>𝐦</m:t>
                        </m:r>
                      </m:e>
                      <m:sup>
                        <m:r>
                          <a:rPr lang="en-US" altLang="ja-JP" b="1">
                            <a:latin typeface="Cambria Math"/>
                          </a:rPr>
                          <m:t>𝟐</m:t>
                        </m:r>
                      </m:sup>
                    </m:sSup>
                  </m:oMath>
                </a14:m>
                <a:r>
                  <a:rPr lang="en-US" altLang="ja-JP" b="1" dirty="0" smtClean="0"/>
                  <a:t>) 	</a:t>
                </a:r>
                <a:endParaRPr lang="ja-JP" altLang="en-US" b="1"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rot="10800000">
                <a:off x="3648" y="1089072"/>
                <a:ext cx="1021883" cy="2280466"/>
              </a:xfrm>
              <a:prstGeom prst="rect">
                <a:avLst/>
              </a:prstGeom>
              <a:blipFill rotWithShape="0">
                <a:blip r:embed="rId7"/>
                <a:stretch>
                  <a:fillRect t="-2406"/>
                </a:stretch>
              </a:blipFill>
            </p:spPr>
            <p:txBody>
              <a:bodyPr/>
              <a:lstStyle/>
              <a:p>
                <a:r>
                  <a:rPr lang="ja-JP" altLang="en-US">
                    <a:noFill/>
                  </a:rPr>
                  <a:t> </a:t>
                </a:r>
              </a:p>
            </p:txBody>
          </p:sp>
        </mc:Fallback>
      </mc:AlternateContent>
      <p:sp>
        <p:nvSpPr>
          <p:cNvPr id="21" name="コンテンツ プレースホルダー 2"/>
          <p:cNvSpPr txBox="1">
            <a:spLocks/>
          </p:cNvSpPr>
          <p:nvPr/>
        </p:nvSpPr>
        <p:spPr bwMode="auto">
          <a:xfrm>
            <a:off x="512763" y="4501237"/>
            <a:ext cx="8631237" cy="186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ja-JP" sz="2800" kern="0" dirty="0" smtClean="0"/>
              <a:t>Conventional linear models fail to represent the experimental data…</a:t>
            </a:r>
          </a:p>
          <a:p>
            <a:r>
              <a:rPr lang="en-US" altLang="ja-JP" sz="2800" kern="0" dirty="0" smtClean="0"/>
              <a:t>Our new nonlinear models succeeded in reproducing the experiments!</a:t>
            </a:r>
            <a:endParaRPr lang="ja-JP" altLang="en-US" sz="2800" kern="0" dirty="0"/>
          </a:p>
        </p:txBody>
      </p:sp>
      <p:sp>
        <p:nvSpPr>
          <p:cNvPr id="5" name="正方形/長方形 4"/>
          <p:cNvSpPr/>
          <p:nvPr/>
        </p:nvSpPr>
        <p:spPr>
          <a:xfrm>
            <a:off x="8321453" y="1409522"/>
            <a:ext cx="494270" cy="271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159977" y="733054"/>
            <a:ext cx="2144532" cy="6315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Proposed</a:t>
            </a:r>
            <a:br>
              <a:rPr kumimoji="1" lang="en-US" altLang="ja-JP" sz="2000" dirty="0" smtClean="0">
                <a:solidFill>
                  <a:schemeClr val="tx1"/>
                </a:solidFill>
              </a:rPr>
            </a:br>
            <a:r>
              <a:rPr kumimoji="1" lang="en-US" altLang="ja-JP" sz="2000" dirty="0" smtClean="0">
                <a:solidFill>
                  <a:schemeClr val="tx1"/>
                </a:solidFill>
              </a:rPr>
              <a:t>nonlinear model</a:t>
            </a:r>
            <a:endParaRPr kumimoji="1" lang="ja-JP" altLang="en-US" sz="2000" dirty="0">
              <a:solidFill>
                <a:schemeClr val="tx1"/>
              </a:solidFill>
            </a:endParaRPr>
          </a:p>
        </p:txBody>
      </p:sp>
      <p:sp>
        <p:nvSpPr>
          <p:cNvPr id="20" name="正方形/長方形 19"/>
          <p:cNvSpPr/>
          <p:nvPr/>
        </p:nvSpPr>
        <p:spPr>
          <a:xfrm>
            <a:off x="6005812" y="657225"/>
            <a:ext cx="1792437" cy="6177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Conventional</a:t>
            </a:r>
            <a:br>
              <a:rPr kumimoji="1" lang="en-US" altLang="ja-JP" sz="2000" dirty="0" smtClean="0">
                <a:solidFill>
                  <a:schemeClr val="tx1"/>
                </a:solidFill>
              </a:rPr>
            </a:br>
            <a:r>
              <a:rPr kumimoji="1" lang="en-US" altLang="ja-JP" sz="2000" dirty="0" smtClean="0">
                <a:solidFill>
                  <a:schemeClr val="tx1"/>
                </a:solidFill>
              </a:rPr>
              <a:t>linear model</a:t>
            </a:r>
            <a:endParaRPr kumimoji="1" lang="ja-JP" altLang="en-US" sz="2000" dirty="0">
              <a:solidFill>
                <a:schemeClr val="tx1"/>
              </a:solidFill>
            </a:endParaRPr>
          </a:p>
        </p:txBody>
      </p:sp>
    </p:spTree>
    <p:extLst>
      <p:ext uri="{BB962C8B-B14F-4D97-AF65-F5344CB8AC3E}">
        <p14:creationId xmlns:p14="http://schemas.microsoft.com/office/powerpoint/2010/main" val="430500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chor="ctr"/>
          <a:lstStyle/>
          <a:p>
            <a:pPr marL="0" indent="0" algn="ctr">
              <a:buNone/>
            </a:pPr>
            <a:r>
              <a:rPr kumimoji="1" lang="en-US" altLang="ja-JP" sz="4000" dirty="0" smtClean="0">
                <a:effectLst>
                  <a:outerShdw blurRad="38100" dist="38100" dir="2700000" algn="tl">
                    <a:srgbClr val="000000">
                      <a:alpha val="43137"/>
                    </a:srgbClr>
                  </a:outerShdw>
                </a:effectLst>
              </a:rPr>
              <a:t>Summary</a:t>
            </a:r>
            <a:endParaRPr kumimoji="1" lang="ja-JP" altLang="en-US" sz="4000"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22</a:t>
            </a:fld>
            <a:endParaRPr lang="ja-JP" altLang="en-US" dirty="0"/>
          </a:p>
        </p:txBody>
      </p:sp>
    </p:spTree>
    <p:extLst>
      <p:ext uri="{BB962C8B-B14F-4D97-AF65-F5344CB8AC3E}">
        <p14:creationId xmlns:p14="http://schemas.microsoft.com/office/powerpoint/2010/main" val="109235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p:txBody>
          <a:bodyPr/>
          <a:lstStyle/>
          <a:p>
            <a:r>
              <a:rPr lang="en-US" altLang="ja-JP" sz="2800" dirty="0" smtClean="0"/>
              <a:t>A new </a:t>
            </a:r>
            <a:r>
              <a:rPr lang="en-US" altLang="ja-JP" sz="2800" b="1" dirty="0" smtClean="0"/>
              <a:t>nonlinear</a:t>
            </a:r>
            <a:r>
              <a:rPr lang="en-US" altLang="ja-JP" sz="2800" dirty="0" smtClean="0"/>
              <a:t> </a:t>
            </a:r>
            <a:r>
              <a:rPr lang="en-US" altLang="ja-JP" sz="2800" dirty="0" smtClean="0">
                <a:solidFill>
                  <a:srgbClr val="FF0000"/>
                </a:solidFill>
              </a:rPr>
              <a:t>film resistance model </a:t>
            </a:r>
            <a:r>
              <a:rPr lang="en-US" altLang="ja-JP" sz="2800" dirty="0" smtClean="0"/>
              <a:t>and </a:t>
            </a:r>
            <a:r>
              <a:rPr lang="en-US" altLang="ja-JP" sz="2800" dirty="0" smtClean="0">
                <a:solidFill>
                  <a:srgbClr val="0000FF"/>
                </a:solidFill>
              </a:rPr>
              <a:t>film growth model</a:t>
            </a:r>
            <a:r>
              <a:rPr lang="en-US" altLang="ja-JP" sz="2800" dirty="0" smtClean="0"/>
              <a:t> for accurate </a:t>
            </a:r>
            <a:r>
              <a:rPr lang="en-US" altLang="ja-JP" sz="2800" dirty="0" smtClean="0">
                <a:solidFill>
                  <a:srgbClr val="C00000"/>
                </a:solidFill>
              </a:rPr>
              <a:t>electrodeposition (ED) </a:t>
            </a:r>
            <a:r>
              <a:rPr lang="en-US" altLang="ja-JP" sz="2800" dirty="0" smtClean="0"/>
              <a:t>simulation were proposed. </a:t>
            </a:r>
          </a:p>
          <a:p>
            <a:r>
              <a:rPr lang="en-US" altLang="ja-JP" sz="2800" dirty="0" smtClean="0"/>
              <a:t>The model parameters were identified via the </a:t>
            </a:r>
            <a:r>
              <a:rPr lang="en-US" altLang="ja-JP" sz="2800" dirty="0" smtClean="0">
                <a:solidFill>
                  <a:srgbClr val="00B050"/>
                </a:solidFill>
              </a:rPr>
              <a:t>one-plate ED tests</a:t>
            </a:r>
            <a:r>
              <a:rPr lang="en-US" altLang="ja-JP" sz="2800" dirty="0" smtClean="0"/>
              <a:t>.</a:t>
            </a:r>
          </a:p>
          <a:p>
            <a:r>
              <a:rPr lang="en-US" altLang="ja-JP" sz="2800" dirty="0" smtClean="0"/>
              <a:t>Our new </a:t>
            </a:r>
            <a:r>
              <a:rPr lang="en-US" altLang="ja-JP" sz="2800" dirty="0"/>
              <a:t>models </a:t>
            </a:r>
            <a:r>
              <a:rPr lang="en-US" altLang="ja-JP" sz="2800" dirty="0" smtClean="0">
                <a:solidFill>
                  <a:srgbClr val="FF00FF"/>
                </a:solidFill>
              </a:rPr>
              <a:t>improved the accuracy</a:t>
            </a:r>
            <a:r>
              <a:rPr lang="en-US" altLang="ja-JP" sz="2800" dirty="0" smtClean="0">
                <a:solidFill>
                  <a:srgbClr val="FFC000"/>
                </a:solidFill>
              </a:rPr>
              <a:t> </a:t>
            </a:r>
            <a:r>
              <a:rPr lang="en-US" altLang="ja-JP" sz="2800" dirty="0" smtClean="0"/>
              <a:t>in time histories of the film thickness and current density compared to the conventional linear models.</a:t>
            </a:r>
            <a:endParaRPr kumimoji="1" lang="ja-JP" altLang="en-US" sz="28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23</a:t>
            </a:fld>
            <a:endParaRPr lang="ja-JP" altLang="en-US" dirty="0"/>
          </a:p>
        </p:txBody>
      </p:sp>
      <p:sp>
        <p:nvSpPr>
          <p:cNvPr id="5" name="テキスト ボックス 4"/>
          <p:cNvSpPr txBox="1"/>
          <p:nvPr/>
        </p:nvSpPr>
        <p:spPr>
          <a:xfrm>
            <a:off x="2572379" y="4676500"/>
            <a:ext cx="3985386" cy="400110"/>
          </a:xfrm>
          <a:prstGeom prst="rect">
            <a:avLst/>
          </a:prstGeom>
          <a:solidFill>
            <a:schemeClr val="bg1">
              <a:lumMod val="85000"/>
            </a:schemeClr>
          </a:solidFill>
        </p:spPr>
        <p:txBody>
          <a:bodyPr wrap="none" rtlCol="0">
            <a:spAutoFit/>
          </a:bodyPr>
          <a:lstStyle/>
          <a:p>
            <a:r>
              <a:rPr kumimoji="1" lang="en-US" altLang="ja-JP" sz="2000" dirty="0" smtClean="0"/>
              <a:t>Thank you for your kind attention.</a:t>
            </a:r>
            <a:endParaRPr kumimoji="1" lang="ja-JP" altLang="en-US" sz="2000" dirty="0"/>
          </a:p>
        </p:txBody>
      </p:sp>
    </p:spTree>
    <p:extLst>
      <p:ext uri="{BB962C8B-B14F-4D97-AF65-F5344CB8AC3E}">
        <p14:creationId xmlns:p14="http://schemas.microsoft.com/office/powerpoint/2010/main" val="1692029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Photos of ED process line</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a:t>
            </a:fld>
            <a:endParaRPr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67" y="690603"/>
            <a:ext cx="3793258" cy="2528839"/>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349" y="712951"/>
            <a:ext cx="3726214" cy="2484142"/>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0006" y="3594336"/>
            <a:ext cx="3721590" cy="2478579"/>
          </a:xfrm>
          <a:prstGeom prst="rect">
            <a:avLst/>
          </a:prstGeom>
        </p:spPr>
      </p:pic>
      <p:sp>
        <p:nvSpPr>
          <p:cNvPr id="12" name="テキスト ボックス 11"/>
          <p:cNvSpPr txBox="1"/>
          <p:nvPr/>
        </p:nvSpPr>
        <p:spPr>
          <a:xfrm>
            <a:off x="117044" y="3185508"/>
            <a:ext cx="4004622" cy="400110"/>
          </a:xfrm>
          <a:prstGeom prst="rect">
            <a:avLst/>
          </a:prstGeom>
          <a:noFill/>
        </p:spPr>
        <p:txBody>
          <a:bodyPr wrap="none" rtlCol="0">
            <a:spAutoFit/>
          </a:bodyPr>
          <a:lstStyle/>
          <a:p>
            <a:r>
              <a:rPr kumimoji="1" lang="en-US" altLang="ja-JP" sz="2000" dirty="0" smtClean="0"/>
              <a:t>1. dipping and </a:t>
            </a:r>
            <a:r>
              <a:rPr kumimoji="1" lang="en-US" altLang="ja-JP" sz="2000" dirty="0" smtClean="0">
                <a:solidFill>
                  <a:srgbClr val="FF0000"/>
                </a:solidFill>
              </a:rPr>
              <a:t>deposition</a:t>
            </a:r>
            <a:r>
              <a:rPr kumimoji="1" lang="en-US" altLang="ja-JP" sz="2000" dirty="0" smtClean="0"/>
              <a:t> process</a:t>
            </a:r>
            <a:endParaRPr kumimoji="1" lang="ja-JP" altLang="en-US" sz="2000" dirty="0"/>
          </a:p>
        </p:txBody>
      </p:sp>
      <p:sp>
        <p:nvSpPr>
          <p:cNvPr id="13" name="テキスト ボックス 12"/>
          <p:cNvSpPr txBox="1"/>
          <p:nvPr/>
        </p:nvSpPr>
        <p:spPr>
          <a:xfrm>
            <a:off x="5721493" y="3156065"/>
            <a:ext cx="2690160" cy="400110"/>
          </a:xfrm>
          <a:prstGeom prst="rect">
            <a:avLst/>
          </a:prstGeom>
          <a:noFill/>
        </p:spPr>
        <p:txBody>
          <a:bodyPr wrap="none" rtlCol="0">
            <a:spAutoFit/>
          </a:bodyPr>
          <a:lstStyle/>
          <a:p>
            <a:r>
              <a:rPr lang="en-US" altLang="ja-JP" sz="2000" dirty="0" smtClean="0"/>
              <a:t>2. w</a:t>
            </a:r>
            <a:r>
              <a:rPr kumimoji="1" lang="en-US" altLang="ja-JP" sz="2000" dirty="0" smtClean="0"/>
              <a:t>ater rinse process</a:t>
            </a:r>
            <a:endParaRPr kumimoji="1" lang="ja-JP" altLang="en-US" sz="2000" dirty="0"/>
          </a:p>
        </p:txBody>
      </p:sp>
      <p:sp>
        <p:nvSpPr>
          <p:cNvPr id="14" name="テキスト ボックス 13"/>
          <p:cNvSpPr txBox="1"/>
          <p:nvPr/>
        </p:nvSpPr>
        <p:spPr>
          <a:xfrm>
            <a:off x="3373422" y="6005047"/>
            <a:ext cx="2193229" cy="400110"/>
          </a:xfrm>
          <a:prstGeom prst="rect">
            <a:avLst/>
          </a:prstGeom>
          <a:noFill/>
        </p:spPr>
        <p:txBody>
          <a:bodyPr wrap="none" rtlCol="0">
            <a:spAutoFit/>
          </a:bodyPr>
          <a:lstStyle/>
          <a:p>
            <a:r>
              <a:rPr lang="en-US" altLang="ja-JP" sz="2000" dirty="0" smtClean="0"/>
              <a:t>3. baking process</a:t>
            </a:r>
            <a:endParaRPr kumimoji="1" lang="ja-JP" altLang="en-US" sz="2000" dirty="0"/>
          </a:p>
        </p:txBody>
      </p:sp>
      <p:sp>
        <p:nvSpPr>
          <p:cNvPr id="19" name="右矢印 18"/>
          <p:cNvSpPr/>
          <p:nvPr/>
        </p:nvSpPr>
        <p:spPr>
          <a:xfrm>
            <a:off x="4234230" y="1697002"/>
            <a:ext cx="549929" cy="4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flipV="1">
            <a:off x="1537403" y="3530111"/>
            <a:ext cx="603593" cy="5909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36209" y="4121077"/>
            <a:ext cx="1950214" cy="369332"/>
          </a:xfrm>
          <a:prstGeom prst="rect">
            <a:avLst/>
          </a:prstGeom>
          <a:solidFill>
            <a:schemeClr val="bg1">
              <a:lumMod val="85000"/>
            </a:schemeClr>
          </a:solidFill>
        </p:spPr>
        <p:txBody>
          <a:bodyPr wrap="none" rtlCol="0">
            <a:spAutoFit/>
          </a:bodyPr>
          <a:lstStyle/>
          <a:p>
            <a:r>
              <a:rPr lang="en-US" altLang="ja-JP" dirty="0" smtClean="0"/>
              <a:t>We focus on this.</a:t>
            </a:r>
            <a:endParaRPr kumimoji="1" lang="ja-JP" altLang="en-US" dirty="0"/>
          </a:p>
        </p:txBody>
      </p:sp>
      <p:sp>
        <p:nvSpPr>
          <p:cNvPr id="3" name="曲折矢印 2"/>
          <p:cNvSpPr/>
          <p:nvPr/>
        </p:nvSpPr>
        <p:spPr>
          <a:xfrm rot="10800000">
            <a:off x="7438768" y="4176584"/>
            <a:ext cx="914400" cy="99677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592448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 of ED mechanism</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514350" indent="-514350">
                  <a:buFont typeface="+mj-ea"/>
                  <a:buAutoNum type="circleNumDbPlain"/>
                </a:pPr>
                <a:endParaRPr lang="en-US" altLang="ja-JP" sz="2800" dirty="0" smtClean="0">
                  <a:latin typeface="+mj-lt"/>
                </a:endParaRPr>
              </a:p>
              <a:p>
                <a:pPr marL="514350" indent="-514350">
                  <a:buFont typeface="+mj-ea"/>
                  <a:buAutoNum type="circleNumDbPlain"/>
                </a:pPr>
                <a:endParaRPr lang="en-US" altLang="ja-JP" sz="2800" dirty="0">
                  <a:latin typeface="+mj-lt"/>
                </a:endParaRPr>
              </a:p>
              <a:p>
                <a:pPr marL="514350" indent="-514350">
                  <a:buFont typeface="+mj-ea"/>
                  <a:buAutoNum type="circleNumDbPlain"/>
                </a:pPr>
                <a:endParaRPr lang="en-US" altLang="ja-JP" sz="2800" dirty="0" smtClean="0">
                  <a:latin typeface="+mj-lt"/>
                </a:endParaRPr>
              </a:p>
              <a:p>
                <a:pPr marL="514350" indent="-514350">
                  <a:buFont typeface="+mj-ea"/>
                  <a:buAutoNum type="circleNumDbPlain"/>
                </a:pPr>
                <a:endParaRPr lang="en-US" altLang="ja-JP" sz="2800" dirty="0">
                  <a:latin typeface="+mj-lt"/>
                </a:endParaRPr>
              </a:p>
              <a:p>
                <a:pPr marL="514350" indent="-514350">
                  <a:buFont typeface="+mj-ea"/>
                  <a:buAutoNum type="circleNumDbPlain"/>
                </a:pPr>
                <a:endParaRPr lang="en-US" altLang="ja-JP" sz="2800" dirty="0" smtClean="0">
                  <a:latin typeface="+mj-lt"/>
                </a:endParaRPr>
              </a:p>
              <a:p>
                <a:pPr marL="514350" indent="-514350">
                  <a:buFont typeface="+mj-ea"/>
                  <a:buAutoNum type="circleNumDbPlain"/>
                </a:pPr>
                <a:endParaRPr lang="en-US" altLang="ja-JP" sz="2800" dirty="0">
                  <a:latin typeface="+mj-lt"/>
                </a:endParaRPr>
              </a:p>
              <a:p>
                <a:pPr marL="514350" indent="-514350">
                  <a:buFont typeface="+mj-ea"/>
                  <a:buAutoNum type="circleNumDbPlain"/>
                </a:pPr>
                <a:endParaRPr lang="en-US" altLang="ja-JP" sz="2800" dirty="0" smtClean="0">
                  <a:latin typeface="+mj-lt"/>
                </a:endParaRPr>
              </a:p>
              <a:p>
                <a:pPr marL="514350" indent="-514350">
                  <a:buFont typeface="+mj-ea"/>
                  <a:buAutoNum type="circleNumDbPlain"/>
                </a:pPr>
                <a:endParaRPr lang="en-US" altLang="ja-JP" sz="2800" dirty="0" smtClean="0">
                  <a:latin typeface="+mj-lt"/>
                </a:endParaRPr>
              </a:p>
              <a:p>
                <a:pPr marL="914400" lvl="1" indent="-514350">
                  <a:buFont typeface="+mj-ea"/>
                  <a:buAutoNum type="circleNumDbPlain"/>
                </a:pPr>
                <a:r>
                  <a:rPr lang="en-US" altLang="ja-JP" dirty="0" smtClean="0">
                    <a:latin typeface="+mj-lt"/>
                  </a:rPr>
                  <a:t>Electric current generates </a:t>
                </a:r>
                <a14:m>
                  <m:oMath xmlns:m="http://schemas.openxmlformats.org/officeDocument/2006/math">
                    <m:sSup>
                      <m:sSupPr>
                        <m:ctrlPr>
                          <a:rPr lang="en-US" altLang="ja-JP" i="1">
                            <a:solidFill>
                              <a:schemeClr val="accent1">
                                <a:lumMod val="50000"/>
                              </a:schemeClr>
                            </a:solidFill>
                            <a:latin typeface="Cambria Math" panose="02040503050406030204" pitchFamily="18" charset="0"/>
                          </a:rPr>
                        </m:ctrlPr>
                      </m:sSupPr>
                      <m:e>
                        <m:r>
                          <m:rPr>
                            <m:sty m:val="p"/>
                          </m:rPr>
                          <a:rPr lang="en-US" altLang="ja-JP">
                            <a:solidFill>
                              <a:schemeClr val="accent1">
                                <a:lumMod val="50000"/>
                              </a:schemeClr>
                            </a:solidFill>
                            <a:latin typeface="Cambria Math" panose="02040503050406030204" pitchFamily="18" charset="0"/>
                          </a:rPr>
                          <m:t>OH</m:t>
                        </m:r>
                      </m:e>
                      <m:sup>
                        <m:r>
                          <a:rPr lang="en-US" altLang="ja-JP">
                            <a:solidFill>
                              <a:schemeClr val="accent1">
                                <a:lumMod val="50000"/>
                              </a:schemeClr>
                            </a:solidFill>
                            <a:latin typeface="Cambria Math" panose="02040503050406030204" pitchFamily="18" charset="0"/>
                          </a:rPr>
                          <m:t>−</m:t>
                        </m:r>
                      </m:sup>
                    </m:sSup>
                  </m:oMath>
                </a14:m>
                <a:r>
                  <a:rPr kumimoji="1" lang="en-US" altLang="ja-JP" dirty="0" smtClean="0">
                    <a:latin typeface="+mj-lt"/>
                  </a:rPr>
                  <a:t> and H</a:t>
                </a:r>
                <a:r>
                  <a:rPr kumimoji="1" lang="en-US" altLang="ja-JP" sz="1800" dirty="0" smtClean="0">
                    <a:latin typeface="+mj-lt"/>
                  </a:rPr>
                  <a:t>2</a:t>
                </a:r>
                <a:r>
                  <a:rPr kumimoji="1" lang="en-US" altLang="ja-JP" dirty="0" smtClean="0">
                    <a:latin typeface="+mj-lt"/>
                  </a:rPr>
                  <a:t/>
                </a:r>
                <a:br>
                  <a:rPr kumimoji="1" lang="en-US" altLang="ja-JP" dirty="0" smtClean="0">
                    <a:latin typeface="+mj-lt"/>
                  </a:rPr>
                </a:br>
                <a:r>
                  <a:rPr kumimoji="1" lang="en-US" altLang="ja-JP" dirty="0" smtClean="0">
                    <a:latin typeface="+mj-lt"/>
                  </a:rPr>
                  <a:t>from H</a:t>
                </a:r>
                <a:r>
                  <a:rPr kumimoji="1" lang="en-US" altLang="ja-JP" sz="1600" dirty="0" smtClean="0">
                    <a:latin typeface="+mj-lt"/>
                  </a:rPr>
                  <a:t>2</a:t>
                </a:r>
                <a:r>
                  <a:rPr kumimoji="1" lang="en-US" altLang="ja-JP" dirty="0" smtClean="0">
                    <a:latin typeface="+mj-lt"/>
                  </a:rPr>
                  <a:t>O </a:t>
                </a:r>
                <a:r>
                  <a:rPr lang="en-US" altLang="ja-JP" dirty="0" smtClean="0">
                    <a:latin typeface="+mj-lt"/>
                  </a:rPr>
                  <a:t>on the c</a:t>
                </a:r>
                <a:r>
                  <a:rPr kumimoji="1" lang="en-US" altLang="ja-JP" dirty="0" smtClean="0">
                    <a:latin typeface="+mj-lt"/>
                  </a:rPr>
                  <a:t>athode surface.</a:t>
                </a:r>
              </a:p>
              <a:p>
                <a:pPr marL="0" indent="0">
                  <a:buNone/>
                </a:pPr>
                <a:endParaRPr kumimoji="1" lang="en-US" altLang="ja-JP" sz="2800" dirty="0" smtClean="0">
                  <a:latin typeface="+mj-lt"/>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4</a:t>
            </a:fld>
            <a:endParaRPr lang="ja-JP" altLang="en-US" dirty="0"/>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mc:AlternateContent xmlns:mc="http://schemas.openxmlformats.org/markup-compatibility/2006" xmlns:a14="http://schemas.microsoft.com/office/drawing/2010/main">
        <mc:Choice Requires="a14">
          <p:sp>
            <p:nvSpPr>
              <p:cNvPr id="6" name="円/楕円 5"/>
              <p:cNvSpPr/>
              <p:nvPr/>
            </p:nvSpPr>
            <p:spPr>
              <a:xfrm>
                <a:off x="4669795" y="3473682"/>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669795" y="3473682"/>
                <a:ext cx="720080" cy="432048"/>
              </a:xfrm>
              <a:prstGeom prst="ellipse">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円/楕円 6"/>
              <p:cNvSpPr/>
              <p:nvPr/>
            </p:nvSpPr>
            <p:spPr>
              <a:xfrm>
                <a:off x="5148064" y="2672516"/>
                <a:ext cx="432048" cy="432048"/>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a:rPr kumimoji="1" lang="en-US" altLang="ja-JP" b="0" i="1" smtClean="0">
                              <a:solidFill>
                                <a:schemeClr val="tx1"/>
                              </a:solidFill>
                              <a:latin typeface="Cambria Math"/>
                            </a:rPr>
                            <m:t>𝑒</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7" name="円/楕円 6"/>
              <p:cNvSpPr>
                <a:spLocks noRot="1" noChangeAspect="1" noMove="1" noResize="1" noEditPoints="1" noAdjustHandles="1" noChangeArrowheads="1" noChangeShapeType="1" noTextEdit="1"/>
              </p:cNvSpPr>
              <p:nvPr/>
            </p:nvSpPr>
            <p:spPr>
              <a:xfrm>
                <a:off x="5148064" y="2672516"/>
                <a:ext cx="432048" cy="432048"/>
              </a:xfrm>
              <a:prstGeom prst="ellipse">
                <a:avLst/>
              </a:prstGeom>
              <a:blipFill rotWithShape="1">
                <a:blip r:embed="rId6"/>
                <a:stretch>
                  <a:fillRect/>
                </a:stretch>
              </a:blipFill>
              <a:ln>
                <a:solidFill>
                  <a:srgbClr val="FFFF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円/楕円 8"/>
              <p:cNvSpPr/>
              <p:nvPr/>
            </p:nvSpPr>
            <p:spPr>
              <a:xfrm>
                <a:off x="3995936" y="2168460"/>
                <a:ext cx="720080" cy="432048"/>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a:rPr>
                            <m:t>H</m:t>
                          </m:r>
                        </m:e>
                        <m:sub>
                          <m:r>
                            <a:rPr kumimoji="1" lang="en-US" altLang="ja-JP" b="0" i="0" smtClean="0">
                              <a:solidFill>
                                <a:schemeClr val="tx1"/>
                              </a:solidFill>
                              <a:latin typeface="Cambria Math"/>
                            </a:rPr>
                            <m:t>2</m:t>
                          </m:r>
                        </m:sub>
                      </m:sSub>
                      <m:r>
                        <m:rPr>
                          <m:sty m:val="p"/>
                        </m:rPr>
                        <a:rPr kumimoji="1" lang="en-US" altLang="ja-JP" b="0" i="0" smtClean="0">
                          <a:solidFill>
                            <a:schemeClr val="tx1"/>
                          </a:solidFill>
                          <a:latin typeface="Cambria Math"/>
                        </a:rPr>
                        <m:t>O</m:t>
                      </m:r>
                    </m:oMath>
                  </m:oMathPara>
                </a14:m>
                <a:endParaRPr kumimoji="1" lang="ja-JP" altLang="en-US" dirty="0">
                  <a:solidFill>
                    <a:schemeClr val="tx1"/>
                  </a:solidFill>
                </a:endParaRPr>
              </a:p>
            </p:txBody>
          </p:sp>
        </mc:Choice>
        <mc:Fallback xmlns="">
          <p:sp>
            <p:nvSpPr>
              <p:cNvPr id="9" name="円/楕円 8"/>
              <p:cNvSpPr>
                <a:spLocks noRot="1" noChangeAspect="1" noMove="1" noResize="1" noEditPoints="1" noAdjustHandles="1" noChangeArrowheads="1" noChangeShapeType="1" noTextEdit="1"/>
              </p:cNvSpPr>
              <p:nvPr/>
            </p:nvSpPr>
            <p:spPr>
              <a:xfrm>
                <a:off x="3995936" y="2168460"/>
                <a:ext cx="720080" cy="432048"/>
              </a:xfrm>
              <a:prstGeom prst="ellipse">
                <a:avLst/>
              </a:prstGeom>
              <a:blipFill rotWithShape="1">
                <a:blip r:embed="rId7"/>
                <a:stretch>
                  <a:fillRect/>
                </a:stretch>
              </a:blipFill>
              <a:ln>
                <a:solidFill>
                  <a:schemeClr val="accent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円/楕円 9"/>
              <p:cNvSpPr/>
              <p:nvPr/>
            </p:nvSpPr>
            <p:spPr>
              <a:xfrm>
                <a:off x="3563888" y="3104564"/>
                <a:ext cx="432048" cy="4320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a:rPr>
                            <m:t>H</m:t>
                          </m:r>
                        </m:e>
                        <m:sub>
                          <m:r>
                            <a:rPr kumimoji="1" lang="en-US" altLang="ja-JP" b="0" i="0" smtClean="0">
                              <a:solidFill>
                                <a:schemeClr val="tx1"/>
                              </a:solidFill>
                              <a:latin typeface="Cambria Math"/>
                            </a:rPr>
                            <m:t>2</m:t>
                          </m:r>
                        </m:sub>
                      </m:sSub>
                    </m:oMath>
                  </m:oMathPara>
                </a14:m>
                <a:endParaRPr kumimoji="1" lang="ja-JP" altLang="en-US" dirty="0"/>
              </a:p>
            </p:txBody>
          </p:sp>
        </mc:Choice>
        <mc:Fallback xmlns="">
          <p:sp>
            <p:nvSpPr>
              <p:cNvPr id="10" name="円/楕円 9"/>
              <p:cNvSpPr>
                <a:spLocks noRot="1" noChangeAspect="1" noMove="1" noResize="1" noEditPoints="1" noAdjustHandles="1" noChangeArrowheads="1" noChangeShapeType="1" noTextEdit="1"/>
              </p:cNvSpPr>
              <p:nvPr/>
            </p:nvSpPr>
            <p:spPr>
              <a:xfrm>
                <a:off x="3563888" y="3104564"/>
                <a:ext cx="432048" cy="432048"/>
              </a:xfrm>
              <a:prstGeom prst="ellipse">
                <a:avLst/>
              </a:prstGeom>
              <a:blipFill rotWithShape="1">
                <a:blip r:embed="rId8"/>
                <a:stretch>
                  <a:fillRect l="-5333"/>
                </a:stretch>
              </a:blipFill>
              <a:ln>
                <a:solidFill>
                  <a:schemeClr val="tx1"/>
                </a:solidFill>
              </a:ln>
            </p:spPr>
            <p:txBody>
              <a:bodyPr/>
              <a:lstStyle/>
              <a:p>
                <a:r>
                  <a:rPr lang="ja-JP" altLang="en-US">
                    <a:noFill/>
                  </a:rPr>
                  <a:t> </a:t>
                </a:r>
              </a:p>
            </p:txBody>
          </p:sp>
        </mc:Fallback>
      </mc:AlternateContent>
      <p:cxnSp>
        <p:nvCxnSpPr>
          <p:cNvPr id="12" name="直線矢印コネクタ 11"/>
          <p:cNvCxnSpPr/>
          <p:nvPr/>
        </p:nvCxnSpPr>
        <p:spPr>
          <a:xfrm flipH="1">
            <a:off x="3995936" y="3041833"/>
            <a:ext cx="622085" cy="2159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618021" y="3041833"/>
            <a:ext cx="265021" cy="4318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618021" y="2528700"/>
            <a:ext cx="530043" cy="281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4618021" y="2669424"/>
            <a:ext cx="265021" cy="3724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1691680" y="3698932"/>
            <a:ext cx="2978116" cy="22347"/>
          </a:xfrm>
          <a:prstGeom prst="straightConnector1">
            <a:avLst/>
          </a:prstGeom>
          <a:ln w="19050">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円/楕円 15"/>
              <p:cNvSpPr/>
              <p:nvPr/>
            </p:nvSpPr>
            <p:spPr>
              <a:xfrm>
                <a:off x="971600" y="3494081"/>
                <a:ext cx="720080" cy="432048"/>
              </a:xfrm>
              <a:prstGeom prst="ellipse">
                <a:avLst/>
              </a:prstGeom>
              <a:solidFill>
                <a:srgbClr val="EEF8F8"/>
              </a:solidFill>
              <a:ln>
                <a:solidFill>
                  <a:srgbClr val="D7E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16" name="円/楕円 15"/>
              <p:cNvSpPr>
                <a:spLocks noRot="1" noChangeAspect="1" noMove="1" noResize="1" noEditPoints="1" noAdjustHandles="1" noChangeArrowheads="1" noChangeShapeType="1" noTextEdit="1"/>
              </p:cNvSpPr>
              <p:nvPr/>
            </p:nvSpPr>
            <p:spPr>
              <a:xfrm>
                <a:off x="971600" y="3494081"/>
                <a:ext cx="720080" cy="432048"/>
              </a:xfrm>
              <a:prstGeom prst="ellipse">
                <a:avLst/>
              </a:prstGeom>
              <a:blipFill rotWithShape="0">
                <a:blip r:embed="rId9"/>
                <a:stretch>
                  <a:fillRect/>
                </a:stretch>
              </a:blipFill>
              <a:ln>
                <a:solidFill>
                  <a:srgbClr val="D7E0E1"/>
                </a:solidFill>
              </a:ln>
            </p:spPr>
            <p:txBody>
              <a:bodyPr/>
              <a:lstStyle/>
              <a:p>
                <a:r>
                  <a:rPr lang="ja-JP" altLang="en-US">
                    <a:noFill/>
                  </a:rPr>
                  <a:t> </a:t>
                </a:r>
              </a:p>
            </p:txBody>
          </p:sp>
        </mc:Fallback>
      </mc:AlternateContent>
    </p:spTree>
    <p:extLst>
      <p:ext uri="{BB962C8B-B14F-4D97-AF65-F5344CB8AC3E}">
        <p14:creationId xmlns:p14="http://schemas.microsoft.com/office/powerpoint/2010/main" val="3337083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514350" indent="-514350">
                  <a:buClr>
                    <a:schemeClr val="tx1"/>
                  </a:buClr>
                  <a:buFont typeface="+mj-ea"/>
                  <a:buAutoNum type="circleNumDbPlain" startAt="2"/>
                </a:pPr>
                <a:endParaRPr lang="en-US" altLang="ja-JP" sz="2800" dirty="0" smtClean="0">
                  <a:solidFill>
                    <a:srgbClr val="FF7171"/>
                  </a:solidFill>
                </a:endParaRPr>
              </a:p>
              <a:p>
                <a:pPr marL="514350" indent="-514350">
                  <a:buClr>
                    <a:schemeClr val="tx1"/>
                  </a:buClr>
                  <a:buFont typeface="+mj-ea"/>
                  <a:buAutoNum type="circleNumDbPlain" startAt="2"/>
                </a:pPr>
                <a:endParaRPr lang="en-US" altLang="ja-JP" sz="2800" dirty="0">
                  <a:solidFill>
                    <a:srgbClr val="FF7171"/>
                  </a:solidFill>
                </a:endParaRPr>
              </a:p>
              <a:p>
                <a:pPr marL="514350" indent="-514350">
                  <a:buClr>
                    <a:schemeClr val="tx1"/>
                  </a:buClr>
                  <a:buFont typeface="+mj-ea"/>
                  <a:buAutoNum type="circleNumDbPlain" startAt="2"/>
                </a:pPr>
                <a:endParaRPr lang="en-US" altLang="ja-JP" sz="2800" dirty="0" smtClean="0">
                  <a:solidFill>
                    <a:srgbClr val="FF7171"/>
                  </a:solidFill>
                </a:endParaRPr>
              </a:p>
              <a:p>
                <a:pPr marL="514350" indent="-514350">
                  <a:buClr>
                    <a:schemeClr val="tx1"/>
                  </a:buClr>
                  <a:buFont typeface="+mj-ea"/>
                  <a:buAutoNum type="circleNumDbPlain" startAt="2"/>
                </a:pPr>
                <a:endParaRPr lang="en-US" altLang="ja-JP" sz="2800" dirty="0">
                  <a:solidFill>
                    <a:srgbClr val="FF7171"/>
                  </a:solidFill>
                </a:endParaRPr>
              </a:p>
              <a:p>
                <a:pPr marL="514350" indent="-514350">
                  <a:buClr>
                    <a:schemeClr val="tx1"/>
                  </a:buClr>
                  <a:buFont typeface="+mj-ea"/>
                  <a:buAutoNum type="circleNumDbPlain" startAt="2"/>
                </a:pPr>
                <a:endParaRPr lang="en-US" altLang="ja-JP" sz="2800" dirty="0" smtClean="0">
                  <a:solidFill>
                    <a:srgbClr val="FF7171"/>
                  </a:solidFill>
                </a:endParaRPr>
              </a:p>
              <a:p>
                <a:pPr marL="514350" indent="-514350">
                  <a:buClr>
                    <a:schemeClr val="tx1"/>
                  </a:buClr>
                  <a:buFont typeface="+mj-ea"/>
                  <a:buAutoNum type="circleNumDbPlain" startAt="2"/>
                </a:pPr>
                <a:endParaRPr lang="en-US" altLang="ja-JP" sz="2800" dirty="0">
                  <a:solidFill>
                    <a:srgbClr val="FF7171"/>
                  </a:solidFill>
                </a:endParaRPr>
              </a:p>
              <a:p>
                <a:pPr marL="514350" indent="-514350">
                  <a:buClr>
                    <a:schemeClr val="tx1"/>
                  </a:buClr>
                  <a:buFont typeface="+mj-ea"/>
                  <a:buAutoNum type="circleNumDbPlain" startAt="2"/>
                </a:pPr>
                <a:endParaRPr lang="en-US" altLang="ja-JP" sz="2800" dirty="0" smtClean="0">
                  <a:solidFill>
                    <a:srgbClr val="FF7171"/>
                  </a:solidFill>
                </a:endParaRPr>
              </a:p>
              <a:p>
                <a:pPr marL="514350" indent="-514350">
                  <a:buClr>
                    <a:schemeClr val="tx1"/>
                  </a:buClr>
                  <a:buFont typeface="+mj-ea"/>
                  <a:buAutoNum type="circleNumDbPlain" startAt="2"/>
                </a:pPr>
                <a:endParaRPr lang="en-US" altLang="ja-JP" sz="2800" dirty="0">
                  <a:solidFill>
                    <a:srgbClr val="FF7171"/>
                  </a:solidFill>
                </a:endParaRPr>
              </a:p>
              <a:p>
                <a:pPr marL="914400" lvl="1" indent="-514350">
                  <a:buClr>
                    <a:schemeClr val="tx1"/>
                  </a:buClr>
                  <a:buFont typeface="+mj-ea"/>
                  <a:buAutoNum type="circleNumDbPlain" startAt="2"/>
                </a:pPr>
                <a:r>
                  <a:rPr lang="en-US" altLang="ja-JP" dirty="0" smtClean="0">
                    <a:solidFill>
                      <a:srgbClr val="FF7171"/>
                    </a:solidFill>
                  </a:rPr>
                  <a:t>Paint particle ions </a:t>
                </a:r>
                <a:r>
                  <a:rPr lang="en-US" altLang="ja-JP" dirty="0" smtClean="0"/>
                  <a:t>having positive (+) charge are attracted to </a:t>
                </a:r>
                <a14:m>
                  <m:oMath xmlns:m="http://schemas.openxmlformats.org/officeDocument/2006/math">
                    <m:sSup>
                      <m:sSupPr>
                        <m:ctrlPr>
                          <a:rPr lang="en-US" altLang="ja-JP" i="1">
                            <a:solidFill>
                              <a:schemeClr val="accent1">
                                <a:lumMod val="50000"/>
                              </a:schemeClr>
                            </a:solidFill>
                            <a:latin typeface="Cambria Math" panose="02040503050406030204" pitchFamily="18" charset="0"/>
                          </a:rPr>
                        </m:ctrlPr>
                      </m:sSupPr>
                      <m:e>
                        <m:r>
                          <m:rPr>
                            <m:sty m:val="p"/>
                          </m:rPr>
                          <a:rPr lang="en-US" altLang="ja-JP">
                            <a:solidFill>
                              <a:schemeClr val="accent1">
                                <a:lumMod val="50000"/>
                              </a:schemeClr>
                            </a:solidFill>
                            <a:latin typeface="Cambria Math"/>
                          </a:rPr>
                          <m:t>OH</m:t>
                        </m:r>
                      </m:e>
                      <m:sup>
                        <m:r>
                          <a:rPr lang="en-US" altLang="ja-JP">
                            <a:solidFill>
                              <a:schemeClr val="accent1">
                                <a:lumMod val="50000"/>
                              </a:schemeClr>
                            </a:solidFill>
                            <a:latin typeface="Cambria Math"/>
                          </a:rPr>
                          <m:t>−</m:t>
                        </m:r>
                      </m:sup>
                    </m:sSup>
                  </m:oMath>
                </a14:m>
                <a:r>
                  <a:rPr lang="en-US" altLang="ja-JP" dirty="0" smtClean="0"/>
                  <a:t> toward the cathode.</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r="-2472"/>
                </a:stretch>
              </a:blipFill>
            </p:spPr>
            <p:txBody>
              <a:bodyPr/>
              <a:lstStyle/>
              <a:p>
                <a:r>
                  <a:rPr lang="ja-JP" altLang="en-US">
                    <a:noFill/>
                  </a:rPr>
                  <a:t> </a:t>
                </a:r>
              </a:p>
            </p:txBody>
          </p:sp>
        </mc:Fallback>
      </mc:AlternateContent>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p:sp>
        <p:nvSpPr>
          <p:cNvPr id="2" name="タイトル 1"/>
          <p:cNvSpPr>
            <a:spLocks noGrp="1"/>
          </p:cNvSpPr>
          <p:nvPr>
            <p:ph type="title"/>
          </p:nvPr>
        </p:nvSpPr>
        <p:spPr/>
        <p:txBody>
          <a:bodyPr/>
          <a:lstStyle/>
          <a:p>
            <a:r>
              <a:rPr lang="en-US" altLang="ja-JP" dirty="0"/>
              <a:t>Outline of </a:t>
            </a:r>
            <a:r>
              <a:rPr lang="en-US" altLang="ja-JP" dirty="0" smtClean="0"/>
              <a:t>ED </a:t>
            </a:r>
            <a:r>
              <a:rPr lang="en-US" altLang="ja-JP" dirty="0"/>
              <a:t>mechanism</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5</a:t>
            </a:fld>
            <a:endParaRPr lang="ja-JP" altLang="en-US" dirty="0"/>
          </a:p>
        </p:txBody>
      </p:sp>
      <mc:AlternateContent xmlns:mc="http://schemas.openxmlformats.org/markup-compatibility/2006" xmlns:a14="http://schemas.microsoft.com/office/drawing/2010/main">
        <mc:Choice Requires="a14">
          <p:sp>
            <p:nvSpPr>
              <p:cNvPr id="36" name="円/楕円 35"/>
              <p:cNvSpPr/>
              <p:nvPr/>
            </p:nvSpPr>
            <p:spPr>
              <a:xfrm>
                <a:off x="4465744" y="336877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6" name="円/楕円 35"/>
              <p:cNvSpPr>
                <a:spLocks noRot="1" noChangeAspect="1" noMove="1" noResize="1" noEditPoints="1" noAdjustHandles="1" noChangeArrowheads="1" noChangeShapeType="1" noTextEdit="1"/>
              </p:cNvSpPr>
              <p:nvPr/>
            </p:nvSpPr>
            <p:spPr>
              <a:xfrm>
                <a:off x="4465744" y="3368778"/>
                <a:ext cx="720080" cy="432048"/>
              </a:xfrm>
              <a:prstGeom prst="ellipse">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円/楕円 36"/>
              <p:cNvSpPr/>
              <p:nvPr/>
            </p:nvSpPr>
            <p:spPr>
              <a:xfrm>
                <a:off x="5375854" y="222459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7" name="円/楕円 36"/>
              <p:cNvSpPr>
                <a:spLocks noRot="1" noChangeAspect="1" noMove="1" noResize="1" noEditPoints="1" noAdjustHandles="1" noChangeArrowheads="1" noChangeShapeType="1" noTextEdit="1"/>
              </p:cNvSpPr>
              <p:nvPr/>
            </p:nvSpPr>
            <p:spPr>
              <a:xfrm>
                <a:off x="5375854" y="2224596"/>
                <a:ext cx="720080" cy="432048"/>
              </a:xfrm>
              <a:prstGeom prst="ellipse">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円/楕円 5"/>
              <p:cNvSpPr/>
              <p:nvPr/>
            </p:nvSpPr>
            <p:spPr>
              <a:xfrm>
                <a:off x="4825784" y="275300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825784" y="2753004"/>
                <a:ext cx="720080" cy="432048"/>
              </a:xfrm>
              <a:prstGeom prst="ellipse">
                <a:avLst/>
              </a:prstGeom>
              <a:blipFill>
                <a:blip r:embed="rId7"/>
                <a:stretch>
                  <a:fillRect/>
                </a:stretch>
              </a:blipFill>
            </p:spPr>
            <p:txBody>
              <a:bodyPr/>
              <a:lstStyle/>
              <a:p>
                <a:r>
                  <a:rPr lang="ja-JP" altLang="en-US">
                    <a:noFill/>
                  </a:rPr>
                  <a:t> </a:t>
                </a:r>
              </a:p>
            </p:txBody>
          </p:sp>
        </mc:Fallback>
      </mc:AlternateContent>
      <p:grpSp>
        <p:nvGrpSpPr>
          <p:cNvPr id="23" name="グループ化 22"/>
          <p:cNvGrpSpPr/>
          <p:nvPr/>
        </p:nvGrpSpPr>
        <p:grpSpPr>
          <a:xfrm>
            <a:off x="1392906" y="1954252"/>
            <a:ext cx="1622971" cy="1150577"/>
            <a:chOff x="2494201" y="2753086"/>
            <a:chExt cx="1622971" cy="1150577"/>
          </a:xfrm>
        </p:grpSpPr>
        <p:sp>
          <p:nvSpPr>
            <p:cNvPr id="24" name="円/楕円 23"/>
            <p:cNvSpPr/>
            <p:nvPr/>
          </p:nvSpPr>
          <p:spPr>
            <a:xfrm>
              <a:off x="2610396" y="2840159"/>
              <a:ext cx="1368152" cy="720080"/>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p</a:t>
              </a:r>
              <a:r>
                <a:rPr kumimoji="1" lang="en-US" altLang="ja-JP" dirty="0" smtClean="0">
                  <a:solidFill>
                    <a:schemeClr val="tx1"/>
                  </a:solidFill>
                </a:rPr>
                <a:t>aint particle </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5" name="円/楕円 24"/>
                <p:cNvSpPr/>
                <p:nvPr/>
              </p:nvSpPr>
              <p:spPr>
                <a:xfrm>
                  <a:off x="3096616" y="3536211"/>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5" name="円/楕円 24"/>
                <p:cNvSpPr>
                  <a:spLocks noRot="1" noChangeAspect="1" noMove="1" noResize="1" noEditPoints="1" noAdjustHandles="1" noChangeArrowheads="1" noChangeShapeType="1" noTextEdit="1"/>
                </p:cNvSpPr>
                <p:nvPr/>
              </p:nvSpPr>
              <p:spPr>
                <a:xfrm>
                  <a:off x="3096616" y="3536211"/>
                  <a:ext cx="385778" cy="367452"/>
                </a:xfrm>
                <a:prstGeom prst="ellipse">
                  <a:avLst/>
                </a:prstGeom>
                <a:blipFill rotWithShape="0">
                  <a:blip r:embed="rId8"/>
                  <a:stretch>
                    <a:fillRect/>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円/楕円 25"/>
                <p:cNvSpPr/>
                <p:nvPr/>
              </p:nvSpPr>
              <p:spPr>
                <a:xfrm>
                  <a:off x="2494201" y="2753086"/>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6" name="円/楕円 25"/>
                <p:cNvSpPr>
                  <a:spLocks noRot="1" noChangeAspect="1" noMove="1" noResize="1" noEditPoints="1" noAdjustHandles="1" noChangeArrowheads="1" noChangeShapeType="1" noTextEdit="1"/>
                </p:cNvSpPr>
                <p:nvPr/>
              </p:nvSpPr>
              <p:spPr>
                <a:xfrm>
                  <a:off x="2494201" y="2753086"/>
                  <a:ext cx="385778" cy="367452"/>
                </a:xfrm>
                <a:prstGeom prst="ellipse">
                  <a:avLst/>
                </a:prstGeom>
                <a:blipFill rotWithShape="0">
                  <a:blip r:embed="rId9"/>
                  <a:stretch>
                    <a:fillRect/>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円/楕円 26"/>
                <p:cNvSpPr/>
                <p:nvPr/>
              </p:nvSpPr>
              <p:spPr>
                <a:xfrm>
                  <a:off x="3731394" y="2753086"/>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7" name="円/楕円 26"/>
                <p:cNvSpPr>
                  <a:spLocks noRot="1" noChangeAspect="1" noMove="1" noResize="1" noEditPoints="1" noAdjustHandles="1" noChangeArrowheads="1" noChangeShapeType="1" noTextEdit="1"/>
                </p:cNvSpPr>
                <p:nvPr/>
              </p:nvSpPr>
              <p:spPr>
                <a:xfrm>
                  <a:off x="3731394" y="2753086"/>
                  <a:ext cx="385778" cy="367452"/>
                </a:xfrm>
                <a:prstGeom prst="ellipse">
                  <a:avLst/>
                </a:prstGeom>
                <a:blipFill rotWithShape="0">
                  <a:blip r:embed="rId9"/>
                  <a:stretch>
                    <a:fillRect/>
                  </a:stretch>
                </a:blipFill>
                <a:ln>
                  <a:solidFill>
                    <a:srgbClr val="FFC000"/>
                  </a:solidFill>
                </a:ln>
              </p:spPr>
              <p:txBody>
                <a:bodyPr/>
                <a:lstStyle/>
                <a:p>
                  <a:r>
                    <a:rPr lang="ja-JP" altLang="en-US">
                      <a:noFill/>
                    </a:rPr>
                    <a:t> </a:t>
                  </a:r>
                </a:p>
              </p:txBody>
            </p:sp>
          </mc:Fallback>
        </mc:AlternateContent>
      </p:grpSp>
      <p:cxnSp>
        <p:nvCxnSpPr>
          <p:cNvPr id="34" name="直線矢印コネクタ 33"/>
          <p:cNvCxnSpPr/>
          <p:nvPr/>
        </p:nvCxnSpPr>
        <p:spPr>
          <a:xfrm>
            <a:off x="2943166" y="2527746"/>
            <a:ext cx="2242658" cy="58935"/>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551294" y="3122804"/>
            <a:ext cx="1622971" cy="1150577"/>
            <a:chOff x="2494201" y="2753086"/>
            <a:chExt cx="1622971" cy="1150577"/>
          </a:xfrm>
        </p:grpSpPr>
        <p:sp>
          <p:nvSpPr>
            <p:cNvPr id="16" name="円/楕円 23"/>
            <p:cNvSpPr/>
            <p:nvPr/>
          </p:nvSpPr>
          <p:spPr>
            <a:xfrm>
              <a:off x="2610396" y="2840159"/>
              <a:ext cx="1368152" cy="720080"/>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p</a:t>
              </a:r>
              <a:r>
                <a:rPr kumimoji="1" lang="en-US" altLang="ja-JP" dirty="0" smtClean="0">
                  <a:solidFill>
                    <a:schemeClr val="tx1"/>
                  </a:solidFill>
                </a:rPr>
                <a:t>aint particle </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17" name="円/楕円 24"/>
                <p:cNvSpPr/>
                <p:nvPr/>
              </p:nvSpPr>
              <p:spPr>
                <a:xfrm>
                  <a:off x="3096616" y="3536211"/>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5" name="円/楕円 24"/>
                <p:cNvSpPr>
                  <a:spLocks noRot="1" noChangeAspect="1" noMove="1" noResize="1" noEditPoints="1" noAdjustHandles="1" noChangeArrowheads="1" noChangeShapeType="1" noTextEdit="1"/>
                </p:cNvSpPr>
                <p:nvPr/>
              </p:nvSpPr>
              <p:spPr>
                <a:xfrm>
                  <a:off x="3096616" y="3536211"/>
                  <a:ext cx="385778" cy="367452"/>
                </a:xfrm>
                <a:prstGeom prst="ellipse">
                  <a:avLst/>
                </a:prstGeom>
                <a:blipFill rotWithShape="0">
                  <a:blip r:embed="rId8"/>
                  <a:stretch>
                    <a:fillRect/>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円/楕円 25"/>
                <p:cNvSpPr/>
                <p:nvPr/>
              </p:nvSpPr>
              <p:spPr>
                <a:xfrm>
                  <a:off x="2494201" y="2753086"/>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6" name="円/楕円 25"/>
                <p:cNvSpPr>
                  <a:spLocks noRot="1" noChangeAspect="1" noMove="1" noResize="1" noEditPoints="1" noAdjustHandles="1" noChangeArrowheads="1" noChangeShapeType="1" noTextEdit="1"/>
                </p:cNvSpPr>
                <p:nvPr/>
              </p:nvSpPr>
              <p:spPr>
                <a:xfrm>
                  <a:off x="2494201" y="2753086"/>
                  <a:ext cx="385778" cy="367452"/>
                </a:xfrm>
                <a:prstGeom prst="ellipse">
                  <a:avLst/>
                </a:prstGeom>
                <a:blipFill rotWithShape="0">
                  <a:blip r:embed="rId9"/>
                  <a:stretch>
                    <a:fillRect/>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円/楕円 26"/>
                <p:cNvSpPr/>
                <p:nvPr/>
              </p:nvSpPr>
              <p:spPr>
                <a:xfrm>
                  <a:off x="3731394" y="2753086"/>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7" name="円/楕円 26"/>
                <p:cNvSpPr>
                  <a:spLocks noRot="1" noChangeAspect="1" noMove="1" noResize="1" noEditPoints="1" noAdjustHandles="1" noChangeArrowheads="1" noChangeShapeType="1" noTextEdit="1"/>
                </p:cNvSpPr>
                <p:nvPr/>
              </p:nvSpPr>
              <p:spPr>
                <a:xfrm>
                  <a:off x="3731394" y="2753086"/>
                  <a:ext cx="385778" cy="367452"/>
                </a:xfrm>
                <a:prstGeom prst="ellipse">
                  <a:avLst/>
                </a:prstGeom>
                <a:blipFill rotWithShape="0">
                  <a:blip r:embed="rId9"/>
                  <a:stretch>
                    <a:fillRect/>
                  </a:stretch>
                </a:blipFill>
                <a:ln>
                  <a:solidFill>
                    <a:srgbClr val="FFC000"/>
                  </a:solidFill>
                </a:ln>
              </p:spPr>
              <p:txBody>
                <a:bodyPr/>
                <a:lstStyle/>
                <a:p>
                  <a:r>
                    <a:rPr lang="ja-JP" altLang="en-US">
                      <a:noFill/>
                    </a:rPr>
                    <a:t> </a:t>
                  </a:r>
                </a:p>
              </p:txBody>
            </p:sp>
          </mc:Fallback>
        </mc:AlternateContent>
      </p:grpSp>
      <p:cxnSp>
        <p:nvCxnSpPr>
          <p:cNvPr id="21" name="直線矢印コネクタ 20"/>
          <p:cNvCxnSpPr/>
          <p:nvPr/>
        </p:nvCxnSpPr>
        <p:spPr>
          <a:xfrm flipV="1">
            <a:off x="2188210" y="3209877"/>
            <a:ext cx="2565022" cy="384194"/>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58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p:sp>
        <p:nvSpPr>
          <p:cNvPr id="2" name="タイトル 1"/>
          <p:cNvSpPr>
            <a:spLocks noGrp="1"/>
          </p:cNvSpPr>
          <p:nvPr>
            <p:ph type="title"/>
          </p:nvPr>
        </p:nvSpPr>
        <p:spPr/>
        <p:txBody>
          <a:bodyPr/>
          <a:lstStyle/>
          <a:p>
            <a:r>
              <a:rPr lang="en-US" altLang="ja-JP" dirty="0"/>
              <a:t>Outline of </a:t>
            </a:r>
            <a:r>
              <a:rPr lang="en-US" altLang="ja-JP" dirty="0" smtClean="0"/>
              <a:t>ED </a:t>
            </a:r>
            <a:r>
              <a:rPr lang="en-US" altLang="ja-JP" dirty="0"/>
              <a:t>mechanism</a:t>
            </a:r>
            <a:endParaRPr kumimoji="1" lang="ja-JP" altLang="en-US" dirty="0"/>
          </a:p>
        </p:txBody>
      </p:sp>
      <p:sp>
        <p:nvSpPr>
          <p:cNvPr id="6" name="コンテンツ プレースホルダー 5"/>
          <p:cNvSpPr>
            <a:spLocks noGrp="1"/>
          </p:cNvSpPr>
          <p:nvPr>
            <p:ph idx="1"/>
          </p:nvPr>
        </p:nvSpPr>
        <p:spPr/>
        <p:txBody>
          <a:bodyPr/>
          <a:lstStyle/>
          <a:p>
            <a:pPr marL="514350" indent="-514350">
              <a:buFont typeface="+mj-ea"/>
              <a:buAutoNum type="circleNumDbPlain" startAt="3"/>
            </a:pPr>
            <a:endParaRPr lang="en-US" altLang="ja-JP" sz="2800" dirty="0" smtClean="0"/>
          </a:p>
          <a:p>
            <a:pPr marL="514350" indent="-514350">
              <a:buFont typeface="+mj-ea"/>
              <a:buAutoNum type="circleNumDbPlain" startAt="3"/>
            </a:pPr>
            <a:endParaRPr lang="en-US" altLang="ja-JP" sz="2800" dirty="0"/>
          </a:p>
          <a:p>
            <a:pPr marL="514350" indent="-514350">
              <a:buFont typeface="+mj-ea"/>
              <a:buAutoNum type="circleNumDbPlain" startAt="3"/>
            </a:pPr>
            <a:endParaRPr lang="en-US" altLang="ja-JP" sz="2800" dirty="0" smtClean="0"/>
          </a:p>
          <a:p>
            <a:pPr marL="514350" indent="-514350">
              <a:buFont typeface="+mj-ea"/>
              <a:buAutoNum type="circleNumDbPlain" startAt="3"/>
            </a:pPr>
            <a:endParaRPr lang="en-US" altLang="ja-JP" sz="2800" dirty="0"/>
          </a:p>
          <a:p>
            <a:pPr marL="514350" indent="-514350">
              <a:buFont typeface="+mj-ea"/>
              <a:buAutoNum type="circleNumDbPlain" startAt="3"/>
            </a:pPr>
            <a:endParaRPr lang="en-US" altLang="ja-JP" sz="2800" dirty="0" smtClean="0"/>
          </a:p>
          <a:p>
            <a:pPr marL="514350" indent="-514350">
              <a:buFont typeface="+mj-ea"/>
              <a:buAutoNum type="circleNumDbPlain" startAt="3"/>
            </a:pPr>
            <a:endParaRPr lang="en-US" altLang="ja-JP" sz="2800" dirty="0"/>
          </a:p>
          <a:p>
            <a:pPr marL="514350" indent="-514350">
              <a:buFont typeface="+mj-ea"/>
              <a:buAutoNum type="circleNumDbPlain" startAt="3"/>
            </a:pPr>
            <a:endParaRPr lang="en-US" altLang="ja-JP" sz="2800" dirty="0" smtClean="0"/>
          </a:p>
          <a:p>
            <a:pPr marL="514350" indent="-514350">
              <a:buFont typeface="+mj-ea"/>
              <a:buAutoNum type="circleNumDbPlain" startAt="3"/>
            </a:pPr>
            <a:endParaRPr lang="en-US" altLang="ja-JP" sz="2800" dirty="0"/>
          </a:p>
          <a:p>
            <a:pPr marL="914400" lvl="1" indent="-514350">
              <a:buFont typeface="+mj-ea"/>
              <a:buAutoNum type="circleNumDbPlain" startAt="3"/>
            </a:pPr>
            <a:r>
              <a:rPr lang="en-US" altLang="ja-JP" dirty="0" smtClean="0"/>
              <a:t>Some </a:t>
            </a:r>
            <a:r>
              <a:rPr lang="en-US" altLang="ja-JP" dirty="0"/>
              <a:t>of the paint </a:t>
            </a:r>
            <a:r>
              <a:rPr lang="en-US" altLang="ja-JP" dirty="0" smtClean="0"/>
              <a:t>particle ions </a:t>
            </a:r>
            <a:r>
              <a:rPr lang="en-US" altLang="ja-JP" dirty="0"/>
              <a:t>are neutralized</a:t>
            </a:r>
            <a:br>
              <a:rPr lang="en-US" altLang="ja-JP" dirty="0"/>
            </a:br>
            <a:r>
              <a:rPr lang="en-US" altLang="ja-JP" dirty="0"/>
              <a:t>and stick on the cathode surface, becoming</a:t>
            </a:r>
            <a:br>
              <a:rPr lang="en-US" altLang="ja-JP" dirty="0"/>
            </a:br>
            <a:r>
              <a:rPr lang="en-US" altLang="ja-JP" dirty="0"/>
              <a:t>a </a:t>
            </a:r>
            <a:r>
              <a:rPr lang="en-US" altLang="ja-JP" dirty="0">
                <a:solidFill>
                  <a:srgbClr val="FF0000"/>
                </a:solidFill>
              </a:rPr>
              <a:t>paint film</a:t>
            </a:r>
            <a:r>
              <a:rPr lang="en-US" altLang="ja-JP" dirty="0" smtClean="0"/>
              <a:t>.</a:t>
            </a:r>
            <a:endParaRPr lang="en-US" altLang="ja-JP" dirty="0"/>
          </a:p>
        </p:txBody>
      </p:sp>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6</a:t>
            </a:fld>
            <a:endParaRPr lang="ja-JP" altLang="en-US" dirty="0"/>
          </a:p>
        </p:txBody>
      </p:sp>
      <p:sp>
        <p:nvSpPr>
          <p:cNvPr id="19" name="テキスト ボックス 18"/>
          <p:cNvSpPr txBox="1"/>
          <p:nvPr/>
        </p:nvSpPr>
        <p:spPr>
          <a:xfrm>
            <a:off x="5773197" y="2960548"/>
            <a:ext cx="1031051" cy="400110"/>
          </a:xfrm>
          <a:prstGeom prst="rect">
            <a:avLst/>
          </a:prstGeom>
          <a:solidFill>
            <a:schemeClr val="bg1"/>
          </a:solidFill>
        </p:spPr>
        <p:txBody>
          <a:bodyPr wrap="none" rtlCol="0">
            <a:spAutoFit/>
          </a:bodyPr>
          <a:lstStyle/>
          <a:p>
            <a:r>
              <a:rPr kumimoji="1" lang="ja-JP" altLang="en-US" sz="2000" dirty="0" smtClean="0"/>
              <a:t>カソード</a:t>
            </a:r>
            <a:endParaRPr kumimoji="1" lang="ja-JP" altLang="en-US" sz="2000" dirty="0"/>
          </a:p>
        </p:txBody>
      </p:sp>
      <p:sp>
        <p:nvSpPr>
          <p:cNvPr id="16" name="テキスト ボックス 15"/>
          <p:cNvSpPr txBox="1"/>
          <p:nvPr/>
        </p:nvSpPr>
        <p:spPr>
          <a:xfrm>
            <a:off x="5786147" y="2996552"/>
            <a:ext cx="1090109" cy="369332"/>
          </a:xfrm>
          <a:prstGeom prst="rect">
            <a:avLst/>
          </a:prstGeom>
          <a:solidFill>
            <a:schemeClr val="bg1"/>
          </a:solidFill>
        </p:spPr>
        <p:txBody>
          <a:bodyPr wrap="square" rtlCol="0">
            <a:spAutoFit/>
          </a:bodyPr>
          <a:lstStyle/>
          <a:p>
            <a:r>
              <a:rPr kumimoji="1" lang="ja-JP" altLang="en-US" dirty="0" smtClean="0"/>
              <a:t>カソード</a:t>
            </a:r>
            <a:endParaRPr kumimoji="1" lang="ja-JP" altLang="en-US" dirty="0"/>
          </a:p>
        </p:txBody>
      </p:sp>
      <p:sp>
        <p:nvSpPr>
          <p:cNvPr id="17" name="右矢印 16"/>
          <p:cNvSpPr/>
          <p:nvPr/>
        </p:nvSpPr>
        <p:spPr>
          <a:xfrm rot="2642698">
            <a:off x="5433483" y="2579994"/>
            <a:ext cx="574115"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0" name="円/楕円 19"/>
              <p:cNvSpPr/>
              <p:nvPr/>
            </p:nvSpPr>
            <p:spPr>
              <a:xfrm>
                <a:off x="5780630" y="2858530"/>
                <a:ext cx="1023618" cy="596369"/>
              </a:xfrm>
              <a:prstGeom prst="ellipse">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m:rPr>
                          <m:sty m:val="p"/>
                        </m:rPr>
                        <a:rPr lang="en-US" altLang="ja-JP" sz="2000" i="0" smtClean="0">
                          <a:solidFill>
                            <a:schemeClr val="bg1"/>
                          </a:solidFill>
                          <a:latin typeface="Cambria Math" panose="02040503050406030204" pitchFamily="18" charset="0"/>
                        </a:rPr>
                        <m:t>p</m:t>
                      </m:r>
                      <m:r>
                        <m:rPr>
                          <m:sty m:val="p"/>
                        </m:rPr>
                        <a:rPr lang="en-US" altLang="ja-JP" sz="2000" b="0" i="0" smtClean="0">
                          <a:solidFill>
                            <a:schemeClr val="bg1"/>
                          </a:solidFill>
                          <a:latin typeface="Cambria Math" panose="02040503050406030204" pitchFamily="18" charset="0"/>
                        </a:rPr>
                        <m:t>aint</m:t>
                      </m:r>
                      <m:r>
                        <a:rPr lang="en-US" altLang="ja-JP" sz="2000" b="0" i="0" smtClean="0">
                          <a:solidFill>
                            <a:schemeClr val="bg1"/>
                          </a:solidFill>
                          <a:latin typeface="Cambria Math" panose="02040503050406030204" pitchFamily="18" charset="0"/>
                        </a:rPr>
                        <m:t> </m:t>
                      </m:r>
                    </m:oMath>
                  </m:oMathPara>
                </a14:m>
                <a:r>
                  <a:rPr lang="en-US" altLang="ja-JP" sz="2000" b="0" i="0" dirty="0" smtClean="0">
                    <a:solidFill>
                      <a:schemeClr val="bg1"/>
                    </a:solidFill>
                    <a:latin typeface="Cambria Math" panose="02040503050406030204" pitchFamily="18" charset="0"/>
                  </a:rPr>
                  <a:t/>
                </a:r>
                <a:br>
                  <a:rPr lang="en-US" altLang="ja-JP" sz="2000" b="0" i="0" dirty="0" smtClean="0">
                    <a:solidFill>
                      <a:schemeClr val="bg1"/>
                    </a:solidFill>
                    <a:latin typeface="Cambria Math" panose="02040503050406030204" pitchFamily="18" charset="0"/>
                  </a:rPr>
                </a:br>
                <a:r>
                  <a:rPr lang="en-US" altLang="ja-JP" sz="2000" b="0" i="0" dirty="0" smtClean="0">
                    <a:solidFill>
                      <a:schemeClr val="bg1"/>
                    </a:solidFill>
                    <a:latin typeface="Cambria Math" panose="02040503050406030204" pitchFamily="18" charset="0"/>
                  </a:rPr>
                  <a:t> </a:t>
                </a:r>
                <a14:m>
                  <m:oMath xmlns:m="http://schemas.openxmlformats.org/officeDocument/2006/math">
                    <m:r>
                      <m:rPr>
                        <m:sty m:val="p"/>
                      </m:rPr>
                      <a:rPr lang="en-US" altLang="ja-JP" sz="2000" b="0" i="0" smtClean="0">
                        <a:solidFill>
                          <a:schemeClr val="bg1"/>
                        </a:solidFill>
                        <a:latin typeface="Cambria Math" panose="02040503050406030204" pitchFamily="18" charset="0"/>
                      </a:rPr>
                      <m:t>film</m:t>
                    </m:r>
                  </m:oMath>
                </a14:m>
                <a:endParaRPr kumimoji="1" lang="ja-JP" altLang="en-US" sz="2000" dirty="0">
                  <a:solidFill>
                    <a:schemeClr val="bg1"/>
                  </a:solidFill>
                </a:endParaRPr>
              </a:p>
            </p:txBody>
          </p:sp>
        </mc:Choice>
        <mc:Fallback xmlns="">
          <p:sp>
            <p:nvSpPr>
              <p:cNvPr id="20" name="円/楕円 19"/>
              <p:cNvSpPr>
                <a:spLocks noRot="1" noChangeAspect="1" noMove="1" noResize="1" noEditPoints="1" noAdjustHandles="1" noChangeArrowheads="1" noChangeShapeType="1" noTextEdit="1"/>
              </p:cNvSpPr>
              <p:nvPr/>
            </p:nvSpPr>
            <p:spPr>
              <a:xfrm>
                <a:off x="5780630" y="2858530"/>
                <a:ext cx="1023618" cy="596369"/>
              </a:xfrm>
              <a:prstGeom prst="ellipse">
                <a:avLst/>
              </a:prstGeom>
              <a:blipFill rotWithShape="0">
                <a:blip r:embed="rId5"/>
                <a:stretch>
                  <a:fillRect b="-4902"/>
                </a:stretch>
              </a:blipFill>
              <a:ln>
                <a:solidFill>
                  <a:srgbClr val="CC0000"/>
                </a:solidFill>
              </a:ln>
            </p:spPr>
            <p:txBody>
              <a:bodyPr/>
              <a:lstStyle/>
              <a:p>
                <a:r>
                  <a:rPr lang="ja-JP" altLang="en-US">
                    <a:noFill/>
                  </a:rPr>
                  <a:t> </a:t>
                </a:r>
              </a:p>
            </p:txBody>
          </p:sp>
        </mc:Fallback>
      </mc:AlternateContent>
      <p:sp>
        <p:nvSpPr>
          <p:cNvPr id="9" name="テキスト ボックス 8"/>
          <p:cNvSpPr txBox="1"/>
          <p:nvPr/>
        </p:nvSpPr>
        <p:spPr>
          <a:xfrm>
            <a:off x="4492608" y="5301208"/>
            <a:ext cx="184730" cy="523220"/>
          </a:xfrm>
          <a:prstGeom prst="rect">
            <a:avLst/>
          </a:prstGeom>
          <a:noFill/>
        </p:spPr>
        <p:txBody>
          <a:bodyPr wrap="none" rtlCol="0">
            <a:spAutoFit/>
          </a:bodyPr>
          <a:lstStyle/>
          <a:p>
            <a:pPr algn="ctr"/>
            <a:endParaRPr lang="en-US" altLang="ja-JP" sz="2800" u="sng" dirty="0"/>
          </a:p>
        </p:txBody>
      </p:sp>
      <p:sp>
        <p:nvSpPr>
          <p:cNvPr id="12" name="円/楕円 11"/>
          <p:cNvSpPr/>
          <p:nvPr/>
        </p:nvSpPr>
        <p:spPr>
          <a:xfrm>
            <a:off x="3949395" y="2240289"/>
            <a:ext cx="1669160" cy="540021"/>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p</a:t>
            </a:r>
            <a:r>
              <a:rPr kumimoji="1" lang="en-US" altLang="ja-JP" dirty="0" smtClean="0">
                <a:solidFill>
                  <a:schemeClr val="tx1"/>
                </a:solidFill>
              </a:rPr>
              <a:t>aint particle </a:t>
            </a:r>
            <a:endParaRPr kumimoji="1" lang="ja-JP" altLang="en-US" dirty="0">
              <a:solidFill>
                <a:schemeClr val="tx1"/>
              </a:solidFill>
            </a:endParaRPr>
          </a:p>
        </p:txBody>
      </p:sp>
      <p:sp>
        <p:nvSpPr>
          <p:cNvPr id="15" name="円/楕円 11"/>
          <p:cNvSpPr/>
          <p:nvPr/>
        </p:nvSpPr>
        <p:spPr>
          <a:xfrm>
            <a:off x="3143697" y="3181218"/>
            <a:ext cx="1669160" cy="540021"/>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p</a:t>
            </a:r>
            <a:r>
              <a:rPr kumimoji="1" lang="en-US" altLang="ja-JP" dirty="0" smtClean="0">
                <a:solidFill>
                  <a:schemeClr val="tx1"/>
                </a:solidFill>
              </a:rPr>
              <a:t>aint particle </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1" name="円/楕円 25"/>
              <p:cNvSpPr/>
              <p:nvPr/>
            </p:nvSpPr>
            <p:spPr>
              <a:xfrm>
                <a:off x="3196673" y="2933352"/>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1" name="円/楕円 25"/>
              <p:cNvSpPr>
                <a:spLocks noRot="1" noChangeAspect="1" noMove="1" noResize="1" noEditPoints="1" noAdjustHandles="1" noChangeArrowheads="1" noChangeShapeType="1" noTextEdit="1"/>
              </p:cNvSpPr>
              <p:nvPr/>
            </p:nvSpPr>
            <p:spPr>
              <a:xfrm>
                <a:off x="3196673" y="2933352"/>
                <a:ext cx="385778" cy="367452"/>
              </a:xfrm>
              <a:prstGeom prst="ellipse">
                <a:avLst/>
              </a:prstGeom>
              <a:blipFill>
                <a:blip r:embed="rId6"/>
                <a:stretch>
                  <a:fillRect/>
                </a:stretch>
              </a:blipFill>
              <a:ln>
                <a:solidFill>
                  <a:srgbClr val="FFC000"/>
                </a:solidFill>
              </a:ln>
            </p:spPr>
            <p:txBody>
              <a:bodyPr/>
              <a:lstStyle/>
              <a:p>
                <a:r>
                  <a:rPr lang="ja-JP" altLang="en-US">
                    <a:noFill/>
                  </a:rPr>
                  <a:t> </a:t>
                </a:r>
              </a:p>
            </p:txBody>
          </p:sp>
        </mc:Fallback>
      </mc:AlternateContent>
    </p:spTree>
    <p:extLst>
      <p:ext uri="{BB962C8B-B14F-4D97-AF65-F5344CB8AC3E}">
        <p14:creationId xmlns:p14="http://schemas.microsoft.com/office/powerpoint/2010/main" val="183537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514350" indent="-514350">
                  <a:buFont typeface="+mj-ea"/>
                  <a:buAutoNum type="circleNumDbPlain" startAt="3"/>
                </a:pPr>
                <a:endParaRPr lang="en-US" altLang="ja-JP" sz="2800" dirty="0" smtClean="0"/>
              </a:p>
              <a:p>
                <a:pPr marL="514350" indent="-514350">
                  <a:buFont typeface="+mj-ea"/>
                  <a:buAutoNum type="circleNumDbPlain" startAt="3"/>
                </a:pPr>
                <a:endParaRPr lang="en-US" altLang="ja-JP" sz="2800" dirty="0"/>
              </a:p>
              <a:p>
                <a:pPr marL="514350" indent="-514350">
                  <a:buFont typeface="+mj-ea"/>
                  <a:buAutoNum type="circleNumDbPlain" startAt="3"/>
                </a:pPr>
                <a:endParaRPr lang="en-US" altLang="ja-JP" sz="2800" dirty="0" smtClean="0"/>
              </a:p>
              <a:p>
                <a:pPr marL="514350" indent="-514350">
                  <a:buFont typeface="+mj-ea"/>
                  <a:buAutoNum type="circleNumDbPlain" startAt="3"/>
                </a:pPr>
                <a:endParaRPr lang="en-US" altLang="ja-JP" sz="2800" dirty="0"/>
              </a:p>
              <a:p>
                <a:pPr marL="514350" indent="-514350">
                  <a:buFont typeface="+mj-ea"/>
                  <a:buAutoNum type="circleNumDbPlain" startAt="3"/>
                </a:pPr>
                <a:endParaRPr lang="en-US" altLang="ja-JP" sz="2800" dirty="0" smtClean="0"/>
              </a:p>
              <a:p>
                <a:pPr marL="514350" indent="-514350">
                  <a:buFont typeface="+mj-ea"/>
                  <a:buAutoNum type="circleNumDbPlain" startAt="3"/>
                </a:pPr>
                <a:endParaRPr lang="en-US" altLang="ja-JP" sz="2800" dirty="0"/>
              </a:p>
              <a:p>
                <a:pPr marL="514350" indent="-514350">
                  <a:buFont typeface="+mj-ea"/>
                  <a:buAutoNum type="circleNumDbPlain" startAt="3"/>
                </a:pPr>
                <a:endParaRPr lang="en-US" altLang="ja-JP" sz="2800" dirty="0" smtClean="0"/>
              </a:p>
              <a:p>
                <a:pPr marL="514350" indent="-514350">
                  <a:buFont typeface="+mj-ea"/>
                  <a:buAutoNum type="circleNumDbPlain" startAt="3"/>
                </a:pPr>
                <a:endParaRPr lang="en-US" altLang="ja-JP" sz="1400" dirty="0"/>
              </a:p>
              <a:p>
                <a:pPr marL="914400" lvl="1" indent="-514350">
                  <a:buFont typeface="+mj-ea"/>
                  <a:buAutoNum type="circleNumDbPlain" startAt="4"/>
                </a:pPr>
                <a:r>
                  <a:rPr lang="en-US" altLang="ja-JP" dirty="0" smtClean="0"/>
                  <a:t>The rest of the paint particles are </a:t>
                </a:r>
                <a:r>
                  <a:rPr lang="en-US" altLang="ja-JP" dirty="0" smtClean="0">
                    <a:solidFill>
                      <a:srgbClr val="0000FF"/>
                    </a:solidFill>
                  </a:rPr>
                  <a:t>diffused</a:t>
                </a:r>
                <a:r>
                  <a:rPr lang="en-US" altLang="ja-JP" dirty="0" smtClean="0"/>
                  <a:t> and resolved again as ions.</a:t>
                </a:r>
              </a:p>
              <a:p>
                <a:pPr marL="914400" lvl="1" indent="-514350">
                  <a:buFont typeface="+mj-ea"/>
                  <a:buAutoNum type="circleNumDbPlain" startAt="4"/>
                </a:pPr>
                <a:r>
                  <a:rPr lang="en-US" altLang="ja-JP" dirty="0" smtClean="0"/>
                  <a:t>The paint film soon has a number of </a:t>
                </a:r>
                <a:r>
                  <a:rPr lang="en-US" altLang="ja-JP" b="1" dirty="0" smtClean="0">
                    <a:effectLst>
                      <a:outerShdw blurRad="38100" dist="38100" dir="2700000" algn="tl">
                        <a:srgbClr val="000000">
                          <a:alpha val="43137"/>
                        </a:srgbClr>
                      </a:outerShdw>
                    </a:effectLst>
                  </a:rPr>
                  <a:t>holes</a:t>
                </a:r>
                <a:br>
                  <a:rPr lang="en-US" altLang="ja-JP" b="1" dirty="0" smtClean="0">
                    <a:effectLst>
                      <a:outerShdw blurRad="38100" dist="38100" dir="2700000" algn="tl">
                        <a:srgbClr val="000000">
                          <a:alpha val="43137"/>
                        </a:srgbClr>
                      </a:outerShdw>
                    </a:effectLst>
                  </a:rPr>
                </a:br>
                <a:r>
                  <a:rPr lang="en-US" altLang="ja-JP" dirty="0" smtClean="0"/>
                  <a:t>to let the next </a:t>
                </a:r>
                <a14:m>
                  <m:oMath xmlns:m="http://schemas.openxmlformats.org/officeDocument/2006/math">
                    <m:sSup>
                      <m:sSupPr>
                        <m:ctrlPr>
                          <a:rPr lang="en-US" altLang="ja-JP" i="1" smtClean="0">
                            <a:solidFill>
                              <a:schemeClr val="tx1"/>
                            </a:solidFill>
                            <a:latin typeface="Cambria Math" panose="02040503050406030204" pitchFamily="18" charset="0"/>
                          </a:rPr>
                        </m:ctrlPr>
                      </m:sSupPr>
                      <m:e>
                        <m:r>
                          <m:rPr>
                            <m:sty m:val="p"/>
                          </m:rPr>
                          <a:rPr lang="en-US" altLang="ja-JP">
                            <a:solidFill>
                              <a:schemeClr val="tx1"/>
                            </a:solidFill>
                            <a:latin typeface="Cambria Math" panose="02040503050406030204" pitchFamily="18" charset="0"/>
                          </a:rPr>
                          <m:t>OH</m:t>
                        </m:r>
                      </m:e>
                      <m:sup>
                        <m:r>
                          <a:rPr lang="en-US" altLang="ja-JP">
                            <a:solidFill>
                              <a:schemeClr val="tx1"/>
                            </a:solidFill>
                            <a:latin typeface="Cambria Math" panose="02040503050406030204" pitchFamily="18" charset="0"/>
                          </a:rPr>
                          <m:t>−</m:t>
                        </m:r>
                      </m:sup>
                    </m:sSup>
                  </m:oMath>
                </a14:m>
                <a:r>
                  <a:rPr lang="en-US" altLang="ja-JP" dirty="0"/>
                  <a:t> </a:t>
                </a:r>
                <a:r>
                  <a:rPr lang="en-US" altLang="ja-JP" dirty="0" smtClean="0"/>
                  <a:t>and H</a:t>
                </a:r>
                <a:r>
                  <a:rPr lang="en-US" altLang="ja-JP" sz="2000" dirty="0" smtClean="0"/>
                  <a:t>2</a:t>
                </a:r>
                <a:r>
                  <a:rPr lang="en-US" altLang="ja-JP" dirty="0" smtClean="0"/>
                  <a:t> go through.</a:t>
                </a:r>
                <a:r>
                  <a:rPr lang="en-US" altLang="ja-JP" dirty="0"/>
                  <a:t/>
                </a:r>
                <a:br>
                  <a:rPr lang="en-US" altLang="ja-JP" dirty="0"/>
                </a:br>
                <a:endParaRPr lang="en-US" altLang="ja-JP" dirty="0" smtClean="0"/>
              </a:p>
              <a:p>
                <a:pPr marL="914400" lvl="1" indent="-514350">
                  <a:buFont typeface="+mj-ea"/>
                  <a:buAutoNum type="circleNumDbPlain" startAt="4"/>
                </a:pPr>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b="-1589"/>
                </a:stretch>
              </a:blipFill>
            </p:spPr>
            <p:txBody>
              <a:bodyPr/>
              <a:lstStyle/>
              <a:p>
                <a:r>
                  <a:rPr lang="ja-JP" altLang="en-US">
                    <a:noFill/>
                  </a:rPr>
                  <a:t> </a:t>
                </a:r>
              </a:p>
            </p:txBody>
          </p:sp>
        </mc:Fallback>
      </mc:AlternateContent>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p:sp>
        <p:nvSpPr>
          <p:cNvPr id="2" name="タイトル 1"/>
          <p:cNvSpPr>
            <a:spLocks noGrp="1"/>
          </p:cNvSpPr>
          <p:nvPr>
            <p:ph type="title"/>
          </p:nvPr>
        </p:nvSpPr>
        <p:spPr/>
        <p:txBody>
          <a:bodyPr/>
          <a:lstStyle/>
          <a:p>
            <a:r>
              <a:rPr lang="en-US" altLang="ja-JP" dirty="0"/>
              <a:t>Outline of </a:t>
            </a:r>
            <a:r>
              <a:rPr lang="en-US" altLang="ja-JP" dirty="0" smtClean="0"/>
              <a:t>ED </a:t>
            </a:r>
            <a:r>
              <a:rPr lang="en-US" altLang="ja-JP" dirty="0"/>
              <a:t>mechanism</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7</a:t>
            </a:fld>
            <a:endParaRPr lang="ja-JP" altLang="en-US" dirty="0"/>
          </a:p>
        </p:txBody>
      </p:sp>
      <p:sp>
        <p:nvSpPr>
          <p:cNvPr id="19" name="テキスト ボックス 18"/>
          <p:cNvSpPr txBox="1"/>
          <p:nvPr/>
        </p:nvSpPr>
        <p:spPr>
          <a:xfrm>
            <a:off x="5773197" y="2960548"/>
            <a:ext cx="1031051" cy="400110"/>
          </a:xfrm>
          <a:prstGeom prst="rect">
            <a:avLst/>
          </a:prstGeom>
          <a:solidFill>
            <a:schemeClr val="bg1"/>
          </a:solidFill>
        </p:spPr>
        <p:txBody>
          <a:bodyPr wrap="none" rtlCol="0">
            <a:spAutoFit/>
          </a:bodyPr>
          <a:lstStyle/>
          <a:p>
            <a:r>
              <a:rPr kumimoji="1" lang="ja-JP" altLang="en-US" sz="2000" dirty="0" smtClean="0"/>
              <a:t>カソード</a:t>
            </a:r>
            <a:endParaRPr kumimoji="1" lang="ja-JP" altLang="en-US" sz="2000" dirty="0"/>
          </a:p>
        </p:txBody>
      </p:sp>
      <p:sp>
        <p:nvSpPr>
          <p:cNvPr id="16" name="テキスト ボックス 15"/>
          <p:cNvSpPr txBox="1"/>
          <p:nvPr/>
        </p:nvSpPr>
        <p:spPr>
          <a:xfrm>
            <a:off x="5786147" y="2996552"/>
            <a:ext cx="1090109" cy="369332"/>
          </a:xfrm>
          <a:prstGeom prst="rect">
            <a:avLst/>
          </a:prstGeom>
          <a:solidFill>
            <a:schemeClr val="bg1"/>
          </a:solidFill>
        </p:spPr>
        <p:txBody>
          <a:bodyPr wrap="square" rtlCol="0">
            <a:spAutoFit/>
          </a:bodyPr>
          <a:lstStyle/>
          <a:p>
            <a:r>
              <a:rPr kumimoji="1" lang="ja-JP" altLang="en-US" dirty="0" smtClean="0"/>
              <a:t>カソード</a:t>
            </a:r>
            <a:endParaRPr kumimoji="1" lang="ja-JP" altLang="en-US" dirty="0"/>
          </a:p>
        </p:txBody>
      </p:sp>
      <mc:AlternateContent xmlns:mc="http://schemas.openxmlformats.org/markup-compatibility/2006" xmlns:a14="http://schemas.microsoft.com/office/drawing/2010/main">
        <mc:Choice Requires="a14">
          <p:sp>
            <p:nvSpPr>
              <p:cNvPr id="20" name="円/楕円 19"/>
              <p:cNvSpPr/>
              <p:nvPr/>
            </p:nvSpPr>
            <p:spPr>
              <a:xfrm>
                <a:off x="5780630" y="2858530"/>
                <a:ext cx="1023618" cy="596369"/>
              </a:xfrm>
              <a:prstGeom prst="ellipse">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m:rPr>
                          <m:sty m:val="p"/>
                        </m:rPr>
                        <a:rPr lang="en-US" altLang="ja-JP" sz="2000" i="0" smtClean="0">
                          <a:solidFill>
                            <a:schemeClr val="bg1"/>
                          </a:solidFill>
                          <a:latin typeface="Cambria Math" panose="02040503050406030204" pitchFamily="18" charset="0"/>
                        </a:rPr>
                        <m:t>p</m:t>
                      </m:r>
                      <m:r>
                        <m:rPr>
                          <m:sty m:val="p"/>
                        </m:rPr>
                        <a:rPr lang="en-US" altLang="ja-JP" sz="2000" b="0" i="0" smtClean="0">
                          <a:solidFill>
                            <a:schemeClr val="bg1"/>
                          </a:solidFill>
                          <a:latin typeface="Cambria Math" panose="02040503050406030204" pitchFamily="18" charset="0"/>
                        </a:rPr>
                        <m:t>aint</m:t>
                      </m:r>
                      <m:r>
                        <a:rPr lang="en-US" altLang="ja-JP" sz="2000" b="0" i="0" smtClean="0">
                          <a:solidFill>
                            <a:schemeClr val="bg1"/>
                          </a:solidFill>
                          <a:latin typeface="Cambria Math" panose="02040503050406030204" pitchFamily="18" charset="0"/>
                        </a:rPr>
                        <m:t> </m:t>
                      </m:r>
                    </m:oMath>
                  </m:oMathPara>
                </a14:m>
                <a:r>
                  <a:rPr lang="en-US" altLang="ja-JP" sz="2000" b="0" i="0" dirty="0" smtClean="0">
                    <a:solidFill>
                      <a:schemeClr val="bg1"/>
                    </a:solidFill>
                    <a:latin typeface="Cambria Math" panose="02040503050406030204" pitchFamily="18" charset="0"/>
                  </a:rPr>
                  <a:t/>
                </a:r>
                <a:br>
                  <a:rPr lang="en-US" altLang="ja-JP" sz="2000" b="0" i="0" dirty="0" smtClean="0">
                    <a:solidFill>
                      <a:schemeClr val="bg1"/>
                    </a:solidFill>
                    <a:latin typeface="Cambria Math" panose="02040503050406030204" pitchFamily="18" charset="0"/>
                  </a:rPr>
                </a:br>
                <a:r>
                  <a:rPr lang="en-US" altLang="ja-JP" sz="2000" b="0" i="0" dirty="0" smtClean="0">
                    <a:solidFill>
                      <a:schemeClr val="bg1"/>
                    </a:solidFill>
                    <a:latin typeface="Cambria Math" panose="02040503050406030204" pitchFamily="18" charset="0"/>
                  </a:rPr>
                  <a:t> </a:t>
                </a:r>
                <a14:m>
                  <m:oMath xmlns:m="http://schemas.openxmlformats.org/officeDocument/2006/math">
                    <m:r>
                      <m:rPr>
                        <m:sty m:val="p"/>
                      </m:rPr>
                      <a:rPr lang="en-US" altLang="ja-JP" sz="2000" b="0" i="0" smtClean="0">
                        <a:solidFill>
                          <a:schemeClr val="bg1"/>
                        </a:solidFill>
                        <a:latin typeface="Cambria Math" panose="02040503050406030204" pitchFamily="18" charset="0"/>
                      </a:rPr>
                      <m:t>film</m:t>
                    </m:r>
                  </m:oMath>
                </a14:m>
                <a:endParaRPr kumimoji="1" lang="ja-JP" altLang="en-US" sz="2000" dirty="0">
                  <a:solidFill>
                    <a:schemeClr val="bg1"/>
                  </a:solidFill>
                </a:endParaRPr>
              </a:p>
            </p:txBody>
          </p:sp>
        </mc:Choice>
        <mc:Fallback xmlns="">
          <p:sp>
            <p:nvSpPr>
              <p:cNvPr id="20" name="円/楕円 19"/>
              <p:cNvSpPr>
                <a:spLocks noRot="1" noChangeAspect="1" noMove="1" noResize="1" noEditPoints="1" noAdjustHandles="1" noChangeArrowheads="1" noChangeShapeType="1" noTextEdit="1"/>
              </p:cNvSpPr>
              <p:nvPr/>
            </p:nvSpPr>
            <p:spPr>
              <a:xfrm>
                <a:off x="5780630" y="2858530"/>
                <a:ext cx="1023618" cy="596369"/>
              </a:xfrm>
              <a:prstGeom prst="ellipse">
                <a:avLst/>
              </a:prstGeom>
              <a:blipFill rotWithShape="0">
                <a:blip r:embed="rId5"/>
                <a:stretch>
                  <a:fillRect b="-4902"/>
                </a:stretch>
              </a:blipFill>
              <a:ln>
                <a:solidFill>
                  <a:srgbClr val="CC0000"/>
                </a:solidFill>
              </a:ln>
            </p:spPr>
            <p:txBody>
              <a:bodyPr/>
              <a:lstStyle/>
              <a:p>
                <a:r>
                  <a:rPr lang="ja-JP" altLang="en-US">
                    <a:noFill/>
                  </a:rPr>
                  <a:t> </a:t>
                </a:r>
              </a:p>
            </p:txBody>
          </p:sp>
        </mc:Fallback>
      </mc:AlternateContent>
      <p:sp>
        <p:nvSpPr>
          <p:cNvPr id="9" name="テキスト ボックス 8"/>
          <p:cNvSpPr txBox="1"/>
          <p:nvPr/>
        </p:nvSpPr>
        <p:spPr>
          <a:xfrm>
            <a:off x="4492608" y="5301208"/>
            <a:ext cx="184730" cy="523220"/>
          </a:xfrm>
          <a:prstGeom prst="rect">
            <a:avLst/>
          </a:prstGeom>
          <a:noFill/>
        </p:spPr>
        <p:txBody>
          <a:bodyPr wrap="none" rtlCol="0">
            <a:spAutoFit/>
          </a:bodyPr>
          <a:lstStyle/>
          <a:p>
            <a:pPr algn="ctr"/>
            <a:endParaRPr lang="en-US" altLang="ja-JP" sz="2800" u="sng" dirty="0"/>
          </a:p>
        </p:txBody>
      </p:sp>
      <p:grpSp>
        <p:nvGrpSpPr>
          <p:cNvPr id="13" name="グループ化 12"/>
          <p:cNvGrpSpPr/>
          <p:nvPr/>
        </p:nvGrpSpPr>
        <p:grpSpPr>
          <a:xfrm>
            <a:off x="611856" y="2401927"/>
            <a:ext cx="1622971" cy="1150577"/>
            <a:chOff x="2494201" y="2753086"/>
            <a:chExt cx="1622971" cy="1150577"/>
          </a:xfrm>
        </p:grpSpPr>
        <p:sp>
          <p:nvSpPr>
            <p:cNvPr id="14" name="円/楕円 23"/>
            <p:cNvSpPr/>
            <p:nvPr/>
          </p:nvSpPr>
          <p:spPr>
            <a:xfrm>
              <a:off x="2610396" y="2840159"/>
              <a:ext cx="1368152" cy="720080"/>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p</a:t>
              </a:r>
              <a:r>
                <a:rPr kumimoji="1" lang="en-US" altLang="ja-JP" dirty="0" smtClean="0">
                  <a:solidFill>
                    <a:schemeClr val="tx1"/>
                  </a:solidFill>
                </a:rPr>
                <a:t>aint particle </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15" name="円/楕円 24"/>
                <p:cNvSpPr/>
                <p:nvPr/>
              </p:nvSpPr>
              <p:spPr>
                <a:xfrm>
                  <a:off x="3096616" y="3536211"/>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5" name="円/楕円 24"/>
                <p:cNvSpPr>
                  <a:spLocks noRot="1" noChangeAspect="1" noMove="1" noResize="1" noEditPoints="1" noAdjustHandles="1" noChangeArrowheads="1" noChangeShapeType="1" noTextEdit="1"/>
                </p:cNvSpPr>
                <p:nvPr/>
              </p:nvSpPr>
              <p:spPr>
                <a:xfrm>
                  <a:off x="3096616" y="3536211"/>
                  <a:ext cx="385778" cy="367452"/>
                </a:xfrm>
                <a:prstGeom prst="ellipse">
                  <a:avLst/>
                </a:prstGeom>
                <a:blipFill rotWithShape="0">
                  <a:blip r:embed="rId8"/>
                  <a:stretch>
                    <a:fillRect/>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円/楕円 25"/>
                <p:cNvSpPr/>
                <p:nvPr/>
              </p:nvSpPr>
              <p:spPr>
                <a:xfrm>
                  <a:off x="2494201" y="2753086"/>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6" name="円/楕円 25"/>
                <p:cNvSpPr>
                  <a:spLocks noRot="1" noChangeAspect="1" noMove="1" noResize="1" noEditPoints="1" noAdjustHandles="1" noChangeArrowheads="1" noChangeShapeType="1" noTextEdit="1"/>
                </p:cNvSpPr>
                <p:nvPr/>
              </p:nvSpPr>
              <p:spPr>
                <a:xfrm>
                  <a:off x="2494201" y="2753086"/>
                  <a:ext cx="385778" cy="367452"/>
                </a:xfrm>
                <a:prstGeom prst="ellipse">
                  <a:avLst/>
                </a:prstGeom>
                <a:blipFill rotWithShape="0">
                  <a:blip r:embed="rId9"/>
                  <a:stretch>
                    <a:fillRect/>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6"/>
                <p:cNvSpPr/>
                <p:nvPr/>
              </p:nvSpPr>
              <p:spPr>
                <a:xfrm>
                  <a:off x="3731394" y="2753086"/>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7" name="円/楕円 26"/>
                <p:cNvSpPr>
                  <a:spLocks noRot="1" noChangeAspect="1" noMove="1" noResize="1" noEditPoints="1" noAdjustHandles="1" noChangeArrowheads="1" noChangeShapeType="1" noTextEdit="1"/>
                </p:cNvSpPr>
                <p:nvPr/>
              </p:nvSpPr>
              <p:spPr>
                <a:xfrm>
                  <a:off x="3731394" y="2753086"/>
                  <a:ext cx="385778" cy="367452"/>
                </a:xfrm>
                <a:prstGeom prst="ellipse">
                  <a:avLst/>
                </a:prstGeom>
                <a:blipFill rotWithShape="0">
                  <a:blip r:embed="rId9"/>
                  <a:stretch>
                    <a:fillRect/>
                  </a:stretch>
                </a:blipFill>
                <a:ln>
                  <a:solidFill>
                    <a:srgbClr val="FFC000"/>
                  </a:solidFill>
                </a:ln>
              </p:spPr>
              <p:txBody>
                <a:bodyPr/>
                <a:lstStyle/>
                <a:p>
                  <a:r>
                    <a:rPr lang="ja-JP" altLang="en-US">
                      <a:noFill/>
                    </a:rPr>
                    <a:t> </a:t>
                  </a:r>
                </a:p>
              </p:txBody>
            </p:sp>
          </mc:Fallback>
        </mc:AlternateContent>
      </p:grpSp>
      <p:sp>
        <p:nvSpPr>
          <p:cNvPr id="5" name="下カーブ矢印 4"/>
          <p:cNvSpPr/>
          <p:nvPr/>
        </p:nvSpPr>
        <p:spPr>
          <a:xfrm rot="11532574">
            <a:off x="1554976" y="3555188"/>
            <a:ext cx="1582968" cy="526330"/>
          </a:xfrm>
          <a:prstGeom prst="curved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11"/>
          <p:cNvSpPr/>
          <p:nvPr/>
        </p:nvSpPr>
        <p:spPr>
          <a:xfrm>
            <a:off x="3143697" y="3181218"/>
            <a:ext cx="1669160" cy="540021"/>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p</a:t>
            </a:r>
            <a:r>
              <a:rPr kumimoji="1" lang="en-US" altLang="ja-JP" dirty="0" smtClean="0">
                <a:solidFill>
                  <a:schemeClr val="tx1"/>
                </a:solidFill>
              </a:rPr>
              <a:t>aint particle </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4" name="円/楕円 25"/>
              <p:cNvSpPr/>
              <p:nvPr/>
            </p:nvSpPr>
            <p:spPr>
              <a:xfrm>
                <a:off x="3196673" y="2933352"/>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4" name="円/楕円 25"/>
              <p:cNvSpPr>
                <a:spLocks noRot="1" noChangeAspect="1" noMove="1" noResize="1" noEditPoints="1" noAdjustHandles="1" noChangeArrowheads="1" noChangeShapeType="1" noTextEdit="1"/>
              </p:cNvSpPr>
              <p:nvPr/>
            </p:nvSpPr>
            <p:spPr>
              <a:xfrm>
                <a:off x="3196673" y="2933352"/>
                <a:ext cx="385778" cy="367452"/>
              </a:xfrm>
              <a:prstGeom prst="ellipse">
                <a:avLst/>
              </a:prstGeom>
              <a:blipFill>
                <a:blip r:embed="rId10"/>
                <a:stretch>
                  <a:fillRect/>
                </a:stretch>
              </a:blipFill>
              <a:ln>
                <a:solidFill>
                  <a:srgbClr val="FFC000"/>
                </a:solidFill>
              </a:ln>
            </p:spPr>
            <p:txBody>
              <a:bodyPr/>
              <a:lstStyle/>
              <a:p>
                <a:r>
                  <a:rPr lang="ja-JP" altLang="en-US">
                    <a:noFill/>
                  </a:rPr>
                  <a:t> </a:t>
                </a:r>
              </a:p>
            </p:txBody>
          </p:sp>
        </mc:Fallback>
      </mc:AlternateContent>
      <p:sp>
        <p:nvSpPr>
          <p:cNvPr id="6" name="楕円 5"/>
          <p:cNvSpPr/>
          <p:nvPr/>
        </p:nvSpPr>
        <p:spPr>
          <a:xfrm>
            <a:off x="6629381" y="3002947"/>
            <a:ext cx="95250" cy="104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5879655" y="3009768"/>
            <a:ext cx="95250" cy="104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6603555" y="3209793"/>
            <a:ext cx="95250" cy="104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6403530" y="3124068"/>
            <a:ext cx="95250" cy="104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6089205" y="3124068"/>
            <a:ext cx="95250" cy="104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5946330" y="3276468"/>
            <a:ext cx="95250" cy="104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0764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 Complexities in ED phenomena </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noFill/>
            </p:spPr>
            <p:txBody>
              <a:bodyPr/>
              <a:lstStyle/>
              <a:p>
                <a:pPr marL="514350" indent="-514350">
                  <a:buFont typeface="+mj-lt"/>
                  <a:buAutoNum type="arabicPeriod"/>
                </a:pPr>
                <a:r>
                  <a:rPr lang="en-US" altLang="ja-JP" sz="2800" dirty="0" smtClean="0"/>
                  <a:t>The electric resistance of the paint film is not linear with respect to the film thickness…</a:t>
                </a:r>
              </a:p>
              <a:p>
                <a:pPr marL="0" indent="0">
                  <a:buNone/>
                </a:pPr>
                <a14:m>
                  <m:oMathPara xmlns:m="http://schemas.openxmlformats.org/officeDocument/2006/math">
                    <m:oMathParaPr>
                      <m:jc m:val="center"/>
                    </m:oMathParaPr>
                    <m:oMath xmlns:m="http://schemas.openxmlformats.org/officeDocument/2006/math">
                      <m:r>
                        <a:rPr lang="en-US" altLang="ja-JP" sz="3600" b="0" i="1" smtClean="0">
                          <a:solidFill>
                            <a:srgbClr val="FF0000"/>
                          </a:solidFill>
                          <a:latin typeface="Cambria Math" panose="02040503050406030204" pitchFamily="18" charset="0"/>
                        </a:rPr>
                        <m:t>𝑅</m:t>
                      </m:r>
                      <m:r>
                        <a:rPr lang="en-US" altLang="ja-JP" sz="3600" b="0" i="1" smtClean="0">
                          <a:solidFill>
                            <a:srgbClr val="FF0000"/>
                          </a:solidFill>
                          <a:latin typeface="Cambria Math" panose="02040503050406030204" pitchFamily="18" charset="0"/>
                        </a:rPr>
                        <m:t>≠</m:t>
                      </m:r>
                      <m:r>
                        <a:rPr lang="en-US" altLang="ja-JP" sz="3600" b="0" i="1" smtClean="0">
                          <a:solidFill>
                            <a:srgbClr val="FF0000"/>
                          </a:solidFill>
                          <a:latin typeface="Cambria Math" panose="02040503050406030204" pitchFamily="18" charset="0"/>
                        </a:rPr>
                        <m:t>𝛼</m:t>
                      </m:r>
                      <m:r>
                        <a:rPr lang="en-US" altLang="ja-JP" sz="3600" b="0" i="1" smtClean="0">
                          <a:solidFill>
                            <a:srgbClr val="FF0000"/>
                          </a:solidFill>
                          <a:latin typeface="Cambria Math" panose="02040503050406030204" pitchFamily="18" charset="0"/>
                        </a:rPr>
                        <m:t> </m:t>
                      </m:r>
                      <m:r>
                        <a:rPr lang="en-US" altLang="ja-JP" sz="3600" b="0" i="1" smtClean="0">
                          <a:solidFill>
                            <a:srgbClr val="FF0000"/>
                          </a:solidFill>
                          <a:latin typeface="Cambria Math" panose="02040503050406030204" pitchFamily="18" charset="0"/>
                          <a:ea typeface="Cambria Math" panose="02040503050406030204" pitchFamily="18" charset="0"/>
                        </a:rPr>
                        <m:t>h</m:t>
                      </m:r>
                    </m:oMath>
                  </m:oMathPara>
                </a14:m>
                <a:endParaRPr lang="en-US" altLang="ja-JP" sz="3600" b="0" dirty="0" smtClean="0">
                  <a:solidFill>
                    <a:srgbClr val="FF0000"/>
                  </a:solidFill>
                  <a:ea typeface="Cambria Math" panose="02040503050406030204" pitchFamily="18" charset="0"/>
                </a:endParaRPr>
              </a:p>
              <a:p>
                <a:pPr marL="0" indent="0" algn="ctr">
                  <a:buNone/>
                </a:pPr>
                <a14:m>
                  <m:oMath xmlns:m="http://schemas.openxmlformats.org/officeDocument/2006/math">
                    <m:r>
                      <a:rPr lang="en-US" altLang="ja-JP" sz="2400" b="0" i="1" smtClean="0">
                        <a:latin typeface="Cambria Math" panose="02040503050406030204" pitchFamily="18" charset="0"/>
                      </a:rPr>
                      <m:t>𝑅</m:t>
                    </m:r>
                  </m:oMath>
                </a14:m>
                <a:r>
                  <a:rPr lang="en-US" altLang="ja-JP" sz="2400" dirty="0" smtClean="0"/>
                  <a:t>: resistance, </a:t>
                </a:r>
                <a14:m>
                  <m:oMath xmlns:m="http://schemas.openxmlformats.org/officeDocument/2006/math">
                    <m:r>
                      <a:rPr lang="en-US" altLang="ja-JP" sz="2400" b="0" i="1" smtClean="0">
                        <a:latin typeface="Cambria Math" panose="02040503050406030204" pitchFamily="18" charset="0"/>
                      </a:rPr>
                      <m:t>𝛼</m:t>
                    </m:r>
                  </m:oMath>
                </a14:m>
                <a:r>
                  <a:rPr lang="en-US" altLang="ja-JP" sz="2400" dirty="0" smtClean="0"/>
                  <a:t>: const., </a:t>
                </a:r>
                <a14:m>
                  <m:oMath xmlns:m="http://schemas.openxmlformats.org/officeDocument/2006/math">
                    <m:r>
                      <a:rPr lang="en-US" altLang="ja-JP" sz="2400" b="0" i="1" smtClean="0">
                        <a:latin typeface="Cambria Math" panose="02040503050406030204" pitchFamily="18" charset="0"/>
                      </a:rPr>
                      <m:t>h</m:t>
                    </m:r>
                  </m:oMath>
                </a14:m>
                <a:r>
                  <a:rPr lang="en-US" altLang="ja-JP" sz="2400" dirty="0" smtClean="0"/>
                  <a:t>: film thickness.</a:t>
                </a:r>
              </a:p>
              <a:p>
                <a:pPr marL="0" indent="0" algn="ctr">
                  <a:buNone/>
                </a:pPr>
                <a:endParaRPr lang="en-US" altLang="ja-JP" sz="700" dirty="0" smtClean="0"/>
              </a:p>
              <a:p>
                <a:pPr marL="514350" indent="-514350">
                  <a:buFont typeface="+mj-lt"/>
                  <a:buAutoNum type="arabicPeriod" startAt="2"/>
                </a:pPr>
                <a:r>
                  <a:rPr lang="en-US" altLang="ja-JP" sz="2800" dirty="0" smtClean="0"/>
                  <a:t>The growth rate of the paint film is not </a:t>
                </a:r>
                <a:br>
                  <a:rPr lang="en-US" altLang="ja-JP" sz="2800" dirty="0" smtClean="0"/>
                </a:br>
                <a:r>
                  <a:rPr lang="en-US" altLang="ja-JP" sz="2800" dirty="0" smtClean="0"/>
                  <a:t>linear with respect to the current density…</a:t>
                </a:r>
              </a:p>
              <a:p>
                <a:pPr marL="0" indent="0">
                  <a:buNone/>
                </a:pPr>
                <a14:m>
                  <m:oMathPara xmlns:m="http://schemas.openxmlformats.org/officeDocument/2006/math">
                    <m:oMathParaPr>
                      <m:jc m:val="center"/>
                    </m:oMathParaPr>
                    <m:oMath xmlns:m="http://schemas.openxmlformats.org/officeDocument/2006/math">
                      <m:acc>
                        <m:accPr>
                          <m:chr m:val="̇"/>
                          <m:ctrlPr>
                            <a:rPr lang="en-US" altLang="ja-JP" sz="3600" b="0" i="1" smtClean="0">
                              <a:solidFill>
                                <a:srgbClr val="0000FF"/>
                              </a:solidFill>
                              <a:latin typeface="Cambria Math" panose="02040503050406030204" pitchFamily="18" charset="0"/>
                            </a:rPr>
                          </m:ctrlPr>
                        </m:accPr>
                        <m:e>
                          <m:r>
                            <a:rPr lang="en-US" altLang="ja-JP" sz="3600" b="0" i="1" smtClean="0">
                              <a:solidFill>
                                <a:srgbClr val="0000FF"/>
                              </a:solidFill>
                              <a:latin typeface="Cambria Math" panose="02040503050406030204" pitchFamily="18" charset="0"/>
                            </a:rPr>
                            <m:t>h</m:t>
                          </m:r>
                        </m:e>
                      </m:acc>
                      <m:r>
                        <a:rPr lang="en-US" altLang="ja-JP" sz="3600" i="1">
                          <a:solidFill>
                            <a:srgbClr val="0000FF"/>
                          </a:solidFill>
                          <a:latin typeface="Cambria Math" panose="02040503050406030204" pitchFamily="18" charset="0"/>
                        </a:rPr>
                        <m:t>≠</m:t>
                      </m:r>
                      <m:r>
                        <a:rPr lang="en-US" altLang="ja-JP" sz="3600" b="0" i="1" smtClean="0">
                          <a:solidFill>
                            <a:srgbClr val="0000FF"/>
                          </a:solidFill>
                          <a:latin typeface="Cambria Math" panose="02040503050406030204" pitchFamily="18" charset="0"/>
                        </a:rPr>
                        <m:t>𝛽</m:t>
                      </m:r>
                      <m:r>
                        <a:rPr lang="en-US" altLang="ja-JP" sz="3600" i="1">
                          <a:solidFill>
                            <a:srgbClr val="0000FF"/>
                          </a:solidFill>
                          <a:latin typeface="Cambria Math" panose="02040503050406030204" pitchFamily="18" charset="0"/>
                        </a:rPr>
                        <m:t> </m:t>
                      </m:r>
                      <m:r>
                        <a:rPr lang="en-US" altLang="ja-JP" sz="3600" b="0" i="1" smtClean="0">
                          <a:solidFill>
                            <a:srgbClr val="0000FF"/>
                          </a:solidFill>
                          <a:latin typeface="Cambria Math" panose="02040503050406030204" pitchFamily="18" charset="0"/>
                        </a:rPr>
                        <m:t>𝑗</m:t>
                      </m:r>
                    </m:oMath>
                  </m:oMathPara>
                </a14:m>
                <a:endParaRPr lang="en-US" altLang="ja-JP" sz="3600" dirty="0">
                  <a:solidFill>
                    <a:srgbClr val="0000FF"/>
                  </a:solidFill>
                  <a:ea typeface="Cambria Math" panose="02040503050406030204" pitchFamily="18" charset="0"/>
                </a:endParaRPr>
              </a:p>
              <a:p>
                <a:pPr marL="0" indent="0" algn="ctr">
                  <a:buNone/>
                </a:pPr>
                <a14:m>
                  <m:oMath xmlns:m="http://schemas.openxmlformats.org/officeDocument/2006/math">
                    <m:acc>
                      <m:accPr>
                        <m:chr m:val="̇"/>
                        <m:ctrlPr>
                          <a:rPr lang="en-US" altLang="ja-JP" sz="2400" b="0" i="1" dirty="0" smtClean="0">
                            <a:latin typeface="Cambria Math" panose="02040503050406030204" pitchFamily="18" charset="0"/>
                          </a:rPr>
                        </m:ctrlPr>
                      </m:accPr>
                      <m:e>
                        <m:r>
                          <a:rPr lang="en-US" altLang="ja-JP" sz="2400" b="0" i="1" dirty="0" smtClean="0">
                            <a:latin typeface="Cambria Math" panose="02040503050406030204" pitchFamily="18" charset="0"/>
                          </a:rPr>
                          <m:t>h</m:t>
                        </m:r>
                      </m:e>
                    </m:acc>
                  </m:oMath>
                </a14:m>
                <a:r>
                  <a:rPr lang="en-US" altLang="ja-JP" sz="2400" dirty="0" smtClean="0"/>
                  <a:t>: film growth rate, </a:t>
                </a:r>
                <a14:m>
                  <m:oMath xmlns:m="http://schemas.openxmlformats.org/officeDocument/2006/math">
                    <m:r>
                      <a:rPr lang="en-US" altLang="ja-JP" sz="2400" b="0" i="1" smtClean="0">
                        <a:latin typeface="Cambria Math" panose="02040503050406030204" pitchFamily="18" charset="0"/>
                      </a:rPr>
                      <m:t>𝛽</m:t>
                    </m:r>
                  </m:oMath>
                </a14:m>
                <a:r>
                  <a:rPr lang="en-US" altLang="ja-JP" sz="2400" dirty="0"/>
                  <a:t>: const., </a:t>
                </a:r>
                <a14:m>
                  <m:oMath xmlns:m="http://schemas.openxmlformats.org/officeDocument/2006/math">
                    <m:r>
                      <a:rPr lang="en-US" altLang="ja-JP" sz="2400" b="0" i="1" smtClean="0">
                        <a:latin typeface="Cambria Math" panose="02040503050406030204" pitchFamily="18" charset="0"/>
                      </a:rPr>
                      <m:t>𝑗</m:t>
                    </m:r>
                  </m:oMath>
                </a14:m>
                <a:r>
                  <a:rPr lang="en-US" altLang="ja-JP" sz="2400" dirty="0" smtClean="0"/>
                  <a:t>: current density.</a:t>
                </a:r>
                <a:br>
                  <a:rPr lang="en-US" altLang="ja-JP" sz="2400" dirty="0" smtClean="0"/>
                </a:br>
                <a:r>
                  <a:rPr lang="en-US" altLang="ja-JP" sz="700" dirty="0" smtClean="0"/>
                  <a:t/>
                </a:r>
                <a:br>
                  <a:rPr lang="en-US" altLang="ja-JP" sz="700" dirty="0" smtClean="0"/>
                </a:br>
                <a:r>
                  <a:rPr lang="en-US" altLang="ja-JP" sz="2400" dirty="0" smtClean="0"/>
                  <a:t>(These complexities in experiments are shown later in this talk.)</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2331" t="-1907" r="-226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8</a:t>
            </a:fld>
            <a:endParaRPr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1098934" y="5255988"/>
                <a:ext cx="6946132" cy="830997"/>
              </a:xfrm>
              <a:prstGeom prst="rect">
                <a:avLst/>
              </a:prstGeom>
              <a:solidFill>
                <a:schemeClr val="accent1"/>
              </a:solidFill>
            </p:spPr>
            <p:txBody>
              <a:bodyPr wrap="none" rtlCol="0">
                <a:spAutoFit/>
              </a:bodyPr>
              <a:lstStyle/>
              <a:p>
                <a:pPr algn="ctr"/>
                <a:r>
                  <a:rPr kumimoji="1" lang="en-US" altLang="ja-JP" sz="2400" dirty="0" smtClean="0"/>
                  <a:t>Experimental ED process optimization costs high!</a:t>
                </a:r>
                <a:br>
                  <a:rPr kumimoji="1" lang="en-US" altLang="ja-JP" sz="2400" dirty="0" smtClean="0"/>
                </a:br>
                <a:r>
                  <a:rPr kumimoji="1" lang="en-US" altLang="ja-JP" sz="2400" dirty="0" smtClean="0"/>
                  <a:t> </a:t>
                </a:r>
                <a14:m>
                  <m:oMath xmlns:m="http://schemas.openxmlformats.org/officeDocument/2006/math">
                    <m:r>
                      <a:rPr kumimoji="1" lang="en-US" altLang="ja-JP" sz="2400" i="1" smtClean="0">
                        <a:latin typeface="Cambria Math" panose="02040503050406030204" pitchFamily="18" charset="0"/>
                        <a:ea typeface="Cambria Math" panose="02040503050406030204" pitchFamily="18" charset="0"/>
                      </a:rPr>
                      <m:t>⟹</m:t>
                    </m:r>
                  </m:oMath>
                </a14:m>
                <a:r>
                  <a:rPr kumimoji="1" lang="ja-JP" altLang="en-US" sz="2400" dirty="0" smtClean="0"/>
                  <a:t> </a:t>
                </a:r>
                <a:r>
                  <a:rPr kumimoji="1" lang="en-US" altLang="ja-JP" sz="2400" dirty="0" smtClean="0">
                    <a:solidFill>
                      <a:srgbClr val="FF00FF"/>
                    </a:solidFill>
                  </a:rPr>
                  <a:t>Numerical ED simulation is important.</a:t>
                </a:r>
                <a:endParaRPr kumimoji="1" lang="ja-JP" altLang="en-US" sz="2400" dirty="0">
                  <a:solidFill>
                    <a:srgbClr val="FF00FF"/>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098934" y="5255988"/>
                <a:ext cx="6946132" cy="830997"/>
              </a:xfrm>
              <a:prstGeom prst="rect">
                <a:avLst/>
              </a:prstGeom>
              <a:blipFill>
                <a:blip r:embed="rId3"/>
                <a:stretch>
                  <a:fillRect l="-965" t="-5109" r="-965" b="-16058"/>
                </a:stretch>
              </a:blipFill>
            </p:spPr>
            <p:txBody>
              <a:bodyPr/>
              <a:lstStyle/>
              <a:p>
                <a:r>
                  <a:rPr lang="ja-JP" altLang="en-US">
                    <a:noFill/>
                  </a:rPr>
                  <a:t> </a:t>
                </a:r>
              </a:p>
            </p:txBody>
          </p:sp>
        </mc:Fallback>
      </mc:AlternateContent>
      <p:sp>
        <p:nvSpPr>
          <p:cNvPr id="6" name="テキスト ボックス 5"/>
          <p:cNvSpPr txBox="1"/>
          <p:nvPr/>
        </p:nvSpPr>
        <p:spPr>
          <a:xfrm>
            <a:off x="5944399" y="3705225"/>
            <a:ext cx="2937664" cy="369332"/>
          </a:xfrm>
          <a:prstGeom prst="rect">
            <a:avLst/>
          </a:prstGeom>
          <a:solidFill>
            <a:schemeClr val="bg1">
              <a:lumMod val="75000"/>
            </a:schemeClr>
          </a:solidFill>
        </p:spPr>
        <p:txBody>
          <a:bodyPr wrap="none" rtlCol="0">
            <a:spAutoFit/>
          </a:bodyPr>
          <a:lstStyle/>
          <a:p>
            <a:r>
              <a:rPr kumimoji="1" lang="en-US" altLang="ja-JP" dirty="0" smtClean="0"/>
              <a:t>Due to the diffusive current</a:t>
            </a:r>
            <a:endParaRPr kumimoji="1" lang="ja-JP" altLang="en-US" dirty="0"/>
          </a:p>
        </p:txBody>
      </p:sp>
      <p:sp>
        <p:nvSpPr>
          <p:cNvPr id="7" name="テキスト ボックス 6"/>
          <p:cNvSpPr txBox="1"/>
          <p:nvPr/>
        </p:nvSpPr>
        <p:spPr>
          <a:xfrm>
            <a:off x="5944399" y="1624555"/>
            <a:ext cx="2775119" cy="369332"/>
          </a:xfrm>
          <a:prstGeom prst="rect">
            <a:avLst/>
          </a:prstGeom>
          <a:solidFill>
            <a:schemeClr val="bg1">
              <a:lumMod val="75000"/>
            </a:schemeClr>
          </a:solidFill>
        </p:spPr>
        <p:txBody>
          <a:bodyPr wrap="none" rtlCol="0">
            <a:spAutoFit/>
          </a:bodyPr>
          <a:lstStyle/>
          <a:p>
            <a:r>
              <a:rPr kumimoji="1" lang="en-US" altLang="ja-JP" dirty="0" smtClean="0"/>
              <a:t>Due to a number of holes</a:t>
            </a:r>
            <a:endParaRPr kumimoji="1" lang="ja-JP" altLang="en-US" dirty="0"/>
          </a:p>
        </p:txBody>
      </p:sp>
    </p:spTree>
    <p:extLst>
      <p:ext uri="{BB962C8B-B14F-4D97-AF65-F5344CB8AC3E}">
        <p14:creationId xmlns:p14="http://schemas.microsoft.com/office/powerpoint/2010/main" val="298314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Objective</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9</a:t>
            </a:fld>
            <a:endParaRPr lang="ja-JP" altLang="en-US" dirty="0"/>
          </a:p>
        </p:txBody>
      </p:sp>
      <p:sp>
        <p:nvSpPr>
          <p:cNvPr id="6" name="テキスト ボックス 5"/>
          <p:cNvSpPr txBox="1"/>
          <p:nvPr/>
        </p:nvSpPr>
        <p:spPr>
          <a:xfrm>
            <a:off x="418360" y="1172699"/>
            <a:ext cx="8293424" cy="2554545"/>
          </a:xfrm>
          <a:prstGeom prst="rect">
            <a:avLst/>
          </a:prstGeom>
          <a:noFill/>
          <a:ln w="38100">
            <a:solidFill>
              <a:srgbClr val="FF00FF"/>
            </a:solidFill>
          </a:ln>
        </p:spPr>
        <p:txBody>
          <a:bodyPr wrap="none" rtlCol="0">
            <a:spAutoFit/>
          </a:bodyPr>
          <a:lstStyle/>
          <a:p>
            <a:pPr algn="ctr"/>
            <a:r>
              <a:rPr lang="en-US" altLang="ja-JP" sz="3200" dirty="0" smtClean="0"/>
              <a:t>Identify the two fundamental ED models, </a:t>
            </a:r>
          </a:p>
          <a:p>
            <a:pPr marL="914400" lvl="1" indent="-514350">
              <a:buFont typeface="+mj-lt"/>
              <a:buAutoNum type="arabicPeriod"/>
            </a:pPr>
            <a:r>
              <a:rPr lang="en-US" altLang="ja-JP" sz="3200" dirty="0" smtClean="0"/>
              <a:t>a </a:t>
            </a:r>
            <a:r>
              <a:rPr lang="en-US" altLang="ja-JP" sz="3200" dirty="0"/>
              <a:t>nonlinear </a:t>
            </a:r>
            <a:r>
              <a:rPr lang="en-US" altLang="ja-JP" sz="3200" dirty="0" smtClean="0">
                <a:solidFill>
                  <a:srgbClr val="FF0000"/>
                </a:solidFill>
              </a:rPr>
              <a:t>film </a:t>
            </a:r>
            <a:r>
              <a:rPr lang="en-US" altLang="ja-JP" sz="3200" dirty="0">
                <a:solidFill>
                  <a:srgbClr val="FF0000"/>
                </a:solidFill>
              </a:rPr>
              <a:t>resistance model  </a:t>
            </a:r>
            <a:r>
              <a:rPr lang="en-US" altLang="ja-JP" sz="2400" dirty="0"/>
              <a:t>and</a:t>
            </a:r>
          </a:p>
          <a:p>
            <a:pPr marL="914400" lvl="1" indent="-514350">
              <a:buFont typeface="+mj-lt"/>
              <a:buAutoNum type="arabicPeriod"/>
            </a:pPr>
            <a:r>
              <a:rPr lang="en-US" altLang="ja-JP" sz="3200" dirty="0"/>
              <a:t>a nonlinear </a:t>
            </a:r>
            <a:r>
              <a:rPr lang="en-US" altLang="ja-JP" sz="3200" dirty="0" smtClean="0">
                <a:solidFill>
                  <a:srgbClr val="0000FF"/>
                </a:solidFill>
              </a:rPr>
              <a:t>film </a:t>
            </a:r>
            <a:r>
              <a:rPr lang="en-US" altLang="ja-JP" sz="3200" dirty="0">
                <a:solidFill>
                  <a:srgbClr val="0000FF"/>
                </a:solidFill>
              </a:rPr>
              <a:t>growth </a:t>
            </a:r>
            <a:r>
              <a:rPr lang="en-US" altLang="ja-JP" sz="3200" dirty="0" smtClean="0">
                <a:solidFill>
                  <a:srgbClr val="0000FF"/>
                </a:solidFill>
              </a:rPr>
              <a:t>model</a:t>
            </a:r>
            <a:r>
              <a:rPr lang="en-US" altLang="ja-JP" sz="3200" dirty="0" smtClean="0"/>
              <a:t>,</a:t>
            </a:r>
            <a:endParaRPr lang="en-US" altLang="ja-JP" sz="3200" dirty="0"/>
          </a:p>
          <a:p>
            <a:pPr algn="ctr"/>
            <a:r>
              <a:rPr lang="en-US" altLang="ja-JP" sz="3200" dirty="0" smtClean="0"/>
              <a:t>via </a:t>
            </a:r>
            <a:r>
              <a:rPr lang="en-US" altLang="ja-JP" sz="3200" dirty="0"/>
              <a:t>basic ED </a:t>
            </a:r>
            <a:r>
              <a:rPr lang="en-US" altLang="ja-JP" sz="3200" dirty="0" smtClean="0"/>
              <a:t>experiments</a:t>
            </a:r>
          </a:p>
          <a:p>
            <a:pPr algn="ctr"/>
            <a:r>
              <a:rPr lang="en-US" altLang="ja-JP" sz="3200" dirty="0" smtClean="0"/>
              <a:t>for accurate </a:t>
            </a:r>
            <a:r>
              <a:rPr lang="en-US" altLang="ja-JP" sz="3200" dirty="0"/>
              <a:t>numerical ED </a:t>
            </a:r>
            <a:r>
              <a:rPr lang="en-US" altLang="ja-JP" sz="3200" dirty="0" smtClean="0"/>
              <a:t>simulation.</a:t>
            </a:r>
            <a:endParaRPr kumimoji="1" lang="ja-JP" altLang="en-US" sz="2000" dirty="0"/>
          </a:p>
        </p:txBody>
      </p:sp>
      <p:sp>
        <p:nvSpPr>
          <p:cNvPr id="7" name="テキスト ボックス 6"/>
          <p:cNvSpPr txBox="1"/>
          <p:nvPr/>
        </p:nvSpPr>
        <p:spPr>
          <a:xfrm>
            <a:off x="1109662" y="4105275"/>
            <a:ext cx="6924675" cy="1938992"/>
          </a:xfrm>
          <a:prstGeom prst="rect">
            <a:avLst/>
          </a:prstGeom>
          <a:solidFill>
            <a:schemeClr val="bg1">
              <a:lumMod val="75000"/>
            </a:schemeClr>
          </a:solidFill>
        </p:spPr>
        <p:txBody>
          <a:bodyPr wrap="square" rtlCol="0">
            <a:spAutoFit/>
          </a:bodyPr>
          <a:lstStyle/>
          <a:p>
            <a:r>
              <a:rPr kumimoji="1" lang="en-US" altLang="ja-JP" sz="2400" b="1" i="1" u="sng" dirty="0" smtClean="0">
                <a:effectLst>
                  <a:outerShdw blurRad="38100" dist="38100" dir="2700000" algn="tl">
                    <a:srgbClr val="000000">
                      <a:alpha val="43137"/>
                    </a:srgbClr>
                  </a:outerShdw>
                </a:effectLst>
              </a:rPr>
              <a:t>Table of body contents:</a:t>
            </a:r>
          </a:p>
          <a:p>
            <a:pPr marL="285750" indent="-285750">
              <a:buFont typeface="Arial" panose="020B0604020202020204" pitchFamily="34" charset="0"/>
              <a:buChar char="•"/>
            </a:pPr>
            <a:r>
              <a:rPr kumimoji="1" lang="en-US" altLang="ja-JP" sz="2400" dirty="0" smtClean="0"/>
              <a:t>Basic ED experiments</a:t>
            </a:r>
          </a:p>
          <a:p>
            <a:pPr marL="285750" indent="-285750">
              <a:buFont typeface="Arial" panose="020B0604020202020204" pitchFamily="34" charset="0"/>
              <a:buChar char="•"/>
            </a:pPr>
            <a:r>
              <a:rPr kumimoji="1" lang="en-US" altLang="ja-JP" sz="2400" dirty="0" smtClean="0"/>
              <a:t>Our new models</a:t>
            </a:r>
          </a:p>
          <a:p>
            <a:pPr marL="285750" indent="-285750">
              <a:buFont typeface="Arial" panose="020B0604020202020204" pitchFamily="34" charset="0"/>
              <a:buChar char="•"/>
            </a:pPr>
            <a:r>
              <a:rPr kumimoji="1" lang="en-US" altLang="ja-JP" sz="2400" dirty="0" smtClean="0"/>
              <a:t>Validation results</a:t>
            </a:r>
          </a:p>
          <a:p>
            <a:pPr marL="285750" indent="-285750">
              <a:buFont typeface="Arial" panose="020B0604020202020204" pitchFamily="34" charset="0"/>
              <a:buChar char="•"/>
            </a:pPr>
            <a:r>
              <a:rPr lang="en-US" altLang="ja-JP" sz="2400" dirty="0" smtClean="0"/>
              <a:t>Summary</a:t>
            </a:r>
            <a:r>
              <a:rPr kumimoji="1" lang="en-US" altLang="ja-JP" sz="2400" dirty="0" smtClean="0"/>
              <a:t> </a:t>
            </a:r>
            <a:endParaRPr kumimoji="1" lang="ja-JP" altLang="en-US" sz="2400" dirty="0"/>
          </a:p>
        </p:txBody>
      </p:sp>
    </p:spTree>
    <p:extLst>
      <p:ext uri="{BB962C8B-B14F-4D97-AF65-F5344CB8AC3E}">
        <p14:creationId xmlns:p14="http://schemas.microsoft.com/office/powerpoint/2010/main" val="1921414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a1">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a1" id="{97ADE57E-AE33-49EC-9BE7-545271945B7C}" vid="{DCB39B60-F525-40AC-91E8-E87D2EBC505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6105</TotalTime>
  <Words>880</Words>
  <Application>Microsoft Office PowerPoint</Application>
  <PresentationFormat>画面に合わせる (4:3)</PresentationFormat>
  <Paragraphs>275</Paragraphs>
  <Slides>23</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MS PGothic</vt:lpstr>
      <vt:lpstr>MS PGothic</vt:lpstr>
      <vt:lpstr>Arial</vt:lpstr>
      <vt:lpstr>Calibri</vt:lpstr>
      <vt:lpstr>Cambria Math</vt:lpstr>
      <vt:lpstr>Comic Sans MS</vt:lpstr>
      <vt:lpstr>Wingdings</vt:lpstr>
      <vt:lpstr>thema1</vt:lpstr>
      <vt:lpstr>Identification of Paint Resistance  and Deposition Model Parameters for  Electrodeposition Coating Simulation</vt:lpstr>
      <vt:lpstr>What is electrodeposition (ED) ?</vt:lpstr>
      <vt:lpstr>Photos of ED process line</vt:lpstr>
      <vt:lpstr>Outline of ED mechanism</vt:lpstr>
      <vt:lpstr>Outline of ED mechanism</vt:lpstr>
      <vt:lpstr>Outline of ED mechanism</vt:lpstr>
      <vt:lpstr>Outline of ED mechanism</vt:lpstr>
      <vt:lpstr>2 Complexities in ED phenomena </vt:lpstr>
      <vt:lpstr>Objective</vt:lpstr>
      <vt:lpstr>PowerPoint プレゼンテーション</vt:lpstr>
      <vt:lpstr>Outline of the one-plate test</vt:lpstr>
      <vt:lpstr>Outline of the one-plate test</vt:lpstr>
      <vt:lpstr>An example of film resistance nonlinearity</vt:lpstr>
      <vt:lpstr>An example of film growth nonlinearity</vt:lpstr>
      <vt:lpstr>PowerPoint プレゼンテーション</vt:lpstr>
      <vt:lpstr>Procedure to identify resistance model</vt:lpstr>
      <vt:lpstr>Procedure to identify film growth model</vt:lpstr>
      <vt:lpstr>PowerPoint プレゼンテーション</vt:lpstr>
      <vt:lpstr>Our ED simulator</vt:lpstr>
      <vt:lpstr>Time history of film thickness</vt:lpstr>
      <vt:lpstr>Time history of current density</vt:lpstr>
      <vt:lpstr>PowerPoint プレゼンテーション</vt:lpstr>
      <vt:lpstr>Summary</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ashimura</dc:creator>
  <cp:lastModifiedBy>yuki</cp:lastModifiedBy>
  <cp:revision>474</cp:revision>
  <cp:lastPrinted>2016-07-18T06:27:43Z</cp:lastPrinted>
  <dcterms:created xsi:type="dcterms:W3CDTF">2016-02-24T08:22:44Z</dcterms:created>
  <dcterms:modified xsi:type="dcterms:W3CDTF">2016-08-05T19:07:31Z</dcterms:modified>
</cp:coreProperties>
</file>