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504" r:id="rId2"/>
    <p:sldId id="513" r:id="rId3"/>
    <p:sldId id="514" r:id="rId4"/>
    <p:sldId id="515" r:id="rId5"/>
    <p:sldId id="516" r:id="rId6"/>
    <p:sldId id="477" r:id="rId7"/>
    <p:sldId id="502" r:id="rId8"/>
    <p:sldId id="501" r:id="rId9"/>
    <p:sldId id="508" r:id="rId10"/>
    <p:sldId id="522" r:id="rId11"/>
    <p:sldId id="485" r:id="rId12"/>
    <p:sldId id="487" r:id="rId13"/>
    <p:sldId id="489" r:id="rId14"/>
    <p:sldId id="496" r:id="rId15"/>
    <p:sldId id="526" r:id="rId16"/>
    <p:sldId id="492" r:id="rId17"/>
    <p:sldId id="507" r:id="rId18"/>
    <p:sldId id="510" r:id="rId19"/>
    <p:sldId id="511" r:id="rId20"/>
    <p:sldId id="493" r:id="rId21"/>
    <p:sldId id="505" r:id="rId22"/>
    <p:sldId id="506" r:id="rId23"/>
    <p:sldId id="527" r:id="rId24"/>
    <p:sldId id="494" r:id="rId25"/>
    <p:sldId id="518" r:id="rId26"/>
    <p:sldId id="512" r:id="rId27"/>
    <p:sldId id="531" r:id="rId28"/>
    <p:sldId id="498" r:id="rId29"/>
    <p:sldId id="523" r:id="rId30"/>
    <p:sldId id="524" r:id="rId31"/>
    <p:sldId id="525" r:id="rId32"/>
    <p:sldId id="528" r:id="rId33"/>
    <p:sldId id="529" r:id="rId34"/>
  </p:sldIdLst>
  <p:sldSz cx="9144000" cy="6858000" type="screen4x3"/>
  <p:notesSz cx="9985375" cy="6799263"/>
  <p:custDataLst>
    <p:tags r:id="rId37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FF"/>
    <a:srgbClr val="FF00FF"/>
    <a:srgbClr val="C6E6A2"/>
    <a:srgbClr val="D9EDEF"/>
    <a:srgbClr val="D8EEC0"/>
    <a:srgbClr val="C2E49C"/>
    <a:srgbClr val="EAF5F6"/>
    <a:srgbClr val="FFEFAB"/>
    <a:srgbClr val="CEEA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34" autoAdjust="0"/>
    <p:restoredTop sz="96424" autoAdjust="0"/>
  </p:normalViewPr>
  <p:slideViewPr>
    <p:cSldViewPr>
      <p:cViewPr varScale="1">
        <p:scale>
          <a:sx n="92" d="100"/>
          <a:sy n="92" d="100"/>
        </p:scale>
        <p:origin x="108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7367" cy="3401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56418" y="0"/>
            <a:ext cx="4327367" cy="3401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20C8B-3C08-4C19-87FC-D56FDAEC1EF7}" type="datetimeFigureOut">
              <a:rPr kumimoji="1" lang="ja-JP" altLang="en-US" smtClean="0"/>
              <a:t>2016/8/6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59142"/>
            <a:ext cx="4327367" cy="3401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56418" y="6459142"/>
            <a:ext cx="4327367" cy="3401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BF469-1A63-4DA5-ACA2-0578411C01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7793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26133" cy="340018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56891" y="1"/>
            <a:ext cx="4326133" cy="340018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2016/8/6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92475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9245" y="3229623"/>
            <a:ext cx="7986888" cy="3060161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58153"/>
            <a:ext cx="4326133" cy="340017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56891" y="6458153"/>
            <a:ext cx="4326133" cy="340017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24906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99334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83752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4413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45456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68725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74049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43453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80670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85308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78096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5625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578476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93418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536714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353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29110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76170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30075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375874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まとめです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今後は接触を考慮した問題への拡張を中心に、研究を進めていくつもりです。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723EF-3F3E-45AB-85F1-D4F449C01DCD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66681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05899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68388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071140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70856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96481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3002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17468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6335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Then</a:t>
            </a:r>
            <a:r>
              <a:rPr kumimoji="1" lang="en-US" altLang="ja-JP" baseline="0" dirty="0" smtClean="0"/>
              <a:t> w</a:t>
            </a:r>
            <a:r>
              <a:rPr kumimoji="1" lang="en-US" altLang="ja-JP" dirty="0" smtClean="0"/>
              <a:t>e will explain our proposed method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895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7153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02204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57707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lang="ja-JP" altLang="en-US" dirty="0">
                <a:latin typeface="+mj-lt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>
                <a:latin typeface="+mj-lt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595788" y="6446838"/>
              <a:ext cx="65" cy="1717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ja-JP" sz="1200" dirty="0">
                <a:solidFill>
                  <a:schemeClr val="bg1"/>
                </a:solidFill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2" name="テキスト ボックス 1"/>
          <p:cNvSpPr txBox="1"/>
          <p:nvPr userDrawn="1"/>
        </p:nvSpPr>
        <p:spPr>
          <a:xfrm>
            <a:off x="4154068" y="6417332"/>
            <a:ext cx="835165" cy="18466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kumimoji="1" lang="en-US" altLang="ja-JP" sz="1200" dirty="0" smtClean="0">
                <a:solidFill>
                  <a:schemeClr val="bg1"/>
                </a:solidFill>
              </a:rPr>
              <a:t>WCCM2016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4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359532" y="1700808"/>
            <a:ext cx="8640960" cy="2290643"/>
          </a:xfrm>
        </p:spPr>
        <p:txBody>
          <a:bodyPr>
            <a:noAutofit/>
          </a:bodyPr>
          <a:lstStyle/>
          <a:p>
            <a:r>
              <a:rPr kumimoji="1" lang="en-US" altLang="ja-JP" dirty="0" smtClean="0"/>
              <a:t>Performance Evaluation of</a:t>
            </a:r>
            <a:br>
              <a:rPr kumimoji="1" lang="en-US" altLang="ja-JP" dirty="0" smtClean="0"/>
            </a:br>
            <a:r>
              <a:rPr kumimoji="1" lang="en-US" altLang="ja-JP" dirty="0" smtClean="0">
                <a:solidFill>
                  <a:srgbClr val="FF00FF"/>
                </a:solidFill>
              </a:rPr>
              <a:t>F-barES-FEM-T4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in </a:t>
            </a:r>
            <a:r>
              <a:rPr lang="en-US" altLang="ja-JP" dirty="0">
                <a:solidFill>
                  <a:srgbClr val="C00000"/>
                </a:solidFill>
              </a:rPr>
              <a:t>D</a:t>
            </a:r>
            <a:r>
              <a:rPr kumimoji="1" lang="en-US" altLang="ja-JP" dirty="0" smtClean="0">
                <a:solidFill>
                  <a:srgbClr val="C00000"/>
                </a:solidFill>
              </a:rPr>
              <a:t>ynamic</a:t>
            </a:r>
            <a:r>
              <a:rPr kumimoji="1" lang="en-US" altLang="ja-JP" dirty="0" smtClean="0"/>
              <a:t> </a:t>
            </a:r>
            <a:r>
              <a:rPr lang="en-US" altLang="ja-JP" dirty="0"/>
              <a:t>A</a:t>
            </a:r>
            <a:r>
              <a:rPr kumimoji="1" lang="en-US" altLang="ja-JP" dirty="0" smtClean="0"/>
              <a:t>nalysis</a:t>
            </a:r>
            <a:endParaRPr kumimoji="1" lang="ja-JP" altLang="en-US" dirty="0"/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588608" y="4149080"/>
            <a:ext cx="7952928" cy="1284548"/>
          </a:xfrm>
        </p:spPr>
        <p:txBody>
          <a:bodyPr/>
          <a:lstStyle/>
          <a:p>
            <a:r>
              <a:rPr kumimoji="1" lang="en-US" altLang="ja-JP" sz="2800" u="sng" dirty="0" err="1" smtClean="0"/>
              <a:t>Ryoya</a:t>
            </a:r>
            <a:r>
              <a:rPr kumimoji="1" lang="en-US" altLang="ja-JP" sz="2800" u="sng" dirty="0" smtClean="0"/>
              <a:t> IIDA</a:t>
            </a:r>
            <a:r>
              <a:rPr kumimoji="1" lang="en-US" altLang="ja-JP" sz="2800" dirty="0" smtClean="0"/>
              <a:t>, Yuki ONISHI, Kenji AMAYA</a:t>
            </a:r>
          </a:p>
          <a:p>
            <a:r>
              <a:rPr lang="en-US" altLang="ja-JP" sz="2800" dirty="0" smtClean="0"/>
              <a:t>Tokyo Institute of Technology, Japan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464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Equation to solve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Equation of Motion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̈"/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</m:d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kumimoji="1" lang="en-US" altLang="ja-JP" sz="2800" b="0" i="0" smtClean="0">
                                <a:latin typeface="Cambria Math" panose="02040503050406030204" pitchFamily="18" charset="0"/>
                              </a:rPr>
                              <m:t>ext</m:t>
                            </m:r>
                          </m:sup>
                        </m:sSup>
                      </m:e>
                    </m:d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−{</m:t>
                    </m:r>
                    <m:sSup>
                      <m:s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en-US" altLang="ja-JP" sz="2800" dirty="0" smtClean="0"/>
                  <a:t>,</a:t>
                </a:r>
              </a:p>
              <a:p>
                <a:pPr marL="0" indent="0">
                  <a:buNone/>
                </a:pPr>
                <a:r>
                  <a:rPr lang="en-US" altLang="ja-JP" sz="2800" dirty="0" smtClean="0"/>
                  <a:t>where</a:t>
                </a:r>
                <a:r>
                  <a:rPr kumimoji="1" lang="en-US" altLang="ja-JP" sz="2800" b="0" i="1" dirty="0" smtClean="0">
                    <a:latin typeface="Cambria Math" panose="02040503050406030204" pitchFamily="18" charset="0"/>
                  </a:rPr>
                  <a:t/>
                </a:r>
                <a:br>
                  <a:rPr kumimoji="1" lang="en-US" altLang="ja-JP" sz="2800" b="0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1" lang="en-US" altLang="ja-JP" sz="2800" b="0" i="0" smtClean="0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p>
                          </m:sSup>
                        </m:e>
                      </m:d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280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kumimoji="1" lang="en-US" altLang="ja-JP" sz="2800" b="0" i="1" dirty="0" smtClean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sz="2800" b="0" i="1" dirty="0" smtClean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sz="2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ja-JP" sz="280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m:rPr>
                              <m:nor/>
                            </m:rPr>
                            <a:rPr lang="en-US" altLang="ja-JP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kumimoji="1" lang="en-US" altLang="ja-JP" sz="2800" dirty="0" smtClean="0"/>
              </a:p>
              <a:p>
                <a:endParaRPr lang="en-US" altLang="ja-JP" sz="2800" dirty="0" smtClean="0"/>
              </a:p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Time integration</a:t>
                </a:r>
              </a:p>
              <a:p>
                <a:pPr marL="0" indent="0" algn="ctr">
                  <a:buNone/>
                </a:pPr>
                <a:r>
                  <a:rPr lang="en-US" altLang="ja-JP" sz="2800" dirty="0" smtClean="0"/>
                  <a:t>Velocity </a:t>
                </a:r>
                <a:r>
                  <a:rPr lang="en-US" altLang="ja-JP" sz="2800" dirty="0" err="1"/>
                  <a:t>V</a:t>
                </a:r>
                <a:r>
                  <a:rPr lang="en-US" altLang="ja-JP" sz="2800" dirty="0" err="1" smtClean="0"/>
                  <a:t>erlet</a:t>
                </a:r>
                <a:r>
                  <a:rPr lang="en-US" altLang="ja-JP" sz="2800" dirty="0" smtClean="0"/>
                  <a:t> method (2</a:t>
                </a:r>
                <a:r>
                  <a:rPr lang="en-US" altLang="ja-JP" sz="2800" baseline="30000" dirty="0" smtClean="0"/>
                  <a:t>nd</a:t>
                </a:r>
                <a:r>
                  <a:rPr lang="en-US" altLang="ja-JP" sz="2800" dirty="0" smtClean="0"/>
                  <a:t> order </a:t>
                </a:r>
                <a:r>
                  <a:rPr lang="en-US" altLang="ja-JP" sz="2800" dirty="0" err="1" smtClean="0"/>
                  <a:t>simplectic</a:t>
                </a:r>
                <a:r>
                  <a:rPr lang="en-US" altLang="ja-JP" sz="2800" dirty="0" smtClean="0"/>
                  <a:t> integrator) </a:t>
                </a:r>
              </a:p>
              <a:p>
                <a:pPr marL="0" indent="0">
                  <a:buNone/>
                </a:pPr>
                <a:endParaRPr kumimoji="1" lang="en-US" altLang="ja-JP" sz="28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32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4652728" y="2744924"/>
            <a:ext cx="340499" cy="4417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 flipV="1">
            <a:off x="5624836" y="2744924"/>
            <a:ext cx="324036" cy="4417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2780520" y="3104964"/>
                <a:ext cx="24661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kumimoji="1" lang="en-US" altLang="ja-JP" sz="2000" dirty="0" smtClean="0"/>
                  <a:t>-matrix of </a:t>
                </a:r>
                <a:r>
                  <a:rPr kumimoji="1" lang="en-US" altLang="ja-JP" sz="2000" dirty="0" smtClean="0">
                    <a:solidFill>
                      <a:srgbClr val="FF9900"/>
                    </a:solidFill>
                  </a:rPr>
                  <a:t>ES-FEM</a:t>
                </a:r>
                <a:endParaRPr kumimoji="1" lang="ja-JP" altLang="en-US" sz="20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0520" y="3104964"/>
                <a:ext cx="2466188" cy="400110"/>
              </a:xfrm>
              <a:prstGeom prst="rect">
                <a:avLst/>
              </a:prstGeom>
              <a:blipFill>
                <a:blip r:embed="rId4"/>
                <a:stretch>
                  <a:fillRect t="-6061" r="-1975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5497532" y="3101060"/>
                <a:ext cx="26388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/>
                  <a:t>Stress derived from</a:t>
                </a:r>
                <a:r>
                  <a:rPr kumimoji="1" lang="en-US" altLang="ja-JP" sz="2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532" y="3101060"/>
                <a:ext cx="2638864" cy="400110"/>
              </a:xfrm>
              <a:prstGeom prst="rect">
                <a:avLst/>
              </a:prstGeom>
              <a:blipFill>
                <a:blip r:embed="rId5"/>
                <a:stretch>
                  <a:fillRect l="-2540" t="-7692" r="-12702" b="-292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1529369" y="4689140"/>
                <a:ext cx="6071406" cy="14845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8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8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{"/>
                        <m:endChr m:val="}"/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2800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m:rPr>
                        <m:sty m:val="p"/>
                      </m:rP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Δt</m:t>
                    </m:r>
                    <m: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{"/>
                        <m:endChr m:val="}"/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kumimoji="1"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2800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m:rPr>
                        <m:sty m:val="p"/>
                      </m:rP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Δ</m:t>
                    </m:r>
                    <m:sSup>
                      <m:s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ja-JP" altLang="en-US" sz="2800" dirty="0" smtClean="0"/>
                  <a:t> </a:t>
                </a:r>
                <a:endParaRPr kumimoji="1" lang="en-US" altLang="ja-JP" sz="28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lang="en-US" altLang="ja-JP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b="1" i="1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800" b="1" i="1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p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({</m:t>
                      </m:r>
                      <m:sSup>
                        <m:sSupPr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2800" i="0">
                              <a:latin typeface="Cambria Math" panose="02040503050406030204" pitchFamily="18" charset="0"/>
                            </a:rPr>
                            <m:t>ext</m:t>
                          </m:r>
                        </m:sup>
                      </m:sSup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}−{</m:t>
                      </m:r>
                      <m:sSup>
                        <m:sSupPr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2800" i="0">
                              <a:latin typeface="Cambria Math" panose="02040503050406030204" pitchFamily="18" charset="0"/>
                            </a:rPr>
                            <m:t>int</m:t>
                          </m:r>
                        </m:sup>
                      </m:sSup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ja-JP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800" b="1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b>
                          <m:r>
                            <a:rPr lang="en-US" altLang="ja-JP" sz="2800" b="1" i="1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ja-JP" sz="28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)})</m:t>
                      </m:r>
                    </m:oMath>
                  </m:oMathPara>
                </a14:m>
                <a:endParaRPr lang="en-US" altLang="ja-JP" sz="28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b="1" i="1" dirty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 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b="1" i="1" dirty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280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ja-JP" sz="2800" i="1" dirty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ja-JP" sz="2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altLang="ja-JP" sz="28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2800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ja-JP" sz="28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ja-JP" sz="28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altLang="ja-JP" sz="28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2800" b="1" i="1" dirty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ja-JP" sz="28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ja-JP" sz="2800" i="1" dirty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m:rPr>
                          <m:sty m:val="p"/>
                        </m:rPr>
                        <a:rPr lang="en-US" altLang="ja-JP" sz="2800" dirty="0">
                          <a:latin typeface="Cambria Math" panose="02040503050406030204" pitchFamily="18" charset="0"/>
                        </a:rPr>
                        <m:t>Δt</m:t>
                      </m:r>
                      <m:r>
                        <a:rPr lang="en-US" altLang="ja-JP" sz="2800" dirty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369" y="4689140"/>
                <a:ext cx="6071406" cy="14845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6527246" y="2024844"/>
                <a:ext cx="2185214" cy="95763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/>
                  <a:t>Defenition of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en-US" altLang="ja-JP" dirty="0" smtClean="0"/>
                  <a:t>in the same fashion</a:t>
                </a:r>
                <a:br>
                  <a:rPr lang="en-US" altLang="ja-JP" dirty="0" smtClean="0"/>
                </a:br>
                <a:r>
                  <a:rPr lang="en-US" altLang="ja-JP" dirty="0" smtClean="0"/>
                  <a:t> as </a:t>
                </a:r>
                <a:r>
                  <a:rPr lang="en-US" altLang="ja-JP" b="1" dirty="0" smtClean="0"/>
                  <a:t>F</a:t>
                </a:r>
                <a:r>
                  <a:rPr kumimoji="1" lang="en-US" altLang="ja-JP" b="1" dirty="0" smtClean="0"/>
                  <a:t>-bar method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246" y="2024844"/>
                <a:ext cx="2185214" cy="957634"/>
              </a:xfrm>
              <a:prstGeom prst="rect">
                <a:avLst/>
              </a:prstGeom>
              <a:blipFill rotWithShape="0">
                <a:blip r:embed="rId7"/>
                <a:stretch>
                  <a:fillRect l="-2514" t="-1274" r="-1955" b="-95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491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3068960"/>
            <a:ext cx="9144000" cy="620712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Result &amp; Discussion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8655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>
            <a:normAutofit/>
          </a:bodyPr>
          <a:lstStyle/>
          <a:p>
            <a:r>
              <a:rPr lang="en-US" altLang="ja-JP" dirty="0"/>
              <a:t>#</a:t>
            </a:r>
            <a:r>
              <a:rPr lang="en-US" altLang="ja-JP" dirty="0" smtClean="0"/>
              <a:t>1</a:t>
            </a:r>
            <a:r>
              <a:rPr lang="ja-JP" altLang="en-US" dirty="0" smtClean="0"/>
              <a:t>　</a:t>
            </a:r>
            <a:r>
              <a:rPr lang="en-US" altLang="ja-JP" dirty="0" smtClean="0">
                <a:solidFill>
                  <a:srgbClr val="FF0000"/>
                </a:solidFill>
              </a:rPr>
              <a:t>Bending of a cantilever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87" y="687524"/>
            <a:ext cx="5534025" cy="2057400"/>
          </a:xfrm>
          <a:prstGeom prst="rect">
            <a:avLst/>
          </a:prstGeom>
        </p:spPr>
      </p:pic>
      <p:sp>
        <p:nvSpPr>
          <p:cNvPr id="6" name="コンテンツ プレースホルダー 8"/>
          <p:cNvSpPr txBox="1">
            <a:spLocks/>
          </p:cNvSpPr>
          <p:nvPr/>
        </p:nvSpPr>
        <p:spPr>
          <a:xfrm>
            <a:off x="179512" y="2996952"/>
            <a:ext cx="8568952" cy="316835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400" kern="0" dirty="0" smtClean="0">
                <a:solidFill>
                  <a:srgbClr val="C00000"/>
                </a:solidFill>
              </a:rPr>
              <a:t>Dynamic explicit </a:t>
            </a:r>
            <a:r>
              <a:rPr lang="en-US" altLang="ja-JP" sz="2400" kern="0" dirty="0" smtClean="0"/>
              <a:t>analysis.</a:t>
            </a:r>
          </a:p>
          <a:p>
            <a:r>
              <a:rPr lang="en-US" altLang="ja-JP" sz="2400" kern="0" dirty="0" smtClean="0"/>
              <a:t>Neo-</a:t>
            </a:r>
            <a:r>
              <a:rPr lang="en-US" altLang="ja-JP" sz="2400" kern="0" dirty="0" err="1" smtClean="0"/>
              <a:t>Hookean</a:t>
            </a:r>
            <a:r>
              <a:rPr lang="en-US" altLang="ja-JP" sz="2400" kern="0" dirty="0" smtClean="0"/>
              <a:t> material</a:t>
            </a:r>
            <a:r>
              <a:rPr lang="en-US" altLang="ja-JP" sz="2400" kern="0" dirty="0"/>
              <a:t/>
            </a:r>
            <a:br>
              <a:rPr lang="en-US" altLang="ja-JP" sz="2400" kern="0" dirty="0"/>
            </a:br>
            <a:r>
              <a:rPr lang="en-US" altLang="ja-JP" sz="2400" kern="0" dirty="0" smtClean="0"/>
              <a:t>	Initial Young’s modulus:	6.0 MPa,</a:t>
            </a:r>
            <a:r>
              <a:rPr lang="en-US" altLang="ja-JP" sz="2400" kern="0" dirty="0"/>
              <a:t/>
            </a:r>
            <a:br>
              <a:rPr lang="en-US" altLang="ja-JP" sz="2400" kern="0" dirty="0"/>
            </a:br>
            <a:r>
              <a:rPr lang="en-US" altLang="ja-JP" sz="2400" kern="0" dirty="0" smtClean="0"/>
              <a:t>	Initial</a:t>
            </a:r>
            <a:r>
              <a:rPr lang="ja-JP" altLang="en-US" sz="2400" kern="0" dirty="0" smtClean="0"/>
              <a:t> </a:t>
            </a:r>
            <a:r>
              <a:rPr lang="en-US" altLang="ja-JP" sz="2400" kern="0" dirty="0" smtClean="0"/>
              <a:t>Poisson’s</a:t>
            </a:r>
            <a:r>
              <a:rPr lang="ja-JP" altLang="en-US" sz="2400" kern="0" dirty="0" smtClean="0"/>
              <a:t> </a:t>
            </a:r>
            <a:r>
              <a:rPr lang="en-US" altLang="ja-JP" sz="2400" kern="0" dirty="0" smtClean="0"/>
              <a:t>ratio:	</a:t>
            </a:r>
            <a:r>
              <a:rPr lang="en-US" altLang="ja-JP" sz="2400" kern="0" dirty="0" smtClean="0">
                <a:solidFill>
                  <a:srgbClr val="0000FF"/>
                </a:solidFill>
              </a:rPr>
              <a:t>0.499</a:t>
            </a:r>
            <a:r>
              <a:rPr lang="en-US" altLang="ja-JP" sz="2400" kern="0" dirty="0" smtClean="0"/>
              <a:t>,</a:t>
            </a:r>
            <a:r>
              <a:rPr lang="en-US" altLang="ja-JP" sz="2400" kern="0" dirty="0"/>
              <a:t/>
            </a:r>
            <a:br>
              <a:rPr lang="en-US" altLang="ja-JP" sz="2400" kern="0" dirty="0"/>
            </a:br>
            <a:r>
              <a:rPr lang="en-US" altLang="ja-JP" sz="2400" kern="0" dirty="0" smtClean="0"/>
              <a:t>	Density:</a:t>
            </a:r>
            <a:r>
              <a:rPr lang="ja-JP" altLang="en-US" sz="2400" kern="0" dirty="0" smtClean="0"/>
              <a:t>　</a:t>
            </a:r>
            <a:r>
              <a:rPr lang="en-US" altLang="ja-JP" sz="2400" kern="0" dirty="0" smtClean="0"/>
              <a:t>			10000 kg/m</a:t>
            </a:r>
            <a:r>
              <a:rPr lang="en-US" altLang="ja-JP" sz="2400" kern="0" baseline="30000" dirty="0" smtClean="0"/>
              <a:t>3</a:t>
            </a:r>
            <a:r>
              <a:rPr lang="en-US" altLang="ja-JP" sz="2400" kern="0" dirty="0" smtClean="0"/>
              <a:t>.</a:t>
            </a:r>
          </a:p>
          <a:p>
            <a:r>
              <a:rPr lang="en-US" altLang="ja-JP" sz="2400" kern="0" dirty="0" smtClean="0"/>
              <a:t>Compare the results of F-barES-FEM-T4,</a:t>
            </a:r>
            <a:br>
              <a:rPr lang="en-US" altLang="ja-JP" sz="2400" kern="0" dirty="0" smtClean="0"/>
            </a:br>
            <a:r>
              <a:rPr lang="en-US" altLang="ja-JP" sz="2400" kern="0" dirty="0" smtClean="0"/>
              <a:t>Standard T4 (ABAQUS/Explicit C3D4) and </a:t>
            </a:r>
            <a:br>
              <a:rPr lang="en-US" altLang="ja-JP" sz="2400" kern="0" dirty="0" smtClean="0"/>
            </a:br>
            <a:r>
              <a:rPr lang="en-US" altLang="ja-JP" sz="2400" kern="0" dirty="0"/>
              <a:t>S</a:t>
            </a:r>
            <a:r>
              <a:rPr lang="en-US" altLang="ja-JP" sz="2400" kern="0" dirty="0" smtClean="0"/>
              <a:t>elective H8 (ABAQUS/Explicit C3D8) elements.</a:t>
            </a:r>
          </a:p>
        </p:txBody>
      </p:sp>
    </p:spTree>
    <p:extLst>
      <p:ext uri="{BB962C8B-B14F-4D97-AF65-F5344CB8AC3E}">
        <p14:creationId xmlns:p14="http://schemas.microsoft.com/office/powerpoint/2010/main" val="139659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35499"/>
            <a:ext cx="9144000" cy="367823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Time history of deformed shapes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012160" y="4431883"/>
            <a:ext cx="318250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FF"/>
                </a:solidFill>
              </a:rPr>
              <a:t>F-barES-FEM-T4(2)</a:t>
            </a:r>
          </a:p>
          <a:p>
            <a:pPr marL="0" indent="0" algn="ctr">
              <a:buNone/>
            </a:pPr>
            <a:r>
              <a:rPr kumimoji="1" lang="en-US" altLang="ja-JP" sz="2000" dirty="0" smtClean="0">
                <a:solidFill>
                  <a:srgbClr val="FF00FF"/>
                </a:solidFill>
              </a:rPr>
              <a:t>(Proposed method</a:t>
            </a:r>
            <a:r>
              <a:rPr lang="en-US" altLang="ja-JP" sz="2000" dirty="0" smtClean="0">
                <a:solidFill>
                  <a:srgbClr val="FF00FF"/>
                </a:solidFill>
              </a:rPr>
              <a:t>)</a:t>
            </a:r>
          </a:p>
          <a:p>
            <a:pPr marL="0" indent="0" algn="ctr">
              <a:buNone/>
            </a:pPr>
            <a:endParaRPr lang="en-US" altLang="ja-JP" sz="500" dirty="0">
              <a:latin typeface="+mn-ea"/>
              <a:cs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 dirty="0" smtClean="0">
                <a:latin typeface="+mn-ea"/>
                <a:cs typeface="メイリオ" panose="020B0604030504040204" pitchFamily="50" charset="-128"/>
              </a:rPr>
              <a:t> </a:t>
            </a:r>
            <a:r>
              <a:rPr lang="ja-JP" altLang="en-US" sz="2000" b="1" dirty="0">
                <a:solidFill>
                  <a:srgbClr val="00B050"/>
                </a:solidFill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pressure oscillation </a:t>
            </a:r>
          </a:p>
          <a:p>
            <a:pPr marL="0" indent="0">
              <a:buNone/>
            </a:pPr>
            <a:r>
              <a:rPr lang="en-US" altLang="ja-JP" sz="2000" dirty="0" smtClean="0"/>
              <a:t> </a:t>
            </a:r>
            <a:r>
              <a:rPr lang="ja-JP" altLang="en-US" sz="2000" b="1" dirty="0">
                <a:solidFill>
                  <a:srgbClr val="00B050"/>
                </a:solidFill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cs typeface="メイリオ" panose="020B0604030504040204" pitchFamily="50" charset="-128"/>
              </a:rPr>
              <a:t>No l</a:t>
            </a:r>
            <a:r>
              <a:rPr lang="en-US" altLang="ja-JP" sz="2000" dirty="0" smtClean="0"/>
              <a:t>ocking</a:t>
            </a:r>
            <a:endParaRPr lang="en-US" altLang="ja-JP" sz="2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6512" y="4437112"/>
            <a:ext cx="3276268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 smtClean="0"/>
              <a:t>ABAQUS/Explicit</a:t>
            </a:r>
            <a:r>
              <a:rPr kumimoji="1" lang="ja-JP" altLang="en-US" sz="2000" dirty="0" smtClean="0"/>
              <a:t>　</a:t>
            </a:r>
            <a:r>
              <a:rPr kumimoji="1" lang="en-US" altLang="ja-JP" sz="2000" dirty="0" smtClean="0"/>
              <a:t>C3D4</a:t>
            </a:r>
          </a:p>
          <a:p>
            <a:pPr marL="0" indent="0" algn="ctr">
              <a:buNone/>
            </a:pPr>
            <a:r>
              <a:rPr lang="en-US" altLang="ja-JP" dirty="0" smtClean="0">
                <a:solidFill>
                  <a:srgbClr val="FF0000"/>
                </a:solidFill>
              </a:rPr>
              <a:t>(Standard T4 element)</a:t>
            </a:r>
          </a:p>
          <a:p>
            <a:pPr marL="0" indent="0" algn="ctr">
              <a:buNone/>
            </a:pPr>
            <a:endParaRPr lang="en-US" altLang="ja-JP" sz="500" dirty="0" smtClean="0"/>
          </a:p>
          <a:p>
            <a:r>
              <a:rPr lang="ja-JP" altLang="en-US" sz="20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 </a:t>
            </a:r>
            <a:r>
              <a:rPr lang="en-US" altLang="ja-JP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lang="en-US" altLang="ja-JP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ressure oscillation</a:t>
            </a:r>
          </a:p>
          <a:p>
            <a:r>
              <a:rPr lang="ja-JP" altLang="en-US" sz="20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 </a:t>
            </a:r>
            <a:r>
              <a:rPr lang="en-US" altLang="ja-JP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Locking</a:t>
            </a:r>
          </a:p>
          <a:p>
            <a:pPr marL="0" indent="0" algn="ctr">
              <a:buNone/>
            </a:pPr>
            <a:endParaRPr kumimoji="1" lang="ja-JP" altLang="en-US" sz="2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059832" y="4431883"/>
            <a:ext cx="30963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 smtClean="0"/>
              <a:t>ABAQUS/Explicit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C3D8</a:t>
            </a:r>
            <a:endParaRPr kumimoji="1" lang="en-US" altLang="ja-JP" sz="2000" dirty="0" smtClean="0"/>
          </a:p>
          <a:p>
            <a:pPr marL="0" indent="0" algn="ctr">
              <a:buNone/>
            </a:pPr>
            <a:r>
              <a:rPr lang="en-US" altLang="ja-JP" dirty="0" smtClean="0"/>
              <a:t>(S</a:t>
            </a:r>
            <a:r>
              <a:rPr kumimoji="1" lang="en-US" altLang="ja-JP" dirty="0" smtClean="0"/>
              <a:t>elective H8 element) </a:t>
            </a:r>
          </a:p>
          <a:p>
            <a:pPr marL="0" indent="0" algn="ctr">
              <a:buNone/>
            </a:pPr>
            <a:r>
              <a:rPr lang="en-US" altLang="ja-JP" sz="2000" b="1" dirty="0" smtClean="0"/>
              <a:t>Reference</a:t>
            </a:r>
            <a:endParaRPr kumimoji="1" lang="ja-JP" altLang="en-US" sz="20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9962" y="5883659"/>
            <a:ext cx="8964996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Proposed method suppresses pressure oscillation and locking!</a:t>
            </a:r>
            <a:endParaRPr lang="ja-JP" altLang="en-US" sz="24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7920372" y="3682774"/>
            <a:ext cx="1098123" cy="71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0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 smtClean="0"/>
              <a:t>Deformed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shapes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and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pressure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distributions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2" t="18520" r="26671" b="16029"/>
          <a:stretch/>
        </p:blipFill>
        <p:spPr>
          <a:xfrm>
            <a:off x="4860032" y="1088740"/>
            <a:ext cx="3630732" cy="352839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1" t="49337" r="-4076"/>
          <a:stretch/>
        </p:blipFill>
        <p:spPr>
          <a:xfrm>
            <a:off x="7639112" y="664316"/>
            <a:ext cx="1602924" cy="218862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23528" y="4437112"/>
            <a:ext cx="3714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ABAQUS/Explicit C3D8</a:t>
            </a:r>
          </a:p>
          <a:p>
            <a:pPr marL="0" indent="0" algn="ctr">
              <a:buNone/>
            </a:pPr>
            <a:r>
              <a:rPr lang="en-US" altLang="ja-JP" sz="2000" dirty="0" smtClean="0"/>
              <a:t>(Selective H8 element)</a:t>
            </a:r>
          </a:p>
          <a:p>
            <a:pPr marL="0" indent="0" algn="ctr">
              <a:buNone/>
            </a:pPr>
            <a:r>
              <a:rPr lang="en-US" altLang="ja-JP" sz="2000" b="1" dirty="0" smtClean="0"/>
              <a:t>Reference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20072" y="4437112"/>
            <a:ext cx="2988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>
                <a:solidFill>
                  <a:srgbClr val="FF00FF"/>
                </a:solidFill>
              </a:rPr>
              <a:t>F-barES-FEM-T4(2)</a:t>
            </a:r>
            <a:endParaRPr lang="en-US" altLang="ja-JP" sz="2800" dirty="0" smtClean="0">
              <a:solidFill>
                <a:srgbClr val="FF00FF"/>
              </a:solidFill>
            </a:endParaRPr>
          </a:p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FF"/>
                </a:solidFill>
              </a:rPr>
              <a:t>(</a:t>
            </a:r>
            <a:r>
              <a:rPr lang="en-US" altLang="ja-JP" sz="2000" dirty="0">
                <a:solidFill>
                  <a:srgbClr val="FF00FF"/>
                </a:solidFill>
              </a:rPr>
              <a:t>P</a:t>
            </a:r>
            <a:r>
              <a:rPr lang="en-US" altLang="ja-JP" sz="2000" dirty="0" smtClean="0">
                <a:solidFill>
                  <a:srgbClr val="FF00FF"/>
                </a:solidFill>
              </a:rPr>
              <a:t>roposed method)</a:t>
            </a:r>
            <a:endParaRPr lang="ja-JP" altLang="en-US" sz="2400" dirty="0">
              <a:solidFill>
                <a:srgbClr val="FF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-1" y="575102"/>
                <a:ext cx="19701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ctr">
                  <a:buNone/>
                </a:pPr>
                <a:r>
                  <a:rPr lang="en-US" altLang="ja-JP" sz="2800" u="sng" dirty="0" smtClean="0"/>
                  <a:t>at </a:t>
                </a:r>
                <a14:m>
                  <m:oMath xmlns:m="http://schemas.openxmlformats.org/officeDocument/2006/math">
                    <m:r>
                      <a:rPr lang="en-US" altLang="ja-JP" sz="2800" b="0" i="1" u="sng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2800" b="0" i="1" u="sng" smtClean="0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US" altLang="ja-JP" sz="2800" u="sng" dirty="0" smtClean="0"/>
                  <a:t> s</a:t>
                </a:r>
                <a:endParaRPr lang="ja-JP" altLang="en-US" sz="2800" u="sng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75102"/>
                <a:ext cx="1970121" cy="523220"/>
              </a:xfrm>
              <a:prstGeom prst="rect">
                <a:avLst/>
              </a:prstGeom>
              <a:blipFill>
                <a:blip r:embed="rId4"/>
                <a:stretch>
                  <a:fillRect l="-5263" t="-11628" r="-5573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8" t="-109" r="31095" b="20809"/>
          <a:stretch/>
        </p:blipFill>
        <p:spPr>
          <a:xfrm>
            <a:off x="215516" y="1017371"/>
            <a:ext cx="4118517" cy="370777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" t="-1119" r="83441" b="58654"/>
          <a:stretch/>
        </p:blipFill>
        <p:spPr>
          <a:xfrm>
            <a:off x="2721393" y="620688"/>
            <a:ext cx="1526571" cy="1908212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251520" y="5697252"/>
            <a:ext cx="8640960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Proposed method is comparable to </a:t>
            </a:r>
            <a:r>
              <a:rPr lang="en-US" altLang="ja-JP" sz="2400" dirty="0"/>
              <a:t>S</a:t>
            </a:r>
            <a:r>
              <a:rPr lang="en-US" altLang="ja-JP" sz="2400" dirty="0" smtClean="0"/>
              <a:t>elective H8 element!</a:t>
            </a:r>
          </a:p>
        </p:txBody>
      </p:sp>
    </p:spTree>
    <p:extLst>
      <p:ext uri="{BB962C8B-B14F-4D97-AF65-F5344CB8AC3E}">
        <p14:creationId xmlns:p14="http://schemas.microsoft.com/office/powerpoint/2010/main" val="361367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 smtClean="0"/>
              <a:t>Deformed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shapes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and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pressure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distributions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r="83393" b="49152"/>
          <a:stretch/>
        </p:blipFill>
        <p:spPr>
          <a:xfrm>
            <a:off x="3014220" y="780151"/>
            <a:ext cx="1332149" cy="2065202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143508" y="4581128"/>
            <a:ext cx="42844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ABAQUS/Explicit C3D4</a:t>
            </a:r>
          </a:p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00"/>
                </a:solidFill>
              </a:rPr>
              <a:t>Standard T4 element</a:t>
            </a:r>
            <a:endParaRPr lang="en-US" altLang="ja-JP" sz="2000" dirty="0" smtClean="0"/>
          </a:p>
          <a:p>
            <a:pPr algn="ctr"/>
            <a:r>
              <a:rPr lang="ja-JP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Pressure oscillation and locking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ja-JP" sz="2400" dirty="0" smtClean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0501" y="5769260"/>
            <a:ext cx="898299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Proposed method shows far better solutions than Standard T4!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-1" y="575102"/>
                <a:ext cx="19701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ctr">
                  <a:buNone/>
                </a:pPr>
                <a:r>
                  <a:rPr lang="en-US" altLang="ja-JP" sz="2800" u="sng" dirty="0" smtClean="0"/>
                  <a:t>at </a:t>
                </a:r>
                <a14:m>
                  <m:oMath xmlns:m="http://schemas.openxmlformats.org/officeDocument/2006/math">
                    <m:r>
                      <a:rPr lang="en-US" altLang="ja-JP" sz="2800" b="0" i="1" u="sng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2800" b="0" i="1" u="sng" smtClean="0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US" altLang="ja-JP" sz="2800" u="sng" dirty="0" smtClean="0"/>
                  <a:t> s</a:t>
                </a:r>
                <a:endParaRPr lang="ja-JP" altLang="en-US" sz="2800" u="sng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75102"/>
                <a:ext cx="1970121" cy="523220"/>
              </a:xfrm>
              <a:prstGeom prst="rect">
                <a:avLst/>
              </a:prstGeom>
              <a:blipFill>
                <a:blip r:embed="rId4"/>
                <a:stretch>
                  <a:fillRect l="-5263" t="-11628" r="-5573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2018" r="37006" b="20480"/>
          <a:stretch/>
        </p:blipFill>
        <p:spPr>
          <a:xfrm>
            <a:off x="529945" y="1088740"/>
            <a:ext cx="3816424" cy="3739163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2" t="18520" r="26671" b="16029"/>
          <a:stretch/>
        </p:blipFill>
        <p:spPr>
          <a:xfrm>
            <a:off x="4860032" y="1081116"/>
            <a:ext cx="3630732" cy="3528392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1" t="49337" r="-4076"/>
          <a:stretch/>
        </p:blipFill>
        <p:spPr>
          <a:xfrm>
            <a:off x="7639112" y="656692"/>
            <a:ext cx="1602924" cy="2188620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5004048" y="4611611"/>
            <a:ext cx="2988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>
                <a:solidFill>
                  <a:srgbClr val="FF00FF"/>
                </a:solidFill>
              </a:rPr>
              <a:t>F-barES-FEM-T4(2)</a:t>
            </a:r>
            <a:endParaRPr lang="en-US" altLang="ja-JP" sz="2800" dirty="0" smtClean="0">
              <a:solidFill>
                <a:srgbClr val="FF00FF"/>
              </a:solidFill>
            </a:endParaRPr>
          </a:p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FF"/>
                </a:solidFill>
              </a:rPr>
              <a:t>(</a:t>
            </a:r>
            <a:r>
              <a:rPr lang="en-US" altLang="ja-JP" sz="2000" dirty="0">
                <a:solidFill>
                  <a:srgbClr val="FF00FF"/>
                </a:solidFill>
              </a:rPr>
              <a:t>P</a:t>
            </a:r>
            <a:r>
              <a:rPr lang="en-US" altLang="ja-JP" sz="2000" dirty="0" smtClean="0">
                <a:solidFill>
                  <a:srgbClr val="FF00FF"/>
                </a:solidFill>
              </a:rPr>
              <a:t>roposed method)</a:t>
            </a:r>
            <a:endParaRPr lang="ja-JP" altLang="en-US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9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en-US" altLang="ja-JP" dirty="0" smtClean="0"/>
              <a:t>Time history of displacement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56"/>
          <a:stretch/>
        </p:blipFill>
        <p:spPr>
          <a:xfrm>
            <a:off x="0" y="625031"/>
            <a:ext cx="3492388" cy="9001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340768"/>
            <a:ext cx="8486657" cy="396044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90307" y="5265204"/>
            <a:ext cx="8702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en-US" altLang="ja-JP" sz="2400" dirty="0" smtClean="0"/>
              <a:t>Proposed method shows good result without locking.</a:t>
            </a:r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en-US" altLang="ja-JP" sz="2400" dirty="0" smtClean="0"/>
              <a:t>The accuracy of displacement does not depend on </a:t>
            </a:r>
            <a:br>
              <a:rPr lang="en-US" altLang="ja-JP" sz="2400" dirty="0" smtClean="0"/>
            </a:br>
            <a:r>
              <a:rPr lang="en-US" altLang="ja-JP" sz="2400" dirty="0" smtClean="0"/>
              <a:t>the number of cyclic </a:t>
            </a:r>
            <a:r>
              <a:rPr lang="en-US" altLang="ja-JP" sz="2400" dirty="0" err="1" smtClean="0"/>
              <a:t>smoothings</a:t>
            </a:r>
            <a:r>
              <a:rPr lang="en-US" altLang="ja-JP" sz="2400" dirty="0"/>
              <a:t>.</a:t>
            </a:r>
            <a:endParaRPr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60032" y="2168860"/>
            <a:ext cx="270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</a:rPr>
              <a:t>Standard T4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430031" y="3969060"/>
            <a:ext cx="2302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FF"/>
                </a:solidFill>
              </a:rPr>
              <a:t>Proposed </a:t>
            </a:r>
            <a:r>
              <a:rPr lang="en-US" altLang="ja-JP" sz="2000" dirty="0" smtClean="0"/>
              <a:t>&amp;</a:t>
            </a:r>
          </a:p>
          <a:p>
            <a:pPr algn="ctr"/>
            <a:r>
              <a:rPr lang="en-US" altLang="ja-JP" sz="2000" b="1" dirty="0" smtClean="0"/>
              <a:t>Reference</a:t>
            </a:r>
            <a:endParaRPr lang="ja-JP" altLang="en-US" sz="2000" b="1" dirty="0"/>
          </a:p>
        </p:txBody>
      </p:sp>
      <p:cxnSp>
        <p:nvCxnSpPr>
          <p:cNvPr id="10" name="直線矢印コネクタ 9"/>
          <p:cNvCxnSpPr>
            <a:stCxn id="8" idx="2"/>
          </p:cNvCxnSpPr>
          <p:nvPr/>
        </p:nvCxnSpPr>
        <p:spPr>
          <a:xfrm>
            <a:off x="6210182" y="2568970"/>
            <a:ext cx="522058" cy="53599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6336196" y="3969060"/>
            <a:ext cx="860158" cy="324036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4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lang="en-US" altLang="ja-JP" dirty="0" smtClean="0"/>
              <a:t>Time history of total energy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3905064"/>
              </p:ext>
            </p:extLst>
          </p:nvPr>
        </p:nvGraphicFramePr>
        <p:xfrm>
          <a:off x="742861" y="692696"/>
          <a:ext cx="7196475" cy="45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name="Acrobat Document" r:id="rId4" imgW="7543800" imgH="4800600" progId="AcroExch.Document.11">
                  <p:embed/>
                </p:oleObj>
              </mc:Choice>
              <mc:Fallback>
                <p:oleObj name="Acrobat Document" r:id="rId4" imgW="7543800" imgH="48006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2861" y="692696"/>
                        <a:ext cx="7196475" cy="4579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159020" y="5217003"/>
            <a:ext cx="8841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altLang="ja-JP" sz="2400" dirty="0" smtClean="0">
                <a:solidFill>
                  <a:srgbClr val="FF0000"/>
                </a:solidFill>
              </a:rPr>
              <a:t>Energy divergences</a:t>
            </a:r>
            <a:r>
              <a:rPr lang="en-US" altLang="ja-JP" sz="2400" dirty="0" smtClean="0"/>
              <a:t> arise in earlier stage…</a:t>
            </a:r>
          </a:p>
          <a:p>
            <a:pPr marL="457200" indent="-457200">
              <a:buFont typeface="Wingdings" panose="05000000000000000000" pitchFamily="2" charset="2"/>
              <a:buChar char="n"/>
            </a:pPr>
            <a:r>
              <a:rPr lang="en-US" altLang="ja-JP" sz="2400" dirty="0" smtClean="0"/>
              <a:t>Increasing the number of </a:t>
            </a:r>
            <a:r>
              <a:rPr lang="en-US" altLang="ja-JP" sz="2400" dirty="0" err="1" smtClean="0"/>
              <a:t>smoothings</a:t>
            </a:r>
            <a:r>
              <a:rPr lang="en-US" altLang="ja-JP" sz="2400" dirty="0" smtClean="0"/>
              <a:t> suppresses</a:t>
            </a:r>
            <a:br>
              <a:rPr lang="en-US" altLang="ja-JP" sz="2400" dirty="0" smtClean="0"/>
            </a:br>
            <a:r>
              <a:rPr lang="en-US" altLang="ja-JP" sz="2400" dirty="0" smtClean="0"/>
              <a:t>the speed of divergence.</a:t>
            </a:r>
          </a:p>
        </p:txBody>
      </p:sp>
    </p:spTree>
    <p:extLst>
      <p:ext uri="{BB962C8B-B14F-4D97-AF65-F5344CB8AC3E}">
        <p14:creationId xmlns:p14="http://schemas.microsoft.com/office/powerpoint/2010/main" val="388645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>
            <a:normAutofit/>
          </a:bodyPr>
          <a:lstStyle/>
          <a:p>
            <a:r>
              <a:rPr lang="en-US" altLang="ja-JP" dirty="0"/>
              <a:t>#</a:t>
            </a:r>
            <a:r>
              <a:rPr lang="en-US" altLang="ja-JP" dirty="0" smtClean="0"/>
              <a:t>2</a:t>
            </a:r>
            <a:r>
              <a:rPr lang="ja-JP" altLang="en-US" dirty="0" smtClean="0"/>
              <a:t>　</a:t>
            </a:r>
            <a:r>
              <a:rPr lang="en-US" altLang="ja-JP" dirty="0" smtClean="0">
                <a:solidFill>
                  <a:srgbClr val="FF0000"/>
                </a:solidFill>
              </a:rPr>
              <a:t>Natural mode of a cantilever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32" y="764704"/>
            <a:ext cx="6120680" cy="2185634"/>
          </a:xfrm>
          <a:prstGeom prst="rect">
            <a:avLst/>
          </a:prstGeom>
        </p:spPr>
      </p:pic>
      <p:sp>
        <p:nvSpPr>
          <p:cNvPr id="7" name="コンテンツ プレースホルダー 8"/>
          <p:cNvSpPr txBox="1">
            <a:spLocks/>
          </p:cNvSpPr>
          <p:nvPr/>
        </p:nvSpPr>
        <p:spPr>
          <a:xfrm>
            <a:off x="179512" y="2996952"/>
            <a:ext cx="8568952" cy="316835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400" kern="0" dirty="0" smtClean="0">
                <a:solidFill>
                  <a:srgbClr val="C00000"/>
                </a:solidFill>
              </a:rPr>
              <a:t>Modal </a:t>
            </a:r>
            <a:r>
              <a:rPr lang="en-US" altLang="ja-JP" sz="2400" kern="0" dirty="0" smtClean="0"/>
              <a:t>analysis.</a:t>
            </a:r>
          </a:p>
          <a:p>
            <a:r>
              <a:rPr lang="en-US" altLang="ja-JP" sz="2400" kern="0" dirty="0" smtClean="0"/>
              <a:t>Linear elastic material</a:t>
            </a:r>
            <a:r>
              <a:rPr lang="en-US" altLang="ja-JP" sz="2400" kern="0" dirty="0"/>
              <a:t/>
            </a:r>
            <a:br>
              <a:rPr lang="en-US" altLang="ja-JP" sz="2400" kern="0" dirty="0"/>
            </a:br>
            <a:r>
              <a:rPr lang="en-US" altLang="ja-JP" sz="2400" kern="0" dirty="0" smtClean="0"/>
              <a:t>	Young’s modulus:	6.0 MPa,</a:t>
            </a:r>
            <a:r>
              <a:rPr lang="en-US" altLang="ja-JP" sz="2400" kern="0" dirty="0"/>
              <a:t/>
            </a:r>
            <a:br>
              <a:rPr lang="en-US" altLang="ja-JP" sz="2400" kern="0" dirty="0"/>
            </a:br>
            <a:r>
              <a:rPr lang="en-US" altLang="ja-JP" sz="2400" kern="0" dirty="0" smtClean="0"/>
              <a:t>	Poisson’s</a:t>
            </a:r>
            <a:r>
              <a:rPr lang="ja-JP" altLang="en-US" sz="2400" kern="0" dirty="0" smtClean="0"/>
              <a:t> </a:t>
            </a:r>
            <a:r>
              <a:rPr lang="en-US" altLang="ja-JP" sz="2400" kern="0" dirty="0" smtClean="0"/>
              <a:t>ratio:	</a:t>
            </a:r>
            <a:r>
              <a:rPr lang="en-US" altLang="ja-JP" sz="2400" kern="0" dirty="0" smtClean="0">
                <a:solidFill>
                  <a:srgbClr val="0000FF"/>
                </a:solidFill>
              </a:rPr>
              <a:t>0.499</a:t>
            </a:r>
            <a:r>
              <a:rPr lang="en-US" altLang="ja-JP" sz="2400" kern="0" dirty="0" smtClean="0"/>
              <a:t>,</a:t>
            </a:r>
            <a:r>
              <a:rPr lang="en-US" altLang="ja-JP" sz="2400" kern="0" dirty="0"/>
              <a:t/>
            </a:r>
            <a:br>
              <a:rPr lang="en-US" altLang="ja-JP" sz="2400" kern="0" dirty="0"/>
            </a:br>
            <a:r>
              <a:rPr lang="en-US" altLang="ja-JP" sz="2400" kern="0" dirty="0" smtClean="0"/>
              <a:t>	Density:</a:t>
            </a:r>
            <a:r>
              <a:rPr lang="ja-JP" altLang="en-US" sz="2400" kern="0" dirty="0" smtClean="0"/>
              <a:t>　</a:t>
            </a:r>
            <a:r>
              <a:rPr lang="en-US" altLang="ja-JP" sz="2400" kern="0" dirty="0" smtClean="0"/>
              <a:t>		10000 kg/m</a:t>
            </a:r>
            <a:r>
              <a:rPr lang="en-US" altLang="ja-JP" sz="2400" kern="0" baseline="30000" dirty="0" smtClean="0"/>
              <a:t>3</a:t>
            </a:r>
            <a:r>
              <a:rPr lang="en-US" altLang="ja-JP" sz="2400" kern="0" dirty="0" smtClean="0"/>
              <a:t>.</a:t>
            </a:r>
          </a:p>
          <a:p>
            <a:r>
              <a:rPr lang="en-US" altLang="ja-JP" sz="2400" kern="0" dirty="0" smtClean="0"/>
              <a:t>Compare the results of F-barES-FEM-T4,</a:t>
            </a:r>
            <a:br>
              <a:rPr lang="en-US" altLang="ja-JP" sz="2400" kern="0" dirty="0" smtClean="0"/>
            </a:br>
            <a:r>
              <a:rPr lang="en-US" altLang="ja-JP" sz="2400" kern="0" dirty="0" smtClean="0"/>
              <a:t>Standard T4 (ABAQUS/Explicit C3D4) and </a:t>
            </a:r>
            <a:br>
              <a:rPr lang="en-US" altLang="ja-JP" sz="2400" kern="0" dirty="0" smtClean="0"/>
            </a:br>
            <a:r>
              <a:rPr lang="en-US" altLang="ja-JP" sz="2400" kern="0" dirty="0"/>
              <a:t>S</a:t>
            </a:r>
            <a:r>
              <a:rPr lang="en-US" altLang="ja-JP" sz="2400" kern="0" dirty="0" smtClean="0"/>
              <a:t>elective H8 (ABAQUS/Explicit C3D8) elements.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85793" y="4005064"/>
            <a:ext cx="2962671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Same initial elasticity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as the previous example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1263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en-US" altLang="ja-JP" dirty="0" smtClean="0"/>
              <a:t>Natural frequencies of each mode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4" name="コンテンツ プレースホルダー 8"/>
          <p:cNvSpPr txBox="1">
            <a:spLocks/>
          </p:cNvSpPr>
          <p:nvPr/>
        </p:nvSpPr>
        <p:spPr>
          <a:xfrm>
            <a:off x="1373164" y="5337212"/>
            <a:ext cx="6408712" cy="8280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altLang="ja-JP" sz="2400" kern="0" dirty="0" smtClean="0"/>
              <a:t>Natural frequencies of our method agree with</a:t>
            </a:r>
            <a:br>
              <a:rPr lang="en-US" altLang="ja-JP" sz="2400" kern="0" dirty="0" smtClean="0"/>
            </a:br>
            <a:r>
              <a:rPr lang="en-US" altLang="ja-JP" sz="2400" kern="0" dirty="0" smtClean="0"/>
              <a:t>those of reference !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47300"/>
            <a:ext cx="7380312" cy="469656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535996" y="1268760"/>
            <a:ext cx="270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</a:rPr>
              <a:t>Standard T4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72100" y="3651964"/>
            <a:ext cx="2302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FF"/>
                </a:solidFill>
              </a:rPr>
              <a:t>Proposed </a:t>
            </a:r>
            <a:r>
              <a:rPr lang="en-US" altLang="ja-JP" sz="2000" dirty="0" smtClean="0"/>
              <a:t>&amp;</a:t>
            </a:r>
          </a:p>
          <a:p>
            <a:pPr algn="ctr"/>
            <a:r>
              <a:rPr lang="en-US" altLang="ja-JP" sz="2000" b="1" dirty="0" smtClean="0"/>
              <a:t>Reference</a:t>
            </a:r>
            <a:endParaRPr lang="ja-JP" altLang="en-US" sz="2000" b="1" dirty="0"/>
          </a:p>
        </p:txBody>
      </p:sp>
      <p:cxnSp>
        <p:nvCxnSpPr>
          <p:cNvPr id="9" name="直線矢印コネクタ 8"/>
          <p:cNvCxnSpPr>
            <a:stCxn id="7" idx="2"/>
          </p:cNvCxnSpPr>
          <p:nvPr/>
        </p:nvCxnSpPr>
        <p:spPr>
          <a:xfrm>
            <a:off x="5886146" y="1668870"/>
            <a:ext cx="270030" cy="75201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 flipV="1">
            <a:off x="5182529" y="3621032"/>
            <a:ext cx="793626" cy="42786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08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Background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dirty="0" smtClean="0"/>
              <a:t>In the previous talk, F-bar aided edge-based smoothed finite element method with tetrahedral elements (</a:t>
            </a:r>
            <a:r>
              <a:rPr kumimoji="1" lang="en-US" altLang="ja-JP" sz="2800" b="1" dirty="0" smtClean="0">
                <a:solidFill>
                  <a:srgbClr val="FF00FF"/>
                </a:solidFill>
              </a:rPr>
              <a:t>F-barES-FEM-T4</a:t>
            </a:r>
            <a:r>
              <a:rPr kumimoji="1" lang="en-US" altLang="ja-JP" sz="2800" b="1" dirty="0" smtClean="0"/>
              <a:t>)</a:t>
            </a:r>
            <a:r>
              <a:rPr kumimoji="1" lang="en-US" altLang="ja-JP" sz="2800" dirty="0" smtClean="0">
                <a:solidFill>
                  <a:schemeClr val="accent2"/>
                </a:solidFill>
              </a:rPr>
              <a:t> </a:t>
            </a:r>
            <a:r>
              <a:rPr kumimoji="1" lang="en-US" altLang="ja-JP" sz="2800" dirty="0" smtClean="0"/>
              <a:t>is presented.</a:t>
            </a:r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 smtClean="0"/>
              <a:t>Characteristics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of</a:t>
            </a:r>
            <a:r>
              <a:rPr lang="ja-JP" altLang="en-US" sz="2800" dirty="0" smtClean="0"/>
              <a:t> </a:t>
            </a:r>
            <a:r>
              <a:rPr lang="en-US" altLang="ja-JP" sz="2800" b="1" dirty="0" smtClean="0">
                <a:solidFill>
                  <a:srgbClr val="FF00FF"/>
                </a:solidFill>
              </a:rPr>
              <a:t>F-barES-FEM-T4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in </a:t>
            </a:r>
            <a:r>
              <a:rPr lang="en-US" altLang="ja-JP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static</a:t>
            </a:r>
            <a:r>
              <a:rPr lang="en-US" altLang="ja-JP" sz="2800" dirty="0" smtClean="0"/>
              <a:t> analysis are as follows.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890416" y="3320988"/>
            <a:ext cx="7362470" cy="1498844"/>
          </a:xfrm>
          <a:prstGeom prst="roundRect">
            <a:avLst>
              <a:gd name="adj" fmla="val 15355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ja-JP" altLang="en-US" sz="2800" b="1" dirty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 </a:t>
            </a:r>
            <a:r>
              <a:rPr lang="en-US" altLang="ja-JP" sz="2800" dirty="0" smtClean="0">
                <a:solidFill>
                  <a:schemeClr val="tx1"/>
                </a:solidFill>
              </a:rPr>
              <a:t>Excellent </a:t>
            </a:r>
            <a:r>
              <a:rPr lang="en-US" altLang="ja-JP" sz="2800" dirty="0">
                <a:solidFill>
                  <a:schemeClr val="tx1"/>
                </a:solidFill>
              </a:rPr>
              <a:t>accuracy,</a:t>
            </a:r>
          </a:p>
          <a:p>
            <a:pPr marL="0" indent="0">
              <a:buNone/>
            </a:pPr>
            <a:r>
              <a:rPr lang="ja-JP" altLang="en-US" sz="2800" b="1" dirty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 </a:t>
            </a:r>
            <a:r>
              <a:rPr lang="en-US" altLang="ja-JP" sz="2800" dirty="0" smtClean="0">
                <a:solidFill>
                  <a:schemeClr val="tx1"/>
                </a:solidFill>
              </a:rPr>
              <a:t>No </a:t>
            </a:r>
            <a:r>
              <a:rPr lang="en-US" altLang="ja-JP" sz="2800" dirty="0">
                <a:solidFill>
                  <a:schemeClr val="tx1"/>
                </a:solidFill>
              </a:rPr>
              <a:t>increase in DOF,</a:t>
            </a:r>
          </a:p>
          <a:p>
            <a:pPr marL="0" indent="0">
              <a:buNone/>
            </a:pPr>
            <a:r>
              <a:rPr lang="ja-JP" altLang="en-US" sz="28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 </a:t>
            </a:r>
            <a:r>
              <a:rPr lang="en-US" altLang="ja-JP" sz="2800" dirty="0" smtClean="0">
                <a:solidFill>
                  <a:schemeClr val="tx1"/>
                </a:solidFill>
              </a:rPr>
              <a:t>Increase </a:t>
            </a:r>
            <a:r>
              <a:rPr lang="en-US" altLang="ja-JP" sz="2800" dirty="0">
                <a:solidFill>
                  <a:schemeClr val="tx1"/>
                </a:solidFill>
              </a:rPr>
              <a:t>in </a:t>
            </a:r>
            <a:r>
              <a:rPr lang="en-US" altLang="ja-JP" sz="2800" dirty="0" smtClean="0">
                <a:solidFill>
                  <a:schemeClr val="tx1"/>
                </a:solidFill>
              </a:rPr>
              <a:t>bandwidth </a:t>
            </a:r>
            <a:r>
              <a:rPr lang="en-US" altLang="ja-JP" sz="2800" dirty="0">
                <a:solidFill>
                  <a:schemeClr val="tx1"/>
                </a:solidFill>
              </a:rPr>
              <a:t>of stiffness matrix</a:t>
            </a:r>
            <a:r>
              <a:rPr lang="en-US" altLang="ja-JP" sz="2800" dirty="0" smtClean="0">
                <a:solidFill>
                  <a:schemeClr val="tx1"/>
                </a:solidFill>
              </a:rPr>
              <a:t>.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34754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20712"/>
          </a:xfrm>
        </p:spPr>
        <p:txBody>
          <a:bodyPr/>
          <a:lstStyle/>
          <a:p>
            <a:r>
              <a:rPr kumimoji="1" lang="en-US" altLang="ja-JP" dirty="0" smtClean="0"/>
              <a:t>Natural mode shapes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cxnSp>
        <p:nvCxnSpPr>
          <p:cNvPr id="13" name="直線コネクタ 12"/>
          <p:cNvCxnSpPr/>
          <p:nvPr/>
        </p:nvCxnSpPr>
        <p:spPr>
          <a:xfrm>
            <a:off x="5472100" y="800708"/>
            <a:ext cx="36004" cy="4752528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287524" y="1448780"/>
            <a:ext cx="8460940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2123728" y="800708"/>
            <a:ext cx="14190" cy="4752528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2263424" y="868199"/>
            <a:ext cx="2880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5th</a:t>
            </a:r>
            <a:endParaRPr lang="ja-JP" altLang="en-US" sz="2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804248" y="894686"/>
            <a:ext cx="93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ja-JP" sz="2400" dirty="0" smtClean="0"/>
              <a:t>30th</a:t>
            </a:r>
            <a:endParaRPr lang="ja-JP" altLang="en-US" sz="2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-183564" y="2386045"/>
            <a:ext cx="2520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/>
              <a:t>ABAQUS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C3D8</a:t>
            </a:r>
          </a:p>
          <a:p>
            <a:pPr marL="0" indent="0" algn="ctr">
              <a:buNone/>
            </a:pPr>
            <a:r>
              <a:rPr lang="en-US" altLang="ja-JP" sz="2000" dirty="0" smtClean="0"/>
              <a:t>(</a:t>
            </a:r>
            <a:r>
              <a:rPr lang="en-US" altLang="ja-JP" sz="2000" b="1" dirty="0" smtClean="0"/>
              <a:t>Reference</a:t>
            </a:r>
            <a:r>
              <a:rPr lang="en-US" altLang="ja-JP" sz="2000" dirty="0" smtClean="0"/>
              <a:t>)</a:t>
            </a:r>
            <a:endParaRPr lang="ja-JP" altLang="en-US" sz="20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-158715" y="4365104"/>
            <a:ext cx="2426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dirty="0" smtClean="0">
                <a:solidFill>
                  <a:srgbClr val="FF00FF"/>
                </a:solidFill>
              </a:rPr>
              <a:t>F-</a:t>
            </a:r>
            <a:r>
              <a:rPr lang="en-US" altLang="ja-JP" dirty="0" err="1" smtClean="0">
                <a:solidFill>
                  <a:srgbClr val="FF00FF"/>
                </a:solidFill>
              </a:rPr>
              <a:t>barES</a:t>
            </a:r>
            <a:r>
              <a:rPr lang="en-US" altLang="ja-JP" dirty="0" smtClean="0">
                <a:solidFill>
                  <a:srgbClr val="FF00FF"/>
                </a:solidFill>
              </a:rPr>
              <a:t>-FEM(2)</a:t>
            </a:r>
            <a:endParaRPr lang="en-US" altLang="ja-JP" sz="2000" dirty="0" smtClean="0">
              <a:solidFill>
                <a:srgbClr val="FF00FF"/>
              </a:solidFill>
            </a:endParaRPr>
          </a:p>
          <a:p>
            <a:pPr marL="0" indent="0" algn="ctr">
              <a:buNone/>
            </a:pPr>
            <a:r>
              <a:rPr lang="en-US" altLang="ja-JP" dirty="0" smtClean="0">
                <a:solidFill>
                  <a:srgbClr val="FF00FF"/>
                </a:solidFill>
              </a:rPr>
              <a:t>(Proposed method)</a:t>
            </a:r>
            <a:endParaRPr lang="ja-JP" altLang="en-US" sz="2000" dirty="0">
              <a:solidFill>
                <a:srgbClr val="FF00F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6" r="22044"/>
          <a:stretch/>
        </p:blipFill>
        <p:spPr>
          <a:xfrm>
            <a:off x="2394681" y="1518893"/>
            <a:ext cx="2717182" cy="228815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4" t="13504" r="22831" b="32595"/>
          <a:stretch/>
        </p:blipFill>
        <p:spPr>
          <a:xfrm>
            <a:off x="2477433" y="3789040"/>
            <a:ext cx="2670631" cy="1942277"/>
          </a:xfrm>
          <a:prstGeom prst="rect">
            <a:avLst/>
          </a:prstGeom>
        </p:spPr>
      </p:pic>
      <p:cxnSp>
        <p:nvCxnSpPr>
          <p:cNvPr id="14" name="直線コネクタ 13"/>
          <p:cNvCxnSpPr/>
          <p:nvPr/>
        </p:nvCxnSpPr>
        <p:spPr>
          <a:xfrm>
            <a:off x="277872" y="3681028"/>
            <a:ext cx="8460940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12228" r="22044" b="28404"/>
          <a:stretch/>
        </p:blipFill>
        <p:spPr>
          <a:xfrm>
            <a:off x="5815901" y="3721537"/>
            <a:ext cx="2792505" cy="212423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8767" r="19682" b="7943"/>
          <a:stretch/>
        </p:blipFill>
        <p:spPr>
          <a:xfrm>
            <a:off x="5670899" y="1628800"/>
            <a:ext cx="3028314" cy="2012235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228692" y="5697252"/>
            <a:ext cx="8578604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800" dirty="0" smtClean="0"/>
              <a:t>Mode shapes also agree with the reference solutions.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8703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656692"/>
            <a:ext cx="6264696" cy="438528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Distributions of natural frequencies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251172" y="5013176"/>
            <a:ext cx="8641655" cy="477991"/>
          </a:xfrm>
          <a:solidFill>
            <a:srgbClr val="FFFF00"/>
          </a:solidFill>
        </p:spPr>
        <p:txBody>
          <a:bodyPr lIns="36000" tIns="36000" rIns="36000" bIns="36000"/>
          <a:lstStyle/>
          <a:p>
            <a:pPr marL="0" indent="0" algn="ctr">
              <a:buNone/>
            </a:pPr>
            <a:r>
              <a:rPr lang="en-US" altLang="ja-JP" sz="2400" dirty="0" smtClean="0"/>
              <a:t>Some natural frequencies have small </a:t>
            </a:r>
            <a:r>
              <a:rPr lang="en-US" altLang="ja-JP" sz="2400" dirty="0" smtClean="0">
                <a:solidFill>
                  <a:srgbClr val="0000FF"/>
                </a:solidFill>
              </a:rPr>
              <a:t>imaginary part</a:t>
            </a:r>
            <a:r>
              <a:rPr lang="en-US" altLang="ja-JP" sz="2400" dirty="0" smtClean="0"/>
              <a:t>…</a:t>
            </a:r>
            <a:endParaRPr kumimoji="1" lang="ja-JP" altLang="en-US" sz="2400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899592" y="1592796"/>
            <a:ext cx="0" cy="2376264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2"/>
          <p:cNvSpPr/>
          <p:nvPr/>
        </p:nvSpPr>
        <p:spPr>
          <a:xfrm>
            <a:off x="-508" y="2276872"/>
            <a:ext cx="1021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err="1" smtClean="0">
                <a:solidFill>
                  <a:srgbClr val="0000FF"/>
                </a:solidFill>
              </a:rPr>
              <a:t>Imag</a:t>
            </a:r>
            <a:r>
              <a:rPr lang="en-US" altLang="ja-JP" sz="2400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altLang="ja-JP" sz="2400" dirty="0" smtClean="0">
                <a:solidFill>
                  <a:srgbClr val="0000FF"/>
                </a:solidFill>
              </a:rPr>
              <a:t>Part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07504" y="5553236"/>
            <a:ext cx="8893335" cy="83099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/>
              <a:t>Increasing the number of </a:t>
            </a:r>
            <a:r>
              <a:rPr lang="en-US" altLang="ja-JP" sz="2400" dirty="0" err="1"/>
              <a:t>smoothings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makes </a:t>
            </a:r>
          </a:p>
          <a:p>
            <a:pPr algn="ctr"/>
            <a:r>
              <a:rPr lang="en-US" altLang="ja-JP" sz="2400" dirty="0" smtClean="0"/>
              <a:t>the frequencies close to real numbers.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110789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Cause of energy divergence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u="sng" dirty="0" smtClean="0"/>
                  <a:t>Due </a:t>
                </a:r>
                <a:r>
                  <a:rPr lang="en-US" altLang="ja-JP" u="sng" dirty="0"/>
                  <a:t>to the adoption of </a:t>
                </a:r>
                <a:r>
                  <a:rPr lang="en-US" altLang="ja-JP" u="sng" dirty="0">
                    <a:solidFill>
                      <a:srgbClr val="0000FF"/>
                    </a:solidFill>
                  </a:rPr>
                  <a:t>F-bar method</a:t>
                </a:r>
                <a:r>
                  <a:rPr lang="en-US" altLang="ja-JP" u="sng" dirty="0"/>
                  <a:t>,</a:t>
                </a:r>
                <a:br>
                  <a:rPr lang="en-US" altLang="ja-JP" u="sng" dirty="0"/>
                </a:br>
                <a:r>
                  <a:rPr lang="en-US" altLang="ja-JP" u="sng" dirty="0"/>
                  <a:t>the stiffness matrix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i="1" u="sng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 u="sng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altLang="ja-JP" u="sng" dirty="0"/>
                  <a:t> becomes </a:t>
                </a:r>
                <a:r>
                  <a:rPr lang="en-US" altLang="ja-JP" u="sng" dirty="0" smtClean="0">
                    <a:solidFill>
                      <a:srgbClr val="0000FF"/>
                    </a:solidFill>
                  </a:rPr>
                  <a:t>asymmetric</a:t>
                </a:r>
                <a:r>
                  <a:rPr lang="en-US" altLang="ja-JP" u="sng" dirty="0" smtClean="0"/>
                  <a:t>.</a:t>
                </a:r>
              </a:p>
              <a:p>
                <a:pPr marL="0" indent="0" algn="ctr">
                  <a:buNone/>
                </a:pPr>
                <a:endParaRPr lang="en-US" altLang="ja-JP" sz="1000" u="sng" dirty="0"/>
              </a:p>
              <a:p>
                <a:pPr marL="0" indent="0">
                  <a:buNone/>
                </a:pPr>
                <a:r>
                  <a:rPr kumimoji="1" lang="en-US" altLang="ja-JP" sz="2800" dirty="0" smtClean="0"/>
                  <a:t>Equation of Motion: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i="1" dirty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̈"/>
                            <m:ctrlPr>
                              <a:rPr lang="en-US" altLang="ja-JP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={</m:t>
                    </m:r>
                    <m:sSup>
                      <m:sSupPr>
                        <m:ctrlP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dirty="0" smtClean="0">
                            <a:latin typeface="Cambria Math" panose="02040503050406030204" pitchFamily="18" charset="0"/>
                          </a:rPr>
                          <m:t>ext</m:t>
                        </m:r>
                      </m:sup>
                    </m:sSup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ja-JP" b="1" dirty="0" smtClean="0"/>
              </a:p>
              <a:p>
                <a:pPr marL="0" indent="0">
                  <a:buNone/>
                </a:pPr>
                <a:endParaRPr lang="en-US" altLang="ja-JP" b="1" dirty="0"/>
              </a:p>
              <a:p>
                <a:r>
                  <a:rPr lang="en-US" altLang="ja-JP" sz="2400" dirty="0" smtClean="0"/>
                  <a:t>Asymmetric stiffness matrix gives rise to </a:t>
                </a:r>
                <a:r>
                  <a:rPr lang="en-US" altLang="ja-JP" sz="2400" dirty="0" smtClean="0">
                    <a:solidFill>
                      <a:srgbClr val="0000FF"/>
                    </a:solidFill>
                  </a:rPr>
                  <a:t>imaginary part</a:t>
                </a:r>
                <a:r>
                  <a:rPr lang="en-US" altLang="ja-JP" sz="2400" dirty="0" smtClean="0"/>
                  <a:t> of natural frequencies</a:t>
                </a:r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and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 smtClean="0">
                    <a:solidFill>
                      <a:srgbClr val="0000FF"/>
                    </a:solidFill>
                  </a:rPr>
                  <a:t>instability in dynamic problem</a:t>
                </a:r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  <a:p>
                <a:r>
                  <a:rPr lang="en-US" altLang="ja-JP" sz="2400" dirty="0" smtClean="0"/>
                  <a:t>As shown before, increasing the</a:t>
                </a:r>
                <a:r>
                  <a:rPr lang="ja-JP" altLang="en-US" sz="2400" dirty="0" smtClean="0"/>
                  <a:t> </a:t>
                </a:r>
                <a:r>
                  <a:rPr lang="en-US" altLang="ja-JP" sz="2400" dirty="0" smtClean="0"/>
                  <a:t>number</a:t>
                </a:r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of</a:t>
                </a:r>
                <a:r>
                  <a:rPr lang="ja-JP" altLang="en-US" sz="2400" dirty="0"/>
                  <a:t> </a:t>
                </a:r>
                <a:r>
                  <a:rPr lang="en-US" altLang="ja-JP" sz="2400" dirty="0" err="1" smtClean="0"/>
                  <a:t>smoothings</a:t>
                </a:r>
                <a:r>
                  <a:rPr lang="ja-JP" altLang="en-US" sz="2400" dirty="0"/>
                  <a:t> </a:t>
                </a:r>
                <a:r>
                  <a:rPr lang="en-US" altLang="ja-JP" sz="2400" dirty="0" smtClean="0"/>
                  <a:t>suppress the energy divergence speed.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468" t="-21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6" name="角丸四角形吹き出し 5"/>
          <p:cNvSpPr/>
          <p:nvPr/>
        </p:nvSpPr>
        <p:spPr>
          <a:xfrm>
            <a:off x="4391980" y="2420888"/>
            <a:ext cx="2592288" cy="468052"/>
          </a:xfrm>
          <a:prstGeom prst="wedgeRoundRectCallout">
            <a:avLst>
              <a:gd name="adj1" fmla="val -21675"/>
              <a:gd name="adj2" fmla="val -83919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en-US" altLang="ja-JP" sz="2800" dirty="0" smtClean="0">
                <a:solidFill>
                  <a:schemeClr val="tx1"/>
                </a:solidFill>
              </a:rPr>
              <a:t>asymmetric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07165" y="5072987"/>
            <a:ext cx="6328977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Our method is restricted to 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>
                <a:solidFill>
                  <a:srgbClr val="FF0000"/>
                </a:solidFill>
              </a:rPr>
              <a:t>short-term analysis </a:t>
            </a:r>
            <a:r>
              <a:rPr lang="en-US" altLang="ja-JP" sz="2400" dirty="0" smtClean="0"/>
              <a:t>(such as impact analysis)</a:t>
            </a:r>
            <a:br>
              <a:rPr lang="en-US" altLang="ja-JP" sz="2400" dirty="0" smtClean="0"/>
            </a:br>
            <a:r>
              <a:rPr lang="en-US" altLang="ja-JP" sz="2400" dirty="0" smtClean="0"/>
              <a:t>with a sufficient </a:t>
            </a:r>
            <a:r>
              <a:rPr lang="en-US" altLang="ja-JP" sz="2400" dirty="0"/>
              <a:t>number of </a:t>
            </a:r>
            <a:r>
              <a:rPr lang="en-US" altLang="ja-JP" sz="2400" dirty="0" err="1"/>
              <a:t>smoothings</a:t>
            </a:r>
            <a:r>
              <a:rPr lang="en-US" altLang="ja-JP" sz="2400" dirty="0" smtClean="0"/>
              <a:t>.</a:t>
            </a:r>
            <a:endParaRPr lang="en-US" altLang="ja-JP" sz="2400" dirty="0"/>
          </a:p>
        </p:txBody>
      </p:sp>
      <p:sp>
        <p:nvSpPr>
          <p:cNvPr id="8" name="下矢印 7"/>
          <p:cNvSpPr/>
          <p:nvPr/>
        </p:nvSpPr>
        <p:spPr>
          <a:xfrm>
            <a:off x="4124443" y="4451015"/>
            <a:ext cx="894415" cy="6120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164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#3 </a:t>
            </a:r>
            <a:r>
              <a:rPr kumimoji="1" lang="en-US" altLang="ja-JP" dirty="0" smtClean="0">
                <a:solidFill>
                  <a:srgbClr val="FF0000"/>
                </a:solidFill>
              </a:rPr>
              <a:t>Swinging of Bunny Ears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1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400" dirty="0" smtClean="0">
                    <a:effectLst/>
                  </a:rPr>
                  <a:t>Iron ears: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effectLst/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=200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effectLst/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effectLst/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 smtClean="0">
                        <a:effectLst/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smtClean="0">
                        <a:effectLst/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400" b="0" i="1" smtClean="0">
                        <a:effectLst/>
                        <a:latin typeface="Cambria Math" panose="02040503050406030204" pitchFamily="18" charset="0"/>
                      </a:rPr>
                      <m:t>=7800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effectLst/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2400" b="0" i="0" smtClean="0">
                        <a:effectLst/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effectLst/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 b="0" i="0" smtClean="0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400" dirty="0" smtClean="0">
                    <a:effectLst/>
                  </a:rPr>
                  <a:t>, </a:t>
                </a:r>
                <a:br>
                  <a:rPr lang="en-US" altLang="ja-JP" sz="2400" dirty="0" smtClean="0">
                    <a:effectLst/>
                  </a:rPr>
                </a:br>
                <a:r>
                  <a:rPr lang="en-US" altLang="ja-JP" sz="2400" dirty="0" smtClean="0">
                    <a:effectLst/>
                  </a:rPr>
                  <a:t>Neo-</a:t>
                </a:r>
                <a:r>
                  <a:rPr lang="en-US" altLang="ja-JP" sz="2400" dirty="0" err="1" smtClean="0"/>
                  <a:t>H</a:t>
                </a:r>
                <a:r>
                  <a:rPr lang="en-US" altLang="ja-JP" sz="2400" dirty="0" err="1" smtClean="0">
                    <a:effectLst/>
                  </a:rPr>
                  <a:t>ookean</a:t>
                </a:r>
                <a:r>
                  <a:rPr lang="en-US" altLang="ja-JP" sz="2400" dirty="0" smtClean="0">
                    <a:effectLst/>
                  </a:rPr>
                  <a:t>, </a:t>
                </a:r>
                <a:r>
                  <a:rPr lang="en-US" altLang="ja-JP" sz="2400" b="1" dirty="0" smtClean="0">
                    <a:effectLst/>
                  </a:rPr>
                  <a:t>No cyclic smoothing.</a:t>
                </a:r>
              </a:p>
              <a:p>
                <a:r>
                  <a:rPr kumimoji="1" lang="en-US" altLang="ja-JP" sz="2400" dirty="0" smtClean="0"/>
                  <a:t>Rubber body: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i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=920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240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400" dirty="0"/>
                  <a:t>, </a:t>
                </a:r>
                <a:r>
                  <a:rPr lang="en-US" altLang="ja-JP" sz="2400" dirty="0" smtClean="0"/>
                  <a:t/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Neo-</a:t>
                </a:r>
                <a:r>
                  <a:rPr lang="en-US" altLang="ja-JP" sz="2400" dirty="0" err="1"/>
                  <a:t>H</a:t>
                </a:r>
                <a:r>
                  <a:rPr lang="en-US" altLang="ja-JP" sz="2400" dirty="0" err="1" smtClean="0"/>
                  <a:t>ookean</a:t>
                </a:r>
                <a:r>
                  <a:rPr lang="en-US" altLang="ja-JP" sz="2400" dirty="0" smtClean="0"/>
                  <a:t>, </a:t>
                </a:r>
                <a:r>
                  <a:rPr lang="en-US" altLang="ja-JP" sz="2400" b="1" dirty="0" smtClean="0">
                    <a:solidFill>
                      <a:srgbClr val="008000"/>
                    </a:solidFill>
                  </a:rPr>
                  <a:t>1 cycle of smoothing.</a:t>
                </a:r>
              </a:p>
              <a:p>
                <a:r>
                  <a:rPr lang="en-US" altLang="ja-JP" sz="2400" dirty="0" smtClean="0"/>
                  <a:t>Compared to ABAQUS/Explicit C3D4. </a:t>
                </a:r>
                <a:r>
                  <a:rPr lang="en-US" altLang="ja-JP" sz="2000" dirty="0" smtClean="0">
                    <a:solidFill>
                      <a:srgbClr val="0000FF"/>
                    </a:solidFill>
                  </a:rPr>
                  <a:t>No Hex mesh available!</a:t>
                </a:r>
                <a:endParaRPr lang="en-US" altLang="ja-JP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891" t="-2218" b="-2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0234" r="22831" b="22556"/>
          <a:stretch/>
        </p:blipFill>
        <p:spPr>
          <a:xfrm>
            <a:off x="1115616" y="1084567"/>
            <a:ext cx="3104222" cy="302850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20316" r="26375" b="22556"/>
          <a:stretch/>
        </p:blipFill>
        <p:spPr>
          <a:xfrm rot="10800000">
            <a:off x="5327774" y="1372356"/>
            <a:ext cx="2844626" cy="2450701"/>
          </a:xfrm>
          <a:prstGeom prst="rect">
            <a:avLst/>
          </a:prstGeom>
        </p:spPr>
      </p:pic>
      <p:sp>
        <p:nvSpPr>
          <p:cNvPr id="8" name="下矢印 7"/>
          <p:cNvSpPr/>
          <p:nvPr/>
        </p:nvSpPr>
        <p:spPr>
          <a:xfrm>
            <a:off x="6413889" y="2352389"/>
            <a:ext cx="390359" cy="648072"/>
          </a:xfrm>
          <a:prstGeom prst="downArrow">
            <a:avLst>
              <a:gd name="adj1" fmla="val 345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 rot="16200000">
            <a:off x="6033004" y="1428503"/>
            <a:ext cx="390359" cy="648072"/>
          </a:xfrm>
          <a:prstGeom prst="downArrow">
            <a:avLst>
              <a:gd name="adj1" fmla="val 345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1835696" y="944724"/>
            <a:ext cx="1116124" cy="4276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2699792" y="944724"/>
            <a:ext cx="252028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2951820" y="75689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Iron Ears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/>
          <p:nvPr/>
        </p:nvCxnSpPr>
        <p:spPr>
          <a:xfrm flipH="1">
            <a:off x="3294723" y="1916832"/>
            <a:ext cx="377177" cy="3702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594713" y="1592796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Rubber</a:t>
            </a:r>
            <a:br>
              <a:rPr kumimoji="1" lang="en-US" altLang="ja-JP" dirty="0" smtClean="0"/>
            </a:br>
            <a:r>
              <a:rPr kumimoji="1" lang="en-US" altLang="ja-JP" dirty="0" smtClean="0"/>
              <a:t>Body</a:t>
            </a:r>
            <a:endParaRPr kumimoji="1" lang="ja-JP" altLang="en-US" dirty="0"/>
          </a:p>
        </p:txBody>
      </p:sp>
      <p:cxnSp>
        <p:nvCxnSpPr>
          <p:cNvPr id="19" name="直線コネクタ 18"/>
          <p:cNvCxnSpPr/>
          <p:nvPr/>
        </p:nvCxnSpPr>
        <p:spPr>
          <a:xfrm>
            <a:off x="1583668" y="4005064"/>
            <a:ext cx="16592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1130320" y="3949889"/>
            <a:ext cx="396044" cy="1080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438701" y="370774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C00000"/>
                </a:solidFill>
              </a:rPr>
              <a:t>Fixed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583667" y="4005064"/>
            <a:ext cx="1659257" cy="156090"/>
          </a:xfrm>
          <a:prstGeom prst="rect">
            <a:avLst/>
          </a:prstGeom>
          <a:pattFill prst="wdUpDiag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630826" y="1216041"/>
            <a:ext cx="1582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Initial Velocity</a:t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rgbClr val="FF0000"/>
                </a:solidFill>
              </a:rPr>
              <a:t>of Iron Ears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Time histories of deformed shapes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5" name="bunny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1730" y="671513"/>
            <a:ext cx="8540750" cy="4270375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5580112" y="4257092"/>
            <a:ext cx="2484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FF"/>
                </a:solidFill>
              </a:rPr>
              <a:t>F-barES-FEM-T4</a:t>
            </a:r>
          </a:p>
          <a:p>
            <a:pPr marL="0" indent="0" algn="ctr">
              <a:buNone/>
            </a:pPr>
            <a:r>
              <a:rPr kumimoji="1" lang="en-US" altLang="ja-JP" sz="2000" dirty="0" smtClean="0">
                <a:solidFill>
                  <a:srgbClr val="FF00FF"/>
                </a:solidFill>
              </a:rPr>
              <a:t>(Proposed method)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7564" y="4185084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 smtClean="0"/>
              <a:t>ABAQUS/Explicit</a:t>
            </a:r>
            <a:r>
              <a:rPr lang="ja-JP" altLang="en-US" sz="2000" dirty="0"/>
              <a:t> </a:t>
            </a:r>
            <a:r>
              <a:rPr kumimoji="1" lang="en-US" altLang="ja-JP" sz="2000" dirty="0" smtClean="0"/>
              <a:t>C3D4</a:t>
            </a:r>
          </a:p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00"/>
                </a:solidFill>
              </a:rPr>
              <a:t>(Standard T4 element)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3995936" y="4149080"/>
            <a:ext cx="1098123" cy="715616"/>
          </a:xfrm>
          <a:prstGeom prst="rect">
            <a:avLst/>
          </a:prstGeom>
        </p:spPr>
      </p:pic>
      <p:sp>
        <p:nvSpPr>
          <p:cNvPr id="9" name="コンテンツ プレースホルダー 8"/>
          <p:cNvSpPr txBox="1">
            <a:spLocks/>
          </p:cNvSpPr>
          <p:nvPr/>
        </p:nvSpPr>
        <p:spPr bwMode="auto">
          <a:xfrm>
            <a:off x="863588" y="4880249"/>
            <a:ext cx="266429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sz="2000" b="1" dirty="0" smtClean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</a:t>
            </a:r>
            <a:r>
              <a:rPr lang="en-US" altLang="ja-JP" sz="2000" kern="0" dirty="0" smtClean="0"/>
              <a:t> Pressure oscillation </a:t>
            </a:r>
            <a:r>
              <a:rPr lang="ja-JP" altLang="en-US" sz="2000" b="1" dirty="0" smtClean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</a:t>
            </a:r>
            <a:r>
              <a:rPr lang="en-US" altLang="ja-JP" sz="2000" kern="0" dirty="0" smtClean="0"/>
              <a:t> Locking</a:t>
            </a:r>
          </a:p>
        </p:txBody>
      </p:sp>
      <p:sp>
        <p:nvSpPr>
          <p:cNvPr id="10" name="コンテンツ プレースホルダー 8"/>
          <p:cNvSpPr txBox="1">
            <a:spLocks/>
          </p:cNvSpPr>
          <p:nvPr/>
        </p:nvSpPr>
        <p:spPr bwMode="auto">
          <a:xfrm>
            <a:off x="5400092" y="4894075"/>
            <a:ext cx="3072266" cy="65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 </a:t>
            </a:r>
            <a:r>
              <a:rPr lang="en-US" altLang="ja-JP" sz="2000" kern="0" dirty="0" smtClean="0"/>
              <a:t>No pressure oscillation</a:t>
            </a:r>
            <a:br>
              <a:rPr lang="en-US" altLang="ja-JP" sz="2000" kern="0" dirty="0" smtClean="0"/>
            </a:br>
            <a:r>
              <a:rPr lang="ja-JP" altLang="en-US" sz="2000" b="1" dirty="0" smtClean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</a:t>
            </a:r>
            <a:r>
              <a:rPr lang="en-US" altLang="ja-JP" sz="2000" kern="0" dirty="0" smtClean="0"/>
              <a:t> No locking</a:t>
            </a:r>
          </a:p>
        </p:txBody>
      </p:sp>
      <p:sp>
        <p:nvSpPr>
          <p:cNvPr id="11" name="コンテンツ プレースホルダー 8"/>
          <p:cNvSpPr txBox="1">
            <a:spLocks/>
          </p:cNvSpPr>
          <p:nvPr/>
        </p:nvSpPr>
        <p:spPr bwMode="auto">
          <a:xfrm>
            <a:off x="885401" y="5517232"/>
            <a:ext cx="7488831" cy="8502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ja-JP" sz="2800" kern="0" dirty="0" smtClean="0"/>
              <a:t>Proposed method seems be representing</a:t>
            </a:r>
            <a:br>
              <a:rPr lang="en-US" altLang="ja-JP" sz="2800" kern="0" dirty="0" smtClean="0"/>
            </a:br>
            <a:r>
              <a:rPr lang="en-US" altLang="ja-JP" sz="2800" kern="0" dirty="0" smtClean="0"/>
              <a:t>not pressure oscillations but pressure waves.</a:t>
            </a:r>
          </a:p>
        </p:txBody>
      </p:sp>
    </p:spTree>
    <p:extLst>
      <p:ext uri="{BB962C8B-B14F-4D97-AF65-F5344CB8AC3E}">
        <p14:creationId xmlns:p14="http://schemas.microsoft.com/office/powerpoint/2010/main" val="41206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t="6951" r="14655" b="12726"/>
          <a:stretch/>
        </p:blipFill>
        <p:spPr>
          <a:xfrm>
            <a:off x="700138" y="1076546"/>
            <a:ext cx="3433975" cy="364859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2071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Deformed shapes and sign of pressure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5481228"/>
            <a:ext cx="8712967" cy="504056"/>
          </a:xfrm>
          <a:solidFill>
            <a:schemeClr val="accent5"/>
          </a:solidFill>
        </p:spPr>
        <p:txBody>
          <a:bodyPr/>
          <a:lstStyle/>
          <a:p>
            <a:pPr marL="0" indent="0" algn="ctr">
              <a:buNone/>
            </a:pPr>
            <a:r>
              <a:rPr lang="en-US" altLang="ja-JP" sz="2800" dirty="0" smtClean="0"/>
              <a:t>Our method represents pressure waves correctly!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t="6425" r="9576" b="13251"/>
          <a:stretch/>
        </p:blipFill>
        <p:spPr>
          <a:xfrm>
            <a:off x="4830942" y="866228"/>
            <a:ext cx="3681954" cy="373072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526646" y="4521314"/>
            <a:ext cx="2484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FF"/>
                </a:solidFill>
              </a:rPr>
              <a:t>F-barES-FEM-T4</a:t>
            </a:r>
          </a:p>
          <a:p>
            <a:pPr marL="0" indent="0" algn="ctr">
              <a:buNone/>
            </a:pPr>
            <a:r>
              <a:rPr kumimoji="1" lang="en-US" altLang="ja-JP" sz="2000" dirty="0" smtClean="0">
                <a:solidFill>
                  <a:srgbClr val="FF00FF"/>
                </a:solidFill>
              </a:rPr>
              <a:t>(Proposed method)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  <p:sp>
        <p:nvSpPr>
          <p:cNvPr id="7" name="コンテンツ プレースホルダー 8"/>
          <p:cNvSpPr txBox="1">
            <a:spLocks/>
          </p:cNvSpPr>
          <p:nvPr/>
        </p:nvSpPr>
        <p:spPr bwMode="auto">
          <a:xfrm>
            <a:off x="7057356" y="1183876"/>
            <a:ext cx="1907132" cy="6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ja-JP" altLang="en-US" sz="2000" b="1" dirty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 </a:t>
            </a:r>
            <a:r>
              <a:rPr lang="en-US" altLang="ja-JP" sz="2000" kern="0" dirty="0" smtClean="0"/>
              <a:t>Pressure</a:t>
            </a:r>
            <a:br>
              <a:rPr lang="en-US" altLang="ja-JP" sz="2000" kern="0" dirty="0" smtClean="0"/>
            </a:br>
            <a:r>
              <a:rPr lang="en-US" altLang="ja-JP" sz="2000" kern="0" dirty="0" smtClean="0"/>
              <a:t>waves</a:t>
            </a:r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7272300" y="1772816"/>
            <a:ext cx="738624" cy="5040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683568" y="4521314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 smtClean="0"/>
              <a:t>ABAQUS/Explicit</a:t>
            </a:r>
            <a:r>
              <a:rPr kumimoji="1" lang="ja-JP" altLang="en-US" sz="2000" dirty="0" smtClean="0"/>
              <a:t>　</a:t>
            </a:r>
            <a:r>
              <a:rPr kumimoji="1" lang="en-US" altLang="ja-JP" sz="2000" dirty="0" smtClean="0"/>
              <a:t>C3D4</a:t>
            </a:r>
          </a:p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00"/>
                </a:solidFill>
              </a:rPr>
              <a:t>(Standard T4 element)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2" name="コンテンツ プレースホルダー 8"/>
          <p:cNvSpPr txBox="1">
            <a:spLocks/>
          </p:cNvSpPr>
          <p:nvPr/>
        </p:nvSpPr>
        <p:spPr bwMode="auto">
          <a:xfrm>
            <a:off x="179512" y="620688"/>
            <a:ext cx="2376264" cy="31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400" u="sng" kern="0" dirty="0" smtClean="0"/>
              <a:t>In an early stage</a:t>
            </a:r>
          </a:p>
        </p:txBody>
      </p:sp>
      <p:sp>
        <p:nvSpPr>
          <p:cNvPr id="13" name="コンテンツ プレースホルダー 8"/>
          <p:cNvSpPr txBox="1">
            <a:spLocks/>
          </p:cNvSpPr>
          <p:nvPr/>
        </p:nvSpPr>
        <p:spPr bwMode="auto">
          <a:xfrm>
            <a:off x="2766848" y="1183876"/>
            <a:ext cx="1907132" cy="68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ja-JP" altLang="en-US" sz="20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 </a:t>
            </a:r>
            <a:r>
              <a:rPr lang="en-US" altLang="ja-JP" sz="2000" kern="0" dirty="0" smtClean="0"/>
              <a:t>Pressure oscillations</a:t>
            </a:r>
          </a:p>
        </p:txBody>
      </p:sp>
      <p:cxnSp>
        <p:nvCxnSpPr>
          <p:cNvPr id="14" name="直線矢印コネクタ 13"/>
          <p:cNvCxnSpPr/>
          <p:nvPr/>
        </p:nvCxnSpPr>
        <p:spPr>
          <a:xfrm flipH="1">
            <a:off x="3023828" y="1823716"/>
            <a:ext cx="693908" cy="5611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74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7" t="1088" r="11264" b="17919"/>
          <a:stretch/>
        </p:blipFill>
        <p:spPr>
          <a:xfrm>
            <a:off x="539552" y="854717"/>
            <a:ext cx="3844242" cy="3654403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1560" y="4413302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 smtClean="0"/>
              <a:t>ABAQUS/Explicit</a:t>
            </a:r>
            <a:r>
              <a:rPr kumimoji="1" lang="ja-JP" altLang="en-US" sz="2000" dirty="0" smtClean="0"/>
              <a:t>　</a:t>
            </a:r>
            <a:r>
              <a:rPr kumimoji="1" lang="en-US" altLang="ja-JP" sz="2000" dirty="0" smtClean="0"/>
              <a:t>C3D4</a:t>
            </a:r>
          </a:p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00"/>
                </a:solidFill>
              </a:rPr>
              <a:t>(Standard T4 element)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0" name="コンテンツ プレースホルダー 8"/>
          <p:cNvSpPr txBox="1">
            <a:spLocks/>
          </p:cNvSpPr>
          <p:nvPr/>
        </p:nvSpPr>
        <p:spPr bwMode="auto">
          <a:xfrm>
            <a:off x="765810" y="1135122"/>
            <a:ext cx="1609946" cy="100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sz="2000" b="1" dirty="0" smtClean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 </a:t>
            </a:r>
            <a:r>
              <a:rPr lang="en-US" altLang="ja-JP" sz="2000" kern="0" dirty="0" smtClean="0"/>
              <a:t>Pressure</a:t>
            </a:r>
            <a:br>
              <a:rPr lang="en-US" altLang="ja-JP" sz="2000" kern="0" dirty="0" smtClean="0"/>
            </a:br>
            <a:r>
              <a:rPr lang="en-US" altLang="ja-JP" sz="2000" kern="0" dirty="0" smtClean="0"/>
              <a:t>     oscillation</a:t>
            </a:r>
            <a:br>
              <a:rPr lang="en-US" altLang="ja-JP" sz="2000" kern="0" dirty="0" smtClean="0"/>
            </a:br>
            <a:r>
              <a:rPr lang="en-US" altLang="ja-JP" sz="2000" kern="0" dirty="0" smtClean="0"/>
              <a:t>     in iron ears</a:t>
            </a: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2289839" y="1386556"/>
            <a:ext cx="639234" cy="1631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コンテンツ プレースホルダー 8"/>
          <p:cNvSpPr txBox="1">
            <a:spLocks/>
          </p:cNvSpPr>
          <p:nvPr/>
        </p:nvSpPr>
        <p:spPr bwMode="auto">
          <a:xfrm>
            <a:off x="46824" y="5841218"/>
            <a:ext cx="9036496" cy="5129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ja-JP" sz="2400" kern="0" dirty="0" smtClean="0"/>
              <a:t>A rubber parts is a </a:t>
            </a:r>
            <a:r>
              <a:rPr lang="en-US" altLang="ja-JP" sz="2400" kern="0" dirty="0" smtClean="0">
                <a:solidFill>
                  <a:srgbClr val="00B050"/>
                </a:solidFill>
              </a:rPr>
              <a:t>“bad apple” </a:t>
            </a:r>
            <a:r>
              <a:rPr lang="en-US" altLang="ja-JP" sz="2000" kern="0" dirty="0" smtClean="0"/>
              <a:t>when </a:t>
            </a:r>
            <a:r>
              <a:rPr lang="en-US" altLang="ja-JP" sz="2000" kern="0" dirty="0" smtClean="0">
                <a:solidFill>
                  <a:srgbClr val="FF0000"/>
                </a:solidFill>
              </a:rPr>
              <a:t>Standard T4 elements </a:t>
            </a:r>
            <a:r>
              <a:rPr lang="en-US" altLang="ja-JP" sz="2000" kern="0" dirty="0" smtClean="0"/>
              <a:t>are used.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3977933" y="4257092"/>
            <a:ext cx="1098123" cy="71561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r="10384" b="17392"/>
          <a:stretch/>
        </p:blipFill>
        <p:spPr>
          <a:xfrm>
            <a:off x="4977388" y="943309"/>
            <a:ext cx="3663064" cy="3529807"/>
          </a:xfrm>
          <a:prstGeom prst="rect">
            <a:avLst/>
          </a:prstGeom>
        </p:spPr>
      </p:pic>
      <p:sp>
        <p:nvSpPr>
          <p:cNvPr id="13" name="コンテンツ プレースホルダー 8"/>
          <p:cNvSpPr txBox="1">
            <a:spLocks/>
          </p:cNvSpPr>
          <p:nvPr/>
        </p:nvSpPr>
        <p:spPr bwMode="auto">
          <a:xfrm>
            <a:off x="179512" y="620688"/>
            <a:ext cx="2160240" cy="31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400" u="sng" kern="0" dirty="0" smtClean="0"/>
              <a:t>In a later stage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526646" y="4305290"/>
            <a:ext cx="2484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FF"/>
                </a:solidFill>
              </a:rPr>
              <a:t>F-barES-FEM-T4</a:t>
            </a:r>
          </a:p>
          <a:p>
            <a:pPr marL="0" indent="0" algn="ctr">
              <a:buNone/>
            </a:pPr>
            <a:r>
              <a:rPr kumimoji="1" lang="en-US" altLang="ja-JP" sz="2000" dirty="0" smtClean="0">
                <a:solidFill>
                  <a:srgbClr val="FF00FF"/>
                </a:solidFill>
              </a:rPr>
              <a:t>(Proposed method)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  <p:sp>
        <p:nvSpPr>
          <p:cNvPr id="17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Deformed shapes and sign of pressure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4837665" y="1075647"/>
            <a:ext cx="19094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 smtClean="0">
                <a:solidFill>
                  <a:srgbClr val="00B050"/>
                </a:solidFill>
                <a:latin typeface="+mn-lt"/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latin typeface="+mn-lt"/>
                <a:cs typeface="メイリオ" panose="020B0604030504040204" pitchFamily="50" charset="-128"/>
              </a:rPr>
              <a:t>No pressure</a:t>
            </a:r>
            <a:br>
              <a:rPr lang="en-US" altLang="ja-JP" sz="2000" dirty="0" smtClean="0">
                <a:latin typeface="+mn-lt"/>
                <a:cs typeface="メイリオ" panose="020B0604030504040204" pitchFamily="50" charset="-128"/>
              </a:rPr>
            </a:br>
            <a:r>
              <a:rPr lang="en-US" altLang="ja-JP" sz="2000" dirty="0" smtClean="0">
                <a:latin typeface="+mn-lt"/>
                <a:cs typeface="メイリオ" panose="020B0604030504040204" pitchFamily="50" charset="-128"/>
              </a:rPr>
              <a:t>     oscillation</a:t>
            </a:r>
            <a:br>
              <a:rPr lang="en-US" altLang="ja-JP" sz="2000" dirty="0" smtClean="0">
                <a:latin typeface="+mn-lt"/>
                <a:cs typeface="メイリオ" panose="020B0604030504040204" pitchFamily="50" charset="-128"/>
              </a:rPr>
            </a:br>
            <a:r>
              <a:rPr lang="en-US" altLang="ja-JP" sz="2000" dirty="0" smtClean="0">
                <a:latin typeface="+mn-lt"/>
                <a:cs typeface="メイリオ" panose="020B0604030504040204" pitchFamily="50" charset="-128"/>
              </a:rPr>
              <a:t>     in iron ears</a:t>
            </a:r>
            <a:endParaRPr lang="ja-JP" altLang="en-US" sz="2000" dirty="0">
              <a:latin typeface="+mn-lt"/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6444208" y="1445462"/>
            <a:ext cx="557331" cy="1380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コンテンツ プレースホルダー 8"/>
          <p:cNvSpPr txBox="1">
            <a:spLocks/>
          </p:cNvSpPr>
          <p:nvPr/>
        </p:nvSpPr>
        <p:spPr bwMode="auto">
          <a:xfrm>
            <a:off x="46824" y="5070349"/>
            <a:ext cx="9036496" cy="728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ja-JP" sz="2400" kern="0" dirty="0" smtClean="0"/>
              <a:t>It should be noted that </a:t>
            </a:r>
            <a:r>
              <a:rPr lang="en-US" altLang="ja-JP" sz="2400" kern="0" dirty="0" smtClean="0">
                <a:solidFill>
                  <a:srgbClr val="0000FF"/>
                </a:solidFill>
              </a:rPr>
              <a:t>a presence of rubber spoils over all accuracy of the analysis </a:t>
            </a:r>
            <a:r>
              <a:rPr lang="en-US" altLang="ja-JP" sz="2400" kern="0" dirty="0" smtClean="0"/>
              <a:t>with </a:t>
            </a:r>
            <a:r>
              <a:rPr lang="en-US" altLang="ja-JP" sz="2400" kern="0" dirty="0" smtClean="0">
                <a:solidFill>
                  <a:srgbClr val="FF0000"/>
                </a:solidFill>
              </a:rPr>
              <a:t>Standard T4 elements</a:t>
            </a:r>
            <a:r>
              <a:rPr lang="en-US" altLang="ja-JP" sz="2400" kern="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466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3068960"/>
            <a:ext cx="9144000" cy="620712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Summary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204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dirty="0" smtClean="0">
                <a:cs typeface="メイリオ" panose="020B0604030504040204" pitchFamily="50" charset="-128"/>
              </a:rPr>
              <a:t>Summary</a:t>
            </a:r>
            <a:endParaRPr lang="ja-JP" altLang="en-US" dirty="0" smtClean="0">
              <a:cs typeface="メイリオ" panose="020B0604030504040204" pitchFamily="50" charset="-128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was applied to </a:t>
            </a:r>
            <a:r>
              <a:rPr lang="en-US" altLang="ja-JP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explicit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analysis.</a:t>
            </a:r>
            <a:endParaRPr lang="en-U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few examples of analysis revealed that our method has </a:t>
            </a:r>
            <a:r>
              <a:rPr lang="en-US" altLang="ja-JP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 accuracy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 relatively </a:t>
            </a:r>
            <a:r>
              <a:rPr lang="en-US" altLang="ja-JP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short-term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problems.</a:t>
            </a:r>
            <a:endParaRPr lang="en-U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altLang="ja-JP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problems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however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our method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altLang="ja-JP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unstable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because of complex natural frequencies.</a:t>
            </a:r>
          </a:p>
          <a:p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Improvement for the long-term stability is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P. </a:t>
            </a:r>
            <a:fld id="{07015E4A-0C89-43D0-8D9E-5143E80DED9C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95039" y="4833156"/>
            <a:ext cx="475322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Thank you for your kind attention.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5663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13800" dirty="0" smtClean="0"/>
              <a:t>Appendix</a:t>
            </a:r>
            <a:endParaRPr kumimoji="1" lang="ja-JP" altLang="en-US" sz="13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458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Characteristics (1 of 2)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250825" y="5522242"/>
            <a:ext cx="8642350" cy="427038"/>
          </a:xfrm>
          <a:solidFill>
            <a:schemeClr val="accent5"/>
          </a:solidFill>
        </p:spPr>
        <p:txBody>
          <a:bodyPr/>
          <a:lstStyle/>
          <a:p>
            <a:pPr marL="0" indent="0" algn="ctr">
              <a:buNone/>
            </a:pPr>
            <a:r>
              <a:rPr kumimoji="1" lang="en-US" altLang="ja-JP" sz="2400" dirty="0" smtClean="0"/>
              <a:t>Our method shows excellent accuracy in </a:t>
            </a:r>
            <a:r>
              <a:rPr kumimoji="1" lang="en-US" altLang="ja-JP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static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400" dirty="0" smtClean="0"/>
              <a:t>problems!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85769" y="4255375"/>
            <a:ext cx="3631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ABAQUS C3D4H</a:t>
            </a:r>
            <a:endParaRPr lang="en-US" altLang="ja-JP" sz="2400" dirty="0"/>
          </a:p>
          <a:p>
            <a:r>
              <a:rPr lang="ja-JP" altLang="en-US" sz="20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 </a:t>
            </a:r>
            <a:r>
              <a:rPr lang="en-US" altLang="ja-JP" sz="2000" dirty="0" smtClean="0"/>
              <a:t>pressure oscillation</a:t>
            </a:r>
            <a:endParaRPr lang="en-US" altLang="ja-JP" sz="2400" dirty="0"/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 bwMode="auto">
          <a:xfrm>
            <a:off x="179512" y="692696"/>
            <a:ext cx="8641655" cy="45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ja-JP" altLang="en-US" sz="2800" b="1" u="sng" dirty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 </a:t>
            </a:r>
            <a:r>
              <a:rPr lang="en-US" altLang="ja-JP" sz="2800" b="1" u="sng" dirty="0" smtClean="0"/>
              <a:t>Excellent accuracy</a:t>
            </a:r>
            <a:endParaRPr lang="en-US" altLang="ja-JP" sz="2800" b="1" u="sng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6772"/>
            <a:ext cx="3415769" cy="27214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519" y="1413444"/>
            <a:ext cx="3554247" cy="284695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053991" y="4371491"/>
            <a:ext cx="3631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00FF"/>
                </a:solidFill>
              </a:rPr>
              <a:t>F-barES-FEM-T4(3)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702306" y="4922059"/>
            <a:ext cx="232973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 smtClean="0"/>
              <a:t># of cyclic </a:t>
            </a:r>
            <a:r>
              <a:rPr kumimoji="1" lang="en-US" altLang="ja-JP" dirty="0" err="1" smtClean="0"/>
              <a:t>smoothings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>
            <a:stCxn id="5" idx="0"/>
          </p:cNvCxnSpPr>
          <p:nvPr/>
        </p:nvCxnSpPr>
        <p:spPr>
          <a:xfrm flipV="1">
            <a:off x="7867172" y="4755451"/>
            <a:ext cx="161212" cy="166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38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Propagation of 1D pressure wave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kumimoji="1"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en-US" altLang="ja-JP" sz="2400" dirty="0" smtClean="0"/>
              <a:t>Small deformation analysis.</a:t>
            </a:r>
            <a:endParaRPr lang="en-US" altLang="ja-JP" sz="2400" dirty="0"/>
          </a:p>
          <a:p>
            <a:r>
              <a:rPr lang="en-US" altLang="ja-JP" sz="2400" dirty="0" smtClean="0"/>
              <a:t>Linear elastic material,</a:t>
            </a:r>
            <a:br>
              <a:rPr lang="en-US" altLang="ja-JP" sz="2400" dirty="0" smtClean="0"/>
            </a:br>
            <a:r>
              <a:rPr lang="en-US" altLang="ja-JP" sz="2400" dirty="0" smtClean="0"/>
              <a:t>	Young’s modulus:</a:t>
            </a:r>
            <a:r>
              <a:rPr lang="en-US" altLang="ja-JP" sz="2400" dirty="0"/>
              <a:t>	200 </a:t>
            </a:r>
            <a:r>
              <a:rPr lang="en-US" altLang="ja-JP" sz="2400" dirty="0" err="1" smtClean="0"/>
              <a:t>GPa</a:t>
            </a:r>
            <a:r>
              <a:rPr lang="en-US" altLang="ja-JP" sz="2400" dirty="0" smtClean="0"/>
              <a:t>,</a:t>
            </a:r>
            <a:br>
              <a:rPr lang="en-US" altLang="ja-JP" sz="2400" dirty="0" smtClean="0"/>
            </a:br>
            <a:r>
              <a:rPr lang="en-US" altLang="ja-JP" sz="2400" dirty="0" smtClean="0"/>
              <a:t>	Poisson’s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ratio:</a:t>
            </a:r>
            <a:r>
              <a:rPr lang="en-US" altLang="ja-JP" sz="2400" dirty="0"/>
              <a:t>	</a:t>
            </a:r>
            <a:r>
              <a:rPr lang="en-US" altLang="ja-JP" sz="2400" dirty="0" smtClean="0">
                <a:solidFill>
                  <a:srgbClr val="FF0000"/>
                </a:solidFill>
              </a:rPr>
              <a:t>0.0,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	Density:</a:t>
            </a:r>
            <a:r>
              <a:rPr lang="en-US" altLang="ja-JP" sz="2400" dirty="0"/>
              <a:t>		8000 </a:t>
            </a:r>
            <a:r>
              <a:rPr lang="en-US" altLang="ja-JP" sz="2400" dirty="0" smtClean="0"/>
              <a:t>kg/m</a:t>
            </a:r>
            <a:r>
              <a:rPr lang="en-US" altLang="ja-JP" sz="2400" baseline="30000" dirty="0" smtClean="0"/>
              <a:t>3</a:t>
            </a:r>
            <a:r>
              <a:rPr lang="en-US" altLang="ja-JP" sz="2400" dirty="0" smtClean="0"/>
              <a:t>.</a:t>
            </a:r>
            <a:endParaRPr lang="en-US" altLang="ja-JP" sz="2400" dirty="0"/>
          </a:p>
          <a:p>
            <a:r>
              <a:rPr lang="en-US" altLang="ja-JP" sz="2400" dirty="0" smtClean="0"/>
              <a:t>Results of F-</a:t>
            </a:r>
            <a:r>
              <a:rPr lang="en-US" altLang="ja-JP" sz="2400" dirty="0" err="1" smtClean="0"/>
              <a:t>barES</a:t>
            </a:r>
            <a:r>
              <a:rPr lang="en-US" altLang="ja-JP" sz="2400" dirty="0" smtClean="0"/>
              <a:t>-FEM(0), (1), (2), and (3) are compared to the </a:t>
            </a:r>
            <a:r>
              <a:rPr lang="en-US" altLang="ja-JP" sz="2400" dirty="0" err="1" smtClean="0"/>
              <a:t>analysical</a:t>
            </a:r>
            <a:r>
              <a:rPr lang="en-US" altLang="ja-JP" sz="2400" dirty="0" smtClean="0"/>
              <a:t> solution.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" y="1088740"/>
            <a:ext cx="7349247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8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Propagation of 1D pressure wave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1087340"/>
            <a:ext cx="8297841" cy="46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68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Velocity </a:t>
            </a:r>
            <a:r>
              <a:rPr kumimoji="1" lang="en-US" altLang="ja-JP" dirty="0" err="1" smtClean="0"/>
              <a:t>Verlet</a:t>
            </a:r>
            <a:r>
              <a:rPr kumimoji="1" lang="en-US" altLang="ja-JP" dirty="0" smtClean="0"/>
              <a:t> Method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Algorithm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/>
                  <a:t>Calculate the next displacement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ja-JP" sz="2800" dirty="0" smtClean="0"/>
                  <a:t> as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altLang="ja-JP" sz="28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2800" b="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m:rPr>
                        <m:sty m:val="p"/>
                      </m:rPr>
                      <a:rPr lang="en-US" altLang="ja-JP" sz="2800">
                        <a:latin typeface="Cambria Math" panose="02040503050406030204" pitchFamily="18" charset="0"/>
                      </a:rPr>
                      <m:t>Δt</m:t>
                    </m:r>
                    <m:r>
                      <a:rPr lang="en-US" altLang="ja-JP" sz="280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280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{"/>
                        <m:endChr m:val="}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2800" b="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m:rPr>
                        <m:sty m:val="p"/>
                      </m:rPr>
                      <a:rPr lang="en-US" altLang="ja-JP" sz="2800">
                        <a:latin typeface="Cambria Math" panose="02040503050406030204" pitchFamily="18" charset="0"/>
                      </a:rPr>
                      <m:t>Δ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lang="en-US" altLang="ja-JP" sz="28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altLang="ja-JP" sz="2800" dirty="0" smtClean="0"/>
                  <a:t>Calculate the next acceleration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lang="en-US" altLang="ja-JP" sz="28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2800" b="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sz="2800" dirty="0" smtClean="0"/>
                  <a:t> as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2800" b="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2800" b="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ja-JP" sz="2800" b="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altLang="ja-JP" sz="2800" b="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800" b="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altLang="ja-JP" sz="2800" b="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lang="en-US" altLang="ja-JP" sz="2800" b="0" i="1">
                        <a:latin typeface="Cambria Math" panose="02040503050406030204" pitchFamily="18" charset="0"/>
                      </a:rPr>
                      <m:t>({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>
                            <a:latin typeface="Cambria Math" panose="02040503050406030204" pitchFamily="18" charset="0"/>
                          </a:rPr>
                          <m:t>ext</m:t>
                        </m:r>
                      </m:sup>
                    </m:sSup>
                    <m:r>
                      <a:rPr lang="en-US" altLang="ja-JP" sz="2800" b="0" i="1">
                        <a:latin typeface="Cambria Math" panose="02040503050406030204" pitchFamily="18" charset="0"/>
                      </a:rPr>
                      <m:t>}−{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800" b="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ja-JP" sz="2800" b="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ja-JP" sz="2800" b="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ja-JP" sz="2800" b="0" i="1">
                        <a:latin typeface="Cambria Math" panose="02040503050406030204" pitchFamily="18" charset="0"/>
                      </a:rPr>
                      <m:t>)})</m:t>
                    </m:r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altLang="ja-JP" sz="2800" dirty="0" smtClean="0"/>
                  <a:t>Calculate the next velocity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28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2800" i="1" dirty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sz="2800" dirty="0" smtClean="0"/>
                  <a:t>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b="0" i="1" dirty="0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2800" b="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2800" b="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altLang="ja-JP" sz="2800" b="0" i="1">
                          <a:latin typeface="Cambria Math" panose="02040503050406030204" pitchFamily="18" charset="0"/>
                        </a:rPr>
                        <m:t> 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b="0" i="1" dirty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2800" b="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ja-JP" sz="2800" b="0" i="1" dirty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lang="en-US" altLang="ja-JP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b="0" i="1" dirty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2800" b="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2800" b="0" i="1" dirty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altLang="ja-JP" sz="2800" b="0" i="1" dirty="0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altLang="ja-JP" sz="2800" b="0" i="1" dirty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ja-JP" altLang="en-US" sz="2800" dirty="0"/>
              </a:p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Characteristics</a:t>
                </a: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800" dirty="0" smtClean="0"/>
                  <a:t>2</a:t>
                </a:r>
                <a:r>
                  <a:rPr lang="en-US" altLang="ja-JP" sz="2800" baseline="30000" dirty="0" smtClean="0"/>
                  <a:t>nd</a:t>
                </a:r>
                <a:r>
                  <a:rPr lang="en-US" altLang="ja-JP" sz="2800" dirty="0" smtClean="0"/>
                  <a:t> </a:t>
                </a:r>
                <a:r>
                  <a:rPr lang="en-US" altLang="ja-JP" sz="2800" dirty="0" smtClean="0"/>
                  <a:t>order </a:t>
                </a:r>
                <a:r>
                  <a:rPr lang="en-US" altLang="ja-JP" sz="2800" dirty="0" err="1" smtClean="0"/>
                  <a:t>symplectic</a:t>
                </a:r>
                <a:r>
                  <a:rPr lang="en-US" altLang="ja-JP" sz="2800" dirty="0" smtClean="0"/>
                  <a:t> scheme in time.</a:t>
                </a:r>
              </a:p>
              <a:p>
                <a:r>
                  <a:rPr lang="en-US" altLang="ja-JP" sz="2800" dirty="0" smtClean="0"/>
                  <a:t>Less energy divergence.</a:t>
                </a:r>
              </a:p>
              <a:p>
                <a:pPr marL="0" indent="0">
                  <a:buNone/>
                </a:pPr>
                <a:endParaRPr lang="ja-JP" alt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altLang="ja-JP" sz="2800" dirty="0" smtClean="0"/>
              </a:p>
              <a:p>
                <a:pPr marL="0" indent="0">
                  <a:buNone/>
                </a:pPr>
                <a:endParaRPr lang="ja-JP" altLang="en-US" sz="2800" dirty="0"/>
              </a:p>
              <a:p>
                <a:pPr marL="0" indent="0">
                  <a:buNone/>
                </a:pPr>
                <a:endParaRPr kumimoji="1" lang="ja-JP" altLang="en-US" sz="2800" dirty="0"/>
              </a:p>
            </p:txBody>
          </p:sp>
        </mc:Choice>
        <mc:Fallback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65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Cause of energy divergence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u="sng" dirty="0" smtClean="0"/>
                  <a:t>Due to the adoption of </a:t>
                </a:r>
                <a:r>
                  <a:rPr kumimoji="1" lang="en-US" altLang="ja-JP" u="sng" dirty="0" smtClean="0">
                    <a:solidFill>
                      <a:srgbClr val="0000FF"/>
                    </a:solidFill>
                  </a:rPr>
                  <a:t>F-bar method</a:t>
                </a:r>
                <a:r>
                  <a:rPr kumimoji="1" lang="en-US" altLang="ja-JP" u="sng" dirty="0" smtClean="0"/>
                  <a:t>,</a:t>
                </a:r>
                <a:br>
                  <a:rPr kumimoji="1" lang="en-US" altLang="ja-JP" u="sng" dirty="0" smtClean="0"/>
                </a:br>
                <a:r>
                  <a:rPr kumimoji="1" lang="en-US" altLang="ja-JP" u="sng" dirty="0" smtClean="0"/>
                  <a:t>the stiffness matrix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1" lang="en-US" altLang="ja-JP" b="0" i="1" u="sng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u="sng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altLang="ja-JP" u="sng" dirty="0" smtClean="0"/>
                  <a:t> becomes </a:t>
                </a:r>
                <a:r>
                  <a:rPr lang="en-US" altLang="ja-JP" u="sng" dirty="0" smtClean="0">
                    <a:solidFill>
                      <a:srgbClr val="0000FF"/>
                    </a:solidFill>
                  </a:rPr>
                  <a:t>asymmetric</a:t>
                </a:r>
                <a:r>
                  <a:rPr lang="en-US" altLang="ja-JP" u="sng" dirty="0" smtClean="0"/>
                  <a:t> and thus the dynamic </a:t>
                </a:r>
                <a:r>
                  <a:rPr kumimoji="1" lang="en-US" altLang="ja-JP" u="sng" dirty="0" smtClean="0"/>
                  <a:t>system turns to </a:t>
                </a:r>
                <a:r>
                  <a:rPr kumimoji="1" lang="en-US" altLang="ja-JP" u="sng" dirty="0" smtClean="0">
                    <a:solidFill>
                      <a:srgbClr val="0000FF"/>
                    </a:solidFill>
                  </a:rPr>
                  <a:t>unstable</a:t>
                </a:r>
                <a:r>
                  <a:rPr lang="en-US" altLang="ja-JP" u="sng" dirty="0"/>
                  <a:t>.</a:t>
                </a:r>
                <a:endParaRPr kumimoji="1" lang="en-US" altLang="ja-JP" u="sng" dirty="0" smtClean="0"/>
              </a:p>
              <a:p>
                <a:pPr marL="0" indent="0" algn="ctr">
                  <a:buNone/>
                </a:pPr>
                <a:endParaRPr kumimoji="1" lang="en-US" altLang="ja-JP" sz="800" u="sng" dirty="0" smtClean="0"/>
              </a:p>
              <a:p>
                <a:pPr marL="0" indent="0">
                  <a:buClrTx/>
                  <a:buNone/>
                </a:pPr>
                <a:r>
                  <a:rPr lang="en-US" altLang="ja-JP" sz="2800" dirty="0" smtClean="0"/>
                  <a:t>Equation of natural vibration,</a:t>
                </a:r>
                <a:r>
                  <a:rPr lang="ja-JP" altLang="en-US" sz="2800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̈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</m:d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+[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]</m:t>
                    </m:r>
                    <m:r>
                      <m:rPr>
                        <m:lit/>
                      </m:rPr>
                      <a:rPr lang="en-US" altLang="ja-JP" sz="28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}={0}</m:t>
                    </m:r>
                  </m:oMath>
                </a14:m>
                <a:r>
                  <a:rPr lang="en-US" altLang="ja-JP" sz="2800" dirty="0" smtClean="0"/>
                  <a:t>, derives an </a:t>
                </a:r>
                <a:r>
                  <a:rPr lang="en-US" altLang="ja-JP" sz="2800" dirty="0" err="1" smtClean="0"/>
                  <a:t>eigen</a:t>
                </a:r>
                <a:r>
                  <a:rPr lang="en-US" altLang="ja-JP" sz="2800" dirty="0" smtClean="0"/>
                  <a:t> equation,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latin typeface="Cambria Math" panose="02040503050406030204" pitchFamily="18" charset="0"/>
                          </a:rPr>
                          <m:t>(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  <m:sup>
                        <m:r>
                          <a:rPr lang="en-US" altLang="ja-JP" sz="280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ja-JP" sz="28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])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28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800" dirty="0" smtClean="0"/>
                  <a:t>, which has asymmetric left-hand side matrix.</a:t>
                </a:r>
              </a:p>
              <a:p>
                <a:pPr>
                  <a:buClrTx/>
                  <a:buFont typeface="ＭＳ Ｐゴシック" panose="020B0600070205080204" pitchFamily="50" charset="-128"/>
                  <a:buChar char="⇒"/>
                </a:pPr>
                <a:r>
                  <a:rPr lang="en-US" altLang="ja-JP" sz="2800" dirty="0" smtClean="0"/>
                  <a:t>Some of </a:t>
                </a:r>
                <a:r>
                  <a:rPr lang="en-US" altLang="ja-JP" sz="2800" dirty="0" err="1" smtClean="0"/>
                  <a:t>eigen</a:t>
                </a:r>
                <a:r>
                  <a:rPr lang="en-US" altLang="ja-JP" sz="2800" dirty="0" smtClean="0"/>
                  <a:t> frequencies could be complex numbers.</a:t>
                </a:r>
              </a:p>
              <a:p>
                <a:pPr>
                  <a:buClrTx/>
                  <a:buFont typeface="ＭＳ Ｐゴシック" panose="020B0600070205080204" pitchFamily="50" charset="-128"/>
                  <a:buChar char="⇒"/>
                </a:pPr>
                <a:r>
                  <a:rPr lang="en-US" altLang="ja-JP" sz="2800" b="0" dirty="0" smtClean="0"/>
                  <a:t>When an angular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ja-JP" sz="28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800" b="0" dirty="0" smtClean="0"/>
                  <a:t>（</a:t>
                </a:r>
                <a14:m>
                  <m:oMath xmlns:m="http://schemas.openxmlformats.org/officeDocument/2006/math"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ja-JP" altLang="en-US" sz="2800" b="0" dirty="0" smtClean="0"/>
                  <a:t>）</a:t>
                </a:r>
                <a:r>
                  <a:rPr lang="en-US" altLang="ja-JP" sz="2800" b="0" dirty="0" smtClean="0"/>
                  <a:t>,</a:t>
                </a:r>
                <a:br>
                  <a:rPr lang="en-US" altLang="ja-JP" sz="2800" b="0" dirty="0" smtClean="0"/>
                </a:br>
                <a:r>
                  <a:rPr lang="en-US" altLang="ja-JP" sz="2800" b="0" dirty="0" smtClean="0"/>
                  <a:t>the time variation of the 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ja-JP" sz="2800" b="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</a:t>
                </a:r>
                <a:r>
                  <a:rPr lang="ja-JP" altLang="en-US" sz="2800" dirty="0" smtClean="0">
                    <a:latin typeface="+mn-ea"/>
                    <a:ea typeface="+mn-ea"/>
                  </a:rPr>
                  <a:t> </a:t>
                </a:r>
                <a:r>
                  <a:rPr lang="en-US" altLang="ja-JP" sz="2800" dirty="0" smtClean="0">
                    <a:latin typeface="+mn-ea"/>
                    <a:ea typeface="+mn-ea"/>
                  </a:rPr>
                  <a:t>mode is</a:t>
                </a:r>
                <a:r>
                  <a:rPr lang="en-US" altLang="ja-JP" sz="2800" b="0" dirty="0" smtClean="0">
                    <a:latin typeface="+mn-ea"/>
                    <a:ea typeface="+mn-ea"/>
                  </a:rPr>
                  <a:t/>
                </a:r>
                <a:br>
                  <a:rPr lang="en-US" altLang="ja-JP" sz="2800" b="0" dirty="0" smtClean="0">
                    <a:latin typeface="+mn-ea"/>
                    <a:ea typeface="+mn-ea"/>
                  </a:rPr>
                </a:br>
                <a:r>
                  <a:rPr lang="ja-JP" altLang="en-US" sz="2800" b="0" dirty="0" smtClean="0">
                    <a:latin typeface="+mn-ea"/>
                    <a:ea typeface="+mn-ea"/>
                  </a:rPr>
                  <a:t>　　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latin typeface="Cambria Math" panose="02040503050406030204" pitchFamily="18" charset="0"/>
                      </a:rPr>
                      <m:t>Re</m:t>
                    </m:r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func>
                          <m:funcPr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ja-JP" sz="2800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ja-JP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ja-JP" sz="2800" b="0" i="0" smtClean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  <m:sSub>
                                  <m:sSubPr>
                                    <m:ctrlPr>
                                      <a:rPr lang="en-US" altLang="ja-JP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800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altLang="ja-JP" sz="28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altLang="ja-JP" sz="2800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altLang="ja-JP" sz="2800" b="0" i="1" dirty="0" smtClean="0">
                    <a:latin typeface="Cambria Math" panose="02040503050406030204" pitchFamily="18" charset="0"/>
                  </a:rPr>
                </a:br>
                <a:r>
                  <a:rPr lang="en-US" altLang="ja-JP" sz="2800" b="0" i="1" dirty="0" smtClean="0">
                    <a:latin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latin typeface="Cambria Math" panose="02040503050406030204" pitchFamily="18" charset="0"/>
                      </a:rPr>
                      <m:t>Re</m:t>
                    </m:r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func>
                          <m:func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ja-JP" sz="280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ja-JP" sz="2800" i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  <m:r>
                                  <a:rPr lang="en-US" altLang="ja-JP" sz="28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altLang="ja-JP" sz="2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  <m:r>
                          <m:rPr>
                            <m:sty m:val="p"/>
                          </m:r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exp</m:t>
                        </m:r>
                        <m:d>
                          <m:dPr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  <m:t>𝑏𝑡</m:t>
                            </m:r>
                          </m:e>
                        </m:d>
                      </m:e>
                    </m:d>
                  </m:oMath>
                </a14:m>
                <a:endParaRPr kumimoji="1" lang="en-US" altLang="ja-JP" sz="28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468" t="-2112" r="-19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 flipH="1">
            <a:off x="6084168" y="5538390"/>
            <a:ext cx="576305" cy="4828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6647165" y="5363924"/>
            <a:ext cx="1935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Divergent term!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3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 smtClean="0"/>
              <a:t>Characteristics (2 of </a:t>
            </a:r>
            <a:r>
              <a:rPr lang="en-US" altLang="ja-JP" dirty="0" smtClean="0"/>
              <a:t>2)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u="sng" dirty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 </a:t>
            </a:r>
            <a:r>
              <a:rPr lang="en-US" altLang="ja-JP" sz="2800" b="1" u="sng" dirty="0" smtClean="0"/>
              <a:t>No increase in DOF</a:t>
            </a:r>
          </a:p>
          <a:p>
            <a:r>
              <a:rPr lang="en-US" altLang="ja-JP" sz="2400" dirty="0" smtClean="0"/>
              <a:t>F-barES-FEM-T4 is a purely </a:t>
            </a:r>
            <a:r>
              <a:rPr lang="en-US" altLang="ja-JP" sz="24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displacement-based</a:t>
            </a:r>
            <a:r>
              <a:rPr lang="en-US" altLang="ja-JP" sz="2400" dirty="0" smtClean="0"/>
              <a:t> formulation.</a:t>
            </a:r>
            <a:endParaRPr lang="en-US" altLang="ja-JP" dirty="0"/>
          </a:p>
          <a:p>
            <a:r>
              <a:rPr lang="en-US" altLang="ja-JP" sz="2400" dirty="0" smtClean="0"/>
              <a:t>In contrast to the u/p hybrid formulations, F-barES-FEM-T4 can be directly applied to explicit dynamics.</a:t>
            </a:r>
          </a:p>
          <a:p>
            <a:pPr marL="0" indent="0">
              <a:buNone/>
            </a:pPr>
            <a:endParaRPr lang="en-US" altLang="ja-JP" sz="2400" b="1" u="sng" dirty="0" smtClean="0">
              <a:solidFill>
                <a:srgbClr val="FF0000"/>
              </a:solidFill>
              <a:latin typeface="+mn-ea"/>
              <a:cs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800" b="1" u="sng" dirty="0" smtClean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 </a:t>
            </a:r>
            <a:r>
              <a:rPr lang="en-US" altLang="ja-JP" sz="2800" b="1" u="sng" dirty="0" smtClean="0"/>
              <a:t>Increase in bandwidth </a:t>
            </a:r>
            <a:r>
              <a:rPr lang="en-US" altLang="ja-JP" sz="2800" b="1" u="sng" dirty="0"/>
              <a:t>of stiffness </a:t>
            </a:r>
            <a:r>
              <a:rPr lang="en-US" altLang="ja-JP" sz="2800" b="1" u="sng" dirty="0" smtClean="0"/>
              <a:t>matrix</a:t>
            </a:r>
          </a:p>
          <a:p>
            <a:r>
              <a:rPr lang="en-US" altLang="ja-JP" sz="2400" dirty="0"/>
              <a:t>F-barES-FEM-T4 </a:t>
            </a:r>
            <a:r>
              <a:rPr lang="en-US" altLang="ja-JP" sz="2400" dirty="0" smtClean="0"/>
              <a:t>takes longer time to </a:t>
            </a:r>
            <a:r>
              <a:rPr lang="en-US" altLang="ja-JP" sz="2400" dirty="0"/>
              <a:t>solve the equilibrium </a:t>
            </a:r>
            <a:r>
              <a:rPr lang="en-US" altLang="ja-JP" sz="2400" dirty="0" smtClean="0"/>
              <a:t>equations…</a:t>
            </a:r>
          </a:p>
          <a:p>
            <a:r>
              <a:rPr lang="en-US" altLang="ja-JP" sz="2400" dirty="0" smtClean="0"/>
              <a:t>In </a:t>
            </a:r>
            <a:r>
              <a:rPr lang="en-US" altLang="ja-JP" sz="2400" dirty="0" smtClean="0">
                <a:solidFill>
                  <a:srgbClr val="C00000"/>
                </a:solidFill>
              </a:rPr>
              <a:t>explicit dynamics</a:t>
            </a:r>
            <a:r>
              <a:rPr lang="en-US" altLang="ja-JP" sz="2400" dirty="0" smtClean="0"/>
              <a:t>, however,</a:t>
            </a:r>
            <a:r>
              <a:rPr lang="ja-JP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0000FF"/>
                </a:solidFill>
              </a:rPr>
              <a:t>we don’t need to solve them!</a:t>
            </a:r>
            <a:endParaRPr lang="en-US" altLang="ja-JP" sz="2000" dirty="0" smtClean="0">
              <a:solidFill>
                <a:srgbClr val="0000F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55576" y="4869160"/>
            <a:ext cx="7417172" cy="83099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ja-JP" sz="2400" dirty="0" smtClean="0">
                <a:solidFill>
                  <a:srgbClr val="FF00FF"/>
                </a:solidFill>
              </a:rPr>
              <a:t>F-barES-FEM-T4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would be suitable </a:t>
            </a:r>
          </a:p>
          <a:p>
            <a:pPr marL="0" indent="0" algn="r">
              <a:buNone/>
            </a:pPr>
            <a:r>
              <a:rPr lang="en-US" altLang="ja-JP" sz="2400" dirty="0"/>
              <a:t>for </a:t>
            </a:r>
            <a:r>
              <a:rPr lang="en-US" altLang="ja-JP" sz="2400" dirty="0">
                <a:solidFill>
                  <a:srgbClr val="C00000"/>
                </a:solidFill>
              </a:rPr>
              <a:t>explicit dynamics </a:t>
            </a:r>
            <a:r>
              <a:rPr lang="en-US" altLang="ja-JP" sz="2400" dirty="0"/>
              <a:t>of rubber-like materials</a:t>
            </a:r>
            <a:r>
              <a:rPr lang="en-US" altLang="ja-JP" sz="2400" dirty="0" smtClean="0"/>
              <a:t>!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41492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Objective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ja-JP" u="sng" dirty="0"/>
          </a:p>
          <a:p>
            <a:pPr marL="0" indent="0">
              <a:buNone/>
            </a:pPr>
            <a:r>
              <a:rPr kumimoji="1"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</a:t>
            </a:r>
            <a:endParaRPr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altLang="ja-JP" sz="2800" dirty="0"/>
              <a:t>E</a:t>
            </a:r>
            <a:r>
              <a:rPr lang="en-US" altLang="ja-JP" sz="2800" dirty="0" smtClean="0"/>
              <a:t>valuate </a:t>
            </a:r>
            <a:r>
              <a:rPr lang="en-US" altLang="ja-JP" sz="2800" dirty="0"/>
              <a:t>the performance of </a:t>
            </a:r>
            <a:r>
              <a:rPr lang="en-US" altLang="ja-JP" sz="2800" dirty="0" smtClean="0">
                <a:solidFill>
                  <a:srgbClr val="FF00FF"/>
                </a:solidFill>
              </a:rPr>
              <a:t>F-barES-FEM-T4</a:t>
            </a:r>
            <a:endParaRPr lang="en-US" altLang="ja-JP" sz="2800" dirty="0">
              <a:solidFill>
                <a:srgbClr val="FF00FF"/>
              </a:solidFill>
            </a:endParaRPr>
          </a:p>
          <a:p>
            <a:pPr marL="0" indent="0" algn="ctr">
              <a:buNone/>
            </a:pPr>
            <a:r>
              <a:rPr lang="en-US" altLang="ja-JP" sz="2800" dirty="0" smtClean="0"/>
              <a:t>in </a:t>
            </a:r>
            <a:r>
              <a:rPr lang="en-US" altLang="ja-JP" sz="2800" dirty="0">
                <a:solidFill>
                  <a:srgbClr val="C00000"/>
                </a:solidFill>
              </a:rPr>
              <a:t>explicit dynamics </a:t>
            </a:r>
            <a:r>
              <a:rPr lang="en-US" altLang="ja-JP" sz="2800" dirty="0"/>
              <a:t>for r</a:t>
            </a:r>
            <a:r>
              <a:rPr lang="en-US" altLang="ja-JP" sz="2800" dirty="0" smtClean="0"/>
              <a:t>ubber-like materials</a:t>
            </a:r>
            <a:r>
              <a:rPr lang="en-US" altLang="ja-JP" sz="2800" dirty="0"/>
              <a:t>.</a:t>
            </a:r>
            <a:endParaRPr lang="ja-JP" altLang="en-US" sz="2800" dirty="0"/>
          </a:p>
          <a:p>
            <a:pPr marL="0" indent="0">
              <a:buNone/>
            </a:pPr>
            <a:endParaRPr kumimoji="1" lang="en-US" altLang="ja-JP" u="sng" dirty="0" smtClean="0"/>
          </a:p>
          <a:p>
            <a:pPr marL="0" indent="0">
              <a:buNone/>
            </a:pPr>
            <a:r>
              <a:rPr kumimoji="1"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r>
              <a:rPr kumimoji="1" lang="en-US" altLang="ja-JP" sz="2400" dirty="0" smtClean="0"/>
              <a:t>Methods: Quick introduction of F-barES-FEM-T4</a:t>
            </a:r>
            <a:endParaRPr lang="en-US" altLang="ja-JP" dirty="0"/>
          </a:p>
          <a:p>
            <a:r>
              <a:rPr kumimoji="1" lang="en-US" altLang="ja-JP" sz="2400" dirty="0" smtClean="0"/>
              <a:t>Results &amp; Discussion: A few verification analyses</a:t>
            </a:r>
          </a:p>
          <a:p>
            <a:r>
              <a:rPr lang="en-US" altLang="ja-JP" sz="2400" dirty="0" smtClean="0"/>
              <a:t>Summary</a:t>
            </a:r>
            <a:endParaRPr kumimoji="1"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288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3068960"/>
            <a:ext cx="9144000" cy="620712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Methods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44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角丸四角形 24"/>
          <p:cNvSpPr/>
          <p:nvPr/>
        </p:nvSpPr>
        <p:spPr>
          <a:xfrm>
            <a:off x="6419542" y="928824"/>
            <a:ext cx="2216455" cy="2140136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accent6"/>
                </a:solidFill>
              </a:rPr>
              <a:t>Procedure of</a:t>
            </a:r>
            <a:r>
              <a:rPr lang="ja-JP" altLang="en-US" dirty="0">
                <a:solidFill>
                  <a:schemeClr val="accent6"/>
                </a:solidFill>
              </a:rPr>
              <a:t> 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F-</a:t>
            </a:r>
            <a:r>
              <a:rPr kumimoji="1" lang="en-US" altLang="ja-JP" dirty="0" err="1" smtClean="0">
                <a:solidFill>
                  <a:schemeClr val="accent6"/>
                </a:solidFill>
              </a:rPr>
              <a:t>barES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-FEM (1 of 2)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>
                <a:latin typeface="+mn-ea"/>
                <a:ea typeface="+mn-ea"/>
              </a:rPr>
              <a:t>P. </a:t>
            </a:r>
            <a:fld id="{F8FDF831-B0A3-4B44-A20D-7581D5587101}" type="slidenum">
              <a:rPr lang="ja-JP" altLang="en-US" smtClean="0">
                <a:latin typeface="+mn-ea"/>
                <a:ea typeface="+mn-ea"/>
              </a:rPr>
              <a:pPr/>
              <a:t>7</a:t>
            </a:fld>
            <a:endParaRPr lang="ja-JP" altLang="en-US" dirty="0">
              <a:latin typeface="+mn-ea"/>
              <a:ea typeface="+mn-ea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6565930" y="1346850"/>
            <a:ext cx="1988801" cy="1668657"/>
            <a:chOff x="4860075" y="1560327"/>
            <a:chExt cx="3329507" cy="2793546"/>
          </a:xfrm>
        </p:grpSpPr>
        <p:sp>
          <p:nvSpPr>
            <p:cNvPr id="7" name="二等辺三角形 6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8" name="二等辺三角形 7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21" name="二等辺三角形 20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" name="二等辺三角形 21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" name="二等辺三角形 22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8" name="二等辺三角形 17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" name="二等辺三角形 18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" name="二等辺三角形 19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" name="円/楕円 10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6948677" y="3028890"/>
            <a:ext cx="129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+mn-ea"/>
                <a:ea typeface="+mn-ea"/>
                <a:cs typeface="メイリオ" panose="020B0604030504040204" pitchFamily="50" charset="-128"/>
              </a:rPr>
              <a:t> ES-FEM</a:t>
            </a:r>
            <a:endParaRPr lang="en-US" altLang="ja-JP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2375756" y="1342821"/>
            <a:ext cx="3937688" cy="826039"/>
          </a:xfrm>
          <a:prstGeom prst="roundRect">
            <a:avLst>
              <a:gd name="adj" fmla="val 90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コンテンツ プレースホルダー 2"/>
              <p:cNvSpPr txBox="1">
                <a:spLocks/>
              </p:cNvSpPr>
              <p:nvPr/>
            </p:nvSpPr>
            <p:spPr bwMode="auto">
              <a:xfrm>
                <a:off x="251520" y="770149"/>
                <a:ext cx="8418355" cy="678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l"/>
                  <a:defRPr kumimoji="1" sz="28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Font typeface="Wingding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Font typeface="Wingdings" pitchFamily="2" charset="2"/>
                  <a:buChar char="p"/>
                  <a:defRPr kumimoji="1" sz="20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None/>
                </a:pPr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Deformation gradient of </a:t>
                </a:r>
                <a:r>
                  <a:rPr lang="en-US" altLang="ja-JP" dirty="0">
                    <a:solidFill>
                      <a:srgbClr val="FF99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each edge</a:t>
                </a:r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altLang="ja-JP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  <a:cs typeface="メイリオ" panose="020B0604030504040204" pitchFamily="50" charset="-128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  <a:cs typeface="メイリオ" panose="020B0604030504040204" pitchFamily="50" charset="-128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 is derived </a:t>
                </a:r>
                <a:r>
                  <a:rPr lang="en-US" altLang="ja-JP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as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30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520" y="770149"/>
                <a:ext cx="8418355" cy="678631"/>
              </a:xfrm>
              <a:prstGeom prst="rect">
                <a:avLst/>
              </a:prstGeom>
              <a:blipFill>
                <a:blip r:embed="rId4"/>
                <a:stretch>
                  <a:fillRect l="-2896" t="-17857" b="-7946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172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直線コネクタ 58"/>
          <p:cNvCxnSpPr/>
          <p:nvPr/>
        </p:nvCxnSpPr>
        <p:spPr>
          <a:xfrm flipH="1" flipV="1">
            <a:off x="5688124" y="1758820"/>
            <a:ext cx="1044116" cy="1025476"/>
          </a:xfrm>
          <a:prstGeom prst="line">
            <a:avLst/>
          </a:prstGeom>
          <a:ln w="190500" cap="sq">
            <a:solidFill>
              <a:schemeClr val="accent1">
                <a:lumMod val="75000"/>
              </a:schemeClr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>
            <a:off x="1871700" y="2052382"/>
            <a:ext cx="2160240" cy="725525"/>
          </a:xfrm>
          <a:prstGeom prst="line">
            <a:avLst/>
          </a:prstGeom>
          <a:ln w="190500" cap="sq">
            <a:solidFill>
              <a:srgbClr val="FF9900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5148064" y="1448780"/>
            <a:ext cx="1044116" cy="6949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35896" y="1448780"/>
            <a:ext cx="1044116" cy="69496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chemeClr val="accent6"/>
                </a:solidFill>
              </a:rPr>
              <a:t>Procedure of</a:t>
            </a:r>
            <a:r>
              <a:rPr lang="ja-JP" altLang="en-US" dirty="0">
                <a:solidFill>
                  <a:schemeClr val="accent6"/>
                </a:solidFill>
              </a:rPr>
              <a:t> 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F-</a:t>
            </a:r>
            <a:r>
              <a:rPr kumimoji="1" lang="en-US" altLang="ja-JP" dirty="0" err="1" smtClean="0">
                <a:solidFill>
                  <a:schemeClr val="accent6"/>
                </a:solidFill>
              </a:rPr>
              <a:t>barES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-FEM (2 of 2)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221939" y="769938"/>
                <a:ext cx="8418513" cy="67945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ja-JP" dirty="0" smtClean="0"/>
                  <a:t>Each part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kumimoji="1" lang="ja-JP" altLang="en-US" dirty="0" smtClean="0"/>
                  <a:t> </a:t>
                </a:r>
                <a:r>
                  <a:rPr kumimoji="1" lang="en-US" altLang="ja-JP" dirty="0" smtClean="0"/>
                  <a:t>is calculated as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221939" y="769938"/>
                <a:ext cx="8418513" cy="679450"/>
              </a:xfrm>
              <a:blipFill>
                <a:blip r:embed="rId3"/>
                <a:stretch>
                  <a:fillRect l="-2896" t="-17857" b="-80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角丸四角形 20"/>
          <p:cNvSpPr/>
          <p:nvPr/>
        </p:nvSpPr>
        <p:spPr>
          <a:xfrm>
            <a:off x="77461" y="2348881"/>
            <a:ext cx="3774459" cy="3888431"/>
          </a:xfrm>
          <a:prstGeom prst="roundRect">
            <a:avLst>
              <a:gd name="adj" fmla="val 2910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229409" y="2933655"/>
            <a:ext cx="3478003" cy="1396290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角丸四角形 63"/>
          <p:cNvSpPr/>
          <p:nvPr/>
        </p:nvSpPr>
        <p:spPr>
          <a:xfrm>
            <a:off x="3964717" y="2384886"/>
            <a:ext cx="5071779" cy="3924434"/>
          </a:xfrm>
          <a:prstGeom prst="roundRect">
            <a:avLst>
              <a:gd name="adj" fmla="val 379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角丸四角形 83"/>
          <p:cNvSpPr/>
          <p:nvPr/>
        </p:nvSpPr>
        <p:spPr>
          <a:xfrm>
            <a:off x="4526350" y="2914169"/>
            <a:ext cx="4258118" cy="1371061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3" name="グループ化 102"/>
          <p:cNvGrpSpPr/>
          <p:nvPr/>
        </p:nvGrpSpPr>
        <p:grpSpPr>
          <a:xfrm>
            <a:off x="7129061" y="2986177"/>
            <a:ext cx="1331371" cy="1117056"/>
            <a:chOff x="5136741" y="3494762"/>
            <a:chExt cx="2499155" cy="2096858"/>
          </a:xfrm>
        </p:grpSpPr>
        <p:sp>
          <p:nvSpPr>
            <p:cNvPr id="104" name="二等辺三角形 103"/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5" name="二等辺三角形 104"/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6" name="二等辺三角形 105"/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7" name="二等辺三角形 106"/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8" name="二等辺三角形 107"/>
            <p:cNvSpPr/>
            <p:nvPr/>
          </p:nvSpPr>
          <p:spPr>
            <a:xfrm rot="13520069" flipH="1">
              <a:off x="6186687" y="4677440"/>
              <a:ext cx="475703" cy="354522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9" name="二等辺三角形 108"/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0" name="二等辺三角形 109"/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1" name="二等辺三角形 110"/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2" name="二等辺三角形 111"/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3" name="二等辺三角形 112"/>
            <p:cNvSpPr/>
            <p:nvPr/>
          </p:nvSpPr>
          <p:spPr>
            <a:xfrm rot="17652943" flipH="1">
              <a:off x="6034746" y="4050336"/>
              <a:ext cx="597081" cy="31622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4" name="二等辺三角形 113"/>
            <p:cNvSpPr/>
            <p:nvPr/>
          </p:nvSpPr>
          <p:spPr>
            <a:xfrm rot="13532799">
              <a:off x="5756988" y="4319402"/>
              <a:ext cx="535076" cy="44758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5" name="二等辺三角形 114"/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16" name="グループ化 115"/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129" name="グループ化 128"/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137" name="グループ化 136"/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42" name="二等辺三角形 141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3" name="二等辺三角形 142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4" name="二等辺三角形 143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38" name="グループ化 137"/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39" name="二等辺三角形 138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0" name="二等辺三角形 139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1" name="二等辺三角形 140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130" name="円/楕円 129"/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1" name="円/楕円 130"/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2" name="円/楕円 131"/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3" name="円/楕円 132"/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4" name="円/楕円 133"/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5" name="円/楕円 134"/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6" name="円/楕円 135"/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17" name="直線コネクタ 116"/>
            <p:cNvCxnSpPr>
              <a:stCxn id="115" idx="0"/>
              <a:endCxn id="115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/>
            <p:cNvCxnSpPr>
              <a:stCxn id="115" idx="0"/>
              <a:endCxn id="113" idx="2"/>
            </p:cNvCxnSpPr>
            <p:nvPr/>
          </p:nvCxnSpPr>
          <p:spPr>
            <a:xfrm>
              <a:off x="6330499" y="3877831"/>
              <a:ext cx="269441" cy="12320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>
              <a:stCxn id="112" idx="3"/>
              <a:endCxn id="111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/>
            <p:cNvCxnSpPr>
              <a:stCxn id="111" idx="0"/>
              <a:endCxn id="111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/>
            <p:cNvCxnSpPr>
              <a:stCxn id="110" idx="4"/>
              <a:endCxn id="109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/>
            <p:cNvCxnSpPr>
              <a:stCxn id="109" idx="0"/>
              <a:endCxn id="109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/>
            <p:cNvCxnSpPr>
              <a:stCxn id="108" idx="3"/>
              <a:endCxn id="107" idx="0"/>
            </p:cNvCxnSpPr>
            <p:nvPr/>
          </p:nvCxnSpPr>
          <p:spPr>
            <a:xfrm flipH="1">
              <a:off x="6466694" y="4899258"/>
              <a:ext cx="251118" cy="249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コネクタ 123"/>
            <p:cNvCxnSpPr>
              <a:stCxn id="107" idx="0"/>
              <a:endCxn id="107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/>
            <p:cNvCxnSpPr>
              <a:stCxn id="104" idx="4"/>
              <a:endCxn id="104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>
              <a:stCxn id="105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/>
            <p:cNvCxnSpPr>
              <a:stCxn id="106" idx="4"/>
              <a:endCxn id="114" idx="0"/>
            </p:cNvCxnSpPr>
            <p:nvPr/>
          </p:nvCxnSpPr>
          <p:spPr>
            <a:xfrm flipV="1">
              <a:off x="5665173" y="4508945"/>
              <a:ext cx="12241" cy="3030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/>
            <p:cNvCxnSpPr>
              <a:stCxn id="106" idx="0"/>
              <a:endCxn id="114" idx="3"/>
            </p:cNvCxnSpPr>
            <p:nvPr/>
          </p:nvCxnSpPr>
          <p:spPr>
            <a:xfrm flipV="1">
              <a:off x="5696814" y="4195490"/>
              <a:ext cx="300093" cy="30781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グループ化 144"/>
          <p:cNvGrpSpPr/>
          <p:nvPr/>
        </p:nvGrpSpPr>
        <p:grpSpPr>
          <a:xfrm>
            <a:off x="4680012" y="3022181"/>
            <a:ext cx="1303160" cy="1093386"/>
            <a:chOff x="529796" y="2656356"/>
            <a:chExt cx="3329508" cy="2793546"/>
          </a:xfrm>
        </p:grpSpPr>
        <p:sp>
          <p:nvSpPr>
            <p:cNvPr id="146" name="二等辺三角形 145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C6E6A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47" name="グループ化 146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59" name="二等辺三角形 15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0" name="二等辺三角形 15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1" name="二等辺三角形 160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48" name="グループ化 147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56" name="二等辺三角形 155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7" name="二等辺三角形 156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8" name="二等辺三角形 157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49" name="円/楕円 148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0" name="円/楕円 149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1" name="円/楕円 150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2" name="円/楕円 151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3" name="円/楕円 152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4" name="円/楕円 153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5" name="円/楕円 154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62" name="右矢印 161"/>
          <p:cNvSpPr/>
          <p:nvPr/>
        </p:nvSpPr>
        <p:spPr>
          <a:xfrm>
            <a:off x="6110301" y="2960948"/>
            <a:ext cx="932661" cy="491304"/>
          </a:xfrm>
          <a:prstGeom prst="rightArrow">
            <a:avLst>
              <a:gd name="adj1" fmla="val 50000"/>
              <a:gd name="adj2" fmla="val 9772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5" name="グループ化 184"/>
          <p:cNvGrpSpPr/>
          <p:nvPr/>
        </p:nvGrpSpPr>
        <p:grpSpPr>
          <a:xfrm>
            <a:off x="279534" y="3086430"/>
            <a:ext cx="1303160" cy="1093386"/>
            <a:chOff x="529796" y="2656356"/>
            <a:chExt cx="3329508" cy="2793546"/>
          </a:xfrm>
        </p:grpSpPr>
        <p:sp>
          <p:nvSpPr>
            <p:cNvPr id="186" name="二等辺三角形 185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C6E6A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87" name="グループ化 186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99" name="二等辺三角形 19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0" name="二等辺三角形 19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1" name="二等辺三角形 200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88" name="グループ化 187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96" name="二等辺三角形 195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7" name="二等辺三角形 196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8" name="二等辺三角形 197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89" name="円/楕円 188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0" name="円/楕円 189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1" name="円/楕円 190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2" name="円/楕円 191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3" name="円/楕円 192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4" name="円/楕円 193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5" name="円/楕円 194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202" name="テキスト ボックス 201"/>
          <p:cNvSpPr txBox="1"/>
          <p:nvPr/>
        </p:nvSpPr>
        <p:spPr>
          <a:xfrm>
            <a:off x="136668" y="2348880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Isovolumetric</a:t>
            </a:r>
            <a:r>
              <a:rPr lang="ja-JP" altLang="en-US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04" name="テキスト ボックス 203"/>
          <p:cNvSpPr txBox="1"/>
          <p:nvPr/>
        </p:nvSpPr>
        <p:spPr>
          <a:xfrm>
            <a:off x="215516" y="4293096"/>
            <a:ext cx="36610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Smoothing the value of adjacent elements.</a:t>
            </a:r>
            <a:endParaRPr lang="en-US" altLang="ja-JP" sz="24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r>
              <a:rPr lang="ja-JP" altLang="en-US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↓</a:t>
            </a:r>
            <a:endParaRPr lang="en-US" altLang="ja-JP" sz="24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altLang="ja-JP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same manner as</a:t>
            </a:r>
          </a:p>
          <a:p>
            <a:r>
              <a:rPr lang="en-US" altLang="ja-JP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US" altLang="ja-JP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ja-JP" altLang="en-US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　　</a:t>
            </a:r>
            <a:r>
              <a:rPr lang="en-US" altLang="ja-JP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ES-FEM</a:t>
            </a:r>
            <a:endParaRPr lang="en-US" altLang="ja-JP" sz="20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" name="テキスト ボックス 204"/>
          <p:cNvSpPr txBox="1"/>
          <p:nvPr/>
        </p:nvSpPr>
        <p:spPr>
          <a:xfrm>
            <a:off x="3923928" y="4437112"/>
            <a:ext cx="52200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altLang="ja-JP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1)Calculating node’s value by smoothing </a:t>
            </a:r>
          </a:p>
          <a:p>
            <a:r>
              <a:rPr lang="en-US" altLang="ja-JP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   the value of adjacent elements</a:t>
            </a:r>
          </a:p>
          <a:p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(2)Calculating elements’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value by smoothing 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	      the value of adjacent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nodes</a:t>
            </a:r>
            <a:endParaRPr lang="en-US" altLang="ja-JP" sz="20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altLang="ja-JP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(3)Repeating (1) and (2) a few times</a:t>
            </a:r>
          </a:p>
        </p:txBody>
      </p:sp>
      <p:sp>
        <p:nvSpPr>
          <p:cNvPr id="99" name="右矢印 98"/>
          <p:cNvSpPr/>
          <p:nvPr/>
        </p:nvSpPr>
        <p:spPr>
          <a:xfrm flipH="1">
            <a:off x="6015603" y="3681028"/>
            <a:ext cx="932661" cy="491304"/>
          </a:xfrm>
          <a:prstGeom prst="rightArrow">
            <a:avLst>
              <a:gd name="adj1" fmla="val 50000"/>
              <a:gd name="adj2" fmla="val 9772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4074284" y="2353253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Volumetric</a:t>
            </a:r>
            <a:r>
              <a:rPr lang="ja-JP" altLang="en-US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96" name="グループ化 95"/>
          <p:cNvGrpSpPr/>
          <p:nvPr/>
        </p:nvGrpSpPr>
        <p:grpSpPr>
          <a:xfrm>
            <a:off x="2227340" y="3108895"/>
            <a:ext cx="1433182" cy="1070921"/>
            <a:chOff x="4860075" y="1560327"/>
            <a:chExt cx="3329507" cy="2793546"/>
          </a:xfrm>
        </p:grpSpPr>
        <p:sp>
          <p:nvSpPr>
            <p:cNvPr id="101" name="二等辺三角形 100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02" name="二等辺三角形 101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grpSp>
          <p:nvGrpSpPr>
            <p:cNvPr id="163" name="グループ化 162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175" name="二等辺三角形 174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6" name="二等辺三角形 175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7" name="二等辺三角形 176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64" name="グループ化 163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72" name="二等辺三角形 171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3" name="二等辺三角形 172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4" name="二等辺三角形 173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65" name="円/楕円 10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6" name="円/楕円 11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7" name="円/楕円 12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8" name="円/楕円 13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9" name="円/楕円 14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0" name="円/楕円 15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1" name="円/楕円 16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</p:grpSp>
      <p:sp>
        <p:nvSpPr>
          <p:cNvPr id="179" name="右矢印 178"/>
          <p:cNvSpPr/>
          <p:nvPr/>
        </p:nvSpPr>
        <p:spPr>
          <a:xfrm>
            <a:off x="1696769" y="3435734"/>
            <a:ext cx="545719" cy="491304"/>
          </a:xfrm>
          <a:prstGeom prst="rightArrow">
            <a:avLst>
              <a:gd name="adj1" fmla="val 50000"/>
              <a:gd name="adj2" fmla="val 7057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テキスト ボックス 177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78" name="テキスト ボックス 1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03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直線コネクタ 58"/>
          <p:cNvCxnSpPr/>
          <p:nvPr/>
        </p:nvCxnSpPr>
        <p:spPr>
          <a:xfrm flipH="1" flipV="1">
            <a:off x="5688124" y="1758820"/>
            <a:ext cx="1044116" cy="1025476"/>
          </a:xfrm>
          <a:prstGeom prst="line">
            <a:avLst/>
          </a:prstGeom>
          <a:ln w="190500" cap="sq">
            <a:solidFill>
              <a:schemeClr val="accent1">
                <a:lumMod val="75000"/>
              </a:schemeClr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角丸四角形 63"/>
          <p:cNvSpPr/>
          <p:nvPr/>
        </p:nvSpPr>
        <p:spPr>
          <a:xfrm>
            <a:off x="4355976" y="2348882"/>
            <a:ext cx="4418471" cy="2723012"/>
          </a:xfrm>
          <a:prstGeom prst="roundRect">
            <a:avLst>
              <a:gd name="adj" fmla="val 379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角丸四角形 242"/>
          <p:cNvSpPr/>
          <p:nvPr/>
        </p:nvSpPr>
        <p:spPr>
          <a:xfrm>
            <a:off x="5904148" y="2788794"/>
            <a:ext cx="1538191" cy="1396290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/>
          <p:cNvCxnSpPr/>
          <p:nvPr/>
        </p:nvCxnSpPr>
        <p:spPr>
          <a:xfrm flipH="1">
            <a:off x="1871700" y="2052382"/>
            <a:ext cx="2160240" cy="725525"/>
          </a:xfrm>
          <a:prstGeom prst="line">
            <a:avLst/>
          </a:prstGeom>
          <a:ln w="190500" cap="sq">
            <a:solidFill>
              <a:srgbClr val="FF9900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5148064" y="1448780"/>
            <a:ext cx="1044116" cy="6949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35896" y="1448780"/>
            <a:ext cx="1044116" cy="69496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accent6"/>
                </a:solidFill>
              </a:rPr>
              <a:t>Advantages of</a:t>
            </a:r>
            <a:r>
              <a:rPr lang="ja-JP" altLang="en-US" dirty="0">
                <a:solidFill>
                  <a:schemeClr val="accent6"/>
                </a:solidFill>
              </a:rPr>
              <a:t> 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F-</a:t>
            </a:r>
            <a:r>
              <a:rPr kumimoji="1" lang="en-US" altLang="ja-JP" dirty="0" err="1" smtClean="0">
                <a:solidFill>
                  <a:schemeClr val="accent6"/>
                </a:solidFill>
              </a:rPr>
              <a:t>barES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-FEM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21" name="角丸四角形 20"/>
          <p:cNvSpPr/>
          <p:nvPr/>
        </p:nvSpPr>
        <p:spPr>
          <a:xfrm>
            <a:off x="395536" y="2312875"/>
            <a:ext cx="3669038" cy="2759019"/>
          </a:xfrm>
          <a:prstGeom prst="roundRect">
            <a:avLst>
              <a:gd name="adj" fmla="val 2910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1340050" y="2788794"/>
            <a:ext cx="1538191" cy="1396290"/>
            <a:chOff x="1269613" y="2780928"/>
            <a:chExt cx="1538191" cy="1396290"/>
          </a:xfrm>
        </p:grpSpPr>
        <p:sp>
          <p:nvSpPr>
            <p:cNvPr id="23" name="角丸四角形 22"/>
            <p:cNvSpPr/>
            <p:nvPr/>
          </p:nvSpPr>
          <p:spPr>
            <a:xfrm>
              <a:off x="1269613" y="2780928"/>
              <a:ext cx="1538191" cy="1396290"/>
            </a:xfrm>
            <a:prstGeom prst="roundRect">
              <a:avLst>
                <a:gd name="adj" fmla="val 55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21" name="グループ化 220"/>
            <p:cNvGrpSpPr/>
            <p:nvPr/>
          </p:nvGrpSpPr>
          <p:grpSpPr>
            <a:xfrm>
              <a:off x="1331640" y="2917078"/>
              <a:ext cx="1328216" cy="1145336"/>
              <a:chOff x="4860075" y="1560327"/>
              <a:chExt cx="3329507" cy="2793546"/>
            </a:xfrm>
          </p:grpSpPr>
          <p:sp>
            <p:nvSpPr>
              <p:cNvPr id="222" name="二等辺三角形 221"/>
              <p:cNvSpPr/>
              <p:nvPr/>
            </p:nvSpPr>
            <p:spPr>
              <a:xfrm rot="13532799">
                <a:off x="5295916" y="2480967"/>
                <a:ext cx="1216226" cy="600952"/>
              </a:xfrm>
              <a:prstGeom prst="triangle">
                <a:avLst>
                  <a:gd name="adj" fmla="val 52895"/>
                </a:avLst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3" name="二等辺三角形 222"/>
              <p:cNvSpPr/>
              <p:nvPr/>
            </p:nvSpPr>
            <p:spPr>
              <a:xfrm rot="2732799">
                <a:off x="5702498" y="2039122"/>
                <a:ext cx="1216226" cy="600952"/>
              </a:xfrm>
              <a:prstGeom prst="triangle">
                <a:avLst>
                  <a:gd name="adj" fmla="val 57584"/>
                </a:avLst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grpSp>
            <p:nvGrpSpPr>
              <p:cNvPr id="224" name="グループ化 223"/>
              <p:cNvGrpSpPr/>
              <p:nvPr/>
            </p:nvGrpSpPr>
            <p:grpSpPr>
              <a:xfrm>
                <a:off x="5824027" y="1676691"/>
                <a:ext cx="2365555" cy="2074125"/>
                <a:chOff x="1106569" y="3201088"/>
                <a:chExt cx="2365555" cy="2074125"/>
              </a:xfrm>
            </p:grpSpPr>
            <p:sp>
              <p:nvSpPr>
                <p:cNvPr id="236" name="二等辺三角形 235"/>
                <p:cNvSpPr/>
                <p:nvPr/>
              </p:nvSpPr>
              <p:spPr>
                <a:xfrm rot="20409393">
                  <a:off x="1580243" y="3201088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7" name="二等辺三角形 236"/>
                <p:cNvSpPr/>
                <p:nvPr/>
              </p:nvSpPr>
              <p:spPr>
                <a:xfrm rot="9609393">
                  <a:off x="1106569" y="3369964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8" name="二等辺三角形 237"/>
                <p:cNvSpPr/>
                <p:nvPr/>
              </p:nvSpPr>
              <p:spPr>
                <a:xfrm rot="9609393">
                  <a:off x="1942709" y="4206105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grpSp>
            <p:nvGrpSpPr>
              <p:cNvPr id="225" name="グループ化 224"/>
              <p:cNvGrpSpPr/>
              <p:nvPr/>
            </p:nvGrpSpPr>
            <p:grpSpPr>
              <a:xfrm rot="10800000">
                <a:off x="4860075" y="2203007"/>
                <a:ext cx="2365555" cy="2074125"/>
                <a:chOff x="1106569" y="3201088"/>
                <a:chExt cx="2365555" cy="2074125"/>
              </a:xfrm>
            </p:grpSpPr>
            <p:sp>
              <p:nvSpPr>
                <p:cNvPr id="233" name="二等辺三角形 232"/>
                <p:cNvSpPr/>
                <p:nvPr/>
              </p:nvSpPr>
              <p:spPr>
                <a:xfrm rot="20409393">
                  <a:off x="1580243" y="3201088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4" name="二等辺三角形 233"/>
                <p:cNvSpPr/>
                <p:nvPr/>
              </p:nvSpPr>
              <p:spPr>
                <a:xfrm rot="9609393">
                  <a:off x="1106569" y="3369964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5" name="二等辺三角形 234"/>
                <p:cNvSpPr/>
                <p:nvPr/>
              </p:nvSpPr>
              <p:spPr>
                <a:xfrm rot="9609393">
                  <a:off x="1942709" y="4206105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226" name="円/楕円 225"/>
              <p:cNvSpPr/>
              <p:nvPr/>
            </p:nvSpPr>
            <p:spPr>
              <a:xfrm>
                <a:off x="5617831" y="2049307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7" name="円/楕円 226"/>
              <p:cNvSpPr/>
              <p:nvPr/>
            </p:nvSpPr>
            <p:spPr>
              <a:xfrm>
                <a:off x="7040265" y="1560327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8" name="円/楕円 227"/>
              <p:cNvSpPr/>
              <p:nvPr/>
            </p:nvSpPr>
            <p:spPr>
              <a:xfrm>
                <a:off x="6455409" y="2897714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9" name="円/楕円 228"/>
              <p:cNvSpPr/>
              <p:nvPr/>
            </p:nvSpPr>
            <p:spPr>
              <a:xfrm>
                <a:off x="5017008" y="3425056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0" name="円/楕円 229"/>
              <p:cNvSpPr/>
              <p:nvPr/>
            </p:nvSpPr>
            <p:spPr>
              <a:xfrm>
                <a:off x="5853923" y="4220548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1" name="円/楕円 230"/>
              <p:cNvSpPr/>
              <p:nvPr/>
            </p:nvSpPr>
            <p:spPr>
              <a:xfrm>
                <a:off x="7274830" y="3742578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2" name="円/楕円 231"/>
              <p:cNvSpPr/>
              <p:nvPr/>
            </p:nvSpPr>
            <p:spPr>
              <a:xfrm>
                <a:off x="7877844" y="2387203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</p:grpSp>
      <p:sp>
        <p:nvSpPr>
          <p:cNvPr id="239" name="テキスト ボックス 238"/>
          <p:cNvSpPr txBox="1"/>
          <p:nvPr/>
        </p:nvSpPr>
        <p:spPr>
          <a:xfrm>
            <a:off x="395536" y="4214448"/>
            <a:ext cx="3669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Like a ES-FEM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Shear locking free</a:t>
            </a:r>
          </a:p>
        </p:txBody>
      </p:sp>
      <p:sp>
        <p:nvSpPr>
          <p:cNvPr id="240" name="テキスト ボックス 239"/>
          <p:cNvSpPr txBox="1"/>
          <p:nvPr/>
        </p:nvSpPr>
        <p:spPr>
          <a:xfrm>
            <a:off x="4499992" y="4185084"/>
            <a:ext cx="4212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Like a NS-FEM</a:t>
            </a:r>
          </a:p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Little pressure oscillation </a:t>
            </a:r>
            <a:endParaRPr kumimoji="1" lang="en-US" altLang="ja-JP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1" name="テキスト ボックス 240"/>
          <p:cNvSpPr txBox="1"/>
          <p:nvPr/>
        </p:nvSpPr>
        <p:spPr>
          <a:xfrm>
            <a:off x="2097620" y="5250559"/>
            <a:ext cx="4634620" cy="8309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Volumetric locking free</a:t>
            </a:r>
            <a:r>
              <a:rPr lang="en-US" altLang="ja-JP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ja-JP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 aid of F-bar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359532" y="2227784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Isovolumetric</a:t>
            </a:r>
            <a:r>
              <a:rPr lang="ja-JP" altLang="en-US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4535996" y="2240868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Volumetric</a:t>
            </a:r>
            <a:r>
              <a:rPr lang="ja-JP" altLang="en-US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84" name="コンテンツ プレースホルダー 2"/>
          <p:cNvSpPr txBox="1">
            <a:spLocks/>
          </p:cNvSpPr>
          <p:nvPr/>
        </p:nvSpPr>
        <p:spPr bwMode="auto">
          <a:xfrm>
            <a:off x="41920" y="805334"/>
            <a:ext cx="910258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altLang="ja-JP" kern="0" dirty="0" smtClean="0"/>
              <a:t>This formulation is designed to have 3 advantages.</a:t>
            </a:r>
            <a:endParaRPr lang="ja-JP" alt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テキスト ボックス 82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83" name="テキスト ボックス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グループ化 84"/>
          <p:cNvGrpSpPr/>
          <p:nvPr/>
        </p:nvGrpSpPr>
        <p:grpSpPr>
          <a:xfrm>
            <a:off x="6012160" y="2924944"/>
            <a:ext cx="1331371" cy="1117056"/>
            <a:chOff x="5136741" y="3494762"/>
            <a:chExt cx="2499155" cy="2096858"/>
          </a:xfrm>
        </p:grpSpPr>
        <p:sp>
          <p:nvSpPr>
            <p:cNvPr id="86" name="二等辺三角形 85"/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7" name="二等辺三角形 86"/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8" name="二等辺三角形 87"/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9" name="二等辺三角形 88"/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0" name="二等辺三角形 89"/>
            <p:cNvSpPr/>
            <p:nvPr/>
          </p:nvSpPr>
          <p:spPr>
            <a:xfrm rot="13520069" flipH="1">
              <a:off x="6186687" y="4677440"/>
              <a:ext cx="475703" cy="354522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1" name="二等辺三角形 90"/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2" name="二等辺三角形 91"/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3" name="二等辺三角形 92"/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4" name="二等辺三角形 93"/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5" name="二等辺三角形 94"/>
            <p:cNvSpPr/>
            <p:nvPr/>
          </p:nvSpPr>
          <p:spPr>
            <a:xfrm rot="17652943" flipH="1">
              <a:off x="6034746" y="4050336"/>
              <a:ext cx="597081" cy="31622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6" name="二等辺三角形 95"/>
            <p:cNvSpPr/>
            <p:nvPr/>
          </p:nvSpPr>
          <p:spPr>
            <a:xfrm rot="13532799">
              <a:off x="5756988" y="4319402"/>
              <a:ext cx="535076" cy="44758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3" name="二等辺三角形 102"/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04" name="グループ化 103"/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117" name="グループ化 116"/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125" name="グループ化 124"/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30" name="二等辺三角形 129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31" name="二等辺三角形 130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32" name="二等辺三角形 131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26" name="グループ化 125"/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27" name="二等辺三角形 126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28" name="二等辺三角形 127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29" name="二等辺三角形 128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118" name="円/楕円 117"/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9" name="円/楕円 118"/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0" name="円/楕円 119"/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1" name="円/楕円 120"/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2" name="円/楕円 121"/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3" name="円/楕円 122"/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4" name="円/楕円 123"/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05" name="直線コネクタ 104"/>
            <p:cNvCxnSpPr>
              <a:stCxn id="103" idx="0"/>
              <a:endCxn id="103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105"/>
            <p:cNvCxnSpPr>
              <a:stCxn id="103" idx="0"/>
              <a:endCxn id="95" idx="2"/>
            </p:cNvCxnSpPr>
            <p:nvPr/>
          </p:nvCxnSpPr>
          <p:spPr>
            <a:xfrm>
              <a:off x="6330499" y="3877831"/>
              <a:ext cx="269441" cy="12320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/>
            <p:cNvCxnSpPr>
              <a:stCxn id="94" idx="3"/>
              <a:endCxn id="93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/>
            <p:cNvCxnSpPr>
              <a:stCxn id="93" idx="0"/>
              <a:endCxn id="93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/>
            <p:cNvCxnSpPr>
              <a:stCxn id="92" idx="4"/>
              <a:endCxn id="91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/>
            <p:cNvCxnSpPr>
              <a:stCxn id="91" idx="0"/>
              <a:endCxn id="91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/>
            <p:cNvCxnSpPr>
              <a:stCxn id="90" idx="3"/>
              <a:endCxn id="89" idx="0"/>
            </p:cNvCxnSpPr>
            <p:nvPr/>
          </p:nvCxnSpPr>
          <p:spPr>
            <a:xfrm flipH="1">
              <a:off x="6466694" y="4899258"/>
              <a:ext cx="251118" cy="249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/>
            <p:cNvCxnSpPr>
              <a:stCxn id="89" idx="0"/>
              <a:endCxn id="89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/>
            <p:cNvCxnSpPr>
              <a:stCxn id="86" idx="4"/>
              <a:endCxn id="86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/>
            <p:cNvCxnSpPr>
              <a:stCxn id="87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/>
            <p:cNvCxnSpPr>
              <a:stCxn id="88" idx="4"/>
              <a:endCxn id="96" idx="0"/>
            </p:cNvCxnSpPr>
            <p:nvPr/>
          </p:nvCxnSpPr>
          <p:spPr>
            <a:xfrm flipV="1">
              <a:off x="5665173" y="4508945"/>
              <a:ext cx="12241" cy="3030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/>
            <p:cNvCxnSpPr>
              <a:stCxn id="88" idx="0"/>
              <a:endCxn id="96" idx="3"/>
            </p:cNvCxnSpPr>
            <p:nvPr/>
          </p:nvCxnSpPr>
          <p:spPr>
            <a:xfrm flipV="1">
              <a:off x="5696814" y="4195490"/>
              <a:ext cx="300093" cy="30781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624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wccm2016-sfem-dynamic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Comic Sans MS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38666</TotalTime>
  <Words>973</Words>
  <Application>Microsoft Office PowerPoint</Application>
  <PresentationFormat>画面に合わせる (4:3)</PresentationFormat>
  <Paragraphs>310</Paragraphs>
  <Slides>33</Slides>
  <Notes>33</Notes>
  <HiddenSlides>0</HiddenSlides>
  <MMClips>2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43" baseType="lpstr">
      <vt:lpstr>MS PGothic</vt:lpstr>
      <vt:lpstr>MS PGothic</vt:lpstr>
      <vt:lpstr>メイリオ</vt:lpstr>
      <vt:lpstr>Arial</vt:lpstr>
      <vt:lpstr>Calibri</vt:lpstr>
      <vt:lpstr>Cambria Math</vt:lpstr>
      <vt:lpstr>Comic Sans MS</vt:lpstr>
      <vt:lpstr>Wingdings</vt:lpstr>
      <vt:lpstr>デザインの設定</vt:lpstr>
      <vt:lpstr>Acrobat Document</vt:lpstr>
      <vt:lpstr>Performance Evaluation of F-barES-FEM-T4 in Dynamic Analysis</vt:lpstr>
      <vt:lpstr>Background</vt:lpstr>
      <vt:lpstr>Characteristics (1 of 2)</vt:lpstr>
      <vt:lpstr>Characteristics (2 of 2)</vt:lpstr>
      <vt:lpstr>Objective </vt:lpstr>
      <vt:lpstr>Methods</vt:lpstr>
      <vt:lpstr>Procedure of F-barES-FEM (1 of 2)</vt:lpstr>
      <vt:lpstr>Procedure of F-barES-FEM (2 of 2)</vt:lpstr>
      <vt:lpstr>Advantages of F-barES-FEM</vt:lpstr>
      <vt:lpstr>Equation to solve</vt:lpstr>
      <vt:lpstr>Result &amp; Discussion</vt:lpstr>
      <vt:lpstr>#1　Bending of a cantilever</vt:lpstr>
      <vt:lpstr>Time history of deformed shapes</vt:lpstr>
      <vt:lpstr>Deformed shapes and pressure distributions</vt:lpstr>
      <vt:lpstr>Deformed shapes and pressure distributions</vt:lpstr>
      <vt:lpstr>Time history of displacement</vt:lpstr>
      <vt:lpstr>Time history of total energy</vt:lpstr>
      <vt:lpstr>#2　Natural mode of a cantilever</vt:lpstr>
      <vt:lpstr>Natural frequencies of each mode</vt:lpstr>
      <vt:lpstr>Natural mode shapes</vt:lpstr>
      <vt:lpstr>Distributions of natural frequencies</vt:lpstr>
      <vt:lpstr>Cause of energy divergence</vt:lpstr>
      <vt:lpstr>#3 Swinging of Bunny Ears</vt:lpstr>
      <vt:lpstr>Time histories of deformed shapes</vt:lpstr>
      <vt:lpstr>Deformed shapes and sign of pressure</vt:lpstr>
      <vt:lpstr>Deformed shapes and sign of pressure</vt:lpstr>
      <vt:lpstr>Summary</vt:lpstr>
      <vt:lpstr>Summary</vt:lpstr>
      <vt:lpstr>PowerPoint プレゼンテーション</vt:lpstr>
      <vt:lpstr>Propagation of 1D pressure wave</vt:lpstr>
      <vt:lpstr>Propagation of 1D pressure wave</vt:lpstr>
      <vt:lpstr>Velocity Verlet Method</vt:lpstr>
      <vt:lpstr>Cause of energy divergence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wccm2016-sfem-dynamic</dc:title>
  <dc:creator>Yuki ONISHI</dc:creator>
  <cp:lastModifiedBy>yuki</cp:lastModifiedBy>
  <cp:revision>1895</cp:revision>
  <cp:lastPrinted>2016-07-18T06:25:28Z</cp:lastPrinted>
  <dcterms:created xsi:type="dcterms:W3CDTF">2007-11-22T18:02:40Z</dcterms:created>
  <dcterms:modified xsi:type="dcterms:W3CDTF">2016-08-05T19:02:43Z</dcterms:modified>
</cp:coreProperties>
</file>