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9"/>
  </p:notesMasterIdLst>
  <p:handoutMasterIdLst>
    <p:handoutMasterId r:id="rId30"/>
  </p:handoutMasterIdLst>
  <p:sldIdLst>
    <p:sldId id="469" r:id="rId2"/>
    <p:sldId id="722" r:id="rId3"/>
    <p:sldId id="721" r:id="rId4"/>
    <p:sldId id="725" r:id="rId5"/>
    <p:sldId id="481" r:id="rId6"/>
    <p:sldId id="546" r:id="rId7"/>
    <p:sldId id="727" r:id="rId8"/>
    <p:sldId id="668" r:id="rId9"/>
    <p:sldId id="669" r:id="rId10"/>
    <p:sldId id="745" r:id="rId11"/>
    <p:sldId id="671" r:id="rId12"/>
    <p:sldId id="729" r:id="rId13"/>
    <p:sldId id="733" r:id="rId14"/>
    <p:sldId id="735" r:id="rId15"/>
    <p:sldId id="730" r:id="rId16"/>
    <p:sldId id="738" r:id="rId17"/>
    <p:sldId id="731" r:id="rId18"/>
    <p:sldId id="736" r:id="rId19"/>
    <p:sldId id="732" r:id="rId20"/>
    <p:sldId id="737" r:id="rId21"/>
    <p:sldId id="740" r:id="rId22"/>
    <p:sldId id="741" r:id="rId23"/>
    <p:sldId id="742" r:id="rId24"/>
    <p:sldId id="743" r:id="rId25"/>
    <p:sldId id="683" r:id="rId26"/>
    <p:sldId id="682" r:id="rId27"/>
    <p:sldId id="746" r:id="rId28"/>
  </p:sldIdLst>
  <p:sldSz cx="9144000" cy="6858000" type="screen4x3"/>
  <p:notesSz cx="9971088" cy="6823075"/>
  <p:custDataLst>
    <p:tags r:id="rId31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88"/>
    <a:srgbClr val="0000CC"/>
    <a:srgbClr val="008000"/>
    <a:srgbClr val="FF00FF"/>
    <a:srgbClr val="FF9900"/>
    <a:srgbClr val="FF0000"/>
    <a:srgbClr val="4DFFC4"/>
    <a:srgbClr val="FFFF80"/>
    <a:srgbClr val="666699"/>
    <a:srgbClr val="ED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4" autoAdjust="0"/>
    <p:restoredTop sz="88252" autoAdjust="0"/>
  </p:normalViewPr>
  <p:slideViewPr>
    <p:cSldViewPr>
      <p:cViewPr varScale="1">
        <p:scale>
          <a:sx n="116" d="100"/>
          <a:sy n="116" d="100"/>
        </p:scale>
        <p:origin x="40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2016/8/6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2016/8/6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120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11088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7722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079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7718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581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90393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3515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6028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5112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6866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2027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0625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2582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5808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4957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32369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6115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789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63927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2324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47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37451" y="6402186"/>
              <a:ext cx="1048931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WCCM</a:t>
              </a:r>
              <a:r>
                <a:rPr kumimoji="0" lang="en-GB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2016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Comic Sans MS" panose="030F0702030302020204" pitchFamily="66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42.png"/><Relationship Id="rId4" Type="http://schemas.openxmlformats.org/officeDocument/2006/relationships/image" Target="../media/image3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image" Target="../media/image45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avi"/><Relationship Id="rId7" Type="http://schemas.openxmlformats.org/officeDocument/2006/relationships/image" Target="../media/image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448780"/>
            <a:ext cx="9144000" cy="2808311"/>
          </a:xfrm>
        </p:spPr>
        <p:txBody>
          <a:bodyPr>
            <a:noAutofit/>
          </a:bodyPr>
          <a:lstStyle/>
          <a:p>
            <a:r>
              <a:rPr lang="en-US" altLang="ja-JP" sz="3600" dirty="0">
                <a:solidFill>
                  <a:srgbClr val="0000CC"/>
                </a:solidFill>
              </a:rPr>
              <a:t>A </a:t>
            </a:r>
            <a:r>
              <a:rPr lang="en-US" altLang="ja-JP" sz="3600" dirty="0" smtClean="0">
                <a:solidFill>
                  <a:srgbClr val="0000CC"/>
                </a:solidFill>
              </a:rPr>
              <a:t>Locking-free</a:t>
            </a:r>
            <a:br>
              <a:rPr lang="en-US" altLang="ja-JP" sz="3600" dirty="0" smtClean="0">
                <a:solidFill>
                  <a:srgbClr val="0000CC"/>
                </a:solidFill>
              </a:rPr>
            </a:br>
            <a:r>
              <a:rPr lang="en-US" altLang="ja-JP" sz="3600" dirty="0" smtClean="0">
                <a:solidFill>
                  <a:srgbClr val="0000CC"/>
                </a:solidFill>
              </a:rPr>
              <a:t> </a:t>
            </a:r>
            <a:r>
              <a:rPr lang="en-US" altLang="ja-JP" sz="3600" dirty="0">
                <a:solidFill>
                  <a:srgbClr val="0000CC"/>
                </a:solidFill>
              </a:rPr>
              <a:t>and </a:t>
            </a:r>
            <a:r>
              <a:rPr lang="en-US" altLang="ja-JP" sz="3600" dirty="0" smtClean="0">
                <a:solidFill>
                  <a:srgbClr val="0000CC"/>
                </a:solidFill>
              </a:rPr>
              <a:t>Pressure </a:t>
            </a:r>
            <a:r>
              <a:rPr lang="en-US" altLang="ja-JP" sz="3600" dirty="0">
                <a:solidFill>
                  <a:srgbClr val="0000CC"/>
                </a:solidFill>
              </a:rPr>
              <a:t>Oscillation-free </a:t>
            </a:r>
            <a:r>
              <a:rPr lang="en-US" altLang="ja-JP" sz="3600" dirty="0" smtClean="0">
                <a:solidFill>
                  <a:srgbClr val="0000CC"/>
                </a:solidFill>
              </a:rPr>
              <a:t/>
            </a:r>
            <a:br>
              <a:rPr lang="en-US" altLang="ja-JP" sz="3600" dirty="0" smtClean="0">
                <a:solidFill>
                  <a:srgbClr val="0000CC"/>
                </a:solidFill>
              </a:rPr>
            </a:br>
            <a:r>
              <a:rPr lang="en-US" altLang="ja-JP" sz="3600" dirty="0" err="1" smtClean="0">
                <a:solidFill>
                  <a:srgbClr val="008000"/>
                </a:solidFill>
              </a:rPr>
              <a:t>Elasto</a:t>
            </a:r>
            <a:r>
              <a:rPr lang="en-US" altLang="ja-JP" sz="3600" dirty="0" smtClean="0">
                <a:solidFill>
                  <a:srgbClr val="008000"/>
                </a:solidFill>
              </a:rPr>
              <a:t>-plastic</a:t>
            </a:r>
            <a:r>
              <a:rPr lang="en-US" altLang="ja-JP" sz="3600" dirty="0" smtClean="0">
                <a:solidFill>
                  <a:srgbClr val="0000CC"/>
                </a:solidFill>
              </a:rPr>
              <a:t> </a:t>
            </a:r>
            <a:r>
              <a:rPr lang="en-US" altLang="ja-JP" sz="3600" dirty="0">
                <a:solidFill>
                  <a:srgbClr val="0000CC"/>
                </a:solidFill>
              </a:rPr>
              <a:t>Large Deformation Analysis using </a:t>
            </a:r>
            <a:r>
              <a:rPr lang="en-US" altLang="ja-JP" sz="3600" dirty="0" smtClean="0">
                <a:solidFill>
                  <a:srgbClr val="FF00FF"/>
                </a:solidFill>
              </a:rPr>
              <a:t>F-barES-FEM-T4</a:t>
            </a:r>
            <a:endParaRPr kumimoji="1" lang="ja-JP" altLang="en-US" sz="3200" b="1" dirty="0">
              <a:solidFill>
                <a:srgbClr val="FF00FF"/>
              </a:solidFill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4487230"/>
            <a:ext cx="6400800" cy="885986"/>
          </a:xfrm>
        </p:spPr>
        <p:txBody>
          <a:bodyPr anchor="b"/>
          <a:lstStyle/>
          <a:p>
            <a:r>
              <a:rPr lang="en-US" altLang="zh-TW" sz="2400" b="1" u="sng" dirty="0" smtClean="0"/>
              <a:t>Yuki ONISHI</a:t>
            </a:r>
            <a:r>
              <a:rPr lang="en-US" altLang="zh-TW" sz="2400" b="1" dirty="0" smtClean="0"/>
              <a:t>, </a:t>
            </a:r>
            <a:r>
              <a:rPr lang="en-US" altLang="zh-TW" sz="2400" b="1" dirty="0" err="1" smtClean="0"/>
              <a:t>Ryoya</a:t>
            </a:r>
            <a:r>
              <a:rPr lang="en-US" altLang="zh-TW" sz="2400" b="1" dirty="0" smtClean="0"/>
              <a:t> IIDA, Kenji AMAYA</a:t>
            </a:r>
            <a:br>
              <a:rPr lang="en-US" altLang="zh-TW" sz="2400" b="1" dirty="0" smtClean="0"/>
            </a:br>
            <a:r>
              <a:rPr lang="en-US" altLang="zh-TW" sz="2400" b="1" dirty="0" smtClean="0"/>
              <a:t>Tokyo Institute of Technology, Japan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Outline of F-</a:t>
            </a:r>
            <a:r>
              <a:rPr lang="en-US" altLang="ja-JP" dirty="0" err="1" smtClean="0"/>
              <a:t>barES</a:t>
            </a:r>
            <a:r>
              <a:rPr lang="en-US" altLang="ja-JP" dirty="0" smtClean="0"/>
              <a:t>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Brief Formulation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Calculate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sz="2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800" dirty="0" smtClean="0"/>
                  <a:t>as usual.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altLang="ja-JP" sz="12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Smooth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altLang="ja-JP" sz="2800" dirty="0" smtClean="0"/>
                  <a:t> at nodes and get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Smooth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ja-JP" sz="2800" dirty="0" smtClean="0"/>
                  <a:t>at elements and get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/>
                  <a:t>Repeat 2. and 3. as necessary (</a:t>
                </a: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2800" dirty="0" smtClean="0">
                    <a:solidFill>
                      <a:srgbClr val="0000CC"/>
                    </a:solidFill>
                  </a:rPr>
                  <a:t> times</a:t>
                </a:r>
                <a:r>
                  <a:rPr lang="en-US" altLang="ja-JP" sz="2800" dirty="0" smtClean="0"/>
                  <a:t>).</a:t>
                </a:r>
                <a:endParaRPr lang="en-US" altLang="ja-JP" sz="9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Smooth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acc>
                      <m:accPr>
                        <m:chr m:val="̇"/>
                        <m:ctrlPr>
                          <a:rPr lang="en-US" altLang="ja-JP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acc>
                          <m:accPr>
                            <m:chr m:val="̇"/>
                            <m:ctrlPr>
                              <a:rPr lang="en-US" altLang="ja-JP" sz="280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280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ja-JP" sz="280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altLang="ja-JP" sz="280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acc>
                                  </m:e>
                                </m:acc>
                              </m:e>
                            </m:acc>
                          </m:e>
                        </m:acc>
                      </m:e>
                    </m:acc>
                  </m:oMath>
                </a14:m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at edges to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/>
                  <a:t>Combine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 of ES-FEM as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kumimoji="1" lang="en-US" altLang="ja-JP" sz="2800" b="0" i="1" smtClean="0">
                            <a:solidFill>
                              <a:srgbClr val="FF0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800" b="1" i="1" smtClean="0">
                            <a:solidFill>
                              <a:srgbClr val="FF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kumimoji="1" lang="en-US" altLang="ja-JP" sz="2800" b="1" i="1" smtClean="0">
                            <a:solidFill>
                              <a:srgbClr val="FF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.</a:t>
                </a:r>
                <a:br>
                  <a:rPr lang="en-US" altLang="ja-JP" sz="2800" dirty="0" smtClean="0"/>
                </a:b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7753470" y="2204864"/>
                <a:ext cx="1264770" cy="923330"/>
              </a:xfrm>
              <a:prstGeom prst="rect">
                <a:avLst/>
              </a:prstGeom>
              <a:solidFill>
                <a:srgbClr val="0000CC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Cyclic</a:t>
                </a:r>
                <a:b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Smoothing</a:t>
                </a:r>
                <a:b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kumimoji="1" lang="ja-JP" alt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470" y="2204864"/>
                <a:ext cx="1264770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3865" t="-4636" r="-3382" b="-92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右大かっこ 5"/>
          <p:cNvSpPr/>
          <p:nvPr/>
        </p:nvSpPr>
        <p:spPr>
          <a:xfrm>
            <a:off x="7070711" y="1880828"/>
            <a:ext cx="576064" cy="1548172"/>
          </a:xfrm>
          <a:prstGeom prst="rightBracket">
            <a:avLst/>
          </a:prstGeom>
          <a:noFill/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704272" y="5406315"/>
                <a:ext cx="7724359" cy="8309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/>
                  <a:t>Hereafter, F-barES-FEM-T4 with </a:t>
                </a:r>
                <a14:m>
                  <m:oMath xmlns:m="http://schemas.openxmlformats.org/officeDocument/2006/math">
                    <m:r>
                      <a:rPr lang="en-US" altLang="ja-JP" sz="2400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cycles </a:t>
                </a:r>
                <a:r>
                  <a:rPr lang="en-US" altLang="ja-JP" sz="2400" dirty="0" smtClean="0"/>
                  <a:t>of smoothing 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is called “F-barES-FEM-T4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400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altLang="ja-JP" sz="2400" dirty="0" smtClean="0">
                    <a:solidFill>
                      <a:srgbClr val="0000CC"/>
                    </a:solidFill>
                  </a:rPr>
                  <a:t>)</a:t>
                </a:r>
                <a:r>
                  <a:rPr lang="en-US" altLang="ja-JP" sz="2400" dirty="0" smtClean="0"/>
                  <a:t>”.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72" y="5406315"/>
                <a:ext cx="7724359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789" t="-5147" r="-710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993158" y="3500151"/>
                <a:ext cx="1586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 layers of ~)</a:t>
                </a:r>
                <a:endParaRPr kumimoji="1" lang="ja-JP" altLang="en-US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158" y="3500151"/>
                <a:ext cx="158658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077" t="-8197" r="-2692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7422930" y="906945"/>
                <a:ext cx="1595309" cy="9233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A kind of</a:t>
                </a:r>
                <a:br>
                  <a:rPr kumimoji="1" lang="en-US" altLang="ja-JP" dirty="0" smtClean="0"/>
                </a:br>
                <a:r>
                  <a:rPr lang="en-US" altLang="ja-JP" dirty="0" smtClean="0"/>
                  <a:t>low-pass filter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for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2930" y="906945"/>
                <a:ext cx="1595309" cy="923330"/>
              </a:xfrm>
              <a:prstGeom prst="rect">
                <a:avLst/>
              </a:prstGeom>
              <a:blipFill rotWithShape="0">
                <a:blip r:embed="rId7"/>
                <a:stretch>
                  <a:fillRect l="-3448" t="-3974" r="-3065" b="-99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63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</a:p>
          <a:p>
            <a:pPr marL="0" indent="0" algn="ctr">
              <a:buNone/>
            </a:pPr>
            <a:r>
              <a:rPr lang="en-US" altLang="ja-JP" dirty="0" smtClean="0"/>
              <a:t>A few example analyses</a:t>
            </a: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5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Bending of </a:t>
            </a:r>
            <a:r>
              <a:rPr lang="en-US" altLang="ja-JP" dirty="0" err="1" smtClean="0"/>
              <a:t>Elasto</a:t>
            </a:r>
            <a:r>
              <a:rPr lang="en-US" altLang="ja-JP" dirty="0" smtClean="0"/>
              <a:t>-Plastic Spanner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20" y="692696"/>
            <a:ext cx="7517488" cy="3204356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800" dirty="0" smtClean="0"/>
              <a:t>2 faces are perfectly constrained.</a:t>
            </a:r>
          </a:p>
          <a:p>
            <a:r>
              <a:rPr lang="en-US" altLang="ja-JP" sz="2800" dirty="0" smtClean="0"/>
              <a:t>Pressure is</a:t>
            </a:r>
            <a:r>
              <a:rPr lang="ja-JP" altLang="en-US" sz="2800" dirty="0" smtClean="0"/>
              <a:t> </a:t>
            </a:r>
            <a:r>
              <a:rPr lang="en-US" altLang="ja-JP" sz="2800" dirty="0"/>
              <a:t>applied</a:t>
            </a:r>
            <a:r>
              <a:rPr lang="ja-JP" altLang="en-US" sz="2800" dirty="0"/>
              <a:t> </a:t>
            </a:r>
            <a:r>
              <a:rPr lang="en-US" altLang="ja-JP" sz="2800" dirty="0"/>
              <a:t>to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a side part of the spanner.</a:t>
            </a:r>
            <a:endParaRPr lang="en-US" altLang="ja-JP" sz="2800" dirty="0"/>
          </a:p>
          <a:p>
            <a:r>
              <a:rPr lang="en-US" altLang="ja-JP" sz="2800" dirty="0"/>
              <a:t>Compared to ABAQUS C3D4H with the same unstructured T4 mesh.</a:t>
            </a:r>
          </a:p>
          <a:p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sp>
        <p:nvSpPr>
          <p:cNvPr id="15" name="下矢印 14"/>
          <p:cNvSpPr/>
          <p:nvPr/>
        </p:nvSpPr>
        <p:spPr>
          <a:xfrm rot="10350134">
            <a:off x="1226918" y="3807105"/>
            <a:ext cx="871925" cy="65938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弧 15"/>
          <p:cNvSpPr/>
          <p:nvPr/>
        </p:nvSpPr>
        <p:spPr>
          <a:xfrm rot="6301013">
            <a:off x="971136" y="2872133"/>
            <a:ext cx="710456" cy="1140458"/>
          </a:xfrm>
          <a:prstGeom prst="arc">
            <a:avLst>
              <a:gd name="adj1" fmla="val 16258480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>
            <a:endCxn id="7" idx="2"/>
          </p:cNvCxnSpPr>
          <p:nvPr/>
        </p:nvCxnSpPr>
        <p:spPr>
          <a:xfrm flipH="1" flipV="1">
            <a:off x="7923385" y="1082011"/>
            <a:ext cx="465040" cy="150745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7923385" y="1225836"/>
            <a:ext cx="465039" cy="317840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8114085" y="800708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CC"/>
                </a:solidFill>
              </a:rPr>
              <a:t>Fixed</a:t>
            </a:r>
            <a:endParaRPr kumimoji="1" lang="ja-JP" altLang="en-US" sz="2400" b="1" dirty="0">
              <a:solidFill>
                <a:srgbClr val="0000CC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51720" y="3905963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Pressure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平行四辺形 6"/>
          <p:cNvSpPr/>
          <p:nvPr/>
        </p:nvSpPr>
        <p:spPr>
          <a:xfrm>
            <a:off x="7430104" y="1016732"/>
            <a:ext cx="558569" cy="130557"/>
          </a:xfrm>
          <a:prstGeom prst="parallelogram">
            <a:avLst>
              <a:gd name="adj" fmla="val 100015"/>
            </a:avLst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7668344" y="1543676"/>
            <a:ext cx="540060" cy="42733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3463873" y="3140968"/>
                <a:ext cx="5644631" cy="13234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rgbClr val="008000"/>
                    </a:solidFill>
                  </a:rPr>
                  <a:t>Elasto</a:t>
                </a:r>
                <a:r>
                  <a:rPr lang="en-US" altLang="ja-JP" sz="2000" b="1" dirty="0">
                    <a:solidFill>
                      <a:srgbClr val="008000"/>
                    </a:solidFill>
                  </a:rPr>
                  <a:t>-plastic</a:t>
                </a:r>
                <a:r>
                  <a:rPr lang="en-US" altLang="ja-JP" sz="2000" dirty="0"/>
                  <a:t> </a:t>
                </a:r>
                <a:r>
                  <a:rPr lang="en-US" altLang="ja-JP" sz="2000" dirty="0" smtClean="0"/>
                  <a:t>material: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err="1" smtClean="0"/>
                  <a:t>Hencky</a:t>
                </a:r>
                <a:r>
                  <a:rPr lang="en-US" altLang="ja-JP" sz="2000" dirty="0" smtClean="0"/>
                  <a:t> </a:t>
                </a:r>
                <a:r>
                  <a:rPr lang="en-US" altLang="ja-JP" sz="2000" dirty="0"/>
                  <a:t>elasticity with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=70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en-US" altLang="ja-JP" sz="2000" dirty="0"/>
                  <a:t> </a:t>
                </a:r>
                <a:r>
                  <a:rPr lang="en-US" altLang="ja-JP" sz="2000" dirty="0" smtClean="0"/>
                  <a:t>and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en-US" altLang="ja-JP" sz="2000" dirty="0" smtClean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smtClean="0"/>
                  <a:t>Isotropic </a:t>
                </a:r>
                <a:r>
                  <a:rPr lang="en-US" altLang="ja-JP" sz="2000" dirty="0"/>
                  <a:t>von Mises yield criterion </a:t>
                </a:r>
                <a:r>
                  <a:rPr lang="en-US" altLang="ja-JP" sz="2000" dirty="0" smtClean="0"/>
                  <a:t>with</a:t>
                </a:r>
                <a:br>
                  <a:rPr lang="en-US" altLang="ja-JP" sz="20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100 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000" dirty="0" smtClean="0"/>
                  <a:t>and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=7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/>
                  <a:t>(constant).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873" y="3140968"/>
                <a:ext cx="5644631" cy="1323439"/>
              </a:xfrm>
              <a:prstGeom prst="rect">
                <a:avLst/>
              </a:prstGeom>
              <a:blipFill rotWithShape="0">
                <a:blip r:embed="rId4"/>
                <a:stretch>
                  <a:fillRect l="-1080" t="-1843" r="-2484" b="-78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3033984" y="638982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8.5 k nodes &amp; 33 k </a:t>
            </a:r>
            <a:r>
              <a:rPr kumimoji="1" lang="en-US" altLang="ja-JP" dirty="0" err="1" smtClean="0"/>
              <a:t>elems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087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Bending of </a:t>
            </a:r>
            <a:r>
              <a:rPr lang="en-US" altLang="ja-JP" dirty="0" err="1" smtClean="0"/>
              <a:t>Elasto</a:t>
            </a:r>
            <a:r>
              <a:rPr lang="en-US" altLang="ja-JP" dirty="0" smtClean="0"/>
              <a:t>-Plastic </a:t>
            </a:r>
            <a:r>
              <a:rPr lang="en-US" altLang="ja-JP" dirty="0"/>
              <a:t>Spanner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5006" r="1964"/>
          <a:stretch/>
        </p:blipFill>
        <p:spPr>
          <a:xfrm>
            <a:off x="1223628" y="3147282"/>
            <a:ext cx="6732748" cy="294601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t="26901" r="1436" b="26901"/>
          <a:stretch/>
        </p:blipFill>
        <p:spPr>
          <a:xfrm>
            <a:off x="1223628" y="644998"/>
            <a:ext cx="6732748" cy="2531974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 Plastic Strain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79812" y="5202727"/>
            <a:ext cx="3387466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Distributions of</a:t>
            </a:r>
          </a:p>
          <a:p>
            <a:pPr algn="ctr"/>
            <a:r>
              <a:rPr lang="en-US" altLang="ja-JP" sz="2400" dirty="0" smtClean="0"/>
              <a:t>e</a:t>
            </a:r>
            <a:r>
              <a:rPr kumimoji="1" lang="en-US" altLang="ja-JP" sz="2400" dirty="0" smtClean="0"/>
              <a:t>quivalent plastic strain</a:t>
            </a:r>
          </a:p>
          <a:p>
            <a:pPr algn="ctr"/>
            <a:r>
              <a:rPr kumimoji="1" lang="en-US" altLang="ja-JP" sz="2400" dirty="0" smtClean="0"/>
              <a:t> </a:t>
            </a:r>
            <a:r>
              <a:rPr lang="en-US" altLang="ja-JP" sz="2400" dirty="0" smtClean="0"/>
              <a:t>are</a:t>
            </a:r>
            <a:r>
              <a:rPr kumimoji="1" lang="en-US" altLang="ja-JP" sz="2400" dirty="0" smtClean="0"/>
              <a:t> about the same.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82216" y="3986229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50155" y="146648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905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Bending of </a:t>
            </a:r>
            <a:r>
              <a:rPr lang="en-US" altLang="ja-JP" dirty="0" err="1" smtClean="0"/>
              <a:t>Elasto</a:t>
            </a:r>
            <a:r>
              <a:rPr lang="en-US" altLang="ja-JP" dirty="0" smtClean="0"/>
              <a:t>-Plastic </a:t>
            </a:r>
            <a:r>
              <a:rPr lang="en-US" altLang="ja-JP" dirty="0"/>
              <a:t>Spanner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5006" r="1964"/>
          <a:stretch/>
        </p:blipFill>
        <p:spPr>
          <a:xfrm>
            <a:off x="1183751" y="3204213"/>
            <a:ext cx="6772625" cy="296346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t="26901" r="1436" b="26901"/>
          <a:stretch/>
        </p:blipFill>
        <p:spPr>
          <a:xfrm>
            <a:off x="1187624" y="658700"/>
            <a:ext cx="6768752" cy="254551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22163" y="143611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54224" y="3927399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40707" y="5695493"/>
            <a:ext cx="5851474" cy="7078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 C3D4H suffers from pressure oscillation</a:t>
            </a:r>
            <a:br>
              <a:rPr lang="en-US" altLang="ja-JP" sz="2000" dirty="0" smtClean="0"/>
            </a:br>
            <a:r>
              <a:rPr lang="en-US" altLang="ja-JP" sz="2000" dirty="0" smtClean="0"/>
              <a:t>even in a small deformation </a:t>
            </a:r>
            <a:r>
              <a:rPr lang="en-US" altLang="ja-JP" sz="2000" dirty="0" err="1" smtClean="0"/>
              <a:t>elasto</a:t>
            </a:r>
            <a:r>
              <a:rPr lang="en-US" altLang="ja-JP" sz="2000" dirty="0" smtClean="0"/>
              <a:t>-plastic case.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 rot="20922440">
            <a:off x="3497827" y="3729737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FF"/>
                </a:solidFill>
              </a:rPr>
              <a:t>Checkerboard patterns here.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20922440">
            <a:off x="3609438" y="1202861"/>
            <a:ext cx="274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FF"/>
                </a:solidFill>
              </a:rPr>
              <a:t>Smooth distribution here.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Shearing &amp; Tensioning of </a:t>
            </a:r>
            <a:r>
              <a:rPr lang="en-US" altLang="ja-JP" sz="3600" dirty="0" err="1" smtClean="0"/>
              <a:t>Elasto</a:t>
            </a:r>
            <a:r>
              <a:rPr lang="en-US" altLang="ja-JP" sz="3600" dirty="0" smtClean="0"/>
              <a:t>-Plastic Bar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800" dirty="0"/>
              <a:t>B</a:t>
            </a:r>
            <a:r>
              <a:rPr lang="en-US" altLang="ja-JP" sz="2800" dirty="0" smtClean="0"/>
              <a:t>lue face is perfectly constrained.</a:t>
            </a:r>
          </a:p>
          <a:p>
            <a:r>
              <a:rPr lang="en-US" altLang="ja-JP" sz="2800" dirty="0" smtClean="0"/>
              <a:t>Red face is constrained in plane and pressed down. </a:t>
            </a:r>
            <a:endParaRPr lang="en-US" altLang="ja-JP" sz="2800" dirty="0"/>
          </a:p>
          <a:p>
            <a:r>
              <a:rPr lang="en-US" altLang="ja-JP" sz="2800" dirty="0"/>
              <a:t>Compared to ABAQUS C3D4H with the same unstructured T4 mesh.</a:t>
            </a:r>
          </a:p>
          <a:p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42" y="886391"/>
            <a:ext cx="6032004" cy="2578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250824" y="3248980"/>
                <a:ext cx="5644631" cy="13234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rgbClr val="008000"/>
                    </a:solidFill>
                  </a:rPr>
                  <a:t>Elasto</a:t>
                </a:r>
                <a:r>
                  <a:rPr lang="en-US" altLang="ja-JP" sz="2000" b="1" dirty="0">
                    <a:solidFill>
                      <a:srgbClr val="008000"/>
                    </a:solidFill>
                  </a:rPr>
                  <a:t>-plastic</a:t>
                </a:r>
                <a:r>
                  <a:rPr lang="en-US" altLang="ja-JP" sz="2000" dirty="0"/>
                  <a:t> </a:t>
                </a:r>
                <a:r>
                  <a:rPr lang="en-US" altLang="ja-JP" sz="2000" dirty="0" smtClean="0"/>
                  <a:t>material: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err="1" smtClean="0"/>
                  <a:t>Hencky</a:t>
                </a:r>
                <a:r>
                  <a:rPr lang="en-US" altLang="ja-JP" sz="2000" dirty="0" smtClean="0"/>
                  <a:t> </a:t>
                </a:r>
                <a:r>
                  <a:rPr lang="en-US" altLang="ja-JP" sz="2000" dirty="0"/>
                  <a:t>elasticity with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en-US" altLang="ja-JP" sz="2000" dirty="0"/>
                  <a:t> </a:t>
                </a:r>
                <a:r>
                  <a:rPr lang="en-US" altLang="ja-JP" sz="2000" dirty="0" smtClean="0"/>
                  <a:t>and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en-US" altLang="ja-JP" sz="2000" dirty="0" smtClean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smtClean="0"/>
                  <a:t>Isotropic </a:t>
                </a:r>
                <a:r>
                  <a:rPr lang="en-US" altLang="ja-JP" sz="2000" dirty="0"/>
                  <a:t>von Mises yield criterion </a:t>
                </a:r>
                <a:r>
                  <a:rPr lang="en-US" altLang="ja-JP" sz="2000" dirty="0" smtClean="0"/>
                  <a:t>with</a:t>
                </a:r>
                <a:br>
                  <a:rPr lang="en-US" altLang="ja-JP" sz="20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000" dirty="0" smtClean="0"/>
                  <a:t>and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/>
                  <a:t>(constant).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24" y="3248980"/>
                <a:ext cx="5644631" cy="1323439"/>
              </a:xfrm>
              <a:prstGeom prst="rect">
                <a:avLst/>
              </a:prstGeom>
              <a:blipFill rotWithShape="0">
                <a:blip r:embed="rId4"/>
                <a:stretch>
                  <a:fillRect l="-1080" t="-2304" b="-78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6240641" y="656934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1.2 k nodes &amp; 4.8 k </a:t>
            </a:r>
            <a:r>
              <a:rPr kumimoji="1" lang="en-US" altLang="ja-JP" dirty="0" err="1" smtClean="0"/>
              <a:t>elems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909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>
                <a:solidFill>
                  <a:srgbClr val="333399"/>
                </a:solidFill>
              </a:rPr>
              <a:t>Shearing &amp; Tensioning of </a:t>
            </a:r>
            <a:r>
              <a:rPr lang="en-US" altLang="ja-JP" sz="3200" dirty="0" err="1">
                <a:solidFill>
                  <a:srgbClr val="333399"/>
                </a:solidFill>
              </a:rPr>
              <a:t>Elasto</a:t>
            </a:r>
            <a:r>
              <a:rPr lang="en-US" altLang="ja-JP" sz="3200" dirty="0">
                <a:solidFill>
                  <a:srgbClr val="333399"/>
                </a:solidFill>
              </a:rPr>
              <a:t>-Plastic Bar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Clr>
                <a:srgbClr val="000000"/>
              </a:buClr>
              <a:buNone/>
            </a:pPr>
            <a: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b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F-bar</a:t>
            </a:r>
            <a:b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(Equiv.</a:t>
            </a:r>
            <a:b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 </a:t>
            </a:r>
            <a:b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Strain)</a:t>
            </a:r>
            <a:endParaRPr lang="ja-JP" altLang="en-US" sz="2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5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885"/>
          <a:stretch/>
        </p:blipFill>
        <p:spPr>
          <a:xfrm>
            <a:off x="2555776" y="657225"/>
            <a:ext cx="5443151" cy="57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5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Shearing &amp; Tensioning of </a:t>
            </a:r>
            <a:r>
              <a:rPr lang="en-US" altLang="ja-JP" sz="3600" dirty="0" err="1" smtClean="0"/>
              <a:t>Elasto</a:t>
            </a:r>
            <a:r>
              <a:rPr lang="en-US" altLang="ja-JP" sz="3600" dirty="0" smtClean="0"/>
              <a:t>-Plastic Bar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 Plastic Strain</a:t>
            </a:r>
            <a:endParaRPr lang="en-US" altLang="ja-JP" sz="24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3"/>
          <a:stretch/>
        </p:blipFill>
        <p:spPr>
          <a:xfrm>
            <a:off x="252251" y="1000817"/>
            <a:ext cx="3932110" cy="242818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3593105"/>
            <a:ext cx="3932110" cy="278822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>
          <a:xfrm>
            <a:off x="4735344" y="952610"/>
            <a:ext cx="3840665" cy="251239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83" y="3535744"/>
            <a:ext cx="3840665" cy="284558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899592" y="604208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  <p:cxnSp>
        <p:nvCxnSpPr>
          <p:cNvPr id="12" name="直線コネクタ 11"/>
          <p:cNvCxnSpPr>
            <a:endCxn id="3" idx="2"/>
          </p:cNvCxnSpPr>
          <p:nvPr/>
        </p:nvCxnSpPr>
        <p:spPr>
          <a:xfrm>
            <a:off x="4566444" y="1000817"/>
            <a:ext cx="5208" cy="5396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220072" y="604604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3544" y="4935989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4935989"/>
                <a:ext cx="133446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 rot="1147314">
            <a:off x="5104796" y="3300911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There is minor oscillation.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1147314">
            <a:off x="432788" y="3080369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FF"/>
                </a:solidFill>
              </a:rPr>
              <a:t>Smooth distribution.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2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Shearing &amp; Tensioning of </a:t>
            </a:r>
            <a:r>
              <a:rPr lang="en-US" altLang="ja-JP" sz="3600" dirty="0" err="1" smtClean="0"/>
              <a:t>Elasto</a:t>
            </a:r>
            <a:r>
              <a:rPr lang="en-US" altLang="ja-JP" sz="3600" dirty="0" smtClean="0"/>
              <a:t>-Plastic Bar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 Plastic Strain</a:t>
            </a:r>
            <a:endParaRPr lang="en-US" altLang="ja-JP" sz="24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/>
          <a:stretch/>
        </p:blipFill>
        <p:spPr>
          <a:xfrm>
            <a:off x="287524" y="1268760"/>
            <a:ext cx="4248472" cy="350005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/>
          <a:stretch/>
        </p:blipFill>
        <p:spPr>
          <a:xfrm>
            <a:off x="4618893" y="1273412"/>
            <a:ext cx="4326977" cy="3559744"/>
          </a:xfrm>
          <a:prstGeom prst="rect">
            <a:avLst/>
          </a:prstGeom>
        </p:spPr>
      </p:pic>
      <p:cxnSp>
        <p:nvCxnSpPr>
          <p:cNvPr id="10" name="直線コネクタ 9"/>
          <p:cNvCxnSpPr/>
          <p:nvPr/>
        </p:nvCxnSpPr>
        <p:spPr>
          <a:xfrm>
            <a:off x="4562560" y="1232756"/>
            <a:ext cx="731" cy="36346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812483" y="434651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04048" y="4346516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92923" y="5266078"/>
            <a:ext cx="6157455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Accuracy of e</a:t>
            </a:r>
            <a:r>
              <a:rPr kumimoji="1" lang="en-US" altLang="ja-JP" sz="2400" dirty="0" smtClean="0"/>
              <a:t>quivalent plastic strain seems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no much different.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-5059" y="2776985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59" y="2776985"/>
                <a:ext cx="133446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470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Shearing &amp; Tensioning of </a:t>
            </a:r>
            <a:r>
              <a:rPr lang="en-US" altLang="ja-JP" sz="3600" dirty="0" err="1" smtClean="0"/>
              <a:t>Elasto</a:t>
            </a:r>
            <a:r>
              <a:rPr lang="en-US" altLang="ja-JP" sz="3600" dirty="0" smtClean="0"/>
              <a:t>-Plastic Bar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97984"/>
            <a:ext cx="3932110" cy="239501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98772"/>
            <a:ext cx="3932110" cy="278822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857064"/>
            <a:ext cx="3851315" cy="254186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3523976"/>
            <a:ext cx="3851315" cy="2854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-2321" y="4951016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21" y="4951016"/>
                <a:ext cx="133446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コネクタ 11"/>
          <p:cNvCxnSpPr/>
          <p:nvPr/>
        </p:nvCxnSpPr>
        <p:spPr>
          <a:xfrm>
            <a:off x="4566444" y="1000817"/>
            <a:ext cx="5208" cy="5396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781415" y="6042086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20072" y="604604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 rot="1147314">
            <a:off x="432788" y="3080369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FF"/>
                </a:solidFill>
              </a:rPr>
              <a:t>Smooth distribution.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1147314">
            <a:off x="5104796" y="3300911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There is major oscillation.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  <a:p>
            <a:pPr marL="400050" lvl="1" indent="0">
              <a:buNone/>
            </a:pPr>
            <a:r>
              <a:rPr kumimoji="1" lang="en-US" altLang="ja-JP" sz="2400" dirty="0" smtClean="0"/>
              <a:t>We want to </a:t>
            </a:r>
            <a:r>
              <a:rPr lang="en-US" altLang="ja-JP" sz="2400" dirty="0"/>
              <a:t>accurately </a:t>
            </a:r>
            <a:r>
              <a:rPr lang="en-US" altLang="ja-JP" sz="2400" dirty="0" smtClean="0"/>
              <a:t>and stably analyze</a:t>
            </a:r>
            <a:r>
              <a:rPr kumimoji="1" lang="en-US" altLang="ja-JP" sz="2400" dirty="0" smtClean="0"/>
              <a:t> 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severe large deformation </a:t>
            </a:r>
            <a:r>
              <a:rPr kumimoji="1" lang="en-US" altLang="ja-JP" sz="2400" dirty="0" smtClean="0"/>
              <a:t>of solids in 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any shape </a:t>
            </a:r>
            <a:r>
              <a:rPr lang="en-US" altLang="ja-JP" sz="2400" dirty="0"/>
              <a:t>with finite </a:t>
            </a:r>
            <a:r>
              <a:rPr lang="en-US" altLang="ja-JP" sz="2400" dirty="0" smtClean="0"/>
              <a:t>elements.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Issues</a:t>
            </a:r>
            <a:endParaRPr lang="en-US" altLang="ja-JP" sz="32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1" indent="-457200">
              <a:buSzPct val="100000"/>
            </a:pPr>
            <a:r>
              <a:rPr lang="en-US" altLang="ja-JP" sz="2400" dirty="0" smtClean="0">
                <a:solidFill>
                  <a:srgbClr val="FF0000"/>
                </a:solidFill>
              </a:rPr>
              <a:t>Only tetra mesh </a:t>
            </a:r>
            <a:r>
              <a:rPr lang="en-US" altLang="ja-JP" sz="2400" dirty="0" smtClean="0"/>
              <a:t>is available for arbitrary body shape.</a:t>
            </a:r>
          </a:p>
          <a:p>
            <a:pPr marL="857250" lvl="1" indent="-457200" algn="just">
              <a:buSzPct val="100000"/>
            </a:pPr>
            <a:r>
              <a:rPr lang="en-US" altLang="ja-JP" sz="2400" dirty="0" smtClean="0"/>
              <a:t>The standard 1</a:t>
            </a:r>
            <a:r>
              <a:rPr lang="en-US" altLang="ja-JP" sz="2400" baseline="30000" dirty="0" smtClean="0"/>
              <a:t>st</a:t>
            </a:r>
            <a:r>
              <a:rPr lang="en-US" altLang="ja-JP" sz="2400" dirty="0" smtClean="0"/>
              <a:t> / 2</a:t>
            </a:r>
            <a:r>
              <a:rPr lang="en-US" altLang="ja-JP" sz="2400" baseline="30000" dirty="0" smtClean="0"/>
              <a:t>nd</a:t>
            </a:r>
            <a:r>
              <a:rPr lang="en-US" altLang="ja-JP" sz="2400" dirty="0" smtClean="0"/>
              <a:t> order tetrahedral element are poor especially when </a:t>
            </a:r>
            <a:r>
              <a:rPr lang="en-US" altLang="ja-JP" sz="2400" dirty="0" smtClean="0">
                <a:solidFill>
                  <a:srgbClr val="FF9900"/>
                </a:solidFill>
              </a:rPr>
              <a:t>incompressibility</a:t>
            </a:r>
            <a:r>
              <a:rPr lang="en-US" altLang="ja-JP" sz="2400" dirty="0" smtClean="0"/>
              <a:t> is present. Also, all the other advanced tetrahedral elements (</a:t>
            </a:r>
            <a:r>
              <a:rPr lang="en-US" altLang="ja-JP" sz="2400" dirty="0"/>
              <a:t>e.g</a:t>
            </a:r>
            <a:r>
              <a:rPr lang="en-US" altLang="ja-JP" sz="2400" dirty="0" smtClean="0"/>
              <a:t>., C3D4H, C3D10H, C3D10MH </a:t>
            </a:r>
            <a:r>
              <a:rPr lang="en-US" altLang="ja-JP" sz="2400" dirty="0"/>
              <a:t>in </a:t>
            </a:r>
            <a:r>
              <a:rPr lang="en-US" altLang="ja-JP" sz="2400" dirty="0" smtClean="0"/>
              <a:t>ABAQUS) have some issues:</a:t>
            </a:r>
          </a:p>
          <a:p>
            <a:pPr lvl="2" indent="-342900"/>
            <a:r>
              <a:rPr lang="en-US" altLang="ja-JP" sz="2000" dirty="0" smtClean="0">
                <a:solidFill>
                  <a:srgbClr val="FF0000"/>
                </a:solidFill>
              </a:rPr>
              <a:t>shear/volumetric locking,</a:t>
            </a:r>
          </a:p>
          <a:p>
            <a:pPr lvl="2" indent="-342900"/>
            <a:r>
              <a:rPr lang="en-US" altLang="ja-JP" sz="2000" dirty="0" smtClean="0">
                <a:solidFill>
                  <a:srgbClr val="FF0000"/>
                </a:solidFill>
              </a:rPr>
              <a:t>pressure oscillation</a:t>
            </a:r>
            <a:r>
              <a:rPr lang="en-US" altLang="ja-JP" sz="2000" dirty="0" smtClean="0"/>
              <a:t>, etc.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4032" y="5118283"/>
            <a:ext cx="860844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lvl="1" algn="ctr"/>
            <a:r>
              <a:rPr lang="en-US" altLang="ja-JP" sz="2400" dirty="0" smtClean="0"/>
              <a:t>Researches on FE formulations for 1</a:t>
            </a:r>
            <a:r>
              <a:rPr lang="en-US" altLang="ja-JP" sz="2400" baseline="30000" dirty="0" smtClean="0"/>
              <a:t>st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order tetra </a:t>
            </a:r>
            <a:r>
              <a:rPr lang="en-US" altLang="ja-JP" sz="2400" dirty="0" smtClean="0"/>
              <a:t>(T4) are </a:t>
            </a:r>
            <a:br>
              <a:rPr lang="en-US" altLang="ja-JP" sz="2400" dirty="0" smtClean="0"/>
            </a:br>
            <a:r>
              <a:rPr lang="en-US" altLang="ja-JP" sz="2400" dirty="0" smtClean="0"/>
              <a:t>still active especially for </a:t>
            </a:r>
            <a:r>
              <a:rPr lang="en-US" altLang="ja-JP" sz="2400" dirty="0" smtClean="0">
                <a:solidFill>
                  <a:srgbClr val="0070C0"/>
                </a:solidFill>
              </a:rPr>
              <a:t>rubber-like</a:t>
            </a:r>
            <a:r>
              <a:rPr lang="en-US" altLang="ja-JP" sz="2400" dirty="0" smtClean="0"/>
              <a:t> or </a:t>
            </a:r>
            <a:r>
              <a:rPr lang="en-US" altLang="ja-JP" sz="2400" dirty="0" err="1" smtClean="0">
                <a:solidFill>
                  <a:srgbClr val="008000"/>
                </a:solidFill>
              </a:rPr>
              <a:t>elasto</a:t>
            </a:r>
            <a:r>
              <a:rPr lang="en-US" altLang="ja-JP" sz="2400" dirty="0" smtClean="0">
                <a:solidFill>
                  <a:srgbClr val="008000"/>
                </a:solidFill>
              </a:rPr>
              <a:t>-plastic</a:t>
            </a:r>
            <a:r>
              <a:rPr lang="en-US" altLang="ja-JP" sz="2400" dirty="0" smtClean="0"/>
              <a:t> materials.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9143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Shearing &amp; Tensioning of </a:t>
            </a:r>
            <a:r>
              <a:rPr lang="en-US" altLang="ja-JP" sz="3600" dirty="0" err="1" smtClean="0"/>
              <a:t>Elasto</a:t>
            </a:r>
            <a:r>
              <a:rPr lang="en-US" altLang="ja-JP" sz="3600" dirty="0" smtClean="0"/>
              <a:t>-Plastic Bar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/>
          <a:stretch/>
        </p:blipFill>
        <p:spPr>
          <a:xfrm>
            <a:off x="259819" y="1016732"/>
            <a:ext cx="4276177" cy="352839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/>
          <a:stretch/>
        </p:blipFill>
        <p:spPr>
          <a:xfrm>
            <a:off x="4619351" y="1016732"/>
            <a:ext cx="4333429" cy="3537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-5059" y="2776985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59" y="2776985"/>
                <a:ext cx="133446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コネクタ 8"/>
          <p:cNvCxnSpPr/>
          <p:nvPr/>
        </p:nvCxnSpPr>
        <p:spPr>
          <a:xfrm>
            <a:off x="4562560" y="1232756"/>
            <a:ext cx="731" cy="36346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996478" y="5266078"/>
            <a:ext cx="7150355" cy="8309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Accuracy of pressure is quite different</a:t>
            </a:r>
            <a:r>
              <a:rPr kumimoji="1" lang="en-US" altLang="ja-JP" sz="2400" dirty="0" smtClean="0"/>
              <a:t>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due to the pressure oscillation of ABAQUS C3D4H.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20495" y="434651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04048" y="4346516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89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Twist of Rubber/</a:t>
            </a:r>
            <a:r>
              <a:rPr lang="en-US" altLang="ja-JP" sz="3600" dirty="0" err="1" smtClean="0"/>
              <a:t>Aluminium</a:t>
            </a:r>
            <a:r>
              <a:rPr lang="en-US" altLang="ja-JP" sz="3600" dirty="0" smtClean="0"/>
              <a:t> Composite Plate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9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dirty="0" smtClean="0"/>
                  <a:t>Bottom face is perfectly constrained.</a:t>
                </a:r>
              </a:p>
              <a:p>
                <a:r>
                  <a:rPr lang="en-US" altLang="ja-JP" sz="2400" dirty="0" smtClean="0"/>
                  <a:t>Top face is constrained in the plane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 and twisted 360 deg. </a:t>
                </a:r>
                <a:r>
                  <a:rPr lang="en-US" altLang="ja-JP" sz="2400" dirty="0"/>
                  <a:t>a</a:t>
                </a:r>
                <a:r>
                  <a:rPr lang="en-US" altLang="ja-JP" sz="2400" dirty="0" smtClean="0"/>
                  <a:t>round the vertical axis.</a:t>
                </a:r>
              </a:p>
              <a:p>
                <a:r>
                  <a:rPr lang="en-US" altLang="ja-JP" sz="2400" dirty="0" smtClean="0"/>
                  <a:t>Calculated by F-barES-FEM-T4 only.</a:t>
                </a:r>
              </a:p>
              <a:p>
                <a:r>
                  <a:rPr lang="en-US" altLang="ja-JP" sz="2400" dirty="0" smtClean="0"/>
                  <a:t>Multiple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altLang="ja-JP" sz="2400" dirty="0" smtClean="0"/>
                  <a:t>s at edges on the material interface.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b="-3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6240641" y="656934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 k nodes &amp; 14 k </a:t>
            </a:r>
            <a:r>
              <a:rPr kumimoji="1" lang="en-US" altLang="ja-JP" dirty="0" err="1" smtClean="0"/>
              <a:t>elems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6240641" y="1424540"/>
                <a:ext cx="2718048" cy="286232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rgbClr val="008000"/>
                    </a:solidFill>
                  </a:rPr>
                  <a:t>[</a:t>
                </a:r>
                <a:r>
                  <a:rPr lang="en-US" altLang="ja-JP" sz="2000" b="1" dirty="0" err="1" smtClean="0">
                    <a:solidFill>
                      <a:srgbClr val="008000"/>
                    </a:solidFill>
                  </a:rPr>
                  <a:t>Aluminium</a:t>
                </a:r>
                <a:r>
                  <a:rPr lang="en-US" altLang="ja-JP" sz="2000" b="1" dirty="0">
                    <a:solidFill>
                      <a:srgbClr val="008000"/>
                    </a:solidFill>
                  </a:rPr>
                  <a:t>]</a:t>
                </a:r>
                <a:endParaRPr lang="en-US" altLang="ja-JP" sz="2000" dirty="0" smtClean="0"/>
              </a:p>
              <a:p>
                <a:r>
                  <a:rPr lang="en-US" altLang="ja-JP" sz="2000" dirty="0" err="1" smtClean="0"/>
                  <a:t>Hencky</a:t>
                </a:r>
                <a:r>
                  <a:rPr lang="en-US" altLang="ja-JP" sz="2000" dirty="0" smtClean="0"/>
                  <a:t> elasticity:</a:t>
                </a:r>
                <a:br>
                  <a:rPr lang="en-US" altLang="ja-JP" sz="2000" dirty="0" smtClean="0"/>
                </a:br>
                <a:r>
                  <a:rPr lang="ja-JP" altLang="en-US" sz="2000" dirty="0"/>
                  <a:t>　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=70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 smtClean="0"/>
                  <a:t>，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　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en-US" altLang="ja-JP" sz="2000" dirty="0" smtClean="0"/>
                  <a:t>.</a:t>
                </a:r>
              </a:p>
              <a:p>
                <a:r>
                  <a:rPr lang="en-US" altLang="ja-JP" sz="2000" dirty="0" smtClean="0"/>
                  <a:t>Isotropic von Mises plasticity:</a:t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000" dirty="0" smtClean="0"/>
                  <a:t>，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　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=0.7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 smtClean="0"/>
                  <a:t>(const.),</a:t>
                </a:r>
                <a:r>
                  <a:rPr lang="en-US" altLang="ja-JP" sz="2000" dirty="0"/>
                  <a:t/>
                </a:r>
                <a:br>
                  <a:rPr lang="en-US" altLang="ja-JP" sz="2000" dirty="0"/>
                </a:br>
                <a:r>
                  <a:rPr lang="ja-JP" altLang="en-US" sz="2000" dirty="0" smtClean="0"/>
                  <a:t>　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=2)</m:t>
                    </m:r>
                  </m:oMath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641" y="1424540"/>
                <a:ext cx="2718048" cy="2862322"/>
              </a:xfrm>
              <a:prstGeom prst="rect">
                <a:avLst/>
              </a:prstGeom>
              <a:blipFill>
                <a:blip r:embed="rId4"/>
                <a:stretch>
                  <a:fillRect l="-2466" t="-1066" r="-4709" b="-17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57" y="651338"/>
            <a:ext cx="3879299" cy="3749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264652" y="1876203"/>
                <a:ext cx="2160240" cy="195899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rgbClr val="0000CC"/>
                    </a:solidFill>
                  </a:rPr>
                  <a:t>[Rubber]</a:t>
                </a:r>
                <a:endParaRPr lang="en-US" altLang="ja-JP" sz="2000" dirty="0" smtClean="0"/>
              </a:p>
              <a:p>
                <a:pPr/>
                <a:r>
                  <a:rPr lang="en-US" altLang="ja-JP" sz="2000" dirty="0" smtClean="0"/>
                  <a:t>Neo-Hook</a:t>
                </a:r>
                <a:br>
                  <a:rPr lang="en-US" altLang="ja-JP" sz="2000" dirty="0" smtClean="0"/>
                </a:br>
                <a:r>
                  <a:rPr lang="en-US" altLang="ja-JP" sz="2000" dirty="0" err="1" smtClean="0"/>
                  <a:t>Hyperelasticity</a:t>
                </a:r>
                <a:r>
                  <a:rPr lang="en-US" altLang="ja-JP" sz="2000" dirty="0"/>
                  <a:t>: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p>
                    </m:sSup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MP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altLang="ja-JP" sz="2000" dirty="0" smtClean="0"/>
                  <a:t>,</a:t>
                </a:r>
                <a:r>
                  <a:rPr lang="en-US" altLang="ja-JP" sz="2000" dirty="0"/>
                  <a:t/>
                </a:r>
                <a:br>
                  <a:rPr lang="en-US" altLang="ja-JP" sz="2000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0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49,</m:t>
                      </m:r>
                    </m:oMath>
                    <m:oMath xmlns:m="http://schemas.openxmlformats.org/officeDocument/2006/math"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=1)</m:t>
                      </m:r>
                    </m:oMath>
                  </m:oMathPara>
                </a14:m>
                <a:endParaRPr lang="en-US" altLang="ja-JP" sz="2000" b="0" dirty="0" smtClean="0"/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52" y="1876203"/>
                <a:ext cx="2160240" cy="1958998"/>
              </a:xfrm>
              <a:prstGeom prst="rect">
                <a:avLst/>
              </a:prstGeom>
              <a:blipFill>
                <a:blip r:embed="rId6"/>
                <a:stretch>
                  <a:fillRect l="-2817" t="-1558" b="-28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630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Twist of Rubber/</a:t>
            </a:r>
            <a:r>
              <a:rPr lang="en-US" altLang="ja-JP" sz="3200" dirty="0" err="1"/>
              <a:t>Aluminium</a:t>
            </a:r>
            <a:r>
              <a:rPr lang="en-US" altLang="ja-JP" sz="3200" dirty="0"/>
              <a:t> Composite </a:t>
            </a:r>
            <a:r>
              <a:rPr lang="en-US" altLang="ja-JP" sz="3200" dirty="0" smtClean="0"/>
              <a:t>Plate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5" name="epl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8003" y="623888"/>
            <a:ext cx="6956425" cy="5773737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6944960" y="4833156"/>
            <a:ext cx="982961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Seems</a:t>
            </a:r>
            <a:br>
              <a:rPr lang="en-US" altLang="ja-JP" sz="2000" dirty="0" smtClean="0"/>
            </a:br>
            <a:r>
              <a:rPr lang="en-US" altLang="ja-JP" sz="2000" dirty="0" smtClean="0"/>
              <a:t>valid.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623888"/>
            <a:ext cx="15392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</a:t>
            </a:r>
            <a: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ES-FEM-T4</a:t>
            </a:r>
            <a:r>
              <a:rPr lang="en-US" altLang="ja-JP" sz="2000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000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000" b="1" i="1" u="sng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</a:t>
            </a:r>
            <a:br>
              <a:rPr lang="en-US" altLang="ja-JP" sz="2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</a:t>
            </a:r>
            <a:br>
              <a:rPr lang="en-US" altLang="ja-JP" sz="2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</a:t>
            </a:r>
            <a:endParaRPr lang="ja-JP" alt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29779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Twist of Rubber/</a:t>
            </a:r>
            <a:r>
              <a:rPr lang="en-US" altLang="ja-JP" sz="3200" dirty="0" err="1"/>
              <a:t>Aluminium</a:t>
            </a:r>
            <a:r>
              <a:rPr lang="en-US" altLang="ja-JP" sz="3200" dirty="0"/>
              <a:t> Composite Plate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5" name="pressure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8003" y="620688"/>
            <a:ext cx="6956425" cy="5773737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6869105" y="4365104"/>
            <a:ext cx="1383712" cy="1015663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No</a:t>
            </a:r>
            <a:br>
              <a:rPr lang="en-US" altLang="ja-JP" sz="2000" dirty="0" smtClean="0"/>
            </a:br>
            <a:r>
              <a:rPr lang="en-US" altLang="ja-JP" sz="2000" dirty="0" smtClean="0"/>
              <a:t>pressure</a:t>
            </a:r>
            <a:br>
              <a:rPr lang="en-US" altLang="ja-JP" sz="2000" dirty="0" smtClean="0"/>
            </a:br>
            <a:r>
              <a:rPr lang="en-US" altLang="ja-JP" sz="2000" dirty="0" smtClean="0"/>
              <a:t>oscillation.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623888"/>
            <a:ext cx="153920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</a:t>
            </a:r>
            <a: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ES-FEM-T4</a:t>
            </a:r>
            <a:b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000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endParaRPr lang="ja-JP" alt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41567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Twist of Rubber/</a:t>
            </a:r>
            <a:r>
              <a:rPr lang="en-US" altLang="ja-JP" sz="3200" dirty="0" err="1"/>
              <a:t>Aluminium</a:t>
            </a:r>
            <a:r>
              <a:rPr lang="en-US" altLang="ja-JP" sz="3200" dirty="0"/>
              <a:t> Composite Plate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5" name="F_yz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620688"/>
            <a:ext cx="6956425" cy="57737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536356" y="4509914"/>
                <a:ext cx="2464136" cy="165539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/>
                  <a:t>Discontinuous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𝑦𝑧</m:t>
                        </m:r>
                      </m:sub>
                    </m:sSub>
                  </m:oMath>
                </a14:m>
                <a:r>
                  <a:rPr lang="en-US" altLang="ja-JP" sz="2000" dirty="0" smtClean="0"/>
                  <a:t>.</a:t>
                </a:r>
                <a:br>
                  <a:rPr lang="en-US" altLang="ja-JP" sz="20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⇑</m:t>
                      </m:r>
                    </m:oMath>
                  </m:oMathPara>
                </a14:m>
                <a:endParaRPr lang="en-US" altLang="ja-JP" sz="2000" dirty="0" smtClean="0"/>
              </a:p>
              <a:p>
                <a:pPr algn="ctr"/>
                <a:r>
                  <a:rPr lang="en-US" altLang="ja-JP" sz="2000" dirty="0" smtClean="0"/>
                  <a:t>No strain smoothing</a:t>
                </a:r>
                <a:br>
                  <a:rPr lang="en-US" altLang="ja-JP" sz="2000" dirty="0" smtClean="0"/>
                </a:br>
                <a:r>
                  <a:rPr lang="en-US" altLang="ja-JP" sz="2000" dirty="0" smtClean="0"/>
                  <a:t>across </a:t>
                </a:r>
                <a:br>
                  <a:rPr lang="en-US" altLang="ja-JP" sz="2000" dirty="0" smtClean="0"/>
                </a:br>
                <a:r>
                  <a:rPr lang="en-US" altLang="ja-JP" sz="2000" dirty="0" smtClean="0"/>
                  <a:t>material interfaces.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356" y="4509914"/>
                <a:ext cx="2464136" cy="1655390"/>
              </a:xfrm>
              <a:prstGeom prst="rect">
                <a:avLst/>
              </a:prstGeom>
              <a:blipFill>
                <a:blip r:embed="rId5"/>
                <a:stretch>
                  <a:fillRect l="-2228" t="-2214" r="-2228" b="-59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0" y="623888"/>
                <a:ext cx="1694695" cy="2274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i="1" u="sng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Result of</a:t>
                </a:r>
              </a:p>
              <a:p>
                <a:pPr/>
                <a:r>
                  <a:rPr lang="en-US" altLang="ja-JP" sz="2000" b="1" i="1" u="sng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F-bar</a:t>
                </a:r>
                <a:br>
                  <a:rPr lang="en-US" altLang="ja-JP" sz="2000" b="1" i="1" u="sng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000" b="1" i="1" u="sng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ES-FEM-T4</a:t>
                </a:r>
                <a:br>
                  <a:rPr lang="en-US" altLang="ja-JP" sz="2000" b="1" i="1" u="sng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000" b="1" i="1" u="sng" kern="0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/>
                </a:r>
                <a:br>
                  <a:rPr lang="en-US" altLang="ja-JP" sz="2000" b="1" i="1" u="sng" kern="0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000" b="1" i="1" kern="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Deformation</a:t>
                </a:r>
                <a:br>
                  <a:rPr lang="en-US" altLang="ja-JP" sz="2000" b="1" i="1" kern="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000" b="1" i="1" kern="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Gradient</a:t>
                </a:r>
                <a:r>
                  <a:rPr lang="en-US" altLang="ja-JP" sz="2000" b="1" i="1" kern="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/>
                </a:r>
                <a:br>
                  <a:rPr lang="en-US" altLang="ja-JP" sz="2000" b="1" i="1" kern="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b="1" i="1" kern="0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 kern="0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ja-JP" sz="2000" b="1" i="1" kern="0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𝒚𝒛</m:t>
                          </m:r>
                        </m:sub>
                      </m:sSub>
                    </m:oMath>
                  </m:oMathPara>
                </a14:m>
                <a:endParaRPr lang="ja-JP" altLang="en-US" sz="2000" kern="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3888"/>
                <a:ext cx="1694695" cy="2274918"/>
              </a:xfrm>
              <a:prstGeom prst="rect">
                <a:avLst/>
              </a:prstGeom>
              <a:blipFill>
                <a:blip r:embed="rId6"/>
                <a:stretch>
                  <a:fillRect l="-3957" t="-1337" r="-5036" b="-16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095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  <a:p>
            <a:pPr marL="0" indent="0" algn="ctr">
              <a:buNone/>
            </a:pP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5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/>
              <a:t>Benefits and Drawbacks of F-barES-FEM-T4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ja-JP" altLang="en-US" dirty="0"/>
              <a:t> </a:t>
            </a:r>
            <a:r>
              <a:rPr lang="en-US" altLang="ja-JP" dirty="0" smtClean="0"/>
              <a:t>Locking-free with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order tetra meshes.</a:t>
            </a:r>
          </a:p>
          <a:p>
            <a:pPr marL="457200" lvl="1" indent="0">
              <a:buClr>
                <a:srgbClr val="0000CC"/>
              </a:buClr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</a:rPr>
              <a:t>difficulty 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in severe strain or contact </a:t>
            </a: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00CC88"/>
                </a:solidFill>
              </a:rPr>
              <a:t>No increase in DOF.</a:t>
            </a:r>
          </a:p>
          <a:p>
            <a:pPr marL="457200" lvl="1" indent="0">
              <a:buClr>
                <a:srgbClr val="0000CC"/>
              </a:buClr>
              <a:buNone/>
            </a:pP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     Purely displacement-based formulation.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dirty="0" smtClean="0"/>
              <a:t>No restriction of material constitutive model.</a:t>
            </a:r>
            <a:br>
              <a:rPr lang="en-US" altLang="ja-JP" dirty="0" smtClean="0"/>
            </a:br>
            <a:r>
              <a:rPr lang="en-US" altLang="ja-JP" sz="2400" dirty="0" smtClean="0"/>
              <a:t>  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Pressure dependent models are acceptable. </a:t>
            </a:r>
            <a:endParaRPr lang="en-US" altLang="ja-JP" sz="24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00CC88"/>
                </a:solidFill>
              </a:rPr>
              <a:t>Less </a:t>
            </a:r>
            <a:r>
              <a:rPr lang="en-US" altLang="ja-JP" dirty="0">
                <a:solidFill>
                  <a:srgbClr val="00CC88"/>
                </a:solidFill>
              </a:rPr>
              <a:t>corner </a:t>
            </a:r>
            <a:r>
              <a:rPr lang="en-US" altLang="ja-JP" dirty="0" smtClean="0">
                <a:solidFill>
                  <a:srgbClr val="00CC88"/>
                </a:solidFill>
              </a:rPr>
              <a:t>locking </a:t>
            </a:r>
            <a:r>
              <a:rPr lang="en-US" altLang="ja-JP" dirty="0" smtClean="0"/>
              <a:t>and pressure oscillation.</a:t>
            </a:r>
            <a:br>
              <a:rPr lang="en-US" altLang="ja-JP" dirty="0" smtClean="0"/>
            </a:br>
            <a:endParaRPr lang="en-US" altLang="ja-JP" sz="1000" dirty="0" smtClean="0"/>
          </a:p>
          <a:p>
            <a:pPr marL="57150" indent="0">
              <a:buClr>
                <a:srgbClr val="0000CC"/>
              </a:buClr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</a:t>
            </a:r>
            <a:endParaRPr lang="en-US" altLang="ja-JP" sz="36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800" b="1" dirty="0" smtClean="0">
                <a:solidFill>
                  <a:srgbClr val="FF0000"/>
                </a:solidFill>
              </a:rPr>
              <a:t>     ✗ </a:t>
            </a:r>
            <a:r>
              <a:rPr lang="en-US" altLang="ja-JP" sz="2800" dirty="0" smtClean="0"/>
              <a:t>The more cyclic smoothing necessitates </a:t>
            </a:r>
            <a:br>
              <a:rPr lang="en-US" altLang="ja-JP" sz="2800" dirty="0" smtClean="0"/>
            </a:br>
            <a:r>
              <a:rPr lang="en-US" altLang="ja-JP" sz="2800" dirty="0" smtClean="0"/>
              <a:t>          the more CPU time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due to the </a:t>
            </a:r>
            <a:r>
              <a:rPr lang="en-US" altLang="ja-JP" sz="2800" dirty="0" smtClean="0">
                <a:solidFill>
                  <a:srgbClr val="C00000"/>
                </a:solidFill>
              </a:rPr>
              <a:t>wider bandwidth.</a:t>
            </a:r>
            <a:endParaRPr lang="en-US" altLang="ja-JP" sz="2800" i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FYI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pPr marL="0" indent="0" algn="ctr">
              <a:buNone/>
            </a:pPr>
            <a:r>
              <a:rPr kumimoji="1" lang="en-US" altLang="ja-JP" sz="2800" dirty="0" smtClean="0"/>
              <a:t>If you are interested in </a:t>
            </a:r>
            <a:r>
              <a:rPr kumimoji="1" lang="en-US" altLang="ja-JP" sz="2800" dirty="0" smtClean="0">
                <a:solidFill>
                  <a:srgbClr val="FF00FF"/>
                </a:solidFill>
              </a:rPr>
              <a:t>F-barES-FEM-T4</a:t>
            </a:r>
            <a:r>
              <a:rPr kumimoji="1" lang="en-US" altLang="ja-JP" sz="2800" dirty="0" smtClean="0"/>
              <a:t>,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please refer to the following paper:</a:t>
            </a:r>
          </a:p>
          <a:p>
            <a:pPr marL="0" indent="0" algn="just">
              <a:buNone/>
            </a:pPr>
            <a:r>
              <a:rPr kumimoji="1" lang="en-US" altLang="ja-JP" sz="1400" dirty="0" smtClean="0"/>
              <a:t/>
            </a:r>
            <a:br>
              <a:rPr kumimoji="1" lang="en-US" altLang="ja-JP" sz="1400" dirty="0" smtClean="0"/>
            </a:br>
            <a:r>
              <a:rPr kumimoji="1" lang="en-US" altLang="ja-JP" sz="2400" dirty="0" smtClean="0"/>
              <a:t>“F-bar </a:t>
            </a:r>
            <a:r>
              <a:rPr lang="en-US" altLang="ja-JP" sz="2400" dirty="0" smtClean="0"/>
              <a:t>aided </a:t>
            </a:r>
            <a:r>
              <a:rPr lang="en-US" altLang="ja-JP" sz="2400" dirty="0"/>
              <a:t>edge-based smoothed finite element method using tetrahedral elements for finite deformation analysis of nearly incompressible solids, </a:t>
            </a:r>
            <a:r>
              <a:rPr lang="en-US" altLang="ja-JP" sz="2400" i="1" dirty="0"/>
              <a:t>International Journal for Numerical Methods in </a:t>
            </a:r>
            <a:r>
              <a:rPr lang="en-US" altLang="ja-JP" sz="2400" i="1" dirty="0" smtClean="0"/>
              <a:t>Engineering (</a:t>
            </a:r>
            <a:r>
              <a:rPr lang="en-US" altLang="ja-JP" sz="2400" b="1" i="1" dirty="0" smtClean="0"/>
              <a:t>IJNME</a:t>
            </a:r>
            <a:r>
              <a:rPr lang="en-US" altLang="ja-JP" sz="2400" i="1" dirty="0" smtClean="0"/>
              <a:t>), </a:t>
            </a:r>
            <a:r>
              <a:rPr lang="en-US" altLang="ja-JP" sz="2400" b="1" dirty="0"/>
              <a:t>Jul. 2016</a:t>
            </a:r>
            <a:r>
              <a:rPr lang="en-US" altLang="ja-JP" sz="2400" dirty="0"/>
              <a:t>. 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89832" y="4617132"/>
            <a:ext cx="475322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Thank you for your kind attention!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62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b="1" dirty="0" smtClean="0">
                <a:latin typeface="Comic Sans MS" panose="030F0702030302020204" pitchFamily="66" charset="0"/>
              </a:rPr>
              <a:t>An Example for Rubber-like Material</a:t>
            </a:r>
            <a:endParaRPr kumimoji="1" lang="ja-JP" altLang="en-US" sz="36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kumimoji="1" lang="en-US" altLang="ja-JP" sz="2400" dirty="0" smtClean="0"/>
                  <a:t>Material: neo-</a:t>
                </a:r>
                <a:r>
                  <a:rPr kumimoji="1" lang="en-US" altLang="ja-JP" sz="2400" dirty="0" err="1" smtClean="0"/>
                  <a:t>Hookean</a:t>
                </a:r>
                <a:r>
                  <a:rPr kumimoji="1" lang="en-US" altLang="ja-JP" sz="2400" dirty="0" smtClean="0"/>
                  <a:t> </a:t>
                </a:r>
                <a:r>
                  <a:rPr kumimoji="1" lang="en-US" altLang="ja-JP" sz="2400" b="1" dirty="0" err="1" smtClean="0">
                    <a:solidFill>
                      <a:srgbClr val="0070C0"/>
                    </a:solidFill>
                  </a:rPr>
                  <a:t>hyperelastic</a:t>
                </a:r>
                <a:r>
                  <a:rPr kumimoji="1" lang="en-US" altLang="ja-JP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7"/>
                <a:stretch>
                  <a:fillRect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9107" y="5143679"/>
            <a:ext cx="3492944" cy="12674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u="sng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order hybrid T4 (C3D4H)</a:t>
            </a:r>
            <a:b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Pressure oscillation</a:t>
            </a: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Corner locking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60334" y="5143679"/>
            <a:ext cx="4757906" cy="12674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u="sng" dirty="0" smtClean="0"/>
              <a:t>2</a:t>
            </a:r>
            <a:r>
              <a:rPr kumimoji="1" lang="en-US" altLang="ja-JP" sz="2000" u="sng" baseline="30000" dirty="0" smtClean="0"/>
              <a:t>nd</a:t>
            </a:r>
            <a:r>
              <a:rPr kumimoji="1" lang="en-US" altLang="ja-JP" sz="2000" u="sng" dirty="0" smtClean="0"/>
              <a:t> order modified hybrid T10 (C3D10MH)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shear/volumetric locking</a:t>
            </a:r>
            <a:endParaRPr kumimoji="1" lang="en-US" altLang="ja-JP" sz="2000" dirty="0" smtClean="0"/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✗ </a:t>
            </a:r>
            <a:r>
              <a:rPr lang="en-US" altLang="ja-JP" sz="2000" dirty="0" smtClean="0"/>
              <a:t>Low interpolation accuracy</a:t>
            </a:r>
            <a:br>
              <a:rPr lang="en-US" altLang="ja-JP" sz="2000" dirty="0" smtClean="0"/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Early </a:t>
            </a:r>
            <a:r>
              <a:rPr lang="en-US" altLang="ja-JP" sz="2000" dirty="0" smtClean="0"/>
              <a:t>convergence failure</a:t>
            </a:r>
            <a:endParaRPr kumimoji="1" lang="ja-JP" altLang="en-US" sz="2000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818575" y="4436355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# of Nodes is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almost the same.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52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 smtClean="0"/>
              <a:t>An Example for Rubber-like Material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kumimoji="1" lang="en-US" altLang="ja-JP" sz="2400" dirty="0" smtClean="0"/>
                  <a:t>Material: neo-</a:t>
                </a:r>
                <a:r>
                  <a:rPr kumimoji="1" lang="en-US" altLang="ja-JP" sz="2400" dirty="0" err="1" smtClean="0"/>
                  <a:t>Hookean</a:t>
                </a:r>
                <a:r>
                  <a:rPr kumimoji="1" lang="en-US" altLang="ja-JP" sz="2400" dirty="0" smtClean="0"/>
                  <a:t> </a:t>
                </a:r>
                <a:r>
                  <a:rPr kumimoji="1" lang="en-US" altLang="ja-JP" sz="2400" b="1" dirty="0" err="1" smtClean="0">
                    <a:solidFill>
                      <a:srgbClr val="0070C0"/>
                    </a:solidFill>
                  </a:rPr>
                  <a:t>hyperelastic</a:t>
                </a:r>
                <a:r>
                  <a:rPr kumimoji="1" lang="en-US" altLang="ja-JP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7784" y="4970202"/>
            <a:ext cx="8484695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u="sng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(a new type of smoothed finite element method (</a:t>
            </a:r>
            <a:r>
              <a:rPr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S-FEM</a:t>
            </a:r>
            <a:r>
              <a:rPr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Less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pressure oscillation 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Less c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orner locking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38997" y="5349986"/>
            <a:ext cx="4968956" cy="92333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has excellent  accuracy</a:t>
            </a:r>
            <a:b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altLang="ja-JP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rubber-like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materials.</a:t>
            </a:r>
            <a:endParaRPr lang="en-US" altLang="ja-JP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dirty="0" smtClean="0"/>
              <a:t>How about it on </a:t>
            </a:r>
            <a:r>
              <a:rPr lang="en-US" altLang="ja-JP" b="1" dirty="0" err="1" smtClean="0">
                <a:solidFill>
                  <a:srgbClr val="008000"/>
                </a:solidFill>
              </a:rPr>
              <a:t>elasto</a:t>
            </a:r>
            <a:r>
              <a:rPr lang="en-US" altLang="ja-JP" b="1" dirty="0" smtClean="0">
                <a:solidFill>
                  <a:srgbClr val="008000"/>
                </a:solidFill>
              </a:rPr>
              <a:t>-p</a:t>
            </a:r>
            <a:r>
              <a:rPr kumimoji="1" lang="en-US" altLang="ja-JP" b="1" dirty="0" smtClean="0">
                <a:solidFill>
                  <a:srgbClr val="008000"/>
                </a:solidFill>
              </a:rPr>
              <a:t>lastic</a:t>
            </a:r>
            <a:r>
              <a:rPr kumimoji="1" lang="en-US" altLang="ja-JP" dirty="0" smtClean="0"/>
              <a:t> materials?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697" y="2526775"/>
            <a:ext cx="2249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# of Nodes is </a:t>
            </a:r>
            <a:br>
              <a:rPr kumimoji="1" lang="en-US" altLang="ja-JP" dirty="0" smtClean="0"/>
            </a:br>
            <a:r>
              <a:rPr lang="en-US" altLang="ja-JP" dirty="0" smtClean="0"/>
              <a:t>exactly </a:t>
            </a:r>
            <a:r>
              <a:rPr kumimoji="1" lang="en-US" altLang="ja-JP" dirty="0" smtClean="0"/>
              <a:t>the same</a:t>
            </a:r>
            <a:br>
              <a:rPr kumimoji="1" lang="en-US" altLang="ja-JP" dirty="0" smtClean="0"/>
            </a:br>
            <a:r>
              <a:rPr kumimoji="1" lang="en-US" altLang="ja-JP" dirty="0" smtClean="0"/>
              <a:t>as the C3D4H case.</a:t>
            </a:r>
            <a:endParaRPr kumimoji="1" lang="ja-JP" altLang="en-US" dirty="0"/>
          </a:p>
        </p:txBody>
      </p:sp>
      <p:pic>
        <p:nvPicPr>
          <p:cNvPr id="7" name="cylinder_press-NOCS2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7784" y="1006677"/>
            <a:ext cx="3852428" cy="396498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801584" y="3450698"/>
            <a:ext cx="2200167" cy="14576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kumimoji="1"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</a:t>
            </a:r>
            <a:r>
              <a:rPr kumimoji="1" lang="en-US" altLang="ja-JP" dirty="0" smtClean="0"/>
              <a:t>:</a:t>
            </a:r>
            <a:br>
              <a:rPr kumimoji="1" lang="en-US" altLang="ja-JP" dirty="0" smtClean="0"/>
            </a:br>
            <a:r>
              <a:rPr kumimoji="1" lang="en-US" altLang="ja-JP" dirty="0" smtClean="0">
                <a:solidFill>
                  <a:srgbClr val="FF00FF"/>
                </a:solidFill>
              </a:rPr>
              <a:t>F-barES-FEM-T4</a:t>
            </a:r>
            <a:br>
              <a:rPr kumimoji="1" lang="en-US" altLang="ja-JP" dirty="0" smtClean="0">
                <a:solidFill>
                  <a:srgbClr val="FF00FF"/>
                </a:solidFill>
              </a:rPr>
            </a:br>
            <a:r>
              <a:rPr kumimoji="1" lang="en-US" altLang="ja-JP" dirty="0" smtClean="0"/>
              <a:t>is a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pure</a:t>
            </a:r>
            <a:br>
              <a:rPr kumimoji="1" lang="en-US" altLang="ja-JP" dirty="0" smtClean="0"/>
            </a:br>
            <a:r>
              <a:rPr kumimoji="1" lang="en-US" altLang="ja-JP" dirty="0" smtClean="0">
                <a:solidFill>
                  <a:srgbClr val="FF0000"/>
                </a:solidFill>
              </a:rPr>
              <a:t>displacement-based</a:t>
            </a:r>
            <a:r>
              <a:rPr kumimoji="1" lang="en-US" altLang="ja-JP" dirty="0" smtClean="0">
                <a:solidFill>
                  <a:srgbClr val="FFC000"/>
                </a:solidFill>
              </a:rPr>
              <a:t/>
            </a:r>
            <a:br>
              <a:rPr kumimoji="1" lang="en-US" altLang="ja-JP" dirty="0" smtClean="0">
                <a:solidFill>
                  <a:srgbClr val="FFC000"/>
                </a:solidFill>
              </a:rPr>
            </a:br>
            <a:r>
              <a:rPr kumimoji="1" lang="en-US" altLang="ja-JP" dirty="0" smtClean="0"/>
              <a:t>formulation.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972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313785" y="1124744"/>
            <a:ext cx="8506687" cy="2124236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Apply the new type of S-FEM,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F-barES-FEM-T4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large deformation problems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altLang="ja-JP" sz="32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elasto</a:t>
            </a:r>
            <a:r>
              <a:rPr lang="en-US" altLang="ja-JP" sz="3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-plastic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materials.</a:t>
            </a:r>
            <a:endParaRPr lang="en-US" altLang="ja-JP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8786" y="4041068"/>
            <a:ext cx="8175315" cy="17235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Methods: Quick introduction of F-barES-FEM-T4</a:t>
            </a:r>
            <a:endParaRPr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kumimoji="1" lang="en-US" altLang="ja-JP" sz="2800" dirty="0" smtClean="0"/>
              <a:t>Results</a:t>
            </a:r>
            <a:r>
              <a:rPr lang="en-US" altLang="ja-JP" sz="2800" dirty="0" smtClean="0"/>
              <a:t>: A few example analyses</a:t>
            </a:r>
            <a:endParaRPr lang="en-US" altLang="ja-JP" sz="2800" dirty="0"/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Summary</a:t>
            </a:r>
            <a:endParaRPr kumimoji="1" lang="en-US" altLang="ja-JP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1957" y="3370377"/>
            <a:ext cx="888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</a:t>
            </a:r>
            <a:r>
              <a:rPr kumimoji="1" lang="en-US" altLang="ja-JP" sz="2000" dirty="0" smtClean="0"/>
              <a:t>: </a:t>
            </a:r>
            <a:r>
              <a:rPr lang="en-US" altLang="ja-JP" sz="2000" dirty="0" err="1"/>
              <a:t>E</a:t>
            </a:r>
            <a:r>
              <a:rPr kumimoji="1" lang="en-US" altLang="ja-JP" sz="2000" dirty="0" err="1" smtClean="0"/>
              <a:t>lasto</a:t>
            </a:r>
            <a:r>
              <a:rPr kumimoji="1" lang="en-US" altLang="ja-JP" sz="2000" dirty="0" smtClean="0"/>
              <a:t>-plastic materials may have near incompressibility after yielding.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r>
              <a:rPr kumimoji="1" lang="en-US" altLang="ja-JP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kumimoji="1" lang="en-US" altLang="ja-JP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en-US" altLang="ja-JP" sz="1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kumimoji="1" lang="en-US" altLang="ja-JP" b="1" dirty="0" smtClean="0"/>
              <a:t>Quick introduction of F-barES-FEM-T4</a:t>
            </a:r>
            <a:br>
              <a:rPr kumimoji="1" lang="en-US" altLang="ja-JP" b="1" dirty="0" smtClean="0"/>
            </a:br>
            <a:r>
              <a:rPr kumimoji="1" lang="en-US" altLang="ja-JP" sz="1400" b="1" dirty="0" smtClean="0"/>
              <a:t/>
            </a:r>
            <a:br>
              <a:rPr kumimoji="1" lang="en-US" altLang="ja-JP" sz="1400" b="1" dirty="0" smtClean="0"/>
            </a:br>
            <a:r>
              <a:rPr kumimoji="1"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(F-barES-FEM-T3 in 2D is explained for simplicity.)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4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Quick Review of Node-based S-FEM (NS-FEM)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ja-JP" sz="2400" dirty="0" smtClean="0"/>
              </a:p>
              <a:p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 smtClean="0"/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Algorithm: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Calculate the deformation </a:t>
                </a:r>
                <a:r>
                  <a:rPr lang="en-US" altLang="ja-JP" sz="2400" dirty="0"/>
                  <a:t>gradient </a:t>
                </a:r>
                <a:r>
                  <a:rPr lang="en-US" altLang="ja-JP" sz="2400" dirty="0" smtClean="0">
                    <a:solidFill>
                      <a:srgbClr val="00CC88"/>
                    </a:solidFill>
                  </a:rPr>
                  <a:t>at each element,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0" i="1" smtClean="0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00CC88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 smtClean="0">
                    <a:solidFill>
                      <a:srgbClr val="00CC88"/>
                    </a:solidFill>
                  </a:rPr>
                  <a:t>, </a:t>
                </a:r>
                <a:r>
                  <a:rPr lang="en-US" altLang="ja-JP" sz="2400" dirty="0" smtClean="0"/>
                  <a:t>as usual.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Distribute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00CC88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 smtClean="0">
                    <a:solidFill>
                      <a:srgbClr val="00CC88"/>
                    </a:solidFill>
                  </a:rPr>
                  <a:t> s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the connecting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nodes </a:t>
                </a:r>
                <a:br>
                  <a:rPr lang="en-US" altLang="ja-JP" sz="2400" dirty="0" smtClean="0">
                    <a:solidFill>
                      <a:srgbClr val="0000CC"/>
                    </a:solidFill>
                  </a:rPr>
                </a:br>
                <a:r>
                  <a:rPr lang="en-US" altLang="ja-JP" sz="2400" dirty="0" smtClean="0"/>
                  <a:t>with area weights to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altLang="ja-JP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sz="2400" dirty="0" smtClean="0">
                    <a:solidFill>
                      <a:srgbClr val="0000CC"/>
                    </a:solidFill>
                  </a:rPr>
                  <a:t> at each node</a:t>
                </a:r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Use</a:t>
                </a:r>
                <a:r>
                  <a:rPr lang="en-US" altLang="ja-JP" sz="2400" dirty="0" smtClean="0">
                    <a:solidFill>
                      <a:srgbClr val="FF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s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calculate the </a:t>
                </a:r>
                <a:r>
                  <a:rPr lang="en-US" altLang="ja-JP" sz="2400" dirty="0" smtClean="0"/>
                  <a:t>stress, nodal force and so on.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186" r="-8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4253" y="4617132"/>
            <a:ext cx="8564396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N</a:t>
            </a:r>
            <a:r>
              <a:rPr kumimoji="1" lang="en-US" altLang="ja-JP" sz="2400" dirty="0" smtClean="0"/>
              <a:t>S-FEM </a:t>
            </a:r>
            <a:r>
              <a:rPr kumimoji="1" lang="en-US" altLang="ja-JP" sz="2400" dirty="0" smtClean="0">
                <a:solidFill>
                  <a:srgbClr val="0070C0"/>
                </a:solidFill>
              </a:rPr>
              <a:t>avoids shear &amp; volumetric locking </a:t>
            </a:r>
            <a:r>
              <a:rPr kumimoji="1" lang="en-US" altLang="ja-JP" sz="2400" dirty="0" smtClean="0"/>
              <a:t>in T3/T4 elements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and also 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alleviates pressure oscillation</a:t>
            </a:r>
            <a:r>
              <a:rPr kumimoji="1" lang="en-US" altLang="ja-JP" sz="2400" dirty="0" smtClean="0"/>
              <a:t>.</a:t>
            </a:r>
            <a:br>
              <a:rPr kumimoji="1" lang="en-US" altLang="ja-JP" sz="2400" dirty="0" smtClean="0"/>
            </a:br>
            <a:r>
              <a:rPr lang="en-US" altLang="ja-JP" sz="2400" dirty="0" smtClean="0"/>
              <a:t>Yet, it </a:t>
            </a:r>
            <a:r>
              <a:rPr lang="en-US" altLang="ja-JP" sz="2400" dirty="0" smtClean="0">
                <a:solidFill>
                  <a:srgbClr val="C00000"/>
                </a:solidFill>
              </a:rPr>
              <a:t>suffers from spurious low-energy modes,</a:t>
            </a:r>
            <a:br>
              <a:rPr lang="en-US" altLang="ja-JP" sz="2400" dirty="0" smtClean="0">
                <a:solidFill>
                  <a:srgbClr val="C00000"/>
                </a:solidFill>
              </a:rPr>
            </a:br>
            <a:r>
              <a:rPr lang="en-US" altLang="ja-JP" sz="2400" dirty="0" smtClean="0">
                <a:solidFill>
                  <a:srgbClr val="C00000"/>
                </a:solidFill>
              </a:rPr>
              <a:t>corner locking </a:t>
            </a:r>
            <a:r>
              <a:rPr lang="en-US" altLang="ja-JP" sz="2400" dirty="0" smtClean="0"/>
              <a:t>and </a:t>
            </a:r>
            <a:r>
              <a:rPr lang="en-US" altLang="ja-JP" sz="2400" b="1" dirty="0" smtClean="0">
                <a:solidFill>
                  <a:srgbClr val="C00000"/>
                </a:solidFill>
              </a:rPr>
              <a:t>minor pressure oscillation….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フリーフォーム 10"/>
          <p:cNvSpPr/>
          <p:nvPr/>
        </p:nvSpPr>
        <p:spPr>
          <a:xfrm>
            <a:off x="2995027" y="720013"/>
            <a:ext cx="2999372" cy="1678064"/>
          </a:xfrm>
          <a:custGeom>
            <a:avLst/>
            <a:gdLst>
              <a:gd name="connsiteX0" fmla="*/ 0 w 1828800"/>
              <a:gd name="connsiteY0" fmla="*/ 391886 h 896983"/>
              <a:gd name="connsiteX1" fmla="*/ 96665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1886 h 896983"/>
              <a:gd name="connsiteX1" fmla="*/ 854885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5988 h 901085"/>
              <a:gd name="connsiteX1" fmla="*/ 868856 w 1828800"/>
              <a:gd name="connsiteY1" fmla="*/ 0 h 901085"/>
              <a:gd name="connsiteX2" fmla="*/ 1828800 w 1828800"/>
              <a:gd name="connsiteY2" fmla="*/ 561451 h 901085"/>
              <a:gd name="connsiteX3" fmla="*/ 862149 w 1828800"/>
              <a:gd name="connsiteY3" fmla="*/ 901085 h 901085"/>
              <a:gd name="connsiteX4" fmla="*/ 0 w 1828800"/>
              <a:gd name="connsiteY4" fmla="*/ 395988 h 901085"/>
              <a:gd name="connsiteX0" fmla="*/ 0 w 1828800"/>
              <a:gd name="connsiteY0" fmla="*/ 391886 h 896983"/>
              <a:gd name="connsiteX1" fmla="*/ 85954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926596"/>
              <a:gd name="connsiteY0" fmla="*/ 617507 h 896983"/>
              <a:gd name="connsiteX1" fmla="*/ 957338 w 1926596"/>
              <a:gd name="connsiteY1" fmla="*/ 0 h 896983"/>
              <a:gd name="connsiteX2" fmla="*/ 1926596 w 1926596"/>
              <a:gd name="connsiteY2" fmla="*/ 557349 h 896983"/>
              <a:gd name="connsiteX3" fmla="*/ 959945 w 1926596"/>
              <a:gd name="connsiteY3" fmla="*/ 896983 h 896983"/>
              <a:gd name="connsiteX4" fmla="*/ 0 w 1926596"/>
              <a:gd name="connsiteY4" fmla="*/ 617507 h 896983"/>
              <a:gd name="connsiteX0" fmla="*/ 0 w 2122189"/>
              <a:gd name="connsiteY0" fmla="*/ 617507 h 896983"/>
              <a:gd name="connsiteX1" fmla="*/ 957338 w 2122189"/>
              <a:gd name="connsiteY1" fmla="*/ 0 h 896983"/>
              <a:gd name="connsiteX2" fmla="*/ 2122189 w 2122189"/>
              <a:gd name="connsiteY2" fmla="*/ 93802 h 896983"/>
              <a:gd name="connsiteX3" fmla="*/ 959945 w 2122189"/>
              <a:gd name="connsiteY3" fmla="*/ 896983 h 896983"/>
              <a:gd name="connsiteX4" fmla="*/ 0 w 2122189"/>
              <a:gd name="connsiteY4" fmla="*/ 617507 h 896983"/>
              <a:gd name="connsiteX0" fmla="*/ 0 w 2122189"/>
              <a:gd name="connsiteY0" fmla="*/ 617507 h 1088004"/>
              <a:gd name="connsiteX1" fmla="*/ 957338 w 2122189"/>
              <a:gd name="connsiteY1" fmla="*/ 0 h 1088004"/>
              <a:gd name="connsiteX2" fmla="*/ 2122189 w 2122189"/>
              <a:gd name="connsiteY2" fmla="*/ 93802 h 1088004"/>
              <a:gd name="connsiteX3" fmla="*/ 297231 w 2122189"/>
              <a:gd name="connsiteY3" fmla="*/ 1088004 h 1088004"/>
              <a:gd name="connsiteX4" fmla="*/ 0 w 2122189"/>
              <a:gd name="connsiteY4" fmla="*/ 617507 h 1088004"/>
              <a:gd name="connsiteX0" fmla="*/ 0 w 2122189"/>
              <a:gd name="connsiteY0" fmla="*/ 617507 h 1088004"/>
              <a:gd name="connsiteX1" fmla="*/ 957338 w 2122189"/>
              <a:gd name="connsiteY1" fmla="*/ 0 h 1088004"/>
              <a:gd name="connsiteX2" fmla="*/ 2122189 w 2122189"/>
              <a:gd name="connsiteY2" fmla="*/ 93802 h 1088004"/>
              <a:gd name="connsiteX3" fmla="*/ 1026952 w 2122189"/>
              <a:gd name="connsiteY3" fmla="*/ 693880 h 1088004"/>
              <a:gd name="connsiteX4" fmla="*/ 297231 w 2122189"/>
              <a:gd name="connsiteY4" fmla="*/ 1088004 h 1088004"/>
              <a:gd name="connsiteX5" fmla="*/ 0 w 2122189"/>
              <a:gd name="connsiteY5" fmla="*/ 617507 h 1088004"/>
              <a:gd name="connsiteX0" fmla="*/ 0 w 2122189"/>
              <a:gd name="connsiteY0" fmla="*/ 617507 h 1088004"/>
              <a:gd name="connsiteX1" fmla="*/ 957338 w 2122189"/>
              <a:gd name="connsiteY1" fmla="*/ 0 h 1088004"/>
              <a:gd name="connsiteX2" fmla="*/ 2122189 w 2122189"/>
              <a:gd name="connsiteY2" fmla="*/ 93802 h 1088004"/>
              <a:gd name="connsiteX3" fmla="*/ 1619164 w 2122189"/>
              <a:gd name="connsiteY3" fmla="*/ 365145 h 1088004"/>
              <a:gd name="connsiteX4" fmla="*/ 1026952 w 2122189"/>
              <a:gd name="connsiteY4" fmla="*/ 693880 h 1088004"/>
              <a:gd name="connsiteX5" fmla="*/ 297231 w 2122189"/>
              <a:gd name="connsiteY5" fmla="*/ 1088004 h 1088004"/>
              <a:gd name="connsiteX6" fmla="*/ 0 w 2122189"/>
              <a:gd name="connsiteY6" fmla="*/ 617507 h 1088004"/>
              <a:gd name="connsiteX0" fmla="*/ 0 w 2122189"/>
              <a:gd name="connsiteY0" fmla="*/ 617507 h 1138116"/>
              <a:gd name="connsiteX1" fmla="*/ 957338 w 2122189"/>
              <a:gd name="connsiteY1" fmla="*/ 0 h 1138116"/>
              <a:gd name="connsiteX2" fmla="*/ 2122189 w 2122189"/>
              <a:gd name="connsiteY2" fmla="*/ 93802 h 1138116"/>
              <a:gd name="connsiteX3" fmla="*/ 1619164 w 2122189"/>
              <a:gd name="connsiteY3" fmla="*/ 365145 h 1138116"/>
              <a:gd name="connsiteX4" fmla="*/ 1205555 w 2122189"/>
              <a:gd name="connsiteY4" fmla="*/ 1138116 h 1138116"/>
              <a:gd name="connsiteX5" fmla="*/ 297231 w 2122189"/>
              <a:gd name="connsiteY5" fmla="*/ 1088004 h 1138116"/>
              <a:gd name="connsiteX6" fmla="*/ 0 w 2122189"/>
              <a:gd name="connsiteY6" fmla="*/ 617507 h 1138116"/>
              <a:gd name="connsiteX0" fmla="*/ 0 w 2122189"/>
              <a:gd name="connsiteY0" fmla="*/ 617507 h 1138116"/>
              <a:gd name="connsiteX1" fmla="*/ 957338 w 2122189"/>
              <a:gd name="connsiteY1" fmla="*/ 0 h 1138116"/>
              <a:gd name="connsiteX2" fmla="*/ 2122189 w 2122189"/>
              <a:gd name="connsiteY2" fmla="*/ 93802 h 1138116"/>
              <a:gd name="connsiteX3" fmla="*/ 1882370 w 2122189"/>
              <a:gd name="connsiteY3" fmla="*/ 720533 h 1138116"/>
              <a:gd name="connsiteX4" fmla="*/ 1205555 w 2122189"/>
              <a:gd name="connsiteY4" fmla="*/ 1138116 h 1138116"/>
              <a:gd name="connsiteX5" fmla="*/ 297231 w 2122189"/>
              <a:gd name="connsiteY5" fmla="*/ 1088004 h 1138116"/>
              <a:gd name="connsiteX6" fmla="*/ 0 w 2122189"/>
              <a:gd name="connsiteY6" fmla="*/ 617507 h 1138116"/>
              <a:gd name="connsiteX0" fmla="*/ 0 w 2122189"/>
              <a:gd name="connsiteY0" fmla="*/ 626392 h 1147001"/>
              <a:gd name="connsiteX1" fmla="*/ 487328 w 2122189"/>
              <a:gd name="connsiteY1" fmla="*/ 0 h 1147001"/>
              <a:gd name="connsiteX2" fmla="*/ 2122189 w 2122189"/>
              <a:gd name="connsiteY2" fmla="*/ 102687 h 1147001"/>
              <a:gd name="connsiteX3" fmla="*/ 1882370 w 2122189"/>
              <a:gd name="connsiteY3" fmla="*/ 729418 h 1147001"/>
              <a:gd name="connsiteX4" fmla="*/ 1205555 w 2122189"/>
              <a:gd name="connsiteY4" fmla="*/ 1147001 h 1147001"/>
              <a:gd name="connsiteX5" fmla="*/ 297231 w 2122189"/>
              <a:gd name="connsiteY5" fmla="*/ 1096889 h 1147001"/>
              <a:gd name="connsiteX6" fmla="*/ 0 w 2122189"/>
              <a:gd name="connsiteY6" fmla="*/ 626392 h 1147001"/>
              <a:gd name="connsiteX0" fmla="*/ 0 w 2122189"/>
              <a:gd name="connsiteY0" fmla="*/ 626392 h 1147001"/>
              <a:gd name="connsiteX1" fmla="*/ 487328 w 2122189"/>
              <a:gd name="connsiteY1" fmla="*/ 0 h 1147001"/>
              <a:gd name="connsiteX2" fmla="*/ 2122189 w 2122189"/>
              <a:gd name="connsiteY2" fmla="*/ 102687 h 1147001"/>
              <a:gd name="connsiteX3" fmla="*/ 1882370 w 2122189"/>
              <a:gd name="connsiteY3" fmla="*/ 729418 h 1147001"/>
              <a:gd name="connsiteX4" fmla="*/ 1205555 w 2122189"/>
              <a:gd name="connsiteY4" fmla="*/ 1147001 h 1147001"/>
              <a:gd name="connsiteX5" fmla="*/ 297231 w 2122189"/>
              <a:gd name="connsiteY5" fmla="*/ 1096889 h 1147001"/>
              <a:gd name="connsiteX6" fmla="*/ 0 w 2122189"/>
              <a:gd name="connsiteY6" fmla="*/ 626392 h 1147001"/>
              <a:gd name="connsiteX0" fmla="*/ 0 w 2122189"/>
              <a:gd name="connsiteY0" fmla="*/ 665738 h 1186347"/>
              <a:gd name="connsiteX1" fmla="*/ 487328 w 2122189"/>
              <a:gd name="connsiteY1" fmla="*/ 39346 h 1186347"/>
              <a:gd name="connsiteX2" fmla="*/ 2122189 w 2122189"/>
              <a:gd name="connsiteY2" fmla="*/ 142033 h 1186347"/>
              <a:gd name="connsiteX3" fmla="*/ 1882370 w 2122189"/>
              <a:gd name="connsiteY3" fmla="*/ 768764 h 1186347"/>
              <a:gd name="connsiteX4" fmla="*/ 1205555 w 2122189"/>
              <a:gd name="connsiteY4" fmla="*/ 1186347 h 1186347"/>
              <a:gd name="connsiteX5" fmla="*/ 297231 w 2122189"/>
              <a:gd name="connsiteY5" fmla="*/ 1136235 h 1186347"/>
              <a:gd name="connsiteX6" fmla="*/ 0 w 2122189"/>
              <a:gd name="connsiteY6" fmla="*/ 665738 h 1186347"/>
              <a:gd name="connsiteX0" fmla="*/ 0 w 2122189"/>
              <a:gd name="connsiteY0" fmla="*/ 665738 h 1186347"/>
              <a:gd name="connsiteX1" fmla="*/ 487328 w 2122189"/>
              <a:gd name="connsiteY1" fmla="*/ 39346 h 1186347"/>
              <a:gd name="connsiteX2" fmla="*/ 2122189 w 2122189"/>
              <a:gd name="connsiteY2" fmla="*/ 142033 h 1186347"/>
              <a:gd name="connsiteX3" fmla="*/ 1882370 w 2122189"/>
              <a:gd name="connsiteY3" fmla="*/ 768764 h 1186347"/>
              <a:gd name="connsiteX4" fmla="*/ 1205555 w 2122189"/>
              <a:gd name="connsiteY4" fmla="*/ 1186347 h 1186347"/>
              <a:gd name="connsiteX5" fmla="*/ 297231 w 2122189"/>
              <a:gd name="connsiteY5" fmla="*/ 1136235 h 1186347"/>
              <a:gd name="connsiteX6" fmla="*/ 0 w 2122189"/>
              <a:gd name="connsiteY6" fmla="*/ 665738 h 1186347"/>
              <a:gd name="connsiteX0" fmla="*/ 0 w 2122189"/>
              <a:gd name="connsiteY0" fmla="*/ 665738 h 1186347"/>
              <a:gd name="connsiteX1" fmla="*/ 487328 w 2122189"/>
              <a:gd name="connsiteY1" fmla="*/ 39346 h 1186347"/>
              <a:gd name="connsiteX2" fmla="*/ 2122189 w 2122189"/>
              <a:gd name="connsiteY2" fmla="*/ 142033 h 1186347"/>
              <a:gd name="connsiteX3" fmla="*/ 1882370 w 2122189"/>
              <a:gd name="connsiteY3" fmla="*/ 768764 h 1186347"/>
              <a:gd name="connsiteX4" fmla="*/ 1205555 w 2122189"/>
              <a:gd name="connsiteY4" fmla="*/ 1186347 h 1186347"/>
              <a:gd name="connsiteX5" fmla="*/ 297231 w 2122189"/>
              <a:gd name="connsiteY5" fmla="*/ 1136235 h 1186347"/>
              <a:gd name="connsiteX6" fmla="*/ 0 w 2122189"/>
              <a:gd name="connsiteY6" fmla="*/ 665738 h 1186347"/>
              <a:gd name="connsiteX0" fmla="*/ 0 w 2122189"/>
              <a:gd name="connsiteY0" fmla="*/ 665738 h 1186347"/>
              <a:gd name="connsiteX1" fmla="*/ 487328 w 2122189"/>
              <a:gd name="connsiteY1" fmla="*/ 39346 h 1186347"/>
              <a:gd name="connsiteX2" fmla="*/ 2122189 w 2122189"/>
              <a:gd name="connsiteY2" fmla="*/ 142033 h 1186347"/>
              <a:gd name="connsiteX3" fmla="*/ 1882370 w 2122189"/>
              <a:gd name="connsiteY3" fmla="*/ 768764 h 1186347"/>
              <a:gd name="connsiteX4" fmla="*/ 1205555 w 2122189"/>
              <a:gd name="connsiteY4" fmla="*/ 1186347 h 1186347"/>
              <a:gd name="connsiteX5" fmla="*/ 297231 w 2122189"/>
              <a:gd name="connsiteY5" fmla="*/ 1136235 h 1186347"/>
              <a:gd name="connsiteX6" fmla="*/ 0 w 2122189"/>
              <a:gd name="connsiteY6" fmla="*/ 665738 h 1186347"/>
              <a:gd name="connsiteX0" fmla="*/ 0 w 2122189"/>
              <a:gd name="connsiteY0" fmla="*/ 745826 h 1266435"/>
              <a:gd name="connsiteX1" fmla="*/ 487328 w 2122189"/>
              <a:gd name="connsiteY1" fmla="*/ 119434 h 1266435"/>
              <a:gd name="connsiteX2" fmla="*/ 2122189 w 2122189"/>
              <a:gd name="connsiteY2" fmla="*/ 222121 h 1266435"/>
              <a:gd name="connsiteX3" fmla="*/ 1882370 w 2122189"/>
              <a:gd name="connsiteY3" fmla="*/ 848852 h 1266435"/>
              <a:gd name="connsiteX4" fmla="*/ 1205555 w 2122189"/>
              <a:gd name="connsiteY4" fmla="*/ 1266435 h 1266435"/>
              <a:gd name="connsiteX5" fmla="*/ 297231 w 2122189"/>
              <a:gd name="connsiteY5" fmla="*/ 1216323 h 1266435"/>
              <a:gd name="connsiteX6" fmla="*/ 0 w 2122189"/>
              <a:gd name="connsiteY6" fmla="*/ 745826 h 1266435"/>
              <a:gd name="connsiteX0" fmla="*/ 0 w 2122189"/>
              <a:gd name="connsiteY0" fmla="*/ 635579 h 1156188"/>
              <a:gd name="connsiteX1" fmla="*/ 487328 w 2122189"/>
              <a:gd name="connsiteY1" fmla="*/ 9187 h 1156188"/>
              <a:gd name="connsiteX2" fmla="*/ 2122189 w 2122189"/>
              <a:gd name="connsiteY2" fmla="*/ 111874 h 1156188"/>
              <a:gd name="connsiteX3" fmla="*/ 1882370 w 2122189"/>
              <a:gd name="connsiteY3" fmla="*/ 738605 h 1156188"/>
              <a:gd name="connsiteX4" fmla="*/ 1205555 w 2122189"/>
              <a:gd name="connsiteY4" fmla="*/ 1156188 h 1156188"/>
              <a:gd name="connsiteX5" fmla="*/ 297231 w 2122189"/>
              <a:gd name="connsiteY5" fmla="*/ 1106076 h 1156188"/>
              <a:gd name="connsiteX6" fmla="*/ 0 w 2122189"/>
              <a:gd name="connsiteY6" fmla="*/ 635579 h 1156188"/>
              <a:gd name="connsiteX0" fmla="*/ 0 w 2122189"/>
              <a:gd name="connsiteY0" fmla="*/ 759201 h 1279810"/>
              <a:gd name="connsiteX1" fmla="*/ 487328 w 2122189"/>
              <a:gd name="connsiteY1" fmla="*/ 132809 h 1279810"/>
              <a:gd name="connsiteX2" fmla="*/ 2122189 w 2122189"/>
              <a:gd name="connsiteY2" fmla="*/ 235496 h 1279810"/>
              <a:gd name="connsiteX3" fmla="*/ 1882370 w 2122189"/>
              <a:gd name="connsiteY3" fmla="*/ 862227 h 1279810"/>
              <a:gd name="connsiteX4" fmla="*/ 1205555 w 2122189"/>
              <a:gd name="connsiteY4" fmla="*/ 1279810 h 1279810"/>
              <a:gd name="connsiteX5" fmla="*/ 297231 w 2122189"/>
              <a:gd name="connsiteY5" fmla="*/ 1229698 h 1279810"/>
              <a:gd name="connsiteX6" fmla="*/ 0 w 2122189"/>
              <a:gd name="connsiteY6" fmla="*/ 759201 h 1279810"/>
              <a:gd name="connsiteX0" fmla="*/ 0 w 2122189"/>
              <a:gd name="connsiteY0" fmla="*/ 627522 h 1148131"/>
              <a:gd name="connsiteX1" fmla="*/ 487328 w 2122189"/>
              <a:gd name="connsiteY1" fmla="*/ 1130 h 1148131"/>
              <a:gd name="connsiteX2" fmla="*/ 2122189 w 2122189"/>
              <a:gd name="connsiteY2" fmla="*/ 103817 h 1148131"/>
              <a:gd name="connsiteX3" fmla="*/ 1882370 w 2122189"/>
              <a:gd name="connsiteY3" fmla="*/ 730548 h 1148131"/>
              <a:gd name="connsiteX4" fmla="*/ 1205555 w 2122189"/>
              <a:gd name="connsiteY4" fmla="*/ 1148131 h 1148131"/>
              <a:gd name="connsiteX5" fmla="*/ 297231 w 2122189"/>
              <a:gd name="connsiteY5" fmla="*/ 1098019 h 1148131"/>
              <a:gd name="connsiteX6" fmla="*/ 0 w 2122189"/>
              <a:gd name="connsiteY6" fmla="*/ 627522 h 1148131"/>
              <a:gd name="connsiteX0" fmla="*/ 0 w 1943585"/>
              <a:gd name="connsiteY0" fmla="*/ 627223 h 1147832"/>
              <a:gd name="connsiteX1" fmla="*/ 487328 w 1943585"/>
              <a:gd name="connsiteY1" fmla="*/ 831 h 1147832"/>
              <a:gd name="connsiteX2" fmla="*/ 1943585 w 1943585"/>
              <a:gd name="connsiteY2" fmla="*/ 498887 h 1147832"/>
              <a:gd name="connsiteX3" fmla="*/ 1882370 w 1943585"/>
              <a:gd name="connsiteY3" fmla="*/ 730249 h 1147832"/>
              <a:gd name="connsiteX4" fmla="*/ 1205555 w 1943585"/>
              <a:gd name="connsiteY4" fmla="*/ 1147832 h 1147832"/>
              <a:gd name="connsiteX5" fmla="*/ 297231 w 1943585"/>
              <a:gd name="connsiteY5" fmla="*/ 1097720 h 1147832"/>
              <a:gd name="connsiteX6" fmla="*/ 0 w 1943585"/>
              <a:gd name="connsiteY6" fmla="*/ 627223 h 1147832"/>
              <a:gd name="connsiteX0" fmla="*/ 0 w 1943618"/>
              <a:gd name="connsiteY0" fmla="*/ 627017 h 1147626"/>
              <a:gd name="connsiteX1" fmla="*/ 487328 w 1943618"/>
              <a:gd name="connsiteY1" fmla="*/ 625 h 1147626"/>
              <a:gd name="connsiteX2" fmla="*/ 1943585 w 1943618"/>
              <a:gd name="connsiteY2" fmla="*/ 498681 h 1147626"/>
              <a:gd name="connsiteX3" fmla="*/ 1882370 w 1943618"/>
              <a:gd name="connsiteY3" fmla="*/ 730043 h 1147626"/>
              <a:gd name="connsiteX4" fmla="*/ 1205555 w 1943618"/>
              <a:gd name="connsiteY4" fmla="*/ 1147626 h 1147626"/>
              <a:gd name="connsiteX5" fmla="*/ 297231 w 1943618"/>
              <a:gd name="connsiteY5" fmla="*/ 1097514 h 1147626"/>
              <a:gd name="connsiteX6" fmla="*/ 0 w 1943618"/>
              <a:gd name="connsiteY6" fmla="*/ 627017 h 1147626"/>
              <a:gd name="connsiteX0" fmla="*/ 0 w 1882370"/>
              <a:gd name="connsiteY0" fmla="*/ 659997 h 1180606"/>
              <a:gd name="connsiteX1" fmla="*/ 487328 w 1882370"/>
              <a:gd name="connsiteY1" fmla="*/ 33605 h 1180606"/>
              <a:gd name="connsiteX2" fmla="*/ 1370173 w 1882370"/>
              <a:gd name="connsiteY2" fmla="*/ 69656 h 1180606"/>
              <a:gd name="connsiteX3" fmla="*/ 1882370 w 1882370"/>
              <a:gd name="connsiteY3" fmla="*/ 763023 h 1180606"/>
              <a:gd name="connsiteX4" fmla="*/ 1205555 w 1882370"/>
              <a:gd name="connsiteY4" fmla="*/ 1180606 h 1180606"/>
              <a:gd name="connsiteX5" fmla="*/ 297231 w 1882370"/>
              <a:gd name="connsiteY5" fmla="*/ 1130494 h 1180606"/>
              <a:gd name="connsiteX6" fmla="*/ 0 w 1882370"/>
              <a:gd name="connsiteY6" fmla="*/ 659997 h 1180606"/>
              <a:gd name="connsiteX0" fmla="*/ 0 w 1882370"/>
              <a:gd name="connsiteY0" fmla="*/ 659997 h 1180606"/>
              <a:gd name="connsiteX1" fmla="*/ 487328 w 1882370"/>
              <a:gd name="connsiteY1" fmla="*/ 33605 h 1180606"/>
              <a:gd name="connsiteX2" fmla="*/ 1370173 w 1882370"/>
              <a:gd name="connsiteY2" fmla="*/ 69656 h 1180606"/>
              <a:gd name="connsiteX3" fmla="*/ 1882370 w 1882370"/>
              <a:gd name="connsiteY3" fmla="*/ 763023 h 1180606"/>
              <a:gd name="connsiteX4" fmla="*/ 1205555 w 1882370"/>
              <a:gd name="connsiteY4" fmla="*/ 1180606 h 1180606"/>
              <a:gd name="connsiteX5" fmla="*/ 297231 w 1882370"/>
              <a:gd name="connsiteY5" fmla="*/ 1130494 h 1180606"/>
              <a:gd name="connsiteX6" fmla="*/ 0 w 1882370"/>
              <a:gd name="connsiteY6" fmla="*/ 659997 h 1180606"/>
              <a:gd name="connsiteX0" fmla="*/ 0 w 1882370"/>
              <a:gd name="connsiteY0" fmla="*/ 666687 h 1187296"/>
              <a:gd name="connsiteX1" fmla="*/ 487328 w 1882370"/>
              <a:gd name="connsiteY1" fmla="*/ 40295 h 1187296"/>
              <a:gd name="connsiteX2" fmla="*/ 1351373 w 1882370"/>
              <a:gd name="connsiteY2" fmla="*/ 49692 h 1187296"/>
              <a:gd name="connsiteX3" fmla="*/ 1882370 w 1882370"/>
              <a:gd name="connsiteY3" fmla="*/ 769713 h 1187296"/>
              <a:gd name="connsiteX4" fmla="*/ 1205555 w 1882370"/>
              <a:gd name="connsiteY4" fmla="*/ 1187296 h 1187296"/>
              <a:gd name="connsiteX5" fmla="*/ 297231 w 1882370"/>
              <a:gd name="connsiteY5" fmla="*/ 1137184 h 1187296"/>
              <a:gd name="connsiteX6" fmla="*/ 0 w 1882370"/>
              <a:gd name="connsiteY6" fmla="*/ 666687 h 1187296"/>
              <a:gd name="connsiteX0" fmla="*/ 0 w 1882370"/>
              <a:gd name="connsiteY0" fmla="*/ 666687 h 1187296"/>
              <a:gd name="connsiteX1" fmla="*/ 487328 w 1882370"/>
              <a:gd name="connsiteY1" fmla="*/ 40295 h 1187296"/>
              <a:gd name="connsiteX2" fmla="*/ 1351373 w 1882370"/>
              <a:gd name="connsiteY2" fmla="*/ 49692 h 1187296"/>
              <a:gd name="connsiteX3" fmla="*/ 1882370 w 1882370"/>
              <a:gd name="connsiteY3" fmla="*/ 769713 h 1187296"/>
              <a:gd name="connsiteX4" fmla="*/ 1205555 w 1882370"/>
              <a:gd name="connsiteY4" fmla="*/ 1187296 h 1187296"/>
              <a:gd name="connsiteX5" fmla="*/ 297231 w 1882370"/>
              <a:gd name="connsiteY5" fmla="*/ 1137184 h 1187296"/>
              <a:gd name="connsiteX6" fmla="*/ 0 w 1882370"/>
              <a:gd name="connsiteY6" fmla="*/ 666687 h 1187296"/>
              <a:gd name="connsiteX0" fmla="*/ 0 w 1882370"/>
              <a:gd name="connsiteY0" fmla="*/ 666687 h 1187296"/>
              <a:gd name="connsiteX1" fmla="*/ 487328 w 1882370"/>
              <a:gd name="connsiteY1" fmla="*/ 40295 h 1187296"/>
              <a:gd name="connsiteX2" fmla="*/ 1351373 w 1882370"/>
              <a:gd name="connsiteY2" fmla="*/ 49692 h 1187296"/>
              <a:gd name="connsiteX3" fmla="*/ 1882370 w 1882370"/>
              <a:gd name="connsiteY3" fmla="*/ 769713 h 1187296"/>
              <a:gd name="connsiteX4" fmla="*/ 1205555 w 1882370"/>
              <a:gd name="connsiteY4" fmla="*/ 1187296 h 1187296"/>
              <a:gd name="connsiteX5" fmla="*/ 297231 w 1882370"/>
              <a:gd name="connsiteY5" fmla="*/ 1137184 h 1187296"/>
              <a:gd name="connsiteX6" fmla="*/ 0 w 1882370"/>
              <a:gd name="connsiteY6" fmla="*/ 666687 h 1187296"/>
              <a:gd name="connsiteX0" fmla="*/ 0 w 1882370"/>
              <a:gd name="connsiteY0" fmla="*/ 626392 h 1147001"/>
              <a:gd name="connsiteX1" fmla="*/ 487328 w 1882370"/>
              <a:gd name="connsiteY1" fmla="*/ 0 h 1147001"/>
              <a:gd name="connsiteX2" fmla="*/ 1351373 w 1882370"/>
              <a:gd name="connsiteY2" fmla="*/ 9397 h 1147001"/>
              <a:gd name="connsiteX3" fmla="*/ 1882370 w 1882370"/>
              <a:gd name="connsiteY3" fmla="*/ 729418 h 1147001"/>
              <a:gd name="connsiteX4" fmla="*/ 1205555 w 1882370"/>
              <a:gd name="connsiteY4" fmla="*/ 1147001 h 1147001"/>
              <a:gd name="connsiteX5" fmla="*/ 297231 w 1882370"/>
              <a:gd name="connsiteY5" fmla="*/ 1096889 h 1147001"/>
              <a:gd name="connsiteX6" fmla="*/ 0 w 1882370"/>
              <a:gd name="connsiteY6" fmla="*/ 626392 h 1147001"/>
              <a:gd name="connsiteX0" fmla="*/ 0 w 1882370"/>
              <a:gd name="connsiteY0" fmla="*/ 701912 h 1222521"/>
              <a:gd name="connsiteX1" fmla="*/ 402726 w 1882370"/>
              <a:gd name="connsiteY1" fmla="*/ 0 h 1222521"/>
              <a:gd name="connsiteX2" fmla="*/ 1351373 w 1882370"/>
              <a:gd name="connsiteY2" fmla="*/ 84917 h 1222521"/>
              <a:gd name="connsiteX3" fmla="*/ 1882370 w 1882370"/>
              <a:gd name="connsiteY3" fmla="*/ 804938 h 1222521"/>
              <a:gd name="connsiteX4" fmla="*/ 1205555 w 1882370"/>
              <a:gd name="connsiteY4" fmla="*/ 1222521 h 1222521"/>
              <a:gd name="connsiteX5" fmla="*/ 297231 w 1882370"/>
              <a:gd name="connsiteY5" fmla="*/ 1172409 h 1222521"/>
              <a:gd name="connsiteX6" fmla="*/ 0 w 1882370"/>
              <a:gd name="connsiteY6" fmla="*/ 701912 h 1222521"/>
              <a:gd name="connsiteX0" fmla="*/ 0 w 1882370"/>
              <a:gd name="connsiteY0" fmla="*/ 701912 h 1222521"/>
              <a:gd name="connsiteX1" fmla="*/ 402726 w 1882370"/>
              <a:gd name="connsiteY1" fmla="*/ 0 h 1222521"/>
              <a:gd name="connsiteX2" fmla="*/ 1304372 w 1882370"/>
              <a:gd name="connsiteY2" fmla="*/ 4955 h 1222521"/>
              <a:gd name="connsiteX3" fmla="*/ 1882370 w 1882370"/>
              <a:gd name="connsiteY3" fmla="*/ 804938 h 1222521"/>
              <a:gd name="connsiteX4" fmla="*/ 1205555 w 1882370"/>
              <a:gd name="connsiteY4" fmla="*/ 1222521 h 1222521"/>
              <a:gd name="connsiteX5" fmla="*/ 297231 w 1882370"/>
              <a:gd name="connsiteY5" fmla="*/ 1172409 h 1222521"/>
              <a:gd name="connsiteX6" fmla="*/ 0 w 1882370"/>
              <a:gd name="connsiteY6" fmla="*/ 701912 h 1222521"/>
              <a:gd name="connsiteX0" fmla="*/ 0 w 1807169"/>
              <a:gd name="connsiteY0" fmla="*/ 701912 h 1222521"/>
              <a:gd name="connsiteX1" fmla="*/ 402726 w 1807169"/>
              <a:gd name="connsiteY1" fmla="*/ 0 h 1222521"/>
              <a:gd name="connsiteX2" fmla="*/ 1304372 w 1807169"/>
              <a:gd name="connsiteY2" fmla="*/ 4955 h 1222521"/>
              <a:gd name="connsiteX3" fmla="*/ 1807169 w 1807169"/>
              <a:gd name="connsiteY3" fmla="*/ 511742 h 1222521"/>
              <a:gd name="connsiteX4" fmla="*/ 1205555 w 1807169"/>
              <a:gd name="connsiteY4" fmla="*/ 1222521 h 1222521"/>
              <a:gd name="connsiteX5" fmla="*/ 297231 w 1807169"/>
              <a:gd name="connsiteY5" fmla="*/ 1172409 h 1222521"/>
              <a:gd name="connsiteX6" fmla="*/ 0 w 1807169"/>
              <a:gd name="connsiteY6" fmla="*/ 701912 h 1222521"/>
              <a:gd name="connsiteX0" fmla="*/ 0 w 1807169"/>
              <a:gd name="connsiteY0" fmla="*/ 701912 h 1222521"/>
              <a:gd name="connsiteX1" fmla="*/ 402726 w 1807169"/>
              <a:gd name="connsiteY1" fmla="*/ 0 h 1222521"/>
              <a:gd name="connsiteX2" fmla="*/ 1304372 w 1807169"/>
              <a:gd name="connsiteY2" fmla="*/ 4955 h 1222521"/>
              <a:gd name="connsiteX3" fmla="*/ 1807169 w 1807169"/>
              <a:gd name="connsiteY3" fmla="*/ 511742 h 1222521"/>
              <a:gd name="connsiteX4" fmla="*/ 1205555 w 1807169"/>
              <a:gd name="connsiteY4" fmla="*/ 1222521 h 1222521"/>
              <a:gd name="connsiteX5" fmla="*/ 297231 w 1807169"/>
              <a:gd name="connsiteY5" fmla="*/ 1172409 h 1222521"/>
              <a:gd name="connsiteX6" fmla="*/ 0 w 1807169"/>
              <a:gd name="connsiteY6" fmla="*/ 701912 h 1222521"/>
              <a:gd name="connsiteX0" fmla="*/ 0 w 1807169"/>
              <a:gd name="connsiteY0" fmla="*/ 701912 h 1172409"/>
              <a:gd name="connsiteX1" fmla="*/ 402726 w 1807169"/>
              <a:gd name="connsiteY1" fmla="*/ 0 h 1172409"/>
              <a:gd name="connsiteX2" fmla="*/ 1304372 w 1807169"/>
              <a:gd name="connsiteY2" fmla="*/ 4955 h 1172409"/>
              <a:gd name="connsiteX3" fmla="*/ 1807169 w 1807169"/>
              <a:gd name="connsiteY3" fmla="*/ 511742 h 1172409"/>
              <a:gd name="connsiteX4" fmla="*/ 1196155 w 1807169"/>
              <a:gd name="connsiteY4" fmla="*/ 858247 h 1172409"/>
              <a:gd name="connsiteX5" fmla="*/ 297231 w 1807169"/>
              <a:gd name="connsiteY5" fmla="*/ 1172409 h 1172409"/>
              <a:gd name="connsiteX6" fmla="*/ 0 w 1807169"/>
              <a:gd name="connsiteY6" fmla="*/ 701912 h 1172409"/>
              <a:gd name="connsiteX0" fmla="*/ 0 w 1807169"/>
              <a:gd name="connsiteY0" fmla="*/ 701912 h 858247"/>
              <a:gd name="connsiteX1" fmla="*/ 402726 w 1807169"/>
              <a:gd name="connsiteY1" fmla="*/ 0 h 858247"/>
              <a:gd name="connsiteX2" fmla="*/ 1304372 w 1807169"/>
              <a:gd name="connsiteY2" fmla="*/ 4955 h 858247"/>
              <a:gd name="connsiteX3" fmla="*/ 1807169 w 1807169"/>
              <a:gd name="connsiteY3" fmla="*/ 511742 h 858247"/>
              <a:gd name="connsiteX4" fmla="*/ 1196155 w 1807169"/>
              <a:gd name="connsiteY4" fmla="*/ 858247 h 858247"/>
              <a:gd name="connsiteX5" fmla="*/ 301931 w 1807169"/>
              <a:gd name="connsiteY5" fmla="*/ 794808 h 858247"/>
              <a:gd name="connsiteX6" fmla="*/ 0 w 1807169"/>
              <a:gd name="connsiteY6" fmla="*/ 701912 h 858247"/>
              <a:gd name="connsiteX0" fmla="*/ 0 w 1807169"/>
              <a:gd name="connsiteY0" fmla="*/ 355408 h 858247"/>
              <a:gd name="connsiteX1" fmla="*/ 402726 w 1807169"/>
              <a:gd name="connsiteY1" fmla="*/ 0 h 858247"/>
              <a:gd name="connsiteX2" fmla="*/ 1304372 w 1807169"/>
              <a:gd name="connsiteY2" fmla="*/ 4955 h 858247"/>
              <a:gd name="connsiteX3" fmla="*/ 1807169 w 1807169"/>
              <a:gd name="connsiteY3" fmla="*/ 511742 h 858247"/>
              <a:gd name="connsiteX4" fmla="*/ 1196155 w 1807169"/>
              <a:gd name="connsiteY4" fmla="*/ 858247 h 858247"/>
              <a:gd name="connsiteX5" fmla="*/ 301931 w 1807169"/>
              <a:gd name="connsiteY5" fmla="*/ 794808 h 858247"/>
              <a:gd name="connsiteX6" fmla="*/ 0 w 1807169"/>
              <a:gd name="connsiteY6" fmla="*/ 355408 h 858247"/>
              <a:gd name="connsiteX0" fmla="*/ 0 w 1807169"/>
              <a:gd name="connsiteY0" fmla="*/ 373178 h 876017"/>
              <a:gd name="connsiteX1" fmla="*/ 398026 w 1807169"/>
              <a:gd name="connsiteY1" fmla="*/ 0 h 876017"/>
              <a:gd name="connsiteX2" fmla="*/ 1304372 w 1807169"/>
              <a:gd name="connsiteY2" fmla="*/ 22725 h 876017"/>
              <a:gd name="connsiteX3" fmla="*/ 1807169 w 1807169"/>
              <a:gd name="connsiteY3" fmla="*/ 529512 h 876017"/>
              <a:gd name="connsiteX4" fmla="*/ 1196155 w 1807169"/>
              <a:gd name="connsiteY4" fmla="*/ 876017 h 876017"/>
              <a:gd name="connsiteX5" fmla="*/ 301931 w 1807169"/>
              <a:gd name="connsiteY5" fmla="*/ 812578 h 876017"/>
              <a:gd name="connsiteX6" fmla="*/ 0 w 1807169"/>
              <a:gd name="connsiteY6" fmla="*/ 373178 h 876017"/>
              <a:gd name="connsiteX0" fmla="*/ 0 w 1807169"/>
              <a:gd name="connsiteY0" fmla="*/ 373178 h 876017"/>
              <a:gd name="connsiteX1" fmla="*/ 398026 w 1807169"/>
              <a:gd name="connsiteY1" fmla="*/ 0 h 876017"/>
              <a:gd name="connsiteX2" fmla="*/ 1374874 w 1807169"/>
              <a:gd name="connsiteY2" fmla="*/ 513 h 876017"/>
              <a:gd name="connsiteX3" fmla="*/ 1807169 w 1807169"/>
              <a:gd name="connsiteY3" fmla="*/ 529512 h 876017"/>
              <a:gd name="connsiteX4" fmla="*/ 1196155 w 1807169"/>
              <a:gd name="connsiteY4" fmla="*/ 876017 h 876017"/>
              <a:gd name="connsiteX5" fmla="*/ 301931 w 1807169"/>
              <a:gd name="connsiteY5" fmla="*/ 812578 h 876017"/>
              <a:gd name="connsiteX6" fmla="*/ 0 w 1807169"/>
              <a:gd name="connsiteY6" fmla="*/ 373178 h 876017"/>
              <a:gd name="connsiteX0" fmla="*/ 0 w 1807169"/>
              <a:gd name="connsiteY0" fmla="*/ 373178 h 876017"/>
              <a:gd name="connsiteX1" fmla="*/ 398026 w 1807169"/>
              <a:gd name="connsiteY1" fmla="*/ 0 h 876017"/>
              <a:gd name="connsiteX2" fmla="*/ 1158670 w 1807169"/>
              <a:gd name="connsiteY2" fmla="*/ 13840 h 876017"/>
              <a:gd name="connsiteX3" fmla="*/ 1807169 w 1807169"/>
              <a:gd name="connsiteY3" fmla="*/ 529512 h 876017"/>
              <a:gd name="connsiteX4" fmla="*/ 1196155 w 1807169"/>
              <a:gd name="connsiteY4" fmla="*/ 876017 h 876017"/>
              <a:gd name="connsiteX5" fmla="*/ 301931 w 1807169"/>
              <a:gd name="connsiteY5" fmla="*/ 812578 h 876017"/>
              <a:gd name="connsiteX6" fmla="*/ 0 w 1807169"/>
              <a:gd name="connsiteY6" fmla="*/ 373178 h 876017"/>
              <a:gd name="connsiteX0" fmla="*/ 0 w 1666166"/>
              <a:gd name="connsiteY0" fmla="*/ 373178 h 876017"/>
              <a:gd name="connsiteX1" fmla="*/ 398026 w 1666166"/>
              <a:gd name="connsiteY1" fmla="*/ 0 h 876017"/>
              <a:gd name="connsiteX2" fmla="*/ 1158670 w 1666166"/>
              <a:gd name="connsiteY2" fmla="*/ 13840 h 876017"/>
              <a:gd name="connsiteX3" fmla="*/ 1666166 w 1666166"/>
              <a:gd name="connsiteY3" fmla="*/ 342933 h 876017"/>
              <a:gd name="connsiteX4" fmla="*/ 1196155 w 1666166"/>
              <a:gd name="connsiteY4" fmla="*/ 876017 h 876017"/>
              <a:gd name="connsiteX5" fmla="*/ 301931 w 1666166"/>
              <a:gd name="connsiteY5" fmla="*/ 812578 h 876017"/>
              <a:gd name="connsiteX6" fmla="*/ 0 w 1666166"/>
              <a:gd name="connsiteY6" fmla="*/ 373178 h 876017"/>
              <a:gd name="connsiteX0" fmla="*/ 0 w 1364235"/>
              <a:gd name="connsiteY0" fmla="*/ 812578 h 876017"/>
              <a:gd name="connsiteX1" fmla="*/ 96095 w 1364235"/>
              <a:gd name="connsiteY1" fmla="*/ 0 h 876017"/>
              <a:gd name="connsiteX2" fmla="*/ 856739 w 1364235"/>
              <a:gd name="connsiteY2" fmla="*/ 13840 h 876017"/>
              <a:gd name="connsiteX3" fmla="*/ 1364235 w 1364235"/>
              <a:gd name="connsiteY3" fmla="*/ 342933 h 876017"/>
              <a:gd name="connsiteX4" fmla="*/ 894224 w 1364235"/>
              <a:gd name="connsiteY4" fmla="*/ 876017 h 876017"/>
              <a:gd name="connsiteX5" fmla="*/ 0 w 1364235"/>
              <a:gd name="connsiteY5" fmla="*/ 812578 h 876017"/>
              <a:gd name="connsiteX0" fmla="*/ 0 w 1552239"/>
              <a:gd name="connsiteY0" fmla="*/ 625999 h 876017"/>
              <a:gd name="connsiteX1" fmla="*/ 284099 w 1552239"/>
              <a:gd name="connsiteY1" fmla="*/ 0 h 876017"/>
              <a:gd name="connsiteX2" fmla="*/ 1044743 w 1552239"/>
              <a:gd name="connsiteY2" fmla="*/ 13840 h 876017"/>
              <a:gd name="connsiteX3" fmla="*/ 1552239 w 1552239"/>
              <a:gd name="connsiteY3" fmla="*/ 342933 h 876017"/>
              <a:gd name="connsiteX4" fmla="*/ 1082228 w 1552239"/>
              <a:gd name="connsiteY4" fmla="*/ 876017 h 876017"/>
              <a:gd name="connsiteX5" fmla="*/ 0 w 1552239"/>
              <a:gd name="connsiteY5" fmla="*/ 625999 h 876017"/>
              <a:gd name="connsiteX0" fmla="*/ 0 w 1552239"/>
              <a:gd name="connsiteY0" fmla="*/ 625999 h 880460"/>
              <a:gd name="connsiteX1" fmla="*/ 284099 w 1552239"/>
              <a:gd name="connsiteY1" fmla="*/ 0 h 880460"/>
              <a:gd name="connsiteX2" fmla="*/ 1044743 w 1552239"/>
              <a:gd name="connsiteY2" fmla="*/ 13840 h 880460"/>
              <a:gd name="connsiteX3" fmla="*/ 1552239 w 1552239"/>
              <a:gd name="connsiteY3" fmla="*/ 342933 h 880460"/>
              <a:gd name="connsiteX4" fmla="*/ 903624 w 1552239"/>
              <a:gd name="connsiteY4" fmla="*/ 880460 h 880460"/>
              <a:gd name="connsiteX5" fmla="*/ 0 w 1552239"/>
              <a:gd name="connsiteY5" fmla="*/ 625999 h 880460"/>
              <a:gd name="connsiteX0" fmla="*/ 0 w 1665041"/>
              <a:gd name="connsiteY0" fmla="*/ 625999 h 880460"/>
              <a:gd name="connsiteX1" fmla="*/ 284099 w 1665041"/>
              <a:gd name="connsiteY1" fmla="*/ 0 h 880460"/>
              <a:gd name="connsiteX2" fmla="*/ 1044743 w 1665041"/>
              <a:gd name="connsiteY2" fmla="*/ 13840 h 880460"/>
              <a:gd name="connsiteX3" fmla="*/ 1665041 w 1665041"/>
              <a:gd name="connsiteY3" fmla="*/ 453992 h 880460"/>
              <a:gd name="connsiteX4" fmla="*/ 903624 w 1665041"/>
              <a:gd name="connsiteY4" fmla="*/ 880460 h 880460"/>
              <a:gd name="connsiteX5" fmla="*/ 0 w 1665041"/>
              <a:gd name="connsiteY5" fmla="*/ 625999 h 88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5041" h="880460">
                <a:moveTo>
                  <a:pt x="0" y="625999"/>
                </a:moveTo>
                <a:lnTo>
                  <a:pt x="284099" y="0"/>
                </a:lnTo>
                <a:lnTo>
                  <a:pt x="1044743" y="13840"/>
                </a:lnTo>
                <a:lnTo>
                  <a:pt x="1665041" y="453992"/>
                </a:lnTo>
                <a:lnTo>
                  <a:pt x="903624" y="880460"/>
                </a:lnTo>
                <a:lnTo>
                  <a:pt x="0" y="625999"/>
                </a:lnTo>
                <a:close/>
              </a:path>
            </a:pathLst>
          </a:custGeom>
          <a:solidFill>
            <a:srgbClr val="4DFFC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5478" y="878014"/>
            <a:ext cx="212109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For triangular (T3)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 tetrahedral (T4)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elements.</a:t>
            </a:r>
            <a:endParaRPr kumimoji="1" lang="ja-JP" altLang="en-US" dirty="0"/>
          </a:p>
        </p:txBody>
      </p:sp>
      <p:sp>
        <p:nvSpPr>
          <p:cNvPr id="25" name="円/楕円 24"/>
          <p:cNvSpPr/>
          <p:nvPr/>
        </p:nvSpPr>
        <p:spPr>
          <a:xfrm>
            <a:off x="5890831" y="1495264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/>
          <p:cNvSpPr/>
          <p:nvPr/>
        </p:nvSpPr>
        <p:spPr>
          <a:xfrm>
            <a:off x="3653350" y="1012526"/>
            <a:ext cx="1414083" cy="990134"/>
          </a:xfrm>
          <a:custGeom>
            <a:avLst/>
            <a:gdLst>
              <a:gd name="connsiteX0" fmla="*/ 629174 w 1325460"/>
              <a:gd name="connsiteY0" fmla="*/ 0 h 1711354"/>
              <a:gd name="connsiteX1" fmla="*/ 0 w 1325460"/>
              <a:gd name="connsiteY1" fmla="*/ 964734 h 1711354"/>
              <a:gd name="connsiteX2" fmla="*/ 629174 w 1325460"/>
              <a:gd name="connsiteY2" fmla="*/ 1711354 h 1711354"/>
              <a:gd name="connsiteX3" fmla="*/ 1325460 w 1325460"/>
              <a:gd name="connsiteY3" fmla="*/ 578841 h 1711354"/>
              <a:gd name="connsiteX4" fmla="*/ 629174 w 1325460"/>
              <a:gd name="connsiteY4" fmla="*/ 0 h 1711354"/>
              <a:gd name="connsiteX0" fmla="*/ 629174 w 1325460"/>
              <a:gd name="connsiteY0" fmla="*/ 0 h 1711354"/>
              <a:gd name="connsiteX1" fmla="*/ 165377 w 1325460"/>
              <a:gd name="connsiteY1" fmla="*/ 688685 h 1711354"/>
              <a:gd name="connsiteX2" fmla="*/ 0 w 1325460"/>
              <a:gd name="connsiteY2" fmla="*/ 964734 h 1711354"/>
              <a:gd name="connsiteX3" fmla="*/ 629174 w 1325460"/>
              <a:gd name="connsiteY3" fmla="*/ 1711354 h 1711354"/>
              <a:gd name="connsiteX4" fmla="*/ 1325460 w 1325460"/>
              <a:gd name="connsiteY4" fmla="*/ 578841 h 1711354"/>
              <a:gd name="connsiteX5" fmla="*/ 629174 w 1325460"/>
              <a:gd name="connsiteY5" fmla="*/ 0 h 1711354"/>
              <a:gd name="connsiteX0" fmla="*/ 793997 w 1490283"/>
              <a:gd name="connsiteY0" fmla="*/ 0 h 1711354"/>
              <a:gd name="connsiteX1" fmla="*/ 0 w 1490283"/>
              <a:gd name="connsiteY1" fmla="*/ 206085 h 1711354"/>
              <a:gd name="connsiteX2" fmla="*/ 164823 w 1490283"/>
              <a:gd name="connsiteY2" fmla="*/ 964734 h 1711354"/>
              <a:gd name="connsiteX3" fmla="*/ 793997 w 1490283"/>
              <a:gd name="connsiteY3" fmla="*/ 1711354 h 1711354"/>
              <a:gd name="connsiteX4" fmla="*/ 1490283 w 1490283"/>
              <a:gd name="connsiteY4" fmla="*/ 578841 h 1711354"/>
              <a:gd name="connsiteX5" fmla="*/ 793997 w 1490283"/>
              <a:gd name="connsiteY5" fmla="*/ 0 h 1711354"/>
              <a:gd name="connsiteX0" fmla="*/ 650064 w 1490283"/>
              <a:gd name="connsiteY0" fmla="*/ 0 h 1863754"/>
              <a:gd name="connsiteX1" fmla="*/ 0 w 1490283"/>
              <a:gd name="connsiteY1" fmla="*/ 358485 h 1863754"/>
              <a:gd name="connsiteX2" fmla="*/ 164823 w 1490283"/>
              <a:gd name="connsiteY2" fmla="*/ 1117134 h 1863754"/>
              <a:gd name="connsiteX3" fmla="*/ 793997 w 1490283"/>
              <a:gd name="connsiteY3" fmla="*/ 1863754 h 1863754"/>
              <a:gd name="connsiteX4" fmla="*/ 1490283 w 1490283"/>
              <a:gd name="connsiteY4" fmla="*/ 731241 h 1863754"/>
              <a:gd name="connsiteX5" fmla="*/ 650064 w 1490283"/>
              <a:gd name="connsiteY5" fmla="*/ 0 h 1863754"/>
              <a:gd name="connsiteX0" fmla="*/ 650064 w 1414083"/>
              <a:gd name="connsiteY0" fmla="*/ 0 h 1863754"/>
              <a:gd name="connsiteX1" fmla="*/ 0 w 1414083"/>
              <a:gd name="connsiteY1" fmla="*/ 358485 h 1863754"/>
              <a:gd name="connsiteX2" fmla="*/ 164823 w 1414083"/>
              <a:gd name="connsiteY2" fmla="*/ 1117134 h 1863754"/>
              <a:gd name="connsiteX3" fmla="*/ 793997 w 1414083"/>
              <a:gd name="connsiteY3" fmla="*/ 1863754 h 1863754"/>
              <a:gd name="connsiteX4" fmla="*/ 1414083 w 1414083"/>
              <a:gd name="connsiteY4" fmla="*/ 282508 h 1863754"/>
              <a:gd name="connsiteX5" fmla="*/ 650064 w 1414083"/>
              <a:gd name="connsiteY5" fmla="*/ 0 h 1863754"/>
              <a:gd name="connsiteX0" fmla="*/ 650064 w 1414083"/>
              <a:gd name="connsiteY0" fmla="*/ 0 h 1863754"/>
              <a:gd name="connsiteX1" fmla="*/ 0 w 1414083"/>
              <a:gd name="connsiteY1" fmla="*/ 358485 h 1863754"/>
              <a:gd name="connsiteX2" fmla="*/ 164823 w 1414083"/>
              <a:gd name="connsiteY2" fmla="*/ 1117134 h 1863754"/>
              <a:gd name="connsiteX3" fmla="*/ 793997 w 1414083"/>
              <a:gd name="connsiteY3" fmla="*/ 1863754 h 1863754"/>
              <a:gd name="connsiteX4" fmla="*/ 1414083 w 1414083"/>
              <a:gd name="connsiteY4" fmla="*/ 282508 h 1863754"/>
              <a:gd name="connsiteX5" fmla="*/ 650064 w 1414083"/>
              <a:gd name="connsiteY5" fmla="*/ 0 h 1863754"/>
              <a:gd name="connsiteX0" fmla="*/ 650064 w 1414083"/>
              <a:gd name="connsiteY0" fmla="*/ 0 h 1499688"/>
              <a:gd name="connsiteX1" fmla="*/ 0 w 1414083"/>
              <a:gd name="connsiteY1" fmla="*/ 358485 h 1499688"/>
              <a:gd name="connsiteX2" fmla="*/ 164823 w 1414083"/>
              <a:gd name="connsiteY2" fmla="*/ 1117134 h 1499688"/>
              <a:gd name="connsiteX3" fmla="*/ 531530 w 1414083"/>
              <a:gd name="connsiteY3" fmla="*/ 1499688 h 1499688"/>
              <a:gd name="connsiteX4" fmla="*/ 1414083 w 1414083"/>
              <a:gd name="connsiteY4" fmla="*/ 282508 h 1499688"/>
              <a:gd name="connsiteX5" fmla="*/ 650064 w 1414083"/>
              <a:gd name="connsiteY5" fmla="*/ 0 h 1499688"/>
              <a:gd name="connsiteX0" fmla="*/ 650064 w 1414083"/>
              <a:gd name="connsiteY0" fmla="*/ 0 h 1117134"/>
              <a:gd name="connsiteX1" fmla="*/ 0 w 1414083"/>
              <a:gd name="connsiteY1" fmla="*/ 358485 h 1117134"/>
              <a:gd name="connsiteX2" fmla="*/ 164823 w 1414083"/>
              <a:gd name="connsiteY2" fmla="*/ 1117134 h 1117134"/>
              <a:gd name="connsiteX3" fmla="*/ 1414083 w 1414083"/>
              <a:gd name="connsiteY3" fmla="*/ 282508 h 1117134"/>
              <a:gd name="connsiteX4" fmla="*/ 650064 w 1414083"/>
              <a:gd name="connsiteY4" fmla="*/ 0 h 1117134"/>
              <a:gd name="connsiteX0" fmla="*/ 650064 w 1414083"/>
              <a:gd name="connsiteY0" fmla="*/ 0 h 990134"/>
              <a:gd name="connsiteX1" fmla="*/ 0 w 1414083"/>
              <a:gd name="connsiteY1" fmla="*/ 358485 h 990134"/>
              <a:gd name="connsiteX2" fmla="*/ 393423 w 1414083"/>
              <a:gd name="connsiteY2" fmla="*/ 990134 h 990134"/>
              <a:gd name="connsiteX3" fmla="*/ 1414083 w 1414083"/>
              <a:gd name="connsiteY3" fmla="*/ 282508 h 990134"/>
              <a:gd name="connsiteX4" fmla="*/ 650064 w 1414083"/>
              <a:gd name="connsiteY4" fmla="*/ 0 h 990134"/>
              <a:gd name="connsiteX0" fmla="*/ 650064 w 1414083"/>
              <a:gd name="connsiteY0" fmla="*/ 0 h 990134"/>
              <a:gd name="connsiteX1" fmla="*/ 0 w 1414083"/>
              <a:gd name="connsiteY1" fmla="*/ 358485 h 990134"/>
              <a:gd name="connsiteX2" fmla="*/ 393423 w 1414083"/>
              <a:gd name="connsiteY2" fmla="*/ 990134 h 990134"/>
              <a:gd name="connsiteX3" fmla="*/ 960983 w 1414083"/>
              <a:gd name="connsiteY3" fmla="*/ 613074 h 990134"/>
              <a:gd name="connsiteX4" fmla="*/ 1414083 w 1414083"/>
              <a:gd name="connsiteY4" fmla="*/ 282508 h 990134"/>
              <a:gd name="connsiteX5" fmla="*/ 650064 w 1414083"/>
              <a:gd name="connsiteY5" fmla="*/ 0 h 990134"/>
              <a:gd name="connsiteX0" fmla="*/ 650064 w 1414083"/>
              <a:gd name="connsiteY0" fmla="*/ 0 h 990134"/>
              <a:gd name="connsiteX1" fmla="*/ 0 w 1414083"/>
              <a:gd name="connsiteY1" fmla="*/ 358485 h 990134"/>
              <a:gd name="connsiteX2" fmla="*/ 393423 w 1414083"/>
              <a:gd name="connsiteY2" fmla="*/ 990134 h 990134"/>
              <a:gd name="connsiteX3" fmla="*/ 1392783 w 1414083"/>
              <a:gd name="connsiteY3" fmla="*/ 841674 h 990134"/>
              <a:gd name="connsiteX4" fmla="*/ 1414083 w 1414083"/>
              <a:gd name="connsiteY4" fmla="*/ 282508 h 990134"/>
              <a:gd name="connsiteX5" fmla="*/ 650064 w 1414083"/>
              <a:gd name="connsiteY5" fmla="*/ 0 h 9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4083" h="990134">
                <a:moveTo>
                  <a:pt x="650064" y="0"/>
                </a:moveTo>
                <a:lnTo>
                  <a:pt x="0" y="358485"/>
                </a:lnTo>
                <a:lnTo>
                  <a:pt x="393423" y="990134"/>
                </a:lnTo>
                <a:lnTo>
                  <a:pt x="1392783" y="841674"/>
                </a:lnTo>
                <a:lnTo>
                  <a:pt x="1414083" y="282508"/>
                </a:lnTo>
                <a:lnTo>
                  <a:pt x="650064" y="0"/>
                </a:lnTo>
                <a:close/>
              </a:path>
            </a:pathLst>
          </a:custGeom>
          <a:pattFill prst="pct20">
            <a:fgClr>
              <a:srgbClr val="0000CC"/>
            </a:fgClr>
            <a:bgClr>
              <a:srgbClr val="4DFFC4"/>
            </a:bgClr>
          </a:patt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p:cxnSp>
        <p:nvCxnSpPr>
          <p:cNvPr id="17" name="直線コネクタ 16"/>
          <p:cNvCxnSpPr>
            <a:endCxn id="11" idx="4"/>
          </p:cNvCxnSpPr>
          <p:nvPr/>
        </p:nvCxnSpPr>
        <p:spPr>
          <a:xfrm>
            <a:off x="4427984" y="1559045"/>
            <a:ext cx="194813" cy="839032"/>
          </a:xfrm>
          <a:prstGeom prst="line">
            <a:avLst/>
          </a:prstGeom>
          <a:ln w="127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1" idx="2"/>
          </p:cNvCxnSpPr>
          <p:nvPr/>
        </p:nvCxnSpPr>
        <p:spPr>
          <a:xfrm flipH="1">
            <a:off x="4427984" y="746391"/>
            <a:ext cx="449022" cy="812654"/>
          </a:xfrm>
          <a:prstGeom prst="line">
            <a:avLst/>
          </a:prstGeom>
          <a:ln w="127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11" idx="0"/>
          </p:cNvCxnSpPr>
          <p:nvPr/>
        </p:nvCxnSpPr>
        <p:spPr>
          <a:xfrm flipV="1">
            <a:off x="2995027" y="1559045"/>
            <a:ext cx="1444708" cy="354056"/>
          </a:xfrm>
          <a:prstGeom prst="line">
            <a:avLst/>
          </a:prstGeom>
          <a:ln w="127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stCxn id="12" idx="5"/>
            <a:endCxn id="34" idx="5"/>
          </p:cNvCxnSpPr>
          <p:nvPr/>
        </p:nvCxnSpPr>
        <p:spPr>
          <a:xfrm>
            <a:off x="3570442" y="789476"/>
            <a:ext cx="927065" cy="841325"/>
          </a:xfrm>
          <a:prstGeom prst="line">
            <a:avLst/>
          </a:prstGeom>
          <a:ln w="127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円/楕円 33"/>
          <p:cNvSpPr/>
          <p:nvPr/>
        </p:nvSpPr>
        <p:spPr>
          <a:xfrm>
            <a:off x="4343850" y="1477144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416785" y="635819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2918575" y="1825974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4786996" y="648272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/>
          <p:cNvCxnSpPr>
            <a:stCxn id="11" idx="3"/>
          </p:cNvCxnSpPr>
          <p:nvPr/>
        </p:nvCxnSpPr>
        <p:spPr>
          <a:xfrm flipH="1" flipV="1">
            <a:off x="4424405" y="1567154"/>
            <a:ext cx="1569994" cy="18120"/>
          </a:xfrm>
          <a:prstGeom prst="line">
            <a:avLst/>
          </a:prstGeom>
          <a:ln w="127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34"/>
          <p:cNvSpPr/>
          <p:nvPr/>
        </p:nvSpPr>
        <p:spPr>
          <a:xfrm>
            <a:off x="4526911" y="2299958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47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Quick Review of Edge-based S-FEM (ES-FEM)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ja-JP" sz="2400" dirty="0" smtClean="0"/>
              </a:p>
              <a:p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 smtClean="0"/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Algorithm: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/>
                  <a:t>Calculate the deformation gradient </a:t>
                </a:r>
                <a:r>
                  <a:rPr lang="en-US" altLang="ja-JP" sz="2400" dirty="0" smtClean="0">
                    <a:solidFill>
                      <a:srgbClr val="00CC88"/>
                    </a:solidFill>
                  </a:rPr>
                  <a:t>at each </a:t>
                </a:r>
                <a:r>
                  <a:rPr lang="en-US" altLang="ja-JP" sz="2400" dirty="0">
                    <a:solidFill>
                      <a:srgbClr val="00CC88"/>
                    </a:solidFill>
                  </a:rPr>
                  <a:t>element,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00CC88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>
                    <a:solidFill>
                      <a:srgbClr val="00CC88"/>
                    </a:solidFill>
                  </a:rPr>
                  <a:t>, </a:t>
                </a:r>
                <a:r>
                  <a:rPr lang="en-US" altLang="ja-JP" sz="2400" dirty="0"/>
                  <a:t>as usual</a:t>
                </a:r>
                <a:r>
                  <a:rPr lang="en-US" altLang="ja-JP" sz="2400" dirty="0" smtClean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Distribute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00CC88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>
                    <a:solidFill>
                      <a:srgbClr val="00CC88"/>
                    </a:solidFill>
                  </a:rPr>
                  <a:t> s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the connecting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/>
                </a:r>
                <a:br>
                  <a:rPr lang="en-US" altLang="ja-JP" sz="2400" dirty="0" smtClean="0">
                    <a:solidFill>
                      <a:srgbClr val="0000CC"/>
                    </a:solidFill>
                  </a:rPr>
                </a:br>
                <a:r>
                  <a:rPr lang="en-US" altLang="ja-JP" sz="2400" dirty="0" smtClean="0"/>
                  <a:t>with area weights to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/>
                          </a:rPr>
                          <m:t>Edge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at each edge</a:t>
                </a:r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Use</a:t>
                </a:r>
                <a:r>
                  <a:rPr lang="en-US" altLang="ja-JP" sz="2400" dirty="0" smtClean="0">
                    <a:solidFill>
                      <a:srgbClr val="FF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/>
                          </a:rPr>
                          <m:t>Edge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s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calculate the </a:t>
                </a:r>
                <a:r>
                  <a:rPr lang="en-US" altLang="ja-JP" sz="2400" dirty="0" smtClean="0"/>
                  <a:t>stress, nodal force and so on.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186" r="-8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89896" y="4617132"/>
            <a:ext cx="735310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ES-FEM </a:t>
            </a:r>
            <a:r>
              <a:rPr kumimoji="1" lang="en-US" altLang="ja-JP" sz="2400" dirty="0" smtClean="0">
                <a:solidFill>
                  <a:srgbClr val="0070C0"/>
                </a:solidFill>
              </a:rPr>
              <a:t>avoids shear locking </a:t>
            </a:r>
            <a:r>
              <a:rPr kumimoji="1" lang="en-US" altLang="ja-JP" sz="2400" dirty="0" smtClean="0"/>
              <a:t>in T3/T4 elements.</a:t>
            </a:r>
            <a:br>
              <a:rPr kumimoji="1" lang="en-US" altLang="ja-JP" sz="2400" dirty="0" smtClean="0"/>
            </a:br>
            <a:r>
              <a:rPr lang="en-US" altLang="ja-JP" sz="2400" dirty="0" smtClean="0"/>
              <a:t>Yet, it </a:t>
            </a:r>
            <a:r>
              <a:rPr lang="en-US" altLang="ja-JP" sz="2400" dirty="0" smtClean="0">
                <a:solidFill>
                  <a:srgbClr val="C00000"/>
                </a:solidFill>
              </a:rPr>
              <a:t>suffers from volumetric locking, corner locking,</a:t>
            </a:r>
            <a:br>
              <a:rPr lang="en-US" altLang="ja-JP" sz="2400" dirty="0" smtClean="0">
                <a:solidFill>
                  <a:srgbClr val="C00000"/>
                </a:solidFill>
              </a:rPr>
            </a:br>
            <a:r>
              <a:rPr lang="en-US" altLang="ja-JP" sz="2400" dirty="0" smtClean="0"/>
              <a:t>and</a:t>
            </a:r>
            <a:r>
              <a:rPr lang="en-US" altLang="ja-JP" sz="2400" b="1" dirty="0" smtClean="0">
                <a:solidFill>
                  <a:srgbClr val="C00000"/>
                </a:solidFill>
              </a:rPr>
              <a:t> major pressure oscillation…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フリーフォーム 10"/>
          <p:cNvSpPr/>
          <p:nvPr/>
        </p:nvSpPr>
        <p:spPr>
          <a:xfrm>
            <a:off x="2801358" y="675327"/>
            <a:ext cx="3822870" cy="1709557"/>
          </a:xfrm>
          <a:custGeom>
            <a:avLst/>
            <a:gdLst>
              <a:gd name="connsiteX0" fmla="*/ 0 w 1828800"/>
              <a:gd name="connsiteY0" fmla="*/ 391886 h 896983"/>
              <a:gd name="connsiteX1" fmla="*/ 96665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1886 h 896983"/>
              <a:gd name="connsiteX1" fmla="*/ 854885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5988 h 901085"/>
              <a:gd name="connsiteX1" fmla="*/ 868856 w 1828800"/>
              <a:gd name="connsiteY1" fmla="*/ 0 h 901085"/>
              <a:gd name="connsiteX2" fmla="*/ 1828800 w 1828800"/>
              <a:gd name="connsiteY2" fmla="*/ 561451 h 901085"/>
              <a:gd name="connsiteX3" fmla="*/ 862149 w 1828800"/>
              <a:gd name="connsiteY3" fmla="*/ 901085 h 901085"/>
              <a:gd name="connsiteX4" fmla="*/ 0 w 1828800"/>
              <a:gd name="connsiteY4" fmla="*/ 395988 h 901085"/>
              <a:gd name="connsiteX0" fmla="*/ 0 w 1828800"/>
              <a:gd name="connsiteY0" fmla="*/ 391886 h 896983"/>
              <a:gd name="connsiteX1" fmla="*/ 85954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926596"/>
              <a:gd name="connsiteY0" fmla="*/ 617507 h 896983"/>
              <a:gd name="connsiteX1" fmla="*/ 957338 w 1926596"/>
              <a:gd name="connsiteY1" fmla="*/ 0 h 896983"/>
              <a:gd name="connsiteX2" fmla="*/ 1926596 w 1926596"/>
              <a:gd name="connsiteY2" fmla="*/ 557349 h 896983"/>
              <a:gd name="connsiteX3" fmla="*/ 959945 w 1926596"/>
              <a:gd name="connsiteY3" fmla="*/ 896983 h 896983"/>
              <a:gd name="connsiteX4" fmla="*/ 0 w 1926596"/>
              <a:gd name="connsiteY4" fmla="*/ 617507 h 896983"/>
              <a:gd name="connsiteX0" fmla="*/ 0 w 2122189"/>
              <a:gd name="connsiteY0" fmla="*/ 617507 h 896983"/>
              <a:gd name="connsiteX1" fmla="*/ 957338 w 2122189"/>
              <a:gd name="connsiteY1" fmla="*/ 0 h 896983"/>
              <a:gd name="connsiteX2" fmla="*/ 2122189 w 2122189"/>
              <a:gd name="connsiteY2" fmla="*/ 93802 h 896983"/>
              <a:gd name="connsiteX3" fmla="*/ 959945 w 2122189"/>
              <a:gd name="connsiteY3" fmla="*/ 896983 h 896983"/>
              <a:gd name="connsiteX4" fmla="*/ 0 w 2122189"/>
              <a:gd name="connsiteY4" fmla="*/ 617507 h 89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189" h="896983">
                <a:moveTo>
                  <a:pt x="0" y="617507"/>
                </a:moveTo>
                <a:lnTo>
                  <a:pt x="957338" y="0"/>
                </a:lnTo>
                <a:lnTo>
                  <a:pt x="2122189" y="93802"/>
                </a:lnTo>
                <a:lnTo>
                  <a:pt x="959945" y="896983"/>
                </a:lnTo>
                <a:lnTo>
                  <a:pt x="0" y="617507"/>
                </a:lnTo>
                <a:close/>
              </a:path>
            </a:pathLst>
          </a:custGeom>
          <a:solidFill>
            <a:srgbClr val="4DFFC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5478" y="878014"/>
            <a:ext cx="212109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For triangular (T3)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 tetrahedral (T4)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elements.</a:t>
            </a:r>
            <a:endParaRPr kumimoji="1" lang="ja-JP" altLang="en-US" dirty="0"/>
          </a:p>
        </p:txBody>
      </p:sp>
      <p:sp>
        <p:nvSpPr>
          <p:cNvPr id="25" name="円/楕円 24"/>
          <p:cNvSpPr/>
          <p:nvPr/>
        </p:nvSpPr>
        <p:spPr>
          <a:xfrm>
            <a:off x="6552220" y="764704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2699792" y="1772816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/>
          <p:cNvSpPr/>
          <p:nvPr/>
        </p:nvSpPr>
        <p:spPr>
          <a:xfrm>
            <a:off x="3876075" y="692604"/>
            <a:ext cx="1325460" cy="1711354"/>
          </a:xfrm>
          <a:custGeom>
            <a:avLst/>
            <a:gdLst>
              <a:gd name="connsiteX0" fmla="*/ 629174 w 1325460"/>
              <a:gd name="connsiteY0" fmla="*/ 0 h 1711354"/>
              <a:gd name="connsiteX1" fmla="*/ 0 w 1325460"/>
              <a:gd name="connsiteY1" fmla="*/ 964734 h 1711354"/>
              <a:gd name="connsiteX2" fmla="*/ 629174 w 1325460"/>
              <a:gd name="connsiteY2" fmla="*/ 1711354 h 1711354"/>
              <a:gd name="connsiteX3" fmla="*/ 1325460 w 1325460"/>
              <a:gd name="connsiteY3" fmla="*/ 578841 h 1711354"/>
              <a:gd name="connsiteX4" fmla="*/ 629174 w 1325460"/>
              <a:gd name="connsiteY4" fmla="*/ 0 h 171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5460" h="1711354">
                <a:moveTo>
                  <a:pt x="629174" y="0"/>
                </a:moveTo>
                <a:lnTo>
                  <a:pt x="0" y="964734"/>
                </a:lnTo>
                <a:lnTo>
                  <a:pt x="629174" y="1711354"/>
                </a:lnTo>
                <a:lnTo>
                  <a:pt x="1325460" y="578841"/>
                </a:lnTo>
                <a:lnTo>
                  <a:pt x="629174" y="0"/>
                </a:lnTo>
                <a:close/>
              </a:path>
            </a:pathLst>
          </a:custGeom>
          <a:pattFill prst="pct20">
            <a:fgClr>
              <a:srgbClr val="FF0000"/>
            </a:fgClr>
            <a:bgClr>
              <a:srgbClr val="4DFFC4"/>
            </a:bgClr>
          </a:patt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stCxn id="11" idx="1"/>
            <a:endCxn id="11" idx="3"/>
          </p:cNvCxnSpPr>
          <p:nvPr/>
        </p:nvCxnSpPr>
        <p:spPr>
          <a:xfrm>
            <a:off x="4525888" y="675327"/>
            <a:ext cx="4696" cy="170955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円/楕円 11"/>
          <p:cNvSpPr/>
          <p:nvPr/>
        </p:nvSpPr>
        <p:spPr>
          <a:xfrm>
            <a:off x="4435878" y="2291683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4427984" y="588508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2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Quick Introduction of 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9" y="1160748"/>
            <a:ext cx="8165881" cy="317062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99092" y="675190"/>
            <a:ext cx="8534709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Concept: combine 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ES-FEM</a:t>
            </a:r>
            <a:r>
              <a:rPr kumimoji="1" lang="en-US" altLang="ja-JP" sz="2400" dirty="0" smtClean="0"/>
              <a:t> and </a:t>
            </a:r>
            <a:r>
              <a:rPr kumimoji="1" lang="en-US" altLang="ja-JP" sz="2400" dirty="0" smtClean="0">
                <a:solidFill>
                  <a:srgbClr val="0000CC"/>
                </a:solidFill>
              </a:rPr>
              <a:t>NS-FEM</a:t>
            </a:r>
            <a:r>
              <a:rPr kumimoji="1" lang="en-US" altLang="ja-JP" sz="2400" dirty="0" smtClean="0"/>
              <a:t> using </a:t>
            </a:r>
            <a:r>
              <a:rPr kumimoji="1" lang="en-US" altLang="ja-JP" sz="2400" dirty="0" smtClean="0">
                <a:solidFill>
                  <a:srgbClr val="7030A0"/>
                </a:solidFill>
              </a:rPr>
              <a:t>F-bar method</a:t>
            </a:r>
            <a:endParaRPr kumimoji="1" lang="ja-JP" altLang="en-US" sz="2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r>
                  <a:rPr lang="en-US" altLang="ja-JP" sz="2800" b="1" i="1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Outlline</a:t>
                </a: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sz="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 is given by 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ES-FEM</a:t>
                </a:r>
                <a:r>
                  <a:rPr lang="en-US" altLang="ja-JP" sz="2800" dirty="0" smtClean="0"/>
                  <a:t>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800" dirty="0" smtClean="0"/>
                  <a:t>is given by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cyclically applied</a:t>
                </a:r>
                <a:r>
                  <a:rPr lang="en-US" altLang="ja-JP" sz="2800" dirty="0" smtClean="0"/>
                  <a:t>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NS-FEM.</a:t>
                </a:r>
                <a:endParaRPr lang="en-US" altLang="ja-JP" sz="2800" dirty="0" smtClean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 is calculated in the manner of </a:t>
                </a: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F-bar method: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/>
                  <a:t>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539" b="-12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8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plasticity2016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52835</TotalTime>
  <Words>807</Words>
  <Application>Microsoft Office PowerPoint</Application>
  <PresentationFormat>画面に合わせる (4:3)</PresentationFormat>
  <Paragraphs>272</Paragraphs>
  <Slides>27</Slides>
  <Notes>23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5" baseType="lpstr">
      <vt:lpstr>Arial Unicode MS</vt:lpstr>
      <vt:lpstr>MS PGothic</vt:lpstr>
      <vt:lpstr>Arial</vt:lpstr>
      <vt:lpstr>Calibri</vt:lpstr>
      <vt:lpstr>Cambria Math</vt:lpstr>
      <vt:lpstr>Comic Sans MS</vt:lpstr>
      <vt:lpstr>Wingdings</vt:lpstr>
      <vt:lpstr>デザインの設定</vt:lpstr>
      <vt:lpstr>A Locking-free  and Pressure Oscillation-free  Elasto-plastic Large Deformation Analysis using F-barES-FEM-T4</vt:lpstr>
      <vt:lpstr>Motivation</vt:lpstr>
      <vt:lpstr>An Example for Rubber-like Material</vt:lpstr>
      <vt:lpstr>An Example for Rubber-like Material</vt:lpstr>
      <vt:lpstr>Objective</vt:lpstr>
      <vt:lpstr>PowerPoint プレゼンテーション</vt:lpstr>
      <vt:lpstr>Quick Review of Node-based S-FEM (NS-FEM)</vt:lpstr>
      <vt:lpstr>Quick Review of Edge-based S-FEM (ES-FEM)</vt:lpstr>
      <vt:lpstr>Quick Introduction of F-barES-FEM</vt:lpstr>
      <vt:lpstr>Outline of F-barES-FEM</vt:lpstr>
      <vt:lpstr>PowerPoint プレゼンテーション</vt:lpstr>
      <vt:lpstr>Bending of Elasto-Plastic Spanner</vt:lpstr>
      <vt:lpstr>Bending of Elasto-Plastic Spanner</vt:lpstr>
      <vt:lpstr>Bending of Elasto-Plastic Spanner</vt:lpstr>
      <vt:lpstr>Shearing &amp; Tensioning of Elasto-Plastic Bar</vt:lpstr>
      <vt:lpstr>Shearing &amp; Tensioning of Elasto-Plastic Bar</vt:lpstr>
      <vt:lpstr>Shearing &amp; Tensioning of Elasto-Plastic Bar</vt:lpstr>
      <vt:lpstr>Shearing &amp; Tensioning of Elasto-Plastic Bar</vt:lpstr>
      <vt:lpstr>Shearing &amp; Tensioning of Elasto-Plastic Bar</vt:lpstr>
      <vt:lpstr>Shearing &amp; Tensioning of Elasto-Plastic Bar</vt:lpstr>
      <vt:lpstr>Twist of Rubber/Aluminium Composite Plate</vt:lpstr>
      <vt:lpstr>Twist of Rubber/Aluminium Composite Plate</vt:lpstr>
      <vt:lpstr>Twist of Rubber/Aluminium Composite Plate</vt:lpstr>
      <vt:lpstr>Twist of Rubber/Aluminium Composite Plate</vt:lpstr>
      <vt:lpstr>PowerPoint プレゼンテーション</vt:lpstr>
      <vt:lpstr>Benefits and Drawbacks of F-barES-FEM-T4</vt:lpstr>
      <vt:lpstr>FYI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plasticity2016-sfem</dc:title>
  <dc:creator>Yuki ONISHI</dc:creator>
  <cp:lastModifiedBy>yuki</cp:lastModifiedBy>
  <cp:revision>2170</cp:revision>
  <cp:lastPrinted>2012-03-06T10:21:50Z</cp:lastPrinted>
  <dcterms:created xsi:type="dcterms:W3CDTF">2007-11-22T18:02:40Z</dcterms:created>
  <dcterms:modified xsi:type="dcterms:W3CDTF">2016-08-05T18:54:36Z</dcterms:modified>
</cp:coreProperties>
</file>