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469" r:id="rId2"/>
    <p:sldId id="756" r:id="rId3"/>
    <p:sldId id="757" r:id="rId4"/>
    <p:sldId id="721" r:id="rId5"/>
    <p:sldId id="759" r:id="rId6"/>
    <p:sldId id="481" r:id="rId7"/>
    <p:sldId id="766" r:id="rId8"/>
    <p:sldId id="871" r:id="rId9"/>
    <p:sldId id="850" r:id="rId10"/>
    <p:sldId id="851" r:id="rId11"/>
    <p:sldId id="852" r:id="rId12"/>
    <p:sldId id="853" r:id="rId13"/>
    <p:sldId id="854" r:id="rId14"/>
    <p:sldId id="829" r:id="rId15"/>
    <p:sldId id="856" r:id="rId16"/>
    <p:sldId id="858" r:id="rId17"/>
    <p:sldId id="857" r:id="rId18"/>
    <p:sldId id="859" r:id="rId19"/>
    <p:sldId id="860" r:id="rId20"/>
    <p:sldId id="861" r:id="rId21"/>
    <p:sldId id="862" r:id="rId22"/>
    <p:sldId id="855" r:id="rId23"/>
    <p:sldId id="864" r:id="rId24"/>
    <p:sldId id="865" r:id="rId25"/>
    <p:sldId id="866" r:id="rId26"/>
    <p:sldId id="869" r:id="rId27"/>
    <p:sldId id="683" r:id="rId28"/>
    <p:sldId id="682" r:id="rId29"/>
  </p:sldIdLst>
  <p:sldSz cx="9144000" cy="6858000" type="screen4x3"/>
  <p:notesSz cx="9971088" cy="6823075"/>
  <p:custDataLst>
    <p:tags r:id="rId32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00CC"/>
    <a:srgbClr val="FF9900"/>
    <a:srgbClr val="00CC88"/>
    <a:srgbClr val="FF00FF"/>
    <a:srgbClr val="FFFF80"/>
    <a:srgbClr val="FF0000"/>
    <a:srgbClr val="4DFFC4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88252" autoAdjust="0"/>
  </p:normalViewPr>
  <p:slideViewPr>
    <p:cSldViewPr>
      <p:cViewPr varScale="1">
        <p:scale>
          <a:sx n="60" d="100"/>
          <a:sy n="60" d="100"/>
        </p:scale>
        <p:origin x="84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2018/7/27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2018/7/27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345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005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9950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1177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2595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828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363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556" y="656692"/>
            <a:ext cx="9144000" cy="493254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37455" y="6402186"/>
              <a:ext cx="1048932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WCCM2018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avi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736812"/>
            <a:ext cx="9144000" cy="2870212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0000CC"/>
                </a:solidFill>
              </a:rPr>
              <a:t> </a:t>
            </a:r>
            <a:r>
              <a:rPr lang="en-US" altLang="ja-JP" sz="3600" dirty="0">
                <a:solidFill>
                  <a:schemeClr val="accent6"/>
                </a:solidFill>
              </a:rPr>
              <a:t>Element-wise Selective Smoothed </a:t>
            </a:r>
            <a:r>
              <a:rPr lang="en-US" altLang="ja-JP" sz="3600" dirty="0" smtClean="0">
                <a:solidFill>
                  <a:schemeClr val="accent6"/>
                </a:solidFill>
              </a:rPr>
              <a:t/>
            </a:r>
            <a:br>
              <a:rPr lang="en-US" altLang="ja-JP" sz="3600" dirty="0" smtClean="0">
                <a:solidFill>
                  <a:schemeClr val="accent6"/>
                </a:solidFill>
              </a:rPr>
            </a:br>
            <a:r>
              <a:rPr lang="en-US" altLang="ja-JP" sz="3600" dirty="0" smtClean="0">
                <a:solidFill>
                  <a:schemeClr val="accent6"/>
                </a:solidFill>
              </a:rPr>
              <a:t>Finite </a:t>
            </a:r>
            <a:r>
              <a:rPr lang="en-US" altLang="ja-JP" sz="3600" dirty="0">
                <a:solidFill>
                  <a:schemeClr val="accent6"/>
                </a:solidFill>
              </a:rPr>
              <a:t>Element Method </a:t>
            </a:r>
            <a:r>
              <a:rPr lang="en-US" altLang="ja-JP" sz="3600" dirty="0" smtClean="0">
                <a:solidFill>
                  <a:schemeClr val="accent6"/>
                </a:solidFill>
              </a:rPr>
              <a:t/>
            </a:r>
            <a:br>
              <a:rPr lang="en-US" altLang="ja-JP" sz="3600" dirty="0" smtClean="0">
                <a:solidFill>
                  <a:schemeClr val="accent6"/>
                </a:solidFill>
              </a:rPr>
            </a:br>
            <a:r>
              <a:rPr lang="en-US" altLang="ja-JP" sz="3600" dirty="0" smtClean="0">
                <a:solidFill>
                  <a:schemeClr val="accent6"/>
                </a:solidFill>
              </a:rPr>
              <a:t>for </a:t>
            </a:r>
            <a:r>
              <a:rPr lang="en-US" altLang="ja-JP" sz="3600" dirty="0">
                <a:solidFill>
                  <a:srgbClr val="008000"/>
                </a:solidFill>
              </a:rPr>
              <a:t>10-node</a:t>
            </a:r>
            <a:r>
              <a:rPr lang="en-US" altLang="ja-JP" sz="3600" dirty="0">
                <a:solidFill>
                  <a:schemeClr val="accent6"/>
                </a:solidFill>
              </a:rPr>
              <a:t> Tetrahedral </a:t>
            </a:r>
            <a:r>
              <a:rPr lang="en-US" altLang="ja-JP" sz="3600" dirty="0" smtClean="0">
                <a:solidFill>
                  <a:schemeClr val="accent6"/>
                </a:solidFill>
              </a:rPr>
              <a:t>Elements</a:t>
            </a:r>
            <a:br>
              <a:rPr lang="en-US" altLang="ja-JP" sz="3600" dirty="0" smtClean="0">
                <a:solidFill>
                  <a:schemeClr val="accent6"/>
                </a:solidFill>
              </a:rPr>
            </a:br>
            <a:r>
              <a:rPr lang="en-US" altLang="ja-JP" sz="3600" dirty="0" smtClean="0">
                <a:solidFill>
                  <a:schemeClr val="accent6"/>
                </a:solidFill>
              </a:rPr>
              <a:t> </a:t>
            </a:r>
            <a:r>
              <a:rPr lang="en-US" altLang="ja-JP" sz="3600" dirty="0">
                <a:solidFill>
                  <a:schemeClr val="accent6"/>
                </a:solidFill>
              </a:rPr>
              <a:t>in Large Deformation Problems</a:t>
            </a:r>
            <a:r>
              <a:rPr lang="en-US" altLang="ja-JP" sz="3600" dirty="0">
                <a:solidFill>
                  <a:srgbClr val="0000CC"/>
                </a:solidFill>
              </a:rPr>
              <a:t/>
            </a:r>
            <a:br>
              <a:rPr lang="en-US" altLang="ja-JP" sz="3600" dirty="0">
                <a:solidFill>
                  <a:srgbClr val="0000CC"/>
                </a:solidFill>
              </a:rPr>
            </a:b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185084"/>
            <a:ext cx="6400800" cy="1080120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2. </a:t>
            </a:r>
            <a:r>
              <a:rPr kumimoji="1" lang="en-US" altLang="ja-JP" dirty="0" err="1" smtClean="0"/>
              <a:t>Deviatoric</a:t>
            </a:r>
            <a:r>
              <a:rPr kumimoji="1" lang="en-US" altLang="ja-JP" dirty="0" smtClean="0"/>
              <a:t> </a:t>
            </a:r>
            <a:r>
              <a:rPr lang="en-US" altLang="ja-JP" dirty="0"/>
              <a:t>S</a:t>
            </a:r>
            <a:r>
              <a:rPr kumimoji="1" lang="en-US" altLang="ja-JP" dirty="0" smtClean="0"/>
              <a:t>train </a:t>
            </a:r>
            <a:r>
              <a:rPr lang="en-US" altLang="ja-JP" dirty="0"/>
              <a:t>S</a:t>
            </a:r>
            <a:r>
              <a:rPr kumimoji="1" lang="en-US" altLang="ja-JP" dirty="0" smtClean="0"/>
              <a:t>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 smtClean="0"/>
          </a:p>
          <a:p>
            <a:r>
              <a:rPr lang="en-US" altLang="ja-JP" sz="2400" dirty="0" smtClean="0"/>
              <a:t>Perform strain smoothing in the manner of  ES-FEM</a:t>
            </a:r>
            <a:br>
              <a:rPr lang="en-US" altLang="ja-JP" sz="2400" dirty="0" smtClean="0"/>
            </a:br>
            <a:r>
              <a:rPr lang="en-US" altLang="ja-JP" sz="2400" dirty="0" smtClean="0"/>
              <a:t>(i.e., average dev. strains of </a:t>
            </a:r>
            <a:r>
              <a:rPr lang="en-US" altLang="ja-JP" sz="2400" dirty="0" err="1" smtClean="0"/>
              <a:t>subelements</a:t>
            </a:r>
            <a:r>
              <a:rPr lang="en-US" altLang="ja-JP" sz="2400" dirty="0" smtClean="0"/>
              <a:t> at edges).  Then,…</a:t>
            </a:r>
          </a:p>
          <a:p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59036"/>
            <a:ext cx="4968552" cy="430616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5990" y="782934"/>
            <a:ext cx="2763898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T4 </a:t>
            </a:r>
            <a:r>
              <a:rPr kumimoji="1" lang="en-US" altLang="ja-JP" sz="2000" dirty="0" err="1" smtClean="0"/>
              <a:t>subelements</a:t>
            </a:r>
            <a:r>
              <a:rPr kumimoji="1" lang="en-US" altLang="ja-JP" sz="2000" dirty="0" smtClean="0"/>
              <a:t> cause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shear locking and thus</a:t>
            </a:r>
          </a:p>
          <a:p>
            <a:r>
              <a:rPr kumimoji="1"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smoothing</a:t>
            </a:r>
            <a:r>
              <a:rPr kumimoji="1" lang="en-US" altLang="ja-JP" sz="2000" dirty="0" smtClean="0"/>
              <a:t> is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necessary.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76433" y="4329100"/>
            <a:ext cx="241604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From 12 </a:t>
            </a:r>
            <a:r>
              <a:rPr kumimoji="1" lang="en-US" altLang="ja-JP" dirty="0" err="1" smtClean="0"/>
              <a:t>subelements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to 30 edges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33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2. </a:t>
            </a:r>
            <a:r>
              <a:rPr lang="en-US" altLang="ja-JP" dirty="0" err="1" smtClean="0"/>
              <a:t>Deviatoric</a:t>
            </a:r>
            <a:r>
              <a:rPr lang="en-US" altLang="ja-JP" dirty="0" smtClean="0"/>
              <a:t> </a:t>
            </a:r>
            <a:r>
              <a:rPr lang="en-US" altLang="ja-JP" dirty="0"/>
              <a:t>S</a:t>
            </a:r>
            <a:r>
              <a:rPr lang="en-US" altLang="ja-JP" dirty="0" smtClean="0"/>
              <a:t>train Smoothing</a:t>
            </a:r>
            <a:br>
              <a:rPr lang="en-US" altLang="ja-JP" dirty="0" smtClean="0"/>
            </a:br>
            <a:r>
              <a:rPr lang="en-US" altLang="ja-JP" dirty="0" smtClean="0"/>
              <a:t>								(cont.)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lang="en-US" altLang="ja-JP" sz="2400" dirty="0" smtClean="0"/>
              <a:t>Perform one more strain smoothing in the reverse direction</a:t>
            </a:r>
            <a:br>
              <a:rPr lang="en-US" altLang="ja-JP" sz="2400" dirty="0" smtClean="0"/>
            </a:br>
            <a:r>
              <a:rPr lang="en-US" altLang="ja-JP" sz="2400" dirty="0" smtClean="0"/>
              <a:t>(i.e., average dev. strains of edges at </a:t>
            </a:r>
            <a:r>
              <a:rPr lang="en-US" altLang="ja-JP" sz="2400" dirty="0" err="1" smtClean="0"/>
              <a:t>subelements</a:t>
            </a:r>
            <a:r>
              <a:rPr lang="en-US" altLang="ja-JP" sz="2400" dirty="0" smtClean="0"/>
              <a:t>).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70223"/>
            <a:ext cx="5112568" cy="443098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989" y="690563"/>
            <a:ext cx="344289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ES-FEM does not smooth</a:t>
            </a:r>
            <a:br>
              <a:rPr lang="en-US" altLang="ja-JP" sz="2000" dirty="0" smtClean="0"/>
            </a:br>
            <a:r>
              <a:rPr lang="en-US" altLang="ja-JP" sz="2000" dirty="0" smtClean="0"/>
              <a:t>the strain at frame edges.</a:t>
            </a:r>
            <a:br>
              <a:rPr lang="en-US" altLang="ja-JP" sz="2000" dirty="0" smtClean="0"/>
            </a:br>
            <a:r>
              <a:rPr lang="en-US" altLang="ja-JP" sz="2000" dirty="0"/>
              <a:t>T</a:t>
            </a:r>
            <a:r>
              <a:rPr lang="en-US" altLang="ja-JP" sz="2000" dirty="0" smtClean="0"/>
              <a:t>hus </a:t>
            </a: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more smoothing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is necessary.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49559" y="4329100"/>
            <a:ext cx="20697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From 30 edges</a:t>
            </a:r>
            <a:br>
              <a:rPr kumimoji="1" lang="en-US" altLang="ja-JP" dirty="0" smtClean="0"/>
            </a:br>
            <a:r>
              <a:rPr kumimoji="1" lang="en-US" altLang="ja-JP" dirty="0" smtClean="0"/>
              <a:t>to 12 </a:t>
            </a:r>
            <a:r>
              <a:rPr kumimoji="1" lang="en-US" altLang="ja-JP" dirty="0" err="1" smtClean="0"/>
              <a:t>subelements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02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3. Volumetric </a:t>
            </a:r>
            <a:r>
              <a:rPr lang="en-US" altLang="ja-JP" dirty="0"/>
              <a:t>S</a:t>
            </a:r>
            <a:r>
              <a:rPr lang="en-US" altLang="ja-JP" dirty="0" smtClean="0"/>
              <a:t>train Smoothing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 smtClean="0"/>
          </a:p>
          <a:p>
            <a:r>
              <a:rPr lang="en-US" altLang="ja-JP" sz="2400" dirty="0" smtClean="0"/>
              <a:t>Treat the mean vol. strain of all </a:t>
            </a:r>
            <a:r>
              <a:rPr lang="en-US" altLang="ja-JP" sz="2400" dirty="0" err="1" smtClean="0"/>
              <a:t>subelements</a:t>
            </a:r>
            <a:r>
              <a:rPr lang="en-US" altLang="ja-JP" sz="2400" dirty="0" smtClean="0"/>
              <a:t> as the uniform element vol. strain (i.e., same approach as SRI elements).</a:t>
            </a:r>
          </a:p>
          <a:p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829419"/>
            <a:ext cx="5076564" cy="439978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990" y="782934"/>
            <a:ext cx="2534668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The </a:t>
            </a:r>
            <a:r>
              <a:rPr lang="en-US" altLang="ja-JP" sz="2000" dirty="0" smtClean="0"/>
              <a:t>spatial order of </a:t>
            </a:r>
            <a:br>
              <a:rPr lang="en-US" altLang="ja-JP" sz="2000" dirty="0" smtClean="0"/>
            </a:br>
            <a:r>
              <a:rPr lang="en-US" altLang="ja-JP" sz="2000" dirty="0" smtClean="0"/>
              <a:t>v</a:t>
            </a:r>
            <a:r>
              <a:rPr kumimoji="1" lang="en-US" altLang="ja-JP" sz="2000" dirty="0" smtClean="0"/>
              <a:t>ol. strain should be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lower than that of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dev. </a:t>
            </a:r>
            <a:r>
              <a:rPr lang="en-US" altLang="ja-JP" sz="2000" dirty="0"/>
              <a:t>s</a:t>
            </a:r>
            <a:r>
              <a:rPr kumimoji="1" lang="en-US" altLang="ja-JP" sz="2000" dirty="0" smtClean="0"/>
              <a:t>train to avoid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volumetric locking.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167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400" dirty="0" smtClean="0"/>
              <a:t>Flowchart of </a:t>
            </a:r>
            <a:r>
              <a:rPr kumimoji="1" lang="en-US" altLang="ja-JP" sz="4400" dirty="0" err="1" smtClean="0">
                <a:solidFill>
                  <a:srgbClr val="008000"/>
                </a:solidFill>
              </a:rPr>
              <a:t>SelectiveCS</a:t>
            </a:r>
            <a:r>
              <a:rPr kumimoji="1" lang="en-US" altLang="ja-JP" sz="4400" dirty="0" smtClean="0">
                <a:solidFill>
                  <a:srgbClr val="008000"/>
                </a:solidFill>
              </a:rPr>
              <a:t>-FEM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コンテンツ プレースホルダー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5" y="1128873"/>
            <a:ext cx="2279876" cy="19369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5" y="2512347"/>
            <a:ext cx="2273641" cy="19307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49" y="3834769"/>
            <a:ext cx="2279876" cy="19369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28" y="1128873"/>
            <a:ext cx="2279876" cy="193695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42966" y="4449306"/>
            <a:ext cx="232467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1) Subdivision with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 dummy node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34594" y="3064894"/>
            <a:ext cx="626184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2) Dev. strain smoothing with edges and </a:t>
            </a:r>
            <a:r>
              <a:rPr lang="en-US" altLang="ja-JP" sz="2000" dirty="0" err="1" smtClean="0"/>
              <a:t>subelements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15716" y="5889301"/>
            <a:ext cx="524239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3) Vol. strain smoothing with all </a:t>
            </a:r>
            <a:r>
              <a:rPr lang="en-US" altLang="ja-JP" sz="2000" dirty="0" err="1" smtClean="0"/>
              <a:t>subelements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876283" y="5029145"/>
                <a:ext cx="2049535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83" y="5029145"/>
                <a:ext cx="2049535" cy="438262"/>
              </a:xfrm>
              <a:prstGeom prst="rect">
                <a:avLst/>
              </a:prstGeom>
              <a:blipFill>
                <a:blip r:embed="rId6"/>
                <a:stretch>
                  <a:fillRect l="-1190" t="-4167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/>
          <p:cNvCxnSpPr/>
          <p:nvPr/>
        </p:nvCxnSpPr>
        <p:spPr>
          <a:xfrm flipV="1">
            <a:off x="2073241" y="2167713"/>
            <a:ext cx="950587" cy="59237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690333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676958" y="2092169"/>
            <a:ext cx="975162" cy="51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20" idx="3"/>
          </p:cNvCxnSpPr>
          <p:nvPr/>
        </p:nvCxnSpPr>
        <p:spPr>
          <a:xfrm>
            <a:off x="6427410" y="4463896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 rot="19609238">
            <a:off x="1842511" y="205741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ES-FEM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21300" y="1598513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(ES-FEM)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16" name="テキスト ボックス 15"/>
          <p:cNvSpPr txBox="1"/>
          <p:nvPr/>
        </p:nvSpPr>
        <p:spPr>
          <a:xfrm rot="1570784">
            <a:off x="2644145" y="4433113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Overall</a:t>
            </a:r>
            <a:br>
              <a:rPr kumimoji="1" lang="en-US" altLang="ja-JP" dirty="0" smtClean="0"/>
            </a:br>
            <a:r>
              <a:rPr kumimoji="1" lang="en-US" altLang="ja-JP" dirty="0" smtClean="0"/>
              <a:t>mean</a:t>
            </a:r>
          </a:p>
        </p:txBody>
      </p:sp>
      <p:sp>
        <p:nvSpPr>
          <p:cNvPr id="20" name="正方形/長方形 19"/>
          <p:cNvSpPr/>
          <p:nvPr/>
        </p:nvSpPr>
        <p:spPr>
          <a:xfrm rot="5400000">
            <a:off x="5948744" y="3915940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470077" y="442217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 rot="2702751">
            <a:off x="6403573" y="425667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SRI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39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Demonstration </a:t>
            </a:r>
            <a:r>
              <a:rPr lang="en-US" altLang="ja-JP" sz="4000" dirty="0" smtClean="0">
                <a:latin typeface="+mj-lt"/>
              </a:rPr>
              <a:t>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solidFill>
                  <a:srgbClr val="008000"/>
                </a:solidFill>
                <a:latin typeface="+mj-lt"/>
              </a:rPr>
              <a:t>SelectiveCS-FEM-T10</a:t>
            </a:r>
            <a:endParaRPr lang="en-US" altLang="ja-JP" sz="4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69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5400" dirty="0" smtClean="0"/>
              </a:p>
              <a:p>
                <a:r>
                  <a:rPr lang="en-US" altLang="ja-JP" sz="2800" dirty="0" smtClean="0"/>
                  <a:t>Enforce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axial displacement </a:t>
                </a:r>
                <a:r>
                  <a:rPr lang="en-US" altLang="ja-JP" sz="2800" dirty="0" smtClean="0"/>
                  <a:t>on the top face.</a:t>
                </a: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ja-JP" altLang="en-US" sz="2800" dirty="0" smtClean="0"/>
                  <a:t>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Compare results with ABAQUS T10 hybrid elements </a:t>
                </a:r>
                <a:r>
                  <a:rPr lang="en-US" altLang="ja-JP" sz="2400" dirty="0" smtClean="0"/>
                  <a:t>(C3D10H, C3D10MH, C3D10HS) </a:t>
                </a:r>
                <a:r>
                  <a:rPr lang="en-US" altLang="ja-JP" sz="2800" dirty="0" smtClean="0"/>
                  <a:t>using the same mesh.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3103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878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Convergence</a:t>
            </a:r>
            <a:br>
              <a:rPr lang="en-US" altLang="ja-JP" sz="2000" dirty="0" smtClean="0"/>
            </a:br>
            <a:r>
              <a:rPr lang="en-US" altLang="ja-JP" sz="2000" dirty="0" smtClean="0"/>
              <a:t>failure at</a:t>
            </a:r>
            <a:r>
              <a:rPr lang="en-US" altLang="ja-JP" sz="2000" dirty="0"/>
              <a:t> </a:t>
            </a:r>
            <a:r>
              <a:rPr lang="en-US" altLang="ja-JP" sz="2000" b="1" u="sng" dirty="0" smtClean="0"/>
              <a:t>24%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compression</a:t>
            </a:r>
            <a:endParaRPr kumimoji="1" lang="ja-JP" altLang="en-US" sz="2000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32" y="657225"/>
            <a:ext cx="5711167" cy="574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6125" y="4425213"/>
            <a:ext cx="1938307" cy="19389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Unnaturally</a:t>
            </a:r>
            <a:br>
              <a:rPr lang="en-US" altLang="ja-JP" sz="2000" dirty="0" smtClean="0"/>
            </a:br>
            <a:r>
              <a:rPr lang="en-US" altLang="ja-JP" sz="2000" dirty="0" smtClean="0"/>
              <a:t>oscillating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distributions</a:t>
            </a:r>
            <a:br>
              <a:rPr lang="en-US" altLang="ja-JP" sz="2000" dirty="0" smtClean="0"/>
            </a:br>
            <a:r>
              <a:rPr lang="en-US" altLang="ja-JP" sz="2000" dirty="0" smtClean="0"/>
              <a:t>are obtained</a:t>
            </a:r>
            <a:br>
              <a:rPr lang="en-US" altLang="ja-JP" sz="2000" dirty="0" smtClean="0"/>
            </a:br>
            <a:r>
              <a:rPr lang="en-US" altLang="ja-JP" sz="2000" dirty="0" smtClean="0"/>
              <a:t>around</a:t>
            </a:r>
            <a:br>
              <a:rPr lang="en-US" altLang="ja-JP" sz="2000" dirty="0" smtClean="0"/>
            </a:br>
            <a:r>
              <a:rPr lang="en-US" altLang="ja-JP" sz="2000" dirty="0" smtClean="0"/>
              <a:t>the rim.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01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3474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Convergence</a:t>
            </a:r>
            <a:br>
              <a:rPr lang="en-US" altLang="ja-JP" sz="2000" dirty="0" smtClean="0"/>
            </a:br>
            <a:r>
              <a:rPr lang="en-US" altLang="ja-JP" sz="2000" dirty="0" smtClean="0"/>
              <a:t>failure at</a:t>
            </a:r>
            <a:r>
              <a:rPr lang="en-US" altLang="ja-JP" sz="2000" dirty="0"/>
              <a:t> </a:t>
            </a:r>
            <a:r>
              <a:rPr lang="en-US" altLang="ja-JP" sz="2000" b="1" u="sng" dirty="0" smtClean="0"/>
              <a:t>47%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compression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9719" y="4581128"/>
            <a:ext cx="1938307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Smooth</a:t>
            </a:r>
            <a:br>
              <a:rPr lang="en-US" altLang="ja-JP" sz="2000" dirty="0" smtClean="0"/>
            </a:br>
            <a:r>
              <a:rPr lang="en-US" altLang="ja-JP" sz="2000" dirty="0" smtClean="0"/>
              <a:t>distributions</a:t>
            </a:r>
          </a:p>
          <a:p>
            <a:pPr algn="ctr"/>
            <a:r>
              <a:rPr lang="en-US" altLang="ja-JP" sz="2000" dirty="0" smtClean="0"/>
              <a:t>are obtained</a:t>
            </a:r>
            <a:br>
              <a:rPr lang="en-US" altLang="ja-JP" sz="2000" dirty="0" smtClean="0"/>
            </a:br>
            <a:r>
              <a:rPr lang="en-US" altLang="ja-JP" sz="2000" dirty="0" smtClean="0"/>
              <a:t>except around</a:t>
            </a:r>
            <a:br>
              <a:rPr lang="en-US" altLang="ja-JP" sz="2000" dirty="0" smtClean="0"/>
            </a:br>
            <a:r>
              <a:rPr lang="en-US" altLang="ja-JP" sz="2000" dirty="0" smtClean="0"/>
              <a:t>the rim.</a:t>
            </a:r>
            <a:endParaRPr kumimoji="1" lang="ja-JP" altLang="en-US" sz="2000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651"/>
          <a:stretch/>
        </p:blipFill>
        <p:spPr>
          <a:xfrm>
            <a:off x="2195736" y="657225"/>
            <a:ext cx="5364596" cy="57404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678042" y="3753036"/>
            <a:ext cx="1383712" cy="255454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The 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present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element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/>
              <a:t>is more</a:t>
            </a:r>
            <a:br>
              <a:rPr lang="en-US" altLang="ja-JP" sz="2000" dirty="0" smtClean="0"/>
            </a:br>
            <a:r>
              <a:rPr lang="en-US" altLang="ja-JP" sz="2000" b="1" dirty="0" smtClean="0"/>
              <a:t>stable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than</a:t>
            </a:r>
            <a:br>
              <a:rPr lang="en-US" altLang="ja-JP" sz="2000" dirty="0" smtClean="0"/>
            </a:br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402" y="4288912"/>
            <a:ext cx="1696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" y="1277488"/>
            <a:ext cx="2396109" cy="30114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2339752" y="1273884"/>
            <a:ext cx="2232248" cy="29472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4572000" y="1268760"/>
            <a:ext cx="2232248" cy="29472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7284"/>
          <a:stretch/>
        </p:blipFill>
        <p:spPr>
          <a:xfrm>
            <a:off x="6784253" y="1277262"/>
            <a:ext cx="2236267" cy="29472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All results are similar to each other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32774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399" y="4288912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72"/>
            <a:ext cx="2396109" cy="3011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7352"/>
          <a:stretch/>
        </p:blipFill>
        <p:spPr>
          <a:xfrm>
            <a:off x="2323894" y="1281672"/>
            <a:ext cx="2232248" cy="29472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8464"/>
          <a:stretch/>
        </p:blipFill>
        <p:spPr>
          <a:xfrm>
            <a:off x="4556142" y="1294356"/>
            <a:ext cx="2196244" cy="29472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7088"/>
          <a:stretch/>
        </p:blipFill>
        <p:spPr>
          <a:xfrm>
            <a:off x="6752386" y="1300440"/>
            <a:ext cx="2232248" cy="294729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All results are similar to each other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9160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 smtClean="0"/>
                  <a:t>Solve </a:t>
                </a:r>
                <a:r>
                  <a:rPr lang="en-US" altLang="ja-JP" sz="2800" b="1" dirty="0" smtClean="0">
                    <a:solidFill>
                      <a:srgbClr val="7030A0"/>
                    </a:solidFill>
                  </a:rPr>
                  <a:t>hyper large deformation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analyses accurately and stably.</a:t>
                </a:r>
              </a:p>
              <a:p>
                <a:pPr lvl="0"/>
                <a:r>
                  <a:rPr lang="en-US" altLang="ja-JP" sz="2800" dirty="0" smtClean="0"/>
                  <a:t>Treat complex geometries 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with </a:t>
                </a:r>
                <a:r>
                  <a:rPr lang="en-US" altLang="ja-JP" sz="2800" b="1" dirty="0" smtClean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 smtClean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 smtClean="0"/>
                  <a:t>Consider </a:t>
                </a:r>
                <a:r>
                  <a:rPr lang="en-US" altLang="ja-JP" sz="2800" b="1" dirty="0" smtClean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 smtClean="0"/>
                  <a:t>Handle </a:t>
                </a:r>
                <a:r>
                  <a:rPr lang="en-US" altLang="ja-JP" sz="2800" b="1" dirty="0" smtClean="0"/>
                  <a:t>auto re-meshing</a:t>
                </a:r>
                <a:r>
                  <a:rPr lang="en-US" altLang="ja-JP" sz="2800" dirty="0" smtClean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240" y="53566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lastic/Glass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nodal reaction force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399" y="4288912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18742" y="5228802"/>
            <a:ext cx="48926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ABAQUS C3D10H and C3D10HS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suffer from nodal force oscillation.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1844824"/>
            <a:ext cx="2268000" cy="22571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65" y="1879034"/>
            <a:ext cx="2268000" cy="22129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856936"/>
            <a:ext cx="2268000" cy="22129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1856936"/>
            <a:ext cx="2268000" cy="22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60831" y="5123509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SelectiveCS-FEM-T10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33534" y="5123509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6"/>
                </a:solidFill>
              </a:rPr>
              <a:t>ABAQUS</a:t>
            </a:r>
            <a:r>
              <a:rPr lang="ja-JP" altLang="en-US" sz="2000" dirty="0">
                <a:solidFill>
                  <a:schemeClr val="accent6"/>
                </a:solidFill>
              </a:rPr>
              <a:t> </a:t>
            </a:r>
            <a:r>
              <a:rPr lang="en-US" altLang="ja-JP" sz="2000" dirty="0" smtClean="0">
                <a:solidFill>
                  <a:schemeClr val="accent6"/>
                </a:solidFill>
              </a:rPr>
              <a:t>C3D8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7436" y="5523619"/>
            <a:ext cx="8435322" cy="830997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The present element has competitive accuracy and stability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as much as H8-SRI element.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3" y="1041287"/>
            <a:ext cx="4244137" cy="40822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1041287"/>
            <a:ext cx="3921120" cy="40822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089108" y="657225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# of nodes are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about 60k in both.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04798" y="1556792"/>
            <a:ext cx="902811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Conv.</a:t>
            </a:r>
            <a:br>
              <a:rPr kumimoji="1" lang="en-US" altLang="ja-JP" dirty="0" smtClean="0"/>
            </a:br>
            <a:r>
              <a:rPr kumimoji="1" lang="en-US" altLang="ja-JP" dirty="0" smtClean="0"/>
              <a:t>failure</a:t>
            </a:r>
          </a:p>
          <a:p>
            <a:pPr algn="ctr"/>
            <a:r>
              <a:rPr lang="en-US" altLang="ja-JP" dirty="0"/>
              <a:t>a</a:t>
            </a:r>
            <a:r>
              <a:rPr kumimoji="1" lang="en-US" altLang="ja-JP" dirty="0" smtClean="0"/>
              <a:t>t 50%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73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latin typeface="+mj-lt"/>
              </a:rPr>
              <a:t>Implementation 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solidFill>
                  <a:srgbClr val="008000"/>
                </a:solidFill>
                <a:latin typeface="+mj-lt"/>
              </a:rPr>
              <a:t>SelectiveCS-FEM-T10</a:t>
            </a:r>
            <a:r>
              <a:rPr lang="en-US" altLang="ja-JP" sz="4000" dirty="0">
                <a:solidFill>
                  <a:srgbClr val="008000"/>
                </a:solidFill>
                <a:latin typeface="+mj-lt"/>
              </a:rPr>
              <a:t/>
            </a:r>
            <a:br>
              <a:rPr lang="en-US" altLang="ja-JP" sz="4000" dirty="0">
                <a:solidFill>
                  <a:srgbClr val="008000"/>
                </a:solidFill>
                <a:latin typeface="+mj-lt"/>
              </a:rPr>
            </a:br>
            <a:r>
              <a:rPr lang="en-US" altLang="ja-JP" sz="4000" dirty="0" smtClean="0">
                <a:latin typeface="+mj-lt"/>
              </a:rPr>
              <a:t>into ABAQUS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05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Brief of</a:t>
            </a:r>
            <a:r>
              <a:rPr kumimoji="1" lang="en-US" altLang="ja-JP" dirty="0" smtClean="0"/>
              <a:t> 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ABAQUS has functionality of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u</a:t>
            </a:r>
            <a:r>
              <a:rPr kumimoji="1" lang="en-US" altLang="ja-JP" sz="2800" dirty="0" smtClean="0"/>
              <a:t>ser-defined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el</a:t>
            </a:r>
            <a:r>
              <a:rPr kumimoji="1" lang="en-US" altLang="ja-JP" sz="2800" dirty="0" smtClean="0"/>
              <a:t>ement” (simply called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UEL</a:t>
            </a:r>
            <a:r>
              <a:rPr kumimoji="1" lang="en-US" altLang="ja-JP" sz="2800" dirty="0" smtClean="0"/>
              <a:t>”).</a:t>
            </a:r>
          </a:p>
          <a:p>
            <a:r>
              <a:rPr lang="en-US" altLang="ja-JP" sz="2800" dirty="0" smtClean="0"/>
              <a:t>UEL is usually written in Fortran77, but in fact it can be written in </a:t>
            </a:r>
            <a:r>
              <a:rPr lang="en-US" altLang="ja-JP" sz="2800" dirty="0" smtClean="0">
                <a:solidFill>
                  <a:srgbClr val="0000CC"/>
                </a:solidFill>
              </a:rPr>
              <a:t>Fortran90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Coding a subroutine named “UEL”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and compiling it, one can execute ABAQUS </a:t>
            </a:r>
            <a:br>
              <a:rPr lang="en-US" altLang="ja-JP" sz="2800" dirty="0" smtClean="0"/>
            </a:br>
            <a:r>
              <a:rPr lang="en-US" altLang="ja-JP" sz="2800" dirty="0" smtClean="0"/>
              <a:t>using one’s own element:</a:t>
            </a:r>
          </a:p>
          <a:p>
            <a:pPr marL="0" indent="0" algn="ctr">
              <a:buNone/>
            </a:pPr>
            <a:r>
              <a:rPr lang="en-US" altLang="ja-JP" sz="2800" dirty="0" smtClean="0">
                <a:solidFill>
                  <a:srgbClr val="008000"/>
                </a:solidFill>
              </a:rPr>
              <a:t>%  </a:t>
            </a:r>
            <a:r>
              <a:rPr lang="en-US" altLang="ja-JP" sz="2800" dirty="0" err="1" smtClean="0">
                <a:solidFill>
                  <a:srgbClr val="008000"/>
                </a:solidFill>
              </a:rPr>
              <a:t>abaqus</a:t>
            </a:r>
            <a:r>
              <a:rPr lang="en-US" altLang="ja-JP" sz="2800" dirty="0" smtClean="0">
                <a:solidFill>
                  <a:srgbClr val="008000"/>
                </a:solidFill>
              </a:rPr>
              <a:t>   job=test   user=</a:t>
            </a:r>
            <a:r>
              <a:rPr lang="en-US" altLang="ja-JP" sz="2800" dirty="0" err="1" smtClean="0">
                <a:solidFill>
                  <a:srgbClr val="008000"/>
                </a:solidFill>
              </a:rPr>
              <a:t>my_uel.o</a:t>
            </a:r>
            <a:endParaRPr lang="en-US" altLang="ja-JP" sz="2800" dirty="0">
              <a:solidFill>
                <a:srgbClr val="008000"/>
              </a:solidFill>
            </a:endParaRPr>
          </a:p>
          <a:p>
            <a:r>
              <a:rPr lang="en-US" altLang="ja-JP" sz="2800" dirty="0" smtClean="0"/>
              <a:t>Analysis results can be visualized on ABAQUS Viewer by defining </a:t>
            </a:r>
            <a:r>
              <a:rPr lang="en-US" altLang="ja-JP" sz="2800" dirty="0" smtClean="0">
                <a:solidFill>
                  <a:srgbClr val="FF9900"/>
                </a:solidFill>
              </a:rPr>
              <a:t>overlap elements</a:t>
            </a:r>
            <a:r>
              <a:rPr lang="en-US" altLang="ja-JP" sz="2800" dirty="0" smtClean="0"/>
              <a:t> with zero stiffness in the “</a:t>
            </a:r>
            <a:r>
              <a:rPr lang="en-US" altLang="ja-JP" sz="2800" dirty="0" err="1" smtClean="0"/>
              <a:t>inp</a:t>
            </a:r>
            <a:r>
              <a:rPr lang="en-US" altLang="ja-JP" sz="2800" dirty="0" smtClean="0"/>
              <a:t>” file. 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91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Results of 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(24% comp.)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3887"/>
            <a:ext cx="5489897" cy="57154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2" y="2564904"/>
            <a:ext cx="2396109" cy="30114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8518" y="5411082"/>
            <a:ext cx="2079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/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/>
              <a:t>of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 in-house code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28426" y="5411082"/>
            <a:ext cx="2095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lang="en-US" altLang="ja-JP" sz="2000" dirty="0">
                <a:solidFill>
                  <a:srgbClr val="FF0000"/>
                </a:solidFill>
              </a:rPr>
              <a:t/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 smtClean="0"/>
              <a:t>of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ABAQUS UEL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84368" y="2666026"/>
            <a:ext cx="1168910" cy="163121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Well</a:t>
            </a:r>
            <a:br>
              <a:rPr lang="en-US" altLang="ja-JP" sz="2000" dirty="0" smtClean="0"/>
            </a:br>
            <a:r>
              <a:rPr lang="en-US" altLang="ja-JP" sz="2000" dirty="0" smtClean="0"/>
              <a:t>agreed</a:t>
            </a:r>
            <a:br>
              <a:rPr lang="en-US" altLang="ja-JP" sz="2000" dirty="0" smtClean="0"/>
            </a:br>
            <a:r>
              <a:rPr lang="en-US" altLang="ja-JP" sz="2000" dirty="0" smtClean="0"/>
              <a:t>with</a:t>
            </a:r>
            <a:br>
              <a:rPr lang="en-US" altLang="ja-JP" sz="2000" dirty="0" smtClean="0"/>
            </a:br>
            <a:r>
              <a:rPr lang="en-US" altLang="ja-JP" sz="2000" dirty="0" smtClean="0"/>
              <a:t>in-house</a:t>
            </a:r>
            <a:br>
              <a:rPr lang="en-US" altLang="ja-JP" sz="2000" dirty="0" smtClean="0"/>
            </a:br>
            <a:r>
              <a:rPr lang="en-US" altLang="ja-JP" sz="2000" dirty="0" smtClean="0"/>
              <a:t>code.</a:t>
            </a:r>
            <a:endParaRPr kumimoji="1"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7805010" y="4402100"/>
            <a:ext cx="13382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Small</a:t>
            </a:r>
            <a:br>
              <a:rPr lang="en-US" altLang="ja-JP" sz="1600" dirty="0" smtClean="0"/>
            </a:br>
            <a:r>
              <a:rPr lang="en-US" altLang="ja-JP" sz="1600" dirty="0" smtClean="0"/>
              <a:t>difference comes</a:t>
            </a:r>
            <a:br>
              <a:rPr lang="en-US" altLang="ja-JP" sz="1600" dirty="0" smtClean="0"/>
            </a:br>
            <a:r>
              <a:rPr lang="en-US" altLang="ja-JP" sz="1600" dirty="0" smtClean="0"/>
              <a:t>form the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difference</a:t>
            </a:r>
            <a:br>
              <a:rPr lang="en-US" altLang="ja-JP" sz="1600" dirty="0"/>
            </a:br>
            <a:r>
              <a:rPr lang="en-US" altLang="ja-JP" sz="1600" dirty="0"/>
              <a:t>of mapping</a:t>
            </a:r>
            <a:br>
              <a:rPr lang="en-US" altLang="ja-JP" sz="1600" dirty="0"/>
            </a:br>
            <a:r>
              <a:rPr lang="en-US" altLang="ja-JP" sz="1600" dirty="0"/>
              <a:t>calculation.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015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of 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(24% comp.)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657225"/>
            <a:ext cx="5464718" cy="568896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9" y="2636912"/>
            <a:ext cx="2396109" cy="301142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18518" y="5411082"/>
            <a:ext cx="2079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/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/>
              <a:t>of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 in-house code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28426" y="5411082"/>
            <a:ext cx="2095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lang="en-US" altLang="ja-JP" sz="2000" dirty="0">
                <a:solidFill>
                  <a:srgbClr val="FF0000"/>
                </a:solidFill>
              </a:rPr>
              <a:t/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 smtClean="0"/>
              <a:t>of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ABAQUS UEL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84368" y="2666026"/>
            <a:ext cx="1168910" cy="163121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Well</a:t>
            </a:r>
            <a:br>
              <a:rPr lang="en-US" altLang="ja-JP" sz="2000" dirty="0" smtClean="0"/>
            </a:br>
            <a:r>
              <a:rPr lang="en-US" altLang="ja-JP" sz="2000" dirty="0" smtClean="0"/>
              <a:t>agreed</a:t>
            </a:r>
            <a:br>
              <a:rPr lang="en-US" altLang="ja-JP" sz="2000" dirty="0" smtClean="0"/>
            </a:br>
            <a:r>
              <a:rPr lang="en-US" altLang="ja-JP" sz="2000" dirty="0" smtClean="0"/>
              <a:t>with</a:t>
            </a:r>
            <a:br>
              <a:rPr lang="en-US" altLang="ja-JP" sz="2000" dirty="0" smtClean="0"/>
            </a:br>
            <a:r>
              <a:rPr lang="en-US" altLang="ja-JP" sz="2000" dirty="0" smtClean="0"/>
              <a:t>in-house</a:t>
            </a:r>
            <a:br>
              <a:rPr lang="en-US" altLang="ja-JP" sz="2000" dirty="0" smtClean="0"/>
            </a:br>
            <a:r>
              <a:rPr lang="en-US" altLang="ja-JP" sz="2000" dirty="0" smtClean="0"/>
              <a:t>code.</a:t>
            </a:r>
            <a:endParaRPr kumimoji="1"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7805010" y="4402100"/>
            <a:ext cx="13382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Small</a:t>
            </a:r>
            <a:br>
              <a:rPr lang="en-US" altLang="ja-JP" sz="1600" dirty="0" smtClean="0"/>
            </a:br>
            <a:r>
              <a:rPr lang="en-US" altLang="ja-JP" sz="1600" dirty="0" smtClean="0"/>
              <a:t>difference comes</a:t>
            </a:r>
            <a:br>
              <a:rPr lang="en-US" altLang="ja-JP" sz="1600" dirty="0" smtClean="0"/>
            </a:br>
            <a:r>
              <a:rPr lang="en-US" altLang="ja-JP" sz="1600" dirty="0" smtClean="0"/>
              <a:t>form the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difference</a:t>
            </a:r>
            <a:br>
              <a:rPr lang="en-US" altLang="ja-JP" sz="1600" dirty="0"/>
            </a:br>
            <a:r>
              <a:rPr lang="en-US" altLang="ja-JP" sz="1600" dirty="0"/>
              <a:t>of mapping</a:t>
            </a:r>
            <a:br>
              <a:rPr lang="en-US" altLang="ja-JP" sz="1600" dirty="0"/>
            </a:br>
            <a:r>
              <a:rPr lang="en-US" altLang="ja-JP" sz="1600" dirty="0"/>
              <a:t>calculation.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78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Issues in </a:t>
            </a:r>
            <a:r>
              <a:rPr kumimoji="1" lang="en-US" altLang="ja-JP" dirty="0" smtClean="0"/>
              <a:t>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We </a:t>
            </a:r>
            <a:r>
              <a:rPr lang="en-US" altLang="ja-JP" sz="2800" u="sng" dirty="0" smtClean="0"/>
              <a:t>have to define </a:t>
            </a:r>
            <a:r>
              <a:rPr lang="en-US" altLang="ja-JP" sz="2800" dirty="0" smtClean="0"/>
              <a:t>the </a:t>
            </a:r>
            <a:r>
              <a:rPr lang="en-US" altLang="ja-JP" sz="2800" dirty="0" smtClean="0">
                <a:solidFill>
                  <a:srgbClr val="FF9900"/>
                </a:solidFill>
              </a:rPr>
              <a:t>overlap elements</a:t>
            </a:r>
          </a:p>
          <a:p>
            <a:pPr lvl="1"/>
            <a:r>
              <a:rPr lang="en-US" altLang="ja-JP" sz="2400" dirty="0"/>
              <a:t>t</a:t>
            </a:r>
            <a:r>
              <a:rPr lang="en-US" altLang="ja-JP" sz="2400" dirty="0" smtClean="0"/>
              <a:t>o visualize the results with ABAQUS Viewer.</a:t>
            </a:r>
          </a:p>
          <a:p>
            <a:pPr lvl="1"/>
            <a:r>
              <a:rPr lang="en-US" altLang="ja-JP" sz="2400" dirty="0"/>
              <a:t>t</a:t>
            </a:r>
            <a:r>
              <a:rPr lang="en-US" altLang="ja-JP" sz="2400" dirty="0" smtClean="0"/>
              <a:t>o define element-based surface</a:t>
            </a:r>
            <a:br>
              <a:rPr lang="en-US" altLang="ja-JP" sz="2400" dirty="0" smtClean="0"/>
            </a:br>
            <a:r>
              <a:rPr lang="en-US" altLang="ja-JP" sz="2400" dirty="0" smtClean="0"/>
              <a:t>for pressure loading, contact pair definition etc..</a:t>
            </a:r>
            <a:endParaRPr lang="en-US" altLang="ja-JP" sz="2400" dirty="0"/>
          </a:p>
          <a:p>
            <a:r>
              <a:rPr lang="en-US" altLang="ja-JP" sz="2800" dirty="0" smtClean="0"/>
              <a:t>The </a:t>
            </a:r>
            <a:r>
              <a:rPr lang="en-US" altLang="ja-JP" sz="2800" dirty="0" smtClean="0">
                <a:solidFill>
                  <a:srgbClr val="FF9900"/>
                </a:solidFill>
              </a:rPr>
              <a:t>overlap elements </a:t>
            </a:r>
            <a:r>
              <a:rPr lang="en-US" altLang="ja-JP" sz="2800" u="sng" dirty="0" smtClean="0"/>
              <a:t>cause convergence failure </a:t>
            </a:r>
            <a:r>
              <a:rPr lang="en-US" altLang="ja-JP" sz="2800" dirty="0" smtClean="0"/>
              <a:t>in large deformation analysis.</a:t>
            </a:r>
            <a:br>
              <a:rPr lang="en-US" altLang="ja-JP" sz="2800" dirty="0" smtClean="0"/>
            </a:br>
            <a:r>
              <a:rPr lang="en-US" altLang="ja-JP" sz="2400" dirty="0" smtClean="0"/>
              <a:t>i.e., the cylinder barreling analysis stops at 24% compression when the overset elements are defined.</a:t>
            </a:r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5608" y="4779149"/>
            <a:ext cx="7981672" cy="95410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Native implementation is essential for the full use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of SelectiveCS-FEM-T10, unfortunately…</a:t>
            </a:r>
            <a:endParaRPr kumimoji="1" lang="ja-JP" altLang="en-US" sz="2800" dirty="0"/>
          </a:p>
        </p:txBody>
      </p:sp>
      <p:sp>
        <p:nvSpPr>
          <p:cNvPr id="6" name="下矢印 5"/>
          <p:cNvSpPr/>
          <p:nvPr/>
        </p:nvSpPr>
        <p:spPr>
          <a:xfrm>
            <a:off x="4197486" y="4125423"/>
            <a:ext cx="737915" cy="54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0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Summary </a:t>
            </a:r>
            <a:r>
              <a:rPr kumimoji="1" lang="en-US" altLang="ja-JP" sz="3600" dirty="0" smtClean="0"/>
              <a:t>of </a:t>
            </a:r>
            <a:r>
              <a:rPr kumimoji="1" lang="en-US" altLang="ja-JP" sz="3600" dirty="0" smtClean="0">
                <a:solidFill>
                  <a:srgbClr val="008000"/>
                </a:solidFill>
              </a:rPr>
              <a:t>SelectiveCS-FEM-T10</a:t>
            </a:r>
            <a:endParaRPr kumimoji="1" lang="ja-JP" altLang="en-US" sz="3600" dirty="0">
              <a:solidFill>
                <a:srgbClr val="008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</a:t>
            </a:r>
            <a:r>
              <a:rPr lang="en-US" altLang="ja-JP" sz="2400" dirty="0" smtClean="0"/>
              <a:t>Locking-free.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No pressure </a:t>
            </a:r>
            <a:r>
              <a:rPr lang="en-US" altLang="ja-JP" sz="2400" dirty="0" err="1"/>
              <a:t>checkerboarding</a:t>
            </a:r>
            <a:r>
              <a:rPr lang="en-US" altLang="ja-JP" sz="2400" dirty="0" smtClean="0"/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No nodal force oscillation.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 No increase in DOF.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Long lasting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in large deformation.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 Nearly same CPU cost as the standard T10 elements.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 smtClean="0">
                <a:solidFill>
                  <a:srgbClr val="FF0000"/>
                </a:solidFill>
              </a:rPr>
              <a:t>     ✗ </a:t>
            </a:r>
            <a:r>
              <a:rPr lang="en-US" altLang="ja-JP" sz="2400" dirty="0" smtClean="0"/>
              <a:t>No </a:t>
            </a:r>
            <a:r>
              <a:rPr lang="en-US" altLang="ja-JP" sz="2400" dirty="0"/>
              <a:t>longer a T4 formulation</a:t>
            </a:r>
            <a:r>
              <a:rPr lang="en-US" altLang="ja-JP" sz="2400" dirty="0" smtClean="0"/>
              <a:t>.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Clr>
                <a:srgbClr val="0000CC"/>
              </a:buClr>
              <a:buNone/>
            </a:pPr>
            <a:r>
              <a:rPr lang="en-US" altLang="ja-JP" sz="2400" b="1" dirty="0" smtClean="0">
                <a:solidFill>
                  <a:srgbClr val="008000"/>
                </a:solidFill>
              </a:rPr>
              <a:t>Please consider implementing SelectiveCS-FEM-T10 </a:t>
            </a:r>
            <a:br>
              <a:rPr lang="en-US" altLang="ja-JP" sz="2400" b="1" dirty="0" smtClean="0">
                <a:solidFill>
                  <a:srgbClr val="008000"/>
                </a:solidFill>
              </a:rPr>
            </a:br>
            <a:r>
              <a:rPr lang="en-US" altLang="ja-JP" sz="2400" b="1" dirty="0" smtClean="0">
                <a:solidFill>
                  <a:srgbClr val="008000"/>
                </a:solidFill>
              </a:rPr>
              <a:t>to your in-house code. It’s very easy!!</a:t>
            </a:r>
            <a:endParaRPr lang="en-US" altLang="ja-JP" sz="2400" b="1" dirty="0">
              <a:solidFill>
                <a:srgbClr val="008000"/>
              </a:solidFill>
            </a:endParaRPr>
          </a:p>
          <a:p>
            <a:pPr marL="0" indent="0">
              <a:buClr>
                <a:srgbClr val="0000CC"/>
              </a:buClr>
              <a:buNone/>
            </a:pPr>
            <a:endParaRPr lang="en-US" altLang="ja-JP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endParaRPr lang="en-US" altLang="ja-JP" sz="2400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19112" y="5836831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+mj-lt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200"/>
              </a:spcBef>
              <a:buNone/>
            </a:pPr>
            <a:r>
              <a:rPr kumimoji="1" lang="en-US" altLang="ja-JP" sz="2800" dirty="0" smtClean="0"/>
              <a:t>Conventional </a:t>
            </a:r>
            <a:r>
              <a:rPr kumimoji="1" lang="en-US" altLang="ja-JP" sz="2800" dirty="0" smtClean="0">
                <a:solidFill>
                  <a:srgbClr val="008000"/>
                </a:solidFill>
              </a:rPr>
              <a:t>tetrahedral (T4/T10)</a:t>
            </a:r>
            <a:r>
              <a:rPr kumimoji="1" lang="en-US" altLang="ja-JP" sz="2800" dirty="0" smtClean="0"/>
              <a:t> FE formulations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still have issues in accuracy or stability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especially in 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nearly incompressible </a:t>
            </a:r>
            <a:r>
              <a:rPr kumimoji="1" lang="en-US" altLang="ja-JP" sz="2800" dirty="0" smtClean="0"/>
              <a:t>cases.</a:t>
            </a:r>
            <a:r>
              <a:rPr kumimoji="1" lang="ja-JP" altLang="en-US" sz="2800" dirty="0" smtClean="0">
                <a:solidFill>
                  <a:srgbClr val="C00000"/>
                </a:solidFill>
              </a:rPr>
              <a:t> </a:t>
            </a:r>
            <a:endParaRPr kumimoji="1" lang="en-US" altLang="ja-JP" sz="2800" dirty="0" smtClean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2</a:t>
            </a:r>
            <a:r>
              <a:rPr lang="en-US" altLang="ja-JP" sz="2400" baseline="30000" dirty="0" smtClean="0">
                <a:solidFill>
                  <a:srgbClr val="000000"/>
                </a:solidFill>
              </a:rPr>
              <a:t>nd</a:t>
            </a:r>
            <a:r>
              <a:rPr lang="en-US" altLang="ja-JP" sz="2400" dirty="0" smtClean="0">
                <a:solidFill>
                  <a:srgbClr val="000000"/>
                </a:solidFill>
              </a:rPr>
              <a:t> or higher order elements: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Volumetric locking.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       Accuracy loss in large strain due to intermediate nodes.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B-bar</a:t>
            </a:r>
            <a:r>
              <a:rPr lang="ja-JP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method, F-bar method, Selective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reduced integration: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Not applicable to tetrahedral element directly.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F-bar-Patch method: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>
                <a:solidFill>
                  <a:srgbClr val="000000"/>
                </a:solidFill>
              </a:rPr>
              <a:t>Difficulty in building good-quality patches.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b="1" u="sng" dirty="0" smtClean="0">
                <a:solidFill>
                  <a:srgbClr val="000000"/>
                </a:solidFill>
              </a:rPr>
              <a:t>u/p mixed (hybrid) method:</a:t>
            </a:r>
            <a:br>
              <a:rPr lang="en-US" altLang="ja-JP" sz="2400" b="1" u="sng" dirty="0" smtClean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ABAQUS/Standard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b="1" dirty="0"/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and </a:t>
            </a:r>
            <a:r>
              <a:rPr lang="en-US" altLang="ja-JP" sz="2400" b="1" dirty="0">
                <a:solidFill>
                  <a:srgbClr val="FF9900"/>
                </a:solidFill>
              </a:rPr>
              <a:t>C3D10MH</a:t>
            </a:r>
            <a:r>
              <a:rPr lang="en-US" altLang="ja-JP" sz="2400" dirty="0" smtClean="0">
                <a:solidFill>
                  <a:srgbClr val="000000"/>
                </a:solidFill>
              </a:rPr>
              <a:t>)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Pressure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checkerboarding</a:t>
            </a:r>
            <a:r>
              <a:rPr lang="en-US" altLang="ja-JP" sz="2400" dirty="0" smtClean="0">
                <a:solidFill>
                  <a:srgbClr val="000000"/>
                </a:solidFill>
              </a:rPr>
              <a:t>, </a:t>
            </a:r>
            <a:r>
              <a:rPr lang="en-US" altLang="ja-JP" sz="2400" dirty="0"/>
              <a:t>Early convergence failure </a:t>
            </a:r>
            <a:r>
              <a:rPr lang="en-US" altLang="ja-JP" sz="2000" dirty="0" smtClean="0">
                <a:solidFill>
                  <a:srgbClr val="000000"/>
                </a:solidFill>
              </a:rPr>
              <a:t>etc..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 smtClean="0">
                <a:solidFill>
                  <a:srgbClr val="000000"/>
                </a:solidFill>
              </a:rPr>
              <a:t>F-bar type smoothed FEM (</a:t>
            </a:r>
            <a:r>
              <a:rPr lang="en-US" altLang="ja-JP" sz="2400" b="1" u="sng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400" b="1" u="sng" dirty="0" smtClean="0">
                <a:solidFill>
                  <a:srgbClr val="000000"/>
                </a:solidFill>
              </a:rPr>
              <a:t>):</a:t>
            </a:r>
            <a:br>
              <a:rPr lang="en-US" altLang="ja-JP" sz="2400" b="1" u="sng" dirty="0" smtClean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  </a:t>
            </a:r>
            <a:r>
              <a:rPr lang="ja-JP" altLang="en-US" sz="2400" b="1" dirty="0" smtClean="0">
                <a:solidFill>
                  <a:srgbClr val="0000CC"/>
                </a:solidFill>
                <a:latin typeface="+mn-lt"/>
                <a:sym typeface="Wingdings" panose="05000000000000000000" pitchFamily="2" charset="2"/>
              </a:rPr>
              <a:t> </a:t>
            </a:r>
            <a:r>
              <a:rPr lang="en-US" altLang="ja-JP" sz="2400" dirty="0" smtClean="0">
                <a:latin typeface="+mn-lt"/>
                <a:sym typeface="Wingdings" panose="05000000000000000000" pitchFamily="2" charset="2"/>
              </a:rPr>
              <a:t>Accurate and stable!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 smtClean="0">
                <a:latin typeface="Comic Sans MS" panose="030F0702030302020204" pitchFamily="66" charset="0"/>
              </a:rPr>
              <a:t>Issues (cont.)</a:t>
            </a:r>
            <a:endParaRPr kumimoji="1" lang="ja-JP" altLang="en-US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kumimoji="1"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.g.)</a:t>
                </a:r>
                <a:r>
                  <a:rPr kumimoji="1" lang="en-US" altLang="ja-JP" sz="2000" dirty="0" smtClean="0"/>
                  <a:t> </a:t>
                </a:r>
                <a:r>
                  <a:rPr lang="en-US" altLang="ja-JP" sz="2000" dirty="0"/>
                  <a:t>C</a:t>
                </a:r>
                <a:r>
                  <a:rPr lang="en-US" altLang="ja-JP" sz="2000" dirty="0" smtClean="0"/>
                  <a:t>ompression of </a:t>
                </a:r>
                <a:r>
                  <a:rPr kumimoji="1" lang="en-US" altLang="ja-JP" sz="2000" dirty="0" smtClean="0"/>
                  <a:t>neo-</a:t>
                </a:r>
                <a:r>
                  <a:rPr kumimoji="1" lang="en-US" altLang="ja-JP" sz="2000" dirty="0" err="1" smtClean="0"/>
                  <a:t>Hookean</a:t>
                </a:r>
                <a:r>
                  <a:rPr kumimoji="1" lang="en-US" altLang="ja-JP" sz="2000" dirty="0" smtClean="0"/>
                  <a:t> </a:t>
                </a:r>
                <a:r>
                  <a:rPr kumimoji="1" lang="en-US" altLang="ja-JP" sz="2400" b="1" i="1" u="sng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 smtClean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 &amp; 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/>
              <a:t>2</a:t>
            </a:r>
            <a:r>
              <a:rPr kumimoji="1" lang="en-US" altLang="ja-JP" sz="2000" b="1" u="sng" baseline="30000" dirty="0" smtClean="0"/>
              <a:t>nd</a:t>
            </a:r>
            <a:r>
              <a:rPr kumimoji="1" lang="en-US" altLang="ja-JP" sz="2000" b="1" u="sng" dirty="0" smtClean="0"/>
              <a:t> order modified hybrid T10 (</a:t>
            </a:r>
            <a:r>
              <a:rPr kumimoji="1" lang="en-US" altLang="ja-JP" sz="2000" b="1" u="sng" dirty="0" smtClean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 smtClean="0"/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shear/volumetric locking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</a:t>
            </a:r>
            <a:r>
              <a:rPr lang="en-US" altLang="ja-JP" sz="2000" dirty="0" smtClean="0"/>
              <a:t>failure</a:t>
            </a:r>
            <a:endParaRPr kumimoji="1" lang="en-US" altLang="ja-JP" sz="2000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000" dirty="0" smtClean="0"/>
              <a:t>Low interpolation accuracy</a:t>
            </a:r>
            <a:br>
              <a:rPr lang="en-US" altLang="ja-JP" sz="2000" dirty="0" smtClean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18575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</a:t>
                </a:r>
                <a:r>
                  <a:rPr lang="en-US" altLang="ja-JP" sz="2000" dirty="0"/>
                  <a:t> Compression of neo-</a:t>
                </a:r>
                <a:r>
                  <a:rPr lang="en-US" altLang="ja-JP" sz="2000" dirty="0" err="1"/>
                  <a:t>Hookean</a:t>
                </a:r>
                <a:r>
                  <a:rPr lang="en-US" altLang="ja-JP" sz="2000" dirty="0"/>
                  <a:t>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989543"/>
            <a:ext cx="370614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shear/volumetric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pressure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4350" y="3002923"/>
            <a:ext cx="1552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Same mesh</a:t>
            </a:r>
            <a:br>
              <a:rPr lang="en-US" altLang="ja-JP" sz="2000" dirty="0" smtClean="0"/>
            </a:br>
            <a:r>
              <a:rPr lang="en-US" altLang="ja-JP" sz="2000" dirty="0" smtClean="0"/>
              <a:t>as </a:t>
            </a:r>
            <a:r>
              <a:rPr kumimoji="1" lang="en-US" altLang="ja-JP" sz="2000" dirty="0" smtClean="0">
                <a:solidFill>
                  <a:srgbClr val="FF9900"/>
                </a:solidFill>
              </a:rPr>
              <a:t>C3D4H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case.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pic>
        <p:nvPicPr>
          <p:cNvPr id="10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1088256"/>
            <a:ext cx="4276128" cy="395395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480212" y="1556792"/>
            <a:ext cx="2606726" cy="2862322"/>
          </a:xfrm>
          <a:prstGeom prst="rect">
            <a:avLst/>
          </a:prstGeom>
          <a:solidFill>
            <a:srgbClr val="FFFF00"/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Although</a:t>
            </a:r>
            <a:br>
              <a:rPr lang="en-US" altLang="ja-JP" sz="2000" dirty="0" smtClean="0"/>
            </a:br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000" dirty="0" smtClean="0"/>
              <a:t> is accurate and stable,</a:t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000" dirty="0" smtClean="0">
                <a:solidFill>
                  <a:srgbClr val="FF0000"/>
                </a:solidFill>
              </a:rPr>
              <a:t>t cannot be implemented in general-purpose</a:t>
            </a:r>
            <a:br>
              <a:rPr lang="en-US" altLang="ja-JP" sz="2000" dirty="0" smtClean="0">
                <a:solidFill>
                  <a:srgbClr val="FF0000"/>
                </a:solidFill>
              </a:rPr>
            </a:br>
            <a:r>
              <a:rPr lang="en-US" altLang="ja-JP" sz="2000" dirty="0" smtClean="0">
                <a:solidFill>
                  <a:srgbClr val="FF0000"/>
                </a:solidFill>
              </a:rPr>
              <a:t>FE software </a:t>
            </a:r>
            <a:br>
              <a:rPr lang="en-US" altLang="ja-JP" sz="2000" dirty="0" smtClean="0">
                <a:solidFill>
                  <a:srgbClr val="FF0000"/>
                </a:solidFill>
              </a:rPr>
            </a:br>
            <a:r>
              <a:rPr lang="en-US" altLang="ja-JP" sz="2000" dirty="0" smtClean="0">
                <a:solidFill>
                  <a:srgbClr val="FF0000"/>
                </a:solidFill>
              </a:rPr>
              <a:t>d</a:t>
            </a:r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 to the adoption of ES-FEM.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7585553" y="4528721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77289" y="4926360"/>
            <a:ext cx="260672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Another approach</a:t>
            </a:r>
            <a:br>
              <a:rPr lang="en-US" altLang="ja-JP" sz="2000" dirty="0" smtClean="0"/>
            </a:br>
            <a:r>
              <a:rPr lang="en-US" altLang="ja-JP" sz="2000" dirty="0" smtClean="0"/>
              <a:t>adopting </a:t>
            </a:r>
            <a:r>
              <a:rPr lang="en-US" altLang="ja-JP" sz="2000" dirty="0" smtClean="0">
                <a:solidFill>
                  <a:srgbClr val="008000"/>
                </a:solidFill>
              </a:rPr>
              <a:t>CS-FEM with T10 element </a:t>
            </a:r>
            <a:r>
              <a:rPr lang="en-US" altLang="ja-JP" sz="2000" dirty="0" smtClean="0"/>
              <a:t>would be effective.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89790" y="1088740"/>
            <a:ext cx="7753304" cy="2124236"/>
          </a:xfrm>
          <a:prstGeom prst="roundRect">
            <a:avLst>
              <a:gd name="adj" fmla="val 15294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propose an accurate and stable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CS-FEM-T10, </a:t>
            </a:r>
            <a:r>
              <a:rPr lang="en-US" altLang="ja-JP" sz="3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“SelectiveCS-FEM-T10”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to implement it into 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general-purpose FE software.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790" y="3609020"/>
            <a:ext cx="7753304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Formulation of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Demonstrations </a:t>
            </a:r>
            <a:r>
              <a:rPr lang="en-US" altLang="ja-JP" sz="2800" dirty="0"/>
              <a:t>of </a:t>
            </a:r>
            <a:r>
              <a:rPr lang="en-US" altLang="ja-JP" sz="2800" dirty="0" smtClean="0"/>
              <a:t>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Implementation </a:t>
            </a:r>
            <a:r>
              <a:rPr lang="en-US" altLang="ja-JP" sz="2800" dirty="0"/>
              <a:t>of </a:t>
            </a:r>
            <a:r>
              <a:rPr lang="en-US" altLang="ja-JP" sz="2800" dirty="0" smtClean="0"/>
              <a:t>SelectiveCS-FEM-T10</a:t>
            </a:r>
            <a:br>
              <a:rPr lang="en-US" altLang="ja-JP" sz="2800" dirty="0" smtClean="0"/>
            </a:br>
            <a:r>
              <a:rPr lang="en-US" altLang="ja-JP" sz="2800" dirty="0" smtClean="0"/>
              <a:t>into ABAQUS</a:t>
            </a:r>
            <a:endParaRPr lang="en-US" altLang="ja-JP" sz="2800" dirty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latin typeface="+mj-lt"/>
              </a:rPr>
              <a:t>Formulation 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solidFill>
                  <a:srgbClr val="008000"/>
                </a:solidFill>
                <a:latin typeface="+mj-lt"/>
              </a:rPr>
              <a:t>SelectiveCS-FEM-T10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40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/>
              <a:t>Brief </a:t>
            </a:r>
            <a:r>
              <a:rPr lang="en-US" altLang="ja-JP" sz="3600" dirty="0" smtClean="0"/>
              <a:t>Review of </a:t>
            </a:r>
            <a:r>
              <a:rPr lang="en-US" altLang="ja-JP" sz="3600" dirty="0"/>
              <a:t>Edge-based S-FEM </a:t>
            </a:r>
            <a:r>
              <a:rPr lang="en-US" altLang="ja-JP" sz="3100" dirty="0"/>
              <a:t>(</a:t>
            </a:r>
            <a:r>
              <a:rPr lang="en-US" altLang="ja-JP" sz="3100" dirty="0">
                <a:solidFill>
                  <a:srgbClr val="FF0000"/>
                </a:solidFill>
              </a:rPr>
              <a:t>ES-FEM</a:t>
            </a:r>
            <a:r>
              <a:rPr lang="en-US" altLang="ja-JP" sz="31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at each element as usual.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to the connecting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 smtClean="0"/>
                  <a:t> with area weight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 smtClean="0"/>
                  <a:t> etc. in each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 smtClean="0"/>
                  <a:t> smoothing domain.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85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87524" y="3104964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As if putting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an integration point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on each edge center</a:t>
            </a:r>
            <a:endParaRPr kumimoji="1"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5220072" y="4257092"/>
            <a:ext cx="387058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altLang="ja-JP" sz="2000" dirty="0" smtClean="0">
                <a:cs typeface="Arial" panose="020B0604020202020204" pitchFamily="34" charset="0"/>
              </a:rPr>
              <a:t>ES-FEM can avoid shear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locking.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cannot be implemented in ordinary FE codes </a:t>
            </a:r>
            <a:r>
              <a:rPr lang="en-US" altLang="ja-JP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strain smoothing across</a:t>
            </a:r>
            <a:br>
              <a:rPr lang="en-US" altLang="ja-JP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elements...</a:t>
            </a:r>
          </a:p>
        </p:txBody>
      </p:sp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/>
              <a:t>1. </a:t>
            </a:r>
            <a:r>
              <a:rPr lang="en-US" altLang="ja-JP" sz="3600" dirty="0"/>
              <a:t>S</a:t>
            </a:r>
            <a:r>
              <a:rPr lang="en-US" altLang="ja-JP" sz="3600" dirty="0" smtClean="0"/>
              <a:t>ubdivision into T4 </a:t>
            </a:r>
            <a:r>
              <a:rPr lang="en-US" altLang="ja-JP" sz="3600" dirty="0" err="1"/>
              <a:t>S</a:t>
            </a:r>
            <a:r>
              <a:rPr lang="en-US" altLang="ja-JP" sz="3600" dirty="0" err="1" smtClean="0"/>
              <a:t>ubelements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2800" dirty="0"/>
          </a:p>
          <a:p>
            <a:r>
              <a:rPr lang="en-US" altLang="ja-JP" sz="2400" dirty="0" smtClean="0"/>
              <a:t>Put a </a:t>
            </a:r>
            <a:r>
              <a:rPr lang="en-US" altLang="ja-JP" sz="2400" dirty="0" smtClean="0">
                <a:solidFill>
                  <a:srgbClr val="0000CC"/>
                </a:solidFill>
              </a:rPr>
              <a:t>dummy node (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10</a:t>
            </a:r>
            <a:r>
              <a:rPr kumimoji="1" lang="en-US" altLang="ja-JP" sz="2400" dirty="0" smtClean="0"/>
              <a:t>) at the mean location of 6 mid-nodes</a:t>
            </a:r>
            <a:r>
              <a:rPr lang="en-US" altLang="ja-JP" sz="2400" dirty="0"/>
              <a:t>.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Subdivide a T10 element into </a:t>
            </a: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twelve T4 </a:t>
            </a:r>
            <a:r>
              <a:rPr lang="en-US" altLang="ja-JP" sz="24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subelements</a:t>
            </a: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dirty="0" smtClean="0"/>
              <a:t>and calculate their </a:t>
            </a:r>
            <a:r>
              <a:rPr lang="en-US" altLang="ja-JP" sz="2400" i="1" dirty="0" smtClean="0"/>
              <a:t>B</a:t>
            </a:r>
            <a:r>
              <a:rPr lang="en-US" altLang="ja-JP" sz="2400" dirty="0" smtClean="0"/>
              <a:t>-matrices and strains.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73920"/>
            <a:ext cx="5286543" cy="465980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1500" y="683796"/>
            <a:ext cx="360387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</a:t>
            </a:r>
            <a:r>
              <a:rPr lang="en-US" altLang="ja-JP" sz="2000" dirty="0" smtClean="0"/>
              <a:t>he shape function</a:t>
            </a:r>
            <a:br>
              <a:rPr lang="en-US" altLang="ja-JP" sz="2000" dirty="0" smtClean="0"/>
            </a:b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not be quadratic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in </a:t>
            </a:r>
            <a:r>
              <a:rPr lang="en-US" altLang="ja-JP" sz="2000" dirty="0"/>
              <a:t>large deformation </a:t>
            </a:r>
            <a:r>
              <a:rPr lang="en-US" altLang="ja-JP" sz="2000" dirty="0" smtClean="0"/>
              <a:t>analyses.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91849" y="3825044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Same as</a:t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J.T.</a:t>
            </a:r>
            <a:r>
              <a:rPr lang="en-US" altLang="ja-JP" dirty="0" err="1" smtClean="0"/>
              <a:t>O</a:t>
            </a:r>
            <a:r>
              <a:rPr kumimoji="1" lang="en-US" altLang="ja-JP" dirty="0" err="1" smtClean="0"/>
              <a:t>stien’s</a:t>
            </a:r>
            <a:r>
              <a:rPr kumimoji="1" lang="en-US" altLang="ja-JP" dirty="0" smtClean="0"/>
              <a:t> method.</a:t>
            </a:r>
            <a:br>
              <a:rPr kumimoji="1" lang="en-US" altLang="ja-JP" dirty="0" smtClean="0"/>
            </a:br>
            <a:r>
              <a:rPr kumimoji="1" lang="en-US" altLang="ja-JP" dirty="0" smtClean="0"/>
              <a:t>(IJNME, v107, 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60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58748</TotalTime>
  <Words>715</Words>
  <Application>Microsoft Office PowerPoint</Application>
  <PresentationFormat>画面に合わせる (4:3)</PresentationFormat>
  <Paragraphs>232</Paragraphs>
  <Slides>28</Slides>
  <Notes>16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Arial Unicode MS</vt:lpstr>
      <vt:lpstr>MS PGothic</vt:lpstr>
      <vt:lpstr>Arial</vt:lpstr>
      <vt:lpstr>Calibri</vt:lpstr>
      <vt:lpstr>Cambria Math</vt:lpstr>
      <vt:lpstr>Comic Sans MS</vt:lpstr>
      <vt:lpstr>Wingdings</vt:lpstr>
      <vt:lpstr>デザインの設定</vt:lpstr>
      <vt:lpstr> Element-wise Selective Smoothed  Finite Element Method  for 10-node Tetrahedral Elements  in Large Deformation Problems </vt:lpstr>
      <vt:lpstr>Motivation</vt:lpstr>
      <vt:lpstr>Issues</vt:lpstr>
      <vt:lpstr>Issues (cont.)</vt:lpstr>
      <vt:lpstr>Issues (cont.)</vt:lpstr>
      <vt:lpstr>Objective</vt:lpstr>
      <vt:lpstr>PowerPoint プレゼンテーション</vt:lpstr>
      <vt:lpstr>Brief Review of Edge-based S-FEM (ES-FEM)</vt:lpstr>
      <vt:lpstr>1. Subdivision into T4 Subelements</vt:lpstr>
      <vt:lpstr>2. Deviatoric Strain Smoothing</vt:lpstr>
      <vt:lpstr>2. Deviatoric Strain Smoothing         (cont.)</vt:lpstr>
      <vt:lpstr>3. Volumetric Strain Smoothing</vt:lpstr>
      <vt:lpstr>Flowchart of SelectiveCS-FEM</vt:lpstr>
      <vt:lpstr>PowerPoint プレゼンテーション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PowerPoint プレゼンテーション</vt:lpstr>
      <vt:lpstr>Brief of ABAQUS UEL</vt:lpstr>
      <vt:lpstr>Results of ABAQUS UEL</vt:lpstr>
      <vt:lpstr>Results of ABAQUS UEL</vt:lpstr>
      <vt:lpstr>Issues in ABAQUS UEL</vt:lpstr>
      <vt:lpstr>PowerPoint プレゼンテーション</vt:lpstr>
      <vt:lpstr>Summary of SelectiveCS-FEM-T10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2528</cp:revision>
  <cp:lastPrinted>2012-03-06T10:21:50Z</cp:lastPrinted>
  <dcterms:created xsi:type="dcterms:W3CDTF">2007-11-22T18:02:40Z</dcterms:created>
  <dcterms:modified xsi:type="dcterms:W3CDTF">2018-07-26T19:52:43Z</dcterms:modified>
</cp:coreProperties>
</file>