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504" r:id="rId2"/>
    <p:sldId id="546" r:id="rId3"/>
    <p:sldId id="547" r:id="rId4"/>
    <p:sldId id="545" r:id="rId5"/>
    <p:sldId id="550" r:id="rId6"/>
    <p:sldId id="516" r:id="rId7"/>
    <p:sldId id="477" r:id="rId8"/>
    <p:sldId id="502" r:id="rId9"/>
    <p:sldId id="501" r:id="rId10"/>
    <p:sldId id="508" r:id="rId11"/>
    <p:sldId id="522" r:id="rId12"/>
    <p:sldId id="533" r:id="rId13"/>
    <p:sldId id="485" r:id="rId14"/>
    <p:sldId id="510" r:id="rId15"/>
    <p:sldId id="535" r:id="rId16"/>
    <p:sldId id="537" r:id="rId17"/>
    <p:sldId id="536" r:id="rId18"/>
    <p:sldId id="538" r:id="rId19"/>
    <p:sldId id="548" r:id="rId20"/>
    <p:sldId id="554" r:id="rId21"/>
    <p:sldId id="553" r:id="rId22"/>
    <p:sldId id="552" r:id="rId23"/>
    <p:sldId id="540" r:id="rId24"/>
    <p:sldId id="541" r:id="rId25"/>
    <p:sldId id="543" r:id="rId26"/>
    <p:sldId id="542" r:id="rId27"/>
    <p:sldId id="531" r:id="rId28"/>
    <p:sldId id="498" r:id="rId29"/>
    <p:sldId id="551" r:id="rId30"/>
    <p:sldId id="544" r:id="rId31"/>
  </p:sldIdLst>
  <p:sldSz cx="9144000" cy="6858000" type="screen4x3"/>
  <p:notesSz cx="9985375" cy="6799263"/>
  <p:custDataLst>
    <p:tags r:id="rId34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00FF"/>
    <a:srgbClr val="0000FF"/>
    <a:srgbClr val="FF9900"/>
    <a:srgbClr val="C6E6A2"/>
    <a:srgbClr val="D9EDEF"/>
    <a:srgbClr val="D8EEC0"/>
    <a:srgbClr val="C2E49C"/>
    <a:srgbClr val="EAF5F6"/>
    <a:srgbClr val="FFEF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24" autoAdjust="0"/>
  </p:normalViewPr>
  <p:slideViewPr>
    <p:cSldViewPr>
      <p:cViewPr varScale="1">
        <p:scale>
          <a:sx n="114" d="100"/>
          <a:sy n="114" d="100"/>
        </p:scale>
        <p:origin x="24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smtClean="0"/>
              <a:t>In case of</a:t>
            </a:r>
            <a:r>
              <a:rPr lang="en-US" sz="1800" baseline="0" dirty="0" smtClean="0"/>
              <a:t> </a:t>
            </a:r>
            <a:r>
              <a:rPr lang="en-US" sz="1800" dirty="0" smtClean="0"/>
              <a:t>6864 DOF</a:t>
            </a:r>
            <a:br>
              <a:rPr lang="en-US" sz="1800" dirty="0" smtClean="0"/>
            </a:br>
            <a:r>
              <a:rPr lang="en-US" sz="1800" baseline="0" dirty="0" smtClean="0"/>
              <a:t> </a:t>
            </a:r>
            <a:r>
              <a:rPr lang="en-US" sz="1800" dirty="0" smtClean="0"/>
              <a:t>&amp; 10000 </a:t>
            </a:r>
            <a:r>
              <a:rPr lang="en-US" sz="1800" dirty="0" err="1" smtClean="0"/>
              <a:t>timesteps</a:t>
            </a:r>
            <a:endParaRPr lang="en-US" sz="1800" dirty="0"/>
          </a:p>
        </c:rich>
      </c:tx>
      <c:layout>
        <c:manualLayout>
          <c:xMode val="edge"/>
          <c:yMode val="edge"/>
          <c:x val="3.5528243486964584E-3"/>
          <c:y val="0.82437496157384882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21500739274037051"/>
          <c:y val="3.3925717655303257E-2"/>
          <c:w val="0.74789580648895893"/>
          <c:h val="0.724007161597429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列3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108</c:v>
                </c:pt>
                <c:pt idx="1">
                  <c:v>292</c:v>
                </c:pt>
                <c:pt idx="2">
                  <c:v>684</c:v>
                </c:pt>
                <c:pt idx="3">
                  <c:v>1402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CD-46B3-AD8F-23D88AFAB9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3826424"/>
        <c:axId val="463826816"/>
      </c:barChart>
      <c:catAx>
        <c:axId val="463826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00CC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b="1" dirty="0" smtClean="0">
                    <a:solidFill>
                      <a:srgbClr val="0000CC"/>
                    </a:solidFill>
                  </a:rPr>
                  <a:t>#</a:t>
                </a:r>
                <a:r>
                  <a:rPr lang="en-US" altLang="ja-JP" b="1" baseline="0" dirty="0" smtClean="0">
                    <a:solidFill>
                      <a:srgbClr val="0000CC"/>
                    </a:solidFill>
                  </a:rPr>
                  <a:t> of Cyclic </a:t>
                </a:r>
                <a:r>
                  <a:rPr lang="en-US" altLang="ja-JP" b="1" baseline="0" dirty="0" err="1" smtClean="0">
                    <a:solidFill>
                      <a:srgbClr val="0000CC"/>
                    </a:solidFill>
                  </a:rPr>
                  <a:t>Smoothings</a:t>
                </a:r>
                <a:endParaRPr lang="ja-JP" b="1" dirty="0">
                  <a:solidFill>
                    <a:srgbClr val="0000CC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0000CC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63826816"/>
        <c:crosses val="autoZero"/>
        <c:auto val="1"/>
        <c:lblAlgn val="ctr"/>
        <c:lblOffset val="100"/>
        <c:noMultiLvlLbl val="0"/>
      </c:catAx>
      <c:valAx>
        <c:axId val="46382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b="1" dirty="0" smtClean="0">
                    <a:solidFill>
                      <a:srgbClr val="FF0000"/>
                    </a:solidFill>
                  </a:rPr>
                  <a:t>CPU</a:t>
                </a:r>
                <a:r>
                  <a:rPr lang="en-US" altLang="ja-JP" b="1" baseline="0" dirty="0" smtClean="0">
                    <a:solidFill>
                      <a:srgbClr val="FF0000"/>
                    </a:solidFill>
                  </a:rPr>
                  <a:t> Time (s)</a:t>
                </a:r>
                <a:endParaRPr lang="ja-JP" b="1" dirty="0">
                  <a:solidFill>
                    <a:srgbClr val="FF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rgbClr val="FF0000"/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63826424"/>
        <c:crosses val="autoZero"/>
        <c:crossBetween val="between"/>
        <c:majorUnit val="200"/>
        <c:minorUnit val="5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2000"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7367" cy="3401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56418" y="0"/>
            <a:ext cx="4327367" cy="34012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20C8B-3C08-4C19-87FC-D56FDAEC1EF7}" type="datetimeFigureOut">
              <a:rPr kumimoji="1" lang="ja-JP" altLang="en-US" smtClean="0"/>
              <a:t>2018/7/27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59142"/>
            <a:ext cx="4327367" cy="3401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56418" y="6459142"/>
            <a:ext cx="4327367" cy="3401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BF469-1A63-4DA5-ACA2-0578411C017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7793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26133" cy="340018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56891" y="1"/>
            <a:ext cx="4326133" cy="340018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2018/7/27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92475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9245" y="3229623"/>
            <a:ext cx="7986888" cy="3060161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58153"/>
            <a:ext cx="4326133" cy="340017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56891" y="6458153"/>
            <a:ext cx="4326133" cy="340017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24906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2542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2555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4222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52294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85308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2646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56123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4703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93082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01976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43043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3068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0830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まとめです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今後は接触を考慮した問題への拡張を中心に、研究を進めていくつもりです。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723EF-3F3E-45AB-85F1-D4F449C01DCD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668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45740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10310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99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49531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3241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Then</a:t>
            </a:r>
            <a:r>
              <a:rPr kumimoji="1" lang="en-US" altLang="ja-JP" baseline="0" dirty="0" smtClean="0"/>
              <a:t> w</a:t>
            </a:r>
            <a:r>
              <a:rPr kumimoji="1" lang="en-US" altLang="ja-JP" dirty="0" smtClean="0"/>
              <a:t>e will explain our proposed method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895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96491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2177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595788" y="6446838"/>
              <a:ext cx="65" cy="17171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" name="テキスト ボックス 1"/>
          <p:cNvSpPr txBox="1"/>
          <p:nvPr userDrawn="1"/>
        </p:nvSpPr>
        <p:spPr>
          <a:xfrm>
            <a:off x="4205364" y="6417332"/>
            <a:ext cx="732573" cy="18466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algn="ctr"/>
            <a:r>
              <a:rPr kumimoji="1" lang="en-US" altLang="ja-JP" sz="1200" dirty="0" smtClean="0">
                <a:solidFill>
                  <a:schemeClr val="bg1"/>
                </a:solidFill>
              </a:rPr>
              <a:t>ICCM2017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244592" y="1304764"/>
            <a:ext cx="8640960" cy="316835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Performance Evaluation of 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Stabilized </a:t>
            </a:r>
            <a:r>
              <a:rPr lang="en-US" altLang="ja-JP" sz="3600" dirty="0"/>
              <a:t>F-bar Aided Edge-based Smoothed Finite Element Method 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with </a:t>
            </a:r>
            <a:r>
              <a:rPr lang="en-US" altLang="ja-JP" sz="3600" dirty="0">
                <a:solidFill>
                  <a:srgbClr val="006600"/>
                </a:solidFill>
              </a:rPr>
              <a:t>Four-node</a:t>
            </a:r>
            <a:r>
              <a:rPr lang="en-US" altLang="ja-JP" sz="3600" dirty="0"/>
              <a:t> Tetrahedral Elements (SymF-barES-FEM-T4) 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for </a:t>
            </a:r>
            <a:r>
              <a:rPr lang="en-US" altLang="ja-JP" sz="3600" dirty="0"/>
              <a:t>Contact </a:t>
            </a:r>
            <a:r>
              <a:rPr lang="en-US" altLang="ja-JP" sz="3600" dirty="0" smtClean="0"/>
              <a:t>Problem</a:t>
            </a:r>
            <a:r>
              <a:rPr lang="ja-JP" altLang="en-US" sz="3600" dirty="0" smtClean="0"/>
              <a:t>ｓ</a:t>
            </a:r>
            <a:endParaRPr kumimoji="1" lang="ja-JP" altLang="en-US" sz="3600" dirty="0"/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588608" y="4736740"/>
            <a:ext cx="7952928" cy="1284548"/>
          </a:xfrm>
        </p:spPr>
        <p:txBody>
          <a:bodyPr/>
          <a:lstStyle/>
          <a:p>
            <a:r>
              <a:rPr kumimoji="1" lang="en-US" altLang="ja-JP" sz="2400" b="1" dirty="0" err="1" smtClean="0"/>
              <a:t>Ryoya</a:t>
            </a:r>
            <a:r>
              <a:rPr kumimoji="1" lang="en-US" altLang="ja-JP" sz="2400" b="1" dirty="0" smtClean="0"/>
              <a:t> IIDA, </a:t>
            </a:r>
            <a:r>
              <a:rPr kumimoji="1" lang="en-US" altLang="ja-JP" sz="2400" b="1" u="sng" dirty="0" smtClean="0"/>
              <a:t>Yuki ONISHI</a:t>
            </a:r>
            <a:r>
              <a:rPr kumimoji="1" lang="en-US" altLang="ja-JP" sz="2400" b="1" dirty="0" smtClean="0"/>
              <a:t>, Kenji AMAYA</a:t>
            </a:r>
          </a:p>
          <a:p>
            <a:r>
              <a:rPr lang="en-US" altLang="ja-JP" sz="2400" b="1" dirty="0" smtClean="0"/>
              <a:t>Tokyo Institute of Technology, Japan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464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chemeClr val="accent1">
                <a:lumMod val="75000"/>
              </a:schemeClr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角丸四角形 63"/>
          <p:cNvSpPr/>
          <p:nvPr/>
        </p:nvSpPr>
        <p:spPr>
          <a:xfrm>
            <a:off x="4355976" y="2348882"/>
            <a:ext cx="4418471" cy="2723012"/>
          </a:xfrm>
          <a:prstGeom prst="roundRect">
            <a:avLst>
              <a:gd name="adj" fmla="val 379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3" name="角丸四角形 242"/>
          <p:cNvSpPr/>
          <p:nvPr/>
        </p:nvSpPr>
        <p:spPr>
          <a:xfrm>
            <a:off x="5904148" y="2788794"/>
            <a:ext cx="1538191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9900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Advantages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 smtClean="0">
                <a:solidFill>
                  <a:srgbClr val="7030A0"/>
                </a:solidFill>
              </a:rPr>
              <a:t>F-</a:t>
            </a:r>
            <a:r>
              <a:rPr kumimoji="1" lang="en-US" altLang="ja-JP" dirty="0" err="1" smtClean="0">
                <a:solidFill>
                  <a:srgbClr val="7030A0"/>
                </a:solidFill>
              </a:rPr>
              <a:t>barES</a:t>
            </a:r>
            <a:r>
              <a:rPr kumimoji="1" lang="en-US" altLang="ja-JP" dirty="0" smtClean="0">
                <a:solidFill>
                  <a:srgbClr val="7030A0"/>
                </a:solidFill>
              </a:rPr>
              <a:t>-FEM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21" name="角丸四角形 20"/>
          <p:cNvSpPr/>
          <p:nvPr/>
        </p:nvSpPr>
        <p:spPr>
          <a:xfrm>
            <a:off x="395536" y="2312875"/>
            <a:ext cx="3669038" cy="2759019"/>
          </a:xfrm>
          <a:prstGeom prst="roundRect">
            <a:avLst>
              <a:gd name="adj" fmla="val 291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1340050" y="2788794"/>
            <a:ext cx="1538191" cy="1396290"/>
            <a:chOff x="1269613" y="2780928"/>
            <a:chExt cx="1538191" cy="1396290"/>
          </a:xfrm>
        </p:grpSpPr>
        <p:sp>
          <p:nvSpPr>
            <p:cNvPr id="23" name="角丸四角形 22"/>
            <p:cNvSpPr/>
            <p:nvPr/>
          </p:nvSpPr>
          <p:spPr>
            <a:xfrm>
              <a:off x="1269613" y="2780928"/>
              <a:ext cx="1538191" cy="1396290"/>
            </a:xfrm>
            <a:prstGeom prst="roundRect">
              <a:avLst>
                <a:gd name="adj" fmla="val 559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21" name="グループ化 220"/>
            <p:cNvGrpSpPr/>
            <p:nvPr/>
          </p:nvGrpSpPr>
          <p:grpSpPr>
            <a:xfrm>
              <a:off x="1331640" y="2917078"/>
              <a:ext cx="1328216" cy="1145336"/>
              <a:chOff x="4860075" y="1560327"/>
              <a:chExt cx="3329507" cy="2793546"/>
            </a:xfrm>
          </p:grpSpPr>
          <p:sp>
            <p:nvSpPr>
              <p:cNvPr id="222" name="二等辺三角形 221"/>
              <p:cNvSpPr/>
              <p:nvPr/>
            </p:nvSpPr>
            <p:spPr>
              <a:xfrm rot="13532799">
                <a:off x="5295916" y="2480967"/>
                <a:ext cx="1216226" cy="600952"/>
              </a:xfrm>
              <a:prstGeom prst="triangle">
                <a:avLst>
                  <a:gd name="adj" fmla="val 52895"/>
                </a:avLst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3" name="二等辺三角形 222"/>
              <p:cNvSpPr/>
              <p:nvPr/>
            </p:nvSpPr>
            <p:spPr>
              <a:xfrm rot="2732799">
                <a:off x="5702498" y="2039122"/>
                <a:ext cx="1216226" cy="600952"/>
              </a:xfrm>
              <a:prstGeom prst="triangle">
                <a:avLst>
                  <a:gd name="adj" fmla="val 57584"/>
                </a:avLst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224" name="グループ化 223"/>
              <p:cNvGrpSpPr/>
              <p:nvPr/>
            </p:nvGrpSpPr>
            <p:grpSpPr>
              <a:xfrm>
                <a:off x="5824027" y="1676691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36" name="二等辺三角形 235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7" name="二等辺三角形 236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8" name="二等辺三角形 237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225" name="グループ化 224"/>
              <p:cNvGrpSpPr/>
              <p:nvPr/>
            </p:nvGrpSpPr>
            <p:grpSpPr>
              <a:xfrm rot="10800000">
                <a:off x="4860075" y="2203007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233" name="二等辺三角形 232"/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4" name="二等辺三角形 233"/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235" name="二等辺三角形 234"/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226" name="円/楕円 225"/>
              <p:cNvSpPr/>
              <p:nvPr/>
            </p:nvSpPr>
            <p:spPr>
              <a:xfrm>
                <a:off x="5617831" y="204930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7" name="円/楕円 226"/>
              <p:cNvSpPr/>
              <p:nvPr/>
            </p:nvSpPr>
            <p:spPr>
              <a:xfrm>
                <a:off x="7040265" y="156032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8" name="円/楕円 227"/>
              <p:cNvSpPr/>
              <p:nvPr/>
            </p:nvSpPr>
            <p:spPr>
              <a:xfrm>
                <a:off x="6455409" y="2897714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9" name="円/楕円 228"/>
              <p:cNvSpPr/>
              <p:nvPr/>
            </p:nvSpPr>
            <p:spPr>
              <a:xfrm>
                <a:off x="5017008" y="3425056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0" name="円/楕円 229"/>
              <p:cNvSpPr/>
              <p:nvPr/>
            </p:nvSpPr>
            <p:spPr>
              <a:xfrm>
                <a:off x="5853923" y="422054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1" name="円/楕円 230"/>
              <p:cNvSpPr/>
              <p:nvPr/>
            </p:nvSpPr>
            <p:spPr>
              <a:xfrm>
                <a:off x="7274830" y="374257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2" name="円/楕円 231"/>
              <p:cNvSpPr/>
              <p:nvPr/>
            </p:nvSpPr>
            <p:spPr>
              <a:xfrm>
                <a:off x="7877844" y="2387203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</p:grpSp>
      <p:sp>
        <p:nvSpPr>
          <p:cNvPr id="239" name="テキスト ボックス 238"/>
          <p:cNvSpPr txBox="1"/>
          <p:nvPr/>
        </p:nvSpPr>
        <p:spPr>
          <a:xfrm>
            <a:off x="395536" y="4214448"/>
            <a:ext cx="3669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Like ES-FEM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Shear locking free</a:t>
            </a:r>
          </a:p>
        </p:txBody>
      </p:sp>
      <p:sp>
        <p:nvSpPr>
          <p:cNvPr id="240" name="テキスト ボックス 239"/>
          <p:cNvSpPr txBox="1"/>
          <p:nvPr/>
        </p:nvSpPr>
        <p:spPr>
          <a:xfrm>
            <a:off x="4499992" y="4185084"/>
            <a:ext cx="4212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Like NS-FEM</a:t>
            </a:r>
          </a:p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Little pressure oscillation </a:t>
            </a:r>
            <a:endParaRPr kumimoji="1" lang="en-US" altLang="ja-JP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" name="テキスト ボックス 240"/>
          <p:cNvSpPr txBox="1"/>
          <p:nvPr/>
        </p:nvSpPr>
        <p:spPr>
          <a:xfrm>
            <a:off x="2097620" y="5250559"/>
            <a:ext cx="4634620" cy="83099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Volumetric locking free</a:t>
            </a:r>
            <a:r>
              <a:rPr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ja-JP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aid of F-bar </a:t>
            </a: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endParaRPr lang="en-US" altLang="ja-JP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59532" y="2227784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4535996" y="2240868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Volumetric</a:t>
            </a:r>
            <a:r>
              <a:rPr lang="ja-JP" altLang="en-US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84" name="コンテンツ プレースホルダー 2"/>
          <p:cNvSpPr txBox="1">
            <a:spLocks/>
          </p:cNvSpPr>
          <p:nvPr/>
        </p:nvSpPr>
        <p:spPr bwMode="auto">
          <a:xfrm>
            <a:off x="41920" y="805334"/>
            <a:ext cx="910258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kern="0" dirty="0" smtClean="0"/>
              <a:t>This </a:t>
            </a:r>
            <a:r>
              <a:rPr lang="en-US" altLang="ja-JP" sz="2800" kern="0" dirty="0" smtClean="0"/>
              <a:t>formulation</a:t>
            </a:r>
            <a:r>
              <a:rPr lang="en-US" altLang="ja-JP" kern="0" dirty="0" smtClean="0"/>
              <a:t> is designed to have 3 advantages.</a:t>
            </a:r>
            <a:endParaRPr lang="ja-JP" altLang="en-US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テキスト ボックス 82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83" name="テキスト ボックス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グループ化 84"/>
          <p:cNvGrpSpPr/>
          <p:nvPr/>
        </p:nvGrpSpPr>
        <p:grpSpPr>
          <a:xfrm>
            <a:off x="6012160" y="2924944"/>
            <a:ext cx="1331371" cy="1117056"/>
            <a:chOff x="5136741" y="3494762"/>
            <a:chExt cx="2499155" cy="2096858"/>
          </a:xfrm>
        </p:grpSpPr>
        <p:sp>
          <p:nvSpPr>
            <p:cNvPr id="86" name="二等辺三角形 85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7" name="二等辺三角形 86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8" name="二等辺三角形 87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9" name="二等辺三角形 88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0" name="二等辺三角形 89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1" name="二等辺三角形 90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2" name="二等辺三角形 91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3" name="二等辺三角形 92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4" name="二等辺三角形 93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5" name="二等辺三角形 94"/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6" name="二等辺三角形 95"/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二等辺三角形 102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04" name="グループ化 103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17" name="グループ化 116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25" name="グループ化 124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30" name="二等辺三角形 129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31" name="二等辺三角形 130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32" name="二等辺三角形 131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26" name="グループ化 125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27" name="二等辺三角形 126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28" name="二等辺三角形 127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29" name="二等辺三角形 128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18" name="円/楕円 117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9" name="円/楕円 118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0" name="円/楕円 119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1" name="円/楕円 120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2" name="円/楕円 121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3" name="円/楕円 122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4" name="円/楕円 123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05" name="直線コネクタ 104"/>
            <p:cNvCxnSpPr>
              <a:stCxn id="103" idx="0"/>
              <a:endCxn id="103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コネクタ 105"/>
            <p:cNvCxnSpPr>
              <a:stCxn id="103" idx="0"/>
              <a:endCxn id="95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>
              <a:stCxn id="94" idx="3"/>
              <a:endCxn id="93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コネクタ 107"/>
            <p:cNvCxnSpPr>
              <a:stCxn id="93" idx="0"/>
              <a:endCxn id="93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コネクタ 108"/>
            <p:cNvCxnSpPr>
              <a:stCxn id="92" idx="4"/>
              <a:endCxn id="91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>
              <a:stCxn id="91" idx="0"/>
              <a:endCxn id="91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コネクタ 110"/>
            <p:cNvCxnSpPr>
              <a:stCxn id="90" idx="3"/>
              <a:endCxn id="89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コネクタ 111"/>
            <p:cNvCxnSpPr>
              <a:stCxn id="89" idx="0"/>
              <a:endCxn id="89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>
              <a:stCxn id="86" idx="4"/>
              <a:endCxn id="86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コネクタ 113"/>
            <p:cNvCxnSpPr>
              <a:stCxn id="87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コネクタ 114"/>
            <p:cNvCxnSpPr>
              <a:stCxn id="88" idx="4"/>
              <a:endCxn id="96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>
              <a:stCxn id="88" idx="0"/>
              <a:endCxn id="96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24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Issue </a:t>
            </a:r>
            <a:r>
              <a:rPr lang="en-US" altLang="ja-JP" dirty="0" smtClean="0"/>
              <a:t>of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7030A0"/>
                </a:solidFill>
              </a:rPr>
              <a:t>F-</a:t>
            </a:r>
            <a:r>
              <a:rPr kumimoji="1" lang="en-US" altLang="ja-JP" dirty="0" err="1" smtClean="0">
                <a:solidFill>
                  <a:srgbClr val="7030A0"/>
                </a:solidFill>
              </a:rPr>
              <a:t>barES</a:t>
            </a:r>
            <a:r>
              <a:rPr kumimoji="1" lang="en-US" altLang="ja-JP" dirty="0" smtClean="0">
                <a:solidFill>
                  <a:srgbClr val="7030A0"/>
                </a:solidFill>
              </a:rPr>
              <a:t>-FEM</a:t>
            </a:r>
            <a:r>
              <a:rPr kumimoji="1" lang="en-US" altLang="ja-JP" dirty="0" smtClean="0"/>
              <a:t> in Dynamics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altLang="ja-JP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Issue:</a:t>
                </a:r>
                <a:r>
                  <a:rPr lang="en-US" altLang="ja-JP" u="sng" dirty="0" smtClean="0"/>
                  <a:t>  Energy divergence occurs.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ja-JP" sz="2800" b="0" i="1" smtClean="0">
                        <a:latin typeface="Cambria Math" panose="02040503050406030204" pitchFamily="18" charset="0"/>
                      </a:rPr>
                      <m:t>∵ </m:t>
                    </m:r>
                  </m:oMath>
                </a14:m>
                <a:r>
                  <a:rPr lang="en-US" altLang="ja-JP" sz="2800" dirty="0" smtClean="0"/>
                  <a:t>Due </a:t>
                </a:r>
                <a:r>
                  <a:rPr lang="en-US" altLang="ja-JP" sz="2800" dirty="0"/>
                  <a:t>to the adoption of </a:t>
                </a:r>
                <a:r>
                  <a:rPr lang="en-US" altLang="ja-JP" sz="2800" dirty="0">
                    <a:solidFill>
                      <a:srgbClr val="0000FF"/>
                    </a:solidFill>
                  </a:rPr>
                  <a:t>F-bar </a:t>
                </a:r>
                <a:r>
                  <a:rPr lang="en-US" altLang="ja-JP" sz="2800" dirty="0" smtClean="0">
                    <a:solidFill>
                      <a:srgbClr val="0000FF"/>
                    </a:solidFill>
                  </a:rPr>
                  <a:t>method</a:t>
                </a:r>
                <a:r>
                  <a:rPr lang="en-US" altLang="ja-JP" sz="2800" dirty="0" smtClean="0"/>
                  <a:t>, </a:t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the stiffness system is </a:t>
                </a:r>
                <a:r>
                  <a:rPr lang="en-US" altLang="ja-JP" sz="2800" dirty="0" smtClean="0">
                    <a:solidFill>
                      <a:srgbClr val="0000FF"/>
                    </a:solidFill>
                  </a:rPr>
                  <a:t>no longer symmetric</a:t>
                </a:r>
                <a:r>
                  <a:rPr lang="en-US" altLang="ja-JP" sz="2800" dirty="0" smtClean="0"/>
                  <a:t>.</a:t>
                </a:r>
              </a:p>
              <a:p>
                <a:pPr marL="0" indent="0">
                  <a:buNone/>
                </a:pPr>
                <a:r>
                  <a:rPr lang="en-US" altLang="ja-JP" sz="2800" dirty="0" smtClean="0"/>
                  <a:t>In </a:t>
                </a: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F-</a:t>
                </a:r>
                <a:r>
                  <a:rPr lang="en-US" altLang="ja-JP" sz="2800" dirty="0" err="1" smtClean="0">
                    <a:solidFill>
                      <a:srgbClr val="7030A0"/>
                    </a:solidFill>
                  </a:rPr>
                  <a:t>barES</a:t>
                </a:r>
                <a:r>
                  <a:rPr lang="en-US" altLang="ja-JP" sz="2800" dirty="0" smtClean="0">
                    <a:solidFill>
                      <a:srgbClr val="7030A0"/>
                    </a:solidFill>
                  </a:rPr>
                  <a:t>-FEM</a:t>
                </a:r>
                <a:r>
                  <a:rPr lang="en-US" altLang="ja-JP" sz="2800" dirty="0" smtClean="0"/>
                  <a:t>, the internal force vector is calculated as</a:t>
                </a:r>
                <a:endParaRPr kumimoji="1" lang="en-US" altLang="ja-JP" sz="2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1" lang="en-US" altLang="ja-JP" sz="2800" b="0" i="0" smtClean="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kumimoji="1" lang="en-US" altLang="ja-JP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1" lang="en-US" altLang="ja-JP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kumimoji="1" lang="en-US" altLang="ja-JP" sz="2800" b="0" i="1" dirty="0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ja-JP" sz="2800" b="0" i="1" dirty="0" smtClean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̃"/>
                              <m:ctrlPr>
                                <a:rPr lang="en-US" altLang="ja-JP" sz="2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r>
                            <m:rPr>
                              <m:nor/>
                            </m:rPr>
                            <a:rPr lang="en-US" altLang="ja-JP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altLang="ja-JP" sz="2800" dirty="0"/>
              </a:p>
              <a:p>
                <a:endParaRPr lang="en-US" altLang="ja-JP" sz="2800" dirty="0" smtClean="0"/>
              </a:p>
              <a:p>
                <a:pPr marL="0" indent="0">
                  <a:buNone/>
                </a:pPr>
                <a:r>
                  <a:rPr lang="en-US" altLang="ja-JP" sz="2800" dirty="0" smtClean="0"/>
                  <a:t>Combination </a:t>
                </a:r>
                <a:r>
                  <a:rPr lang="en-US" altLang="ja-JP" sz="2800" dirty="0"/>
                  <a:t>of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ja-JP" sz="2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ja-JP" sz="2800" dirty="0" smtClean="0"/>
                  <a:t>, </a:t>
                </a:r>
                <a14:m>
                  <m:oMath xmlns:m="http://schemas.openxmlformats.org/officeDocument/2006/math">
                    <m:r>
                      <a:rPr lang="en-US" altLang="ja-JP" sz="2800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{</m:t>
                    </m:r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  <m:r>
                      <a:rPr lang="en-US" altLang="ja-JP" sz="28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800" dirty="0" smtClean="0">
                    <a:solidFill>
                      <a:srgbClr val="FF00FF"/>
                    </a:solidFill>
                  </a:rPr>
                  <a:t> </a:t>
                </a:r>
                <a:r>
                  <a:rPr lang="en-US" altLang="ja-JP" sz="2800" dirty="0" smtClean="0"/>
                  <a:t>and</a:t>
                </a:r>
                <a:r>
                  <a:rPr lang="en-US" altLang="ja-JP" sz="2800" dirty="0" smtClean="0">
                    <a:solidFill>
                      <a:srgbClr val="FF0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sz="2800" b="0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altLang="ja-JP" sz="2800" dirty="0" smtClean="0">
                    <a:solidFill>
                      <a:srgbClr val="FF00FF"/>
                    </a:solidFill>
                  </a:rPr>
                  <a:t> </a:t>
                </a:r>
                <a:r>
                  <a:rPr lang="en-US" altLang="ja-JP" sz="2800" dirty="0" smtClean="0">
                    <a:solidFill>
                      <a:schemeClr val="tx1"/>
                    </a:solidFill>
                  </a:rPr>
                  <a:t>(mixture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  </m:t>
                        </m:r>
                      </m:e>
                    </m:acc>
                  </m:oMath>
                </a14:m>
                <a:r>
                  <a:rPr lang="en-US" altLang="ja-JP" sz="2800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800" b="0" i="1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b="1" i="0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    </m:t>
                        </m:r>
                      </m:e>
                    </m:acc>
                  </m:oMath>
                </a14:m>
                <a:r>
                  <a:rPr lang="en-US" altLang="ja-JP" sz="2800" dirty="0" smtClean="0">
                    <a:solidFill>
                      <a:schemeClr val="tx1"/>
                    </a:solidFill>
                  </a:rPr>
                  <a:t>) </a:t>
                </a:r>
                <a:r>
                  <a:rPr lang="en-US" altLang="ja-JP" sz="2800" dirty="0" smtClean="0"/>
                  <a:t>causes asymmetry of the dynamic system.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468" t="-2218" r="-282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584782" y="3680258"/>
            <a:ext cx="340499" cy="441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5522745" y="3651274"/>
            <a:ext cx="324036" cy="441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2700127" y="4145014"/>
                <a:ext cx="24661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ja-JP" sz="2000" dirty="0" smtClean="0"/>
                  <a:t>-matrix of </a:t>
                </a:r>
                <a:r>
                  <a:rPr kumimoji="1" lang="en-US" altLang="ja-JP" sz="2000" dirty="0" smtClean="0">
                    <a:solidFill>
                      <a:srgbClr val="FF9900"/>
                    </a:solidFill>
                  </a:rPr>
                  <a:t>ES-FEM</a:t>
                </a:r>
                <a:endParaRPr kumimoji="1" lang="ja-JP" altLang="en-US" sz="20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127" y="4145014"/>
                <a:ext cx="2466188" cy="400110"/>
              </a:xfrm>
              <a:prstGeom prst="rect">
                <a:avLst/>
              </a:prstGeom>
              <a:blipFill>
                <a:blip r:embed="rId4"/>
                <a:stretch>
                  <a:fillRect t="-7576" r="-1980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5448848" y="4129073"/>
                <a:ext cx="26388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 smtClean="0"/>
                  <a:t>Stress derived from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0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848" y="4129073"/>
                <a:ext cx="2638864" cy="400110"/>
              </a:xfrm>
              <a:prstGeom prst="rect">
                <a:avLst/>
              </a:prstGeom>
              <a:blipFill>
                <a:blip r:embed="rId5"/>
                <a:stretch>
                  <a:fillRect l="-2540" t="-6061" r="-12702" b="-272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6794656" y="2943981"/>
                <a:ext cx="2272722" cy="123463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dirty="0" smtClean="0"/>
                  <a:t>Defenition of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ja-JP" dirty="0" smtClean="0"/>
                  <a:t/>
                </a:r>
                <a:br>
                  <a:rPr lang="en-US" altLang="ja-JP" dirty="0" smtClean="0"/>
                </a:br>
                <a:r>
                  <a:rPr lang="en-US" altLang="ja-JP" dirty="0" smtClean="0"/>
                  <a:t>in the same fashion</a:t>
                </a:r>
                <a:br>
                  <a:rPr lang="en-US" altLang="ja-JP" dirty="0" smtClean="0"/>
                </a:br>
                <a:r>
                  <a:rPr lang="en-US" altLang="ja-JP" dirty="0" smtClean="0"/>
                  <a:t> as the original</a:t>
                </a:r>
                <a:br>
                  <a:rPr lang="en-US" altLang="ja-JP" dirty="0" smtClean="0"/>
                </a:br>
                <a:r>
                  <a:rPr lang="en-US" altLang="ja-JP" b="1" dirty="0" smtClean="0">
                    <a:solidFill>
                      <a:srgbClr val="0000FF"/>
                    </a:solidFill>
                  </a:rPr>
                  <a:t>F</a:t>
                </a:r>
                <a:r>
                  <a:rPr kumimoji="1" lang="en-US" altLang="ja-JP" b="1" dirty="0" smtClean="0">
                    <a:solidFill>
                      <a:srgbClr val="0000FF"/>
                    </a:solidFill>
                  </a:rPr>
                  <a:t>-bar method</a:t>
                </a:r>
                <a:endParaRPr kumimoji="1" lang="ja-JP" alt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656" y="2943981"/>
                <a:ext cx="2272722" cy="1234633"/>
              </a:xfrm>
              <a:prstGeom prst="rect">
                <a:avLst/>
              </a:prstGeom>
              <a:blipFill>
                <a:blip r:embed="rId6"/>
                <a:stretch>
                  <a:fillRect l="-269" t="-1485" r="-269" b="-742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テキスト ボックス 9"/>
          <p:cNvSpPr txBox="1"/>
          <p:nvPr/>
        </p:nvSpPr>
        <p:spPr>
          <a:xfrm>
            <a:off x="5760132" y="2591678"/>
            <a:ext cx="2365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Volume of </a:t>
            </a:r>
            <a:r>
              <a:rPr kumimoji="1" lang="en-US" altLang="ja-JP" sz="2000" dirty="0" smtClean="0">
                <a:solidFill>
                  <a:srgbClr val="FF9900"/>
                </a:solidFill>
              </a:rPr>
              <a:t>ES-FEM</a:t>
            </a:r>
            <a:endParaRPr kumimoji="1" lang="ja-JP" altLang="en-US" sz="2000" dirty="0">
              <a:solidFill>
                <a:srgbClr val="FF9900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5940152" y="2943981"/>
            <a:ext cx="504056" cy="2752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正方形/長方形 2"/>
              <p:cNvSpPr/>
              <p:nvPr/>
            </p:nvSpPr>
            <p:spPr>
              <a:xfrm>
                <a:off x="2824722" y="3255845"/>
                <a:ext cx="3501600" cy="1135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̅"/>
                              <m:ctrlPr>
                                <a:rPr lang="en-US" altLang="ja-JP" sz="2800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  <m:r>
                            <a:rPr lang="en-US" altLang="ja-JP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altLang="ja-JP" sz="2800" dirty="0">
                              <a:solidFill>
                                <a:srgbClr val="FF0000"/>
                              </a:solid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3" name="正方形/長方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722" y="3255845"/>
                <a:ext cx="3501600" cy="113569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Formulation of </a:t>
            </a:r>
            <a:r>
              <a:rPr kumimoji="1" lang="en-US" altLang="ja-JP" sz="3600" dirty="0" err="1" smtClean="0">
                <a:solidFill>
                  <a:srgbClr val="FF00FF"/>
                </a:solidFill>
              </a:rPr>
              <a:t>SymF</a:t>
            </a:r>
            <a:r>
              <a:rPr kumimoji="1" lang="en-US" altLang="ja-JP" sz="3600" dirty="0" smtClean="0">
                <a:solidFill>
                  <a:srgbClr val="FF00FF"/>
                </a:solidFill>
              </a:rPr>
              <a:t>-</a:t>
            </a:r>
            <a:r>
              <a:rPr kumimoji="1" lang="en-US" altLang="ja-JP" sz="3600" dirty="0" err="1" smtClean="0">
                <a:solidFill>
                  <a:srgbClr val="FF00FF"/>
                </a:solidFill>
              </a:rPr>
              <a:t>barES</a:t>
            </a:r>
            <a:r>
              <a:rPr kumimoji="1" lang="en-US" altLang="ja-JP" sz="3600" dirty="0" smtClean="0">
                <a:solidFill>
                  <a:srgbClr val="FF00FF"/>
                </a:solidFill>
              </a:rPr>
              <a:t>-FEM</a:t>
            </a:r>
            <a:endParaRPr kumimoji="1" lang="ja-JP" altLang="en-US" sz="3600" dirty="0">
              <a:solidFill>
                <a:srgbClr val="FF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dirty="0" smtClean="0"/>
                  <a:t>In </a:t>
                </a:r>
                <a:r>
                  <a:rPr lang="en-US" altLang="ja-JP" sz="2800" dirty="0" err="1" smtClean="0">
                    <a:solidFill>
                      <a:srgbClr val="FF00FF"/>
                    </a:solidFill>
                  </a:rPr>
                  <a:t>SymF</a:t>
                </a:r>
                <a:r>
                  <a:rPr lang="en-US" altLang="ja-JP" sz="2800" dirty="0" smtClean="0">
                    <a:solidFill>
                      <a:srgbClr val="FF00FF"/>
                    </a:solidFill>
                  </a:rPr>
                  <a:t>-</a:t>
                </a:r>
                <a:r>
                  <a:rPr lang="en-US" altLang="ja-JP" sz="2800" dirty="0" err="1" smtClean="0">
                    <a:solidFill>
                      <a:srgbClr val="FF00FF"/>
                    </a:solidFill>
                  </a:rPr>
                  <a:t>barES</a:t>
                </a:r>
                <a:r>
                  <a:rPr lang="en-US" altLang="ja-JP" sz="2800" dirty="0" smtClean="0">
                    <a:solidFill>
                      <a:srgbClr val="FF00FF"/>
                    </a:solidFill>
                  </a:rPr>
                  <a:t>-FEM</a:t>
                </a:r>
                <a:r>
                  <a:rPr lang="en-US" altLang="ja-JP" sz="2800" dirty="0" smtClean="0"/>
                  <a:t>, </a:t>
                </a:r>
                <a:r>
                  <a:rPr lang="en-US" altLang="ja-JP" sz="2800" dirty="0"/>
                  <a:t>t</a:t>
                </a:r>
                <a:r>
                  <a:rPr lang="en-US" altLang="ja-JP" sz="2800" dirty="0" smtClean="0"/>
                  <a:t>he derivation of the internal force vector is slightly modified.</a:t>
                </a:r>
              </a:p>
              <a:p>
                <a:pPr marL="0" indent="0">
                  <a:buNone/>
                </a:pPr>
                <a:endParaRPr kumimoji="1" lang="en-US" altLang="ja-JP" sz="1200" dirty="0"/>
              </a:p>
              <a:p>
                <a:pPr marL="0" indent="0">
                  <a:buNone/>
                </a:pPr>
                <a:r>
                  <a:rPr lang="en-US" altLang="ja-JP" sz="2400" b="1" dirty="0" smtClean="0">
                    <a:solidFill>
                      <a:srgbClr val="7030A0"/>
                    </a:solidFill>
                  </a:rPr>
                  <a:t>F-</a:t>
                </a:r>
                <a:r>
                  <a:rPr lang="en-US" altLang="ja-JP" sz="2400" b="1" dirty="0" err="1" smtClean="0">
                    <a:solidFill>
                      <a:srgbClr val="7030A0"/>
                    </a:solidFill>
                  </a:rPr>
                  <a:t>barES</a:t>
                </a:r>
                <a:r>
                  <a:rPr lang="en-US" altLang="ja-JP" sz="2400" b="1" dirty="0" smtClean="0">
                    <a:solidFill>
                      <a:srgbClr val="7030A0"/>
                    </a:solidFill>
                  </a:rPr>
                  <a:t>-FEM:</a:t>
                </a:r>
                <a:endParaRPr lang="en-US" altLang="ja-JP" sz="2800" b="1" dirty="0" smtClean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altLang="ja-JP" sz="2800" b="1" dirty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altLang="ja-JP" sz="2800" b="1" dirty="0" smtClean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endParaRPr lang="en-US" altLang="ja-JP" sz="1800" b="1" dirty="0" smtClean="0">
                  <a:solidFill>
                    <a:srgbClr val="7030A0"/>
                  </a:solidFill>
                </a:endParaRPr>
              </a:p>
              <a:p>
                <a:pPr marL="0" indent="0">
                  <a:buNone/>
                </a:pPr>
                <a:r>
                  <a:rPr lang="en-US" altLang="ja-JP" sz="2400" b="1" dirty="0" err="1" smtClean="0">
                    <a:solidFill>
                      <a:srgbClr val="FF00FF"/>
                    </a:solidFill>
                  </a:rPr>
                  <a:t>SymF</a:t>
                </a:r>
                <a:r>
                  <a:rPr lang="en-US" altLang="ja-JP" sz="2400" b="1" dirty="0" smtClean="0">
                    <a:solidFill>
                      <a:srgbClr val="FF00FF"/>
                    </a:solidFill>
                  </a:rPr>
                  <a:t>-</a:t>
                </a:r>
                <a:r>
                  <a:rPr lang="en-US" altLang="ja-JP" sz="2400" b="1" dirty="0" err="1" smtClean="0">
                    <a:solidFill>
                      <a:srgbClr val="FF00FF"/>
                    </a:solidFill>
                  </a:rPr>
                  <a:t>barES</a:t>
                </a:r>
                <a:r>
                  <a:rPr lang="en-US" altLang="ja-JP" sz="2400" b="1" dirty="0" smtClean="0">
                    <a:solidFill>
                      <a:srgbClr val="FF00FF"/>
                    </a:solidFill>
                  </a:rPr>
                  <a:t>-FEM:</a:t>
                </a:r>
              </a:p>
              <a:p>
                <a:pPr marL="0" indent="0">
                  <a:buNone/>
                </a:pPr>
                <a:endParaRPr kumimoji="1" lang="en-US" altLang="ja-JP" sz="2400" b="1" dirty="0">
                  <a:solidFill>
                    <a:srgbClr val="FF00FF"/>
                  </a:solidFill>
                </a:endParaRPr>
              </a:p>
              <a:p>
                <a:pPr marL="0" indent="0">
                  <a:buNone/>
                </a:pPr>
                <a:endParaRPr lang="en-US" altLang="ja-JP" sz="2400" b="1" dirty="0" smtClean="0">
                  <a:solidFill>
                    <a:srgbClr val="FF00FF"/>
                  </a:solidFill>
                </a:endParaRPr>
              </a:p>
              <a:p>
                <a:pPr marL="0" indent="0">
                  <a:buNone/>
                </a:pPr>
                <a:endParaRPr lang="en-US" altLang="ja-JP" sz="2400" dirty="0" smtClean="0"/>
              </a:p>
              <a:p>
                <a:pPr marL="0" indent="0" algn="ctr">
                  <a:buNone/>
                </a:pPr>
                <a:r>
                  <a:rPr lang="en-US" altLang="ja-JP" sz="2800" dirty="0" smtClean="0"/>
                  <a:t>The replacements (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800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ja-JP" sz="2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ja-JP" sz="2800" i="1">
                                <a:solidFill>
                                  <a:srgbClr val="FF99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ja-JP" sz="2800" dirty="0"/>
                  <a:t> to</a:t>
                </a:r>
                <a14:m>
                  <m:oMath xmlns:m="http://schemas.openxmlformats.org/officeDocument/2006/math">
                    <m:r>
                      <a:rPr lang="en-US" altLang="ja-JP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8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altLang="ja-JP" sz="2800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8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800" dirty="0"/>
                  <a:t>&amp;</a:t>
                </a:r>
                <a:r>
                  <a:rPr lang="en-US" altLang="ja-JP" sz="28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ja-JP" sz="2800" i="1" dirty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 dirty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altLang="ja-JP" sz="2800" dirty="0"/>
                  <a:t> to</a:t>
                </a:r>
                <a14:m>
                  <m:oMath xmlns:m="http://schemas.openxmlformats.org/officeDocument/2006/math">
                    <m:r>
                      <a:rPr lang="en-US" altLang="ja-JP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800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US" altLang="ja-JP" sz="2800" dirty="0" smtClean="0"/>
                  <a:t>) help to preserve the symmetry of the stiffness system.</a:t>
                </a:r>
                <a:endParaRPr kumimoji="1" lang="en-US" altLang="ja-JP" sz="2800" dirty="0" smtClean="0"/>
              </a:p>
            </p:txBody>
          </p:sp>
        </mc:Choice>
        <mc:Fallback xmlns="">
          <p:sp>
            <p:nvSpPr>
              <p:cNvPr id="5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468" t="-1901" b="-2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4618627" y="3990709"/>
            <a:ext cx="340499" cy="441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 flipV="1">
            <a:off x="5541032" y="3966404"/>
            <a:ext cx="324036" cy="4417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3139259" y="4193772"/>
                <a:ext cx="184217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1" lang="en-US" altLang="ja-JP" sz="2000" dirty="0" smtClean="0"/>
                  <a:t>-matrix</a:t>
                </a:r>
              </a:p>
              <a:p>
                <a:pPr algn="ctr"/>
                <a:r>
                  <a:rPr lang="en-US" altLang="ja-JP" sz="2000" dirty="0"/>
                  <a:t>d</a:t>
                </a:r>
                <a:r>
                  <a:rPr lang="en-US" altLang="ja-JP" sz="2000" dirty="0" smtClean="0"/>
                  <a:t>erived from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00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kumimoji="1" lang="ja-JP" altLang="en-US" sz="2000" dirty="0"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259" y="4193772"/>
                <a:ext cx="1842172" cy="707886"/>
              </a:xfrm>
              <a:prstGeom prst="rect">
                <a:avLst/>
              </a:prstGeom>
              <a:blipFill>
                <a:blip r:embed="rId5"/>
                <a:stretch>
                  <a:fillRect l="-2980" t="-4310" r="-19536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/>
              <p:cNvSpPr txBox="1"/>
              <p:nvPr/>
            </p:nvSpPr>
            <p:spPr>
              <a:xfrm>
                <a:off x="5369970" y="4187301"/>
                <a:ext cx="191270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sz="2000" dirty="0" smtClean="0"/>
                  <a:t>Stress</a:t>
                </a:r>
              </a:p>
              <a:p>
                <a:pPr algn="ctr"/>
                <a:r>
                  <a:rPr kumimoji="1" lang="en-US" altLang="ja-JP" sz="2000" dirty="0" smtClean="0"/>
                  <a:t>derived from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2000" b="0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endParaRPr kumimoji="1" lang="ja-JP" alt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テキスト ボックス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970" y="4187301"/>
                <a:ext cx="1912703" cy="707886"/>
              </a:xfrm>
              <a:prstGeom prst="rect">
                <a:avLst/>
              </a:prstGeom>
              <a:blipFill>
                <a:blip r:embed="rId6"/>
                <a:stretch>
                  <a:fillRect l="-1274" t="-4310" r="-16561" b="-155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6476868" y="2905895"/>
                <a:ext cx="1459246" cy="1025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V</a:t>
                </a:r>
                <a:r>
                  <a:rPr lang="en-US" altLang="ja-JP" sz="2000" dirty="0" smtClean="0"/>
                  <a:t>olume</a:t>
                </a:r>
                <a:endParaRPr kumimoji="1" lang="en-US" altLang="ja-JP" sz="2000" dirty="0" smtClean="0"/>
              </a:p>
              <a:p>
                <a:pPr algn="ctr"/>
                <a:r>
                  <a:rPr kumimoji="1" lang="en-US" altLang="ja-JP" sz="2000" dirty="0" smtClean="0"/>
                  <a:t>derived as</a:t>
                </a:r>
                <a:r>
                  <a:rPr kumimoji="1" lang="en-US" altLang="ja-JP" sz="2000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n-US" altLang="ja-JP" sz="2000" b="0" i="0" smtClean="0">
                          <a:solidFill>
                            <a:srgbClr val="FF00FF"/>
                          </a:solidFill>
                          <a:latin typeface="Cambria Math" panose="02040503050406030204" pitchFamily="18" charset="0"/>
                        </a:rPr>
                        <m:t>det</m:t>
                      </m:r>
                      <m:d>
                        <m:dPr>
                          <m:ctrlPr>
                            <a:rPr kumimoji="1" lang="en-US" altLang="ja-JP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ja-JP" sz="2000" b="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ja-JP" sz="2000" b="1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kumimoji="1" lang="en-US" altLang="ja-JP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ja-JP" sz="2000" b="0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ini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868" y="2905895"/>
                <a:ext cx="1459246" cy="1025665"/>
              </a:xfrm>
              <a:prstGeom prst="rect">
                <a:avLst/>
              </a:prstGeom>
              <a:blipFill>
                <a:blip r:embed="rId7"/>
                <a:stretch>
                  <a:fillRect l="-3333" t="-297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直線矢印コネクタ 17"/>
          <p:cNvCxnSpPr/>
          <p:nvPr/>
        </p:nvCxnSpPr>
        <p:spPr>
          <a:xfrm flipH="1">
            <a:off x="6026674" y="3418728"/>
            <a:ext cx="450194" cy="1800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2859252" y="1441586"/>
                <a:ext cx="3323667" cy="1135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ja-JP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altLang="ja-JP" sz="2800">
                                  <a:latin typeface="Cambria Math" panose="02040503050406030204" pitchFamily="18" charset="0"/>
                                </a:rPr>
                                <m:t>int</m:t>
                              </m:r>
                            </m:sup>
                          </m:sSup>
                        </m:e>
                      </m:d>
                      <m:r>
                        <a:rPr lang="en-US" altLang="ja-JP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ja-JP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ja-JP" sz="2800" i="1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altLang="ja-JP" sz="2800" i="1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 dirty="0">
                                      <a:solidFill>
                                        <a:srgbClr val="FF99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begChr m:val="{"/>
                              <m:endChr m:val="}"/>
                              <m:ctrlPr>
                                <a:rPr lang="en-US" altLang="ja-JP" sz="2800" i="1" smtClean="0">
                                  <a:solidFill>
                                    <a:srgbClr val="FF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ja-JP" sz="2800" i="1">
                                      <a:solidFill>
                                        <a:srgbClr val="FF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̃"/>
                              <m:ctrlPr>
                                <a:rPr lang="en-US" altLang="ja-JP" sz="2800" b="0" i="1" smtClean="0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2800" i="1">
                                  <a:solidFill>
                                    <a:srgbClr val="FF99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ja-JP" altLang="en-US" sz="2800" dirty="0"/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252" y="1441586"/>
                <a:ext cx="3323667" cy="113569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下矢印 12"/>
          <p:cNvSpPr/>
          <p:nvPr/>
        </p:nvSpPr>
        <p:spPr>
          <a:xfrm>
            <a:off x="4287239" y="2384884"/>
            <a:ext cx="608797" cy="87287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451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Result &amp; Discussion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865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Twist of Rubber Cantilever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 smtClean="0">
                    <a:solidFill>
                      <a:srgbClr val="0000FF"/>
                    </a:solidFill>
                  </a:rPr>
                  <a:t>No </a:t>
                </a:r>
                <a:r>
                  <a:rPr lang="en-US" altLang="ja-JP" sz="2400" dirty="0">
                    <a:solidFill>
                      <a:srgbClr val="0000FF"/>
                    </a:solidFill>
                  </a:rPr>
                  <a:t>contact.</a:t>
                </a:r>
                <a:r>
                  <a:rPr lang="en-US" altLang="ja-JP" sz="2400" dirty="0">
                    <a:solidFill>
                      <a:srgbClr val="C00000"/>
                    </a:solidFill>
                  </a:rPr>
                  <a:t> </a:t>
                </a:r>
              </a:p>
              <a:p>
                <a:r>
                  <a:rPr lang="en-US" altLang="ja-JP" sz="2400" dirty="0"/>
                  <a:t>Dynamic explicit analysis.</a:t>
                </a:r>
              </a:p>
              <a:p>
                <a:r>
                  <a:rPr lang="en-US" altLang="ja-JP" sz="2400" dirty="0"/>
                  <a:t>Twisting initial velocity fields: </a:t>
                </a:r>
                <a:br>
                  <a:rPr lang="en-US" altLang="ja-JP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altLang="ja-JP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ja-JP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000" i="1">
                        <a:latin typeface="Cambria Math" panose="02040503050406030204" pitchFamily="18" charset="0"/>
                      </a:rPr>
                      <m:t>100</m:t>
                    </m:r>
                    <m:func>
                      <m:func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d>
                        <m:sSup>
                          <m:sSupPr>
                            <m:ctrlPr>
                              <a:rPr lang="en-US" altLang="ja-JP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, 0, −</m:t>
                                </m:r>
                                <m:r>
                                  <a:rPr lang="en-US" altLang="ja-JP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altLang="ja-JP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func>
                  </m:oMath>
                </a14:m>
                <a:endParaRPr lang="en-US" altLang="ja-JP" sz="2400" dirty="0"/>
              </a:p>
              <a:p>
                <a:r>
                  <a:rPr lang="en-US" altLang="ja-JP" sz="2400" dirty="0"/>
                  <a:t>Neo-</a:t>
                </a:r>
                <a:r>
                  <a:rPr lang="en-US" altLang="ja-JP" sz="2400" dirty="0" err="1"/>
                  <a:t>Hookean</a:t>
                </a:r>
                <a:r>
                  <a:rPr lang="en-US" altLang="ja-JP" sz="2400" dirty="0"/>
                  <a:t> material:</a:t>
                </a:r>
                <a:br>
                  <a:rPr lang="en-US" altLang="ja-JP" sz="2400" dirty="0"/>
                </a:br>
                <a:r>
                  <a:rPr lang="en-US" altLang="ja-JP" sz="2000" dirty="0"/>
                  <a:t>Initial Young’s modulus: 17.0 </a:t>
                </a:r>
                <a:r>
                  <a:rPr lang="en-US" altLang="ja-JP" sz="2000" dirty="0" smtClean="0"/>
                  <a:t>MPa,</a:t>
                </a:r>
                <a:r>
                  <a:rPr lang="en-US" altLang="ja-JP" sz="2000" dirty="0"/>
                  <a:t/>
                </a:r>
                <a:br>
                  <a:rPr lang="en-US" altLang="ja-JP" sz="2000" dirty="0"/>
                </a:br>
                <a:r>
                  <a:rPr lang="en-US" altLang="ja-JP" sz="2000" dirty="0"/>
                  <a:t>Initial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Poisson’s</a:t>
                </a:r>
                <a:r>
                  <a:rPr lang="ja-JP" altLang="en-US" sz="2000" dirty="0"/>
                  <a:t> </a:t>
                </a:r>
                <a:r>
                  <a:rPr lang="en-US" altLang="ja-JP" sz="2000" dirty="0"/>
                  <a:t>ratio:	 </a:t>
                </a:r>
                <a:r>
                  <a:rPr lang="en-US" altLang="ja-JP" sz="2000" dirty="0">
                    <a:solidFill>
                      <a:srgbClr val="C00000"/>
                    </a:solidFill>
                  </a:rPr>
                  <a:t>0.49</a:t>
                </a:r>
                <a:r>
                  <a:rPr lang="en-US" altLang="ja-JP" sz="2000" dirty="0"/>
                  <a:t>,</a:t>
                </a:r>
                <a:br>
                  <a:rPr lang="en-US" altLang="ja-JP" sz="2000" dirty="0"/>
                </a:br>
                <a:r>
                  <a:rPr lang="en-US" altLang="ja-JP" sz="2000" dirty="0"/>
                  <a:t>Density: 1100 kg/m</a:t>
                </a:r>
                <a:r>
                  <a:rPr lang="en-US" altLang="ja-JP" sz="2000" baseline="30000" dirty="0"/>
                  <a:t>3</a:t>
                </a:r>
                <a:r>
                  <a:rPr lang="en-US" altLang="ja-JP" sz="2000" dirty="0"/>
                  <a:t>.</a:t>
                </a:r>
              </a:p>
              <a:p>
                <a:r>
                  <a:rPr lang="en-US" altLang="ja-JP" sz="2400" dirty="0"/>
                  <a:t>Compare the results of </a:t>
                </a:r>
                <a:br>
                  <a:rPr lang="en-US" altLang="ja-JP" sz="2400" dirty="0"/>
                </a:br>
                <a:r>
                  <a:rPr lang="en-US" altLang="ja-JP" sz="2400" dirty="0">
                    <a:solidFill>
                      <a:srgbClr val="FF00FF"/>
                    </a:solidFill>
                  </a:rPr>
                  <a:t>SymF-barES-FEM-T4</a:t>
                </a:r>
                <a:r>
                  <a:rPr lang="en-US" altLang="ja-JP" sz="2400" dirty="0"/>
                  <a:t>,</a:t>
                </a:r>
                <a:br>
                  <a:rPr lang="en-US" altLang="ja-JP" sz="2400" dirty="0"/>
                </a:br>
                <a:r>
                  <a:rPr lang="en-US" altLang="ja-JP" sz="2400" dirty="0">
                    <a:solidFill>
                      <a:srgbClr val="7030A0"/>
                    </a:solidFill>
                  </a:rPr>
                  <a:t>F-barES-FEM-T4</a:t>
                </a:r>
                <a:r>
                  <a:rPr lang="en-US" altLang="ja-JP" sz="2400" dirty="0"/>
                  <a:t>, </a:t>
                </a:r>
                <a:r>
                  <a:rPr lang="en-US" altLang="ja-JP" sz="2400" dirty="0" smtClean="0"/>
                  <a:t>and 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ABAQUS/Explicit C3D8.</a:t>
                </a:r>
                <a:endParaRPr lang="en-US" altLang="ja-JP" sz="2400" dirty="0"/>
              </a:p>
              <a:p>
                <a:endParaRPr lang="en-US" altLang="ja-JP" sz="2400" dirty="0"/>
              </a:p>
            </p:txBody>
          </p:sp>
        </mc:Choice>
        <mc:Fallback xmlns="">
          <p:sp>
            <p:nvSpPr>
              <p:cNvPr id="4" name="コンテンツ プレースホルダー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4704"/>
            <a:ext cx="4428492" cy="49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3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Twist of Rubber Cantilever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Pressure and Shape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71800" y="4526862"/>
            <a:ext cx="3182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F-barES-FEM-T4(2)</a:t>
            </a:r>
          </a:p>
          <a:p>
            <a:pPr marL="0" indent="0" algn="ctr">
              <a:buNone/>
            </a:pPr>
            <a:r>
              <a:rPr lang="en-US" altLang="ja-JP" sz="2000" dirty="0" smtClean="0">
                <a:latin typeface="+mn-ea"/>
                <a:cs typeface="メイリオ" panose="020B0604030504040204" pitchFamily="50" charset="-128"/>
              </a:rPr>
              <a:t> </a:t>
            </a: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 pressure oscillation </a:t>
            </a:r>
          </a:p>
          <a:p>
            <a:pPr marL="0" indent="0">
              <a:buNone/>
            </a:pPr>
            <a:r>
              <a:rPr lang="en-US" altLang="ja-JP" sz="2000" dirty="0" smtClean="0"/>
              <a:t> </a:t>
            </a: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No l</a:t>
            </a:r>
            <a:r>
              <a:rPr lang="en-US" altLang="ja-JP" sz="2000" dirty="0" smtClean="0"/>
              <a:t>ocking</a:t>
            </a:r>
          </a:p>
          <a:p>
            <a:pPr marL="0" indent="0">
              <a:buNone/>
            </a:pP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 ✗</a:t>
            </a:r>
            <a:r>
              <a:rPr lang="en-US" altLang="ja-JP" sz="2000" kern="0" dirty="0" smtClean="0"/>
              <a:t> Energy divergence</a:t>
            </a:r>
            <a:endParaRPr lang="en-US" altLang="ja-JP" sz="20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90866" y="452686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C3D8</a:t>
            </a:r>
            <a:endParaRPr kumimoji="1" lang="en-US" altLang="ja-JP" sz="2000" dirty="0" smtClean="0"/>
          </a:p>
          <a:p>
            <a:pPr marL="0" indent="0" algn="ctr">
              <a:buNone/>
            </a:pPr>
            <a:r>
              <a:rPr lang="en-US" altLang="ja-JP" sz="2000" dirty="0" smtClean="0"/>
              <a:t>(</a:t>
            </a:r>
            <a:r>
              <a:rPr kumimoji="1" lang="en-US" altLang="ja-JP" sz="2000" dirty="0" smtClean="0"/>
              <a:t>H8-SRI)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760132" y="4529152"/>
            <a:ext cx="33831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SymF-barES-FEM-T4(2)</a:t>
            </a:r>
            <a:endParaRPr lang="en-US" altLang="ja-JP" sz="500" dirty="0">
              <a:latin typeface="+mn-ea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 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Less pressure oscillation</a:t>
            </a: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 </a:t>
            </a:r>
            <a:endParaRPr lang="en-US" altLang="ja-JP" sz="2000" b="1" dirty="0" smtClean="0">
              <a:solidFill>
                <a:srgbClr val="00B050"/>
              </a:solidFill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 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No l</a:t>
            </a:r>
            <a:r>
              <a:rPr lang="en-US" altLang="ja-JP" sz="2000" dirty="0" smtClean="0"/>
              <a:t>ocking</a:t>
            </a:r>
          </a:p>
          <a:p>
            <a:pPr marL="0" indent="0">
              <a:buNone/>
            </a:pPr>
            <a:r>
              <a:rPr lang="ja-JP" altLang="en-US" sz="2000" b="1" dirty="0">
                <a:solidFill>
                  <a:srgbClr val="00B050"/>
                </a:solidFill>
                <a:cs typeface="メイリオ" panose="020B0604030504040204" pitchFamily="50" charset="-128"/>
              </a:rPr>
              <a:t> </a:t>
            </a:r>
            <a:r>
              <a:rPr lang="ja-JP" altLang="en-US" sz="2000" b="1" dirty="0" smtClean="0">
                <a:solidFill>
                  <a:srgbClr val="00B050"/>
                </a:solidFill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cs typeface="メイリオ" panose="020B0604030504040204" pitchFamily="50" charset="-128"/>
              </a:rPr>
              <a:t>No energy divergence</a:t>
            </a:r>
          </a:p>
        </p:txBody>
      </p:sp>
      <p:pic>
        <p:nvPicPr>
          <p:cNvPr id="8" name="cantilever_twist_fps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1263"/>
          <a:stretch>
            <a:fillRect/>
          </a:stretch>
        </p:blipFill>
        <p:spPr>
          <a:xfrm>
            <a:off x="166722" y="1037297"/>
            <a:ext cx="8725758" cy="353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Twist of Rubber Cantilever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total energy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5980" y="5697252"/>
            <a:ext cx="7812040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400" dirty="0" smtClean="0">
                <a:solidFill>
                  <a:srgbClr val="FF00FF"/>
                </a:solidFill>
              </a:rPr>
              <a:t>SymF-barES-FEM-T4</a:t>
            </a:r>
            <a:r>
              <a:rPr lang="en-US" altLang="ja-JP" sz="2400" dirty="0" smtClean="0"/>
              <a:t> can suppress energy divergence!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80" y="1052736"/>
            <a:ext cx="7181646" cy="457013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247964" y="2348880"/>
            <a:ext cx="1332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7030A0"/>
                </a:solidFill>
              </a:rPr>
              <a:t>F-barES-FEM-T4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5328127" y="2818820"/>
            <a:ext cx="288032" cy="25096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3851920" y="2750918"/>
            <a:ext cx="558062" cy="10201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>
            <a:stCxn id="8" idx="3"/>
          </p:cNvCxnSpPr>
          <p:nvPr/>
        </p:nvCxnSpPr>
        <p:spPr>
          <a:xfrm>
            <a:off x="5580112" y="2702823"/>
            <a:ext cx="1007764" cy="34433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4860032" y="4217022"/>
            <a:ext cx="2664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SymF-barES-FEM-T4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795849" y="4271173"/>
            <a:ext cx="147859" cy="669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6948264" y="5219908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(60,000 </a:t>
            </a:r>
            <a:r>
              <a:rPr lang="en-US" altLang="ja-JP" dirty="0" err="1" smtClean="0"/>
              <a:t>timesteps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 rot="16200000">
            <a:off x="-412237" y="3278842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(Kinetic + Strain)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7042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1" y="922136"/>
            <a:ext cx="7560332" cy="48111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Time history of displacement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axial displacement at a tip node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67744" y="3689103"/>
            <a:ext cx="270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Standard T4</a:t>
            </a:r>
            <a:endParaRPr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96036" y="4327014"/>
            <a:ext cx="2302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Proposed</a:t>
            </a:r>
            <a:endParaRPr lang="ja-JP" altLang="en-US" sz="2000" b="1" dirty="0"/>
          </a:p>
        </p:txBody>
      </p:sp>
      <p:cxnSp>
        <p:nvCxnSpPr>
          <p:cNvPr id="10" name="直線矢印コネクタ 9"/>
          <p:cNvCxnSpPr/>
          <p:nvPr/>
        </p:nvCxnSpPr>
        <p:spPr>
          <a:xfrm flipV="1">
            <a:off x="4139952" y="3226392"/>
            <a:ext cx="248182" cy="53878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6120172" y="4007216"/>
            <a:ext cx="217047" cy="398639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72008" y="5733256"/>
            <a:ext cx="9000492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400" dirty="0" smtClean="0"/>
              <a:t>Proposed methods can show good results as H8-SRI.</a:t>
            </a:r>
          </a:p>
        </p:txBody>
      </p:sp>
    </p:spTree>
    <p:extLst>
      <p:ext uri="{BB962C8B-B14F-4D97-AF65-F5344CB8AC3E}">
        <p14:creationId xmlns:p14="http://schemas.microsoft.com/office/powerpoint/2010/main" val="314526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Twist of Rubber Cantilever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 of the number of cyclic smoothing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r="41338"/>
          <a:stretch/>
        </p:blipFill>
        <p:spPr>
          <a:xfrm>
            <a:off x="427304" y="1131037"/>
            <a:ext cx="1588412" cy="295244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2" t="-213" r="41338" b="2"/>
          <a:stretch/>
        </p:blipFill>
        <p:spPr>
          <a:xfrm>
            <a:off x="2408391" y="1124744"/>
            <a:ext cx="847153" cy="295874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2" t="2869" r="41332" b="4596"/>
          <a:stretch/>
        </p:blipFill>
        <p:spPr>
          <a:xfrm>
            <a:off x="3707904" y="1238081"/>
            <a:ext cx="825974" cy="273206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-213" r="43306"/>
          <a:stretch/>
        </p:blipFill>
        <p:spPr>
          <a:xfrm>
            <a:off x="5083829" y="1109920"/>
            <a:ext cx="741259" cy="295874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9" t="-213" r="42519" b="-213"/>
          <a:stretch/>
        </p:blipFill>
        <p:spPr>
          <a:xfrm>
            <a:off x="6343969" y="1109920"/>
            <a:ext cx="804795" cy="296503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t="504" r="42912" b="1"/>
          <a:stretch/>
        </p:blipFill>
        <p:spPr>
          <a:xfrm>
            <a:off x="7712121" y="1109920"/>
            <a:ext cx="720080" cy="293756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079612" y="4649070"/>
            <a:ext cx="3182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000" dirty="0" smtClean="0">
                <a:latin typeface="+mn-ea"/>
                <a:cs typeface="メイリオ" panose="020B0604030504040204" pitchFamily="50" charset="-128"/>
              </a:rPr>
              <a:t> </a:t>
            </a:r>
            <a:endParaRPr lang="en-US" altLang="ja-JP" sz="2000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04048" y="4665330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SymF-barES-FEM-T4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-914764" y="3833835"/>
            <a:ext cx="3182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/>
              <a:t>#cyclic</a:t>
            </a:r>
          </a:p>
          <a:p>
            <a:pPr marL="0" indent="0" algn="ctr">
              <a:buNone/>
            </a:pPr>
            <a:r>
              <a:rPr lang="en-US" altLang="ja-JP" sz="2000" dirty="0" err="1" smtClean="0"/>
              <a:t>smoothings</a:t>
            </a:r>
            <a:endParaRPr lang="en-US" altLang="ja-JP" sz="2000" dirty="0" smtClean="0"/>
          </a:p>
        </p:txBody>
      </p:sp>
      <p:sp>
        <p:nvSpPr>
          <p:cNvPr id="18" name="正方形/長方形 17"/>
          <p:cNvSpPr/>
          <p:nvPr/>
        </p:nvSpPr>
        <p:spPr>
          <a:xfrm>
            <a:off x="1331640" y="395452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1</a:t>
            </a:r>
            <a:endParaRPr lang="ja-JP" altLang="en-US" sz="2400" dirty="0"/>
          </a:p>
        </p:txBody>
      </p:sp>
      <p:sp>
        <p:nvSpPr>
          <p:cNvPr id="19" name="正方形/長方形 18"/>
          <p:cNvSpPr/>
          <p:nvPr/>
        </p:nvSpPr>
        <p:spPr>
          <a:xfrm>
            <a:off x="2639549" y="3975447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/>
              <a:t>2</a:t>
            </a:r>
            <a:endParaRPr lang="ja-JP" altLang="en-US" sz="2400" dirty="0"/>
          </a:p>
        </p:txBody>
      </p:sp>
      <p:sp>
        <p:nvSpPr>
          <p:cNvPr id="20" name="正方形/長方形 19"/>
          <p:cNvSpPr/>
          <p:nvPr/>
        </p:nvSpPr>
        <p:spPr>
          <a:xfrm>
            <a:off x="3905932" y="3954520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3</a:t>
            </a:r>
            <a:endParaRPr lang="ja-JP" altLang="en-US" sz="2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5265979" y="392822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1</a:t>
            </a:r>
            <a:endParaRPr lang="ja-JP" altLang="en-US" sz="2400" dirty="0"/>
          </a:p>
        </p:txBody>
      </p:sp>
      <p:sp>
        <p:nvSpPr>
          <p:cNvPr id="22" name="正方形/長方形 21"/>
          <p:cNvSpPr/>
          <p:nvPr/>
        </p:nvSpPr>
        <p:spPr>
          <a:xfrm>
            <a:off x="6573888" y="3949155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/>
              <a:t>2</a:t>
            </a:r>
            <a:endParaRPr lang="ja-JP" altLang="en-US" sz="2400" dirty="0"/>
          </a:p>
        </p:txBody>
      </p:sp>
      <p:sp>
        <p:nvSpPr>
          <p:cNvPr id="23" name="正方形/長方形 22"/>
          <p:cNvSpPr/>
          <p:nvPr/>
        </p:nvSpPr>
        <p:spPr>
          <a:xfrm>
            <a:off x="7840271" y="392822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/>
              <a:t>3</a:t>
            </a:r>
            <a:endParaRPr lang="ja-JP" altLang="en-US" sz="2400" dirty="0"/>
          </a:p>
        </p:txBody>
      </p:sp>
      <p:cxnSp>
        <p:nvCxnSpPr>
          <p:cNvPr id="25" name="直線コネクタ 24"/>
          <p:cNvCxnSpPr/>
          <p:nvPr/>
        </p:nvCxnSpPr>
        <p:spPr>
          <a:xfrm>
            <a:off x="4752020" y="999208"/>
            <a:ext cx="0" cy="421235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0" y="4541721"/>
            <a:ext cx="889248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539552" y="5121188"/>
            <a:ext cx="839058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In </a:t>
            </a:r>
            <a:r>
              <a:rPr lang="en-US" altLang="ja-JP" sz="2400" dirty="0" smtClean="0">
                <a:solidFill>
                  <a:srgbClr val="FF00FF"/>
                </a:solidFill>
              </a:rPr>
              <a:t>SymF-barES-FEM-T4</a:t>
            </a:r>
            <a:r>
              <a:rPr lang="en-US" altLang="ja-JP" sz="2400" dirty="0" smtClean="0"/>
              <a:t>, </a:t>
            </a:r>
            <a:r>
              <a:rPr lang="en-US" altLang="ja-JP" sz="2400" dirty="0"/>
              <a:t>t</a:t>
            </a:r>
            <a:r>
              <a:rPr lang="en-US" altLang="ja-JP" sz="2400" dirty="0" smtClean="0"/>
              <a:t>he increase in cyclic </a:t>
            </a:r>
            <a:r>
              <a:rPr lang="en-US" altLang="ja-JP" sz="2400" dirty="0" err="1" smtClean="0"/>
              <a:t>smoothings</a:t>
            </a:r>
            <a:r>
              <a:rPr lang="en-US" altLang="ja-JP" sz="2400" dirty="0" smtClean="0"/>
              <a:t> no longer improves the accuracy, unlike </a:t>
            </a:r>
            <a:r>
              <a:rPr lang="en-US" altLang="ja-JP" sz="2400" dirty="0" smtClean="0">
                <a:solidFill>
                  <a:srgbClr val="7030A0"/>
                </a:solidFill>
              </a:rPr>
              <a:t>F-barES-FEM-T4.</a:t>
            </a:r>
            <a:endParaRPr lang="ja-JP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4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Impact of Rubber Bullet 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sz="28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ja-JP" sz="2400" dirty="0" smtClean="0"/>
              <a:t>¼ bullet made of nearly incompressible rubber.</a:t>
            </a:r>
          </a:p>
          <a:p>
            <a:r>
              <a:rPr lang="en-US" altLang="ja-JP" sz="2400" dirty="0"/>
              <a:t>Impacting the </a:t>
            </a:r>
            <a:r>
              <a:rPr lang="en-US" altLang="ja-JP" sz="2400" dirty="0" smtClean="0"/>
              <a:t>bullet </a:t>
            </a:r>
            <a:r>
              <a:rPr lang="en-US" altLang="ja-JP" sz="2400" dirty="0"/>
              <a:t>to a slippery rigid wall with a uniform initial velocity.</a:t>
            </a:r>
          </a:p>
          <a:p>
            <a:r>
              <a:rPr lang="en-US" altLang="ja-JP" sz="2400" dirty="0"/>
              <a:t>Compared to ABAQUS/Explicit C3D4 with a same mesh</a:t>
            </a:r>
            <a:r>
              <a:rPr lang="en-US" altLang="ja-JP" sz="2400" dirty="0" smtClean="0"/>
              <a:t>.</a:t>
            </a:r>
            <a:endParaRPr lang="en-US" altLang="ja-JP" sz="2000" dirty="0">
              <a:solidFill>
                <a:srgbClr val="0000FF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0"/>
          <a:stretch/>
        </p:blipFill>
        <p:spPr>
          <a:xfrm>
            <a:off x="477426" y="653150"/>
            <a:ext cx="8188450" cy="3927978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6516216" y="1268760"/>
            <a:ext cx="79208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439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lvl="0" indent="0">
                  <a:buNone/>
                </a:pPr>
                <a:r>
                  <a:rPr lang="en-US" altLang="ja-JP" sz="2800" b="1" i="1" u="sng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sz="2800" dirty="0" smtClean="0"/>
                  <a:t>Solve </a:t>
                </a:r>
                <a:r>
                  <a:rPr lang="en-US" altLang="ja-JP" sz="2800" b="1" dirty="0" smtClean="0">
                    <a:solidFill>
                      <a:srgbClr val="7030A0"/>
                    </a:solidFill>
                  </a:rPr>
                  <a:t>hyper large deformation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analyses accurately and stably.</a:t>
                </a:r>
              </a:p>
              <a:p>
                <a:pPr lvl="0"/>
                <a:r>
                  <a:rPr lang="en-US" altLang="ja-JP" sz="2800" dirty="0" smtClean="0"/>
                  <a:t>Treat complex geometries </a:t>
                </a:r>
                <a:br>
                  <a:rPr lang="en-US" altLang="ja-JP" sz="2800" dirty="0" smtClean="0"/>
                </a:br>
                <a:r>
                  <a:rPr lang="en-US" altLang="ja-JP" sz="2800" dirty="0" smtClean="0"/>
                  <a:t>with </a:t>
                </a:r>
                <a:r>
                  <a:rPr lang="en-US" altLang="ja-JP" sz="2800" b="1" dirty="0" smtClean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sz="2800" dirty="0" smtClean="0"/>
                  <a:t>.</a:t>
                </a:r>
                <a:endParaRPr lang="en-US" altLang="ja-JP" sz="2800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sz="2800" dirty="0" smtClean="0"/>
                  <a:t>Consider </a:t>
                </a:r>
                <a:r>
                  <a:rPr lang="en-US" altLang="ja-JP" sz="2800" b="1" dirty="0" smtClean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800" dirty="0" smtClean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sz="2800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sz="2800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sz="2800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sz="2800" dirty="0" smtClean="0"/>
                  <a:t>Handle </a:t>
                </a:r>
                <a:r>
                  <a:rPr lang="en-US" altLang="ja-JP" sz="2800" b="1" dirty="0" smtClean="0"/>
                  <a:t>auto re-meshing</a:t>
                </a:r>
                <a:r>
                  <a:rPr lang="en-US" altLang="ja-JP" sz="2800" dirty="0" smtClean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2539" t="-2006" r="-16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432047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673131"/>
            <a:ext cx="3474720" cy="20970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7948347" y="2355267"/>
            <a:ext cx="119616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Rubber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489240" y="5356648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C00000"/>
                </a:solidFill>
              </a:rPr>
              <a:t>P</a:t>
            </a:r>
            <a:r>
              <a:rPr kumimoji="1" lang="en-US" altLang="ja-JP" sz="2400" dirty="0" smtClean="0">
                <a:solidFill>
                  <a:srgbClr val="C00000"/>
                </a:solidFill>
              </a:rPr>
              <a:t>lastic/Glass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00000"/>
                </a:solidFill>
              </a:rPr>
              <a:t>Metal</a:t>
            </a:r>
            <a:endParaRPr kumimoji="1" lang="ja-JP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4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Impact of Rubber Bullet 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</a:t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Anim.</a:t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b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SymF</a:t>
            </a:r>
            <a:r>
              <a:rPr kumimoji="1" lang="en-US" altLang="ja-JP" sz="2400" b="1" i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-bar</a:t>
            </a:r>
            <a:br>
              <a:rPr kumimoji="1" lang="en-US" altLang="ja-JP" sz="2400" b="1" i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ES-FEM</a:t>
            </a:r>
            <a:br>
              <a:rPr kumimoji="1" lang="en-US" altLang="ja-JP" sz="2400" b="1" i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sz="2400" b="1" i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-T4(1)</a:t>
            </a:r>
            <a:endParaRPr kumimoji="1" lang="ja-JP" altLang="en-US" sz="2400" b="1" i="1" u="sng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5" name="bullet-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650524"/>
            <a:ext cx="5684044" cy="57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8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Impact of Rubber Bullet 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dist. 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a contact state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4" t="15818" r="30313" b="10023"/>
          <a:stretch/>
        </p:blipFill>
        <p:spPr>
          <a:xfrm>
            <a:off x="-1031" y="1091608"/>
            <a:ext cx="2997616" cy="395564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4" t="15818" r="30313" b="10023"/>
          <a:stretch/>
        </p:blipFill>
        <p:spPr>
          <a:xfrm>
            <a:off x="3069835" y="1091609"/>
            <a:ext cx="2997616" cy="395564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4" t="15818" r="30313" b="10023"/>
          <a:stretch/>
        </p:blipFill>
        <p:spPr>
          <a:xfrm>
            <a:off x="6146384" y="1091608"/>
            <a:ext cx="2997616" cy="395564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124293" y="4940234"/>
            <a:ext cx="304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SymF-barES-FEM-T4(1)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50395" y="494116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lang="ja-JP" altLang="en-US" sz="2000" dirty="0"/>
              <a:t> </a:t>
            </a:r>
            <a:r>
              <a:rPr kumimoji="1" lang="en-US" altLang="ja-JP" sz="2000" dirty="0" smtClean="0"/>
              <a:t>C3D4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05553" y="4940234"/>
            <a:ext cx="2516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F-barES-FEM-T4(1)</a:t>
            </a: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239778" y="5337212"/>
            <a:ext cx="8663746" cy="9721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20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sz="2800" kern="0" dirty="0" smtClean="0">
                <a:latin typeface="+mn-lt"/>
              </a:rPr>
              <a:t>Our methods represent far better </a:t>
            </a:r>
            <a:br>
              <a:rPr lang="en-US" altLang="ja-JP" sz="2800" kern="0" dirty="0" smtClean="0">
                <a:latin typeface="+mn-lt"/>
              </a:rPr>
            </a:br>
            <a:r>
              <a:rPr lang="en-US" altLang="ja-JP" sz="2800" kern="0" dirty="0" smtClean="0">
                <a:latin typeface="+mn-lt"/>
              </a:rPr>
              <a:t>pressure distributions without major </a:t>
            </a:r>
            <a:r>
              <a:rPr lang="en-US" altLang="ja-JP" sz="2800" kern="0" dirty="0" err="1" smtClean="0">
                <a:latin typeface="+mn-lt"/>
              </a:rPr>
              <a:t>checkerboarding</a:t>
            </a:r>
            <a:r>
              <a:rPr lang="en-US" altLang="ja-JP" sz="2800" kern="0" dirty="0" smtClean="0">
                <a:latin typeface="+mn-lt"/>
              </a:rPr>
              <a:t>.</a:t>
            </a:r>
            <a:endParaRPr lang="ja-JP" altLang="en-US" sz="28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8283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Impact of Rubber Bullet 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total energy over time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4"/>
          <a:stretch/>
        </p:blipFill>
        <p:spPr>
          <a:xfrm>
            <a:off x="778956" y="1196752"/>
            <a:ext cx="7357440" cy="383991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 rot="16200000">
            <a:off x="-354046" y="2668660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(Kinetic + Strain)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30231" y="2945039"/>
            <a:ext cx="2863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SymF-barES-FEM-T4</a:t>
            </a:r>
            <a:endParaRPr lang="ja-JP" altLang="en-US" sz="2000" b="1" dirty="0"/>
          </a:p>
        </p:txBody>
      </p:sp>
      <p:sp>
        <p:nvSpPr>
          <p:cNvPr id="8" name="テキスト ボックス 7"/>
          <p:cNvSpPr txBox="1"/>
          <p:nvPr/>
        </p:nvSpPr>
        <p:spPr>
          <a:xfrm rot="20432320">
            <a:off x="5446034" y="1890813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7030A0"/>
                </a:solidFill>
              </a:rPr>
              <a:t>F-barES-FEM-T4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3840" y="5108170"/>
            <a:ext cx="7902464" cy="95410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800" dirty="0" smtClean="0">
                <a:solidFill>
                  <a:srgbClr val="FF00FF"/>
                </a:solidFill>
              </a:rPr>
              <a:t>SymF-barES-FEM-T4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conserves the total energy even in a contact problem.</a:t>
            </a:r>
          </a:p>
        </p:txBody>
      </p:sp>
    </p:spTree>
    <p:extLst>
      <p:ext uri="{BB962C8B-B14F-4D97-AF65-F5344CB8AC3E}">
        <p14:creationId xmlns:p14="http://schemas.microsoft.com/office/powerpoint/2010/main" val="1922252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Impact of Rubber Bunny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kumimoji="1" lang="en-US" altLang="ja-JP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28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8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kumimoji="1" lang="en-US" altLang="ja-JP" sz="9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n-US" altLang="ja-JP" sz="2400" dirty="0" smtClean="0"/>
                  <a:t>A Stanford bunny made of nearly incompressible rubber</a:t>
                </a:r>
                <a:br>
                  <a:rPr lang="en-US" altLang="ja-JP" sz="2400" dirty="0" smtClean="0"/>
                </a:br>
                <a:r>
                  <a:rPr lang="en-US" altLang="ja-JP" sz="2400" dirty="0" smtClean="0"/>
                  <a:t>(neo-</a:t>
                </a:r>
                <a:r>
                  <a:rPr lang="en-US" altLang="ja-JP" sz="2400" dirty="0" err="1" smtClean="0"/>
                  <a:t>Hookean</a:t>
                </a:r>
                <a:r>
                  <a:rPr lang="en-US" altLang="ja-JP" sz="2400" dirty="0" smtClean="0"/>
                  <a:t> </a:t>
                </a:r>
                <a:r>
                  <a:rPr lang="en-US" altLang="ja-JP" sz="2400" dirty="0" err="1" smtClean="0"/>
                  <a:t>hyperelastic</a:t>
                </a:r>
                <a:r>
                  <a:rPr lang="en-US" altLang="ja-JP" sz="2400" dirty="0" smtClean="0"/>
                  <a:t> body with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ja-JP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sz="2400" dirty="0" smtClean="0"/>
                  <a:t>.) </a:t>
                </a:r>
                <a:endParaRPr lang="en-US" altLang="ja-JP" sz="2400" dirty="0"/>
              </a:p>
              <a:p>
                <a:r>
                  <a:rPr lang="en-US" altLang="ja-JP" sz="2400" dirty="0" smtClean="0"/>
                  <a:t>Impacting the bunny to a slippery rigid wall with a uniform initial velocity.</a:t>
                </a:r>
              </a:p>
              <a:p>
                <a:r>
                  <a:rPr lang="en-US" altLang="ja-JP" sz="2400" dirty="0"/>
                  <a:t>C</a:t>
                </a:r>
                <a:r>
                  <a:rPr lang="en-US" altLang="ja-JP" sz="2400" dirty="0" smtClean="0"/>
                  <a:t>ompared to ABAQUS/Explicit C3D4 with a same mesh.</a:t>
                </a:r>
                <a:endParaRPr lang="en-US" altLang="ja-JP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r="50000" b="34391"/>
          <a:stretch/>
        </p:blipFill>
        <p:spPr>
          <a:xfrm>
            <a:off x="2879812" y="696114"/>
            <a:ext cx="3608773" cy="3010562"/>
          </a:xfrm>
          <a:prstGeom prst="rect">
            <a:avLst/>
          </a:prstGeom>
        </p:spPr>
      </p:pic>
      <p:sp>
        <p:nvSpPr>
          <p:cNvPr id="26" name="右矢印 25"/>
          <p:cNvSpPr/>
          <p:nvPr/>
        </p:nvSpPr>
        <p:spPr>
          <a:xfrm rot="10800000">
            <a:off x="5425963" y="1454153"/>
            <a:ext cx="936104" cy="4909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78035" y="692696"/>
            <a:ext cx="2484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u="sng" dirty="0" smtClean="0">
                <a:latin typeface="+mn-lt"/>
                <a:cs typeface="Times New Roman" panose="02020603050405020304" pitchFamily="18" charset="0"/>
              </a:rPr>
              <a:t>Initial velocity</a:t>
            </a:r>
          </a:p>
          <a:p>
            <a:pPr algn="ctr"/>
            <a:r>
              <a:rPr lang="en-US" altLang="ja-JP" sz="2400" dirty="0">
                <a:latin typeface="+mn-lt"/>
                <a:cs typeface="Times New Roman" panose="02020603050405020304" pitchFamily="18" charset="0"/>
              </a:rPr>
              <a:t>1</a:t>
            </a:r>
            <a:r>
              <a:rPr lang="en-US" altLang="ja-JP" sz="2400" dirty="0" smtClean="0">
                <a:latin typeface="+mn-lt"/>
                <a:cs typeface="Times New Roman" panose="02020603050405020304" pitchFamily="18" charset="0"/>
              </a:rPr>
              <a:t>0 m/s (uniform)</a:t>
            </a:r>
            <a:endParaRPr kumimoji="1" lang="ja-JP" altLang="en-US" sz="2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-55847" y="1416565"/>
            <a:ext cx="2932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 smtClean="0">
                <a:latin typeface="+mn-lt"/>
                <a:cs typeface="Times New Roman" panose="02020603050405020304" pitchFamily="18" charset="0"/>
              </a:rPr>
              <a:t>Rigid</a:t>
            </a:r>
            <a:r>
              <a:rPr kumimoji="1" lang="en-US" altLang="ja-JP" sz="2400" u="sng" dirty="0" smtClean="0">
                <a:latin typeface="+mn-lt"/>
                <a:cs typeface="Times New Roman" panose="02020603050405020304" pitchFamily="18" charset="0"/>
              </a:rPr>
              <a:t> Wall</a:t>
            </a:r>
          </a:p>
          <a:p>
            <a:pPr algn="ctr"/>
            <a:r>
              <a:rPr lang="en-US" altLang="ja-JP" sz="2400" dirty="0">
                <a:latin typeface="+mn-lt"/>
                <a:cs typeface="Times New Roman" panose="02020603050405020304" pitchFamily="18" charset="0"/>
              </a:rPr>
              <a:t>c</a:t>
            </a:r>
            <a:r>
              <a:rPr lang="en-US" altLang="ja-JP" sz="2400" dirty="0" smtClean="0">
                <a:latin typeface="+mn-lt"/>
                <a:cs typeface="Times New Roman" panose="02020603050405020304" pitchFamily="18" charset="0"/>
              </a:rPr>
              <a:t>ontact condition:</a:t>
            </a:r>
          </a:p>
          <a:p>
            <a:pPr algn="ctr"/>
            <a:r>
              <a:rPr lang="en-US" altLang="ja-JP" sz="2400" dirty="0" smtClean="0">
                <a:latin typeface="+mn-lt"/>
                <a:cs typeface="Times New Roman" panose="02020603050405020304" pitchFamily="18" charset="0"/>
              </a:rPr>
              <a:t>f</a:t>
            </a:r>
            <a:r>
              <a:rPr kumimoji="1" lang="en-US" altLang="ja-JP" sz="2400" dirty="0" smtClean="0">
                <a:latin typeface="+mn-lt"/>
                <a:cs typeface="Times New Roman" panose="02020603050405020304" pitchFamily="18" charset="0"/>
              </a:rPr>
              <a:t>ree-slip</a:t>
            </a:r>
            <a:r>
              <a:rPr lang="en-US" altLang="ja-JP" sz="24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ja-JP" sz="2400" dirty="0" smtClean="0">
                <a:latin typeface="+mn-lt"/>
                <a:cs typeface="Times New Roman" panose="02020603050405020304" pitchFamily="18" charset="0"/>
              </a:rPr>
              <a:t>&amp;</a:t>
            </a:r>
            <a:r>
              <a:rPr kumimoji="1" lang="en-US" altLang="ja-JP" sz="2400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kumimoji="1" lang="en-US" altLang="ja-JP" sz="2400" dirty="0" smtClean="0">
                <a:latin typeface="+mn-lt"/>
                <a:cs typeface="Times New Roman" panose="02020603050405020304" pitchFamily="18" charset="0"/>
              </a:rPr>
            </a:br>
            <a:r>
              <a:rPr kumimoji="1" lang="en-US" altLang="ja-JP" sz="2400" dirty="0" smtClean="0">
                <a:latin typeface="+mn-lt"/>
                <a:cs typeface="Times New Roman" panose="02020603050405020304" pitchFamily="18" charset="0"/>
              </a:rPr>
              <a:t>free-separation</a:t>
            </a:r>
            <a:endParaRPr kumimoji="1" lang="ja-JP" altLang="en-US" sz="2400" dirty="0">
              <a:latin typeface="+mn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6926122" y="1699652"/>
                <a:ext cx="219145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b="0" u="sng" dirty="0" smtClean="0">
                    <a:latin typeface="+mn-lt"/>
                    <a:cs typeface="Times New Roman" panose="02020603050405020304" pitchFamily="18" charset="0"/>
                  </a:rPr>
                  <a:t>Rubber</a:t>
                </a:r>
                <a:r>
                  <a:rPr kumimoji="1" lang="ja-JP" altLang="en-US" sz="2400" b="0" u="sng" dirty="0" smtClean="0"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b="0" u="sng" dirty="0" smtClean="0">
                    <a:latin typeface="+mn-lt"/>
                    <a:cs typeface="Times New Roman" panose="02020603050405020304" pitchFamily="18" charset="0"/>
                  </a:rPr>
                  <a:t>body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=6.0 </m:t>
                    </m:r>
                    <m:r>
                      <m:rPr>
                        <m:nor/>
                      </m:rPr>
                      <a:rPr kumimoji="1" lang="en-US" altLang="ja-JP" sz="2400" i="0" smtClean="0">
                        <a:latin typeface="+mn-lt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altLang="ja-JP" sz="2400" dirty="0">
                        <a:latin typeface="+mn-lt"/>
                        <a:cs typeface="Times New Roman" panose="02020603050405020304" pitchFamily="18" charset="0"/>
                      </a:rPr>
                      <m:t>a</m:t>
                    </m:r>
                  </m:oMath>
                </a14:m>
                <a:r>
                  <a:rPr lang="en-US" altLang="ja-JP" sz="2400" dirty="0" smtClean="0">
                    <a:latin typeface="+mn-lt"/>
                    <a:cs typeface="Times New Roman" panose="02020603050405020304" pitchFamily="18" charset="0"/>
                  </a:rPr>
                  <a:t> </a:t>
                </a:r>
                <a:endParaRPr lang="en-US" altLang="ja-JP" sz="2400" dirty="0">
                  <a:latin typeface="+mn-lt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𝟒𝟗</m:t>
                    </m:r>
                  </m:oMath>
                </a14:m>
                <a:r>
                  <a:rPr kumimoji="1" lang="en-US" altLang="ja-JP" sz="2400" dirty="0" smtClean="0">
                    <a:latin typeface="+mn-lt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=920 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kg</m:t>
                    </m:r>
                    <m:r>
                      <a:rPr kumimoji="1" lang="en-US" altLang="ja-JP" sz="24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ja-JP" sz="2400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1" lang="ja-JP" altLang="en-US" sz="2400" dirty="0" smtClean="0">
                    <a:latin typeface="+mn-lt"/>
                    <a:cs typeface="Times New Roman" panose="02020603050405020304" pitchFamily="18" charset="0"/>
                  </a:rPr>
                  <a:t> </a:t>
                </a:r>
                <a:endParaRPr kumimoji="1" lang="ja-JP" altLang="en-US" sz="2400" dirty="0">
                  <a:latin typeface="+mn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6122" y="1699652"/>
                <a:ext cx="2191451" cy="1569660"/>
              </a:xfrm>
              <a:prstGeom prst="rect">
                <a:avLst/>
              </a:prstGeom>
              <a:blipFill>
                <a:blip r:embed="rId4"/>
                <a:stretch>
                  <a:fillRect l="-4167" t="-2724" b="-54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線矢印コネクタ 20"/>
          <p:cNvCxnSpPr/>
          <p:nvPr/>
        </p:nvCxnSpPr>
        <p:spPr>
          <a:xfrm flipH="1">
            <a:off x="5714000" y="1988956"/>
            <a:ext cx="1212122" cy="5627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2201251" y="1438401"/>
            <a:ext cx="925657" cy="3366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4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unny_conta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5987" t="1607" r="23613" b="5123"/>
          <a:stretch/>
        </p:blipFill>
        <p:spPr>
          <a:xfrm>
            <a:off x="3275856" y="620688"/>
            <a:ext cx="4608512" cy="579664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Impact of Rubber </a:t>
            </a:r>
            <a:r>
              <a:rPr lang="en-US" altLang="ja-JP" dirty="0" smtClean="0"/>
              <a:t>Bunny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kumimoji="1"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ressure sign anim.</a:t>
            </a:r>
            <a:endParaRPr kumimoji="1"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7632340" y="877831"/>
            <a:ext cx="1098123" cy="71561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71500" y="4733853"/>
            <a:ext cx="3204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  <a:latin typeface="+mn-lt"/>
              </a:rPr>
              <a:t>SymF-barES-FEM-T4(1)</a:t>
            </a:r>
          </a:p>
          <a:p>
            <a:pPr marL="0" indent="0">
              <a:buNone/>
            </a:pPr>
            <a:r>
              <a:rPr lang="ja-JP" altLang="en-US" sz="2000" dirty="0" smtClean="0">
                <a:solidFill>
                  <a:srgbClr val="00B050"/>
                </a:solidFill>
                <a:latin typeface="+mn-lt"/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Less pressure checker</a:t>
            </a:r>
            <a:r>
              <a:rPr lang="en-US" altLang="ja-JP" sz="2000" dirty="0">
                <a:latin typeface="+mn-lt"/>
                <a:cs typeface="Arial" panose="020B0604020202020204" pitchFamily="34" charset="0"/>
              </a:rPr>
              <a:t/>
            </a:r>
            <a:br>
              <a:rPr lang="en-US" altLang="ja-JP" sz="2000" dirty="0">
                <a:latin typeface="+mn-lt"/>
                <a:cs typeface="Arial" panose="020B0604020202020204" pitchFamily="34" charset="0"/>
              </a:rPr>
            </a:br>
            <a:r>
              <a:rPr lang="ja-JP" altLang="en-US" sz="2000" dirty="0" smtClean="0">
                <a:solidFill>
                  <a:srgbClr val="00B050"/>
                </a:solidFill>
                <a:latin typeface="+mn-lt"/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No locking</a:t>
            </a:r>
            <a:r>
              <a:rPr lang="en-US" altLang="ja-JP" sz="2000" dirty="0">
                <a:latin typeface="+mn-lt"/>
              </a:rPr>
              <a:t/>
            </a:r>
            <a:br>
              <a:rPr lang="en-US" altLang="ja-JP" sz="2000" dirty="0">
                <a:latin typeface="+mn-lt"/>
              </a:rPr>
            </a:br>
            <a:r>
              <a:rPr lang="ja-JP" altLang="en-US" sz="2000" dirty="0" smtClean="0">
                <a:solidFill>
                  <a:srgbClr val="00B050"/>
                </a:solidFill>
                <a:latin typeface="+mn-lt"/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No energy divergence</a:t>
            </a:r>
            <a:endParaRPr lang="en-US" altLang="ja-JP" sz="2000" dirty="0">
              <a:latin typeface="+mn-lt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25505" y="1052736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>
                <a:latin typeface="+mn-lt"/>
              </a:rPr>
              <a:t>ABAQUS/Explicit</a:t>
            </a:r>
            <a:r>
              <a:rPr lang="ja-JP" altLang="en-US" sz="2000" dirty="0" smtClean="0">
                <a:latin typeface="+mn-lt"/>
              </a:rPr>
              <a:t> </a:t>
            </a:r>
            <a:r>
              <a:rPr lang="en-US" altLang="ja-JP" sz="2000" dirty="0" smtClean="0">
                <a:latin typeface="+mn-lt"/>
              </a:rPr>
              <a:t>C3D4</a:t>
            </a:r>
            <a:endParaRPr lang="en-US" altLang="ja-JP" sz="2000" dirty="0">
              <a:latin typeface="+mn-lt"/>
            </a:endParaRPr>
          </a:p>
          <a:p>
            <a:pPr marL="0" indent="0">
              <a:buNone/>
            </a:pPr>
            <a:r>
              <a:rPr lang="ja-JP" altLang="en-US" sz="2000" dirty="0" smtClean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✗</a:t>
            </a:r>
            <a:r>
              <a:rPr lang="en-US" altLang="ja-JP" sz="2000" dirty="0" err="1" smtClean="0">
                <a:latin typeface="+mn-lt"/>
                <a:cs typeface="Arial" panose="020B0604020202020204" pitchFamily="34" charset="0"/>
              </a:rPr>
              <a:t>Pressrue</a:t>
            </a:r>
            <a:r>
              <a:rPr lang="en-US" altLang="ja-JP" sz="2000" dirty="0" smtClean="0">
                <a:latin typeface="+mn-lt"/>
                <a:cs typeface="Arial" panose="020B0604020202020204" pitchFamily="34" charset="0"/>
              </a:rPr>
              <a:t> checkerboard</a:t>
            </a:r>
            <a:r>
              <a:rPr lang="en-US" altLang="ja-JP" sz="2000" dirty="0">
                <a:latin typeface="+mn-lt"/>
                <a:cs typeface="Arial" panose="020B0604020202020204" pitchFamily="34" charset="0"/>
              </a:rPr>
              <a:t/>
            </a:r>
            <a:br>
              <a:rPr lang="en-US" altLang="ja-JP" sz="2000" dirty="0">
                <a:latin typeface="+mn-lt"/>
                <a:cs typeface="Arial" panose="020B0604020202020204" pitchFamily="34" charset="0"/>
              </a:rPr>
            </a:br>
            <a:r>
              <a:rPr lang="ja-JP" altLang="en-US" sz="2000" dirty="0" smtClean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✗</a:t>
            </a: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Locking</a:t>
            </a:r>
            <a:r>
              <a:rPr lang="en-US" altLang="ja-JP" sz="2000" dirty="0">
                <a:latin typeface="+mn-lt"/>
              </a:rPr>
              <a:t/>
            </a:r>
            <a:br>
              <a:rPr lang="en-US" altLang="ja-JP" sz="2000" dirty="0">
                <a:latin typeface="+mn-lt"/>
              </a:rPr>
            </a:br>
            <a:r>
              <a:rPr lang="ja-JP" altLang="en-US" sz="2000" dirty="0" smtClean="0">
                <a:solidFill>
                  <a:srgbClr val="00B050"/>
                </a:solidFill>
                <a:latin typeface="+mn-lt"/>
                <a:cs typeface="メイリオ" panose="020B0604030504040204" pitchFamily="50" charset="-128"/>
              </a:rPr>
              <a:t>✔</a:t>
            </a:r>
            <a:r>
              <a:rPr lang="en-US" altLang="ja-JP" sz="2000" kern="0" dirty="0" smtClean="0">
                <a:latin typeface="+mn-lt"/>
              </a:rPr>
              <a:t> </a:t>
            </a:r>
            <a:r>
              <a:rPr lang="en-US" altLang="ja-JP" sz="2000" kern="0" dirty="0">
                <a:latin typeface="+mn-lt"/>
              </a:rPr>
              <a:t>N</a:t>
            </a:r>
            <a:r>
              <a:rPr lang="en-US" altLang="ja-JP" sz="2000" kern="0" dirty="0" smtClean="0">
                <a:latin typeface="+mn-lt"/>
              </a:rPr>
              <a:t>o energy divergence</a:t>
            </a:r>
            <a:endParaRPr kumimoji="1" lang="en-US" altLang="ja-JP" sz="2000" dirty="0" smtClean="0">
              <a:latin typeface="+mn-lt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3518" y="2865705"/>
            <a:ext cx="28803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  <a:latin typeface="+mn-lt"/>
              </a:rPr>
              <a:t>F-barES-FEM-T4(1)</a:t>
            </a:r>
          </a:p>
          <a:p>
            <a:pPr marL="0" indent="0">
              <a:buNone/>
            </a:pPr>
            <a:r>
              <a:rPr lang="ja-JP" altLang="en-US" sz="2000" dirty="0" smtClean="0">
                <a:solidFill>
                  <a:srgbClr val="00B050"/>
                </a:solidFill>
                <a:latin typeface="+mn-lt"/>
                <a:cs typeface="メイリオ" panose="020B0604030504040204" pitchFamily="50" charset="-128"/>
              </a:rPr>
              <a:t>✔ </a:t>
            </a:r>
            <a:r>
              <a:rPr lang="en-US" altLang="ja-JP" sz="2000" dirty="0">
                <a:latin typeface="+mn-lt"/>
                <a:cs typeface="Arial" panose="020B0604020202020204" pitchFamily="34" charset="0"/>
              </a:rPr>
              <a:t>N</a:t>
            </a:r>
            <a:r>
              <a:rPr lang="en-US" altLang="ja-JP" sz="2000" dirty="0" smtClean="0">
                <a:latin typeface="+mn-lt"/>
                <a:cs typeface="Arial" panose="020B0604020202020204" pitchFamily="34" charset="0"/>
              </a:rPr>
              <a:t>o pressure checker</a:t>
            </a:r>
            <a:br>
              <a:rPr lang="en-US" altLang="ja-JP" sz="2000" dirty="0" smtClean="0">
                <a:latin typeface="+mn-lt"/>
                <a:cs typeface="Arial" panose="020B0604020202020204" pitchFamily="34" charset="0"/>
              </a:rPr>
            </a:br>
            <a:r>
              <a:rPr lang="ja-JP" altLang="en-US" sz="2000" dirty="0" smtClean="0">
                <a:solidFill>
                  <a:srgbClr val="00B050"/>
                </a:solidFill>
                <a:latin typeface="+mn-lt"/>
                <a:cs typeface="メイリオ" panose="020B0604030504040204" pitchFamily="50" charset="-128"/>
              </a:rPr>
              <a:t>✔ </a:t>
            </a:r>
            <a:r>
              <a:rPr lang="en-US" altLang="ja-JP" sz="2000" dirty="0">
                <a:latin typeface="+mn-lt"/>
                <a:cs typeface="メイリオ" panose="020B0604030504040204" pitchFamily="50" charset="-128"/>
              </a:rPr>
              <a:t>N</a:t>
            </a: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o locking</a:t>
            </a:r>
            <a:r>
              <a:rPr lang="en-US" altLang="ja-JP" sz="2000" dirty="0">
                <a:latin typeface="+mn-lt"/>
              </a:rPr>
              <a:t/>
            </a:r>
            <a:br>
              <a:rPr lang="en-US" altLang="ja-JP" sz="2000" dirty="0">
                <a:latin typeface="+mn-lt"/>
              </a:rPr>
            </a:br>
            <a:r>
              <a:rPr lang="ja-JP" altLang="en-US" sz="2000" dirty="0" smtClean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✗</a:t>
            </a:r>
            <a:r>
              <a:rPr lang="en-US" altLang="ja-JP" sz="2000" kern="0" dirty="0" smtClean="0">
                <a:latin typeface="+mn-lt"/>
              </a:rPr>
              <a:t> Energy divergence</a:t>
            </a:r>
            <a:endParaRPr lang="en-US" altLang="ja-JP" sz="20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22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Impact of Rubber Bunny</a:t>
            </a:r>
            <a:endParaRPr kumimoji="1" lang="ja-JP" altLang="en-US" dirty="0"/>
          </a:p>
        </p:txBody>
      </p:sp>
      <p:sp>
        <p:nvSpPr>
          <p:cNvPr id="24" name="コンテンツ プレースホルダー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Pressure sign dist. 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after contact 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7632340" y="979688"/>
            <a:ext cx="1098123" cy="71561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3902" r="49212" b="66838"/>
          <a:stretch/>
        </p:blipFill>
        <p:spPr>
          <a:xfrm>
            <a:off x="359532" y="1934834"/>
            <a:ext cx="3034853" cy="232225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1" t="33660" r="49212" b="37730"/>
          <a:stretch/>
        </p:blipFill>
        <p:spPr>
          <a:xfrm>
            <a:off x="3160987" y="1916832"/>
            <a:ext cx="3031643" cy="226825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63062" r="49212" b="8015"/>
          <a:stretch/>
        </p:blipFill>
        <p:spPr>
          <a:xfrm>
            <a:off x="6029872" y="1874673"/>
            <a:ext cx="2877594" cy="2274407"/>
          </a:xfrm>
          <a:prstGeom prst="rect">
            <a:avLst/>
          </a:prstGeom>
        </p:spPr>
      </p:pic>
      <p:sp>
        <p:nvSpPr>
          <p:cNvPr id="12" name="コンテンツ プレースホルダー 2"/>
          <p:cNvSpPr txBox="1">
            <a:spLocks/>
          </p:cNvSpPr>
          <p:nvPr/>
        </p:nvSpPr>
        <p:spPr>
          <a:xfrm>
            <a:off x="1210445" y="4798605"/>
            <a:ext cx="6722411" cy="972108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200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sz="2800" kern="0" dirty="0" smtClean="0">
                <a:latin typeface="+mn-lt"/>
              </a:rPr>
              <a:t>Our methods can capture the pressure </a:t>
            </a:r>
            <a:br>
              <a:rPr lang="en-US" altLang="ja-JP" sz="2800" kern="0" dirty="0" smtClean="0">
                <a:latin typeface="+mn-lt"/>
              </a:rPr>
            </a:br>
            <a:r>
              <a:rPr lang="en-US" altLang="ja-JP" sz="2800" kern="0" dirty="0" smtClean="0">
                <a:latin typeface="+mn-lt"/>
              </a:rPr>
              <a:t>wave propagation in a complex body.</a:t>
            </a:r>
            <a:endParaRPr lang="ja-JP" altLang="en-US" sz="2800" kern="0" dirty="0">
              <a:latin typeface="+mn-lt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47770" y="4231404"/>
            <a:ext cx="3041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SymF-barES-FEM-T4(1)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9512" y="4235769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kumimoji="1" lang="ja-JP" altLang="en-US" sz="2000" dirty="0" smtClean="0"/>
              <a:t>　</a:t>
            </a:r>
            <a:r>
              <a:rPr kumimoji="1" lang="en-US" altLang="ja-JP" sz="2000" dirty="0" smtClean="0"/>
              <a:t>C3D4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418663" y="4231404"/>
            <a:ext cx="2516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F-barES-FEM-T4(1)</a:t>
            </a:r>
          </a:p>
        </p:txBody>
      </p:sp>
      <p:sp>
        <p:nvSpPr>
          <p:cNvPr id="19" name="コンテンツ プレースホルダー 8"/>
          <p:cNvSpPr txBox="1">
            <a:spLocks/>
          </p:cNvSpPr>
          <p:nvPr/>
        </p:nvSpPr>
        <p:spPr bwMode="auto">
          <a:xfrm>
            <a:off x="4037625" y="1187366"/>
            <a:ext cx="3486703" cy="34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ja-JP" altLang="en-US" sz="2000" dirty="0">
                <a:solidFill>
                  <a:srgbClr val="00B050"/>
                </a:solidFill>
                <a:latin typeface="+mn-lt"/>
                <a:cs typeface="メイリオ" panose="020B0604030504040204" pitchFamily="50" charset="-128"/>
              </a:rPr>
              <a:t>✔ </a:t>
            </a:r>
            <a:r>
              <a:rPr lang="en-US" altLang="ja-JP" sz="2000" dirty="0" smtClean="0">
                <a:latin typeface="+mn-lt"/>
                <a:cs typeface="メイリオ" panose="020B0604030504040204" pitchFamily="50" charset="-128"/>
              </a:rPr>
              <a:t>Pressure wave propagation</a:t>
            </a:r>
            <a:endParaRPr lang="en-US" altLang="ja-JP" sz="2000" kern="0" dirty="0" smtClean="0">
              <a:latin typeface="+mn-lt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4788024" y="1562149"/>
            <a:ext cx="556746" cy="11406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コンテンツ プレースホルダー 8"/>
          <p:cNvSpPr txBox="1">
            <a:spLocks/>
          </p:cNvSpPr>
          <p:nvPr/>
        </p:nvSpPr>
        <p:spPr bwMode="auto">
          <a:xfrm>
            <a:off x="359532" y="1179016"/>
            <a:ext cx="3034853" cy="35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ja-JP" altLang="en-US" sz="2000" dirty="0" smtClean="0">
                <a:solidFill>
                  <a:srgbClr val="FF0000"/>
                </a:solidFill>
                <a:latin typeface="+mn-lt"/>
                <a:cs typeface="メイリオ" panose="020B0604030504040204" pitchFamily="50" charset="-128"/>
              </a:rPr>
              <a:t>✗</a:t>
            </a:r>
            <a:r>
              <a:rPr lang="en-US" altLang="ja-JP" sz="2000" kern="0" dirty="0" smtClean="0">
                <a:latin typeface="+mn-lt"/>
              </a:rPr>
              <a:t>Pressure checkerboard</a:t>
            </a:r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1840615" y="1532974"/>
            <a:ext cx="580974" cy="11697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6084168" y="1505795"/>
            <a:ext cx="756084" cy="5488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1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01"/>
          <a:stretch/>
        </p:blipFill>
        <p:spPr>
          <a:xfrm>
            <a:off x="440115" y="1011747"/>
            <a:ext cx="8249914" cy="424409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Impact of Rubber Bunny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total energy over time</a:t>
            </a:r>
            <a:endParaRPr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ja-JP" altLang="en-US" sz="28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13840" y="5391217"/>
            <a:ext cx="7902464" cy="95410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800" dirty="0" smtClean="0">
                <a:solidFill>
                  <a:srgbClr val="FF00FF"/>
                </a:solidFill>
              </a:rPr>
              <a:t>SymF-barES-FEM-T4</a:t>
            </a:r>
            <a:r>
              <a:rPr lang="ja-JP" altLang="en-US" sz="2800" dirty="0"/>
              <a:t> </a:t>
            </a:r>
            <a:r>
              <a:rPr lang="en-US" altLang="ja-JP" sz="2800" dirty="0" smtClean="0"/>
              <a:t>conserves the total energy</a:t>
            </a:r>
            <a:br>
              <a:rPr lang="en-US" altLang="ja-JP" sz="2800" dirty="0" smtClean="0"/>
            </a:br>
            <a:r>
              <a:rPr lang="en-US" altLang="ja-JP" sz="2800" dirty="0" smtClean="0"/>
              <a:t>in a contact problem even with complex shapes.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08323" y="2984958"/>
            <a:ext cx="2863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FF"/>
                </a:solidFill>
              </a:rPr>
              <a:t>SymF-barES-FEM-T4</a:t>
            </a:r>
            <a:endParaRPr lang="ja-JP" altLang="en-US" sz="2000" b="1" dirty="0"/>
          </a:p>
        </p:txBody>
      </p:sp>
      <p:sp>
        <p:nvSpPr>
          <p:cNvPr id="9" name="テキスト ボックス 8"/>
          <p:cNvSpPr txBox="1"/>
          <p:nvPr/>
        </p:nvSpPr>
        <p:spPr>
          <a:xfrm rot="19804194">
            <a:off x="4333004" y="174840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7030A0"/>
                </a:solidFill>
              </a:rPr>
              <a:t>F-barES-FEM-T4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6624228" y="4829090"/>
            <a:ext cx="2448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sz="2000" dirty="0" smtClean="0"/>
              <a:t>(150,000 </a:t>
            </a:r>
            <a:r>
              <a:rPr lang="en-US" altLang="ja-JP" sz="2000" dirty="0" err="1" smtClean="0"/>
              <a:t>timesteps</a:t>
            </a:r>
            <a:r>
              <a:rPr lang="en-US" altLang="ja-JP" sz="2000" dirty="0" smtClean="0"/>
              <a:t>)</a:t>
            </a:r>
            <a:endParaRPr lang="ja-JP" altLang="en-US" sz="2000" dirty="0"/>
          </a:p>
        </p:txBody>
      </p:sp>
      <p:sp>
        <p:nvSpPr>
          <p:cNvPr id="4" name="正方形/長方形 3"/>
          <p:cNvSpPr/>
          <p:nvPr/>
        </p:nvSpPr>
        <p:spPr>
          <a:xfrm rot="16200000">
            <a:off x="-807593" y="2749453"/>
            <a:ext cx="2015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/>
              <a:t>(</a:t>
            </a:r>
            <a:r>
              <a:rPr lang="en-US" altLang="ja-JP" sz="2000" dirty="0" err="1" smtClean="0"/>
              <a:t>Kinetil</a:t>
            </a:r>
            <a:r>
              <a:rPr lang="en-US" altLang="ja-JP" sz="2000" dirty="0" smtClean="0"/>
              <a:t> + Strain)</a:t>
            </a:r>
            <a:endParaRPr lang="ja-JP" altLang="en-US" sz="20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1" t="29167" r="-1113" b="47080"/>
          <a:stretch/>
        </p:blipFill>
        <p:spPr>
          <a:xfrm>
            <a:off x="1799692" y="3458853"/>
            <a:ext cx="338437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Summary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20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dirty="0" smtClean="0">
                <a:cs typeface="メイリオ" panose="020B0604030504040204" pitchFamily="50" charset="-128"/>
              </a:rPr>
              <a:t>Summary</a:t>
            </a:r>
            <a:endParaRPr lang="ja-JP" altLang="en-US" dirty="0" smtClean="0">
              <a:cs typeface="メイリオ" panose="020B0604030504040204" pitchFamily="50" charset="-128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50824" y="623887"/>
            <a:ext cx="8641655" cy="4209269"/>
          </a:xfrm>
        </p:spPr>
        <p:txBody>
          <a:bodyPr/>
          <a:lstStyle/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accuracy and stability of </a:t>
            </a:r>
            <a:r>
              <a:rPr lang="en-US" altLang="ja-JP" sz="2800" dirty="0" smtClean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SymF-barES-FEM-T4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 dynamic explicit contact problems was evaluated. </a:t>
            </a:r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8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SymF-barES-FEM-T4</a:t>
            </a:r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realizes</a:t>
            </a:r>
            <a:b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800" b="1" dirty="0" smtClean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 </a:t>
            </a:r>
            <a:r>
              <a:rPr lang="en-US" altLang="ja-JP" sz="2800" dirty="0"/>
              <a:t>Less pressure </a:t>
            </a:r>
            <a:r>
              <a:rPr lang="en-US" altLang="ja-JP" sz="2800" dirty="0" smtClean="0"/>
              <a:t>oscillation</a:t>
            </a:r>
            <a:br>
              <a:rPr lang="en-US" altLang="ja-JP" sz="2800" dirty="0" smtClean="0"/>
            </a:br>
            <a:r>
              <a:rPr lang="ja-JP" altLang="en-US" sz="2800" b="1" dirty="0" smtClean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No </a:t>
            </a:r>
            <a:r>
              <a:rPr lang="en-US" altLang="ja-JP" sz="2800" dirty="0" smtClean="0"/>
              <a:t>locking</a:t>
            </a:r>
            <a:br>
              <a:rPr lang="en-US" altLang="ja-JP" sz="2800" dirty="0" smtClean="0"/>
            </a:br>
            <a:r>
              <a:rPr lang="ja-JP" altLang="en-US" sz="2800" b="1" dirty="0" smtClean="0">
                <a:solidFill>
                  <a:srgbClr val="00B050"/>
                </a:solidFill>
                <a:latin typeface="+mn-ea"/>
                <a:cs typeface="メイリオ" panose="020B0604030504040204" pitchFamily="50" charset="-128"/>
              </a:rPr>
              <a:t>✔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No energy </a:t>
            </a:r>
            <a:r>
              <a:rPr lang="en-US" altLang="ja-JP" sz="2800" dirty="0" smtClean="0"/>
              <a:t>divergence</a:t>
            </a:r>
          </a:p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Further improvement for perfect suppression of pressure oscillation is our future work.</a:t>
            </a:r>
            <a:endParaRPr lang="en-US" altLang="ja-JP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en-US" altLang="ja-JP" dirty="0" smtClean="0"/>
              <a:t>P. </a:t>
            </a:r>
            <a:fld id="{07015E4A-0C89-43D0-8D9E-5143E80DED9C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95039" y="4617132"/>
            <a:ext cx="509787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+mj-lt"/>
              </a:rPr>
              <a:t>Thank you for your kind attention.</a:t>
            </a:r>
            <a:endParaRPr kumimoji="1" lang="ja-JP" alt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663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en-US" altLang="ja-JP" sz="13800" dirty="0" smtClean="0"/>
              <a:t>Appendix</a:t>
            </a:r>
            <a:endParaRPr kumimoji="1" lang="ja-JP" altLang="en-US" sz="13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31169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 smtClean="0"/>
              <a:t>Issue</a:t>
            </a:r>
            <a:r>
              <a:rPr lang="ja-JP" altLang="en-US" dirty="0"/>
              <a:t> </a:t>
            </a:r>
            <a:r>
              <a:rPr lang="en-US" altLang="ja-JP" dirty="0" smtClean="0"/>
              <a:t>in Ordinary T10 Elements</a:t>
            </a:r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00"/>
              </a:spcBef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</a:t>
            </a:r>
          </a:p>
          <a:p>
            <a:pPr marL="0" indent="0" algn="ctr">
              <a:spcBef>
                <a:spcPts val="200"/>
              </a:spcBef>
              <a:buNone/>
            </a:pPr>
            <a:r>
              <a:rPr lang="en-US" altLang="ja-JP" sz="2800" dirty="0" smtClean="0"/>
              <a:t>When we use </a:t>
            </a:r>
            <a:r>
              <a:rPr lang="en-US" altLang="ja-JP" sz="2800" dirty="0" smtClean="0">
                <a:solidFill>
                  <a:srgbClr val="006600"/>
                </a:solidFill>
              </a:rPr>
              <a:t>10-node </a:t>
            </a:r>
            <a:r>
              <a:rPr kumimoji="1" lang="en-US" altLang="ja-JP" sz="2800" dirty="0" smtClean="0">
                <a:solidFill>
                  <a:srgbClr val="006600"/>
                </a:solidFill>
              </a:rPr>
              <a:t>tetrahedral (T10) </a:t>
            </a:r>
            <a:r>
              <a:rPr kumimoji="1" lang="en-US" altLang="ja-JP" sz="2800" dirty="0" smtClean="0"/>
              <a:t>mesh,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the number of </a:t>
            </a:r>
            <a:r>
              <a:rPr lang="en-US" altLang="ja-JP" sz="2800" dirty="0" smtClean="0"/>
              <a:t>nodes gets much larger</a:t>
            </a:r>
            <a:br>
              <a:rPr lang="en-US" altLang="ja-JP" sz="2800" dirty="0" smtClean="0"/>
            </a:br>
            <a:r>
              <a:rPr lang="en-US" altLang="ja-JP" sz="2800" dirty="0" smtClean="0"/>
              <a:t>to express complex shapes without element kink.</a:t>
            </a:r>
            <a:br>
              <a:rPr lang="en-US" altLang="ja-JP" sz="2800" dirty="0" smtClean="0"/>
            </a:br>
            <a:endParaRPr lang="en-US" altLang="ja-JP" sz="2800" dirty="0" smtClean="0"/>
          </a:p>
          <a:p>
            <a:pPr marL="0" indent="0" algn="ctr">
              <a:spcBef>
                <a:spcPts val="200"/>
              </a:spcBef>
              <a:buNone/>
            </a:pPr>
            <a:endParaRPr lang="en-US" altLang="ja-JP" sz="2800" dirty="0" smtClean="0"/>
          </a:p>
          <a:p>
            <a:pPr marL="0" indent="0" algn="ctr">
              <a:spcBef>
                <a:spcPts val="200"/>
              </a:spcBef>
              <a:buNone/>
            </a:pPr>
            <a:endParaRPr lang="en-US" altLang="ja-JP" sz="2800" dirty="0" smtClean="0"/>
          </a:p>
          <a:p>
            <a:pPr marL="0" indent="0" algn="ctr">
              <a:spcBef>
                <a:spcPts val="200"/>
              </a:spcBef>
              <a:buNone/>
            </a:pPr>
            <a:endParaRPr lang="en-US" altLang="ja-JP" sz="2800" dirty="0" smtClean="0"/>
          </a:p>
          <a:p>
            <a:pPr marL="0" indent="0" algn="ctr">
              <a:spcBef>
                <a:spcPts val="200"/>
              </a:spcBef>
              <a:buNone/>
            </a:pPr>
            <a:r>
              <a:rPr lang="ja-JP" altLang="en-US" sz="2800" b="1" dirty="0">
                <a:solidFill>
                  <a:srgbClr val="0000CC"/>
                </a:solidFill>
                <a:sym typeface="Wingdings" panose="05000000000000000000" pitchFamily="2" charset="2"/>
              </a:rPr>
              <a:t> </a:t>
            </a:r>
            <a:r>
              <a:rPr lang="en-US" altLang="ja-JP" sz="2800" dirty="0" smtClean="0"/>
              <a:t>Skewed T4                     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✗</a:t>
            </a:r>
            <a:r>
              <a:rPr lang="en-US" altLang="ja-JP" sz="2800" dirty="0" smtClean="0"/>
              <a:t>Kinked T10</a:t>
            </a:r>
            <a:br>
              <a:rPr lang="en-US" altLang="ja-JP" sz="2800" dirty="0" smtClean="0"/>
            </a:br>
            <a:endParaRPr lang="en-US" altLang="ja-JP" sz="1000" b="1" u="sng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200"/>
              </a:spcBef>
              <a:buNone/>
            </a:pPr>
            <a:r>
              <a:rPr lang="en-US" altLang="ja-JP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Solutions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kumimoji="1" lang="en-US" altLang="ja-JP" sz="2800" dirty="0" smtClean="0">
                <a:solidFill>
                  <a:srgbClr val="000000"/>
                </a:solidFill>
              </a:rPr>
              <a:t>Robust T10 element   (method in the previous talk)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ja-JP" sz="2800" dirty="0" smtClean="0">
                <a:solidFill>
                  <a:srgbClr val="000000"/>
                </a:solidFill>
              </a:rPr>
              <a:t>Accurate T4 element  (method in THIS talk)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5"/>
            <a:ext cx="3736294" cy="169955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6" y="2492896"/>
            <a:ext cx="3230686" cy="169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/>
              <a:t>Benefits and Drawbacks of F-barES-FEM-T4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" indent="0">
              <a:buClr>
                <a:srgbClr val="0000CC"/>
              </a:buClr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Drawbacks</a:t>
            </a:r>
            <a:endParaRPr lang="en-US" altLang="ja-JP" sz="2800" dirty="0"/>
          </a:p>
          <a:p>
            <a:pPr marL="57150" indent="0" algn="ctr">
              <a:buClr>
                <a:srgbClr val="0000CC"/>
              </a:buClr>
              <a:buNone/>
            </a:pPr>
            <a:r>
              <a:rPr lang="en-US" altLang="ja-JP" sz="2800" b="1" dirty="0" smtClean="0">
                <a:solidFill>
                  <a:srgbClr val="FF0000"/>
                </a:solidFill>
              </a:rPr>
              <a:t>✗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800" dirty="0" smtClean="0"/>
              <a:t>Slow speed of calculation.</a:t>
            </a:r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 smtClean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 smtClean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dirty="0"/>
          </a:p>
          <a:p>
            <a:pPr marL="57150" indent="0" algn="ctr">
              <a:buClr>
                <a:srgbClr val="0000CC"/>
              </a:buClr>
              <a:buNone/>
            </a:pPr>
            <a:endParaRPr lang="en-US" altLang="ja-JP" sz="1400" dirty="0"/>
          </a:p>
          <a:p>
            <a:pPr marL="57150" indent="0" algn="ctr">
              <a:buClr>
                <a:srgbClr val="0000CC"/>
              </a:buClr>
              <a:buNone/>
            </a:pPr>
            <a:r>
              <a:rPr lang="en-US" altLang="ja-JP" sz="2400" dirty="0" smtClean="0"/>
              <a:t>In </a:t>
            </a:r>
            <a:r>
              <a:rPr lang="en-US" altLang="ja-JP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explicit</a:t>
            </a:r>
            <a:r>
              <a:rPr lang="en-US" altLang="ja-JP" sz="2400" dirty="0" smtClean="0"/>
              <a:t> analyses, [K] is unnecessary; yet, </a:t>
            </a:r>
            <a:r>
              <a:rPr lang="en-US" altLang="ja-JP" sz="2400" dirty="0" smtClean="0">
                <a:solidFill>
                  <a:srgbClr val="FF0000"/>
                </a:solidFill>
              </a:rPr>
              <a:t>CPU Time </a:t>
            </a:r>
            <a:r>
              <a:rPr lang="en-US" altLang="ja-JP" sz="2400" dirty="0" smtClean="0"/>
              <a:t>increases gradually with the </a:t>
            </a:r>
            <a:r>
              <a:rPr lang="en-US" altLang="ja-JP" sz="2400" dirty="0" smtClean="0">
                <a:solidFill>
                  <a:srgbClr val="0000CC"/>
                </a:solidFill>
              </a:rPr>
              <a:t># of cyclic </a:t>
            </a:r>
            <a:r>
              <a:rPr lang="en-US" altLang="ja-JP" sz="2400" dirty="0" err="1" smtClean="0">
                <a:solidFill>
                  <a:srgbClr val="0000CC"/>
                </a:solidFill>
              </a:rPr>
              <a:t>smoothings</a:t>
            </a:r>
            <a:r>
              <a:rPr lang="en-US" altLang="ja-JP" sz="2400" dirty="0" smtClean="0"/>
              <a:t>.</a:t>
            </a:r>
            <a:endParaRPr lang="en-US" altLang="ja-JP" sz="2400" dirty="0" smtClean="0">
              <a:solidFill>
                <a:srgbClr val="FF00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graphicFrame>
        <p:nvGraphicFramePr>
          <p:cNvPr id="6" name="コンテンツ プレースホルダー 6"/>
          <p:cNvGraphicFramePr>
            <a:graphicFrameLocks/>
          </p:cNvGraphicFramePr>
          <p:nvPr>
            <p:extLst/>
          </p:nvPr>
        </p:nvGraphicFramePr>
        <p:xfrm>
          <a:off x="431539" y="1592796"/>
          <a:ext cx="7851583" cy="3708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981677" y="404106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(x1)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45501" y="373630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(x2.7)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04148" y="305966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(x6.3)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80312" y="183682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(x13.1)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1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Our T4 Method for Static Problems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dirty="0" smtClean="0"/>
              <a:t>Our group has proposed a new S-FEM-T4 formulation, </a:t>
            </a:r>
            <a:r>
              <a:rPr kumimoji="1" lang="en-US" altLang="ja-JP" sz="2800" b="1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800" b="1" dirty="0"/>
              <a:t>,</a:t>
            </a:r>
            <a:r>
              <a:rPr kumimoji="1" lang="en-US" altLang="ja-JP" sz="2800" b="1" dirty="0" smtClean="0"/>
              <a:t> </a:t>
            </a:r>
            <a:r>
              <a:rPr kumimoji="1" lang="en-US" altLang="ja-JP" sz="2800" dirty="0" smtClean="0"/>
              <a:t>detailed later.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1560" y="4357775"/>
            <a:ext cx="3631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ABAQUS C3D4H</a:t>
            </a:r>
            <a:endParaRPr lang="en-US" altLang="ja-JP" sz="2400" dirty="0"/>
          </a:p>
          <a:p>
            <a:pPr algn="ctr"/>
            <a:r>
              <a:rPr lang="ja-JP" altLang="en-US" sz="2000" b="1" dirty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✗ </a:t>
            </a:r>
            <a:r>
              <a:rPr lang="en-US" altLang="ja-JP" sz="2000" dirty="0" smtClean="0"/>
              <a:t>pressure oscillation</a:t>
            </a:r>
            <a:endParaRPr lang="en-US" altLang="ja-JP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5" y="1556792"/>
            <a:ext cx="3415769" cy="27214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14" y="1446138"/>
            <a:ext cx="3554247" cy="284695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815786" y="4311443"/>
            <a:ext cx="3631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7030A0"/>
                </a:solidFill>
              </a:rPr>
              <a:t>F-barES-FEM-T4(3)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64101" y="4880193"/>
            <a:ext cx="232973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dirty="0" smtClean="0"/>
              <a:t># of cyclic </a:t>
            </a:r>
            <a:r>
              <a:rPr kumimoji="1" lang="en-US" altLang="ja-JP" dirty="0" err="1" smtClean="0"/>
              <a:t>smoothings</a:t>
            </a:r>
            <a:endParaRPr kumimoji="1" lang="ja-JP" altLang="en-US" dirty="0"/>
          </a:p>
        </p:txBody>
      </p:sp>
      <p:cxnSp>
        <p:nvCxnSpPr>
          <p:cNvPr id="12" name="直線矢印コネクタ 11"/>
          <p:cNvCxnSpPr>
            <a:stCxn id="11" idx="0"/>
          </p:cNvCxnSpPr>
          <p:nvPr/>
        </p:nvCxnSpPr>
        <p:spPr>
          <a:xfrm flipV="1">
            <a:off x="7628967" y="4713585"/>
            <a:ext cx="161212" cy="166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コンテンツ プレースホルダー 2"/>
          <p:cNvSpPr txBox="1">
            <a:spLocks/>
          </p:cNvSpPr>
          <p:nvPr/>
        </p:nvSpPr>
        <p:spPr bwMode="auto">
          <a:xfrm>
            <a:off x="250825" y="5384088"/>
            <a:ext cx="8642350" cy="427038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sz="2400" kern="0" dirty="0" smtClean="0">
                <a:solidFill>
                  <a:srgbClr val="7030A0"/>
                </a:solidFill>
              </a:rPr>
              <a:t>F-barES-FEM-T4</a:t>
            </a:r>
            <a:r>
              <a:rPr lang="en-US" altLang="ja-JP" sz="2400" kern="0" dirty="0" smtClean="0"/>
              <a:t> shows excellent accuracy in </a:t>
            </a:r>
            <a:r>
              <a:rPr lang="en-US" altLang="ja-JP" sz="2400" b="1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static</a:t>
            </a:r>
            <a:r>
              <a:rPr lang="en-US" altLang="ja-JP" sz="2400" kern="0" dirty="0" smtClean="0">
                <a:solidFill>
                  <a:srgbClr val="FF0000"/>
                </a:solidFill>
              </a:rPr>
              <a:t> </a:t>
            </a:r>
            <a:r>
              <a:rPr lang="en-US" altLang="ja-JP" sz="2400" kern="0" dirty="0" smtClean="0"/>
              <a:t>problems!</a:t>
            </a:r>
            <a:endParaRPr lang="ja-JP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50547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3600" dirty="0" smtClean="0"/>
              <a:t>Our T4 Method for Dynamic Problems</a:t>
            </a:r>
            <a:endParaRPr kumimoji="1" lang="ja-JP" altLang="en-US" sz="3600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dirty="0" smtClean="0"/>
              <a:t>Our group has proposed another S-FEM-T4 formulation, </a:t>
            </a:r>
            <a:r>
              <a:rPr lang="en-US" altLang="ja-JP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Sym</a:t>
            </a:r>
            <a:r>
              <a:rPr kumimoji="1" lang="en-US" altLang="ja-JP" sz="2800" b="1" dirty="0" smtClean="0">
                <a:solidFill>
                  <a:srgbClr val="FF00FF"/>
                </a:solidFill>
              </a:rPr>
              <a:t>F-barES-FEM-T4</a:t>
            </a:r>
            <a:r>
              <a:rPr lang="en-US" altLang="ja-JP" sz="2800" b="1" dirty="0"/>
              <a:t>,</a:t>
            </a:r>
            <a:r>
              <a:rPr kumimoji="1" lang="en-US" altLang="ja-JP" sz="2800" b="1" dirty="0" smtClean="0"/>
              <a:t> </a:t>
            </a:r>
            <a:r>
              <a:rPr kumimoji="1" lang="en-US" altLang="ja-JP" sz="2800" dirty="0" smtClean="0"/>
              <a:t>detailed later.</a:t>
            </a:r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13" name="コンテンツ プレースホルダー 2"/>
          <p:cNvSpPr txBox="1">
            <a:spLocks/>
          </p:cNvSpPr>
          <p:nvPr/>
        </p:nvSpPr>
        <p:spPr bwMode="auto">
          <a:xfrm>
            <a:off x="250825" y="5625244"/>
            <a:ext cx="8642350" cy="710694"/>
          </a:xfrm>
          <a:prstGeom prst="rect">
            <a:avLst/>
          </a:prstGeom>
          <a:solidFill>
            <a:schemeClr val="accent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Arial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400">
                <a:solidFill>
                  <a:schemeClr val="tx1"/>
                </a:solidFill>
                <a:latin typeface="Arial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p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»"/>
              <a:defRPr kumimoji="1" sz="2000">
                <a:solidFill>
                  <a:schemeClr val="tx1"/>
                </a:solidFill>
                <a:latin typeface="Arial" charset="0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altLang="ja-JP" sz="2400" kern="0" dirty="0" smtClean="0">
                <a:solidFill>
                  <a:srgbClr val="FF00FF"/>
                </a:solidFill>
              </a:rPr>
              <a:t>SymF-barES-FEM-T4</a:t>
            </a:r>
            <a:r>
              <a:rPr lang="en-US" altLang="ja-JP" sz="2400" kern="0" dirty="0" smtClean="0"/>
              <a:t> shows good accuracy and stability</a:t>
            </a:r>
            <a:br>
              <a:rPr lang="en-US" altLang="ja-JP" sz="2400" kern="0" dirty="0" smtClean="0"/>
            </a:br>
            <a:r>
              <a:rPr lang="en-US" altLang="ja-JP" sz="2400" kern="0" dirty="0" smtClean="0"/>
              <a:t>in </a:t>
            </a:r>
            <a:r>
              <a:rPr lang="en-US" altLang="ja-JP" sz="2400" b="1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</a:t>
            </a:r>
            <a:r>
              <a:rPr lang="en-US" altLang="ja-JP" sz="2400" kern="0" dirty="0" smtClean="0">
                <a:solidFill>
                  <a:srgbClr val="FF0000"/>
                </a:solidFill>
              </a:rPr>
              <a:t> </a:t>
            </a:r>
            <a:r>
              <a:rPr lang="en-US" altLang="ja-JP" sz="2400" kern="0" dirty="0" smtClean="0"/>
              <a:t>problems!</a:t>
            </a:r>
            <a:endParaRPr lang="ja-JP" altLang="en-US" sz="2400" kern="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980877" y="4942261"/>
            <a:ext cx="3004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FF00FF"/>
                </a:solidFill>
              </a:rPr>
              <a:t>SymF-barES-FEM-T4(2)</a:t>
            </a:r>
            <a:endParaRPr lang="en-US" altLang="ja-JP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9010" y="4984140"/>
            <a:ext cx="30963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kumimoji="1" lang="en-US" altLang="ja-JP" sz="2000" dirty="0" smtClean="0"/>
              <a:t>ABAQUS/Explicit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C3D8</a:t>
            </a:r>
            <a:br>
              <a:rPr lang="en-US" altLang="ja-JP" sz="2000" dirty="0" smtClean="0"/>
            </a:br>
            <a:r>
              <a:rPr lang="en-US" altLang="ja-JP" dirty="0" smtClean="0"/>
              <a:t>(</a:t>
            </a:r>
            <a:r>
              <a:rPr kumimoji="1" lang="en-US" altLang="ja-JP" dirty="0" smtClean="0"/>
              <a:t>H8-SRI element) 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91408" y="4942261"/>
            <a:ext cx="3182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altLang="ja-JP" sz="2000" dirty="0" smtClean="0">
                <a:solidFill>
                  <a:srgbClr val="7030A0"/>
                </a:solidFill>
              </a:rPr>
              <a:t>F-barES-FEM-T4(2)</a:t>
            </a:r>
            <a:br>
              <a:rPr lang="en-US" altLang="ja-JP" sz="2000" dirty="0" smtClean="0">
                <a:solidFill>
                  <a:srgbClr val="7030A0"/>
                </a:solidFill>
              </a:rPr>
            </a:br>
            <a:r>
              <a:rPr lang="ja-JP" altLang="en-US" sz="2000" b="1" dirty="0" smtClean="0">
                <a:solidFill>
                  <a:srgbClr val="FF0000"/>
                </a:solidFill>
                <a:latin typeface="+mn-ea"/>
                <a:cs typeface="メイリオ" panose="020B0604030504040204" pitchFamily="50" charset="-128"/>
              </a:rPr>
              <a:t> ✗</a:t>
            </a:r>
            <a:r>
              <a:rPr lang="en-US" altLang="ja-JP" sz="2000" kern="0" dirty="0" smtClean="0"/>
              <a:t> Energy divergence</a:t>
            </a:r>
            <a:endParaRPr lang="en-US" altLang="ja-JP" sz="2000" dirty="0"/>
          </a:p>
        </p:txBody>
      </p:sp>
      <p:pic>
        <p:nvPicPr>
          <p:cNvPr id="17" name="cantilever_bending_fps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9338" r="1925" b="13576"/>
          <a:stretch/>
        </p:blipFill>
        <p:spPr>
          <a:xfrm>
            <a:off x="89962" y="1508481"/>
            <a:ext cx="8710815" cy="350469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204" b="75965"/>
          <a:stretch/>
        </p:blipFill>
        <p:spPr>
          <a:xfrm>
            <a:off x="-7946" y="4018474"/>
            <a:ext cx="1098123" cy="71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Objective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FAQ</a:t>
            </a:r>
            <a:br>
              <a:rPr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dirty="0" smtClean="0"/>
              <a:t> How about the stability in dynamic </a:t>
            </a:r>
            <a:r>
              <a:rPr lang="en-US" altLang="ja-JP" sz="2800" dirty="0" smtClean="0">
                <a:solidFill>
                  <a:srgbClr val="C00000"/>
                </a:solidFill>
              </a:rPr>
              <a:t>contact</a:t>
            </a:r>
            <a:r>
              <a:rPr lang="en-US" altLang="ja-JP" sz="2800" dirty="0" smtClean="0"/>
              <a:t> problems?</a:t>
            </a:r>
          </a:p>
          <a:p>
            <a:pPr marL="0" indent="0">
              <a:buNone/>
            </a:pPr>
            <a:endParaRPr kumimoji="1" lang="en-US" altLang="ja-JP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kumimoji="1" lang="en-US" altLang="ja-JP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</a:t>
            </a:r>
            <a:endParaRPr lang="en-US" altLang="ja-JP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altLang="ja-JP" sz="2800" dirty="0" smtClean="0"/>
              <a:t>To evaluate the stability of</a:t>
            </a:r>
            <a:r>
              <a:rPr lang="ja-JP" altLang="en-US" sz="2800" dirty="0" smtClean="0">
                <a:solidFill>
                  <a:srgbClr val="FF00FF"/>
                </a:solidFill>
              </a:rPr>
              <a:t> </a:t>
            </a:r>
            <a:r>
              <a:rPr lang="en-US" altLang="ja-JP" sz="2800" dirty="0" smtClean="0">
                <a:solidFill>
                  <a:srgbClr val="FF00FF"/>
                </a:solidFill>
              </a:rPr>
              <a:t>SymF-barES-FEM-T4</a:t>
            </a:r>
            <a:br>
              <a:rPr lang="en-US" altLang="ja-JP" sz="2800" dirty="0" smtClean="0">
                <a:solidFill>
                  <a:srgbClr val="FF00FF"/>
                </a:solidFill>
              </a:rPr>
            </a:br>
            <a:r>
              <a:rPr lang="en-US" altLang="ja-JP" sz="2800" dirty="0" smtClean="0"/>
              <a:t>in </a:t>
            </a:r>
            <a:r>
              <a:rPr lang="en-US" altLang="ja-JP" sz="2800" dirty="0">
                <a:solidFill>
                  <a:srgbClr val="0000FF"/>
                </a:solidFill>
              </a:rPr>
              <a:t>explicit</a:t>
            </a:r>
            <a:r>
              <a:rPr lang="en-US" altLang="ja-JP" sz="2800" dirty="0"/>
              <a:t> dynamics </a:t>
            </a:r>
            <a:r>
              <a:rPr lang="en-US" altLang="ja-JP" sz="2800" dirty="0" smtClean="0"/>
              <a:t>with </a:t>
            </a:r>
            <a:r>
              <a:rPr lang="en-US" altLang="ja-JP" sz="2800" dirty="0" smtClean="0">
                <a:solidFill>
                  <a:srgbClr val="C00000"/>
                </a:solidFill>
              </a:rPr>
              <a:t>contact</a:t>
            </a:r>
            <a:r>
              <a:rPr lang="en-US" altLang="ja-JP" sz="2800" dirty="0" smtClean="0"/>
              <a:t>.</a:t>
            </a:r>
            <a:endParaRPr lang="ja-JP" altLang="en-US" sz="2800" dirty="0"/>
          </a:p>
          <a:p>
            <a:pPr marL="0" indent="0">
              <a:buNone/>
            </a:pPr>
            <a:endParaRPr kumimoji="1" lang="en-US" altLang="ja-JP" sz="2000" u="sng" dirty="0" smtClean="0"/>
          </a:p>
          <a:p>
            <a:pPr marL="0" indent="0">
              <a:buNone/>
            </a:pP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</a:t>
            </a:r>
          </a:p>
          <a:p>
            <a:r>
              <a:rPr kumimoji="1" lang="en-US" altLang="ja-JP" sz="2400" dirty="0" smtClean="0"/>
              <a:t>Methods: Quick introduction of SymF-barES-FEM-T4</a:t>
            </a:r>
            <a:endParaRPr lang="en-US" altLang="ja-JP" dirty="0"/>
          </a:p>
          <a:p>
            <a:r>
              <a:rPr kumimoji="1" lang="en-US" altLang="ja-JP" sz="2400" dirty="0" smtClean="0"/>
              <a:t>Results &amp; Discussion: A few verification analyses</a:t>
            </a:r>
          </a:p>
          <a:p>
            <a:r>
              <a:rPr lang="en-US" altLang="ja-JP" sz="2400" dirty="0" smtClean="0"/>
              <a:t>Summary</a:t>
            </a:r>
            <a:endParaRPr kumimoji="1"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288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3068960"/>
            <a:ext cx="9144000" cy="620712"/>
          </a:xfrm>
        </p:spPr>
        <p:txBody>
          <a:bodyPr>
            <a:noAutofit/>
          </a:bodyPr>
          <a:lstStyle/>
          <a:p>
            <a:r>
              <a:rPr kumimoji="1" lang="en-US" altLang="ja-JP" sz="4800" dirty="0" smtClean="0"/>
              <a:t>Methods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4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 24"/>
          <p:cNvSpPr/>
          <p:nvPr/>
        </p:nvSpPr>
        <p:spPr>
          <a:xfrm>
            <a:off x="6419542" y="928824"/>
            <a:ext cx="2216455" cy="2140136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Formulation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 smtClean="0">
                <a:solidFill>
                  <a:srgbClr val="7030A0"/>
                </a:solidFill>
              </a:rPr>
              <a:t>F-</a:t>
            </a:r>
            <a:r>
              <a:rPr kumimoji="1" lang="en-US" altLang="ja-JP" dirty="0" err="1" smtClean="0">
                <a:solidFill>
                  <a:srgbClr val="7030A0"/>
                </a:solidFill>
              </a:rPr>
              <a:t>barES</a:t>
            </a:r>
            <a:r>
              <a:rPr kumimoji="1" lang="en-US" altLang="ja-JP" dirty="0" smtClean="0">
                <a:solidFill>
                  <a:srgbClr val="7030A0"/>
                </a:solidFill>
              </a:rPr>
              <a:t>-FEM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 (1 of 2)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>
                <a:latin typeface="+mn-ea"/>
                <a:ea typeface="+mn-ea"/>
              </a:rPr>
              <a:t>P. </a:t>
            </a:r>
            <a:fld id="{F8FDF831-B0A3-4B44-A20D-7581D5587101}" type="slidenum">
              <a:rPr lang="ja-JP" altLang="en-US" smtClean="0">
                <a:latin typeface="+mn-ea"/>
                <a:ea typeface="+mn-ea"/>
              </a:rPr>
              <a:pPr/>
              <a:t>8</a:t>
            </a:fld>
            <a:endParaRPr lang="ja-JP" altLang="en-US" dirty="0">
              <a:latin typeface="+mn-ea"/>
              <a:ea typeface="+mn-ea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565930" y="1346850"/>
            <a:ext cx="1988801" cy="1668657"/>
            <a:chOff x="4860075" y="1560327"/>
            <a:chExt cx="3329507" cy="2793546"/>
          </a:xfrm>
        </p:grpSpPr>
        <p:sp>
          <p:nvSpPr>
            <p:cNvPr id="7" name="二等辺三角形 6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8" name="二等辺三角形 7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21" name="二等辺三角形 2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2" name="二等辺三角形 2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3" name="二等辺三角形 2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8" name="二等辺三角形 17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" name="二等辺三角形 18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" name="二等辺三角形 19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1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2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4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5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6948677" y="3028890"/>
            <a:ext cx="1296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latin typeface="+mn-ea"/>
                <a:ea typeface="+mn-ea"/>
                <a:cs typeface="メイリオ" panose="020B0604030504040204" pitchFamily="50" charset="-128"/>
              </a:rPr>
              <a:t> ES-FEM</a:t>
            </a:r>
            <a:endParaRPr lang="en-US" altLang="ja-JP" dirty="0">
              <a:latin typeface="+mn-ea"/>
              <a:ea typeface="+mn-ea"/>
              <a:cs typeface="メイリオ" panose="020B0604030504040204" pitchFamily="50" charset="-128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2375756" y="1342821"/>
            <a:ext cx="3937688" cy="826039"/>
          </a:xfrm>
          <a:prstGeom prst="roundRect">
            <a:avLst>
              <a:gd name="adj" fmla="val 90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28" name="テキスト ボックス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コンテンツ プレースホルダー 2"/>
              <p:cNvSpPr txBox="1">
                <a:spLocks/>
              </p:cNvSpPr>
              <p:nvPr/>
            </p:nvSpPr>
            <p:spPr bwMode="auto">
              <a:xfrm>
                <a:off x="251520" y="770149"/>
                <a:ext cx="8418355" cy="678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Font typeface="Wingdings" pitchFamily="2" charset="2"/>
                  <a:buChar char="u"/>
                  <a:defRPr kumimoji="1" sz="24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Font typeface="Wingdings" pitchFamily="2" charset="2"/>
                  <a:buChar char="p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00"/>
                  </a:buClr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+mn-ea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Deformation gradient of 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each </a:t>
                </a:r>
                <a:r>
                  <a:rPr lang="en-US" altLang="ja-JP" dirty="0" smtClean="0">
                    <a:solidFill>
                      <a:srgbClr val="FF99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edge</a:t>
                </a:r>
                <a:r>
                  <a:rPr lang="en-US" altLang="ja-JP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>
                            <a:latin typeface="Cambria Math" panose="02040503050406030204" pitchFamily="18" charset="0"/>
                            <a:cs typeface="メイリオ" panose="020B0604030504040204" pitchFamily="50" charset="-128"/>
                          </a:rPr>
                        </m:ctrlPr>
                      </m:accPr>
                      <m:e>
                        <m:r>
                          <a:rPr lang="en-US" altLang="ja-JP" b="1" i="1">
                            <a:latin typeface="Cambria Math" panose="02040503050406030204" pitchFamily="18" charset="0"/>
                            <a:cs typeface="メイリオ" panose="020B0604030504040204" pitchFamily="50" charset="-128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ja-JP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altLang="ja-JP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ja-JP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is 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derived </a:t>
                </a:r>
                <a:r>
                  <a:rPr lang="en-US" altLang="ja-JP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endParaRPr lang="ja-JP" altLang="en-US" dirty="0"/>
              </a:p>
            </p:txBody>
          </p:sp>
        </mc:Choice>
        <mc:Fallback xmlns="">
          <p:sp>
            <p:nvSpPr>
              <p:cNvPr id="30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520" y="770149"/>
                <a:ext cx="8418355" cy="678631"/>
              </a:xfrm>
              <a:prstGeom prst="rect">
                <a:avLst/>
              </a:prstGeom>
              <a:blipFill>
                <a:blip r:embed="rId4"/>
                <a:stretch>
                  <a:fillRect l="-2896" t="-17857" b="-7946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7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直線コネクタ 58"/>
          <p:cNvCxnSpPr/>
          <p:nvPr/>
        </p:nvCxnSpPr>
        <p:spPr>
          <a:xfrm flipH="1" flipV="1">
            <a:off x="5688124" y="1758820"/>
            <a:ext cx="1044116" cy="1025476"/>
          </a:xfrm>
          <a:prstGeom prst="line">
            <a:avLst/>
          </a:prstGeom>
          <a:ln w="190500" cap="sq">
            <a:solidFill>
              <a:schemeClr val="accent1">
                <a:lumMod val="75000"/>
              </a:schemeClr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flipH="1">
            <a:off x="1871700" y="2052382"/>
            <a:ext cx="2160240" cy="725525"/>
          </a:xfrm>
          <a:prstGeom prst="line">
            <a:avLst/>
          </a:prstGeom>
          <a:ln w="190500" cap="sq">
            <a:solidFill>
              <a:srgbClr val="FF9900"/>
            </a:solidFill>
            <a:bevel/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5148064" y="1448780"/>
            <a:ext cx="1044116" cy="6949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635896" y="1448780"/>
            <a:ext cx="1044116" cy="69496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chemeClr val="accent6"/>
                </a:solidFill>
              </a:rPr>
              <a:t>Formulation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 of</a:t>
            </a:r>
            <a:r>
              <a:rPr lang="ja-JP" altLang="en-US" dirty="0">
                <a:solidFill>
                  <a:schemeClr val="accent6"/>
                </a:solidFill>
              </a:rPr>
              <a:t> </a:t>
            </a:r>
            <a:r>
              <a:rPr kumimoji="1" lang="en-US" altLang="ja-JP" dirty="0" smtClean="0">
                <a:solidFill>
                  <a:srgbClr val="7030A0"/>
                </a:solidFill>
              </a:rPr>
              <a:t>F-</a:t>
            </a:r>
            <a:r>
              <a:rPr kumimoji="1" lang="en-US" altLang="ja-JP" dirty="0" err="1" smtClean="0">
                <a:solidFill>
                  <a:srgbClr val="7030A0"/>
                </a:solidFill>
              </a:rPr>
              <a:t>barES</a:t>
            </a:r>
            <a:r>
              <a:rPr kumimoji="1" lang="en-US" altLang="ja-JP" dirty="0" smtClean="0">
                <a:solidFill>
                  <a:srgbClr val="7030A0"/>
                </a:solidFill>
              </a:rPr>
              <a:t>-FEM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 (2 of 2)</a:t>
            </a:r>
            <a:endParaRPr kumimoji="1" lang="ja-JP" altLang="en-US" dirty="0">
              <a:solidFill>
                <a:schemeClr val="accent6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221939" y="769938"/>
                <a:ext cx="8418513" cy="67945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dirty="0" smtClean="0"/>
                  <a:t>Each part</a:t>
                </a:r>
                <a:r>
                  <a:rPr lang="en-US" altLang="ja-JP" dirty="0" smtClean="0">
                    <a:solidFill>
                      <a:schemeClr val="tx1"/>
                    </a:solidFill>
                  </a:rPr>
                  <a:t>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kumimoji="1" lang="ja-JP" altLang="en-US" dirty="0" smtClean="0"/>
                  <a:t> </a:t>
                </a:r>
                <a:r>
                  <a:rPr kumimoji="1" lang="en-US" altLang="ja-JP" dirty="0" smtClean="0"/>
                  <a:t>is calculated as follows.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221939" y="769938"/>
                <a:ext cx="8418513" cy="679450"/>
              </a:xfrm>
              <a:blipFill>
                <a:blip r:embed="rId3"/>
                <a:stretch>
                  <a:fillRect l="-2896" t="-17857" b="-80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角丸四角形 20"/>
          <p:cNvSpPr/>
          <p:nvPr/>
        </p:nvSpPr>
        <p:spPr>
          <a:xfrm>
            <a:off x="77461" y="2348881"/>
            <a:ext cx="3774459" cy="3888431"/>
          </a:xfrm>
          <a:prstGeom prst="roundRect">
            <a:avLst>
              <a:gd name="adj" fmla="val 2910"/>
            </a:avLst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229409" y="2933655"/>
            <a:ext cx="3478003" cy="1396290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角丸四角形 63"/>
          <p:cNvSpPr/>
          <p:nvPr/>
        </p:nvSpPr>
        <p:spPr>
          <a:xfrm>
            <a:off x="3964717" y="2384886"/>
            <a:ext cx="5071779" cy="3924434"/>
          </a:xfrm>
          <a:prstGeom prst="roundRect">
            <a:avLst>
              <a:gd name="adj" fmla="val 3798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角丸四角形 83"/>
          <p:cNvSpPr/>
          <p:nvPr/>
        </p:nvSpPr>
        <p:spPr>
          <a:xfrm>
            <a:off x="4526350" y="2914169"/>
            <a:ext cx="4258118" cy="1371061"/>
          </a:xfrm>
          <a:prstGeom prst="roundRect">
            <a:avLst>
              <a:gd name="adj" fmla="val 55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103" name="グループ化 102"/>
          <p:cNvGrpSpPr/>
          <p:nvPr/>
        </p:nvGrpSpPr>
        <p:grpSpPr>
          <a:xfrm>
            <a:off x="7129061" y="2986177"/>
            <a:ext cx="1331371" cy="1117056"/>
            <a:chOff x="5136741" y="3494762"/>
            <a:chExt cx="2499155" cy="2096858"/>
          </a:xfrm>
        </p:grpSpPr>
        <p:sp>
          <p:nvSpPr>
            <p:cNvPr id="104" name="二等辺三角形 103"/>
            <p:cNvSpPr/>
            <p:nvPr/>
          </p:nvSpPr>
          <p:spPr>
            <a:xfrm rot="17663715" flipH="1">
              <a:off x="5872283" y="4647816"/>
              <a:ext cx="563877" cy="238062"/>
            </a:xfrm>
            <a:prstGeom prst="triangle">
              <a:avLst>
                <a:gd name="adj" fmla="val 8945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5" name="二等辺三角形 104"/>
            <p:cNvSpPr/>
            <p:nvPr/>
          </p:nvSpPr>
          <p:spPr>
            <a:xfrm rot="9601713" flipH="1">
              <a:off x="5682934" y="4682452"/>
              <a:ext cx="759311" cy="214969"/>
            </a:xfrm>
            <a:prstGeom prst="triangle">
              <a:avLst>
                <a:gd name="adj" fmla="val 32791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6" name="二等辺三角形 105"/>
            <p:cNvSpPr/>
            <p:nvPr/>
          </p:nvSpPr>
          <p:spPr>
            <a:xfrm rot="20401713" flipH="1">
              <a:off x="5594640" y="4411400"/>
              <a:ext cx="759311" cy="279320"/>
            </a:xfrm>
            <a:prstGeom prst="triangle">
              <a:avLst>
                <a:gd name="adj" fmla="val 82198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7" name="二等辺三角形 106"/>
            <p:cNvSpPr/>
            <p:nvPr/>
          </p:nvSpPr>
          <p:spPr>
            <a:xfrm rot="6819059" flipH="1">
              <a:off x="6117062" y="4715520"/>
              <a:ext cx="623674" cy="297732"/>
            </a:xfrm>
            <a:prstGeom prst="triangle">
              <a:avLst>
                <a:gd name="adj" fmla="val 10604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8" name="二等辺三角形 107"/>
            <p:cNvSpPr/>
            <p:nvPr/>
          </p:nvSpPr>
          <p:spPr>
            <a:xfrm rot="13520069" flipH="1">
              <a:off x="6186687" y="4677440"/>
              <a:ext cx="475703" cy="354522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9" name="二等辺三角形 108"/>
            <p:cNvSpPr/>
            <p:nvPr/>
          </p:nvSpPr>
          <p:spPr>
            <a:xfrm rot="2720069" flipH="1">
              <a:off x="6430440" y="4441067"/>
              <a:ext cx="475703" cy="322266"/>
            </a:xfrm>
            <a:prstGeom prst="triangle">
              <a:avLst>
                <a:gd name="adj" fmla="val 1642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0" name="二等辺三角形 109"/>
            <p:cNvSpPr/>
            <p:nvPr/>
          </p:nvSpPr>
          <p:spPr>
            <a:xfrm rot="9613620" flipH="1">
              <a:off x="6433634" y="4444318"/>
              <a:ext cx="637046" cy="271280"/>
            </a:xfrm>
            <a:prstGeom prst="triangle">
              <a:avLst>
                <a:gd name="adj" fmla="val 7501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1" name="二等辺三角形 110"/>
            <p:cNvSpPr/>
            <p:nvPr/>
          </p:nvSpPr>
          <p:spPr>
            <a:xfrm rot="20344918" flipH="1">
              <a:off x="6341891" y="4237837"/>
              <a:ext cx="637046" cy="201604"/>
            </a:xfrm>
            <a:prstGeom prst="triangle">
              <a:avLst>
                <a:gd name="adj" fmla="val 1406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2" name="二等辺三角形 111"/>
            <p:cNvSpPr/>
            <p:nvPr/>
          </p:nvSpPr>
          <p:spPr>
            <a:xfrm rot="6852943" flipH="1">
              <a:off x="6362848" y="4192118"/>
              <a:ext cx="590555" cy="30843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3" name="二等辺三角形 112"/>
            <p:cNvSpPr/>
            <p:nvPr/>
          </p:nvSpPr>
          <p:spPr>
            <a:xfrm rot="17652943" flipH="1">
              <a:off x="6034746" y="4050336"/>
              <a:ext cx="597081" cy="316227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4" name="二等辺三角形 113"/>
            <p:cNvSpPr/>
            <p:nvPr/>
          </p:nvSpPr>
          <p:spPr>
            <a:xfrm rot="13532799">
              <a:off x="5756988" y="4319402"/>
              <a:ext cx="535076" cy="447581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5" name="二等辺三角形 114"/>
            <p:cNvSpPr/>
            <p:nvPr/>
          </p:nvSpPr>
          <p:spPr>
            <a:xfrm rot="2732799">
              <a:off x="6093515" y="3994746"/>
              <a:ext cx="515478" cy="447581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baseline="30000" dirty="0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16" name="グループ化 115"/>
            <p:cNvGrpSpPr/>
            <p:nvPr/>
          </p:nvGrpSpPr>
          <p:grpSpPr>
            <a:xfrm>
              <a:off x="5136741" y="3494762"/>
              <a:ext cx="2499155" cy="2096858"/>
              <a:chOff x="5124552" y="3490538"/>
              <a:chExt cx="2499155" cy="2096858"/>
            </a:xfrm>
          </p:grpSpPr>
          <p:grpSp>
            <p:nvGrpSpPr>
              <p:cNvPr id="129" name="グループ化 128"/>
              <p:cNvGrpSpPr/>
              <p:nvPr/>
            </p:nvGrpSpPr>
            <p:grpSpPr>
              <a:xfrm>
                <a:off x="5124552" y="3577882"/>
                <a:ext cx="2499155" cy="1951912"/>
                <a:chOff x="5124552" y="3577882"/>
                <a:chExt cx="2499155" cy="1951912"/>
              </a:xfrm>
            </p:grpSpPr>
            <p:grpSp>
              <p:nvGrpSpPr>
                <p:cNvPr id="137" name="グループ化 136"/>
                <p:cNvGrpSpPr/>
                <p:nvPr/>
              </p:nvGrpSpPr>
              <p:grpSpPr>
                <a:xfrm>
                  <a:off x="5848102" y="3577882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42" name="二等辺三角形 141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3" name="二等辺三角形 142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4" name="二等辺三角形 143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8" name="グループ化 137"/>
                <p:cNvGrpSpPr/>
                <p:nvPr/>
              </p:nvGrpSpPr>
              <p:grpSpPr>
                <a:xfrm rot="10800000">
                  <a:off x="5124552" y="3972939"/>
                  <a:ext cx="1775605" cy="1556855"/>
                  <a:chOff x="1106569" y="3201088"/>
                  <a:chExt cx="2365555" cy="2074125"/>
                </a:xfrm>
              </p:grpSpPr>
              <p:sp>
                <p:nvSpPr>
                  <p:cNvPr id="139" name="二等辺三角形 138"/>
                  <p:cNvSpPr/>
                  <p:nvPr/>
                </p:nvSpPr>
                <p:spPr>
                  <a:xfrm rot="20409393">
                    <a:off x="1580243" y="3201088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0" name="二等辺三角形 139"/>
                  <p:cNvSpPr/>
                  <p:nvPr/>
                </p:nvSpPr>
                <p:spPr>
                  <a:xfrm rot="9609393">
                    <a:off x="1106569" y="3369964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41" name="二等辺三角形 140"/>
                  <p:cNvSpPr/>
                  <p:nvPr/>
                </p:nvSpPr>
                <p:spPr>
                  <a:xfrm rot="9609393">
                    <a:off x="1942709" y="4206105"/>
                    <a:ext cx="1529415" cy="1069108"/>
                  </a:xfrm>
                  <a:prstGeom prst="triangle">
                    <a:avLst>
                      <a:gd name="adj" fmla="val 67308"/>
                    </a:avLst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baseline="30000">
                      <a:ea typeface="メイリオ" panose="020B0604030504040204" pitchFamily="50" charset="-128"/>
                      <a:cs typeface="メイリオ" panose="020B0604030504040204" pitchFamily="50" charset="-128"/>
                    </a:endParaRPr>
                  </a:p>
                </p:txBody>
              </p:sp>
            </p:grpSp>
          </p:grpSp>
          <p:sp>
            <p:nvSpPr>
              <p:cNvPr id="130" name="円/楕円 129"/>
              <p:cNvSpPr/>
              <p:nvPr/>
            </p:nvSpPr>
            <p:spPr>
              <a:xfrm>
                <a:off x="5693330" y="3857570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1" name="円/楕円 130"/>
              <p:cNvSpPr/>
              <p:nvPr/>
            </p:nvSpPr>
            <p:spPr>
              <a:xfrm>
                <a:off x="6761020" y="349053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2" name="円/楕円 131"/>
              <p:cNvSpPr/>
              <p:nvPr/>
            </p:nvSpPr>
            <p:spPr>
              <a:xfrm>
                <a:off x="6322023" y="449439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3" name="円/楕円 132"/>
              <p:cNvSpPr/>
              <p:nvPr/>
            </p:nvSpPr>
            <p:spPr>
              <a:xfrm>
                <a:off x="5242347" y="4890219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4" name="円/楕円 133"/>
              <p:cNvSpPr/>
              <p:nvPr/>
            </p:nvSpPr>
            <p:spPr>
              <a:xfrm>
                <a:off x="5870542" y="5487321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5" name="円/楕円 134"/>
              <p:cNvSpPr/>
              <p:nvPr/>
            </p:nvSpPr>
            <p:spPr>
              <a:xfrm>
                <a:off x="6937087" y="5128553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36" name="円/楕円 135"/>
              <p:cNvSpPr/>
              <p:nvPr/>
            </p:nvSpPr>
            <p:spPr>
              <a:xfrm>
                <a:off x="7389714" y="4111198"/>
                <a:ext cx="100075" cy="1000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baseline="30000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cxnSp>
          <p:nvCxnSpPr>
            <p:cNvPr id="117" name="直線コネクタ 116"/>
            <p:cNvCxnSpPr>
              <a:stCxn id="115" idx="0"/>
              <a:endCxn id="115" idx="2"/>
            </p:cNvCxnSpPr>
            <p:nvPr/>
          </p:nvCxnSpPr>
          <p:spPr>
            <a:xfrm flipH="1">
              <a:off x="6011006" y="3877830"/>
              <a:ext cx="319492" cy="31345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>
              <a:stCxn id="115" idx="0"/>
              <a:endCxn id="113" idx="2"/>
            </p:cNvCxnSpPr>
            <p:nvPr/>
          </p:nvCxnSpPr>
          <p:spPr>
            <a:xfrm>
              <a:off x="6330499" y="3877831"/>
              <a:ext cx="269441" cy="1232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>
              <a:stCxn id="112" idx="3"/>
              <a:endCxn id="111" idx="0"/>
            </p:cNvCxnSpPr>
            <p:nvPr/>
          </p:nvCxnSpPr>
          <p:spPr>
            <a:xfrm>
              <a:off x="6638595" y="4013783"/>
              <a:ext cx="274993" cy="12017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コネクタ 119"/>
            <p:cNvCxnSpPr>
              <a:stCxn id="111" idx="0"/>
              <a:endCxn id="111" idx="2"/>
            </p:cNvCxnSpPr>
            <p:nvPr/>
          </p:nvCxnSpPr>
          <p:spPr>
            <a:xfrm>
              <a:off x="6913588" y="4133956"/>
              <a:ext cx="80345" cy="18511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線コネクタ 120"/>
            <p:cNvCxnSpPr>
              <a:stCxn id="110" idx="4"/>
              <a:endCxn id="109" idx="0"/>
            </p:cNvCxnSpPr>
            <p:nvPr/>
          </p:nvCxnSpPr>
          <p:spPr>
            <a:xfrm flipH="1">
              <a:off x="6944604" y="4344561"/>
              <a:ext cx="61410" cy="30797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>
              <a:stCxn id="109" idx="0"/>
              <a:endCxn id="109" idx="2"/>
            </p:cNvCxnSpPr>
            <p:nvPr/>
          </p:nvCxnSpPr>
          <p:spPr>
            <a:xfrm flipH="1">
              <a:off x="6720892" y="4652539"/>
              <a:ext cx="223712" cy="232098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コネクタ 122"/>
            <p:cNvCxnSpPr>
              <a:stCxn id="108" idx="3"/>
              <a:endCxn id="107" idx="0"/>
            </p:cNvCxnSpPr>
            <p:nvPr/>
          </p:nvCxnSpPr>
          <p:spPr>
            <a:xfrm flipH="1">
              <a:off x="6466694" y="4899258"/>
              <a:ext cx="251118" cy="249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コネクタ 123"/>
            <p:cNvCxnSpPr>
              <a:stCxn id="107" idx="0"/>
              <a:endCxn id="107" idx="2"/>
            </p:cNvCxnSpPr>
            <p:nvPr/>
          </p:nvCxnSpPr>
          <p:spPr>
            <a:xfrm flipH="1" flipV="1">
              <a:off x="6167439" y="5090311"/>
              <a:ext cx="299255" cy="5886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コネクタ 124"/>
            <p:cNvCxnSpPr>
              <a:stCxn id="104" idx="4"/>
              <a:endCxn id="104" idx="0"/>
            </p:cNvCxnSpPr>
            <p:nvPr/>
          </p:nvCxnSpPr>
          <p:spPr>
            <a:xfrm flipH="1" flipV="1">
              <a:off x="5953926" y="4920303"/>
              <a:ext cx="192251" cy="15247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05" idx="0"/>
            </p:cNvCxnSpPr>
            <p:nvPr/>
          </p:nvCxnSpPr>
          <p:spPr>
            <a:xfrm flipH="1" flipV="1">
              <a:off x="5692097" y="4823904"/>
              <a:ext cx="284393" cy="11168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06" idx="4"/>
              <a:endCxn id="114" idx="0"/>
            </p:cNvCxnSpPr>
            <p:nvPr/>
          </p:nvCxnSpPr>
          <p:spPr>
            <a:xfrm flipV="1">
              <a:off x="5665173" y="4508945"/>
              <a:ext cx="12241" cy="303049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06" idx="0"/>
              <a:endCxn id="114" idx="3"/>
            </p:cNvCxnSpPr>
            <p:nvPr/>
          </p:nvCxnSpPr>
          <p:spPr>
            <a:xfrm flipV="1">
              <a:off x="5696814" y="4195490"/>
              <a:ext cx="300093" cy="307812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グループ化 144"/>
          <p:cNvGrpSpPr/>
          <p:nvPr/>
        </p:nvGrpSpPr>
        <p:grpSpPr>
          <a:xfrm>
            <a:off x="4680012" y="3022181"/>
            <a:ext cx="1303160" cy="1093386"/>
            <a:chOff x="529796" y="2656356"/>
            <a:chExt cx="3329508" cy="2793546"/>
          </a:xfrm>
        </p:grpSpPr>
        <p:sp>
          <p:nvSpPr>
            <p:cNvPr id="146" name="二等辺三角形 14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47" name="グループ化 14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59" name="二等辺三角形 15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0" name="二等辺三角形 15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61" name="二等辺三角形 16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48" name="グループ化 14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56" name="二等辺三角形 15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7" name="二等辺三角形 15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58" name="二等辺三角形 15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49" name="円/楕円 14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0" name="円/楕円 14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1" name="円/楕円 15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2" name="円/楕円 15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3" name="円/楕円 15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4" name="円/楕円 15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55" name="円/楕円 15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62" name="右矢印 161"/>
          <p:cNvSpPr/>
          <p:nvPr/>
        </p:nvSpPr>
        <p:spPr>
          <a:xfrm>
            <a:off x="6110301" y="3081712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5" name="グループ化 184"/>
          <p:cNvGrpSpPr/>
          <p:nvPr/>
        </p:nvGrpSpPr>
        <p:grpSpPr>
          <a:xfrm>
            <a:off x="208500" y="3086430"/>
            <a:ext cx="1303160" cy="1093386"/>
            <a:chOff x="529796" y="2656356"/>
            <a:chExt cx="3329508" cy="2793546"/>
          </a:xfrm>
        </p:grpSpPr>
        <p:sp>
          <p:nvSpPr>
            <p:cNvPr id="186" name="二等辺三角形 185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C6E6A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87" name="グループ化 186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99" name="二等辺三角形 19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0" name="二等辺三角形 19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201" name="二等辺三角形 200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88" name="グループ化 187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96" name="二等辺三角形 195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7" name="二等辺三角形 196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98" name="二等辺三角形 197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89" name="円/楕円 188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0" name="円/楕円 189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1" name="円/楕円 190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2" name="円/楕円 191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3" name="円/楕円 192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4" name="円/楕円 193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95" name="円/楕円 194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02" name="テキスト ボックス 201"/>
          <p:cNvSpPr txBox="1"/>
          <p:nvPr/>
        </p:nvSpPr>
        <p:spPr>
          <a:xfrm>
            <a:off x="136668" y="2348880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Isovolumetric</a:t>
            </a:r>
            <a:r>
              <a:rPr lang="ja-JP" altLang="en-US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204" name="テキスト ボックス 203"/>
          <p:cNvSpPr txBox="1"/>
          <p:nvPr/>
        </p:nvSpPr>
        <p:spPr>
          <a:xfrm>
            <a:off x="77462" y="4293096"/>
            <a:ext cx="3774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Smoothing </a:t>
            </a:r>
            <a:r>
              <a:rPr lang="en-US" altLang="ja-JP" sz="2400" b="1" i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of adjacent elements at each edge.</a:t>
            </a:r>
          </a:p>
          <a:p>
            <a:pPr algn="ctr"/>
            <a:r>
              <a:rPr lang="ja-JP" altLang="en-US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↓</a:t>
            </a:r>
            <a:endParaRPr lang="en-US" altLang="ja-JP" sz="24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same manner as</a:t>
            </a:r>
          </a:p>
          <a:p>
            <a:r>
              <a:rPr lang="en-US" altLang="ja-JP" sz="24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ja-JP" altLang="en-US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　　</a:t>
            </a:r>
            <a:r>
              <a:rPr lang="en-US" altLang="ja-JP" sz="24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ES-FEM.</a:t>
            </a:r>
            <a:endParaRPr lang="en-US" altLang="ja-JP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3923928" y="4437112"/>
            <a:ext cx="5220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1)Calculating node’s </a:t>
            </a:r>
            <a:r>
              <a:rPr lang="en-US" altLang="ja-JP" sz="2000" b="1" i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smoothing</a:t>
            </a:r>
            <a:b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  <a:r>
              <a:rPr lang="en-US" altLang="ja-JP" sz="2000" b="1" i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of adjacent elements.</a:t>
            </a:r>
          </a:p>
          <a:p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(2)Calculating elements’ </a:t>
            </a:r>
            <a:r>
              <a:rPr lang="en-US" altLang="ja-JP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by smoothing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ja-JP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 of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adjacent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nodes.</a:t>
            </a:r>
            <a:endParaRPr lang="en-US" altLang="ja-JP" sz="20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(3)Repeating (1) and (2) a few times.</a:t>
            </a:r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(This is named </a:t>
            </a:r>
            <a:r>
              <a:rPr lang="en-US" altLang="ja-JP" sz="20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“cyclic smoothing”</a:t>
            </a:r>
            <a:r>
              <a:rPr lang="en-US" altLang="ja-JP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99" name="右矢印 98"/>
          <p:cNvSpPr/>
          <p:nvPr/>
        </p:nvSpPr>
        <p:spPr>
          <a:xfrm flipH="1">
            <a:off x="6015603" y="3609020"/>
            <a:ext cx="932661" cy="491304"/>
          </a:xfrm>
          <a:prstGeom prst="rightArrow">
            <a:avLst>
              <a:gd name="adj1" fmla="val 50000"/>
              <a:gd name="adj2" fmla="val 9772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4074284" y="2353253"/>
            <a:ext cx="349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Volumetric</a:t>
            </a:r>
            <a:r>
              <a:rPr lang="ja-JP" altLang="en-US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ja-JP" sz="2400" u="sng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</a:t>
            </a:r>
            <a:r>
              <a:rPr lang="en-US" altLang="ja-JP" sz="2400" u="sng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96" name="グループ化 95"/>
          <p:cNvGrpSpPr/>
          <p:nvPr/>
        </p:nvGrpSpPr>
        <p:grpSpPr>
          <a:xfrm>
            <a:off x="2310726" y="3108895"/>
            <a:ext cx="1433182" cy="1070921"/>
            <a:chOff x="4860075" y="1560327"/>
            <a:chExt cx="3329507" cy="2793546"/>
          </a:xfrm>
        </p:grpSpPr>
        <p:sp>
          <p:nvSpPr>
            <p:cNvPr id="101" name="二等辺三角形 100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02" name="二等辺三角形 101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grpSp>
          <p:nvGrpSpPr>
            <p:cNvPr id="163" name="グループ化 162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75" name="二等辺三角形 174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6" name="二等辺三角形 175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7" name="二等辺三角形 176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64" name="グループ化 163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72" name="二等辺三角形 171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3" name="二等辺三角形 172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  <p:sp>
            <p:nvSpPr>
              <p:cNvPr id="174" name="二等辺三角形 173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+mn-ea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65" name="円/楕円 10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6" name="円/楕円 11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7" name="円/楕円 12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8" name="円/楕円 13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69" name="円/楕円 14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0" name="円/楕円 15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  <p:sp>
          <p:nvSpPr>
            <p:cNvPr id="171" name="円/楕円 16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+mn-ea"/>
                <a:cs typeface="メイリオ" panose="020B0604030504040204" pitchFamily="50" charset="-128"/>
              </a:endParaRPr>
            </a:p>
          </p:txBody>
        </p:sp>
      </p:grpSp>
      <p:sp>
        <p:nvSpPr>
          <p:cNvPr id="179" name="右矢印 178"/>
          <p:cNvSpPr/>
          <p:nvPr/>
        </p:nvSpPr>
        <p:spPr>
          <a:xfrm>
            <a:off x="1696769" y="3435734"/>
            <a:ext cx="545719" cy="491304"/>
          </a:xfrm>
          <a:prstGeom prst="rightArrow">
            <a:avLst>
              <a:gd name="adj1" fmla="val 50000"/>
              <a:gd name="adj2" fmla="val 7057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8" name="テキスト ボックス 177"/>
              <p:cNvSpPr txBox="1"/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</m:acc>
                      <m:r>
                        <a:rPr lang="en-US" altLang="ja-JP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ja-JP" sz="4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</a:rPr>
                            <m:t>iso</m:t>
                          </m:r>
                        </m:sup>
                      </m:sSup>
                      <m:r>
                        <a:rPr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altLang="ja-JP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ja-JP" sz="4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ja-JP" sz="4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𝑭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4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vol</m:t>
                          </m:r>
                        </m:sup>
                      </m:sSup>
                    </m:oMath>
                  </m:oMathPara>
                </a14:m>
                <a:endParaRPr kumimoji="1" lang="ja-JP" altLang="en-US" sz="2000" dirty="0"/>
              </a:p>
            </p:txBody>
          </p:sp>
        </mc:Choice>
        <mc:Fallback xmlns="">
          <p:sp>
            <p:nvSpPr>
              <p:cNvPr id="178" name="テキスト ボックス 1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12776"/>
                <a:ext cx="3672407" cy="73507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/>
          <p:cNvSpPr txBox="1"/>
          <p:nvPr/>
        </p:nvSpPr>
        <p:spPr>
          <a:xfrm>
            <a:off x="6012160" y="287964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NS-FEM</a:t>
            </a:r>
            <a:endParaRPr kumimoji="1" lang="ja-JP" altLang="en-US" dirty="0"/>
          </a:p>
        </p:txBody>
      </p:sp>
      <p:sp>
        <p:nvSpPr>
          <p:cNvPr id="180" name="テキスト ボックス 179"/>
          <p:cNvSpPr txBox="1"/>
          <p:nvPr/>
        </p:nvSpPr>
        <p:spPr>
          <a:xfrm>
            <a:off x="5994513" y="396906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NS-FEM</a:t>
            </a:r>
            <a:r>
              <a:rPr kumimoji="1" lang="en-US" altLang="ja-JP" baseline="30000" dirty="0" smtClean="0"/>
              <a:t>-1</a:t>
            </a:r>
            <a:endParaRPr kumimoji="1" lang="ja-JP" altLang="en-US" dirty="0"/>
          </a:p>
        </p:txBody>
      </p:sp>
      <p:sp>
        <p:nvSpPr>
          <p:cNvPr id="181" name="テキスト ボックス 180"/>
          <p:cNvSpPr txBox="1"/>
          <p:nvPr/>
        </p:nvSpPr>
        <p:spPr>
          <a:xfrm>
            <a:off x="1450262" y="319335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E</a:t>
            </a:r>
            <a:r>
              <a:rPr kumimoji="1" lang="en-US" altLang="ja-JP" dirty="0" smtClean="0"/>
              <a:t>S-FEM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30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ccm2017-sfem-dynamic"/>
  <p:tag name="ISPRING_ULTRA_SCORM_SLIDE_COUNT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40970</TotalTime>
  <Words>872</Words>
  <Application>Microsoft Office PowerPoint</Application>
  <PresentationFormat>画面に合わせる (4:3)</PresentationFormat>
  <Paragraphs>312</Paragraphs>
  <Slides>30</Slides>
  <Notes>23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30</vt:i4>
      </vt:variant>
    </vt:vector>
  </HeadingPairs>
  <TitlesOfParts>
    <vt:vector size="39" baseType="lpstr">
      <vt:lpstr>MS PGothic</vt:lpstr>
      <vt:lpstr>メイリオ</vt:lpstr>
      <vt:lpstr>Arial</vt:lpstr>
      <vt:lpstr>Calibri</vt:lpstr>
      <vt:lpstr>Cambria Math</vt:lpstr>
      <vt:lpstr>Comic Sans MS</vt:lpstr>
      <vt:lpstr>Times New Roman</vt:lpstr>
      <vt:lpstr>Wingdings</vt:lpstr>
      <vt:lpstr>デザインの設定</vt:lpstr>
      <vt:lpstr>Performance Evaluation of  Stabilized F-bar Aided Edge-based Smoothed Finite Element Method  with Four-node Tetrahedral Elements (SymF-barES-FEM-T4)  for Contact Problemｓ</vt:lpstr>
      <vt:lpstr>Motivation</vt:lpstr>
      <vt:lpstr>Issue in Ordinary T10 Elements</vt:lpstr>
      <vt:lpstr>Our T4 Method for Static Problems</vt:lpstr>
      <vt:lpstr>Our T4 Method for Dynamic Problems</vt:lpstr>
      <vt:lpstr>Objective </vt:lpstr>
      <vt:lpstr>Methods</vt:lpstr>
      <vt:lpstr>Formulation of F-barES-FEM (1 of 2)</vt:lpstr>
      <vt:lpstr>Formulation of F-barES-FEM (2 of 2)</vt:lpstr>
      <vt:lpstr>Advantages of F-barES-FEM</vt:lpstr>
      <vt:lpstr>Issue of F-barES-FEM in Dynamics</vt:lpstr>
      <vt:lpstr>Formulation of SymF-barES-FEM</vt:lpstr>
      <vt:lpstr>Result &amp; Discussion</vt:lpstr>
      <vt:lpstr>Twist of Rubber Cantilever</vt:lpstr>
      <vt:lpstr>Twist of Rubber Cantilever</vt:lpstr>
      <vt:lpstr>Twist of Rubber Cantilever</vt:lpstr>
      <vt:lpstr>Time history of displacement</vt:lpstr>
      <vt:lpstr>Twist of Rubber Cantilever</vt:lpstr>
      <vt:lpstr>Impact of Rubber Bullet </vt:lpstr>
      <vt:lpstr>Impact of Rubber Bullet </vt:lpstr>
      <vt:lpstr>Impact of Rubber Bullet </vt:lpstr>
      <vt:lpstr>Impact of Rubber Bullet </vt:lpstr>
      <vt:lpstr>Impact of Rubber Bunny</vt:lpstr>
      <vt:lpstr>Impact of Rubber Bunny</vt:lpstr>
      <vt:lpstr>Impact of Rubber Bunny</vt:lpstr>
      <vt:lpstr>Impact of Rubber Bunny</vt:lpstr>
      <vt:lpstr>Summary</vt:lpstr>
      <vt:lpstr>Summary</vt:lpstr>
      <vt:lpstr>PowerPoint プレゼンテーション</vt:lpstr>
      <vt:lpstr>Benefits and Drawbacks of F-barES-FEM-T4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iccm2017-sfem-dynamic</dc:title>
  <dc:creator>Yuki ONISHI</dc:creator>
  <cp:lastModifiedBy>yuki</cp:lastModifiedBy>
  <cp:revision>2068</cp:revision>
  <cp:lastPrinted>2016-07-18T06:25:28Z</cp:lastPrinted>
  <dcterms:created xsi:type="dcterms:W3CDTF">2007-11-22T18:02:40Z</dcterms:created>
  <dcterms:modified xsi:type="dcterms:W3CDTF">2018-07-26T19:52:04Z</dcterms:modified>
</cp:coreProperties>
</file>