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950" r:id="rId2"/>
    <p:sldId id="257" r:id="rId3"/>
    <p:sldId id="297" r:id="rId4"/>
    <p:sldId id="890" r:id="rId5"/>
    <p:sldId id="905" r:id="rId6"/>
    <p:sldId id="457" r:id="rId7"/>
    <p:sldId id="874" r:id="rId8"/>
    <p:sldId id="880" r:id="rId9"/>
    <p:sldId id="876" r:id="rId10"/>
    <p:sldId id="877" r:id="rId11"/>
    <p:sldId id="381" r:id="rId12"/>
    <p:sldId id="321" r:id="rId13"/>
    <p:sldId id="356" r:id="rId14"/>
    <p:sldId id="871" r:id="rId15"/>
    <p:sldId id="891" r:id="rId16"/>
    <p:sldId id="458" r:id="rId17"/>
    <p:sldId id="951" r:id="rId18"/>
    <p:sldId id="272" r:id="rId19"/>
    <p:sldId id="364" r:id="rId20"/>
    <p:sldId id="400" r:id="rId21"/>
    <p:sldId id="451" r:id="rId22"/>
    <p:sldId id="427" r:id="rId23"/>
    <p:sldId id="456" r:id="rId24"/>
    <p:sldId id="878" r:id="rId25"/>
    <p:sldId id="436" r:id="rId26"/>
    <p:sldId id="437" r:id="rId27"/>
    <p:sldId id="438" r:id="rId28"/>
    <p:sldId id="429" r:id="rId29"/>
    <p:sldId id="881" r:id="rId30"/>
    <p:sldId id="442" r:id="rId31"/>
    <p:sldId id="415" r:id="rId32"/>
    <p:sldId id="401" r:id="rId33"/>
    <p:sldId id="430" r:id="rId34"/>
    <p:sldId id="416" r:id="rId35"/>
    <p:sldId id="872" r:id="rId36"/>
    <p:sldId id="281" r:id="rId37"/>
    <p:sldId id="304" r:id="rId38"/>
    <p:sldId id="952" r:id="rId39"/>
  </p:sldIdLst>
  <p:sldSz cx="9144000" cy="6858000" type="screen4x3"/>
  <p:notesSz cx="9971088" cy="6823075"/>
  <p:custDataLst>
    <p:tags r:id="rId42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4DFFC4"/>
    <a:srgbClr val="008000"/>
    <a:srgbClr val="FF00FF"/>
    <a:srgbClr val="E89049"/>
    <a:srgbClr val="2B28F1"/>
    <a:srgbClr val="FF9900"/>
    <a:srgbClr val="66A9B1"/>
    <a:srgbClr val="FF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2" autoAdjust="0"/>
    <p:restoredTop sz="88252" autoAdjust="0"/>
  </p:normalViewPr>
  <p:slideViewPr>
    <p:cSldViewPr>
      <p:cViewPr varScale="1">
        <p:scale>
          <a:sx n="119" d="100"/>
          <a:sy n="119" d="100"/>
        </p:scale>
        <p:origin x="1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33" d="100"/>
          <a:sy n="133" d="100"/>
        </p:scale>
        <p:origin x="1554" y="102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2022/7/27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7025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4248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018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159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9392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826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756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8763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3892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15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7605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5734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27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233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6369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3546742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420814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278174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2189051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877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096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1534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9669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7420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336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050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43586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879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5445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863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946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03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33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740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3514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487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10800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62690" y="6659529"/>
              <a:ext cx="1017907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WCCM2022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F0311E9-392C-607E-FB51-7054913F6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75823"/>
            <a:ext cx="9144000" cy="195169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Application of</a:t>
            </a:r>
            <a:r>
              <a:rPr lang="ja-JP" altLang="en-US" sz="2800" dirty="0"/>
              <a:t> </a:t>
            </a:r>
            <a:r>
              <a:rPr lang="en-US" altLang="ja-JP" sz="2800" dirty="0"/>
              <a:t>Edge-based </a:t>
            </a:r>
            <a:br>
              <a:rPr lang="en-US" altLang="ja-JP" sz="2800" dirty="0"/>
            </a:br>
            <a:r>
              <a:rPr lang="en-US" altLang="ja-JP" sz="2800" dirty="0"/>
              <a:t>Smoothed Finite Element Method</a:t>
            </a:r>
            <a:br>
              <a:rPr lang="en-US" altLang="ja-JP" sz="2800" dirty="0"/>
            </a:br>
            <a:r>
              <a:rPr lang="en-US" altLang="ja-JP" sz="2800" dirty="0"/>
              <a:t>to Large-scale </a:t>
            </a:r>
            <a:r>
              <a:rPr lang="en-US" altLang="ja-JP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Electrodeposition</a:t>
            </a:r>
            <a:r>
              <a:rPr lang="en-US" altLang="ja-JP" sz="2800" dirty="0"/>
              <a:t> Simulation</a:t>
            </a:r>
            <a:br>
              <a:rPr lang="en-US" altLang="ja-JP" sz="2800" dirty="0"/>
            </a:br>
            <a:r>
              <a:rPr lang="en-US" altLang="ja-JP" sz="2800" dirty="0"/>
              <a:t>for Automobile Manufacturing Lines</a:t>
            </a:r>
            <a:endParaRPr lang="ja-JP" altLang="en-US" sz="2800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1F53E3A1-343F-22B4-E78E-A825E8A00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3570578"/>
            <a:ext cx="8856984" cy="1777752"/>
          </a:xfrm>
        </p:spPr>
        <p:txBody>
          <a:bodyPr/>
          <a:lstStyle/>
          <a:p>
            <a:pPr algn="r"/>
            <a:r>
              <a:rPr lang="en-US" altLang="ja-JP" sz="2800" b="1" u="sng" dirty="0"/>
              <a:t>Yuki ONISHI</a:t>
            </a:r>
            <a:br>
              <a:rPr lang="en-US" altLang="ja-JP" sz="2800" b="1" dirty="0"/>
            </a:br>
            <a:r>
              <a:rPr lang="en-US" altLang="ja-JP" sz="2800" dirty="0"/>
              <a:t>Tokyo Tech.</a:t>
            </a:r>
            <a:br>
              <a:rPr lang="en-US" altLang="ja-JP" sz="2800" dirty="0"/>
            </a:br>
            <a:r>
              <a:rPr lang="en-US" altLang="ja-JP" sz="2800" dirty="0"/>
              <a:t>(Japan)</a:t>
            </a:r>
          </a:p>
          <a:p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59A179-FD1B-0538-ACA0-677A1DD7D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7263FCF-4F3B-110E-DF0F-5226C3CF0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474"/>
          <a:stretch/>
        </p:blipFill>
        <p:spPr>
          <a:xfrm>
            <a:off x="2145320" y="2900058"/>
            <a:ext cx="4852661" cy="28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D85AE5-DC4E-42D5-9376-B960EBE8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Issue 2 (cont.)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8A4A60-817C-404E-9B22-D7C419FE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dirty="0"/>
              <a:t>For example, if there is a small </a:t>
            </a:r>
            <a:r>
              <a:rPr kumimoji="1" lang="en-US" altLang="ja-JP" sz="2400" b="1" dirty="0"/>
              <a:t>hole</a:t>
            </a:r>
            <a:r>
              <a:rPr kumimoji="1" lang="en-US" altLang="ja-JP" sz="2400" dirty="0"/>
              <a:t> on a carbody, the surface mesh</a:t>
            </a:r>
            <a:r>
              <a:rPr lang="en-US" altLang="ja-JP" sz="2400" dirty="0"/>
              <a:t> </a:t>
            </a:r>
            <a:r>
              <a:rPr kumimoji="1" lang="en-US" altLang="ja-JP" sz="2400" dirty="0"/>
              <a:t>around the hole looks like…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1200" dirty="0"/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✗ </a:t>
            </a:r>
            <a:r>
              <a:rPr lang="en-US" altLang="ja-JP" sz="2400" dirty="0">
                <a:solidFill>
                  <a:srgbClr val="008000"/>
                </a:solidFill>
              </a:rPr>
              <a:t>T10 w/ kink </a:t>
            </a:r>
            <a:r>
              <a:rPr lang="en-US" altLang="ja-JP" sz="2400" dirty="0"/>
              <a:t>leads to severe accuracy loss.</a:t>
            </a:r>
          </a:p>
          <a:p>
            <a:pPr marL="0" indent="0"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✗ </a:t>
            </a:r>
            <a:r>
              <a:rPr lang="en-US" altLang="ja-JP" sz="2400" dirty="0">
                <a:solidFill>
                  <a:srgbClr val="0000CC"/>
                </a:solidFill>
              </a:rPr>
              <a:t>T10 w/o kink</a:t>
            </a:r>
            <a:r>
              <a:rPr lang="en-US" altLang="ja-JP" sz="2400" dirty="0"/>
              <a:t> leads to a massive increase in DOF.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79091-FF92-40D6-BE60-C7845195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1DB593-C5EF-4DBB-8B95-F241811DD4FB}"/>
              </a:ext>
            </a:extLst>
          </p:cNvPr>
          <p:cNvSpPr/>
          <p:nvPr/>
        </p:nvSpPr>
        <p:spPr>
          <a:xfrm>
            <a:off x="3131840" y="137677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tx1"/>
                </a:solidFill>
              </a:rPr>
              <a:t>Carbody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8F3ABEC-5F73-4D73-8B12-D194BD2D1FA6}"/>
              </a:ext>
            </a:extLst>
          </p:cNvPr>
          <p:cNvSpPr/>
          <p:nvPr/>
        </p:nvSpPr>
        <p:spPr>
          <a:xfrm>
            <a:off x="3934615" y="215379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826BBC-AC34-4DA4-816D-BB60ACD2A782}"/>
              </a:ext>
            </a:extLst>
          </p:cNvPr>
          <p:cNvSpPr/>
          <p:nvPr/>
        </p:nvSpPr>
        <p:spPr>
          <a:xfrm>
            <a:off x="35496" y="137677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Carbody</a:t>
            </a:r>
          </a:p>
          <a:p>
            <a:endParaRPr kumimoji="1" lang="ja-JP" altLang="en-US" dirty="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75A0A33-34D4-42B2-A29F-BB115536D57F}"/>
              </a:ext>
            </a:extLst>
          </p:cNvPr>
          <p:cNvSpPr/>
          <p:nvPr/>
        </p:nvSpPr>
        <p:spPr>
          <a:xfrm>
            <a:off x="836944" y="215379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FF1F6A-0129-44F9-937A-6A72FF0117FF}"/>
              </a:ext>
            </a:extLst>
          </p:cNvPr>
          <p:cNvSpPr txBox="1"/>
          <p:nvPr/>
        </p:nvSpPr>
        <p:spPr>
          <a:xfrm>
            <a:off x="4157649" y="264073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7270D0E-CF6D-4187-B6CD-40FCC52BF6CA}"/>
              </a:ext>
            </a:extLst>
          </p:cNvPr>
          <p:cNvSpPr txBox="1"/>
          <p:nvPr/>
        </p:nvSpPr>
        <p:spPr>
          <a:xfrm>
            <a:off x="1056695" y="2640740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5B89243-C11F-43FD-8CC9-9B88755B1A11}"/>
              </a:ext>
            </a:extLst>
          </p:cNvPr>
          <p:cNvGrpSpPr/>
          <p:nvPr/>
        </p:nvGrpSpPr>
        <p:grpSpPr>
          <a:xfrm>
            <a:off x="516375" y="1836283"/>
            <a:ext cx="1918242" cy="1931014"/>
            <a:chOff x="1446670" y="2755115"/>
            <a:chExt cx="1918242" cy="1931014"/>
          </a:xfrm>
        </p:grpSpPr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EF33A275-5D0D-4EEA-927D-35CF5DFB2F4E}"/>
                </a:ext>
              </a:extLst>
            </p:cNvPr>
            <p:cNvCxnSpPr/>
            <p:nvPr/>
          </p:nvCxnSpPr>
          <p:spPr>
            <a:xfrm rot="16200000" flipH="1" flipV="1">
              <a:off x="255943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BD11FF18-CED9-43D4-900A-E14663E89567}"/>
                </a:ext>
              </a:extLst>
            </p:cNvPr>
            <p:cNvCxnSpPr/>
            <p:nvPr/>
          </p:nvCxnSpPr>
          <p:spPr>
            <a:xfrm rot="16200000" flipV="1">
              <a:off x="255938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93D19345-FAB8-418F-9502-A3DCA3F29601}"/>
                </a:ext>
              </a:extLst>
            </p:cNvPr>
            <p:cNvCxnSpPr/>
            <p:nvPr/>
          </p:nvCxnSpPr>
          <p:spPr>
            <a:xfrm rot="16200000" flipH="1">
              <a:off x="211744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160ED175-E7EE-4808-BBB7-2775FD041E74}"/>
                </a:ext>
              </a:extLst>
            </p:cNvPr>
            <p:cNvCxnSpPr/>
            <p:nvPr/>
          </p:nvCxnSpPr>
          <p:spPr>
            <a:xfrm rot="16200000">
              <a:off x="211749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/楕円 34">
              <a:extLst>
                <a:ext uri="{FF2B5EF4-FFF2-40B4-BE49-F238E27FC236}">
                  <a16:creationId xmlns:a16="http://schemas.microsoft.com/office/drawing/2014/main" id="{F0AD625F-A548-45A0-8887-15072574DBE5}"/>
                </a:ext>
              </a:extLst>
            </p:cNvPr>
            <p:cNvSpPr/>
            <p:nvPr/>
          </p:nvSpPr>
          <p:spPr>
            <a:xfrm>
              <a:off x="235913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34">
              <a:extLst>
                <a:ext uri="{FF2B5EF4-FFF2-40B4-BE49-F238E27FC236}">
                  <a16:creationId xmlns:a16="http://schemas.microsoft.com/office/drawing/2014/main" id="{882859D4-7C1E-4BD7-BDD5-D844D3629588}"/>
                </a:ext>
              </a:extLst>
            </p:cNvPr>
            <p:cNvSpPr/>
            <p:nvPr/>
          </p:nvSpPr>
          <p:spPr>
            <a:xfrm>
              <a:off x="236085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34">
              <a:extLst>
                <a:ext uri="{FF2B5EF4-FFF2-40B4-BE49-F238E27FC236}">
                  <a16:creationId xmlns:a16="http://schemas.microsoft.com/office/drawing/2014/main" id="{71FD1130-EB39-4C9F-9DEF-AC8A3D09EF56}"/>
                </a:ext>
              </a:extLst>
            </p:cNvPr>
            <p:cNvSpPr/>
            <p:nvPr/>
          </p:nvSpPr>
          <p:spPr>
            <a:xfrm rot="16200000">
              <a:off x="173326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4">
              <a:extLst>
                <a:ext uri="{FF2B5EF4-FFF2-40B4-BE49-F238E27FC236}">
                  <a16:creationId xmlns:a16="http://schemas.microsoft.com/office/drawing/2014/main" id="{D549F313-945B-4763-9F9E-B8288830B518}"/>
                </a:ext>
              </a:extLst>
            </p:cNvPr>
            <p:cNvSpPr/>
            <p:nvPr/>
          </p:nvSpPr>
          <p:spPr>
            <a:xfrm rot="16200000">
              <a:off x="298812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4">
              <a:extLst>
                <a:ext uri="{FF2B5EF4-FFF2-40B4-BE49-F238E27FC236}">
                  <a16:creationId xmlns:a16="http://schemas.microsoft.com/office/drawing/2014/main" id="{F82CCEED-A132-4EF7-8E72-CC898698933E}"/>
                </a:ext>
              </a:extLst>
            </p:cNvPr>
            <p:cNvSpPr/>
            <p:nvPr/>
          </p:nvSpPr>
          <p:spPr>
            <a:xfrm rot="18900000">
              <a:off x="192085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4">
              <a:extLst>
                <a:ext uri="{FF2B5EF4-FFF2-40B4-BE49-F238E27FC236}">
                  <a16:creationId xmlns:a16="http://schemas.microsoft.com/office/drawing/2014/main" id="{6A6883FE-3A08-46E9-A73A-EADEE63BDD9C}"/>
                </a:ext>
              </a:extLst>
            </p:cNvPr>
            <p:cNvSpPr/>
            <p:nvPr/>
          </p:nvSpPr>
          <p:spPr>
            <a:xfrm rot="18900000">
              <a:off x="280053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4">
              <a:extLst>
                <a:ext uri="{FF2B5EF4-FFF2-40B4-BE49-F238E27FC236}">
                  <a16:creationId xmlns:a16="http://schemas.microsoft.com/office/drawing/2014/main" id="{08904D77-F024-4310-96C9-8821135ACB10}"/>
                </a:ext>
              </a:extLst>
            </p:cNvPr>
            <p:cNvSpPr/>
            <p:nvPr/>
          </p:nvSpPr>
          <p:spPr>
            <a:xfrm rot="2700000" flipH="1">
              <a:off x="280053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4">
              <a:extLst>
                <a:ext uri="{FF2B5EF4-FFF2-40B4-BE49-F238E27FC236}">
                  <a16:creationId xmlns:a16="http://schemas.microsoft.com/office/drawing/2014/main" id="{6725FAA1-6788-4C23-B244-605E9BC5E208}"/>
                </a:ext>
              </a:extLst>
            </p:cNvPr>
            <p:cNvSpPr/>
            <p:nvPr/>
          </p:nvSpPr>
          <p:spPr>
            <a:xfrm rot="2700000" flipH="1">
              <a:off x="192085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444ED382-6E0F-40EF-A25F-973BB831124A}"/>
                </a:ext>
              </a:extLst>
            </p:cNvPr>
            <p:cNvCxnSpPr/>
            <p:nvPr/>
          </p:nvCxnSpPr>
          <p:spPr>
            <a:xfrm flipH="1" flipV="1">
              <a:off x="180346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20FEE822-7743-4F0D-A578-EA8ADB5E4547}"/>
                </a:ext>
              </a:extLst>
            </p:cNvPr>
            <p:cNvCxnSpPr/>
            <p:nvPr/>
          </p:nvCxnSpPr>
          <p:spPr>
            <a:xfrm flipV="1">
              <a:off x="287341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94B27826-0647-4BD5-BB5E-8DED673E8A05}"/>
                </a:ext>
              </a:extLst>
            </p:cNvPr>
            <p:cNvCxnSpPr/>
            <p:nvPr/>
          </p:nvCxnSpPr>
          <p:spPr>
            <a:xfrm flipH="1">
              <a:off x="180346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ADAE3031-DFFD-4A7E-940A-BFC57A1B42C8}"/>
                </a:ext>
              </a:extLst>
            </p:cNvPr>
            <p:cNvCxnSpPr/>
            <p:nvPr/>
          </p:nvCxnSpPr>
          <p:spPr>
            <a:xfrm>
              <a:off x="287341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73EDB4A7-1749-4513-9339-051E088CBE18}"/>
                </a:ext>
              </a:extLst>
            </p:cNvPr>
            <p:cNvCxnSpPr/>
            <p:nvPr/>
          </p:nvCxnSpPr>
          <p:spPr>
            <a:xfrm rot="3600000" flipH="1">
              <a:off x="165913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1250DCF6-239F-40E8-B567-36297F6E5C76}"/>
                </a:ext>
              </a:extLst>
            </p:cNvPr>
            <p:cNvCxnSpPr/>
            <p:nvPr/>
          </p:nvCxnSpPr>
          <p:spPr>
            <a:xfrm rot="7200000" flipH="1">
              <a:off x="155809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円/楕円 34">
              <a:extLst>
                <a:ext uri="{FF2B5EF4-FFF2-40B4-BE49-F238E27FC236}">
                  <a16:creationId xmlns:a16="http://schemas.microsoft.com/office/drawing/2014/main" id="{4FB9B808-8EE9-45F4-9926-EACEF7AA1491}"/>
                </a:ext>
              </a:extLst>
            </p:cNvPr>
            <p:cNvSpPr/>
            <p:nvPr/>
          </p:nvSpPr>
          <p:spPr>
            <a:xfrm rot="18900000">
              <a:off x="144667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82D32BB1-62B3-41AA-A62A-46283FEF7E1C}"/>
                </a:ext>
              </a:extLst>
            </p:cNvPr>
            <p:cNvCxnSpPr/>
            <p:nvPr/>
          </p:nvCxnSpPr>
          <p:spPr>
            <a:xfrm rot="6300000" flipH="1">
              <a:off x="215228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FE987047-B243-4A8C-B30E-5BA97BE96140}"/>
                </a:ext>
              </a:extLst>
            </p:cNvPr>
            <p:cNvCxnSpPr/>
            <p:nvPr/>
          </p:nvCxnSpPr>
          <p:spPr>
            <a:xfrm rot="9900000" flipH="1">
              <a:off x="191355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11DED82B-818D-4B0A-B87B-133D785CF670}"/>
                </a:ext>
              </a:extLst>
            </p:cNvPr>
            <p:cNvSpPr/>
            <p:nvPr/>
          </p:nvSpPr>
          <p:spPr>
            <a:xfrm>
              <a:off x="197876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9E9DAB4E-90AD-4AE7-AFC0-D9DED2EB43FF}"/>
                </a:ext>
              </a:extLst>
            </p:cNvPr>
            <p:cNvCxnSpPr/>
            <p:nvPr/>
          </p:nvCxnSpPr>
          <p:spPr>
            <a:xfrm rot="18000000">
              <a:off x="300746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AAFB213E-983A-4B3F-9463-645BEDE42971}"/>
                </a:ext>
              </a:extLst>
            </p:cNvPr>
            <p:cNvCxnSpPr/>
            <p:nvPr/>
          </p:nvCxnSpPr>
          <p:spPr>
            <a:xfrm rot="14400000">
              <a:off x="310850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円/楕円 34">
              <a:extLst>
                <a:ext uri="{FF2B5EF4-FFF2-40B4-BE49-F238E27FC236}">
                  <a16:creationId xmlns:a16="http://schemas.microsoft.com/office/drawing/2014/main" id="{8F5FB651-DAA2-4744-A2D1-BA63130CD85F}"/>
                </a:ext>
              </a:extLst>
            </p:cNvPr>
            <p:cNvSpPr/>
            <p:nvPr/>
          </p:nvSpPr>
          <p:spPr>
            <a:xfrm rot="2700000" flipH="1">
              <a:off x="326270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A99BB3D7-54CA-47C3-A0B4-3869F876D1A9}"/>
                </a:ext>
              </a:extLst>
            </p:cNvPr>
            <p:cNvCxnSpPr/>
            <p:nvPr/>
          </p:nvCxnSpPr>
          <p:spPr>
            <a:xfrm rot="18000000" flipH="1" flipV="1">
              <a:off x="166377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C37395C0-07B4-4107-9B81-4F616BE7CF77}"/>
                </a:ext>
              </a:extLst>
            </p:cNvPr>
            <p:cNvCxnSpPr/>
            <p:nvPr/>
          </p:nvCxnSpPr>
          <p:spPr>
            <a:xfrm rot="14400000" flipH="1" flipV="1">
              <a:off x="156273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円/楕円 34">
              <a:extLst>
                <a:ext uri="{FF2B5EF4-FFF2-40B4-BE49-F238E27FC236}">
                  <a16:creationId xmlns:a16="http://schemas.microsoft.com/office/drawing/2014/main" id="{0F6133CC-509A-482D-B1B5-39CBB37D9A80}"/>
                </a:ext>
              </a:extLst>
            </p:cNvPr>
            <p:cNvSpPr/>
            <p:nvPr/>
          </p:nvSpPr>
          <p:spPr>
            <a:xfrm rot="2700000" flipV="1">
              <a:off x="145131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BC768348-1646-4576-BECD-437C35DA7BD2}"/>
                </a:ext>
              </a:extLst>
            </p:cNvPr>
            <p:cNvCxnSpPr/>
            <p:nvPr/>
          </p:nvCxnSpPr>
          <p:spPr>
            <a:xfrm rot="15300000">
              <a:off x="252773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73C01F02-B190-491F-B4BB-E6021544D787}"/>
                </a:ext>
              </a:extLst>
            </p:cNvPr>
            <p:cNvCxnSpPr/>
            <p:nvPr/>
          </p:nvCxnSpPr>
          <p:spPr>
            <a:xfrm rot="11700000">
              <a:off x="276647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円/楕円 34">
              <a:extLst>
                <a:ext uri="{FF2B5EF4-FFF2-40B4-BE49-F238E27FC236}">
                  <a16:creationId xmlns:a16="http://schemas.microsoft.com/office/drawing/2014/main" id="{7619DC6F-F641-40FB-8B92-AD85D311E611}"/>
                </a:ext>
              </a:extLst>
            </p:cNvPr>
            <p:cNvSpPr/>
            <p:nvPr/>
          </p:nvSpPr>
          <p:spPr>
            <a:xfrm flipH="1">
              <a:off x="274402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DF6E7826-28F4-45B6-A9D5-CB9B286A0EAE}"/>
                </a:ext>
              </a:extLst>
            </p:cNvPr>
            <p:cNvCxnSpPr/>
            <p:nvPr/>
          </p:nvCxnSpPr>
          <p:spPr>
            <a:xfrm rot="3600000" flipV="1">
              <a:off x="300746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37A161EE-6C90-4ADF-813E-7906CB983573}"/>
                </a:ext>
              </a:extLst>
            </p:cNvPr>
            <p:cNvCxnSpPr/>
            <p:nvPr/>
          </p:nvCxnSpPr>
          <p:spPr>
            <a:xfrm rot="7200000" flipV="1">
              <a:off x="310850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/楕円 34">
              <a:extLst>
                <a:ext uri="{FF2B5EF4-FFF2-40B4-BE49-F238E27FC236}">
                  <a16:creationId xmlns:a16="http://schemas.microsoft.com/office/drawing/2014/main" id="{9BAA2B75-DEA7-4DF5-8EBC-87656F2C77DF}"/>
                </a:ext>
              </a:extLst>
            </p:cNvPr>
            <p:cNvSpPr/>
            <p:nvPr/>
          </p:nvSpPr>
          <p:spPr>
            <a:xfrm rot="18900000" flipH="1" flipV="1">
              <a:off x="326270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F484D5D0-D911-45F8-BD43-D8DA2E946F92}"/>
                </a:ext>
              </a:extLst>
            </p:cNvPr>
            <p:cNvCxnSpPr/>
            <p:nvPr/>
          </p:nvCxnSpPr>
          <p:spPr>
            <a:xfrm rot="15300000" flipH="1" flipV="1">
              <a:off x="215228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6361B2D1-FD05-48FE-866F-A1FE962EBB6A}"/>
                </a:ext>
              </a:extLst>
            </p:cNvPr>
            <p:cNvCxnSpPr/>
            <p:nvPr/>
          </p:nvCxnSpPr>
          <p:spPr>
            <a:xfrm rot="11700000" flipH="1" flipV="1">
              <a:off x="191355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円/楕円 34">
              <a:extLst>
                <a:ext uri="{FF2B5EF4-FFF2-40B4-BE49-F238E27FC236}">
                  <a16:creationId xmlns:a16="http://schemas.microsoft.com/office/drawing/2014/main" id="{27297B54-B4CC-4DBC-ABAC-3D7C74876BE3}"/>
                </a:ext>
              </a:extLst>
            </p:cNvPr>
            <p:cNvSpPr/>
            <p:nvPr/>
          </p:nvSpPr>
          <p:spPr>
            <a:xfrm flipV="1">
              <a:off x="197876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B9CEBE7C-7631-4ADB-ADCF-55728B06C6FA}"/>
                </a:ext>
              </a:extLst>
            </p:cNvPr>
            <p:cNvCxnSpPr/>
            <p:nvPr/>
          </p:nvCxnSpPr>
          <p:spPr>
            <a:xfrm rot="6300000" flipV="1">
              <a:off x="252773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6D48CDCA-C60F-42F2-B8EA-09FD88BDCBE7}"/>
                </a:ext>
              </a:extLst>
            </p:cNvPr>
            <p:cNvCxnSpPr/>
            <p:nvPr/>
          </p:nvCxnSpPr>
          <p:spPr>
            <a:xfrm rot="9900000" flipV="1">
              <a:off x="276647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円/楕円 34">
              <a:extLst>
                <a:ext uri="{FF2B5EF4-FFF2-40B4-BE49-F238E27FC236}">
                  <a16:creationId xmlns:a16="http://schemas.microsoft.com/office/drawing/2014/main" id="{E8E0735B-7E11-404F-8A29-8266EAF07841}"/>
                </a:ext>
              </a:extLst>
            </p:cNvPr>
            <p:cNvSpPr/>
            <p:nvPr/>
          </p:nvSpPr>
          <p:spPr>
            <a:xfrm flipH="1" flipV="1">
              <a:off x="274402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5EF258C-FC04-4C36-8F0F-D9D684E80BE0}"/>
              </a:ext>
            </a:extLst>
          </p:cNvPr>
          <p:cNvGrpSpPr/>
          <p:nvPr/>
        </p:nvGrpSpPr>
        <p:grpSpPr>
          <a:xfrm>
            <a:off x="3558655" y="1779905"/>
            <a:ext cx="2047919" cy="2043769"/>
            <a:chOff x="5709049" y="2698461"/>
            <a:chExt cx="2047919" cy="2043769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C0CDF631-552A-42F3-AA06-D997BEA425CF}"/>
                </a:ext>
              </a:extLst>
            </p:cNvPr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BF8FF526-6320-43A6-8BE9-F5753EF5DCD9}"/>
                </a:ext>
              </a:extLst>
            </p:cNvPr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639631D-4999-4E49-988D-A49E9E56638A}"/>
                </a:ext>
              </a:extLst>
            </p:cNvPr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FFF69C0E-F5CD-4D4E-9C31-F92C406A8CD5}"/>
                </a:ext>
              </a:extLst>
            </p:cNvPr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円/楕円 34">
              <a:extLst>
                <a:ext uri="{FF2B5EF4-FFF2-40B4-BE49-F238E27FC236}">
                  <a16:creationId xmlns:a16="http://schemas.microsoft.com/office/drawing/2014/main" id="{C037134A-1266-4E02-AEFE-DC12690C0CA9}"/>
                </a:ext>
              </a:extLst>
            </p:cNvPr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34">
              <a:extLst>
                <a:ext uri="{FF2B5EF4-FFF2-40B4-BE49-F238E27FC236}">
                  <a16:creationId xmlns:a16="http://schemas.microsoft.com/office/drawing/2014/main" id="{73EAA236-8AED-4A7F-91B0-F8FED77A3896}"/>
                </a:ext>
              </a:extLst>
            </p:cNvPr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34">
              <a:extLst>
                <a:ext uri="{FF2B5EF4-FFF2-40B4-BE49-F238E27FC236}">
                  <a16:creationId xmlns:a16="http://schemas.microsoft.com/office/drawing/2014/main" id="{3B50D4E0-67BC-4F28-85F7-6CEF25E995BF}"/>
                </a:ext>
              </a:extLst>
            </p:cNvPr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34">
              <a:extLst>
                <a:ext uri="{FF2B5EF4-FFF2-40B4-BE49-F238E27FC236}">
                  <a16:creationId xmlns:a16="http://schemas.microsoft.com/office/drawing/2014/main" id="{5ED37D89-1AC0-4F38-B1FC-8DE9234F92D6}"/>
                </a:ext>
              </a:extLst>
            </p:cNvPr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34">
              <a:extLst>
                <a:ext uri="{FF2B5EF4-FFF2-40B4-BE49-F238E27FC236}">
                  <a16:creationId xmlns:a16="http://schemas.microsoft.com/office/drawing/2014/main" id="{C3DC329F-3B18-4318-97B0-7B1E33D5A7FA}"/>
                </a:ext>
              </a:extLst>
            </p:cNvPr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34">
              <a:extLst>
                <a:ext uri="{FF2B5EF4-FFF2-40B4-BE49-F238E27FC236}">
                  <a16:creationId xmlns:a16="http://schemas.microsoft.com/office/drawing/2014/main" id="{B19FA749-46A0-49C0-8BFF-9F5DA44F57CE}"/>
                </a:ext>
              </a:extLst>
            </p:cNvPr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34">
              <a:extLst>
                <a:ext uri="{FF2B5EF4-FFF2-40B4-BE49-F238E27FC236}">
                  <a16:creationId xmlns:a16="http://schemas.microsoft.com/office/drawing/2014/main" id="{FB80B16F-3C99-4EC1-89F2-4BEB5DE46F50}"/>
                </a:ext>
              </a:extLst>
            </p:cNvPr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34">
              <a:extLst>
                <a:ext uri="{FF2B5EF4-FFF2-40B4-BE49-F238E27FC236}">
                  <a16:creationId xmlns:a16="http://schemas.microsoft.com/office/drawing/2014/main" id="{78BAB9D8-7E7F-44C1-98CA-066431B61AB8}"/>
                </a:ext>
              </a:extLst>
            </p:cNvPr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C6BA5451-7F22-4566-8D31-05754239D8E2}"/>
                </a:ext>
              </a:extLst>
            </p:cNvPr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61EAADCA-DF10-4853-84B3-59F50C98A832}"/>
                </a:ext>
              </a:extLst>
            </p:cNvPr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2F00943-82E2-4ACE-98AC-76752F32EBE5}"/>
                </a:ext>
              </a:extLst>
            </p:cNvPr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F08D1102-5744-4B0B-BB38-212DB8C340FD}"/>
                </a:ext>
              </a:extLst>
            </p:cNvPr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11E676F6-EBAB-441E-8988-F934BB935C17}"/>
                </a:ext>
              </a:extLst>
            </p:cNvPr>
            <p:cNvGrpSpPr/>
            <p:nvPr/>
          </p:nvGrpSpPr>
          <p:grpSpPr>
            <a:xfrm>
              <a:off x="5709049" y="2698461"/>
              <a:ext cx="2047919" cy="2043769"/>
              <a:chOff x="5709049" y="2698461"/>
              <a:chExt cx="2047919" cy="2043769"/>
            </a:xfrm>
          </p:grpSpPr>
          <p:sp>
            <p:nvSpPr>
              <p:cNvPr id="72" name="円/楕円 34">
                <a:extLst>
                  <a:ext uri="{FF2B5EF4-FFF2-40B4-BE49-F238E27FC236}">
                    <a16:creationId xmlns:a16="http://schemas.microsoft.com/office/drawing/2014/main" id="{5158AA59-7A82-492A-9E61-B479182C84F3}"/>
                  </a:ext>
                </a:extLst>
              </p:cNvPr>
              <p:cNvSpPr/>
              <p:nvPr/>
            </p:nvSpPr>
            <p:spPr>
              <a:xfrm rot="4020000" flipH="1">
                <a:off x="5820486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5EDC6BC6-0F79-4E19-BDBA-2D8A24019339}"/>
                  </a:ext>
                </a:extLst>
              </p:cNvPr>
              <p:cNvCxnSpPr/>
              <p:nvPr/>
            </p:nvCxnSpPr>
            <p:spPr>
              <a:xfrm rot="3600000" flipV="1">
                <a:off x="602234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26379F87-AABF-48EA-A26C-692CF5DDE973}"/>
                  </a:ext>
                </a:extLst>
              </p:cNvPr>
              <p:cNvCxnSpPr/>
              <p:nvPr/>
            </p:nvCxnSpPr>
            <p:spPr>
              <a:xfrm rot="7200000" flipV="1">
                <a:off x="5710180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円/楕円 34">
                <a:extLst>
                  <a:ext uri="{FF2B5EF4-FFF2-40B4-BE49-F238E27FC236}">
                    <a16:creationId xmlns:a16="http://schemas.microsoft.com/office/drawing/2014/main" id="{8717E5E2-5E30-4F5A-A35E-03E1D44E75D8}"/>
                  </a:ext>
                </a:extLst>
              </p:cNvPr>
              <p:cNvSpPr/>
              <p:nvPr/>
            </p:nvSpPr>
            <p:spPr>
              <a:xfrm rot="4020000" flipH="1">
                <a:off x="5944684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円/楕円 34">
                <a:extLst>
                  <a:ext uri="{FF2B5EF4-FFF2-40B4-BE49-F238E27FC236}">
                    <a16:creationId xmlns:a16="http://schemas.microsoft.com/office/drawing/2014/main" id="{7BA4BA93-5FF4-4FF1-8900-449A9DBDF2F4}"/>
                  </a:ext>
                </a:extLst>
              </p:cNvPr>
              <p:cNvSpPr/>
              <p:nvPr/>
            </p:nvSpPr>
            <p:spPr>
              <a:xfrm rot="4020000" flipH="1">
                <a:off x="624823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円/楕円 34">
                <a:extLst>
                  <a:ext uri="{FF2B5EF4-FFF2-40B4-BE49-F238E27FC236}">
                    <a16:creationId xmlns:a16="http://schemas.microsoft.com/office/drawing/2014/main" id="{D0511B61-119B-4B04-892C-4536A0E34407}"/>
                  </a:ext>
                </a:extLst>
              </p:cNvPr>
              <p:cNvSpPr/>
              <p:nvPr/>
            </p:nvSpPr>
            <p:spPr>
              <a:xfrm rot="17580000">
                <a:off x="7543714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8" name="直線コネクタ 77">
                <a:extLst>
                  <a:ext uri="{FF2B5EF4-FFF2-40B4-BE49-F238E27FC236}">
                    <a16:creationId xmlns:a16="http://schemas.microsoft.com/office/drawing/2014/main" id="{94E43BBA-3B09-4E47-AFA5-84A79C2D1478}"/>
                  </a:ext>
                </a:extLst>
              </p:cNvPr>
              <p:cNvCxnSpPr/>
              <p:nvPr/>
            </p:nvCxnSpPr>
            <p:spPr>
              <a:xfrm rot="18000000" flipH="1" flipV="1">
                <a:off x="689007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>
                <a:extLst>
                  <a:ext uri="{FF2B5EF4-FFF2-40B4-BE49-F238E27FC236}">
                    <a16:creationId xmlns:a16="http://schemas.microsoft.com/office/drawing/2014/main" id="{A8CA8389-D69A-4678-86E5-CC6E0B0FFCD2}"/>
                  </a:ext>
                </a:extLst>
              </p:cNvPr>
              <p:cNvCxnSpPr/>
              <p:nvPr/>
            </p:nvCxnSpPr>
            <p:spPr>
              <a:xfrm rot="14400000" flipH="1" flipV="1">
                <a:off x="7202242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円/楕円 34">
                <a:extLst>
                  <a:ext uri="{FF2B5EF4-FFF2-40B4-BE49-F238E27FC236}">
                    <a16:creationId xmlns:a16="http://schemas.microsoft.com/office/drawing/2014/main" id="{8D6376F6-1512-4CD2-9238-D3706B503A08}"/>
                  </a:ext>
                </a:extLst>
              </p:cNvPr>
              <p:cNvSpPr/>
              <p:nvPr/>
            </p:nvSpPr>
            <p:spPr>
              <a:xfrm rot="17580000">
                <a:off x="7419516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円/楕円 34">
                <a:extLst>
                  <a:ext uri="{FF2B5EF4-FFF2-40B4-BE49-F238E27FC236}">
                    <a16:creationId xmlns:a16="http://schemas.microsoft.com/office/drawing/2014/main" id="{6D84AE0D-3E4B-4848-A973-B6F0FBF1D397}"/>
                  </a:ext>
                </a:extLst>
              </p:cNvPr>
              <p:cNvSpPr/>
              <p:nvPr/>
            </p:nvSpPr>
            <p:spPr>
              <a:xfrm rot="17580000">
                <a:off x="711596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34">
                <a:extLst>
                  <a:ext uri="{FF2B5EF4-FFF2-40B4-BE49-F238E27FC236}">
                    <a16:creationId xmlns:a16="http://schemas.microsoft.com/office/drawing/2014/main" id="{73339648-21EC-4DA0-8FE3-3BF85D41DA67}"/>
                  </a:ext>
                </a:extLst>
              </p:cNvPr>
              <p:cNvSpPr/>
              <p:nvPr/>
            </p:nvSpPr>
            <p:spPr>
              <a:xfrm rot="17580000" flipH="1" flipV="1">
                <a:off x="5820486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B0B0AE72-ED97-4399-9324-8829C68E9BF2}"/>
                  </a:ext>
                </a:extLst>
              </p:cNvPr>
              <p:cNvCxnSpPr/>
              <p:nvPr/>
            </p:nvCxnSpPr>
            <p:spPr>
              <a:xfrm rot="18000000">
                <a:off x="602234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>
                <a:extLst>
                  <a:ext uri="{FF2B5EF4-FFF2-40B4-BE49-F238E27FC236}">
                    <a16:creationId xmlns:a16="http://schemas.microsoft.com/office/drawing/2014/main" id="{8FAB8A9E-6A97-48C3-957F-FDA9E0691273}"/>
                  </a:ext>
                </a:extLst>
              </p:cNvPr>
              <p:cNvCxnSpPr/>
              <p:nvPr/>
            </p:nvCxnSpPr>
            <p:spPr>
              <a:xfrm rot="14400000">
                <a:off x="5710180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円/楕円 34">
                <a:extLst>
                  <a:ext uri="{FF2B5EF4-FFF2-40B4-BE49-F238E27FC236}">
                    <a16:creationId xmlns:a16="http://schemas.microsoft.com/office/drawing/2014/main" id="{D5A9ECE8-00B2-45D0-AC0F-AEE025EDB23D}"/>
                  </a:ext>
                </a:extLst>
              </p:cNvPr>
              <p:cNvSpPr/>
              <p:nvPr/>
            </p:nvSpPr>
            <p:spPr>
              <a:xfrm rot="17580000" flipH="1" flipV="1">
                <a:off x="5944684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円/楕円 34">
                <a:extLst>
                  <a:ext uri="{FF2B5EF4-FFF2-40B4-BE49-F238E27FC236}">
                    <a16:creationId xmlns:a16="http://schemas.microsoft.com/office/drawing/2014/main" id="{5C113F8D-587F-4D93-9605-21A4C7F7FCB8}"/>
                  </a:ext>
                </a:extLst>
              </p:cNvPr>
              <p:cNvSpPr/>
              <p:nvPr/>
            </p:nvSpPr>
            <p:spPr>
              <a:xfrm rot="17580000" flipH="1" flipV="1">
                <a:off x="624823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円/楕円 34">
                <a:extLst>
                  <a:ext uri="{FF2B5EF4-FFF2-40B4-BE49-F238E27FC236}">
                    <a16:creationId xmlns:a16="http://schemas.microsoft.com/office/drawing/2014/main" id="{E236AA21-AB5D-4FBA-8E04-501F3D067D38}"/>
                  </a:ext>
                </a:extLst>
              </p:cNvPr>
              <p:cNvSpPr/>
              <p:nvPr/>
            </p:nvSpPr>
            <p:spPr>
              <a:xfrm rot="4020000" flipV="1">
                <a:off x="7543714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5FA4B7C3-24E3-4918-B3CC-7E722B7D0F4D}"/>
                  </a:ext>
                </a:extLst>
              </p:cNvPr>
              <p:cNvCxnSpPr/>
              <p:nvPr/>
            </p:nvCxnSpPr>
            <p:spPr>
              <a:xfrm rot="3600000" flipH="1">
                <a:off x="689007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>
                <a:extLst>
                  <a:ext uri="{FF2B5EF4-FFF2-40B4-BE49-F238E27FC236}">
                    <a16:creationId xmlns:a16="http://schemas.microsoft.com/office/drawing/2014/main" id="{5BB5CE17-77A6-4B66-8346-1AED1FD5476B}"/>
                  </a:ext>
                </a:extLst>
              </p:cNvPr>
              <p:cNvCxnSpPr/>
              <p:nvPr/>
            </p:nvCxnSpPr>
            <p:spPr>
              <a:xfrm rot="7200000" flipH="1">
                <a:off x="7202242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円/楕円 34">
                <a:extLst>
                  <a:ext uri="{FF2B5EF4-FFF2-40B4-BE49-F238E27FC236}">
                    <a16:creationId xmlns:a16="http://schemas.microsoft.com/office/drawing/2014/main" id="{D6BD5597-F240-4DDE-A060-4142971D3E22}"/>
                  </a:ext>
                </a:extLst>
              </p:cNvPr>
              <p:cNvSpPr/>
              <p:nvPr/>
            </p:nvSpPr>
            <p:spPr>
              <a:xfrm rot="4020000" flipV="1">
                <a:off x="7419516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/楕円 34">
                <a:extLst>
                  <a:ext uri="{FF2B5EF4-FFF2-40B4-BE49-F238E27FC236}">
                    <a16:creationId xmlns:a16="http://schemas.microsoft.com/office/drawing/2014/main" id="{F00EC278-401C-4AD2-BC6B-39C5613FA5D1}"/>
                  </a:ext>
                </a:extLst>
              </p:cNvPr>
              <p:cNvSpPr/>
              <p:nvPr/>
            </p:nvSpPr>
            <p:spPr>
              <a:xfrm rot="4020000" flipV="1">
                <a:off x="711596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4A760BAD-4C05-4B59-9D56-24CBDF8FB0D0}"/>
              </a:ext>
            </a:extLst>
          </p:cNvPr>
          <p:cNvSpPr/>
          <p:nvPr/>
        </p:nvSpPr>
        <p:spPr>
          <a:xfrm>
            <a:off x="6192180" y="137709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Carbody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3C4B563C-435F-4C46-92AC-F7931901A82B}"/>
              </a:ext>
            </a:extLst>
          </p:cNvPr>
          <p:cNvSpPr/>
          <p:nvPr/>
        </p:nvSpPr>
        <p:spPr>
          <a:xfrm>
            <a:off x="6994955" y="215411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90F08085-C0C1-43BC-8A76-57DE29C64887}"/>
              </a:ext>
            </a:extLst>
          </p:cNvPr>
          <p:cNvGrpSpPr/>
          <p:nvPr/>
        </p:nvGrpSpPr>
        <p:grpSpPr>
          <a:xfrm>
            <a:off x="6669221" y="1841600"/>
            <a:ext cx="1918242" cy="1931014"/>
            <a:chOff x="5767150" y="2755115"/>
            <a:chExt cx="1918242" cy="1931014"/>
          </a:xfrm>
        </p:grpSpPr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8FEBE42B-0ED3-4FD2-A7C7-0ACC7EDC7832}"/>
                </a:ext>
              </a:extLst>
            </p:cNvPr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E007B7BD-E6DE-4B33-8513-8D00A9F39DFE}"/>
                </a:ext>
              </a:extLst>
            </p:cNvPr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FA3CA7CC-D424-4BCE-87DB-E54AA318C4CF}"/>
                </a:ext>
              </a:extLst>
            </p:cNvPr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2D3789C5-B6A5-4FB1-9CE8-2EF92450A922}"/>
                </a:ext>
              </a:extLst>
            </p:cNvPr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円/楕円 34">
              <a:extLst>
                <a:ext uri="{FF2B5EF4-FFF2-40B4-BE49-F238E27FC236}">
                  <a16:creationId xmlns:a16="http://schemas.microsoft.com/office/drawing/2014/main" id="{408DF67D-19B3-41CF-BCF4-3642EE30705B}"/>
                </a:ext>
              </a:extLst>
            </p:cNvPr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34">
              <a:extLst>
                <a:ext uri="{FF2B5EF4-FFF2-40B4-BE49-F238E27FC236}">
                  <a16:creationId xmlns:a16="http://schemas.microsoft.com/office/drawing/2014/main" id="{29DF80B4-58C8-445E-AC48-7958B3947DDB}"/>
                </a:ext>
              </a:extLst>
            </p:cNvPr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34">
              <a:extLst>
                <a:ext uri="{FF2B5EF4-FFF2-40B4-BE49-F238E27FC236}">
                  <a16:creationId xmlns:a16="http://schemas.microsoft.com/office/drawing/2014/main" id="{3320C93B-A713-47DD-BB85-D68E33E96FB3}"/>
                </a:ext>
              </a:extLst>
            </p:cNvPr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FAD61246-1EE4-481B-90CF-BDB16B05B379}"/>
                </a:ext>
              </a:extLst>
            </p:cNvPr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34">
              <a:extLst>
                <a:ext uri="{FF2B5EF4-FFF2-40B4-BE49-F238E27FC236}">
                  <a16:creationId xmlns:a16="http://schemas.microsoft.com/office/drawing/2014/main" id="{E62698B0-1BDF-495E-B4A8-D9B5B6EA1628}"/>
                </a:ext>
              </a:extLst>
            </p:cNvPr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34">
              <a:extLst>
                <a:ext uri="{FF2B5EF4-FFF2-40B4-BE49-F238E27FC236}">
                  <a16:creationId xmlns:a16="http://schemas.microsoft.com/office/drawing/2014/main" id="{5005B076-DF72-4590-B4FE-11AF228DEF1A}"/>
                </a:ext>
              </a:extLst>
            </p:cNvPr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34">
              <a:extLst>
                <a:ext uri="{FF2B5EF4-FFF2-40B4-BE49-F238E27FC236}">
                  <a16:creationId xmlns:a16="http://schemas.microsoft.com/office/drawing/2014/main" id="{80328729-9C2F-4146-9357-B8C656DFBB93}"/>
                </a:ext>
              </a:extLst>
            </p:cNvPr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34">
              <a:extLst>
                <a:ext uri="{FF2B5EF4-FFF2-40B4-BE49-F238E27FC236}">
                  <a16:creationId xmlns:a16="http://schemas.microsoft.com/office/drawing/2014/main" id="{7729DC63-C4E2-41D8-92A4-7E77F63F561E}"/>
                </a:ext>
              </a:extLst>
            </p:cNvPr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ADC8EB0B-A71A-48AD-9111-6A4C03082447}"/>
                </a:ext>
              </a:extLst>
            </p:cNvPr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42971E4B-1BE1-47D6-94D8-756A92DF9686}"/>
                </a:ext>
              </a:extLst>
            </p:cNvPr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3C0CCE2E-2E33-4AAE-9BB9-B06FE2CE19C3}"/>
                </a:ext>
              </a:extLst>
            </p:cNvPr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B4AD6EA8-9970-49AD-9F78-C6ABB9911B51}"/>
                </a:ext>
              </a:extLst>
            </p:cNvPr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603F5837-315B-4FAA-8230-80FBDB24DB5C}"/>
                </a:ext>
              </a:extLst>
            </p:cNvPr>
            <p:cNvCxnSpPr/>
            <p:nvPr/>
          </p:nvCxnSpPr>
          <p:spPr>
            <a:xfrm rot="3600000" flipH="1">
              <a:off x="597961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BF19E35F-2BC3-4375-A705-478FE9FD59DA}"/>
                </a:ext>
              </a:extLst>
            </p:cNvPr>
            <p:cNvCxnSpPr/>
            <p:nvPr/>
          </p:nvCxnSpPr>
          <p:spPr>
            <a:xfrm rot="7200000" flipH="1">
              <a:off x="587857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円/楕円 34">
              <a:extLst>
                <a:ext uri="{FF2B5EF4-FFF2-40B4-BE49-F238E27FC236}">
                  <a16:creationId xmlns:a16="http://schemas.microsoft.com/office/drawing/2014/main" id="{D7217227-E8BA-4323-BE46-E5DCCA7CA14E}"/>
                </a:ext>
              </a:extLst>
            </p:cNvPr>
            <p:cNvSpPr/>
            <p:nvPr/>
          </p:nvSpPr>
          <p:spPr>
            <a:xfrm rot="18900000">
              <a:off x="576715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51531563-F351-4E48-ADA2-D36405F0A49D}"/>
                </a:ext>
              </a:extLst>
            </p:cNvPr>
            <p:cNvCxnSpPr/>
            <p:nvPr/>
          </p:nvCxnSpPr>
          <p:spPr>
            <a:xfrm rot="6300000" flipH="1">
              <a:off x="647276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CA45A658-0CF4-4BAF-8C7E-A078CDF79C6F}"/>
                </a:ext>
              </a:extLst>
            </p:cNvPr>
            <p:cNvCxnSpPr/>
            <p:nvPr/>
          </p:nvCxnSpPr>
          <p:spPr>
            <a:xfrm rot="9900000" flipH="1">
              <a:off x="623403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円/楕円 34">
              <a:extLst>
                <a:ext uri="{FF2B5EF4-FFF2-40B4-BE49-F238E27FC236}">
                  <a16:creationId xmlns:a16="http://schemas.microsoft.com/office/drawing/2014/main" id="{747DC12F-EE10-4DC6-A5F8-955702321C1C}"/>
                </a:ext>
              </a:extLst>
            </p:cNvPr>
            <p:cNvSpPr/>
            <p:nvPr/>
          </p:nvSpPr>
          <p:spPr>
            <a:xfrm>
              <a:off x="629924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175516F7-C508-470E-82DB-B2E38F3E0F11}"/>
                </a:ext>
              </a:extLst>
            </p:cNvPr>
            <p:cNvCxnSpPr/>
            <p:nvPr/>
          </p:nvCxnSpPr>
          <p:spPr>
            <a:xfrm rot="18000000">
              <a:off x="732794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BE0B9E5E-70A2-4074-B7F9-C8B2CEAF74EB}"/>
                </a:ext>
              </a:extLst>
            </p:cNvPr>
            <p:cNvCxnSpPr/>
            <p:nvPr/>
          </p:nvCxnSpPr>
          <p:spPr>
            <a:xfrm rot="14400000">
              <a:off x="742898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円/楕円 34">
              <a:extLst>
                <a:ext uri="{FF2B5EF4-FFF2-40B4-BE49-F238E27FC236}">
                  <a16:creationId xmlns:a16="http://schemas.microsoft.com/office/drawing/2014/main" id="{EEC5EC7F-E19A-4237-A4A3-7F04B358B57D}"/>
                </a:ext>
              </a:extLst>
            </p:cNvPr>
            <p:cNvSpPr/>
            <p:nvPr/>
          </p:nvSpPr>
          <p:spPr>
            <a:xfrm rot="2700000" flipH="1">
              <a:off x="758318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4" name="直線コネクタ 133">
              <a:extLst>
                <a:ext uri="{FF2B5EF4-FFF2-40B4-BE49-F238E27FC236}">
                  <a16:creationId xmlns:a16="http://schemas.microsoft.com/office/drawing/2014/main" id="{86285C79-E7B5-4E9E-8FCF-4FBF1CFAFD1D}"/>
                </a:ext>
              </a:extLst>
            </p:cNvPr>
            <p:cNvCxnSpPr/>
            <p:nvPr/>
          </p:nvCxnSpPr>
          <p:spPr>
            <a:xfrm rot="18000000" flipH="1" flipV="1">
              <a:off x="598425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E619EF9B-C551-4494-A92E-4690D85C7C48}"/>
                </a:ext>
              </a:extLst>
            </p:cNvPr>
            <p:cNvCxnSpPr/>
            <p:nvPr/>
          </p:nvCxnSpPr>
          <p:spPr>
            <a:xfrm rot="14400000" flipH="1" flipV="1">
              <a:off x="588321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円/楕円 34">
              <a:extLst>
                <a:ext uri="{FF2B5EF4-FFF2-40B4-BE49-F238E27FC236}">
                  <a16:creationId xmlns:a16="http://schemas.microsoft.com/office/drawing/2014/main" id="{71ADB8EC-BB5A-4B98-93D2-A2F2BB18B72A}"/>
                </a:ext>
              </a:extLst>
            </p:cNvPr>
            <p:cNvSpPr/>
            <p:nvPr/>
          </p:nvSpPr>
          <p:spPr>
            <a:xfrm rot="2700000" flipV="1">
              <a:off x="577179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0FEA2037-D19B-4128-B4D3-2F289350034F}"/>
                </a:ext>
              </a:extLst>
            </p:cNvPr>
            <p:cNvCxnSpPr/>
            <p:nvPr/>
          </p:nvCxnSpPr>
          <p:spPr>
            <a:xfrm rot="15300000">
              <a:off x="684821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>
              <a:extLst>
                <a:ext uri="{FF2B5EF4-FFF2-40B4-BE49-F238E27FC236}">
                  <a16:creationId xmlns:a16="http://schemas.microsoft.com/office/drawing/2014/main" id="{F2462330-9D39-4B5C-AA4A-9055AFABD5F6}"/>
                </a:ext>
              </a:extLst>
            </p:cNvPr>
            <p:cNvCxnSpPr/>
            <p:nvPr/>
          </p:nvCxnSpPr>
          <p:spPr>
            <a:xfrm rot="11700000">
              <a:off x="708695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34">
              <a:extLst>
                <a:ext uri="{FF2B5EF4-FFF2-40B4-BE49-F238E27FC236}">
                  <a16:creationId xmlns:a16="http://schemas.microsoft.com/office/drawing/2014/main" id="{59E5E21A-88F3-4961-AA8A-06A706EC8767}"/>
                </a:ext>
              </a:extLst>
            </p:cNvPr>
            <p:cNvSpPr/>
            <p:nvPr/>
          </p:nvSpPr>
          <p:spPr>
            <a:xfrm flipH="1">
              <a:off x="706450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F7D98BDD-712E-4F22-9D8B-A8A534FEF4DC}"/>
                </a:ext>
              </a:extLst>
            </p:cNvPr>
            <p:cNvCxnSpPr/>
            <p:nvPr/>
          </p:nvCxnSpPr>
          <p:spPr>
            <a:xfrm rot="3600000" flipV="1">
              <a:off x="732794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9E4771F1-76F8-4AE8-A815-4BC8B2796DA9}"/>
                </a:ext>
              </a:extLst>
            </p:cNvPr>
            <p:cNvCxnSpPr/>
            <p:nvPr/>
          </p:nvCxnSpPr>
          <p:spPr>
            <a:xfrm rot="7200000" flipV="1">
              <a:off x="742898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円/楕円 34">
              <a:extLst>
                <a:ext uri="{FF2B5EF4-FFF2-40B4-BE49-F238E27FC236}">
                  <a16:creationId xmlns:a16="http://schemas.microsoft.com/office/drawing/2014/main" id="{91A78C2D-58E3-4306-9002-5CF697610035}"/>
                </a:ext>
              </a:extLst>
            </p:cNvPr>
            <p:cNvSpPr/>
            <p:nvPr/>
          </p:nvSpPr>
          <p:spPr>
            <a:xfrm rot="18900000" flipH="1" flipV="1">
              <a:off x="758318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253143C2-8953-484D-BF7C-2BCAC7BF0775}"/>
                </a:ext>
              </a:extLst>
            </p:cNvPr>
            <p:cNvCxnSpPr/>
            <p:nvPr/>
          </p:nvCxnSpPr>
          <p:spPr>
            <a:xfrm rot="15300000" flipH="1" flipV="1">
              <a:off x="647276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579E9941-884C-425E-9055-40CF7A3E38E1}"/>
                </a:ext>
              </a:extLst>
            </p:cNvPr>
            <p:cNvCxnSpPr/>
            <p:nvPr/>
          </p:nvCxnSpPr>
          <p:spPr>
            <a:xfrm rot="11700000" flipH="1" flipV="1">
              <a:off x="623403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円/楕円 34">
              <a:extLst>
                <a:ext uri="{FF2B5EF4-FFF2-40B4-BE49-F238E27FC236}">
                  <a16:creationId xmlns:a16="http://schemas.microsoft.com/office/drawing/2014/main" id="{38E4B90F-F84F-47C7-88C5-691938C4E377}"/>
                </a:ext>
              </a:extLst>
            </p:cNvPr>
            <p:cNvSpPr/>
            <p:nvPr/>
          </p:nvSpPr>
          <p:spPr>
            <a:xfrm flipV="1">
              <a:off x="629924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45F10263-FDD0-4469-9C4B-2E764A9E28FF}"/>
                </a:ext>
              </a:extLst>
            </p:cNvPr>
            <p:cNvCxnSpPr/>
            <p:nvPr/>
          </p:nvCxnSpPr>
          <p:spPr>
            <a:xfrm rot="6300000" flipV="1">
              <a:off x="684821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9A76C501-25E8-4C05-9FA2-D65E22CA65B9}"/>
                </a:ext>
              </a:extLst>
            </p:cNvPr>
            <p:cNvCxnSpPr/>
            <p:nvPr/>
          </p:nvCxnSpPr>
          <p:spPr>
            <a:xfrm rot="9900000" flipV="1">
              <a:off x="708695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円/楕円 34">
              <a:extLst>
                <a:ext uri="{FF2B5EF4-FFF2-40B4-BE49-F238E27FC236}">
                  <a16:creationId xmlns:a16="http://schemas.microsoft.com/office/drawing/2014/main" id="{2088C69B-FA11-46C9-A484-5AAEB37C4660}"/>
                </a:ext>
              </a:extLst>
            </p:cNvPr>
            <p:cNvSpPr/>
            <p:nvPr/>
          </p:nvSpPr>
          <p:spPr>
            <a:xfrm flipH="1" flipV="1">
              <a:off x="706450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円/楕円 34">
              <a:extLst>
                <a:ext uri="{FF2B5EF4-FFF2-40B4-BE49-F238E27FC236}">
                  <a16:creationId xmlns:a16="http://schemas.microsoft.com/office/drawing/2014/main" id="{21982C8C-97EA-4D26-9326-8B0BA155C6E0}"/>
                </a:ext>
              </a:extLst>
            </p:cNvPr>
            <p:cNvSpPr/>
            <p:nvPr/>
          </p:nvSpPr>
          <p:spPr>
            <a:xfrm rot="1320000">
              <a:off x="6902944" y="313104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34">
              <a:extLst>
                <a:ext uri="{FF2B5EF4-FFF2-40B4-BE49-F238E27FC236}">
                  <a16:creationId xmlns:a16="http://schemas.microsoft.com/office/drawing/2014/main" id="{4B33AC2D-9AC2-47AC-A128-50034168236C}"/>
                </a:ext>
              </a:extLst>
            </p:cNvPr>
            <p:cNvSpPr/>
            <p:nvPr/>
          </p:nvSpPr>
          <p:spPr>
            <a:xfrm rot="1320000">
              <a:off x="6459719" y="421116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34">
              <a:extLst>
                <a:ext uri="{FF2B5EF4-FFF2-40B4-BE49-F238E27FC236}">
                  <a16:creationId xmlns:a16="http://schemas.microsoft.com/office/drawing/2014/main" id="{AA2DFE14-0C56-4D25-8704-45AAD6F3BF2D}"/>
                </a:ext>
              </a:extLst>
            </p:cNvPr>
            <p:cNvSpPr/>
            <p:nvPr/>
          </p:nvSpPr>
          <p:spPr>
            <a:xfrm rot="17520000">
              <a:off x="6146642" y="344411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円/楕円 34">
              <a:extLst>
                <a:ext uri="{FF2B5EF4-FFF2-40B4-BE49-F238E27FC236}">
                  <a16:creationId xmlns:a16="http://schemas.microsoft.com/office/drawing/2014/main" id="{4560D097-5708-449F-9AF8-FA60403F6B90}"/>
                </a:ext>
              </a:extLst>
            </p:cNvPr>
            <p:cNvSpPr/>
            <p:nvPr/>
          </p:nvSpPr>
          <p:spPr>
            <a:xfrm rot="17520000">
              <a:off x="7216021" y="388734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円/楕円 34">
              <a:extLst>
                <a:ext uri="{FF2B5EF4-FFF2-40B4-BE49-F238E27FC236}">
                  <a16:creationId xmlns:a16="http://schemas.microsoft.com/office/drawing/2014/main" id="{13CCCECF-7FA1-41C4-BE8E-D8D7B4B94F26}"/>
                </a:ext>
              </a:extLst>
            </p:cNvPr>
            <p:cNvSpPr/>
            <p:nvPr/>
          </p:nvSpPr>
          <p:spPr>
            <a:xfrm rot="20220000">
              <a:off x="6460207" y="313056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34">
              <a:extLst>
                <a:ext uri="{FF2B5EF4-FFF2-40B4-BE49-F238E27FC236}">
                  <a16:creationId xmlns:a16="http://schemas.microsoft.com/office/drawing/2014/main" id="{EEBBA939-56FB-4A97-BDC4-6BC5DF2A7B91}"/>
                </a:ext>
              </a:extLst>
            </p:cNvPr>
            <p:cNvSpPr/>
            <p:nvPr/>
          </p:nvSpPr>
          <p:spPr>
            <a:xfrm rot="20220000">
              <a:off x="6902456" y="421068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円/楕円 34">
              <a:extLst>
                <a:ext uri="{FF2B5EF4-FFF2-40B4-BE49-F238E27FC236}">
                  <a16:creationId xmlns:a16="http://schemas.microsoft.com/office/drawing/2014/main" id="{F568646C-E4BC-4EE5-8C56-E7BB6896D117}"/>
                </a:ext>
              </a:extLst>
            </p:cNvPr>
            <p:cNvSpPr/>
            <p:nvPr/>
          </p:nvSpPr>
          <p:spPr>
            <a:xfrm rot="4020000" flipH="1">
              <a:off x="7216499" y="3444606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34">
              <a:extLst>
                <a:ext uri="{FF2B5EF4-FFF2-40B4-BE49-F238E27FC236}">
                  <a16:creationId xmlns:a16="http://schemas.microsoft.com/office/drawing/2014/main" id="{34780DF2-FCCB-4974-8B18-E64940D2CE7E}"/>
                </a:ext>
              </a:extLst>
            </p:cNvPr>
            <p:cNvSpPr/>
            <p:nvPr/>
          </p:nvSpPr>
          <p:spPr>
            <a:xfrm rot="4020000" flipH="1">
              <a:off x="6146164" y="3886855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円/楕円 34">
              <a:extLst>
                <a:ext uri="{FF2B5EF4-FFF2-40B4-BE49-F238E27FC236}">
                  <a16:creationId xmlns:a16="http://schemas.microsoft.com/office/drawing/2014/main" id="{CAE4758F-65F3-4049-8353-67D2C4E3CFAF}"/>
                </a:ext>
              </a:extLst>
            </p:cNvPr>
            <p:cNvSpPr/>
            <p:nvPr/>
          </p:nvSpPr>
          <p:spPr>
            <a:xfrm>
              <a:off x="625541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円/楕円 34">
              <a:extLst>
                <a:ext uri="{FF2B5EF4-FFF2-40B4-BE49-F238E27FC236}">
                  <a16:creationId xmlns:a16="http://schemas.microsoft.com/office/drawing/2014/main" id="{5E505FB1-9BB7-4FEC-A852-285D76905003}"/>
                </a:ext>
              </a:extLst>
            </p:cNvPr>
            <p:cNvSpPr/>
            <p:nvPr/>
          </p:nvSpPr>
          <p:spPr>
            <a:xfrm>
              <a:off x="710966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円/楕円 34">
              <a:extLst>
                <a:ext uri="{FF2B5EF4-FFF2-40B4-BE49-F238E27FC236}">
                  <a16:creationId xmlns:a16="http://schemas.microsoft.com/office/drawing/2014/main" id="{BA9B7CF5-CBFB-4443-8EF4-0950E95BC03F}"/>
                </a:ext>
              </a:extLst>
            </p:cNvPr>
            <p:cNvSpPr/>
            <p:nvPr/>
          </p:nvSpPr>
          <p:spPr>
            <a:xfrm>
              <a:off x="625541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円/楕円 34">
              <a:extLst>
                <a:ext uri="{FF2B5EF4-FFF2-40B4-BE49-F238E27FC236}">
                  <a16:creationId xmlns:a16="http://schemas.microsoft.com/office/drawing/2014/main" id="{424FF880-A546-4271-9DE9-96C55C4D5C33}"/>
                </a:ext>
              </a:extLst>
            </p:cNvPr>
            <p:cNvSpPr/>
            <p:nvPr/>
          </p:nvSpPr>
          <p:spPr>
            <a:xfrm>
              <a:off x="710966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1" name="円/楕円 34">
              <a:extLst>
                <a:ext uri="{FF2B5EF4-FFF2-40B4-BE49-F238E27FC236}">
                  <a16:creationId xmlns:a16="http://schemas.microsoft.com/office/drawing/2014/main" id="{A0C28ED8-2B95-4F4C-A9DF-28A40737C322}"/>
                </a:ext>
              </a:extLst>
            </p:cNvPr>
            <p:cNvSpPr/>
            <p:nvPr/>
          </p:nvSpPr>
          <p:spPr>
            <a:xfrm>
              <a:off x="6488267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2" name="円/楕円 34">
              <a:extLst>
                <a:ext uri="{FF2B5EF4-FFF2-40B4-BE49-F238E27FC236}">
                  <a16:creationId xmlns:a16="http://schemas.microsoft.com/office/drawing/2014/main" id="{9679BC18-CCC8-4821-9041-03C00E407DE9}"/>
                </a:ext>
              </a:extLst>
            </p:cNvPr>
            <p:cNvSpPr/>
            <p:nvPr/>
          </p:nvSpPr>
          <p:spPr>
            <a:xfrm>
              <a:off x="6869256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円/楕円 34">
              <a:extLst>
                <a:ext uri="{FF2B5EF4-FFF2-40B4-BE49-F238E27FC236}">
                  <a16:creationId xmlns:a16="http://schemas.microsoft.com/office/drawing/2014/main" id="{7360D1FD-2718-4EF8-8E82-11ABCF444D95}"/>
                </a:ext>
              </a:extLst>
            </p:cNvPr>
            <p:cNvSpPr/>
            <p:nvPr/>
          </p:nvSpPr>
          <p:spPr>
            <a:xfrm>
              <a:off x="6488267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円/楕円 34">
              <a:extLst>
                <a:ext uri="{FF2B5EF4-FFF2-40B4-BE49-F238E27FC236}">
                  <a16:creationId xmlns:a16="http://schemas.microsoft.com/office/drawing/2014/main" id="{C1BE7EFB-6455-4CA3-9A5E-90AE8BFDCC2F}"/>
                </a:ext>
              </a:extLst>
            </p:cNvPr>
            <p:cNvSpPr/>
            <p:nvPr/>
          </p:nvSpPr>
          <p:spPr>
            <a:xfrm>
              <a:off x="6869256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円/楕円 34">
              <a:extLst>
                <a:ext uri="{FF2B5EF4-FFF2-40B4-BE49-F238E27FC236}">
                  <a16:creationId xmlns:a16="http://schemas.microsoft.com/office/drawing/2014/main" id="{08D60D21-B189-4CDC-AD57-1A564CA5A07E}"/>
                </a:ext>
              </a:extLst>
            </p:cNvPr>
            <p:cNvSpPr/>
            <p:nvPr/>
          </p:nvSpPr>
          <p:spPr>
            <a:xfrm>
              <a:off x="598831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円/楕円 34">
              <a:extLst>
                <a:ext uri="{FF2B5EF4-FFF2-40B4-BE49-F238E27FC236}">
                  <a16:creationId xmlns:a16="http://schemas.microsoft.com/office/drawing/2014/main" id="{25CE4A6C-C071-4792-9D4E-4DEC79057E40}"/>
                </a:ext>
              </a:extLst>
            </p:cNvPr>
            <p:cNvSpPr/>
            <p:nvPr/>
          </p:nvSpPr>
          <p:spPr>
            <a:xfrm>
              <a:off x="5988319" y="40879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円/楕円 34">
              <a:extLst>
                <a:ext uri="{FF2B5EF4-FFF2-40B4-BE49-F238E27FC236}">
                  <a16:creationId xmlns:a16="http://schemas.microsoft.com/office/drawing/2014/main" id="{C008DBB8-2895-4FBB-9AC6-3B8029944E6F}"/>
                </a:ext>
              </a:extLst>
            </p:cNvPr>
            <p:cNvSpPr/>
            <p:nvPr/>
          </p:nvSpPr>
          <p:spPr>
            <a:xfrm>
              <a:off x="5911125" y="349071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円/楕円 34">
              <a:extLst>
                <a:ext uri="{FF2B5EF4-FFF2-40B4-BE49-F238E27FC236}">
                  <a16:creationId xmlns:a16="http://schemas.microsoft.com/office/drawing/2014/main" id="{1D91F8B5-C8FB-4E55-8BFA-F7546DE42078}"/>
                </a:ext>
              </a:extLst>
            </p:cNvPr>
            <p:cNvSpPr/>
            <p:nvPr/>
          </p:nvSpPr>
          <p:spPr>
            <a:xfrm>
              <a:off x="5911125" y="383925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円/楕円 34">
              <a:extLst>
                <a:ext uri="{FF2B5EF4-FFF2-40B4-BE49-F238E27FC236}">
                  <a16:creationId xmlns:a16="http://schemas.microsoft.com/office/drawing/2014/main" id="{086B39E9-9B84-4B9B-B54B-D627BD5A80BF}"/>
                </a:ext>
              </a:extLst>
            </p:cNvPr>
            <p:cNvSpPr/>
            <p:nvPr/>
          </p:nvSpPr>
          <p:spPr>
            <a:xfrm>
              <a:off x="7447881" y="348646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円/楕円 34">
              <a:extLst>
                <a:ext uri="{FF2B5EF4-FFF2-40B4-BE49-F238E27FC236}">
                  <a16:creationId xmlns:a16="http://schemas.microsoft.com/office/drawing/2014/main" id="{B8F4BBE3-54BB-4645-9948-05070B5A342D}"/>
                </a:ext>
              </a:extLst>
            </p:cNvPr>
            <p:cNvSpPr/>
            <p:nvPr/>
          </p:nvSpPr>
          <p:spPr>
            <a:xfrm>
              <a:off x="7447881" y="383500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円/楕円 34">
              <a:extLst>
                <a:ext uri="{FF2B5EF4-FFF2-40B4-BE49-F238E27FC236}">
                  <a16:creationId xmlns:a16="http://schemas.microsoft.com/office/drawing/2014/main" id="{412990BF-27B7-4367-A695-056A913589C3}"/>
                </a:ext>
              </a:extLst>
            </p:cNvPr>
            <p:cNvSpPr/>
            <p:nvPr/>
          </p:nvSpPr>
          <p:spPr>
            <a:xfrm>
              <a:off x="735185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円/楕円 34">
              <a:extLst>
                <a:ext uri="{FF2B5EF4-FFF2-40B4-BE49-F238E27FC236}">
                  <a16:creationId xmlns:a16="http://schemas.microsoft.com/office/drawing/2014/main" id="{CDC95130-1FDF-4DA7-B037-64B31006A38D}"/>
                </a:ext>
              </a:extLst>
            </p:cNvPr>
            <p:cNvSpPr/>
            <p:nvPr/>
          </p:nvSpPr>
          <p:spPr>
            <a:xfrm>
              <a:off x="7353806" y="407829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A04D2033-6CEF-4A0E-8AB8-B2FC39EEBD1C}"/>
              </a:ext>
            </a:extLst>
          </p:cNvPr>
          <p:cNvSpPr txBox="1"/>
          <p:nvPr/>
        </p:nvSpPr>
        <p:spPr>
          <a:xfrm>
            <a:off x="7223252" y="2643034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501A55C5-1E21-42C5-9DD6-7E0F519D9CD4}"/>
              </a:ext>
            </a:extLst>
          </p:cNvPr>
          <p:cNvSpPr txBox="1"/>
          <p:nvPr/>
        </p:nvSpPr>
        <p:spPr>
          <a:xfrm>
            <a:off x="737759" y="3789973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</a:rPr>
              <a:t>T4 mesh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29CADAB-8ABA-427C-9A76-256B7BFB2261}"/>
              </a:ext>
            </a:extLst>
          </p:cNvPr>
          <p:cNvSpPr txBox="1"/>
          <p:nvPr/>
        </p:nvSpPr>
        <p:spPr>
          <a:xfrm>
            <a:off x="3290348" y="3789697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</a:rPr>
              <a:t>T10 mesh w/ kink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2DF5162A-9C77-4246-BBED-DECE9DB686EE}"/>
              </a:ext>
            </a:extLst>
          </p:cNvPr>
          <p:cNvSpPr txBox="1"/>
          <p:nvPr/>
        </p:nvSpPr>
        <p:spPr>
          <a:xfrm>
            <a:off x="6264733" y="3789697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T10 mesh w/o kink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178" name="角丸四角形 71">
            <a:extLst>
              <a:ext uri="{FF2B5EF4-FFF2-40B4-BE49-F238E27FC236}">
                <a16:creationId xmlns:a16="http://schemas.microsoft.com/office/drawing/2014/main" id="{CA5DA67D-7758-4813-8777-C11065800585}"/>
              </a:ext>
            </a:extLst>
          </p:cNvPr>
          <p:cNvSpPr/>
          <p:nvPr/>
        </p:nvSpPr>
        <p:spPr>
          <a:xfrm>
            <a:off x="250825" y="5220678"/>
            <a:ext cx="8641654" cy="871327"/>
          </a:xfrm>
          <a:prstGeom prst="roundRect">
            <a:avLst>
              <a:gd name="adj" fmla="val 15631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The standard T4 and T10 elements are both inconvenient for carbodies to achieve accurate simulation with minimal DOF.</a:t>
            </a:r>
          </a:p>
        </p:txBody>
      </p:sp>
    </p:spTree>
    <p:extLst>
      <p:ext uri="{BB962C8B-B14F-4D97-AF65-F5344CB8AC3E}">
        <p14:creationId xmlns:p14="http://schemas.microsoft.com/office/powerpoint/2010/main" val="130039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By the way, …</a:t>
            </a:r>
          </a:p>
          <a:p>
            <a:r>
              <a:rPr lang="en-US" altLang="ja-JP" sz="2400" spc="-20" dirty="0"/>
              <a:t>The </a:t>
            </a:r>
            <a:r>
              <a:rPr lang="en-US" altLang="ja-JP" sz="2400" spc="-20" dirty="0">
                <a:solidFill>
                  <a:srgbClr val="7030A0"/>
                </a:solidFill>
              </a:rPr>
              <a:t>smoothed finite element method (S-FEM) </a:t>
            </a:r>
            <a:r>
              <a:rPr lang="en-US" altLang="ja-JP" sz="2400" spc="-20" dirty="0"/>
              <a:t>has become popular in recent years as a next-generation high-performance FEM.</a:t>
            </a:r>
          </a:p>
          <a:p>
            <a:r>
              <a:rPr lang="en-US" altLang="ja-JP" sz="2400" dirty="0"/>
              <a:t>Especially, the </a:t>
            </a:r>
            <a:r>
              <a:rPr lang="en-US" altLang="ja-JP" sz="2400" dirty="0">
                <a:solidFill>
                  <a:srgbClr val="FF0000"/>
                </a:solidFill>
              </a:rPr>
              <a:t>edge-based S-FEM using T4 mesh (ES-FEM-T4) </a:t>
            </a:r>
            <a:r>
              <a:rPr lang="en-US" altLang="ja-JP" sz="2400" dirty="0"/>
              <a:t>is known to achieve a </a:t>
            </a:r>
            <a:r>
              <a:rPr lang="en-US" altLang="ja-JP" sz="2400" b="1" dirty="0"/>
              <a:t>superlinear mesh convergence rate even with T4 meshes</a:t>
            </a:r>
            <a:r>
              <a:rPr lang="en-US" altLang="ja-JP" sz="2400" dirty="0"/>
              <a:t>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Therefore, we expect that…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237821" y="4293096"/>
            <a:ext cx="8646138" cy="936104"/>
          </a:xfrm>
          <a:prstGeom prst="roundRect">
            <a:avLst>
              <a:gd name="adj" fmla="val 18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ES-FEM-T4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could be a solution for the meshing issues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fast and accurate ED simulation.</a:t>
            </a:r>
          </a:p>
        </p:txBody>
      </p:sp>
    </p:spTree>
    <p:extLst>
      <p:ext uri="{BB962C8B-B14F-4D97-AF65-F5344CB8AC3E}">
        <p14:creationId xmlns:p14="http://schemas.microsoft.com/office/powerpoint/2010/main" val="169948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Objective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575556" y="3439602"/>
            <a:ext cx="8136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Brief of ED Formulation using ES-FEM-T4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Benchmark </a:t>
            </a:r>
            <a:r>
              <a:rPr lang="en-US" altLang="ja-JP" sz="2800" dirty="0"/>
              <a:t>Analyses</a:t>
            </a:r>
            <a:endParaRPr kumimoji="1" lang="en-US" altLang="ja-JP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Summary</a:t>
            </a:r>
            <a:endParaRPr kumimoji="1"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562386" y="1563724"/>
            <a:ext cx="8008111" cy="1374458"/>
          </a:xfrm>
          <a:prstGeom prst="roundRect">
            <a:avLst>
              <a:gd name="adj" fmla="val 22854"/>
            </a:avLst>
          </a:prstGeom>
          <a:ln w="5715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simulator using ES-FEM-T4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large-scale ED simulations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actual manufacturing lines.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"/>
    </mc:Choice>
    <mc:Fallback xmlns="">
      <p:transition spd="slow" advTm="131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Brief of ED Formulation</a:t>
            </a:r>
            <a:br>
              <a:rPr lang="en-US" altLang="ja-JP" dirty="0"/>
            </a:br>
            <a:r>
              <a:rPr lang="en-US" altLang="ja-JP" dirty="0"/>
              <a:t>using ES-FEM-T4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8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Formulation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two 3-node triangular (T3) elements in 2D.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each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current density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 and nodal internal current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</a:t>
                </a:r>
                <a:br>
                  <a:rPr lang="en-US" altLang="ja-JP" sz="2400" dirty="0"/>
                </a:br>
                <a:r>
                  <a:rPr lang="en-US" altLang="ja-JP" sz="2400" dirty="0"/>
                  <a:t>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</a:t>
                </a:r>
                <a:r>
                  <a:rPr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1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1145" y="4047150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3250472" y="3450146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2483768" y="3054970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4007768" y="3240026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  <a:stCxn id="21" idx="3"/>
            <a:endCxn id="21" idx="1"/>
          </p:cNvCxnSpPr>
          <p:nvPr/>
        </p:nvCxnSpPr>
        <p:spPr>
          <a:xfrm flipV="1">
            <a:off x="4007768" y="3240026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2837410" y="3255044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3517966" y="3679564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3920993" y="3240913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blipFill dpi="0" rotWithShape="1">
            <a:blip r:embed="rId6"/>
            <a:srcRect/>
            <a:tile tx="0" ty="0" sx="50000" sy="50000" flip="none" algn="tl"/>
          </a:blip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3825676" y="5479801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676" y="5479801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4157481" y="5881160"/>
                <a:ext cx="347890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0" dirty="0">
                    <a:solidFill>
                      <a:srgbClr val="E48D48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1" lang="en-US" altLang="ja-JP" sz="2400" b="0" i="0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481" y="5881160"/>
                <a:ext cx="3478901" cy="536172"/>
              </a:xfrm>
              <a:prstGeom prst="rect">
                <a:avLst/>
              </a:prstGeom>
              <a:blipFill>
                <a:blip r:embed="rId8"/>
                <a:stretch>
                  <a:fillRect r="-1751"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5B98D0-723A-4DED-B821-F62D4B7D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Characteristics of ES-FEM-T4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0EC6A3-5971-4ADA-80AE-463490DCD5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Advantage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>
                    <a:solidFill>
                      <a:srgbClr val="FF0000"/>
                    </a:solidFill>
                  </a:rPr>
                  <a:t>Superlinear mesh convergence </a:t>
                </a:r>
                <a:r>
                  <a:rPr lang="en-US" altLang="ja-JP" sz="2400" dirty="0"/>
                  <a:t>(as fast as 2</a:t>
                </a:r>
                <a:r>
                  <a:rPr lang="en-US" altLang="ja-JP" sz="2400" baseline="30000" dirty="0"/>
                  <a:t>nd</a:t>
                </a:r>
                <a:r>
                  <a:rPr kumimoji="1" lang="en-US" altLang="ja-JP" sz="2400" dirty="0"/>
                  <a:t>-order </a:t>
                </a:r>
                <a:r>
                  <a:rPr kumimoji="1" lang="en-US" altLang="ja-JP" sz="2400" dirty="0" err="1"/>
                  <a:t>elems</a:t>
                </a:r>
                <a:r>
                  <a:rPr kumimoji="1" lang="en-US" altLang="ja-JP" sz="2400" dirty="0"/>
                  <a:t>.).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Same input file as FEM-T4.</a:t>
                </a:r>
                <a:endParaRPr kumimoji="1" lang="en-US" altLang="ja-JP" sz="24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kumimoji="1" lang="en-US" altLang="ja-JP" sz="2400" dirty="0"/>
                  <a:t>No increase in DOF (nodal potentials only;</a:t>
                </a:r>
                <a:r>
                  <a:rPr lang="ja-JP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easy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to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code</a:t>
                </a:r>
                <a:r>
                  <a:rPr kumimoji="1" lang="en-US" altLang="ja-JP" sz="2400" dirty="0"/>
                  <a:t>).</a:t>
                </a:r>
                <a:endParaRPr kumimoji="1" lang="en-US" altLang="ja-JP" dirty="0"/>
              </a:p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Disadvantage</a:t>
                </a: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kumimoji="1" lang="en-US" altLang="ja-JP" sz="2400" dirty="0"/>
                  <a:t>Longer assembling time of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</a:t>
                </a:r>
                <a:r>
                  <a:rPr kumimoji="1" lang="en-US" altLang="ja-JP" sz="2000" dirty="0"/>
                  <a:t>(~x2 of FEM-T4 w/ the same mesh).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kumimoji="1" lang="en-US" altLang="ja-JP" sz="2400" dirty="0"/>
                  <a:t>Wider bandwidth of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</a:t>
                </a:r>
                <a:r>
                  <a:rPr kumimoji="1" lang="en-US" altLang="ja-JP" sz="2000" dirty="0"/>
                  <a:t>(~x3 of FEM-T4 w/ the same mesh).</a:t>
                </a:r>
                <a:endParaRPr kumimoji="1" lang="en-US" altLang="ja-JP" sz="24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No longer an independent T4 element.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0EC6A3-5971-4ADA-80AE-463490DCD5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86"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9EC5F8-4217-4E1B-91E9-A5343979D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E86F1723-7E28-4CA4-9BA0-EC635855B426}"/>
              </a:ext>
            </a:extLst>
          </p:cNvPr>
          <p:cNvSpPr/>
          <p:nvPr/>
        </p:nvSpPr>
        <p:spPr>
          <a:xfrm>
            <a:off x="5198042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67BAA91D-E688-4D7A-A78B-13689DA1B0B4}"/>
              </a:ext>
            </a:extLst>
          </p:cNvPr>
          <p:cNvSpPr/>
          <p:nvPr/>
        </p:nvSpPr>
        <p:spPr>
          <a:xfrm rot="10800000">
            <a:off x="5450070" y="4581122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A669F2D4-6055-4DDC-874A-422190D49E02}"/>
              </a:ext>
            </a:extLst>
          </p:cNvPr>
          <p:cNvSpPr/>
          <p:nvPr/>
        </p:nvSpPr>
        <p:spPr>
          <a:xfrm>
            <a:off x="5700894" y="4581123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885E900F-9C3C-4821-A493-1CAFE11B7988}"/>
              </a:ext>
            </a:extLst>
          </p:cNvPr>
          <p:cNvSpPr/>
          <p:nvPr/>
        </p:nvSpPr>
        <p:spPr>
          <a:xfrm rot="10800000">
            <a:off x="6455774" y="4581122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A8489348-4164-404A-A6BB-12871D7C392B}"/>
              </a:ext>
            </a:extLst>
          </p:cNvPr>
          <p:cNvSpPr/>
          <p:nvPr/>
        </p:nvSpPr>
        <p:spPr>
          <a:xfrm>
            <a:off x="6706598" y="458112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B74CCBE7-2C3E-43CD-A416-A86EF9ECF68F}"/>
              </a:ext>
            </a:extLst>
          </p:cNvPr>
          <p:cNvSpPr/>
          <p:nvPr/>
        </p:nvSpPr>
        <p:spPr>
          <a:xfrm>
            <a:off x="5448866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>
            <a:extLst>
              <a:ext uri="{FF2B5EF4-FFF2-40B4-BE49-F238E27FC236}">
                <a16:creationId xmlns:a16="http://schemas.microsoft.com/office/drawing/2014/main" id="{75337791-C25D-4DED-B711-C12A0A264D94}"/>
              </a:ext>
            </a:extLst>
          </p:cNvPr>
          <p:cNvSpPr/>
          <p:nvPr/>
        </p:nvSpPr>
        <p:spPr>
          <a:xfrm>
            <a:off x="5951718" y="4149073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E948B7E9-E1EB-4D4E-92F4-860EA2F0480A}"/>
              </a:ext>
            </a:extLst>
          </p:cNvPr>
          <p:cNvSpPr/>
          <p:nvPr/>
        </p:nvSpPr>
        <p:spPr>
          <a:xfrm rot="10800000">
            <a:off x="5700894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5BCD2F7F-F441-490E-AB2F-5DA0057C2B6B}"/>
              </a:ext>
            </a:extLst>
          </p:cNvPr>
          <p:cNvSpPr/>
          <p:nvPr/>
        </p:nvSpPr>
        <p:spPr>
          <a:xfrm rot="10800000">
            <a:off x="6203746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>
            <a:extLst>
              <a:ext uri="{FF2B5EF4-FFF2-40B4-BE49-F238E27FC236}">
                <a16:creationId xmlns:a16="http://schemas.microsoft.com/office/drawing/2014/main" id="{44AB16CB-E78C-48FF-85ED-5282EC521F35}"/>
              </a:ext>
            </a:extLst>
          </p:cNvPr>
          <p:cNvSpPr/>
          <p:nvPr/>
        </p:nvSpPr>
        <p:spPr>
          <a:xfrm>
            <a:off x="6454570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F441856D-7952-425B-8513-0FE204430548}"/>
              </a:ext>
            </a:extLst>
          </p:cNvPr>
          <p:cNvSpPr/>
          <p:nvPr/>
        </p:nvSpPr>
        <p:spPr>
          <a:xfrm rot="10800000">
            <a:off x="6706598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F0026FDA-2D06-48E9-B1C3-5A42A8DD4F34}"/>
              </a:ext>
            </a:extLst>
          </p:cNvPr>
          <p:cNvSpPr/>
          <p:nvPr/>
        </p:nvSpPr>
        <p:spPr>
          <a:xfrm>
            <a:off x="5196838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D98A5114-F16C-49AD-9408-AE1B6D09E306}"/>
              </a:ext>
            </a:extLst>
          </p:cNvPr>
          <p:cNvSpPr/>
          <p:nvPr/>
        </p:nvSpPr>
        <p:spPr>
          <a:xfrm rot="10800000">
            <a:off x="5448866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23">
            <a:extLst>
              <a:ext uri="{FF2B5EF4-FFF2-40B4-BE49-F238E27FC236}">
                <a16:creationId xmlns:a16="http://schemas.microsoft.com/office/drawing/2014/main" id="{70EF363A-6F98-495B-8CC0-8D0D28DAFE7A}"/>
              </a:ext>
            </a:extLst>
          </p:cNvPr>
          <p:cNvSpPr/>
          <p:nvPr/>
        </p:nvSpPr>
        <p:spPr>
          <a:xfrm>
            <a:off x="5699690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25263921-A13D-4640-9927-A9F21E6374D7}"/>
              </a:ext>
            </a:extLst>
          </p:cNvPr>
          <p:cNvSpPr/>
          <p:nvPr/>
        </p:nvSpPr>
        <p:spPr>
          <a:xfrm rot="10800000">
            <a:off x="5951718" y="5445224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48039D47-3205-4A6E-A8AE-B5E3FBEB1C7F}"/>
              </a:ext>
            </a:extLst>
          </p:cNvPr>
          <p:cNvSpPr/>
          <p:nvPr/>
        </p:nvSpPr>
        <p:spPr>
          <a:xfrm>
            <a:off x="6202542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二等辺三角形 26">
            <a:extLst>
              <a:ext uri="{FF2B5EF4-FFF2-40B4-BE49-F238E27FC236}">
                <a16:creationId xmlns:a16="http://schemas.microsoft.com/office/drawing/2014/main" id="{B171D7A5-D5F7-40AD-B4CC-C15BEA06DDD7}"/>
              </a:ext>
            </a:extLst>
          </p:cNvPr>
          <p:cNvSpPr/>
          <p:nvPr/>
        </p:nvSpPr>
        <p:spPr>
          <a:xfrm rot="10800000">
            <a:off x="6454570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id="{83D93C30-2C3A-4FF2-A439-A32C54E44518}"/>
              </a:ext>
            </a:extLst>
          </p:cNvPr>
          <p:cNvSpPr/>
          <p:nvPr/>
        </p:nvSpPr>
        <p:spPr>
          <a:xfrm>
            <a:off x="6705394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二等辺三角形 29">
            <a:extLst>
              <a:ext uri="{FF2B5EF4-FFF2-40B4-BE49-F238E27FC236}">
                <a16:creationId xmlns:a16="http://schemas.microsoft.com/office/drawing/2014/main" id="{E245F6F6-5B54-4B51-93B8-1762EA134DEF}"/>
              </a:ext>
            </a:extLst>
          </p:cNvPr>
          <p:cNvSpPr/>
          <p:nvPr/>
        </p:nvSpPr>
        <p:spPr>
          <a:xfrm>
            <a:off x="5447662" y="5013169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C1E569AF-A394-485B-92B4-DDD15E152D61}"/>
              </a:ext>
            </a:extLst>
          </p:cNvPr>
          <p:cNvSpPr/>
          <p:nvPr/>
        </p:nvSpPr>
        <p:spPr>
          <a:xfrm>
            <a:off x="6453366" y="5013169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C932A928-8246-4F59-9304-6506C6233A63}"/>
              </a:ext>
            </a:extLst>
          </p:cNvPr>
          <p:cNvSpPr/>
          <p:nvPr/>
        </p:nvSpPr>
        <p:spPr>
          <a:xfrm rot="10800000">
            <a:off x="6705394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二等辺三角形 37">
            <a:extLst>
              <a:ext uri="{FF2B5EF4-FFF2-40B4-BE49-F238E27FC236}">
                <a16:creationId xmlns:a16="http://schemas.microsoft.com/office/drawing/2014/main" id="{025D6205-EDED-40DD-8A00-2A4C2D747739}"/>
              </a:ext>
            </a:extLst>
          </p:cNvPr>
          <p:cNvSpPr/>
          <p:nvPr/>
        </p:nvSpPr>
        <p:spPr>
          <a:xfrm>
            <a:off x="1865247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625A2FD5-8B0B-4753-9221-C186E1E5F1F4}"/>
              </a:ext>
            </a:extLst>
          </p:cNvPr>
          <p:cNvSpPr/>
          <p:nvPr/>
        </p:nvSpPr>
        <p:spPr>
          <a:xfrm rot="10800000">
            <a:off x="2117275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二等辺三角形 39">
            <a:extLst>
              <a:ext uri="{FF2B5EF4-FFF2-40B4-BE49-F238E27FC236}">
                <a16:creationId xmlns:a16="http://schemas.microsoft.com/office/drawing/2014/main" id="{93916444-7021-4DC6-86DA-3E5D0DA7146C}"/>
              </a:ext>
            </a:extLst>
          </p:cNvPr>
          <p:cNvSpPr/>
          <p:nvPr/>
        </p:nvSpPr>
        <p:spPr>
          <a:xfrm>
            <a:off x="2368099" y="4581123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二等辺三角形 40">
            <a:extLst>
              <a:ext uri="{FF2B5EF4-FFF2-40B4-BE49-F238E27FC236}">
                <a16:creationId xmlns:a16="http://schemas.microsoft.com/office/drawing/2014/main" id="{66D99345-86E6-41A8-8279-612685F02C89}"/>
              </a:ext>
            </a:extLst>
          </p:cNvPr>
          <p:cNvSpPr/>
          <p:nvPr/>
        </p:nvSpPr>
        <p:spPr>
          <a:xfrm rot="10800000">
            <a:off x="2620127" y="4581123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65FF6EB6-A218-41D4-833C-6EA4E14B4225}"/>
              </a:ext>
            </a:extLst>
          </p:cNvPr>
          <p:cNvSpPr/>
          <p:nvPr/>
        </p:nvSpPr>
        <p:spPr>
          <a:xfrm>
            <a:off x="2870951" y="4581122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>
            <a:extLst>
              <a:ext uri="{FF2B5EF4-FFF2-40B4-BE49-F238E27FC236}">
                <a16:creationId xmlns:a16="http://schemas.microsoft.com/office/drawing/2014/main" id="{C769EB49-7D0E-4364-BD0F-474FA93C9036}"/>
              </a:ext>
            </a:extLst>
          </p:cNvPr>
          <p:cNvSpPr/>
          <p:nvPr/>
        </p:nvSpPr>
        <p:spPr>
          <a:xfrm rot="10800000">
            <a:off x="3122979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A4232978-45D0-440D-B424-23FCF99F517F}"/>
              </a:ext>
            </a:extLst>
          </p:cNvPr>
          <p:cNvSpPr/>
          <p:nvPr/>
        </p:nvSpPr>
        <p:spPr>
          <a:xfrm>
            <a:off x="3373803" y="458112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7943A7BA-9FF2-4E92-B937-ACC09E591936}"/>
              </a:ext>
            </a:extLst>
          </p:cNvPr>
          <p:cNvSpPr/>
          <p:nvPr/>
        </p:nvSpPr>
        <p:spPr>
          <a:xfrm>
            <a:off x="2116071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二等辺三角形 46">
            <a:extLst>
              <a:ext uri="{FF2B5EF4-FFF2-40B4-BE49-F238E27FC236}">
                <a16:creationId xmlns:a16="http://schemas.microsoft.com/office/drawing/2014/main" id="{9CBA7C1E-1D54-464B-89FF-26B14D3CCEF1}"/>
              </a:ext>
            </a:extLst>
          </p:cNvPr>
          <p:cNvSpPr/>
          <p:nvPr/>
        </p:nvSpPr>
        <p:spPr>
          <a:xfrm rot="10800000">
            <a:off x="2368099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二等辺三角形 47">
            <a:extLst>
              <a:ext uri="{FF2B5EF4-FFF2-40B4-BE49-F238E27FC236}">
                <a16:creationId xmlns:a16="http://schemas.microsoft.com/office/drawing/2014/main" id="{2E8F014B-03F0-4227-80FB-CF5677F56956}"/>
              </a:ext>
            </a:extLst>
          </p:cNvPr>
          <p:cNvSpPr/>
          <p:nvPr/>
        </p:nvSpPr>
        <p:spPr>
          <a:xfrm>
            <a:off x="2618923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06475E87-1340-42A7-8C8D-49627F32570D}"/>
              </a:ext>
            </a:extLst>
          </p:cNvPr>
          <p:cNvSpPr/>
          <p:nvPr/>
        </p:nvSpPr>
        <p:spPr>
          <a:xfrm rot="10800000">
            <a:off x="2870951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9CEF0A81-9C3F-42A2-B42F-FEE8D8504A73}"/>
              </a:ext>
            </a:extLst>
          </p:cNvPr>
          <p:cNvSpPr/>
          <p:nvPr/>
        </p:nvSpPr>
        <p:spPr>
          <a:xfrm>
            <a:off x="3121775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二等辺三角形 50">
            <a:extLst>
              <a:ext uri="{FF2B5EF4-FFF2-40B4-BE49-F238E27FC236}">
                <a16:creationId xmlns:a16="http://schemas.microsoft.com/office/drawing/2014/main" id="{24926A96-787A-4B9E-B3A9-D1C7FA657FCC}"/>
              </a:ext>
            </a:extLst>
          </p:cNvPr>
          <p:cNvSpPr/>
          <p:nvPr/>
        </p:nvSpPr>
        <p:spPr>
          <a:xfrm rot="10800000">
            <a:off x="3373803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F16AE434-B421-4C70-A60D-D94926CBDE7C}"/>
              </a:ext>
            </a:extLst>
          </p:cNvPr>
          <p:cNvSpPr/>
          <p:nvPr/>
        </p:nvSpPr>
        <p:spPr>
          <a:xfrm rot="10800000">
            <a:off x="5199245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二等辺三角形 53">
            <a:extLst>
              <a:ext uri="{FF2B5EF4-FFF2-40B4-BE49-F238E27FC236}">
                <a16:creationId xmlns:a16="http://schemas.microsoft.com/office/drawing/2014/main" id="{1FF6BD42-F50D-452B-9439-02042C63DBC8}"/>
              </a:ext>
            </a:extLst>
          </p:cNvPr>
          <p:cNvSpPr/>
          <p:nvPr/>
        </p:nvSpPr>
        <p:spPr>
          <a:xfrm>
            <a:off x="1864043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二等辺三角形 54">
            <a:extLst>
              <a:ext uri="{FF2B5EF4-FFF2-40B4-BE49-F238E27FC236}">
                <a16:creationId xmlns:a16="http://schemas.microsoft.com/office/drawing/2014/main" id="{487FFC01-2BFC-4BEB-A8F9-51983290022B}"/>
              </a:ext>
            </a:extLst>
          </p:cNvPr>
          <p:cNvSpPr/>
          <p:nvPr/>
        </p:nvSpPr>
        <p:spPr>
          <a:xfrm rot="10800000">
            <a:off x="2116071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二等辺三角形 55">
            <a:extLst>
              <a:ext uri="{FF2B5EF4-FFF2-40B4-BE49-F238E27FC236}">
                <a16:creationId xmlns:a16="http://schemas.microsoft.com/office/drawing/2014/main" id="{95FB9EFF-972A-4B6C-A37F-AAFE48996662}"/>
              </a:ext>
            </a:extLst>
          </p:cNvPr>
          <p:cNvSpPr/>
          <p:nvPr/>
        </p:nvSpPr>
        <p:spPr>
          <a:xfrm>
            <a:off x="2366895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二等辺三角形 56">
            <a:extLst>
              <a:ext uri="{FF2B5EF4-FFF2-40B4-BE49-F238E27FC236}">
                <a16:creationId xmlns:a16="http://schemas.microsoft.com/office/drawing/2014/main" id="{73B453C8-25EA-4EE0-8AB6-85DACFC3DE45}"/>
              </a:ext>
            </a:extLst>
          </p:cNvPr>
          <p:cNvSpPr/>
          <p:nvPr/>
        </p:nvSpPr>
        <p:spPr>
          <a:xfrm rot="10800000">
            <a:off x="2618923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>
            <a:extLst>
              <a:ext uri="{FF2B5EF4-FFF2-40B4-BE49-F238E27FC236}">
                <a16:creationId xmlns:a16="http://schemas.microsoft.com/office/drawing/2014/main" id="{6F12AFD5-7844-4069-BD51-6BF92E146A5B}"/>
              </a:ext>
            </a:extLst>
          </p:cNvPr>
          <p:cNvSpPr/>
          <p:nvPr/>
        </p:nvSpPr>
        <p:spPr>
          <a:xfrm>
            <a:off x="2869747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FA8A36F5-D33C-44B5-ACC1-A50A19EBD1ED}"/>
              </a:ext>
            </a:extLst>
          </p:cNvPr>
          <p:cNvSpPr/>
          <p:nvPr/>
        </p:nvSpPr>
        <p:spPr>
          <a:xfrm rot="10800000">
            <a:off x="3121775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>
            <a:extLst>
              <a:ext uri="{FF2B5EF4-FFF2-40B4-BE49-F238E27FC236}">
                <a16:creationId xmlns:a16="http://schemas.microsoft.com/office/drawing/2014/main" id="{1C529367-ECB4-4466-8D80-651FAB932286}"/>
              </a:ext>
            </a:extLst>
          </p:cNvPr>
          <p:cNvSpPr/>
          <p:nvPr/>
        </p:nvSpPr>
        <p:spPr>
          <a:xfrm>
            <a:off x="3372599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二等辺三角形 61">
            <a:extLst>
              <a:ext uri="{FF2B5EF4-FFF2-40B4-BE49-F238E27FC236}">
                <a16:creationId xmlns:a16="http://schemas.microsoft.com/office/drawing/2014/main" id="{C98873CF-9A7C-465C-8331-42BCDCA0D361}"/>
              </a:ext>
            </a:extLst>
          </p:cNvPr>
          <p:cNvSpPr/>
          <p:nvPr/>
        </p:nvSpPr>
        <p:spPr>
          <a:xfrm>
            <a:off x="2114867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二等辺三角形 62">
            <a:extLst>
              <a:ext uri="{FF2B5EF4-FFF2-40B4-BE49-F238E27FC236}">
                <a16:creationId xmlns:a16="http://schemas.microsoft.com/office/drawing/2014/main" id="{F404BE70-C04A-4699-8E17-5866E54C9084}"/>
              </a:ext>
            </a:extLst>
          </p:cNvPr>
          <p:cNvSpPr/>
          <p:nvPr/>
        </p:nvSpPr>
        <p:spPr>
          <a:xfrm rot="10800000">
            <a:off x="2366895" y="5013169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二等辺三角形 63">
            <a:extLst>
              <a:ext uri="{FF2B5EF4-FFF2-40B4-BE49-F238E27FC236}">
                <a16:creationId xmlns:a16="http://schemas.microsoft.com/office/drawing/2014/main" id="{150F1A13-86B4-42F6-87AA-64B053F91053}"/>
              </a:ext>
            </a:extLst>
          </p:cNvPr>
          <p:cNvSpPr/>
          <p:nvPr/>
        </p:nvSpPr>
        <p:spPr>
          <a:xfrm>
            <a:off x="2617719" y="5013170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二等辺三角形 64">
            <a:extLst>
              <a:ext uri="{FF2B5EF4-FFF2-40B4-BE49-F238E27FC236}">
                <a16:creationId xmlns:a16="http://schemas.microsoft.com/office/drawing/2014/main" id="{149C9995-E382-4B2F-9DFA-4E77E934AC62}"/>
              </a:ext>
            </a:extLst>
          </p:cNvPr>
          <p:cNvSpPr/>
          <p:nvPr/>
        </p:nvSpPr>
        <p:spPr>
          <a:xfrm rot="10800000">
            <a:off x="2869747" y="5013170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二等辺三角形 65">
            <a:extLst>
              <a:ext uri="{FF2B5EF4-FFF2-40B4-BE49-F238E27FC236}">
                <a16:creationId xmlns:a16="http://schemas.microsoft.com/office/drawing/2014/main" id="{252CAA7D-B5FE-4E79-991A-E4EB7FFF93D1}"/>
              </a:ext>
            </a:extLst>
          </p:cNvPr>
          <p:cNvSpPr/>
          <p:nvPr/>
        </p:nvSpPr>
        <p:spPr>
          <a:xfrm>
            <a:off x="3120571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二等辺三角形 66">
            <a:extLst>
              <a:ext uri="{FF2B5EF4-FFF2-40B4-BE49-F238E27FC236}">
                <a16:creationId xmlns:a16="http://schemas.microsoft.com/office/drawing/2014/main" id="{74982BEC-661A-4CD8-A938-052B66D28A29}"/>
              </a:ext>
            </a:extLst>
          </p:cNvPr>
          <p:cNvSpPr/>
          <p:nvPr/>
        </p:nvSpPr>
        <p:spPr>
          <a:xfrm rot="10800000">
            <a:off x="3372599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二等辺三角形 68">
            <a:extLst>
              <a:ext uri="{FF2B5EF4-FFF2-40B4-BE49-F238E27FC236}">
                <a16:creationId xmlns:a16="http://schemas.microsoft.com/office/drawing/2014/main" id="{681BAA42-07EF-4631-9BD8-8D895E7EEBAA}"/>
              </a:ext>
            </a:extLst>
          </p:cNvPr>
          <p:cNvSpPr/>
          <p:nvPr/>
        </p:nvSpPr>
        <p:spPr>
          <a:xfrm rot="10800000">
            <a:off x="5198041" y="501317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楕円 85">
            <a:extLst>
              <a:ext uri="{FF2B5EF4-FFF2-40B4-BE49-F238E27FC236}">
                <a16:creationId xmlns:a16="http://schemas.microsoft.com/office/drawing/2014/main" id="{EBECEDA7-B7FE-43DC-839A-6FF6F2784A9D}"/>
              </a:ext>
            </a:extLst>
          </p:cNvPr>
          <p:cNvSpPr/>
          <p:nvPr/>
        </p:nvSpPr>
        <p:spPr>
          <a:xfrm>
            <a:off x="2794753" y="495340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18A07128-60F7-4FB0-837A-1E0FFDE07172}"/>
              </a:ext>
            </a:extLst>
          </p:cNvPr>
          <p:cNvSpPr/>
          <p:nvPr/>
        </p:nvSpPr>
        <p:spPr>
          <a:xfrm>
            <a:off x="2555328" y="4507949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楕円 88">
            <a:extLst>
              <a:ext uri="{FF2B5EF4-FFF2-40B4-BE49-F238E27FC236}">
                <a16:creationId xmlns:a16="http://schemas.microsoft.com/office/drawing/2014/main" id="{86FA3A2F-58E2-42A1-9A6B-FE7CC1F1BA23}"/>
              </a:ext>
            </a:extLst>
          </p:cNvPr>
          <p:cNvSpPr/>
          <p:nvPr/>
        </p:nvSpPr>
        <p:spPr>
          <a:xfrm>
            <a:off x="2543311" y="537321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楕円 89">
            <a:extLst>
              <a:ext uri="{FF2B5EF4-FFF2-40B4-BE49-F238E27FC236}">
                <a16:creationId xmlns:a16="http://schemas.microsoft.com/office/drawing/2014/main" id="{B278BBC3-7860-49DC-AEC3-E173589BF7D3}"/>
              </a:ext>
            </a:extLst>
          </p:cNvPr>
          <p:cNvSpPr/>
          <p:nvPr/>
        </p:nvSpPr>
        <p:spPr>
          <a:xfrm>
            <a:off x="3046157" y="537321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11FFDEFA-0913-4FE1-826F-CCEA7F2F6AC5}"/>
              </a:ext>
            </a:extLst>
          </p:cNvPr>
          <p:cNvSpPr/>
          <p:nvPr/>
        </p:nvSpPr>
        <p:spPr>
          <a:xfrm>
            <a:off x="3306618" y="494543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楕円 91">
            <a:extLst>
              <a:ext uri="{FF2B5EF4-FFF2-40B4-BE49-F238E27FC236}">
                <a16:creationId xmlns:a16="http://schemas.microsoft.com/office/drawing/2014/main" id="{A721E8E4-53DA-4A21-9D49-DDF288C06299}"/>
              </a:ext>
            </a:extLst>
          </p:cNvPr>
          <p:cNvSpPr/>
          <p:nvPr/>
        </p:nvSpPr>
        <p:spPr>
          <a:xfrm>
            <a:off x="3050376" y="4507949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二等辺三角形 92">
            <a:extLst>
              <a:ext uri="{FF2B5EF4-FFF2-40B4-BE49-F238E27FC236}">
                <a16:creationId xmlns:a16="http://schemas.microsoft.com/office/drawing/2014/main" id="{13E78AE9-5C3A-4C8F-BE27-FDE718CF4422}"/>
              </a:ext>
            </a:extLst>
          </p:cNvPr>
          <p:cNvSpPr/>
          <p:nvPr/>
        </p:nvSpPr>
        <p:spPr>
          <a:xfrm rot="10800000">
            <a:off x="1866110" y="5014535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楕円 87">
            <a:extLst>
              <a:ext uri="{FF2B5EF4-FFF2-40B4-BE49-F238E27FC236}">
                <a16:creationId xmlns:a16="http://schemas.microsoft.com/office/drawing/2014/main" id="{ABCF7EFC-0504-411A-BAB0-BC2D1B80FEFD}"/>
              </a:ext>
            </a:extLst>
          </p:cNvPr>
          <p:cNvSpPr/>
          <p:nvPr/>
        </p:nvSpPr>
        <p:spPr>
          <a:xfrm>
            <a:off x="2291901" y="4950854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二等辺三角形 93">
            <a:extLst>
              <a:ext uri="{FF2B5EF4-FFF2-40B4-BE49-F238E27FC236}">
                <a16:creationId xmlns:a16="http://schemas.microsoft.com/office/drawing/2014/main" id="{65BD5BB6-D206-4C40-92B3-A9872ADDD33C}"/>
              </a:ext>
            </a:extLst>
          </p:cNvPr>
          <p:cNvSpPr/>
          <p:nvPr/>
        </p:nvSpPr>
        <p:spPr>
          <a:xfrm rot="10800000">
            <a:off x="1859845" y="414839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1AFE92D4-62F5-4A1C-83E6-71C9C25C2987}"/>
              </a:ext>
            </a:extLst>
          </p:cNvPr>
          <p:cNvSpPr/>
          <p:nvPr/>
        </p:nvSpPr>
        <p:spPr>
          <a:xfrm>
            <a:off x="6130666" y="4077072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楕円 103">
            <a:extLst>
              <a:ext uri="{FF2B5EF4-FFF2-40B4-BE49-F238E27FC236}">
                <a16:creationId xmlns:a16="http://schemas.microsoft.com/office/drawing/2014/main" id="{49EFA3E7-22E0-42F0-A873-C19DCC8F625A}"/>
              </a:ext>
            </a:extLst>
          </p:cNvPr>
          <p:cNvSpPr/>
          <p:nvPr/>
        </p:nvSpPr>
        <p:spPr>
          <a:xfrm>
            <a:off x="6884218" y="4507949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楕円 104">
            <a:extLst>
              <a:ext uri="{FF2B5EF4-FFF2-40B4-BE49-F238E27FC236}">
                <a16:creationId xmlns:a16="http://schemas.microsoft.com/office/drawing/2014/main" id="{B3CA61AF-F69C-42C5-90D7-4B2BA6581853}"/>
              </a:ext>
            </a:extLst>
          </p:cNvPr>
          <p:cNvSpPr/>
          <p:nvPr/>
        </p:nvSpPr>
        <p:spPr>
          <a:xfrm>
            <a:off x="6879899" y="537321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E1BEC76D-11DE-47A1-8C94-5900E9499BB1}"/>
              </a:ext>
            </a:extLst>
          </p:cNvPr>
          <p:cNvSpPr/>
          <p:nvPr/>
        </p:nvSpPr>
        <p:spPr>
          <a:xfrm>
            <a:off x="6120639" y="5805280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4A3DD876-53E8-403F-8091-883B2001F71B}"/>
              </a:ext>
            </a:extLst>
          </p:cNvPr>
          <p:cNvSpPr/>
          <p:nvPr/>
        </p:nvSpPr>
        <p:spPr>
          <a:xfrm>
            <a:off x="5379916" y="5378803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78A39A76-D584-4BAE-B6B0-8313FB51CAC2}"/>
              </a:ext>
            </a:extLst>
          </p:cNvPr>
          <p:cNvSpPr/>
          <p:nvPr/>
        </p:nvSpPr>
        <p:spPr>
          <a:xfrm>
            <a:off x="5372082" y="450353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B9952A57-D6B0-4D4B-BFC3-94C6257E55DE}"/>
              </a:ext>
            </a:extLst>
          </p:cNvPr>
          <p:cNvSpPr txBox="1"/>
          <p:nvPr/>
        </p:nvSpPr>
        <p:spPr>
          <a:xfrm>
            <a:off x="1449538" y="5867318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FEM-T3 (Bandwidth: 7)</a:t>
            </a:r>
            <a:endParaRPr kumimoji="1" lang="ja-JP" altLang="en-US" sz="2000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A3A818A3-2612-49B6-8FCE-369529D2610D}"/>
              </a:ext>
            </a:extLst>
          </p:cNvPr>
          <p:cNvSpPr txBox="1"/>
          <p:nvPr/>
        </p:nvSpPr>
        <p:spPr>
          <a:xfrm>
            <a:off x="4490089" y="5869470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E48D48"/>
                </a:solidFill>
              </a:rPr>
              <a:t>ES-FEM-T3 (Bandwidth: 13)</a:t>
            </a:r>
            <a:endParaRPr kumimoji="1" lang="ja-JP" altLang="en-US" sz="2000" dirty="0">
              <a:solidFill>
                <a:srgbClr val="E48D48"/>
              </a:solidFill>
            </a:endParaRPr>
          </a:p>
        </p:txBody>
      </p: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58FFA975-0158-4509-B974-2F939039B25E}"/>
              </a:ext>
            </a:extLst>
          </p:cNvPr>
          <p:cNvSpPr/>
          <p:nvPr/>
        </p:nvSpPr>
        <p:spPr>
          <a:xfrm rot="10800000">
            <a:off x="5952922" y="4581123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81B04FA9-2186-4AEA-8228-E80B994EA3AB}"/>
              </a:ext>
            </a:extLst>
          </p:cNvPr>
          <p:cNvSpPr/>
          <p:nvPr/>
        </p:nvSpPr>
        <p:spPr>
          <a:xfrm>
            <a:off x="6203746" y="4581122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二等辺三角形 30">
            <a:extLst>
              <a:ext uri="{FF2B5EF4-FFF2-40B4-BE49-F238E27FC236}">
                <a16:creationId xmlns:a16="http://schemas.microsoft.com/office/drawing/2014/main" id="{CD164AF6-4748-431E-AC0B-A874129AE395}"/>
              </a:ext>
            </a:extLst>
          </p:cNvPr>
          <p:cNvSpPr/>
          <p:nvPr/>
        </p:nvSpPr>
        <p:spPr>
          <a:xfrm rot="10800000">
            <a:off x="5699690" y="5013169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6BCF9C02-68AC-44EA-AC10-D1F0EBC1B2F2}"/>
              </a:ext>
            </a:extLst>
          </p:cNvPr>
          <p:cNvSpPr/>
          <p:nvPr/>
        </p:nvSpPr>
        <p:spPr>
          <a:xfrm>
            <a:off x="5950514" y="5013170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CE37A362-68F9-4101-BA01-4E1BC0517C36}"/>
              </a:ext>
            </a:extLst>
          </p:cNvPr>
          <p:cNvSpPr/>
          <p:nvPr/>
        </p:nvSpPr>
        <p:spPr>
          <a:xfrm rot="10800000">
            <a:off x="6202542" y="5013170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4B40ADEC-EF3E-4E7B-B54C-ACE81CC7F23B}"/>
              </a:ext>
            </a:extLst>
          </p:cNvPr>
          <p:cNvSpPr/>
          <p:nvPr/>
        </p:nvSpPr>
        <p:spPr>
          <a:xfrm>
            <a:off x="6126254" y="494116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CA19E197-0F40-4E6D-B483-B85C039349FC}"/>
              </a:ext>
            </a:extLst>
          </p:cNvPr>
          <p:cNvSpPr/>
          <p:nvPr/>
        </p:nvSpPr>
        <p:spPr>
          <a:xfrm>
            <a:off x="5888684" y="451181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楕円 97">
            <a:extLst>
              <a:ext uri="{FF2B5EF4-FFF2-40B4-BE49-F238E27FC236}">
                <a16:creationId xmlns:a16="http://schemas.microsoft.com/office/drawing/2014/main" id="{3A07EB21-07D0-4421-B15C-B0B546D53B0F}"/>
              </a:ext>
            </a:extLst>
          </p:cNvPr>
          <p:cNvSpPr/>
          <p:nvPr/>
        </p:nvSpPr>
        <p:spPr>
          <a:xfrm>
            <a:off x="5876667" y="537708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1A1BEB9E-C216-4A52-AA46-203362B0F71E}"/>
              </a:ext>
            </a:extLst>
          </p:cNvPr>
          <p:cNvSpPr/>
          <p:nvPr/>
        </p:nvSpPr>
        <p:spPr>
          <a:xfrm>
            <a:off x="6379513" y="537708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楕円 99">
            <a:extLst>
              <a:ext uri="{FF2B5EF4-FFF2-40B4-BE49-F238E27FC236}">
                <a16:creationId xmlns:a16="http://schemas.microsoft.com/office/drawing/2014/main" id="{18DE9122-9992-45F1-97C2-6F4FE3D7DA65}"/>
              </a:ext>
            </a:extLst>
          </p:cNvPr>
          <p:cNvSpPr/>
          <p:nvPr/>
        </p:nvSpPr>
        <p:spPr>
          <a:xfrm>
            <a:off x="6639974" y="494930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3B88DC2C-A1D4-45BA-9BC7-E28876279456}"/>
              </a:ext>
            </a:extLst>
          </p:cNvPr>
          <p:cNvSpPr/>
          <p:nvPr/>
        </p:nvSpPr>
        <p:spPr>
          <a:xfrm>
            <a:off x="6383732" y="451181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楕円 101">
            <a:extLst>
              <a:ext uri="{FF2B5EF4-FFF2-40B4-BE49-F238E27FC236}">
                <a16:creationId xmlns:a16="http://schemas.microsoft.com/office/drawing/2014/main" id="{245F19B1-C02C-4CEB-8549-3BC96EE0201B}"/>
              </a:ext>
            </a:extLst>
          </p:cNvPr>
          <p:cNvSpPr/>
          <p:nvPr/>
        </p:nvSpPr>
        <p:spPr>
          <a:xfrm>
            <a:off x="5625257" y="4954723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02C250BD-BA15-4DBA-94B9-E9334AD204A2}"/>
                  </a:ext>
                </a:extLst>
              </p:cNvPr>
              <p:cNvSpPr txBox="1"/>
              <p:nvPr/>
            </p:nvSpPr>
            <p:spPr>
              <a:xfrm>
                <a:off x="398308" y="4421142"/>
                <a:ext cx="139012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0000"/>
                    </a:solidFill>
                  </a:rPr>
                  <a:t>A node </a:t>
                </a:r>
                <a:r>
                  <a:rPr lang="en-US" altLang="ja-JP" dirty="0"/>
                  <a:t>is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referred by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olidFill>
                      <a:srgbClr val="00CC88"/>
                    </a:solidFill>
                  </a:rPr>
                  <a:t>6 elements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>
                    <a:solidFill>
                      <a:srgbClr val="FF00FF"/>
                    </a:solidFill>
                  </a:rPr>
                  <a:t>7 nodes.</a:t>
                </a:r>
                <a:endParaRPr kumimoji="1" lang="ja-JP" alt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02C250BD-BA15-4DBA-94B9-E9334AD20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08" y="4421142"/>
                <a:ext cx="1390124" cy="1200329"/>
              </a:xfrm>
              <a:prstGeom prst="rect">
                <a:avLst/>
              </a:prstGeom>
              <a:blipFill>
                <a:blip r:embed="rId4"/>
                <a:stretch>
                  <a:fillRect l="-3509" t="-2538" r="-2632" b="-71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D791D3E9-F053-43CC-9F3B-49B802E391F9}"/>
                  </a:ext>
                </a:extLst>
              </p:cNvPr>
              <p:cNvSpPr txBox="1"/>
              <p:nvPr/>
            </p:nvSpPr>
            <p:spPr>
              <a:xfrm>
                <a:off x="7278753" y="4274504"/>
                <a:ext cx="177003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A node </a:t>
                </a:r>
                <a:r>
                  <a:rPr kumimoji="1" lang="en-US" altLang="ja-JP" dirty="0"/>
                  <a:t>is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referred by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olidFill>
                      <a:srgbClr val="E48D48"/>
                    </a:solidFill>
                  </a:rPr>
                  <a:t>12 edges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>
                    <a:solidFill>
                      <a:srgbClr val="00CC88"/>
                    </a:solidFill>
                  </a:rPr>
                  <a:t>12 </a:t>
                </a:r>
                <a:r>
                  <a:rPr kumimoji="1" lang="en-US" altLang="ja-JP" dirty="0">
                    <a:solidFill>
                      <a:srgbClr val="00CC88"/>
                    </a:solidFill>
                  </a:rPr>
                  <a:t>elements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>
                    <a:solidFill>
                      <a:srgbClr val="FF00FF"/>
                    </a:solidFill>
                  </a:rPr>
                  <a:t>13 nodes.</a:t>
                </a:r>
                <a:endParaRPr kumimoji="1" lang="ja-JP" alt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D791D3E9-F053-43CC-9F3B-49B802E39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753" y="4274504"/>
                <a:ext cx="1770036" cy="1477328"/>
              </a:xfrm>
              <a:prstGeom prst="rect">
                <a:avLst/>
              </a:prstGeom>
              <a:blipFill>
                <a:blip r:embed="rId5"/>
                <a:stretch>
                  <a:fillRect l="-2759" t="-2058" r="-2759" b="-53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959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E67DEF-9231-4A1C-B05B-EDD3E3B1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Handling of Moving Boundary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916030-85D9-4592-82FA-BB03BE89B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The </a:t>
            </a:r>
            <a:r>
              <a:rPr lang="en-US" altLang="ja-JP" sz="2400" b="1" dirty="0">
                <a:solidFill>
                  <a:srgbClr val="7030A0"/>
                </a:solidFill>
              </a:rPr>
              <a:t>overset mesh method</a:t>
            </a:r>
            <a:r>
              <a:rPr lang="en-US" altLang="ja-JP" sz="2400" dirty="0">
                <a:solidFill>
                  <a:srgbClr val="7030A0"/>
                </a:solidFill>
              </a:rPr>
              <a:t> </a:t>
            </a:r>
            <a:br>
              <a:rPr lang="en-US" altLang="ja-JP" sz="2400" dirty="0"/>
            </a:br>
            <a:r>
              <a:rPr lang="en-US" altLang="ja-JP" sz="2400" dirty="0"/>
              <a:t>is adopted</a:t>
            </a:r>
            <a:r>
              <a:rPr lang="en-US" altLang="ja-JP" sz="2400" b="1" dirty="0"/>
              <a:t> </a:t>
            </a:r>
            <a:r>
              <a:rPr lang="en-US" altLang="ja-JP" sz="2400" dirty="0"/>
              <a:t>using two meshes </a:t>
            </a:r>
            <a:br>
              <a:rPr lang="en-US" altLang="ja-JP" sz="2400" dirty="0"/>
            </a:br>
            <a:r>
              <a:rPr lang="en-US" altLang="ja-JP" sz="2400" dirty="0"/>
              <a:t>(i.e., pool mesh and carbody mesh).</a:t>
            </a:r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spc="-10" dirty="0"/>
              <a:t>Each interfacial node of the active pool elements is tied in the active body elements with the multi-point constraint (</a:t>
            </a:r>
            <a:r>
              <a:rPr lang="en-US" altLang="ja-JP" sz="2400" b="1" spc="-10" dirty="0"/>
              <a:t>MPC</a:t>
            </a:r>
            <a:r>
              <a:rPr lang="en-US" altLang="ja-JP" sz="2400" spc="-10" dirty="0"/>
              <a:t>).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dirty="0"/>
              <a:t>The classical </a:t>
            </a:r>
            <a:r>
              <a:rPr lang="en-US" altLang="ja-JP" sz="2400" b="1" dirty="0"/>
              <a:t>method of Lagrange multiplier </a:t>
            </a:r>
            <a:r>
              <a:rPr lang="en-US" altLang="ja-JP" sz="2400" dirty="0"/>
              <a:t>is used to satisfy the MPCs.</a:t>
            </a:r>
          </a:p>
          <a:p>
            <a:pPr marL="0" indent="0">
              <a:buNone/>
            </a:pP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03DBC7-B54E-4EAD-B3A3-8C4268C76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C03FC69-72B9-4EDC-800B-BD9C19BD4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"/>
          <a:stretch/>
        </p:blipFill>
        <p:spPr>
          <a:xfrm>
            <a:off x="1272332" y="548679"/>
            <a:ext cx="6588224" cy="429997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138F4F-050F-4C25-B2F4-EE67DE6F50EC}"/>
              </a:ext>
            </a:extLst>
          </p:cNvPr>
          <p:cNvSpPr txBox="1"/>
          <p:nvPr/>
        </p:nvSpPr>
        <p:spPr>
          <a:xfrm>
            <a:off x="5765792" y="173855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Inactive</a:t>
            </a:r>
            <a:br>
              <a:rPr kumimoji="1" lang="en-US" altLang="ja-JP" dirty="0"/>
            </a:br>
            <a:r>
              <a:rPr kumimoji="1" lang="en-US" altLang="ja-JP" dirty="0"/>
              <a:t>Elements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C2EC1D-5644-4E19-8D71-F6399D26FD4F}"/>
              </a:ext>
            </a:extLst>
          </p:cNvPr>
          <p:cNvSpPr txBox="1"/>
          <p:nvPr/>
        </p:nvSpPr>
        <p:spPr>
          <a:xfrm>
            <a:off x="3239852" y="1844824"/>
            <a:ext cx="1736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Active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B</a:t>
            </a:r>
            <a:r>
              <a:rPr kumimoji="1" lang="en-US" altLang="ja-JP" dirty="0">
                <a:solidFill>
                  <a:srgbClr val="FF0000"/>
                </a:solidFill>
              </a:rPr>
              <a:t>ody Elements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80C0577-8EE1-4157-94B7-95C40FE2CE92}"/>
              </a:ext>
            </a:extLst>
          </p:cNvPr>
          <p:cNvSpPr txBox="1"/>
          <p:nvPr/>
        </p:nvSpPr>
        <p:spPr>
          <a:xfrm>
            <a:off x="3961149" y="3510755"/>
            <a:ext cx="1210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Active</a:t>
            </a:r>
            <a:br>
              <a:rPr kumimoji="1" lang="en-US" altLang="ja-JP" b="1" dirty="0">
                <a:solidFill>
                  <a:schemeClr val="bg1"/>
                </a:solidFill>
              </a:rPr>
            </a:br>
            <a:r>
              <a:rPr kumimoji="1" lang="en-US" altLang="ja-JP" b="1" dirty="0">
                <a:solidFill>
                  <a:schemeClr val="bg1"/>
                </a:solidFill>
              </a:rPr>
              <a:t>Pool </a:t>
            </a:r>
            <a:br>
              <a:rPr kumimoji="1" lang="en-US" altLang="ja-JP" b="1" dirty="0">
                <a:solidFill>
                  <a:schemeClr val="bg1"/>
                </a:solidFill>
              </a:rPr>
            </a:br>
            <a:r>
              <a:rPr kumimoji="1" lang="en-US" altLang="ja-JP" b="1" dirty="0">
                <a:solidFill>
                  <a:schemeClr val="bg1"/>
                </a:solidFill>
              </a:rPr>
              <a:t>Elements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BD9BA1-9E1E-468B-ACF3-844D5EC63CD3}"/>
              </a:ext>
            </a:extLst>
          </p:cNvPr>
          <p:cNvSpPr txBox="1"/>
          <p:nvPr/>
        </p:nvSpPr>
        <p:spPr>
          <a:xfrm>
            <a:off x="8128265" y="2134597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Liquid</a:t>
            </a:r>
            <a:br>
              <a:rPr kumimoji="1" lang="en-US" altLang="ja-JP" dirty="0"/>
            </a:br>
            <a:r>
              <a:rPr kumimoji="1" lang="en-US" altLang="ja-JP" dirty="0"/>
              <a:t>Level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0C5E1D3-A755-422E-B21B-A17D8811D698}"/>
              </a:ext>
            </a:extLst>
          </p:cNvPr>
          <p:cNvCxnSpPr>
            <a:stCxn id="16" idx="1"/>
          </p:cNvCxnSpPr>
          <p:nvPr/>
        </p:nvCxnSpPr>
        <p:spPr>
          <a:xfrm flipH="1">
            <a:off x="7802453" y="2457763"/>
            <a:ext cx="325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95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0C5CD5A-0065-2F17-9A12-59AE2D760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/>
              <a:t>There is no particular difference from FEM-T4 using MPI.</a:t>
            </a:r>
          </a:p>
          <a:p>
            <a:r>
              <a:rPr kumimoji="1" lang="en-US" altLang="ja-JP" sz="2400" dirty="0"/>
              <a:t>The only difference is the number of overlapping nodes, which leads to a slight increase in communication cost.</a:t>
            </a:r>
            <a:endParaRPr lang="en-US" altLang="ja-JP" sz="2400" dirty="0"/>
          </a:p>
          <a:p>
            <a:r>
              <a:rPr lang="en-US" altLang="ja-JP" sz="2400" dirty="0"/>
              <a:t>Calculation steps: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en-US" altLang="ja-JP" sz="2000" dirty="0"/>
              <a:t>Generat</a:t>
            </a:r>
            <a:r>
              <a:rPr lang="en-US" altLang="ja-JP" sz="2000" dirty="0"/>
              <a:t>ing T4 mesh for pool and body domains.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en-US" altLang="ja-JP" sz="2000" dirty="0"/>
              <a:t>Partitioning and reordering each mesh with METIS.</a:t>
            </a:r>
            <a:br>
              <a:rPr kumimoji="1" lang="en-US" altLang="ja-JP" sz="2000" dirty="0"/>
            </a:br>
            <a:br>
              <a:rPr kumimoji="1" lang="en-US" altLang="ja-JP" sz="2000" dirty="0"/>
            </a:br>
            <a:br>
              <a:rPr kumimoji="1" lang="en-US" altLang="ja-JP" sz="2000" dirty="0"/>
            </a:br>
            <a:br>
              <a:rPr kumimoji="1" lang="en-US" altLang="ja-JP" sz="2000" dirty="0"/>
            </a:br>
            <a:endParaRPr kumimoji="1" lang="en-US" altLang="ja-JP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/>
              <a:t>Preparing an input file containing the mesh filenames, </a:t>
            </a:r>
            <a:br>
              <a:rPr lang="en-US" altLang="ja-JP" sz="2000" dirty="0"/>
            </a:br>
            <a:r>
              <a:rPr lang="en-US" altLang="ja-JP" sz="2000" dirty="0"/>
              <a:t>boundary conditions, motion path, etc..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/>
              <a:t>Executing the program.  (e.g., in case of </a:t>
            </a:r>
            <a:r>
              <a:rPr lang="en-US" altLang="ja-JP" sz="2000" dirty="0" err="1"/>
              <a:t>OpenMPI</a:t>
            </a:r>
            <a:r>
              <a:rPr lang="en-US" altLang="ja-JP" sz="2000" dirty="0"/>
              <a:t>:</a:t>
            </a:r>
            <a:br>
              <a:rPr lang="en-US" altLang="ja-JP" sz="2000" dirty="0"/>
            </a:br>
            <a:r>
              <a:rPr lang="en-US" altLang="ja-JP" sz="1600" dirty="0" err="1">
                <a:latin typeface="Consolas" panose="020B0609020204030204" pitchFamily="49" charset="0"/>
              </a:rPr>
              <a:t>orterun</a:t>
            </a:r>
            <a:r>
              <a:rPr lang="en-US" altLang="ja-JP" sz="1600" dirty="0">
                <a:latin typeface="Consolas" panose="020B0609020204030204" pitchFamily="49" charset="0"/>
              </a:rPr>
              <a:t> –np </a:t>
            </a:r>
            <a:r>
              <a:rPr lang="en-US" altLang="ja-JP" sz="1600" i="1" dirty="0">
                <a:latin typeface="Consolas" panose="020B0609020204030204" pitchFamily="49" charset="0"/>
              </a:rPr>
              <a:t>N</a:t>
            </a:r>
            <a:r>
              <a:rPr lang="en-US" altLang="ja-JP" sz="1600" dirty="0">
                <a:latin typeface="Consolas" panose="020B0609020204030204" pitchFamily="49" charset="0"/>
              </a:rPr>
              <a:t> -bind-to socket -</a:t>
            </a:r>
            <a:r>
              <a:rPr lang="en-US" altLang="ja-JP" sz="1600" dirty="0" err="1">
                <a:latin typeface="Consolas" panose="020B0609020204030204" pitchFamily="49" charset="0"/>
              </a:rPr>
              <a:t>npersocket</a:t>
            </a:r>
            <a:r>
              <a:rPr lang="en-US" altLang="ja-JP" sz="1600" dirty="0">
                <a:latin typeface="Consolas" panose="020B0609020204030204" pitchFamily="49" charset="0"/>
              </a:rPr>
              <a:t> 1</a:t>
            </a:r>
            <a:br>
              <a:rPr lang="en-US" altLang="ja-JP" sz="1600" dirty="0">
                <a:latin typeface="Consolas" panose="020B0609020204030204" pitchFamily="49" charset="0"/>
              </a:rPr>
            </a:br>
            <a:r>
              <a:rPr lang="en-US" altLang="ja-JP" sz="1600" dirty="0">
                <a:latin typeface="Consolas" panose="020B0609020204030204" pitchFamily="49" charset="0"/>
              </a:rPr>
              <a:t> -x OMP_NUM_THREADS=8 -x </a:t>
            </a:r>
            <a:r>
              <a:rPr lang="en-US" altLang="ja-JP" sz="1600" dirty="0" err="1">
                <a:latin typeface="Consolas" panose="020B0609020204030204" pitchFamily="49" charset="0"/>
              </a:rPr>
              <a:t>numactl</a:t>
            </a:r>
            <a:r>
              <a:rPr lang="en-US" altLang="ja-JP" sz="1600" dirty="0">
                <a:latin typeface="Consolas" panose="020B0609020204030204" pitchFamily="49" charset="0"/>
              </a:rPr>
              <a:t> -l </a:t>
            </a:r>
            <a:r>
              <a:rPr lang="en-US" altLang="ja-JP" sz="1600" dirty="0" err="1">
                <a:latin typeface="Consolas" panose="020B0609020204030204" pitchFamily="49" charset="0"/>
              </a:rPr>
              <a:t>edesfem.bin</a:t>
            </a:r>
            <a:r>
              <a:rPr lang="en-US" altLang="ja-JP" sz="1600" dirty="0">
                <a:latin typeface="Consolas" panose="020B0609020204030204" pitchFamily="49" charset="0"/>
              </a:rPr>
              <a:t> </a:t>
            </a:r>
            <a:r>
              <a:rPr lang="en-US" altLang="ja-JP" sz="1600" dirty="0" err="1">
                <a:latin typeface="Consolas" panose="020B0609020204030204" pitchFamily="49" charset="0"/>
              </a:rPr>
              <a:t>input_file_name</a:t>
            </a:r>
            <a:r>
              <a:rPr lang="en-US" altLang="ja-JP" sz="2000" dirty="0"/>
              <a:t>)</a:t>
            </a:r>
            <a:br>
              <a:rPr lang="en-US" altLang="ja-JP" sz="2000" dirty="0"/>
            </a:br>
            <a:endParaRPr lang="en-US" altLang="ja-JP" sz="2000" dirty="0"/>
          </a:p>
          <a:p>
            <a:pPr lvl="1"/>
            <a:endParaRPr kumimoji="1" lang="en-US" altLang="ja-JP" sz="2000" dirty="0"/>
          </a:p>
          <a:p>
            <a:pPr lvl="1"/>
            <a:endParaRPr kumimoji="1" lang="en-US" altLang="ja-JP" sz="2000" dirty="0"/>
          </a:p>
          <a:p>
            <a:endParaRPr kumimoji="1"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A8177DA-90C2-5644-4748-94F15879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Parallelization of ES-FEM-T4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5BC227-5A66-1808-7F29-457D074BE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1D0CC1DD-6EE8-8F02-0363-EB6F1430B763}"/>
              </a:ext>
            </a:extLst>
          </p:cNvPr>
          <p:cNvSpPr/>
          <p:nvPr/>
        </p:nvSpPr>
        <p:spPr>
          <a:xfrm>
            <a:off x="719397" y="5840910"/>
            <a:ext cx="7704507" cy="475736"/>
          </a:xfrm>
          <a:prstGeom prst="roundRect">
            <a:avLst>
              <a:gd name="adj" fmla="val 24355"/>
            </a:avLst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difficulty in parallelization of ES-FEM-T4.</a:t>
            </a:r>
            <a:endParaRPr lang="ja-JP" alt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 descr="テレビゲームの一場面&#10;&#10;中程度の精度で自動的に生成された説明">
            <a:extLst>
              <a:ext uri="{FF2B5EF4-FFF2-40B4-BE49-F238E27FC236}">
                <a16:creationId xmlns:a16="http://schemas.microsoft.com/office/drawing/2014/main" id="{5ECE1AC5-8573-76B6-2527-69E32EAF3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5172"/>
          <a:stretch/>
        </p:blipFill>
        <p:spPr>
          <a:xfrm>
            <a:off x="5793346" y="2492896"/>
            <a:ext cx="3348335" cy="1872208"/>
          </a:xfrm>
          <a:prstGeom prst="rect">
            <a:avLst/>
          </a:prstGeom>
        </p:spPr>
      </p:pic>
      <p:pic>
        <p:nvPicPr>
          <p:cNvPr id="9" name="図 8" descr="屋内, テーブル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D69F3E6C-B50D-4D61-7AAA-DA574BC5A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5" b="33383"/>
          <a:stretch/>
        </p:blipFill>
        <p:spPr>
          <a:xfrm>
            <a:off x="0" y="2888940"/>
            <a:ext cx="5796136" cy="133214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13E64-548D-33D8-081E-AA2AAD088596}"/>
              </a:ext>
            </a:extLst>
          </p:cNvPr>
          <p:cNvSpPr txBox="1"/>
          <p:nvPr/>
        </p:nvSpPr>
        <p:spPr>
          <a:xfrm>
            <a:off x="934" y="3140968"/>
            <a:ext cx="2212465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Pool mesh partitioning</a:t>
            </a:r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2C5EB5-FF1A-8135-190D-A7F31B63A137}"/>
              </a:ext>
            </a:extLst>
          </p:cNvPr>
          <p:cNvSpPr txBox="1"/>
          <p:nvPr/>
        </p:nvSpPr>
        <p:spPr>
          <a:xfrm>
            <a:off x="6873827" y="4206570"/>
            <a:ext cx="227017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Body mesh partitioning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1212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Benchmark Analyses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dirty="0"/>
              <a:t>Imitating a bag-like structure such as a side sill in a carbody.</a:t>
            </a:r>
          </a:p>
          <a:p>
            <a:r>
              <a:rPr lang="en-US" altLang="ja-JP" sz="2400" dirty="0"/>
              <a:t>Film thickness on the </a:t>
            </a:r>
            <a:r>
              <a:rPr lang="en-US" altLang="ja-JP" sz="2400" b="1" dirty="0"/>
              <a:t>innermost surface </a:t>
            </a:r>
            <a:r>
              <a:rPr lang="en-US" altLang="ja-JP" sz="2400" dirty="0"/>
              <a:t>(Face G) is the most important so as to guarantee corrosion protection.</a:t>
            </a:r>
          </a:p>
          <a:p>
            <a:r>
              <a:rPr lang="en-US" altLang="ja-JP" sz="2400" dirty="0"/>
              <a:t>The film thickness is evaluated with </a:t>
            </a:r>
            <a:r>
              <a:rPr lang="en-US" altLang="ja-JP" sz="2400" b="1" dirty="0">
                <a:solidFill>
                  <a:srgbClr val="FF0000"/>
                </a:solidFill>
              </a:rPr>
              <a:t>4 different meshes for mesh validation using FEM-T4 and ES-FEM-T4.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931000" y="1340768"/>
            <a:ext cx="3213507" cy="28803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516216" y="3635732"/>
            <a:ext cx="235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Film Thickness Anim.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BCB3060-14C9-41A6-A487-5218EAAC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1052736"/>
            <a:ext cx="4506091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8870A1-87E8-4E24-89FB-16C741FE9218}"/>
              </a:ext>
            </a:extLst>
          </p:cNvPr>
          <p:cNvSpPr txBox="1"/>
          <p:nvPr/>
        </p:nvSpPr>
        <p:spPr>
          <a:xfrm>
            <a:off x="5207436" y="692696"/>
            <a:ext cx="390106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/>
              <a:t>4 Plates forms 3 bags.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/>
              <a:t>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bag is difficult to be deposited.</a:t>
            </a:r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D83D143-0DB7-4986-86E5-3F1ABBDF13F4}"/>
              </a:ext>
            </a:extLst>
          </p:cNvPr>
          <p:cNvGrpSpPr/>
          <p:nvPr/>
        </p:nvGrpSpPr>
        <p:grpSpPr>
          <a:xfrm>
            <a:off x="4391980" y="1448780"/>
            <a:ext cx="1889450" cy="2929756"/>
            <a:chOff x="4391980" y="1407475"/>
            <a:chExt cx="1889450" cy="2929756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D5DC8ED-4B64-4A9D-ADF1-97E706D40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" t="9149" r="709" b="12175"/>
            <a:stretch/>
          </p:blipFill>
          <p:spPr>
            <a:xfrm rot="16200000" flipH="1" flipV="1">
              <a:off x="3965903" y="1833552"/>
              <a:ext cx="2741604" cy="188945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3F49ABE-0CE7-4275-B4C7-CE6B8D0248F3}"/>
                </a:ext>
              </a:extLst>
            </p:cNvPr>
            <p:cNvSpPr txBox="1"/>
            <p:nvPr/>
          </p:nvSpPr>
          <p:spPr>
            <a:xfrm>
              <a:off x="4531035" y="3998677"/>
              <a:ext cx="1611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Photo of a BOX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89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Most widely-used </a:t>
            </a:r>
            <a:r>
              <a:rPr lang="en-US" altLang="ja-JP" sz="2400" b="1" dirty="0">
                <a:solidFill>
                  <a:srgbClr val="7030A0"/>
                </a:solidFill>
              </a:rPr>
              <a:t>anti-rust basecoat </a:t>
            </a:r>
            <a:r>
              <a:rPr lang="en-US" altLang="ja-JP" sz="2400" dirty="0"/>
              <a:t>methods for various metal products including carbodies.</a:t>
            </a:r>
          </a:p>
          <a:p>
            <a:r>
              <a:rPr lang="en-US" altLang="ja-JP" sz="2400" dirty="0"/>
              <a:t>Depositing coating film by applying </a:t>
            </a:r>
            <a:r>
              <a:rPr lang="en-US" altLang="ja-JP" sz="2400" b="1" dirty="0">
                <a:solidFill>
                  <a:srgbClr val="FF0000"/>
                </a:solidFill>
              </a:rPr>
              <a:t>direct electric current </a:t>
            </a: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Relatively good at depositing a </a:t>
            </a:r>
            <a:r>
              <a:rPr lang="en-US" altLang="ja-JP" sz="2400" b="1" dirty="0"/>
              <a:t>uniform film </a:t>
            </a:r>
            <a:r>
              <a:rPr lang="en-US" altLang="ja-JP" sz="2400" dirty="0"/>
              <a:t>on bodies in complex shape.</a:t>
            </a:r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24744"/>
            <a:ext cx="4076224" cy="27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4420741" y="1175276"/>
            <a:ext cx="4579751" cy="2586960"/>
            <a:chOff x="2838922" y="3272691"/>
            <a:chExt cx="4579751" cy="258696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922" y="3754347"/>
              <a:ext cx="4579751" cy="2105304"/>
            </a:xfrm>
            <a:prstGeom prst="rect">
              <a:avLst/>
            </a:prstGeom>
          </p:spPr>
        </p:pic>
        <p:sp>
          <p:nvSpPr>
            <p:cNvPr id="20" name="平行四辺形 19"/>
            <p:cNvSpPr/>
            <p:nvPr/>
          </p:nvSpPr>
          <p:spPr>
            <a:xfrm flipH="1">
              <a:off x="3181346" y="4352925"/>
              <a:ext cx="552453" cy="1231310"/>
            </a:xfrm>
            <a:prstGeom prst="parallelogram">
              <a:avLst>
                <a:gd name="adj" fmla="val 35652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 flipV="1">
              <a:off x="3343277" y="3559130"/>
              <a:ext cx="1" cy="7937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334740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5142042" y="3559130"/>
              <a:ext cx="0" cy="10604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431749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 flipV="1">
              <a:off x="4176080" y="3382548"/>
              <a:ext cx="1" cy="376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4317494" y="3447010"/>
              <a:ext cx="1" cy="247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3293499" y="3272691"/>
              <a:ext cx="283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+</a:t>
              </a:r>
              <a:endParaRPr kumimoji="1" lang="ja-JP" altLang="en-US" sz="20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856408" y="3272691"/>
              <a:ext cx="283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-</a:t>
              </a:r>
              <a:endParaRPr kumimoji="1" lang="ja-JP" altLang="en-US" sz="20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543392" y="4794710"/>
              <a:ext cx="112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Century" panose="02040604050505020304" pitchFamily="18" charset="0"/>
                  <a:ea typeface="HGPｺﾞｼｯｸM" panose="020B0600000000000000" pitchFamily="50" charset="-128"/>
                </a:rPr>
                <a:t>Cathode</a:t>
              </a:r>
              <a:endParaRPr kumimoji="1" lang="ja-JP" altLang="en-US" b="1" dirty="0">
                <a:latin typeface="Century" panose="02040604050505020304" pitchFamily="18" charset="0"/>
                <a:ea typeface="HGPｺﾞｼｯｸM" panose="020B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 rot="20999633">
              <a:off x="3245188" y="4579971"/>
              <a:ext cx="461665" cy="7980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en-US" altLang="ja-JP" b="1" dirty="0">
                  <a:latin typeface="Century" panose="02040604050505020304" pitchFamily="18" charset="0"/>
                  <a:ea typeface="HGPｺﾞｼｯｸM" panose="020B0600000000000000" pitchFamily="50" charset="-128"/>
                </a:rPr>
                <a:t>Anode</a:t>
              </a:r>
              <a:endParaRPr kumimoji="1" lang="ja-JP" altLang="en-US" b="1" dirty="0">
                <a:latin typeface="Century" panose="02040604050505020304" pitchFamily="18" charset="0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7125815" y="2055721"/>
            <a:ext cx="100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entury" panose="02040604050505020304" pitchFamily="18" charset="0"/>
              </a:rPr>
              <a:t>Paint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611D78C-CA20-46C7-AA15-5E7D42AEF583}"/>
              </a:ext>
            </a:extLst>
          </p:cNvPr>
          <p:cNvGrpSpPr/>
          <p:nvPr/>
        </p:nvGrpSpPr>
        <p:grpSpPr>
          <a:xfrm>
            <a:off x="5380320" y="2199353"/>
            <a:ext cx="350295" cy="369332"/>
            <a:chOff x="5380320" y="2199353"/>
            <a:chExt cx="350295" cy="369332"/>
          </a:xfrm>
        </p:grpSpPr>
        <p:sp>
          <p:nvSpPr>
            <p:cNvPr id="13" name="楕円 12"/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＋</a:t>
              </a:r>
            </a:p>
          </p:txBody>
        </p:sp>
      </p:grpSp>
      <p:cxnSp>
        <p:nvCxnSpPr>
          <p:cNvPr id="11" name="直線矢印コネクタ 10"/>
          <p:cNvCxnSpPr/>
          <p:nvPr/>
        </p:nvCxnSpPr>
        <p:spPr>
          <a:xfrm>
            <a:off x="5616486" y="2522210"/>
            <a:ext cx="182255" cy="267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7682351" y="2697295"/>
            <a:ext cx="343136" cy="2030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2152412" y="3623582"/>
            <a:ext cx="22407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 algn="ctr">
              <a:buNone/>
            </a:pPr>
            <a:r>
              <a:rPr lang="en-US" altLang="ja-JP" sz="1600" dirty="0">
                <a:solidFill>
                  <a:srgbClr val="000000"/>
                </a:solidFill>
              </a:rPr>
              <a:t>http://n-link.nissan.co.jp/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EC50B59-2240-4968-993A-EBC034431753}"/>
              </a:ext>
            </a:extLst>
          </p:cNvPr>
          <p:cNvGrpSpPr/>
          <p:nvPr/>
        </p:nvGrpSpPr>
        <p:grpSpPr>
          <a:xfrm>
            <a:off x="8021068" y="2429477"/>
            <a:ext cx="350295" cy="369332"/>
            <a:chOff x="5380320" y="2199353"/>
            <a:chExt cx="350295" cy="369332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CEC7C275-856D-4659-9EB0-8EB9DDB68CD8}"/>
                </a:ext>
              </a:extLst>
            </p:cNvPr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1391903-8080-4F23-B04B-FB8AE19FFDAF}"/>
                </a:ext>
              </a:extLst>
            </p:cNvPr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Meshes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183CC-DF04-43DC-B39E-45FBA989F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64748"/>
            <a:ext cx="2375345" cy="2872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C57A8E-9096-4EDC-8455-359022EE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56692"/>
            <a:ext cx="2375345" cy="28722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C5B424-7ABC-4E86-8F02-242D6BAF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2375345" cy="2872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05E84F-EC78-46A5-937E-9C8A82B88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37" y="3501008"/>
            <a:ext cx="2375345" cy="28722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54C7B6-4680-4843-9130-B48217552A6B}"/>
              </a:ext>
            </a:extLst>
          </p:cNvPr>
          <p:cNvSpPr txBox="1"/>
          <p:nvPr/>
        </p:nvSpPr>
        <p:spPr>
          <a:xfrm>
            <a:off x="395536" y="2276872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3.2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(31k T4 elem.)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1E781-4416-489A-AC37-1DCA1EFA742C}"/>
              </a:ext>
            </a:extLst>
          </p:cNvPr>
          <p:cNvSpPr txBox="1"/>
          <p:nvPr/>
        </p:nvSpPr>
        <p:spPr>
          <a:xfrm>
            <a:off x="393426" y="5077633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0</a:t>
            </a:r>
            <a:r>
              <a:rPr kumimoji="1" lang="en-US" altLang="ja-JP" sz="2000" b="1" dirty="0"/>
              <a:t>.8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(169k T4 elem.)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DC091-341A-49AC-9039-17816E5E4097}"/>
              </a:ext>
            </a:extLst>
          </p:cNvPr>
          <p:cNvSpPr txBox="1"/>
          <p:nvPr/>
        </p:nvSpPr>
        <p:spPr>
          <a:xfrm>
            <a:off x="6948264" y="2280796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1</a:t>
            </a:r>
            <a:r>
              <a:rPr kumimoji="1" lang="en-US" altLang="ja-JP" sz="2000" b="1" dirty="0"/>
              <a:t>.6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(65k T4 elem.)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59B84F-CA5A-40A5-855E-5F9D55DA1529}"/>
              </a:ext>
            </a:extLst>
          </p:cNvPr>
          <p:cNvSpPr txBox="1"/>
          <p:nvPr/>
        </p:nvSpPr>
        <p:spPr>
          <a:xfrm>
            <a:off x="7026682" y="5079721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0</a:t>
            </a:r>
            <a:r>
              <a:rPr kumimoji="1" lang="en-US" altLang="ja-JP" sz="2000" b="1" dirty="0"/>
              <a:t>.4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(716k T4 elem.)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C2D01D-A2C8-4464-B8EA-4253C1711CB0}"/>
              </a:ext>
            </a:extLst>
          </p:cNvPr>
          <p:cNvSpPr txBox="1"/>
          <p:nvPr/>
        </p:nvSpPr>
        <p:spPr>
          <a:xfrm>
            <a:off x="7296105" y="649581"/>
            <a:ext cx="18133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Only the </a:t>
            </a:r>
            <a:br>
              <a:rPr kumimoji="1" lang="en-US" altLang="ja-JP" dirty="0"/>
            </a:br>
            <a:r>
              <a:rPr kumimoji="1" lang="en-US" altLang="ja-JP" dirty="0"/>
              <a:t>surface meshes</a:t>
            </a:r>
            <a:br>
              <a:rPr kumimoji="1" lang="en-US" altLang="ja-JP" dirty="0"/>
            </a:br>
            <a:r>
              <a:rPr kumimoji="1" lang="en-US" altLang="ja-JP" dirty="0"/>
              <a:t>are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58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on Face G (innermost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50825" y="5023312"/>
            <a:ext cx="8641654" cy="461666"/>
          </a:xfrm>
          <a:prstGeom prst="round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altLang="ja-JP" sz="2400" dirty="0"/>
              <a:t> errors.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BA4F38-B15D-432C-A0ED-93B9CACBC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31235"/>
            <a:ext cx="8858725" cy="3881941"/>
          </a:xfrm>
          <a:prstGeom prst="rect">
            <a:avLst/>
          </a:prstGeom>
        </p:spPr>
      </p:pic>
      <p:sp>
        <p:nvSpPr>
          <p:cNvPr id="12" name="角丸四角形 4">
            <a:extLst>
              <a:ext uri="{FF2B5EF4-FFF2-40B4-BE49-F238E27FC236}">
                <a16:creationId xmlns:a16="http://schemas.microsoft.com/office/drawing/2014/main" id="{3C77B2AF-03EE-A08F-006F-82F0DED19F8C}"/>
              </a:ext>
            </a:extLst>
          </p:cNvPr>
          <p:cNvSpPr/>
          <p:nvPr/>
        </p:nvSpPr>
        <p:spPr>
          <a:xfrm>
            <a:off x="250823" y="5540690"/>
            <a:ext cx="8641654" cy="798248"/>
          </a:xfrm>
          <a:prstGeom prst="roundRect">
            <a:avLst/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Meanwhile, ES-FEM results (solid lines) have no such errors</a:t>
            </a:r>
            <a:br>
              <a:rPr lang="en-US" altLang="ja-JP" sz="2400" dirty="0"/>
            </a:br>
            <a:r>
              <a:rPr lang="en-US" altLang="ja-JP" sz="2400" dirty="0"/>
              <a:t>due to the fast mesh convergence rate.</a:t>
            </a:r>
            <a:endParaRPr lang="ja-JP" alt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808135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" y="1088740"/>
            <a:ext cx="6616261" cy="3715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Mesh Convergence Rate on Face G</a:t>
            </a:r>
          </a:p>
          <a:p>
            <a:pPr marL="0" indent="0">
              <a:buNone/>
            </a:pP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1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FEM-T4 shows a linear convergence.</a:t>
            </a:r>
          </a:p>
          <a:p>
            <a:r>
              <a:rPr lang="en-US" altLang="ja-JP" sz="2400" dirty="0"/>
              <a:t>ES-FEM-T4 shows a quadratic convergence.</a:t>
            </a:r>
          </a:p>
          <a:p>
            <a:endParaRPr kumimoji="1"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971600" y="5589240"/>
            <a:ext cx="7200800" cy="763768"/>
          </a:xfrm>
          <a:prstGeom prst="roundRect">
            <a:avLst/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ES-FEM-T4 has much better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mesh convergence rate than FEM-T4.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96236" y="2888940"/>
            <a:ext cx="2389283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The result of ES-FEM with the finest mesh (0.4 mm) is used </a:t>
            </a:r>
            <a:br>
              <a:rPr lang="en-US" altLang="ja-JP" dirty="0"/>
            </a:br>
            <a:r>
              <a:rPr lang="en-US" altLang="ja-JP" dirty="0"/>
              <a:t>as the reference.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F465CF-68A4-486A-AA81-66C552139B08}"/>
              </a:ext>
            </a:extLst>
          </p:cNvPr>
          <p:cNvSpPr txBox="1"/>
          <p:nvPr/>
        </p:nvSpPr>
        <p:spPr>
          <a:xfrm rot="16200000">
            <a:off x="-577008" y="252933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Final thickness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6329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Calculation Time</a:t>
            </a:r>
          </a:p>
          <a:p>
            <a:pPr marL="0" indent="0" algn="r">
              <a:buNone/>
            </a:pPr>
            <a:r>
              <a:rPr lang="en-US" altLang="ja-JP" sz="2400" dirty="0"/>
              <a:t>on a PC (only 1 CPU: Intel i9-9960X)</a:t>
            </a: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endParaRPr kumimoji="1" lang="en-US" altLang="ja-JP" sz="1800" dirty="0"/>
          </a:p>
          <a:p>
            <a:r>
              <a:rPr lang="en-US" altLang="ja-JP" sz="2400" dirty="0"/>
              <a:t>With the same mesh, ES-FEM is slower than FEM by x2. </a:t>
            </a:r>
          </a:p>
          <a:p>
            <a:r>
              <a:rPr lang="en-US" altLang="ja-JP" sz="2400" dirty="0"/>
              <a:t>For the same accuracy, ES-FEM is faster than FEM by x4.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16632" y="5121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1326444" y="1592796"/>
          <a:ext cx="6480000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Mesh Size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3.2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7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10 s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8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1.6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14 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65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0.8</a:t>
                      </a:r>
                      <a:r>
                        <a:rPr kumimoji="1" lang="en-US" altLang="ja-JP" sz="2400" baseline="0" dirty="0"/>
                        <a:t>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26 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2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 mm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41 s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125 s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941924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8814EB8-19CF-4700-8EB5-A7B011FE2550}"/>
              </a:ext>
            </a:extLst>
          </p:cNvPr>
          <p:cNvGrpSpPr/>
          <p:nvPr/>
        </p:nvGrpSpPr>
        <p:grpSpPr>
          <a:xfrm>
            <a:off x="5220072" y="2207620"/>
            <a:ext cx="864096" cy="1582484"/>
            <a:chOff x="6270706" y="2287228"/>
            <a:chExt cx="864096" cy="1382414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070999">
              <a:off x="5989503" y="2624492"/>
              <a:ext cx="13824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0000CC"/>
                  </a:solidFill>
                </a:rPr>
                <a:t>Comparable</a:t>
              </a:r>
              <a:br>
                <a:rPr kumimoji="1" lang="en-US" altLang="ja-JP" sz="2000" dirty="0">
                  <a:solidFill>
                    <a:srgbClr val="0000CC"/>
                  </a:solidFill>
                </a:rPr>
              </a:br>
              <a:r>
                <a:rPr kumimoji="1" lang="en-US" altLang="ja-JP" sz="2000" dirty="0">
                  <a:solidFill>
                    <a:srgbClr val="0000CC"/>
                  </a:solidFill>
                </a:rPr>
                <a:t>Accuracy</a:t>
              </a:r>
              <a:endParaRPr kumimoji="1" lang="ja-JP" altLang="en-US" sz="2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971601" y="5013176"/>
            <a:ext cx="7200800" cy="97210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ES-FEM-T4 is supremely efficient 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comparison to FEM-T4.</a:t>
            </a:r>
          </a:p>
        </p:txBody>
      </p:sp>
    </p:spTree>
    <p:extLst>
      <p:ext uri="{BB962C8B-B14F-4D97-AF65-F5344CB8AC3E}">
        <p14:creationId xmlns:p14="http://schemas.microsoft.com/office/powerpoint/2010/main" val="1826832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utput">
            <a:hlinkClick r:id="" action="ppaction://media"/>
            <a:extLst>
              <a:ext uri="{FF2B5EF4-FFF2-40B4-BE49-F238E27FC236}">
                <a16:creationId xmlns:a16="http://schemas.microsoft.com/office/drawing/2014/main" id="{7019F743-FECB-435B-811A-A91EC1C9F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616" b="18861"/>
          <a:stretch>
            <a:fillRect/>
          </a:stretch>
        </p:blipFill>
        <p:spPr>
          <a:xfrm>
            <a:off x="72008" y="656691"/>
            <a:ext cx="9036496" cy="302436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C17E057-E8AC-43A2-A058-5FB4B8C2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32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b="1" dirty="0"/>
                  <a:t>H</a:t>
                </a:r>
                <a:r>
                  <a:rPr kumimoji="1" lang="en-US" altLang="ja-JP" sz="2400" b="1" dirty="0"/>
                  <a:t>alf-body</a:t>
                </a:r>
                <a:r>
                  <a:rPr kumimoji="1" lang="en-US" altLang="ja-JP" sz="2400" dirty="0"/>
                  <a:t> analysis (only right-hand side).</a:t>
                </a:r>
              </a:p>
              <a:p>
                <a:r>
                  <a:rPr kumimoji="1" lang="en-US" altLang="ja-JP" sz="2400" dirty="0"/>
                  <a:t>Entire line shape, carbody motion, and electrode conditions are faithfully reproduced.</a:t>
                </a:r>
              </a:p>
              <a:p>
                <a:r>
                  <a:rPr kumimoji="0" lang="en-US" altLang="ja-JP" sz="2400" dirty="0"/>
                  <a:t>About 1000 timesteps for 300 s (i.e., average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ja-JP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kumimoji="0" lang="en-US" altLang="ja-JP" sz="2400" dirty="0"/>
                  <a:t> s).</a:t>
                </a:r>
                <a:endParaRPr kumimoji="1" lang="en-US" altLang="ja-JP" sz="2400" dirty="0"/>
              </a:p>
              <a:p>
                <a:r>
                  <a:rPr lang="en-US" altLang="ja-JP" sz="2400" dirty="0"/>
                  <a:t>The film thickness is evaluated with </a:t>
                </a:r>
                <a:r>
                  <a:rPr lang="en-US" altLang="ja-JP" sz="2400" b="1" dirty="0">
                    <a:solidFill>
                      <a:srgbClr val="FF0000"/>
                    </a:solidFill>
                  </a:rPr>
                  <a:t>3 different meshes for mesh validation using FEM-T4 and ES-FEM-T4.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47506F-48B8-4149-9306-E57A27F6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40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0655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Overview of Surface Mesh of </a:t>
            </a:r>
            <a:r>
              <a:rPr lang="en-US" altLang="ja-JP" b="1" i="1" u="sng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Element Mesh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en-US" altLang="ja-JP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ED holes around narrow spaces among plates.</a:t>
            </a:r>
          </a:p>
          <a:p>
            <a:pPr marL="0" indent="0">
              <a:buNone/>
            </a:pPr>
            <a:endParaRPr kumimoji="0"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kumimoji="0"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4A7BF0-DE0C-4C3C-ABD6-0E4E53D5DB10}"/>
              </a:ext>
            </a:extLst>
          </p:cNvPr>
          <p:cNvSpPr txBox="1"/>
          <p:nvPr/>
        </p:nvSpPr>
        <p:spPr>
          <a:xfrm>
            <a:off x="755576" y="1484784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Only the surface</a:t>
            </a:r>
            <a:br>
              <a:rPr kumimoji="1" lang="en-US" altLang="ja-JP" dirty="0"/>
            </a:br>
            <a:r>
              <a:rPr kumimoji="1" lang="en-US" altLang="ja-JP" dirty="0"/>
              <a:t>mesh is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6209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5033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Overview of Surface Mesh of </a:t>
            </a:r>
            <a:r>
              <a:rPr lang="en-US" altLang="ja-JP" b="1" i="1" u="sng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Element Mesh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en-US" altLang="ja-JP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ED holes around narrow spaces among plates.</a:t>
            </a:r>
          </a:p>
          <a:p>
            <a:pPr marL="0" indent="0"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0"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0"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0"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859C9C-C20C-4BF6-ADB4-1BA158B8C3F8}"/>
              </a:ext>
            </a:extLst>
          </p:cNvPr>
          <p:cNvSpPr txBox="1"/>
          <p:nvPr/>
        </p:nvSpPr>
        <p:spPr>
          <a:xfrm>
            <a:off x="755576" y="1484784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Only the surface</a:t>
            </a:r>
            <a:br>
              <a:rPr kumimoji="1" lang="en-US" altLang="ja-JP" dirty="0"/>
            </a:br>
            <a:r>
              <a:rPr kumimoji="1" lang="en-US" altLang="ja-JP" dirty="0"/>
              <a:t>mesh is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2748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5032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Overview of Surface Mesh of </a:t>
            </a:r>
            <a:r>
              <a:rPr lang="en-US" altLang="ja-JP" b="1" i="1" u="sng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51M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Element Mesh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en-US" altLang="ja-JP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ED holes around narrow spaces among plates.</a:t>
            </a:r>
          </a:p>
          <a:p>
            <a:r>
              <a:rPr kumimoji="0" lang="en-US" altLang="ja-JP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The difference in the mesh can be seen clearly by </a:t>
            </a:r>
            <a:r>
              <a:rPr kumimoji="0" lang="en-US" altLang="ja-JP" sz="2400" kern="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zooming in around a hole</a:t>
            </a:r>
            <a:r>
              <a:rPr kumimoji="0" lang="en-US" altLang="ja-JP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ja-JP" sz="2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B90F842-DB85-4FD9-8849-4DE5C5A1A3B9}"/>
              </a:ext>
            </a:extLst>
          </p:cNvPr>
          <p:cNvSpPr/>
          <p:nvPr/>
        </p:nvSpPr>
        <p:spPr>
          <a:xfrm>
            <a:off x="7344308" y="3573016"/>
            <a:ext cx="216024" cy="21602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E099FC-2A71-4A6B-A329-28C7CDA1CBE8}"/>
              </a:ext>
            </a:extLst>
          </p:cNvPr>
          <p:cNvSpPr txBox="1"/>
          <p:nvPr/>
        </p:nvSpPr>
        <p:spPr>
          <a:xfrm>
            <a:off x="755576" y="1484784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Only the surface</a:t>
            </a:r>
            <a:br>
              <a:rPr kumimoji="1" lang="en-US" altLang="ja-JP" dirty="0"/>
            </a:br>
            <a:r>
              <a:rPr kumimoji="1" lang="en-US" altLang="ja-JP" dirty="0"/>
              <a:t>mesh is shown.</a:t>
            </a:r>
            <a:endParaRPr kumimoji="1" lang="ja-JP" altLang="en-US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E8F9046-F2A5-43C4-8288-0D0E5F795705}"/>
              </a:ext>
            </a:extLst>
          </p:cNvPr>
          <p:cNvCxnSpPr/>
          <p:nvPr/>
        </p:nvCxnSpPr>
        <p:spPr>
          <a:xfrm flipV="1">
            <a:off x="7452320" y="3789040"/>
            <a:ext cx="0" cy="540060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94620C-0A30-4278-9F5D-81765B410D17}"/>
              </a:ext>
            </a:extLst>
          </p:cNvPr>
          <p:cNvSpPr txBox="1"/>
          <p:nvPr/>
        </p:nvSpPr>
        <p:spPr>
          <a:xfrm>
            <a:off x="6949433" y="4329100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Let’s zoom in here.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4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20" y="1196752"/>
            <a:ext cx="2880000" cy="288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2" y="1196752"/>
            <a:ext cx="2880000" cy="288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99" y="1196752"/>
            <a:ext cx="2880000" cy="2880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 in View around a Hole on Carbody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ja-JP" sz="2400" dirty="0"/>
              <a:t>There are many ED holes around narrow spaces among plates.</a:t>
            </a:r>
          </a:p>
          <a:p>
            <a:r>
              <a:rPr kumimoji="0" lang="en-US" altLang="ja-JP" sz="2400" dirty="0"/>
              <a:t>The difference in the mesh can be seen clearly by </a:t>
            </a:r>
            <a:r>
              <a:rPr kumimoji="0" lang="en-US" altLang="ja-JP" sz="2400" dirty="0">
                <a:solidFill>
                  <a:srgbClr val="FF00FF"/>
                </a:solidFill>
              </a:rPr>
              <a:t>zooming in around a hole</a:t>
            </a:r>
            <a:r>
              <a:rPr kumimoji="0" lang="en-US" altLang="ja-JP" sz="2400" dirty="0"/>
              <a:t>.</a:t>
            </a:r>
            <a:endParaRPr lang="en-US" altLang="ja-JP" sz="2400" dirty="0"/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dirty="0"/>
          </a:p>
          <a:p>
            <a:pPr marL="0" indent="0">
              <a:buNone/>
            </a:pPr>
            <a:endParaRPr kumimoji="0" lang="en-US" altLang="ja-JP" sz="2600" dirty="0"/>
          </a:p>
          <a:p>
            <a:endParaRPr lang="en-US" altLang="ja-JP" sz="26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131388" y="1196752"/>
            <a:ext cx="78419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10M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3130824" y="1196752"/>
            <a:ext cx="784189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16M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6132264" y="1196752"/>
            <a:ext cx="78418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51</a:t>
            </a:r>
            <a:r>
              <a:rPr kumimoji="1" lang="en-US" altLang="ja-JP" sz="2400" dirty="0"/>
              <a:t>M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B4884A-E136-469E-9F2A-8EF22E05AD61}"/>
              </a:ext>
            </a:extLst>
          </p:cNvPr>
          <p:cNvSpPr txBox="1"/>
          <p:nvPr/>
        </p:nvSpPr>
        <p:spPr>
          <a:xfrm>
            <a:off x="971600" y="4041068"/>
            <a:ext cx="761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Coarse                                                             Fine</a:t>
            </a:r>
            <a:endParaRPr kumimoji="1" lang="ja-JP" altLang="en-US" sz="2400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D8DC6416-F1A3-4FF3-AAE7-605EEBE6AC9F}"/>
              </a:ext>
            </a:extLst>
          </p:cNvPr>
          <p:cNvSpPr/>
          <p:nvPr/>
        </p:nvSpPr>
        <p:spPr>
          <a:xfrm>
            <a:off x="2303748" y="4041068"/>
            <a:ext cx="4540697" cy="461665"/>
          </a:xfrm>
          <a:prstGeom prst="rightArrow">
            <a:avLst>
              <a:gd name="adj1" fmla="val 50000"/>
              <a:gd name="adj2" fmla="val 118380"/>
            </a:avLst>
          </a:prstGeom>
          <a:gradFill flip="none" rotWithShape="1"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22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Film Thickness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(ES-FEM with 51M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marL="0" indent="0" algn="ctr">
              <a:buNone/>
            </a:pPr>
            <a:r>
              <a:rPr lang="en-US" altLang="ja-JP" sz="1800" b="1" dirty="0"/>
              <a:t>Outer View				Inner View</a:t>
            </a:r>
          </a:p>
        </p:txBody>
      </p:sp>
      <p:pic>
        <p:nvPicPr>
          <p:cNvPr id="5" name="h">
            <a:hlinkClick r:id="" action="ppaction://media"/>
            <a:extLst>
              <a:ext uri="{FF2B5EF4-FFF2-40B4-BE49-F238E27FC236}">
                <a16:creationId xmlns:a16="http://schemas.microsoft.com/office/drawing/2014/main" id="{3898FC0E-86A0-468D-8892-7D0CA4E6D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56030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Electrodeposition (ED) ?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89D2421-DDF6-4409-89B9-65B0AF82D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 of ED Process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6" y="1160806"/>
            <a:ext cx="3793258" cy="25288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58" y="1183154"/>
            <a:ext cx="3726214" cy="2484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15" y="3771233"/>
            <a:ext cx="3721590" cy="247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75863" y="1048670"/>
            <a:ext cx="265008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process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56924" y="1048670"/>
            <a:ext cx="273677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2. W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ater rinse process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25766" y="5949280"/>
            <a:ext cx="22220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3. Baking process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4169561" y="2167205"/>
            <a:ext cx="840656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>
            <a:cxnSpLocks/>
            <a:stCxn id="22" idx="0"/>
          </p:cNvCxnSpPr>
          <p:nvPr/>
        </p:nvCxnSpPr>
        <p:spPr>
          <a:xfrm flipV="1">
            <a:off x="1117683" y="3667296"/>
            <a:ext cx="249961" cy="4913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61331" y="4158631"/>
            <a:ext cx="1912703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We focus on</a:t>
            </a:r>
            <a:b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this process.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曲折矢印 2"/>
          <p:cNvSpPr/>
          <p:nvPr/>
        </p:nvSpPr>
        <p:spPr>
          <a:xfrm rot="10800000">
            <a:off x="6468114" y="3771233"/>
            <a:ext cx="914400" cy="151586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CECA4B-25E5-9294-4712-83CC71012470}"/>
              </a:ext>
            </a:extLst>
          </p:cNvPr>
          <p:cNvSpPr txBox="1"/>
          <p:nvPr/>
        </p:nvSpPr>
        <p:spPr>
          <a:xfrm>
            <a:off x="5010217" y="710286"/>
            <a:ext cx="4154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/>
              <a:t>https://blog.mazda.com/archive/20160413_01.html</a:t>
            </a:r>
          </a:p>
        </p:txBody>
      </p:sp>
    </p:spTree>
    <p:extLst>
      <p:ext uri="{BB962C8B-B14F-4D97-AF65-F5344CB8AC3E}">
        <p14:creationId xmlns:p14="http://schemas.microsoft.com/office/powerpoint/2010/main" val="713007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 shows </a:t>
            </a:r>
            <a:r>
              <a:rPr lang="en-US" altLang="ja-JP" sz="2400" i="1" dirty="0"/>
              <a:t>a little thicker </a:t>
            </a:r>
            <a:r>
              <a:rPr lang="en-US" altLang="ja-JP" sz="2400" dirty="0"/>
              <a:t>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Yellow.)</a:t>
            </a:r>
          </a:p>
          <a:p>
            <a:r>
              <a:rPr lang="en-US" altLang="ja-JP" sz="2400" dirty="0"/>
              <a:t>The ES-FEM result is regarded as a reference solution. </a:t>
            </a:r>
            <a:br>
              <a:rPr lang="en-US" altLang="ja-JP" sz="2400" dirty="0"/>
            </a:br>
            <a:r>
              <a:rPr lang="en-US" altLang="ja-JP" sz="2400" dirty="0"/>
              <a:t>(The center of the side sill is Green.)</a:t>
            </a: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9279" y="148478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18476" y="1484784"/>
            <a:ext cx="1539204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0D069C-C6F4-4985-83F3-10D3FCD70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378"/>
            <a:ext cx="4572000" cy="25947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F71DF6-45B0-41D6-9494-09EE1325A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5804"/>
            <a:ext cx="4572000" cy="259471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6768244" y="4605082"/>
            <a:ext cx="22878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Reference Solution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289092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1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much thicker </a:t>
            </a:r>
            <a:r>
              <a:rPr lang="en-US" altLang="ja-JP" sz="2400" dirty="0"/>
              <a:t>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Orange.)</a:t>
            </a:r>
          </a:p>
          <a:p>
            <a:r>
              <a:rPr lang="en-US" altLang="ja-JP" sz="2400" dirty="0"/>
              <a:t>ES-FEM shows a similar 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Green.)</a:t>
            </a:r>
          </a:p>
          <a:p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9279" y="148478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18476" y="1484784"/>
            <a:ext cx="1539204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F22CAD7-C44E-4F3A-91FA-22FB1BE76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455"/>
            <a:ext cx="4572000" cy="25947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367A7D3-2B38-4E0F-97F6-9883F3462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7455"/>
            <a:ext cx="4572000" cy="25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5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 shows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massively thicker </a:t>
            </a:r>
            <a:r>
              <a:rPr lang="en-US" altLang="ja-JP" sz="2400" dirty="0"/>
              <a:t>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Red.) </a:t>
            </a:r>
          </a:p>
          <a:p>
            <a:r>
              <a:rPr lang="en-US" altLang="ja-JP" sz="2400" dirty="0"/>
              <a:t>ES-FEM shows a little thicker 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Yellow.)</a:t>
            </a:r>
          </a:p>
          <a:p>
            <a:pPr marL="0" indent="0">
              <a:buNone/>
            </a:pPr>
            <a:endParaRPr kumimoji="1" lang="en-US" altLang="ja-JP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51524" y="148478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20721" y="1484784"/>
            <a:ext cx="1539204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B1CD1B-EB6D-44BB-84B2-5CFF93A7A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2002687"/>
            <a:ext cx="4572000" cy="259471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15CAE23-C3DD-47C0-8CB7-A57951300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2" y="1994153"/>
            <a:ext cx="4577557" cy="2597868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50696F77-08C0-45BC-890E-D61B698F358A}"/>
              </a:ext>
            </a:extLst>
          </p:cNvPr>
          <p:cNvGrpSpPr/>
          <p:nvPr/>
        </p:nvGrpSpPr>
        <p:grpSpPr>
          <a:xfrm>
            <a:off x="1475656" y="2600908"/>
            <a:ext cx="4716524" cy="1800200"/>
            <a:chOff x="1475656" y="2600908"/>
            <a:chExt cx="4716524" cy="1800200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5ACECB5-B046-4226-A62B-E01DAE9F6D20}"/>
                </a:ext>
              </a:extLst>
            </p:cNvPr>
            <p:cNvSpPr txBox="1"/>
            <p:nvPr/>
          </p:nvSpPr>
          <p:spPr>
            <a:xfrm>
              <a:off x="2886606" y="2600908"/>
              <a:ext cx="2563523" cy="1015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FF"/>
                  </a:solidFill>
                </a:rPr>
                <a:t>Hard to be deposited</a:t>
              </a:r>
              <a:br>
                <a:rPr kumimoji="1" lang="en-US" altLang="ja-JP" sz="2000" dirty="0">
                  <a:solidFill>
                    <a:srgbClr val="FF00FF"/>
                  </a:solidFill>
                </a:rPr>
              </a:br>
              <a:r>
                <a:rPr kumimoji="1" lang="en-US" altLang="ja-JP" sz="2000" dirty="0">
                  <a:solidFill>
                    <a:srgbClr val="FF00FF"/>
                  </a:solidFill>
                </a:rPr>
                <a:t>but important point</a:t>
              </a:r>
              <a:br>
                <a:rPr kumimoji="1" lang="en-US" altLang="ja-JP" sz="2000" dirty="0">
                  <a:solidFill>
                    <a:srgbClr val="FF00FF"/>
                  </a:solidFill>
                </a:rPr>
              </a:br>
              <a:r>
                <a:rPr kumimoji="1" lang="en-US" altLang="ja-JP" sz="2000" dirty="0">
                  <a:solidFill>
                    <a:srgbClr val="FF00FF"/>
                  </a:solidFill>
                </a:rPr>
                <a:t>for anti-corrosion.</a:t>
              </a:r>
              <a:endParaRPr kumimoji="1" lang="ja-JP" alt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7E94F631-E2F6-4BA1-B94E-DBC3A1DCFC60}"/>
                </a:ext>
              </a:extLst>
            </p:cNvPr>
            <p:cNvSpPr/>
            <p:nvPr/>
          </p:nvSpPr>
          <p:spPr>
            <a:xfrm>
              <a:off x="1475656" y="4257092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5D873E73-B871-4C94-BF5C-5E9046FF1199}"/>
                </a:ext>
              </a:extLst>
            </p:cNvPr>
            <p:cNvSpPr/>
            <p:nvPr/>
          </p:nvSpPr>
          <p:spPr>
            <a:xfrm>
              <a:off x="6048164" y="4257092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A9AD161-000F-4781-8BD7-54630A757285}"/>
                </a:ext>
              </a:extLst>
            </p:cNvPr>
            <p:cNvCxnSpPr>
              <a:cxnSpLocks/>
              <a:stCxn id="18" idx="1"/>
              <a:endCxn id="19" idx="7"/>
            </p:cNvCxnSpPr>
            <p:nvPr/>
          </p:nvCxnSpPr>
          <p:spPr>
            <a:xfrm flipH="1">
              <a:off x="1598581" y="3108740"/>
              <a:ext cx="1288025" cy="1169443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6CFC4E1D-1F8D-496F-B5EA-F41DB65FFBBF}"/>
                </a:ext>
              </a:extLst>
            </p:cNvPr>
            <p:cNvCxnSpPr>
              <a:cxnSpLocks/>
              <a:stCxn id="18" idx="3"/>
              <a:endCxn id="20" idx="1"/>
            </p:cNvCxnSpPr>
            <p:nvPr/>
          </p:nvCxnSpPr>
          <p:spPr>
            <a:xfrm>
              <a:off x="5450129" y="3108740"/>
              <a:ext cx="619126" cy="1169443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9193BC-472D-4354-A0F3-BFBBC1E6E59B}"/>
              </a:ext>
            </a:extLst>
          </p:cNvPr>
          <p:cNvSpPr txBox="1"/>
          <p:nvPr/>
        </p:nvSpPr>
        <p:spPr>
          <a:xfrm>
            <a:off x="6516216" y="4833103"/>
            <a:ext cx="214834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Let’s compare</a:t>
            </a:r>
            <a:br>
              <a:rPr kumimoji="1" lang="en-US" altLang="ja-JP" sz="2000" dirty="0"/>
            </a:br>
            <a:r>
              <a:rPr kumimoji="1" lang="en-US" altLang="ja-JP" sz="2000" dirty="0"/>
              <a:t>the time history</a:t>
            </a:r>
            <a:br>
              <a:rPr kumimoji="1" lang="en-US" altLang="ja-JP" sz="2000" dirty="0"/>
            </a:br>
            <a:r>
              <a:rPr kumimoji="1" lang="en-US" altLang="ja-JP" sz="2000" dirty="0"/>
              <a:t>of film thickness</a:t>
            </a:r>
            <a:br>
              <a:rPr kumimoji="1" lang="en-US" altLang="ja-JP" sz="2000" dirty="0"/>
            </a:br>
            <a:r>
              <a:rPr kumimoji="1" lang="en-US" altLang="ja-JP" sz="2000" dirty="0"/>
              <a:t>at </a:t>
            </a:r>
            <a:r>
              <a:rPr kumimoji="1" lang="en-US" altLang="ja-JP" sz="2000" dirty="0">
                <a:solidFill>
                  <a:srgbClr val="FF00FF"/>
                </a:solidFill>
              </a:rPr>
              <a:t>a certain point</a:t>
            </a:r>
            <a:r>
              <a:rPr kumimoji="1" lang="en-US" altLang="ja-JP" sz="2000" dirty="0"/>
              <a:t>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309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Time-histories of Film Thickness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50825" y="5171099"/>
            <a:ext cx="8641654" cy="119085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FF0000"/>
                </a:solidFill>
              </a:rPr>
              <a:t>FEM-T4 with 51M </a:t>
            </a:r>
            <a:r>
              <a:rPr lang="en-US" altLang="ja-JP" sz="2400" dirty="0" err="1">
                <a:solidFill>
                  <a:srgbClr val="FF0000"/>
                </a:solidFill>
              </a:rPr>
              <a:t>elems</a:t>
            </a:r>
            <a:r>
              <a:rPr lang="en-US" altLang="ja-JP" sz="2400" dirty="0">
                <a:solidFill>
                  <a:srgbClr val="FF0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and </a:t>
            </a:r>
            <a:r>
              <a:rPr lang="en-US" altLang="ja-JP" sz="2400" dirty="0">
                <a:solidFill>
                  <a:srgbClr val="0000CC"/>
                </a:solidFill>
              </a:rPr>
              <a:t>ES-FEM-T4 with 10M </a:t>
            </a:r>
            <a:r>
              <a:rPr lang="en-US" altLang="ja-JP" sz="2400" dirty="0" err="1">
                <a:solidFill>
                  <a:srgbClr val="0000CC"/>
                </a:solidFill>
              </a:rPr>
              <a:t>elems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has almost comparable accuracy.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008000"/>
                </a:solidFill>
              </a:rPr>
              <a:t>ES-FEM-T4 with 16M </a:t>
            </a:r>
            <a:r>
              <a:rPr lang="en-US" altLang="ja-JP" sz="2400" dirty="0" err="1">
                <a:solidFill>
                  <a:srgbClr val="008000"/>
                </a:solidFill>
              </a:rPr>
              <a:t>elems</a:t>
            </a:r>
            <a:r>
              <a:rPr lang="en-US" altLang="ja-JP" sz="2400" dirty="0">
                <a:solidFill>
                  <a:srgbClr val="008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almost gets a converged result.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427092C-E314-4029-B591-B0307652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584" y="1070712"/>
            <a:ext cx="7187611" cy="40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3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Calculation Time</a:t>
            </a:r>
          </a:p>
          <a:p>
            <a:pPr marL="0" indent="0" algn="r">
              <a:buNone/>
            </a:pPr>
            <a:r>
              <a:rPr lang="en-US" altLang="ja-JP" sz="2400" dirty="0"/>
              <a:t>On a cluster (TSUBAME3.0: Intel Xeon E5-2680 v4,</a:t>
            </a:r>
            <a:br>
              <a:rPr lang="en-US" altLang="ja-JP" sz="2400" dirty="0"/>
            </a:br>
            <a:r>
              <a:rPr lang="en-US" altLang="ja-JP" sz="2400" dirty="0"/>
              <a:t> using 64 CPUs)</a:t>
            </a:r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2000" dirty="0"/>
          </a:p>
          <a:p>
            <a:r>
              <a:rPr lang="en-US" altLang="ja-JP" sz="2400" dirty="0"/>
              <a:t>With the same mesh, ES-FEM is slower than FEM by x1.5.</a:t>
            </a:r>
          </a:p>
          <a:p>
            <a:r>
              <a:rPr lang="en-US" altLang="ja-JP" sz="2400" dirty="0"/>
              <a:t>For the same accuracy, ES-FEM is faster than FEM by x3.</a:t>
            </a: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1280592" y="1844824"/>
          <a:ext cx="6582816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4272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# of Elements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10</a:t>
                      </a:r>
                      <a:r>
                        <a:rPr kumimoji="1" lang="en-US" altLang="ja-JP" sz="2400" baseline="0" dirty="0"/>
                        <a:t>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1.6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1.9 h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16M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2.3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3.4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1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51M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008000"/>
                          </a:solidFill>
                        </a:rPr>
                        <a:t>6.0 h</a:t>
                      </a:r>
                      <a:endParaRPr kumimoji="1" lang="ja-JP" alt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8.5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589058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38CAE03-210D-41B5-9460-AC5306B242F5}"/>
              </a:ext>
            </a:extLst>
          </p:cNvPr>
          <p:cNvGrpSpPr/>
          <p:nvPr/>
        </p:nvGrpSpPr>
        <p:grpSpPr>
          <a:xfrm>
            <a:off x="5292080" y="2259968"/>
            <a:ext cx="834610" cy="1582484"/>
            <a:chOff x="6270706" y="2040553"/>
            <a:chExt cx="864096" cy="1891067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579974">
              <a:off x="5717958" y="2619639"/>
              <a:ext cx="1891067" cy="7328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0000CC"/>
                  </a:solidFill>
                </a:rPr>
                <a:t>Comparable</a:t>
              </a:r>
              <a:br>
                <a:rPr kumimoji="1" lang="en-US" altLang="ja-JP" sz="2000" dirty="0">
                  <a:solidFill>
                    <a:srgbClr val="0000CC"/>
                  </a:solidFill>
                </a:rPr>
              </a:br>
              <a:r>
                <a:rPr kumimoji="1" lang="en-US" altLang="ja-JP" sz="2000" dirty="0">
                  <a:solidFill>
                    <a:srgbClr val="0000CC"/>
                  </a:solidFill>
                </a:rPr>
                <a:t>Accuracy</a:t>
              </a:r>
              <a:endParaRPr kumimoji="1" lang="ja-JP" altLang="en-US" sz="2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871901" y="4725144"/>
            <a:ext cx="7389084" cy="97210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accurate simulations of actual ED lines, 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ES-FEM-T4 is much better than FEM-T4.</a:t>
            </a:r>
          </a:p>
        </p:txBody>
      </p:sp>
    </p:spTree>
    <p:extLst>
      <p:ext uri="{BB962C8B-B14F-4D97-AF65-F5344CB8AC3E}">
        <p14:creationId xmlns:p14="http://schemas.microsoft.com/office/powerpoint/2010/main" val="1768047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4E0C3-AEA9-4B61-96FD-E2C500C4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Actual Line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C6E932F-BBE8-44A5-B7CC-5E023101B0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Strong Scaling Test (with 10M Elem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Mesh)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 algn="r">
                  <a:buNone/>
                </a:pPr>
                <a:r>
                  <a:rPr kumimoji="1" lang="en-US" altLang="ja-JP" sz="2400" dirty="0"/>
                  <a:t>On</a:t>
                </a:r>
                <a:r>
                  <a:rPr lang="en-US" altLang="ja-JP" sz="2400" dirty="0"/>
                  <a:t> a cluster (TSUBAME3.0: Intel Xeon E5-2680 v4)</a:t>
                </a: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32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endParaRPr lang="en-US" altLang="ja-JP" sz="1200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000" dirty="0"/>
                  <a:t> Some tasks, including MPCs for the moving boundary, are not yet</a:t>
                </a:r>
                <a:br>
                  <a:rPr lang="en-US" altLang="ja-JP" sz="2000" dirty="0"/>
                </a:br>
                <a:r>
                  <a:rPr lang="en-US" altLang="ja-JP" sz="2000" dirty="0"/>
                  <a:t>fully parallelized (our future work).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C6E932F-BBE8-44A5-B7CC-5E023101B0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2116" b="-4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551D26-9ADF-41D9-BC42-11CE53EC2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角丸四角形 12">
            <a:extLst>
              <a:ext uri="{FF2B5EF4-FFF2-40B4-BE49-F238E27FC236}">
                <a16:creationId xmlns:a16="http://schemas.microsoft.com/office/drawing/2014/main" id="{4F3CB6DF-A26B-4DA3-B9C0-08FC8EA053AA}"/>
              </a:ext>
            </a:extLst>
          </p:cNvPr>
          <p:cNvSpPr/>
          <p:nvPr/>
        </p:nvSpPr>
        <p:spPr>
          <a:xfrm>
            <a:off x="141111" y="5157192"/>
            <a:ext cx="8850666" cy="43204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Our ES-FEM code scales to some extent up to 64 CPUs at least.</a:t>
            </a: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6256358C-719A-45E6-AE7C-B7C84EBC1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762" y="1340768"/>
            <a:ext cx="66098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7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1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cs typeface="Tahoma" panose="020B0604030504040204" pitchFamily="34" charset="0"/>
              </a:rPr>
              <a:t>Summary</a:t>
            </a:r>
            <a:endParaRPr kumimoji="1" lang="ja-JP" altLang="en-US" dirty="0">
              <a:cs typeface="Tahoma" panose="020B060403050404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r>
              <a:rPr lang="en-US" altLang="ja-JP" sz="2400" dirty="0"/>
              <a:t>ES-FEM-T4 was applied to </a:t>
            </a:r>
            <a:r>
              <a:rPr lang="en-US" altLang="ja-JP" sz="2400" dirty="0">
                <a:solidFill>
                  <a:srgbClr val="FF0000"/>
                </a:solidFill>
              </a:rPr>
              <a:t>large-scale practical ED simulations</a:t>
            </a:r>
            <a:r>
              <a:rPr lang="en-US" altLang="ja-JP" sz="2400" dirty="0"/>
              <a:t>.</a:t>
            </a:r>
          </a:p>
          <a:p>
            <a:pPr algn="just"/>
            <a:r>
              <a:rPr lang="en-US" altLang="ja-JP" sz="2400" dirty="0"/>
              <a:t>The high accuracy of ES-FEM-T4, owing to its </a:t>
            </a:r>
            <a:r>
              <a:rPr lang="en-US" altLang="ja-JP" sz="2400" dirty="0" err="1">
                <a:solidFill>
                  <a:srgbClr val="008000"/>
                </a:solidFill>
              </a:rPr>
              <a:t>superlinear</a:t>
            </a:r>
            <a:r>
              <a:rPr lang="en-US" altLang="ja-JP" sz="2400" dirty="0">
                <a:solidFill>
                  <a:srgbClr val="008000"/>
                </a:solidFill>
              </a:rPr>
              <a:t> (almost quadratic) mesh convergence rate </a:t>
            </a:r>
            <a:r>
              <a:rPr lang="en-US" altLang="ja-JP" sz="2400" dirty="0"/>
              <a:t>in ED simulation, was confirmed compared to the poor accuracy of FEM-T4.</a:t>
            </a:r>
          </a:p>
          <a:p>
            <a:pPr algn="just"/>
            <a:r>
              <a:rPr lang="en-US" altLang="ja-JP" sz="2400" dirty="0"/>
              <a:t>Our </a:t>
            </a:r>
            <a:r>
              <a:rPr lang="en-US" altLang="ja-JP" sz="2400" dirty="0">
                <a:solidFill>
                  <a:srgbClr val="0000CC"/>
                </a:solidFill>
              </a:rPr>
              <a:t>parallelized ES-FEM-T4 code</a:t>
            </a:r>
            <a:r>
              <a:rPr lang="en-US" altLang="ja-JP" sz="2400" dirty="0"/>
              <a:t> enabled us to obtain mesh-converged accurate solutions of actual ED line simulations in reasonable time with relatively coarse meshes.</a:t>
            </a:r>
          </a:p>
          <a:p>
            <a:pPr algn="just"/>
            <a:r>
              <a:rPr lang="en-US" altLang="ja-JP" sz="2400" dirty="0"/>
              <a:t>Our code is </a:t>
            </a:r>
            <a:r>
              <a:rPr lang="en-US" altLang="ja-JP" sz="2400" dirty="0">
                <a:solidFill>
                  <a:srgbClr val="C00000"/>
                </a:solidFill>
              </a:rPr>
              <a:t>already in use </a:t>
            </a:r>
            <a:r>
              <a:rPr lang="en-US" altLang="ja-JP" sz="2400" dirty="0"/>
              <a:t>by automakers.</a:t>
            </a:r>
          </a:p>
          <a:p>
            <a:pPr marL="0" indent="0">
              <a:buNone/>
            </a:pPr>
            <a:endParaRPr lang="en-US" altLang="ja-JP" b="1" spc="-40" dirty="0">
              <a:solidFill>
                <a:srgbClr val="0000C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4346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Acknowledgment</a:t>
            </a:r>
            <a:br>
              <a:rPr lang="en-US" altLang="ja-JP" dirty="0"/>
            </a:br>
            <a:r>
              <a:rPr lang="en-US" altLang="ja-JP" sz="2400" dirty="0"/>
              <a:t>We appreciate the automakers below for supporting our project:</a:t>
            </a:r>
          </a:p>
          <a:p>
            <a:pPr marL="0" indent="0" algn="ctr">
              <a:buNone/>
            </a:pPr>
            <a:r>
              <a:rPr lang="en-US" altLang="ja-JP" sz="2400" dirty="0"/>
              <a:t>SUZUKI Motor Corp.,    SUBARU Corp.,   MAZDA Motor Corp..</a:t>
            </a:r>
          </a:p>
          <a:p>
            <a:pPr marL="0" indent="0">
              <a:buNone/>
            </a:pPr>
            <a:br>
              <a:rPr lang="en-US" altLang="ja-JP" dirty="0"/>
            </a:br>
            <a:endParaRPr lang="en-US" altLang="ja-JP" dirty="0"/>
          </a:p>
          <a:p>
            <a:pPr marL="0" indent="0">
              <a:buNone/>
            </a:pPr>
            <a:br>
              <a:rPr lang="en-US" altLang="ja-JP" spc="-40" dirty="0"/>
            </a:br>
            <a:endParaRPr lang="en-US" altLang="ja-JP" spc="-40" dirty="0"/>
          </a:p>
          <a:p>
            <a:pPr marL="0" indent="0" algn="just">
              <a:buNone/>
            </a:pPr>
            <a:r>
              <a:rPr lang="en-US" altLang="ja-JP" b="1" i="1" u="sng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  <a:r>
              <a:rPr lang="en-US" altLang="ja-JP" spc="-40" dirty="0"/>
              <a:t> </a:t>
            </a:r>
          </a:p>
          <a:p>
            <a:pPr marL="0" indent="0" algn="ctr">
              <a:buNone/>
            </a:pPr>
            <a:r>
              <a:rPr lang="en-US" altLang="ja-JP" b="1" spc="-40" dirty="0">
                <a:solidFill>
                  <a:srgbClr val="0000CC"/>
                </a:solidFill>
              </a:rPr>
              <a:t>Why don’t you use ES-FEM-T4? </a:t>
            </a:r>
            <a:br>
              <a:rPr lang="en-US" altLang="ja-JP" b="1" spc="-40" dirty="0">
                <a:solidFill>
                  <a:srgbClr val="0000CC"/>
                </a:solidFill>
              </a:rPr>
            </a:br>
            <a:r>
              <a:rPr lang="en-US" altLang="ja-JP" b="1" spc="-40" dirty="0">
                <a:solidFill>
                  <a:srgbClr val="0000CC"/>
                </a:solidFill>
              </a:rPr>
              <a:t>It’s supremely useful and easy to code!</a:t>
            </a:r>
          </a:p>
          <a:p>
            <a:pPr marL="0" indent="0" algn="just">
              <a:buNone/>
            </a:pPr>
            <a:endParaRPr lang="en-US" altLang="ja-JP" b="1" spc="-40" dirty="0">
              <a:solidFill>
                <a:srgbClr val="0000C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23065" y="5517232"/>
            <a:ext cx="509787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  <a:cs typeface="Arial" panose="020B0604020202020204" pitchFamily="34" charset="0"/>
              </a:rPr>
              <a:t>Thank you for your kind attention.</a:t>
            </a:r>
            <a:endParaRPr kumimoji="1"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A0EE907-616E-853C-6C04-393353169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312" r="-67" b="-859"/>
          <a:stretch/>
        </p:blipFill>
        <p:spPr>
          <a:xfrm>
            <a:off x="749449" y="1817970"/>
            <a:ext cx="2547231" cy="1971070"/>
          </a:xfrm>
          <a:prstGeom prst="rect">
            <a:avLst/>
          </a:prstGeom>
        </p:spPr>
      </p:pic>
      <p:pic>
        <p:nvPicPr>
          <p:cNvPr id="12" name="Picture 2" descr="D:\Users\m142001\Desktop\170915-CI-6.png">
            <a:extLst>
              <a:ext uri="{FF2B5EF4-FFF2-40B4-BE49-F238E27FC236}">
                <a16:creationId xmlns:a16="http://schemas.microsoft.com/office/drawing/2014/main" id="{97B8738D-A681-7F1D-9791-A4AD2062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0796"/>
            <a:ext cx="1532108" cy="140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ロゴ, 会社名&#10;&#10;自動的に生成された説明">
            <a:extLst>
              <a:ext uri="{FF2B5EF4-FFF2-40B4-BE49-F238E27FC236}">
                <a16:creationId xmlns:a16="http://schemas.microsoft.com/office/drawing/2014/main" id="{3A1DE7F1-7142-6A60-A666-4C8AA4B6C8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86" y="1808820"/>
            <a:ext cx="2768729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9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Difficulty in ED for Carbodies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1400" dirty="0"/>
          </a:p>
          <a:p>
            <a:endParaRPr lang="en-US" altLang="ja-JP" sz="200" spc="-20" dirty="0">
              <a:solidFill>
                <a:srgbClr val="FF0000"/>
              </a:solidFill>
            </a:endParaRPr>
          </a:p>
          <a:p>
            <a:r>
              <a:rPr lang="en-US" altLang="ja-JP" sz="2400" spc="-20" dirty="0">
                <a:solidFill>
                  <a:srgbClr val="FF0000"/>
                </a:solidFill>
              </a:rPr>
              <a:t>Undercarriages</a:t>
            </a:r>
            <a:r>
              <a:rPr lang="en-US" altLang="ja-JP" sz="2400" spc="-20" dirty="0"/>
              <a:t> are exposed to severe corrosive environments, </a:t>
            </a:r>
            <a:r>
              <a:rPr lang="en-US" altLang="ja-JP" sz="2400" dirty="0"/>
              <a:t>especially due to seawater or snow-melting chemicals.</a:t>
            </a:r>
          </a:p>
          <a:p>
            <a:r>
              <a:rPr lang="en-US" altLang="ja-JP" sz="2400" dirty="0"/>
              <a:t>Some undercarriage parts (such as a </a:t>
            </a:r>
            <a:r>
              <a:rPr lang="en-US" altLang="ja-JP" sz="2400" b="1" dirty="0"/>
              <a:t>side sill</a:t>
            </a:r>
            <a:r>
              <a:rPr lang="en-US" altLang="ja-JP" sz="2400" dirty="0"/>
              <a:t>) have </a:t>
            </a:r>
            <a:r>
              <a:rPr lang="en-US" altLang="ja-JP" sz="2400" b="1" dirty="0"/>
              <a:t>bag-like complex structures </a:t>
            </a:r>
            <a:r>
              <a:rPr lang="en-US" altLang="ja-JP" sz="2400" dirty="0"/>
              <a:t>with many ED holes.</a:t>
            </a:r>
          </a:p>
          <a:p>
            <a:r>
              <a:rPr lang="en-US" altLang="ja-JP" sz="2400" dirty="0"/>
              <a:t>It is </a:t>
            </a:r>
            <a:r>
              <a:rPr lang="en-US" altLang="ja-JP" sz="2400" dirty="0">
                <a:solidFill>
                  <a:srgbClr val="0000CC"/>
                </a:solidFill>
              </a:rPr>
              <a:t>not easy to deposit a required minimal thick film at the innermost faces</a:t>
            </a:r>
            <a:r>
              <a:rPr lang="en-US" altLang="ja-JP" sz="2400" dirty="0"/>
              <a:t> of a bag-like structure, even for ED. </a:t>
            </a:r>
          </a:p>
          <a:p>
            <a:r>
              <a:rPr lang="en-US" altLang="ja-JP" sz="2400" dirty="0"/>
              <a:t>Carbody design must consider the difficulty in ED process.</a:t>
            </a:r>
            <a:endParaRPr kumimoji="1" lang="ja-JP" altLang="en-US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29CDA5-8F58-42C2-AB8C-D52A2C3D6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692696"/>
            <a:ext cx="3715469" cy="27866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B27436-AA88-4F1B-895F-DCC2E0DAA616}"/>
              </a:ext>
            </a:extLst>
          </p:cNvPr>
          <p:cNvSpPr txBox="1"/>
          <p:nvPr/>
        </p:nvSpPr>
        <p:spPr>
          <a:xfrm rot="20992963">
            <a:off x="5880425" y="1191979"/>
            <a:ext cx="16240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Side Sill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29364D-9B4D-421E-A282-01893A56B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968044" cy="278831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40E7D5-ED3D-469C-BA80-6D394B633DA7}"/>
              </a:ext>
            </a:extLst>
          </p:cNvPr>
          <p:cNvSpPr/>
          <p:nvPr/>
        </p:nvSpPr>
        <p:spPr>
          <a:xfrm>
            <a:off x="2820617" y="3187472"/>
            <a:ext cx="232121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https://www.goauto.ca/</a:t>
            </a:r>
            <a:endParaRPr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7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4047"/>
          <a:stretch/>
        </p:blipFill>
        <p:spPr>
          <a:xfrm>
            <a:off x="457366" y="4360125"/>
            <a:ext cx="8424698" cy="2007222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>
            <a:off x="8859762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</a:t>
            </a:r>
            <a:r>
              <a:rPr lang="ja-JP" altLang="en-US" dirty="0"/>
              <a:t> </a:t>
            </a:r>
            <a:r>
              <a:rPr lang="en-US" altLang="ja-JP" dirty="0"/>
              <a:t>is</a:t>
            </a:r>
            <a:r>
              <a:rPr lang="ja-JP" altLang="en-US" dirty="0"/>
              <a:t> </a:t>
            </a:r>
            <a:r>
              <a:rPr lang="en-US" altLang="ja-JP" dirty="0"/>
              <a:t>ED Simulation?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ED Line</a:t>
            </a: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 Simulation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7815"/>
            <a:ext cx="4097298" cy="2731532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cxnSpLocks/>
          </p:cNvCxnSpPr>
          <p:nvPr/>
        </p:nvCxnSpPr>
        <p:spPr>
          <a:xfrm flipH="1">
            <a:off x="4772114" y="4677301"/>
            <a:ext cx="519966" cy="5179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 flipV="1">
            <a:off x="3954322" y="2818842"/>
            <a:ext cx="1150683" cy="12407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843500" y="4004048"/>
            <a:ext cx="140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Electrodes</a:t>
            </a:r>
            <a:br>
              <a:rPr lang="en-US" altLang="ja-JP" sz="2000" dirty="0"/>
            </a:br>
            <a:r>
              <a:rPr lang="en-US" altLang="ja-JP" sz="2000" dirty="0"/>
              <a:t>(Anodes)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10768" y="4005064"/>
            <a:ext cx="96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Paint Pool</a:t>
            </a:r>
            <a:endParaRPr kumimoji="1" lang="ja-JP" altLang="en-US" sz="2000" dirty="0"/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 flipH="1" flipV="1">
            <a:off x="2471565" y="3110638"/>
            <a:ext cx="594070" cy="98608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1488527" y="4490994"/>
            <a:ext cx="1405987" cy="6455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573375" y="4010431"/>
            <a:ext cx="133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Carbody</a:t>
            </a:r>
            <a:br>
              <a:rPr lang="en-US" altLang="ja-JP" sz="2000" dirty="0"/>
            </a:br>
            <a:r>
              <a:rPr lang="en-US" altLang="ja-JP" sz="2000" dirty="0"/>
              <a:t>w/ Motion</a:t>
            </a:r>
            <a:endParaRPr kumimoji="1" lang="ja-JP" altLang="en-US" sz="2000" dirty="0"/>
          </a:p>
        </p:txBody>
      </p:sp>
      <p:cxnSp>
        <p:nvCxnSpPr>
          <p:cNvPr id="27" name="直線矢印コネクタ 26"/>
          <p:cNvCxnSpPr>
            <a:cxnSpLocks/>
          </p:cNvCxnSpPr>
          <p:nvPr/>
        </p:nvCxnSpPr>
        <p:spPr>
          <a:xfrm flipH="1" flipV="1">
            <a:off x="3137021" y="2636912"/>
            <a:ext cx="901976" cy="14350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3192283" y="4642725"/>
            <a:ext cx="846714" cy="28594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565279" y="5800185"/>
            <a:ext cx="3322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/>
              <a:t>Total Length: about 30 m</a:t>
            </a:r>
            <a:endParaRPr kumimoji="1" lang="ja-JP" altLang="en-US" sz="2200" dirty="0"/>
          </a:p>
        </p:txBody>
      </p:sp>
      <p:cxnSp>
        <p:nvCxnSpPr>
          <p:cNvPr id="28" name="直線コネクタ 27"/>
          <p:cNvCxnSpPr/>
          <p:nvPr/>
        </p:nvCxnSpPr>
        <p:spPr>
          <a:xfrm>
            <a:off x="457366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cxnSpLocks/>
          </p:cNvCxnSpPr>
          <p:nvPr/>
        </p:nvCxnSpPr>
        <p:spPr>
          <a:xfrm flipH="1">
            <a:off x="457368" y="6192144"/>
            <a:ext cx="5986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8140390" y="6192144"/>
            <a:ext cx="7416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4716016" y="1845467"/>
            <a:ext cx="4371189" cy="1660112"/>
          </a:xfrm>
          <a:prstGeom prst="roundRect">
            <a:avLst>
              <a:gd name="adj" fmla="val 1642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ja-JP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kumimoji="1" lang="en-US" altLang="ja-JP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Carbody with Motion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Electrodes (Anodes)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 reproduced in a computer.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9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kumimoji="1" lang="en-US" altLang="ja-JP" sz="1000" dirty="0"/>
              </a:p>
              <a:p>
                <a:r>
                  <a:rPr lang="en-US" altLang="ja-JP" sz="2400" dirty="0"/>
                  <a:t>Governing Equation:</a:t>
                </a:r>
                <a:br>
                  <a:rPr lang="en-US" altLang="ja-JP" sz="2400" dirty="0"/>
                </a:br>
                <a:r>
                  <a:rPr lang="en-US" altLang="ja-JP" sz="2000" dirty="0"/>
                  <a:t>Electrostatic Laplace 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𝜵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2000" dirty="0"/>
                  <a:t>) in the paint pool domain.</a:t>
                </a:r>
              </a:p>
              <a:p>
                <a:r>
                  <a:rPr lang="en-US" altLang="ja-JP" sz="2400" dirty="0"/>
                  <a:t>Boundary Condition (BC):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/>
                  <a:t>Insulation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/>
                  <a:t>Anodic (electrode surface)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solidFill>
                      <a:srgbClr val="0000CC"/>
                    </a:solidFill>
                  </a:rPr>
                  <a:t>Cathodic (carbody surface) BC:</a:t>
                </a:r>
                <a:br>
                  <a:rPr lang="en-US" altLang="ja-JP" sz="2000" dirty="0">
                    <a:solidFill>
                      <a:srgbClr val="0000CC"/>
                    </a:solidFill>
                  </a:rPr>
                </a:br>
                <a:r>
                  <a:rPr lang="en-US" altLang="ja-JP" sz="2000" dirty="0">
                    <a:solidFill>
                      <a:srgbClr val="0000CC"/>
                    </a:solidFill>
                  </a:rPr>
                  <a:t>Film resistance/growth constitutive model. </a:t>
                </a:r>
                <a:endParaRPr kumimoji="1"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975" b="-28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21" name="libx264">
            <a:hlinkClick r:id="" action="ppaction://media"/>
            <a:extLst>
              <a:ext uri="{FF2B5EF4-FFF2-40B4-BE49-F238E27FC236}">
                <a16:creationId xmlns:a16="http://schemas.microsoft.com/office/drawing/2014/main" id="{F77928EE-F319-4B7C-A533-08E15A0F1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56" y="657225"/>
            <a:ext cx="9144000" cy="323073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7AAAE7-4D29-4633-A6EC-096004EEC761}"/>
              </a:ext>
            </a:extLst>
          </p:cNvPr>
          <p:cNvSpPr txBox="1"/>
          <p:nvPr/>
        </p:nvSpPr>
        <p:spPr>
          <a:xfrm>
            <a:off x="5436096" y="4581128"/>
            <a:ext cx="334739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ja-JP" sz="24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Arial" pitchFamily="34" charset="0"/>
              </a:rPr>
              <a:t>Outputs: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Arial" pitchFamily="34" charset="0"/>
              </a:rPr>
              <a:t>Surface potential,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Arial" pitchFamily="34" charset="0"/>
              </a:rPr>
              <a:t>Current density</a:t>
            </a:r>
            <a:r>
              <a:rPr kumimoji="1" lang="en-US" altLang="ja-JP" sz="2000" dirty="0">
                <a:latin typeface="+mn-lt"/>
              </a:rPr>
              <a:t>,</a:t>
            </a:r>
            <a:endParaRPr lang="en-US" altLang="ja-JP" sz="2000" dirty="0">
              <a:latin typeface="+mn-lt"/>
            </a:endParaRP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ja-JP" sz="2000" kern="0" dirty="0">
                <a:solidFill>
                  <a:srgbClr val="008000"/>
                </a:solidFill>
                <a:latin typeface="+mn-lt"/>
                <a:ea typeface="Arial Unicode MS" pitchFamily="50" charset="-128"/>
                <a:cs typeface="Arial" pitchFamily="34" charset="0"/>
              </a:rPr>
              <a:t>Coated film thickness.</a:t>
            </a:r>
            <a:br>
              <a:rPr lang="en-US" altLang="ja-JP" sz="2000" kern="0" dirty="0">
                <a:solidFill>
                  <a:srgbClr val="008000"/>
                </a:solidFill>
                <a:latin typeface="+mn-lt"/>
                <a:ea typeface="Arial Unicode MS" pitchFamily="50" charset="-128"/>
                <a:cs typeface="Arial" pitchFamily="34" charset="0"/>
              </a:rPr>
            </a:br>
            <a:r>
              <a:rPr lang="en-US" altLang="ja-JP" sz="2000" kern="0" dirty="0">
                <a:solidFill>
                  <a:srgbClr val="008000"/>
                </a:solidFill>
                <a:latin typeface="+mn-lt"/>
                <a:ea typeface="Arial Unicode MS" pitchFamily="50" charset="-128"/>
                <a:cs typeface="Arial" pitchFamily="34" charset="0"/>
              </a:rPr>
              <a:t>(main result)</a:t>
            </a:r>
            <a:endParaRPr kumimoji="1" lang="ja-JP" altLang="en-US" sz="24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84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 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F68333-6A41-4D8A-BB34-753D1E52E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 1: Impossible to make a good HEX mesh</a:t>
            </a:r>
            <a:b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carbodies.</a:t>
            </a:r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1400" dirty="0"/>
          </a:p>
          <a:p>
            <a:r>
              <a:rPr lang="en-US" altLang="ja-JP" sz="2400" dirty="0"/>
              <a:t>An ED simulation requires a mesh for the space </a:t>
            </a:r>
            <a:br>
              <a:rPr lang="en-US" altLang="ja-JP" sz="2400" dirty="0"/>
            </a:br>
            <a:r>
              <a:rPr lang="en-US" altLang="ja-JP" sz="2400" dirty="0"/>
              <a:t>around the carbody, just like CFD.</a:t>
            </a:r>
          </a:p>
          <a:p>
            <a:r>
              <a:rPr lang="en-US" altLang="ja-JP" sz="2400" dirty="0"/>
              <a:t>In contrast to CFD, an ED mesh includes the room space </a:t>
            </a:r>
            <a:br>
              <a:rPr lang="en-US" altLang="ja-JP" sz="2400" dirty="0"/>
            </a:br>
            <a:r>
              <a:rPr lang="en-US" altLang="ja-JP" sz="2400" dirty="0"/>
              <a:t>and many </a:t>
            </a:r>
            <a:r>
              <a:rPr lang="en-US" altLang="ja-JP" sz="2400" dirty="0">
                <a:solidFill>
                  <a:srgbClr val="0000CC"/>
                </a:solidFill>
              </a:rPr>
              <a:t>narrow spaces among plates </a:t>
            </a:r>
            <a:r>
              <a:rPr lang="en-US" altLang="ja-JP" sz="2400" dirty="0"/>
              <a:t>(such as side sills).</a:t>
            </a:r>
          </a:p>
          <a:p>
            <a:pPr eaLnBrk="1" hangingPunct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E7F92C08-221D-4213-B983-B4A2B873B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446990"/>
            <a:ext cx="6156895" cy="3494178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0B9AC53-82B0-4DE8-8581-187EB056F094}"/>
              </a:ext>
            </a:extLst>
          </p:cNvPr>
          <p:cNvSpPr/>
          <p:nvPr/>
        </p:nvSpPr>
        <p:spPr>
          <a:xfrm>
            <a:off x="5717336" y="4437112"/>
            <a:ext cx="33009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dirty="0"/>
              <a:t>Sliced view of a carbody mesh</a:t>
            </a:r>
          </a:p>
        </p:txBody>
      </p:sp>
    </p:spTree>
    <p:extLst>
      <p:ext uri="{BB962C8B-B14F-4D97-AF65-F5344CB8AC3E}">
        <p14:creationId xmlns:p14="http://schemas.microsoft.com/office/powerpoint/2010/main" val="141204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 1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3F68333-6A41-4D8A-BB34-753D1E52E0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3600" dirty="0"/>
              </a:p>
              <a:p>
                <a:r>
                  <a:rPr lang="en-US" altLang="ja-JP" sz="2400" dirty="0"/>
                  <a:t>The shape of a carbody is too complex to be discretized into a good HEX mesh. </a:t>
                </a:r>
              </a:p>
              <a:p>
                <a:r>
                  <a:rPr lang="en-US" altLang="ja-JP" sz="2400" dirty="0"/>
                  <a:t>The Cartesian meshing (</a:t>
                </a:r>
                <a:r>
                  <a:rPr lang="en-US" altLang="ja-JP" sz="2400" dirty="0" err="1"/>
                  <a:t>cutcell</a:t>
                </a:r>
                <a:r>
                  <a:rPr lang="en-US" altLang="ja-JP" sz="2400" dirty="0"/>
                  <a:t> or snappy </a:t>
                </a:r>
                <a:r>
                  <a:rPr lang="en-US" altLang="ja-JP" sz="2400"/>
                  <a:t>HEX meshing) </a:t>
                </a:r>
                <a:br>
                  <a:rPr lang="en-US" altLang="ja-JP" sz="2400" dirty="0"/>
                </a:br>
                <a:r>
                  <a:rPr lang="en-US" altLang="ja-JP" sz="2400" dirty="0"/>
                  <a:t>is basically not suitable for the geometry with many holes.</a:t>
                </a:r>
                <a:br>
                  <a:rPr lang="en-US" altLang="ja-JP" sz="2400" dirty="0"/>
                </a:br>
                <a:r>
                  <a:rPr lang="en-US" altLang="ja-JP" sz="20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000" dirty="0"/>
                  <a:t> Massive increase in DOF, Linear mesh convergence rate, Presence of hanging nodes or polyhedral cells, Inapplicable to solid dynamics, etc.)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3F68333-6A41-4D8A-BB34-753D1E52E0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r="-28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42" name="角丸四角形 71">
            <a:extLst>
              <a:ext uri="{FF2B5EF4-FFF2-40B4-BE49-F238E27FC236}">
                <a16:creationId xmlns:a16="http://schemas.microsoft.com/office/drawing/2014/main" id="{3643C3BE-500F-4D2F-AB25-3F6B971CA479}"/>
              </a:ext>
            </a:extLst>
          </p:cNvPr>
          <p:cNvSpPr/>
          <p:nvPr/>
        </p:nvSpPr>
        <p:spPr>
          <a:xfrm>
            <a:off x="588002" y="5742166"/>
            <a:ext cx="7956884" cy="531150"/>
          </a:xfrm>
          <a:prstGeom prst="roundRect">
            <a:avLst>
              <a:gd name="adj" fmla="val 2921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 meshes are preferable in ED simulation.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898FF709-AE0B-4EF6-9D2F-382292702C0C}"/>
              </a:ext>
            </a:extLst>
          </p:cNvPr>
          <p:cNvSpPr/>
          <p:nvPr/>
        </p:nvSpPr>
        <p:spPr>
          <a:xfrm>
            <a:off x="3525133" y="2747465"/>
            <a:ext cx="208262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Zoom-in view</a:t>
            </a:r>
            <a:br>
              <a:rPr lang="en-US" altLang="ja-JP" dirty="0"/>
            </a:br>
            <a:r>
              <a:rPr lang="en-US" altLang="ja-JP" dirty="0"/>
              <a:t>of a carbody mesh</a:t>
            </a:r>
          </a:p>
        </p:txBody>
      </p:sp>
      <p:pic>
        <p:nvPicPr>
          <p:cNvPr id="50" name="Picture 4" descr="YP67cad">
            <a:extLst>
              <a:ext uri="{FF2B5EF4-FFF2-40B4-BE49-F238E27FC236}">
                <a16:creationId xmlns:a16="http://schemas.microsoft.com/office/drawing/2014/main" id="{044F5E9E-5063-D947-7395-98C9562C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957703"/>
            <a:ext cx="2721960" cy="16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YP67full_mesh003">
            <a:extLst>
              <a:ext uri="{FF2B5EF4-FFF2-40B4-BE49-F238E27FC236}">
                <a16:creationId xmlns:a16="http://schemas.microsoft.com/office/drawing/2014/main" id="{CA852187-C984-E689-3036-79AA290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r="18179" b="11581"/>
          <a:stretch>
            <a:fillRect/>
          </a:stretch>
        </p:blipFill>
        <p:spPr bwMode="auto">
          <a:xfrm>
            <a:off x="2843808" y="694328"/>
            <a:ext cx="3125401" cy="20145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43C722BA-2CB0-78C5-5847-4D9E4AE9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636" y="2240472"/>
            <a:ext cx="370695" cy="28138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Line 8">
            <a:extLst>
              <a:ext uri="{FF2B5EF4-FFF2-40B4-BE49-F238E27FC236}">
                <a16:creationId xmlns:a16="http://schemas.microsoft.com/office/drawing/2014/main" id="{E778AD35-CD31-9432-6204-3966500BF5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636" y="694326"/>
            <a:ext cx="1547411" cy="154614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4" name="Line 9">
            <a:extLst>
              <a:ext uri="{FF2B5EF4-FFF2-40B4-BE49-F238E27FC236}">
                <a16:creationId xmlns:a16="http://schemas.microsoft.com/office/drawing/2014/main" id="{40A5D344-B44C-C5CC-1747-EC3FD5F5B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6332" y="2521854"/>
            <a:ext cx="1176716" cy="18706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AF618AD1-2E5B-2FF8-260D-12835AD18E96}"/>
              </a:ext>
            </a:extLst>
          </p:cNvPr>
          <p:cNvSpPr txBox="1"/>
          <p:nvPr/>
        </p:nvSpPr>
        <p:spPr>
          <a:xfrm>
            <a:off x="1583668" y="656692"/>
            <a:ext cx="920589" cy="276999"/>
          </a:xfrm>
          <a:prstGeom prst="rect">
            <a:avLst/>
          </a:prstGeom>
          <a:solidFill>
            <a:srgbClr val="4DFFC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T4 mesh</a:t>
            </a:r>
            <a:endParaRPr kumimoji="1" lang="ja-JP" altLang="en-US" dirty="0"/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B1E9F3E5-29A8-2876-9BF0-5C021BEC8E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22"/>
          <a:stretch/>
        </p:blipFill>
        <p:spPr>
          <a:xfrm>
            <a:off x="5976156" y="1877114"/>
            <a:ext cx="2477190" cy="1518962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43F49B1F-6475-F322-18EC-78E3BF752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0400" y="645224"/>
            <a:ext cx="1468104" cy="1581035"/>
          </a:xfrm>
          <a:prstGeom prst="rect">
            <a:avLst/>
          </a:prstGeom>
        </p:spPr>
      </p:pic>
      <p:sp>
        <p:nvSpPr>
          <p:cNvPr id="59" name="Rectangle 7">
            <a:extLst>
              <a:ext uri="{FF2B5EF4-FFF2-40B4-BE49-F238E27FC236}">
                <a16:creationId xmlns:a16="http://schemas.microsoft.com/office/drawing/2014/main" id="{358258E1-8770-41BB-3CDF-6C6EFD62B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3" y="2384884"/>
            <a:ext cx="252028" cy="28915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0" name="Line 8">
            <a:extLst>
              <a:ext uri="{FF2B5EF4-FFF2-40B4-BE49-F238E27FC236}">
                <a16:creationId xmlns:a16="http://schemas.microsoft.com/office/drawing/2014/main" id="{B909345A-D7EA-E97A-4393-DB696FC9F9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3947" y="645224"/>
            <a:ext cx="626453" cy="174034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" name="Line 8">
            <a:extLst>
              <a:ext uri="{FF2B5EF4-FFF2-40B4-BE49-F238E27FC236}">
                <a16:creationId xmlns:a16="http://schemas.microsoft.com/office/drawing/2014/main" id="{CDC22B6E-617B-DE56-2A62-590B258002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72302" y="2226260"/>
            <a:ext cx="1830016" cy="44778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F9479C8-D4C6-2413-BC7E-773A5FCC321A}"/>
              </a:ext>
            </a:extLst>
          </p:cNvPr>
          <p:cNvSpPr txBox="1"/>
          <p:nvPr/>
        </p:nvSpPr>
        <p:spPr>
          <a:xfrm>
            <a:off x="6024216" y="630710"/>
            <a:ext cx="1400159" cy="276999"/>
          </a:xfrm>
          <a:prstGeom prst="rect">
            <a:avLst/>
          </a:prstGeom>
          <a:solidFill>
            <a:srgbClr val="4DFFC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 err="1"/>
              <a:t>Cutcell</a:t>
            </a:r>
            <a:r>
              <a:rPr kumimoji="1" lang="en-US" altLang="ja-JP" dirty="0"/>
              <a:t> </a:t>
            </a:r>
            <a:r>
              <a:rPr lang="en-US" altLang="ja-JP" dirty="0"/>
              <a:t>mesh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4C876B-49F2-43F7-BEFD-4D3352C8F4BA}"/>
              </a:ext>
            </a:extLst>
          </p:cNvPr>
          <p:cNvSpPr txBox="1"/>
          <p:nvPr/>
        </p:nvSpPr>
        <p:spPr>
          <a:xfrm>
            <a:off x="2705192" y="694810"/>
            <a:ext cx="34026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</a:rPr>
              <a:t>Only the surface mesh is shown.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34357-4E53-46F1-A86D-4928E7D3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 2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0EDA18-1C76-40BD-B3B7-769C315DA8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77373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Issue 2: Both the standard 4-node</a:t>
                </a: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</a:t>
                </a: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10-node</a:t>
                </a:r>
                <a:b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tetrahedral elements are inconvenient</a:t>
                </a:r>
                <a:b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kumimoji="1" lang="en-US" altLang="ja-JP" b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carbodies</a:t>
                </a: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b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endParaRPr kumimoji="1" lang="en-US" altLang="ja-JP" sz="16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/>
                  <a:t>4-node TET (</a:t>
                </a:r>
                <a:r>
                  <a:rPr kumimoji="1" lang="en-US" altLang="ja-JP" sz="2400" b="1" dirty="0"/>
                  <a:t>T4</a:t>
                </a:r>
                <a:r>
                  <a:rPr kumimoji="1" lang="en-US" altLang="ja-JP" sz="2400" dirty="0"/>
                  <a:t>) has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poor accuracy </a:t>
                </a:r>
                <a:br>
                  <a:rPr kumimoji="1" lang="en-US" altLang="ja-JP" sz="2400" dirty="0">
                    <a:solidFill>
                      <a:srgbClr val="FF0000"/>
                    </a:solidFill>
                  </a:rPr>
                </a:b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with only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a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 linear mesh convergence rate</a:t>
                </a:r>
                <a:r>
                  <a:rPr kumimoji="1" lang="en-US" altLang="ja-JP" sz="2400" dirty="0"/>
                  <a:t>.</a:t>
                </a:r>
                <a:br>
                  <a:rPr kumimoji="1" lang="en-US" altLang="ja-JP" sz="2400" dirty="0"/>
                </a:b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ja-JP" sz="2400" dirty="0"/>
                  <a:t> FEM-T4 and FVM-T4 require very fine 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     meshes to obtain accurate results.</a:t>
                </a:r>
                <a:br>
                  <a:rPr kumimoji="1" lang="en-US" altLang="ja-JP" sz="2400" dirty="0"/>
                </a:br>
                <a:endParaRPr kumimoji="1" lang="en-US" altLang="ja-JP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/>
                  <a:t>10-node TET (</a:t>
                </a:r>
                <a:r>
                  <a:rPr kumimoji="1" lang="en-US" altLang="ja-JP" sz="2400" b="1" dirty="0"/>
                  <a:t>T10</a:t>
                </a:r>
                <a:r>
                  <a:rPr kumimoji="1" lang="en-US" altLang="ja-JP" sz="2400" dirty="0"/>
                  <a:t>) has good accuracy 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with a quadratic mesh convergence rate; 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however, T10 mesh requires 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massively </a:t>
                </a:r>
                <a:br>
                  <a:rPr kumimoji="1" lang="en-US" altLang="ja-JP" sz="2400" dirty="0">
                    <a:solidFill>
                      <a:srgbClr val="0000CC"/>
                    </a:solidFill>
                  </a:rPr>
                </a:b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large DOF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represent complex shapes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 </a:t>
                </a:r>
                <a:br>
                  <a:rPr kumimoji="1" lang="en-US" altLang="ja-JP" sz="2400" dirty="0">
                    <a:solidFill>
                      <a:srgbClr val="0000CC"/>
                    </a:solidFill>
                  </a:rPr>
                </a:b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without any kink</a:t>
                </a:r>
                <a:r>
                  <a:rPr kumimoji="1" lang="en-US" altLang="ja-JP" sz="2400" dirty="0"/>
                  <a:t> 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of element shapes</a:t>
                </a:r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0EDA18-1C76-40BD-B3B7-769C315DA8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773737"/>
              </a:xfrm>
              <a:blipFill>
                <a:blip r:embed="rId3"/>
                <a:stretch>
                  <a:fillRect l="-1975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F78BA0-EAB2-469E-A90E-8AA920D7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C759687-5110-4EEB-A695-99F22E7D5634}"/>
              </a:ext>
            </a:extLst>
          </p:cNvPr>
          <p:cNvGrpSpPr>
            <a:grpSpLocks noChangeAspect="1"/>
          </p:cNvGrpSpPr>
          <p:nvPr/>
        </p:nvGrpSpPr>
        <p:grpSpPr>
          <a:xfrm>
            <a:off x="6535882" y="2466000"/>
            <a:ext cx="1358034" cy="1052727"/>
            <a:chOff x="7896806" y="3359140"/>
            <a:chExt cx="1113158" cy="862902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0FC4FE53-BF18-451A-AFBA-DBCACE33FCE2}"/>
                </a:ext>
              </a:extLst>
            </p:cNvPr>
            <p:cNvCxnSpPr>
              <a:stCxn id="7" idx="2"/>
              <a:endCxn id="12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19208108-BF02-4E6B-9BAF-1BDE3AF0EA86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F64144A3-3DF8-4F80-9BB2-2DFDA14EA35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34">
              <a:extLst>
                <a:ext uri="{FF2B5EF4-FFF2-40B4-BE49-F238E27FC236}">
                  <a16:creationId xmlns:a16="http://schemas.microsoft.com/office/drawing/2014/main" id="{640970CA-501E-420E-A311-9CA7D6870356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5">
              <a:extLst>
                <a:ext uri="{FF2B5EF4-FFF2-40B4-BE49-F238E27FC236}">
                  <a16:creationId xmlns:a16="http://schemas.microsoft.com/office/drawing/2014/main" id="{192AE282-A677-47B2-8D3E-F80A56CC3160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6">
              <a:extLst>
                <a:ext uri="{FF2B5EF4-FFF2-40B4-BE49-F238E27FC236}">
                  <a16:creationId xmlns:a16="http://schemas.microsoft.com/office/drawing/2014/main" id="{CE8F7FD1-79CF-4AEE-8E44-7C13FB7D0314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7">
              <a:extLst>
                <a:ext uri="{FF2B5EF4-FFF2-40B4-BE49-F238E27FC236}">
                  <a16:creationId xmlns:a16="http://schemas.microsoft.com/office/drawing/2014/main" id="{CA6F20A0-F6CA-4162-9C71-6C942F5D3D7C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8AE3553-0697-4EE5-8390-6EFCCB85B162}"/>
              </a:ext>
            </a:extLst>
          </p:cNvPr>
          <p:cNvGrpSpPr>
            <a:grpSpLocks noChangeAspect="1"/>
          </p:cNvGrpSpPr>
          <p:nvPr/>
        </p:nvGrpSpPr>
        <p:grpSpPr>
          <a:xfrm>
            <a:off x="6535882" y="4510321"/>
            <a:ext cx="1391448" cy="1078919"/>
            <a:chOff x="7033157" y="4150041"/>
            <a:chExt cx="1113158" cy="863135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EDA11963-5842-4D8E-976E-8215AC4A6EE2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01EAA64C-2AA9-4B14-B1CB-C43A01645637}"/>
                  </a:ext>
                </a:extLst>
              </p:cNvPr>
              <p:cNvCxnSpPr>
                <a:stCxn id="15" idx="2"/>
                <a:endCxn id="20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二等辺三角形 14">
                <a:extLst>
                  <a:ext uri="{FF2B5EF4-FFF2-40B4-BE49-F238E27FC236}">
                    <a16:creationId xmlns:a16="http://schemas.microsoft.com/office/drawing/2014/main" id="{712C568E-CF74-4E26-8783-7AD768FB61D8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6" name="二等辺三角形 15">
                <a:extLst>
                  <a:ext uri="{FF2B5EF4-FFF2-40B4-BE49-F238E27FC236}">
                    <a16:creationId xmlns:a16="http://schemas.microsoft.com/office/drawing/2014/main" id="{2451C1FF-8646-44D5-B48D-01E77E795A3C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34">
                <a:extLst>
                  <a:ext uri="{FF2B5EF4-FFF2-40B4-BE49-F238E27FC236}">
                    <a16:creationId xmlns:a16="http://schemas.microsoft.com/office/drawing/2014/main" id="{A6CC5863-1EE3-49C6-9D96-6F231FB63960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35">
                <a:extLst>
                  <a:ext uri="{FF2B5EF4-FFF2-40B4-BE49-F238E27FC236}">
                    <a16:creationId xmlns:a16="http://schemas.microsoft.com/office/drawing/2014/main" id="{4A58544C-ADA9-410A-A976-9C794330B794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36">
                <a:extLst>
                  <a:ext uri="{FF2B5EF4-FFF2-40B4-BE49-F238E27FC236}">
                    <a16:creationId xmlns:a16="http://schemas.microsoft.com/office/drawing/2014/main" id="{CD9F2831-E4C7-4CA1-807E-CD0FA378578D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37">
                <a:extLst>
                  <a:ext uri="{FF2B5EF4-FFF2-40B4-BE49-F238E27FC236}">
                    <a16:creationId xmlns:a16="http://schemas.microsoft.com/office/drawing/2014/main" id="{0E438488-D2DC-4FAE-9906-147F27824ABD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1" name="円/楕円 36">
              <a:extLst>
                <a:ext uri="{FF2B5EF4-FFF2-40B4-BE49-F238E27FC236}">
                  <a16:creationId xmlns:a16="http://schemas.microsoft.com/office/drawing/2014/main" id="{0EF53B2A-5600-4B5A-909E-70FE6EA9717B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6">
              <a:extLst>
                <a:ext uri="{FF2B5EF4-FFF2-40B4-BE49-F238E27FC236}">
                  <a16:creationId xmlns:a16="http://schemas.microsoft.com/office/drawing/2014/main" id="{4AC7FB7E-2CDA-405C-ACBE-FAB62A6BD81D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6">
              <a:extLst>
                <a:ext uri="{FF2B5EF4-FFF2-40B4-BE49-F238E27FC236}">
                  <a16:creationId xmlns:a16="http://schemas.microsoft.com/office/drawing/2014/main" id="{4E0A8D43-389F-4F99-B6B1-6C078B916994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6">
              <a:extLst>
                <a:ext uri="{FF2B5EF4-FFF2-40B4-BE49-F238E27FC236}">
                  <a16:creationId xmlns:a16="http://schemas.microsoft.com/office/drawing/2014/main" id="{070CA3CB-D09C-4810-AC38-7361AAC2DFBC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B3834246-C7E9-4A7C-9B64-AA40B0799731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14384DCC-B184-4D4C-A938-32A4ACA60820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858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ULTRA_SCORM_COURCE_TITLE" val="wccm2022.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0\uFFFD\u0016\uFFFD{12EAF7D2-5E16-4A3E-BE61-765784BE5945}&quot;,&quot;Z:\\ACHIEVEMENT\\conference\\2022\\wccm2022&quot;],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2.000000"/>
  <p:tag name="ISPRING_PRESENTATION_TITLE" val="wccm2022.ED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87959</TotalTime>
  <Words>2488</Words>
  <Application>Microsoft Office PowerPoint</Application>
  <PresentationFormat>画面に合わせる (4:3)</PresentationFormat>
  <Paragraphs>510</Paragraphs>
  <Slides>38</Slides>
  <Notes>38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8" baseType="lpstr">
      <vt:lpstr>ＭＳ Ｐゴシック</vt:lpstr>
      <vt:lpstr>ＭＳ Ｐゴシック</vt:lpstr>
      <vt:lpstr>メイリオ</vt:lpstr>
      <vt:lpstr>Arial</vt:lpstr>
      <vt:lpstr>Calibri</vt:lpstr>
      <vt:lpstr>Cambria Math</vt:lpstr>
      <vt:lpstr>Century</vt:lpstr>
      <vt:lpstr>Consolas</vt:lpstr>
      <vt:lpstr>Wingdings</vt:lpstr>
      <vt:lpstr>デザインの設定</vt:lpstr>
      <vt:lpstr>Application of Edge-based  Smoothed Finite Element Method to Large-scale Electrodeposition Simulation for Automobile Manufacturing Lines</vt:lpstr>
      <vt:lpstr>What is Electrodeposition (ED) ? </vt:lpstr>
      <vt:lpstr>What is Electrodeposition (ED) ?</vt:lpstr>
      <vt:lpstr>Difficulty in ED for Carbodies</vt:lpstr>
      <vt:lpstr>What is ED Simulation?</vt:lpstr>
      <vt:lpstr>What is ED Simulation?</vt:lpstr>
      <vt:lpstr>Issue 1</vt:lpstr>
      <vt:lpstr>Issue 1 (cont.)</vt:lpstr>
      <vt:lpstr>Issue 2</vt:lpstr>
      <vt:lpstr>Issue 2 (cont.)</vt:lpstr>
      <vt:lpstr>Motivation</vt:lpstr>
      <vt:lpstr>Objective</vt:lpstr>
      <vt:lpstr>Brief of ED Formulation using ES-FEM-T4</vt:lpstr>
      <vt:lpstr>Brief Formulation of ES-FEM</vt:lpstr>
      <vt:lpstr>Characteristics of ES-FEM-T4</vt:lpstr>
      <vt:lpstr>Handling of Moving Boundary</vt:lpstr>
      <vt:lpstr>Parallelization of ES-FEM-T4</vt:lpstr>
      <vt:lpstr>Benchmark Analyses</vt:lpstr>
      <vt:lpstr>4-Plate BOX Simulation</vt:lpstr>
      <vt:lpstr>4-Plate BOX Simulation</vt:lpstr>
      <vt:lpstr>4-Plate BOX Simulation</vt:lpstr>
      <vt:lpstr>4-Plate BOX Simulation</vt:lpstr>
      <vt:lpstr>4-Plate BOX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Summary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wccm2022.ED</dc:title>
  <dc:creator>Yuki ONISHI</dc:creator>
  <cp:lastModifiedBy>T20190041572</cp:lastModifiedBy>
  <cp:revision>3399</cp:revision>
  <cp:lastPrinted>2012-03-06T10:21:50Z</cp:lastPrinted>
  <dcterms:created xsi:type="dcterms:W3CDTF">2007-11-22T18:02:40Z</dcterms:created>
  <dcterms:modified xsi:type="dcterms:W3CDTF">2022-07-27T03:37:10Z</dcterms:modified>
</cp:coreProperties>
</file>